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9" r:id="rId4"/>
    <p:sldId id="258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7" r:id="rId16"/>
    <p:sldId id="276" r:id="rId17"/>
    <p:sldId id="283" r:id="rId18"/>
    <p:sldId id="278" r:id="rId19"/>
    <p:sldId id="279" r:id="rId20"/>
    <p:sldId id="280" r:id="rId21"/>
    <p:sldId id="281" r:id="rId22"/>
    <p:sldId id="282" r:id="rId23"/>
    <p:sldId id="272" r:id="rId24"/>
    <p:sldId id="291" r:id="rId25"/>
    <p:sldId id="292" r:id="rId26"/>
    <p:sldId id="293" r:id="rId27"/>
    <p:sldId id="294" r:id="rId28"/>
    <p:sldId id="273" r:id="rId29"/>
    <p:sldId id="284" r:id="rId30"/>
    <p:sldId id="285" r:id="rId31"/>
    <p:sldId id="286" r:id="rId32"/>
    <p:sldId id="287" r:id="rId33"/>
    <p:sldId id="288" r:id="rId34"/>
    <p:sldId id="301" r:id="rId35"/>
    <p:sldId id="289" r:id="rId36"/>
    <p:sldId id="290" r:id="rId37"/>
    <p:sldId id="295" r:id="rId38"/>
    <p:sldId id="296" r:id="rId39"/>
    <p:sldId id="304" r:id="rId40"/>
    <p:sldId id="305" r:id="rId41"/>
    <p:sldId id="302" r:id="rId42"/>
    <p:sldId id="297" r:id="rId43"/>
    <p:sldId id="298" r:id="rId44"/>
    <p:sldId id="307" r:id="rId45"/>
    <p:sldId id="300" r:id="rId46"/>
    <p:sldId id="299" r:id="rId47"/>
    <p:sldId id="308" r:id="rId48"/>
    <p:sldId id="311" r:id="rId49"/>
    <p:sldId id="310" r:id="rId5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FF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0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5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2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9/01/1943-nikola-tesla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phys.org/news/2018-09-world-magnetic-field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AeuDvWc0k" TargetMode="External"/><Relationship Id="rId2" Type="http://schemas.openxmlformats.org/officeDocument/2006/relationships/hyperlink" Target="https://www.youtube.com/channel/UCEGtvnlfAwHya5HvQpl5Le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9/10/30-laplace-hot-potatoes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ez8qn9cb50acl5o/%CE%94%CF%8D%CE%BD%CE%B1%CE%BC%CE%B7%20Laplace.doc?dl=0" TargetMode="External"/><Relationship Id="rId3" Type="http://schemas.openxmlformats.org/officeDocument/2006/relationships/hyperlink" Target="https://www.youtube.com/watch?v=tUCtCYty-ns" TargetMode="External"/><Relationship Id="rId7" Type="http://schemas.openxmlformats.org/officeDocument/2006/relationships/hyperlink" Target="https://www.youtube.com/watch?v=1JZLKvWO0ks" TargetMode="External"/><Relationship Id="rId2" Type="http://schemas.openxmlformats.org/officeDocument/2006/relationships/hyperlink" Target="https://www.youtube.com/watch?v=LglD0E3l70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dentro.edu.gr/lor/r/8521/6015?locale=el" TargetMode="External"/><Relationship Id="rId5" Type="http://schemas.openxmlformats.org/officeDocument/2006/relationships/hyperlink" Target="http://www.seilias.gr/index.php?option=com_content&amp;task=view&amp;id=412&amp;Itemid=32&amp;catid=20" TargetMode="External"/><Relationship Id="rId4" Type="http://schemas.openxmlformats.org/officeDocument/2006/relationships/hyperlink" Target="http://physiclessons.blogspot.com/2013/03/laplace.html" TargetMode="External"/><Relationship Id="rId9" Type="http://schemas.openxmlformats.org/officeDocument/2006/relationships/hyperlink" Target="https://ylikonet100.blogspot.com/2011/10/6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erkopanas.blogspot.com/2019/03/1827-pierre-simon-la-plac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4BZnnZMc4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rovEO6A9g" TargetMode="External"/><Relationship Id="rId2" Type="http://schemas.openxmlformats.org/officeDocument/2006/relationships/hyperlink" Target="http://dide.ker.sch.gr/ekf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altLang="el-GR" b="1" dirty="0">
                    <a:latin typeface="Comic Sans MS" pitchFamily="66" charset="0"/>
                  </a:rPr>
                  <a:t>T</a:t>
                </a:r>
                <a:r>
                  <a:rPr lang="el-GR" altLang="el-GR" b="1" dirty="0">
                    <a:latin typeface="Comic Sans MS" pitchFamily="66" charset="0"/>
                  </a:rPr>
                  <a:t>ο μαγνητικό πεδίο 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είναι ίδια σε κάθε σημείο </a:t>
                </a:r>
                <a:r>
                  <a:rPr lang="el-GR" altLang="el-GR" b="1" dirty="0" smtClean="0">
                    <a:latin typeface="Comic Sans MS" pitchFamily="66" charset="0"/>
                  </a:rPr>
                  <a:t>του</a:t>
                </a:r>
                <a:endParaRPr lang="en-US" altLang="el-GR" b="1" dirty="0" smtClean="0">
                  <a:latin typeface="Comic Sans MS" pitchFamily="66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ονομάζεται …………………… .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  <a:blipFill>
                <a:blip r:embed="rId3"/>
                <a:stretch>
                  <a:fillRect l="-660"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32285" y="1690790"/>
            <a:ext cx="122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119549" y="2469569"/>
            <a:ext cx="778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 smtClean="0">
                <a:latin typeface="Comic Sans MS" panose="030F0702030302020204" pitchFamily="66" charset="0"/>
              </a:rPr>
              <a:t>Oersted</a:t>
            </a:r>
            <a:r>
              <a:rPr lang="en-US" altLang="el-GR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μας έδειξε ότι το ηλεκτρικό ρεύμα δημιουργεί μαγνητικό ……………… που ασκεί ……………… πάνω σε μαγνήτη.  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398608" y="2905509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52557" y="2905509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8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8405" y="712783"/>
            <a:ext cx="883519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Μέτρο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Αυτό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όταν ο ρευματοφόρος αγωγός είναι κάθετος στις μαγνητικές γραμμές του ομογενούς μαγνητικού πεδίου.</a:t>
            </a:r>
            <a:endParaRPr lang="en-US" alt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24300" y="2582779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L,max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ℓ</a:t>
            </a:r>
          </a:p>
        </p:txBody>
      </p:sp>
    </p:spTree>
    <p:extLst>
      <p:ext uri="{BB962C8B-B14F-4D97-AF65-F5344CB8AC3E}">
        <p14:creationId xmlns:p14="http://schemas.microsoft.com/office/powerpoint/2010/main" val="3066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63040" y="233975"/>
            <a:ext cx="96621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Όταν,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οι μαγνητικές γραμμές σχηματίζουν γωνία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τον αγωγό,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αναλύουμε την ένταση του μαγνητικού πεδίου σε δύο συνιστώσες, μία κάθετη προς τον αγωγό και μία παράλληλη προς αυτόν.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89771" y="5101711"/>
            <a:ext cx="2749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ημ</a:t>
            </a:r>
            <a:r>
              <a:rPr lang="el-GR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16283" y="5147493"/>
            <a:ext cx="744114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Τότε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3078107" y="2233998"/>
            <a:ext cx="6035786" cy="2454111"/>
            <a:chOff x="3078107" y="2233998"/>
            <a:chExt cx="6035786" cy="2454111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107" y="2233998"/>
              <a:ext cx="6035786" cy="24541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84336" y="3851707"/>
              <a:ext cx="962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Ρεύμα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24395" y="803871"/>
            <a:ext cx="10379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Ένας ευθύγραμμος αγωγός μήκους </a:t>
            </a:r>
            <a:r>
              <a:rPr lang="el-GR" i="1" dirty="0" smtClean="0">
                <a:latin typeface="Trebuchet MS" panose="020B0603020202020204" pitchFamily="34" charset="0"/>
              </a:rPr>
              <a:t>ℓ</a:t>
            </a:r>
            <a:r>
              <a:rPr lang="el-GR" dirty="0" smtClean="0">
                <a:latin typeface="Trebuchet MS" panose="020B0603020202020204" pitchFamily="34" charset="0"/>
              </a:rPr>
              <a:t> = </a:t>
            </a:r>
            <a:r>
              <a:rPr lang="el-GR" dirty="0">
                <a:latin typeface="Trebuchet MS" panose="020B0603020202020204" pitchFamily="34" charset="0"/>
              </a:rPr>
              <a:t>10cm διαρρέεται από </a:t>
            </a:r>
            <a:r>
              <a:rPr lang="el-GR" dirty="0" smtClean="0">
                <a:latin typeface="Trebuchet MS" panose="020B0603020202020204" pitchFamily="34" charset="0"/>
              </a:rPr>
              <a:t>ρεύμα </a:t>
            </a:r>
            <a:r>
              <a:rPr lang="el-GR" dirty="0">
                <a:latin typeface="Trebuchet MS" panose="020B0603020202020204" pitchFamily="34" charset="0"/>
              </a:rPr>
              <a:t>έντασης </a:t>
            </a:r>
            <a:r>
              <a:rPr lang="el-GR" i="1" dirty="0">
                <a:latin typeface="Trebuchet MS" panose="020B0603020202020204" pitchFamily="34" charset="0"/>
              </a:rPr>
              <a:t>Ι</a:t>
            </a:r>
            <a:r>
              <a:rPr lang="el-GR" dirty="0">
                <a:latin typeface="Trebuchet MS" panose="020B0603020202020204" pitchFamily="34" charset="0"/>
              </a:rPr>
              <a:t> = 10Α </a:t>
            </a:r>
            <a:r>
              <a:rPr lang="el-GR" dirty="0" smtClean="0">
                <a:latin typeface="Trebuchet MS" panose="020B0603020202020204" pitchFamily="34" charset="0"/>
              </a:rPr>
              <a:t>και βρίσκεται </a:t>
            </a:r>
            <a:r>
              <a:rPr lang="el-GR" dirty="0">
                <a:latin typeface="Trebuchet MS" panose="020B0603020202020204" pitchFamily="34" charset="0"/>
              </a:rPr>
              <a:t>μέσα σε ομογενές μαγνητικό </a:t>
            </a:r>
            <a:r>
              <a:rPr lang="el-GR" dirty="0" smtClean="0">
                <a:latin typeface="Trebuchet MS" panose="020B0603020202020204" pitchFamily="34" charset="0"/>
              </a:rPr>
              <a:t>πεδίο </a:t>
            </a:r>
            <a:r>
              <a:rPr lang="el-GR" dirty="0">
                <a:latin typeface="Trebuchet MS" panose="020B0603020202020204" pitchFamily="34" charset="0"/>
              </a:rPr>
              <a:t>έντασης μέτρου </a:t>
            </a:r>
            <a:r>
              <a:rPr lang="el-GR" i="1" dirty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 = 0,2Τ. Να υπολογιστεί η δύναμη που δέχεται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ο αγωγός όταν: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α</a:t>
            </a:r>
            <a:r>
              <a:rPr lang="el-GR" dirty="0">
                <a:latin typeface="Trebuchet MS" panose="020B0603020202020204" pitchFamily="34" charset="0"/>
              </a:rPr>
              <a:t>) είναι κάθετος στις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) </a:t>
            </a:r>
            <a:r>
              <a:rPr lang="el-GR" dirty="0" smtClean="0">
                <a:latin typeface="Trebuchet MS" panose="020B0603020202020204" pitchFamily="34" charset="0"/>
              </a:rPr>
              <a:t>είναι παράλληλος </a:t>
            </a:r>
            <a:r>
              <a:rPr lang="el-GR" dirty="0">
                <a:latin typeface="Trebuchet MS" panose="020B0603020202020204" pitchFamily="34" charset="0"/>
              </a:rPr>
              <a:t>με 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γ</a:t>
            </a:r>
            <a:r>
              <a:rPr lang="el-GR" dirty="0">
                <a:latin typeface="Trebuchet MS" panose="020B0603020202020204" pitchFamily="34" charset="0"/>
              </a:rPr>
              <a:t>) σχηματίζει γωνία 30° </a:t>
            </a:r>
            <a:r>
              <a:rPr lang="el-GR" dirty="0" smtClean="0">
                <a:latin typeface="Trebuchet MS" panose="020B0603020202020204" pitchFamily="34" charset="0"/>
              </a:rPr>
              <a:t>με τις </a:t>
            </a:r>
            <a:r>
              <a:rPr lang="el-GR" dirty="0">
                <a:latin typeface="Trebuchet MS" panose="020B0603020202020204" pitchFamily="34" charset="0"/>
              </a:rPr>
              <a:t>δυναμικές γραμμές.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4 (σελ. 141)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51065" y="3604598"/>
            <a:ext cx="6796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α) Όταν ο αγωγός είναι κάθετος στις δυναμικές γραμμές έχουμε: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780" y="3973930"/>
            <a:ext cx="6467475" cy="48577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5009" y="3604598"/>
            <a:ext cx="2638425" cy="1114425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851065" y="4582379"/>
            <a:ext cx="6594764" cy="1338828"/>
            <a:chOff x="851065" y="4582379"/>
            <a:chExt cx="6594764" cy="1338828"/>
          </a:xfrm>
        </p:grpSpPr>
        <p:sp>
          <p:nvSpPr>
            <p:cNvPr id="10" name="Ορθογώνιο 9"/>
            <p:cNvSpPr/>
            <p:nvPr/>
          </p:nvSpPr>
          <p:spPr>
            <a:xfrm>
              <a:off x="851065" y="4582379"/>
              <a:ext cx="659476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β) Όταν ο αγωγός είναι παράλληλος με τις δυναμικές γραμμές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έχουμε: </a:t>
              </a:r>
              <a:r>
                <a:rPr lang="el-GR" dirty="0" smtClean="0">
                  <a:latin typeface="Trebuchet MS" panose="020B0603020202020204" pitchFamily="34" charset="0"/>
                </a:rPr>
                <a:t>                                    δηλαδή </a:t>
              </a:r>
              <a:r>
                <a:rPr lang="el-GR" dirty="0">
                  <a:latin typeface="Trebuchet MS" panose="020B0603020202020204" pitchFamily="34" charset="0"/>
                </a:rPr>
                <a:t>ο αγωγός δε δέχεται </a:t>
              </a:r>
              <a:r>
                <a:rPr lang="el-GR" dirty="0" smtClean="0">
                  <a:latin typeface="Trebuchet MS" panose="020B0603020202020204" pitchFamily="34" charset="0"/>
                </a:rPr>
                <a:t>καμία δύναμη</a:t>
              </a:r>
              <a:r>
                <a:rPr lang="el-GR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DDB"/>
                </a:clrFrom>
                <a:clrTo>
                  <a:srgbClr val="FFFDD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5287" y="5113680"/>
              <a:ext cx="2324100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14400" y="746650"/>
            <a:ext cx="811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γ) Όταν ο αγωγός σχηματίζει γωνία 30° με τις δυναμικές </a:t>
            </a:r>
            <a:r>
              <a:rPr lang="el-GR" dirty="0" smtClean="0">
                <a:latin typeface="Trebuchet MS" panose="020B0603020202020204" pitchFamily="34" charset="0"/>
              </a:rPr>
              <a:t>γραμμές έχουμε</a:t>
            </a:r>
            <a:r>
              <a:rPr lang="el-GR" dirty="0">
                <a:latin typeface="Trebuchet MS" panose="020B0603020202020204" pitchFamily="34" charset="0"/>
              </a:rPr>
              <a:t>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50" y="1477795"/>
            <a:ext cx="6684094" cy="11104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0795" y="1273318"/>
            <a:ext cx="3607892" cy="14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6208" y="160032"/>
            <a:ext cx="76595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Ορισμοί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΄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Εντασης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Ομογενούς Μαγνητικού Πεδίου (ΟΜΠ) και της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Tesla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5" y="1659560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0395" y="1375079"/>
            <a:ext cx="6105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 μαγνητικό πεδίο, ως κατάλληλο υπόθεμα θεωρούμε το κινούμενο ηλεκτρικό φορτίο.</a:t>
            </a:r>
            <a:endParaRPr lang="en-US" alt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 smtClean="0">
                    <a:latin typeface="Comic Sans MS" pitchFamily="66" charset="0"/>
                  </a:rPr>
                  <a:t>του μαγνητικού πεδίου είναι διανυσματικό μέγεθος και μας </a:t>
                </a:r>
                <a:r>
                  <a:rPr lang="el-GR" altLang="el-GR" sz="2400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sz="2400" b="1" dirty="0" smtClean="0">
                    <a:latin typeface="Comic Sans MS" pitchFamily="66" charset="0"/>
                  </a:rPr>
                  <a:t>ισχυρό είναι </a:t>
                </a:r>
                <a:r>
                  <a:rPr lang="el-GR" altLang="el-GR" sz="2400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4074" y="3688080"/>
            <a:ext cx="3094139" cy="266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  <a:blipFill>
                <a:blip r:embed="rId5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63931" y="335702"/>
            <a:ext cx="6234349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ορισμός του μέτρου της έντασης του μαγνητικού πεδίου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προκύπτει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νόμο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04306" y="1807525"/>
            <a:ext cx="9583387" cy="28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μέτρο της έντασης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Β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μαγνητικού </a:t>
            </a:r>
            <a:r>
              <a:rPr lang="el-GR" sz="2400" b="1" dirty="0">
                <a:latin typeface="Comic Sans MS" panose="030F0702030302020204" pitchFamily="66" charset="0"/>
              </a:rPr>
              <a:t>πεδίου είναι ίσο με το </a:t>
            </a:r>
            <a:r>
              <a:rPr lang="el-GR" sz="2400" b="1" dirty="0" smtClean="0">
                <a:latin typeface="Comic Sans MS" panose="030F0702030302020204" pitchFamily="66" charset="0"/>
              </a:rPr>
              <a:t>πηλίκο της </a:t>
            </a:r>
            <a:r>
              <a:rPr lang="el-GR" sz="2400" b="1" dirty="0">
                <a:latin typeface="Comic Sans MS" panose="030F0702030302020204" pitchFamily="66" charset="0"/>
              </a:rPr>
              <a:t>δύναμης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Laplace</a:t>
            </a:r>
            <a:r>
              <a:rPr 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>
                <a:latin typeface="Comic Sans MS" panose="030F0702030302020204" pitchFamily="66" charset="0"/>
              </a:rPr>
              <a:t>που ασκείται σε ευθύγραμμο </a:t>
            </a:r>
            <a:r>
              <a:rPr lang="el-GR" sz="2400" b="1" dirty="0" smtClean="0">
                <a:latin typeface="Comic Sans MS" panose="030F0702030302020204" pitchFamily="66" charset="0"/>
              </a:rPr>
              <a:t>ρευματοφόρο αγωγό, </a:t>
            </a:r>
            <a:r>
              <a:rPr lang="el-GR" sz="2400" b="1" dirty="0">
                <a:latin typeface="Comic Sans MS" panose="030F0702030302020204" pitchFamily="66" charset="0"/>
              </a:rPr>
              <a:t>προς το γινόμενο της έντασης </a:t>
            </a:r>
            <a:r>
              <a:rPr lang="el-GR" sz="2400" b="1" i="1" dirty="0">
                <a:latin typeface="Comic Sans MS" panose="030F0702030302020204" pitchFamily="66" charset="0"/>
              </a:rPr>
              <a:t>I</a:t>
            </a:r>
            <a:r>
              <a:rPr lang="el-GR" sz="2400" b="1" dirty="0">
                <a:latin typeface="Comic Sans MS" panose="030F0702030302020204" pitchFamily="66" charset="0"/>
              </a:rPr>
              <a:t> του ρεύματος επί το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ℓ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αγωγού, </a:t>
            </a:r>
            <a:r>
              <a:rPr lang="el-GR" sz="2400" b="1" dirty="0">
                <a:latin typeface="Comic Sans MS" panose="030F0702030302020204" pitchFamily="66" charset="0"/>
              </a:rPr>
              <a:t>που βρίσκεται μέσα σε μαγνητικό πεδίο, όταν </a:t>
            </a:r>
            <a:r>
              <a:rPr lang="el-GR" sz="2400" b="1" dirty="0" smtClean="0">
                <a:latin typeface="Comic Sans MS" panose="030F0702030302020204" pitchFamily="66" charset="0"/>
              </a:rPr>
              <a:t>αυτός τοποθετηθεί </a:t>
            </a:r>
            <a:r>
              <a:rPr lang="el-GR" sz="2400" b="1" dirty="0">
                <a:latin typeface="Comic Sans MS" panose="030F0702030302020204" pitchFamily="66" charset="0"/>
              </a:rPr>
              <a:t>κάθετα στις δυναμικές </a:t>
            </a:r>
            <a:r>
              <a:rPr lang="el-GR" sz="2400" b="1" dirty="0" smtClean="0">
                <a:latin typeface="Comic Sans MS" panose="030F0702030302020204" pitchFamily="66" charset="0"/>
              </a:rPr>
              <a:t>γραμμές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𝜝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𝜤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blipFill>
                <a:blip r:embed="rId2"/>
                <a:stretch>
                  <a:fillRect r="-1339" b="-67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731520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7566" y="579849"/>
            <a:ext cx="7063187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Η μονάδα μέτρησης της έντασης</a:t>
            </a:r>
            <a:r>
              <a:rPr lang="en-US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του μαγνητικού πεδίου στο </a:t>
            </a:r>
            <a:r>
              <a:rPr lang="en-US" altLang="el-GR" sz="2400" b="1" dirty="0" smtClean="0">
                <a:latin typeface="Comic Sans MS" pitchFamily="66" charset="0"/>
              </a:rPr>
              <a:t>SI</a:t>
            </a:r>
            <a:r>
              <a:rPr lang="el-GR" altLang="el-GR" sz="2400" b="1" dirty="0" smtClean="0">
                <a:latin typeface="Comic Sans MS" pitchFamily="66" charset="0"/>
              </a:rPr>
              <a:t> είναι το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1Tesla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latin typeface="Comic Sans MS" pitchFamily="66" charset="0"/>
              </a:rPr>
              <a:t>(</a:t>
            </a:r>
            <a:r>
              <a:rPr lang="el-GR" altLang="el-GR" sz="2400" b="1" dirty="0" smtClean="0">
                <a:latin typeface="Comic Sans MS" pitchFamily="66" charset="0"/>
              </a:rPr>
              <a:t>1</a:t>
            </a:r>
            <a:r>
              <a:rPr lang="en-US" altLang="el-GR" sz="2400" b="1" dirty="0" smtClean="0">
                <a:latin typeface="Comic Sans MS" pitchFamily="66" charset="0"/>
              </a:rPr>
              <a:t>T</a:t>
            </a:r>
            <a:r>
              <a:rPr lang="el-GR" altLang="el-GR" sz="2400" b="1" dirty="0">
                <a:latin typeface="Comic Sans MS" pitchFamily="66" charset="0"/>
              </a:rPr>
              <a:t>)</a:t>
            </a:r>
            <a:r>
              <a:rPr lang="en-US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 err="1">
                <a:latin typeface="Comic Sans MS" pitchFamily="66" charset="0"/>
              </a:rPr>
              <a:t>Τέσλα</a:t>
            </a:r>
            <a:r>
              <a:rPr lang="en-US" altLang="el-GR" sz="2400" b="1" dirty="0" smtClean="0">
                <a:latin typeface="Comic Sans MS" pitchFamily="66" charset="0"/>
              </a:rPr>
              <a:t>)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063241" y="1293579"/>
            <a:ext cx="2519159" cy="3088147"/>
            <a:chOff x="8271509" y="3186351"/>
            <a:chExt cx="2519159" cy="3088147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3"/>
                </a:rPr>
                <a:t>Nikola Tesla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001517" y="2001130"/>
            <a:ext cx="765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Ένα </a:t>
            </a:r>
            <a:r>
              <a:rPr lang="el-GR" sz="2400" b="1" dirty="0" err="1">
                <a:latin typeface="Comic Sans MS" panose="030F0702030302020204" pitchFamily="66" charset="0"/>
              </a:rPr>
              <a:t>Tesla</a:t>
            </a:r>
            <a:r>
              <a:rPr lang="el-GR" sz="2400" b="1" dirty="0">
                <a:latin typeface="Comic Sans MS" panose="030F0702030302020204" pitchFamily="66" charset="0"/>
              </a:rPr>
              <a:t> είναι η ένταση του ομογενούς μαγνητικού πεδίου </a:t>
            </a:r>
            <a:r>
              <a:rPr lang="el-GR" sz="2400" b="1" dirty="0" smtClean="0">
                <a:latin typeface="Comic Sans MS" panose="030F0702030302020204" pitchFamily="66" charset="0"/>
              </a:rPr>
              <a:t>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οποίο </a:t>
            </a:r>
            <a:r>
              <a:rPr lang="el-GR" sz="2400" b="1" dirty="0">
                <a:latin typeface="Comic Sans MS" panose="030F0702030302020204" pitchFamily="66" charset="0"/>
              </a:rPr>
              <a:t>ασκεί δύναμη 1Ν σε ευθύγραμμο αγωγό, που έχει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1m</a:t>
            </a:r>
            <a:r>
              <a:rPr lang="el-GR" sz="2400" b="1" dirty="0">
                <a:latin typeface="Comic Sans MS" panose="030F0702030302020204" pitchFamily="66" charset="0"/>
              </a:rPr>
              <a:t>, όταν διαρρέεται από ρεύμα έντασης 1Α και βρίσκεται μέσα </a:t>
            </a:r>
            <a:r>
              <a:rPr lang="el-GR" sz="2400" b="1" dirty="0" smtClean="0">
                <a:latin typeface="Comic Sans MS" panose="030F0702030302020204" pitchFamily="66" charset="0"/>
              </a:rPr>
              <a:t>στο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πεδίο </a:t>
            </a:r>
            <a:r>
              <a:rPr lang="el-GR" sz="2400" b="1" dirty="0">
                <a:latin typeface="Comic Sans MS" panose="030F0702030302020204" pitchFamily="66" charset="0"/>
              </a:rPr>
              <a:t>τέμνοντας κάθετα τις δυναμικές γραμμές </a:t>
            </a:r>
            <a:r>
              <a:rPr lang="el-GR" sz="2400" b="1" dirty="0" smtClean="0">
                <a:latin typeface="Comic Sans MS" panose="030F0702030302020204" pitchFamily="66" charset="0"/>
              </a:rPr>
              <a:t>του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4018426" y="4899322"/>
                <a:ext cx="2274982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l-GR" alt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</a:t>
                </a:r>
                <a:r>
                  <a:rPr lang="en-US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1Tesla</a:t>
                </a:r>
                <a:endParaRPr lang="el-GR" altLang="el-GR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26" y="4899322"/>
                <a:ext cx="2274982" cy="710579"/>
              </a:xfrm>
              <a:prstGeom prst="rect">
                <a:avLst/>
              </a:prstGeom>
              <a:blipFill>
                <a:blip r:embed="rId4"/>
                <a:stretch>
                  <a:fillRect l="-4290" r="-5094" b="-103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080" y="518160"/>
            <a:ext cx="7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2068880"/>
            <a:ext cx="861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5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εργαστηριακή τιμή που έχει καταγραφεί  1200 Τ.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" y="146822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8080" y="1161124"/>
            <a:ext cx="832460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1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αποτελεί μια τεράστια τιμή έντασης μαγνητικού πεδίου.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84960" y="160032"/>
            <a:ext cx="90220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 μεταξύ παράλληλων ρευματοφόρων αγωγών.</a:t>
            </a:r>
            <a:endParaRPr lang="en-US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270" y="4134212"/>
                <a:ext cx="9997440" cy="9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dirty="0" smtClean="0">
                    <a:latin typeface="Comic Sans MS" panose="030F0702030302020204" pitchFamily="66" charset="0"/>
                  </a:rPr>
                  <a:t>Ο ρευματοφόρος αγωγός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βρίσκεται μέσα στο μαγνητικό πεδίο του ρευματοφόρου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l-GR" dirty="0" smtClean="0">
                    <a:latin typeface="Comic Sans MS" panose="030F0702030302020204" pitchFamily="66" charset="0"/>
                  </a:rPr>
                  <a:t>. Τότε, σε τμήμα </a:t>
                </a:r>
                <a:r>
                  <a:rPr lang="el-GR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dirty="0" smtClean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0" y="4134212"/>
                <a:ext cx="9997440" cy="973728"/>
              </a:xfrm>
              <a:prstGeom prst="rect">
                <a:avLst/>
              </a:prstGeom>
              <a:blipFill>
                <a:blip r:embed="rId2"/>
                <a:stretch>
                  <a:fillRect r="-366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2890" y="5107940"/>
                <a:ext cx="9728200" cy="9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dirty="0" smtClean="0">
                    <a:latin typeface="Comic Sans MS" panose="030F0702030302020204" pitchFamily="66" charset="0"/>
                  </a:rPr>
                  <a:t>Όμοια, ο ρευματοφόρος αγωγός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βρίσκεται μέσα στο μαγνητικό πεδίο του ρευματοφόρου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dirty="0" smtClean="0">
                    <a:latin typeface="Comic Sans MS" panose="030F0702030302020204" pitchFamily="66" charset="0"/>
                  </a:rPr>
                  <a:t>. Τότε, σε τμήμα </a:t>
                </a:r>
                <a:r>
                  <a:rPr lang="el-GR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l-GR" dirty="0" smtClean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90" y="5107940"/>
                <a:ext cx="9728200" cy="973728"/>
              </a:xfrm>
              <a:prstGeom prst="rect">
                <a:avLst/>
              </a:prstGeom>
              <a:blipFill>
                <a:blip r:embed="rId3"/>
                <a:stretch>
                  <a:fillRect l="-501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2425700" y="1186154"/>
            <a:ext cx="2575186" cy="2806293"/>
            <a:chOff x="2425700" y="1186154"/>
            <a:chExt cx="2575186" cy="2806293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1186154"/>
              <a:ext cx="2575186" cy="2806293"/>
            </a:xfrm>
            <a:prstGeom prst="rect">
              <a:avLst/>
            </a:prstGeom>
          </p:spPr>
        </p:pic>
        <p:grpSp>
          <p:nvGrpSpPr>
            <p:cNvPr id="14" name="Ομάδα 13"/>
            <p:cNvGrpSpPr/>
            <p:nvPr/>
          </p:nvGrpSpPr>
          <p:grpSpPr>
            <a:xfrm>
              <a:off x="4165600" y="1617861"/>
              <a:ext cx="217117" cy="204165"/>
              <a:chOff x="1367843" y="3161335"/>
              <a:chExt cx="374904" cy="338328"/>
            </a:xfrm>
          </p:grpSpPr>
          <p:sp>
            <p:nvSpPr>
              <p:cNvPr id="11" name="Οβάλ 10"/>
              <p:cNvSpPr/>
              <p:nvPr/>
            </p:nvSpPr>
            <p:spPr>
              <a:xfrm>
                <a:off x="1367843" y="3161335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2" name="Ευθεία γραμμή σύνδεσης 11"/>
              <p:cNvCxnSpPr>
                <a:stCxn id="11" idx="1"/>
                <a:endCxn id="11" idx="5"/>
              </p:cNvCxnSpPr>
              <p:nvPr/>
            </p:nvCxnSpPr>
            <p:spPr>
              <a:xfrm>
                <a:off x="1422746" y="3210882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>
                <a:stCxn id="11" idx="7"/>
                <a:endCxn id="11" idx="3"/>
              </p:cNvCxnSpPr>
              <p:nvPr/>
            </p:nvCxnSpPr>
            <p:spPr>
              <a:xfrm flipH="1">
                <a:off x="1422746" y="3210882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Ομάδα 18"/>
          <p:cNvGrpSpPr/>
          <p:nvPr/>
        </p:nvGrpSpPr>
        <p:grpSpPr>
          <a:xfrm>
            <a:off x="5926990" y="1260250"/>
            <a:ext cx="2810610" cy="2732197"/>
            <a:chOff x="5926990" y="1260250"/>
            <a:chExt cx="2810610" cy="273219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03" y="1260250"/>
              <a:ext cx="2732197" cy="2732197"/>
            </a:xfrm>
            <a:prstGeom prst="rect">
              <a:avLst/>
            </a:prstGeom>
          </p:spPr>
        </p:pic>
        <p:grpSp>
          <p:nvGrpSpPr>
            <p:cNvPr id="17" name="Ομάδα 16"/>
            <p:cNvGrpSpPr/>
            <p:nvPr/>
          </p:nvGrpSpPr>
          <p:grpSpPr>
            <a:xfrm>
              <a:off x="5926990" y="3210882"/>
              <a:ext cx="169010" cy="194669"/>
              <a:chOff x="1395945" y="5285539"/>
              <a:chExt cx="374904" cy="338328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6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9" y="98579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8680" y="444501"/>
                <a:ext cx="8313420" cy="63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Οι δυνάμεις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σχέση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«δράση – αντίδραση»,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80" y="444501"/>
                <a:ext cx="8313420" cy="633891"/>
              </a:xfrm>
              <a:prstGeom prst="rect">
                <a:avLst/>
              </a:prstGeom>
              <a:blipFill>
                <a:blip r:embed="rId3"/>
                <a:stretch>
                  <a:fillRect l="-806" b="-278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δηλαδή,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/>
                  <a:t>  </a:t>
                </a:r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blipFill>
                <a:blip r:embed="rId4"/>
                <a:stretch>
                  <a:fillRect l="-1301" t="-2128" b="-372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6992147" y="2375969"/>
            <a:ext cx="4704553" cy="2439725"/>
            <a:chOff x="7567345" y="1992430"/>
            <a:chExt cx="3735655" cy="1914875"/>
          </a:xfrm>
        </p:grpSpPr>
        <p:grpSp>
          <p:nvGrpSpPr>
            <p:cNvPr id="7" name="Ομάδα 6"/>
            <p:cNvGrpSpPr/>
            <p:nvPr/>
          </p:nvGrpSpPr>
          <p:grpSpPr>
            <a:xfrm>
              <a:off x="7567345" y="1992430"/>
              <a:ext cx="1513155" cy="1914875"/>
              <a:chOff x="2425700" y="1186154"/>
              <a:chExt cx="2575186" cy="2806293"/>
            </a:xfrm>
          </p:grpSpPr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700" y="1186154"/>
                <a:ext cx="2575186" cy="2806293"/>
              </a:xfrm>
              <a:prstGeom prst="rect">
                <a:avLst/>
              </a:prstGeom>
            </p:spPr>
          </p:pic>
          <p:grpSp>
            <p:nvGrpSpPr>
              <p:cNvPr id="9" name="Ομάδα 8"/>
              <p:cNvGrpSpPr/>
              <p:nvPr/>
            </p:nvGrpSpPr>
            <p:grpSpPr>
              <a:xfrm>
                <a:off x="4165600" y="1617861"/>
                <a:ext cx="217117" cy="204165"/>
                <a:chOff x="1367843" y="3161335"/>
                <a:chExt cx="374904" cy="338328"/>
              </a:xfrm>
            </p:grpSpPr>
            <p:sp>
              <p:nvSpPr>
                <p:cNvPr id="10" name="Οβάλ 9"/>
                <p:cNvSpPr/>
                <p:nvPr/>
              </p:nvSpPr>
              <p:spPr>
                <a:xfrm>
                  <a:off x="1367843" y="3161335"/>
                  <a:ext cx="374904" cy="3383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1" name="Ευθεία γραμμή σύνδεσης 10"/>
                <p:cNvCxnSpPr>
                  <a:stCxn id="10" idx="1"/>
                  <a:endCxn id="10" idx="5"/>
                </p:cNvCxnSpPr>
                <p:nvPr/>
              </p:nvCxnSpPr>
              <p:spPr>
                <a:xfrm>
                  <a:off x="1422746" y="3210882"/>
                  <a:ext cx="265098" cy="2392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Ευθεία γραμμή σύνδεσης 11"/>
                <p:cNvCxnSpPr>
                  <a:stCxn id="10" idx="7"/>
                  <a:endCxn id="10" idx="3"/>
                </p:cNvCxnSpPr>
                <p:nvPr/>
              </p:nvCxnSpPr>
              <p:spPr>
                <a:xfrm flipH="1">
                  <a:off x="1422746" y="3210882"/>
                  <a:ext cx="265098" cy="2392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Ομάδα 12"/>
            <p:cNvGrpSpPr/>
            <p:nvPr/>
          </p:nvGrpSpPr>
          <p:grpSpPr>
            <a:xfrm>
              <a:off x="9239835" y="2103137"/>
              <a:ext cx="2063165" cy="1617434"/>
              <a:chOff x="5926990" y="1260250"/>
              <a:chExt cx="2810610" cy="2732197"/>
            </a:xfrm>
          </p:grpSpPr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5403" y="1260250"/>
                <a:ext cx="2732197" cy="2732197"/>
              </a:xfrm>
              <a:prstGeom prst="rect">
                <a:avLst/>
              </a:prstGeom>
            </p:spPr>
          </p:pic>
          <p:grpSp>
            <p:nvGrpSpPr>
              <p:cNvPr id="15" name="Ομάδα 14"/>
              <p:cNvGrpSpPr/>
              <p:nvPr/>
            </p:nvGrpSpPr>
            <p:grpSpPr>
              <a:xfrm>
                <a:off x="5926990" y="3210882"/>
                <a:ext cx="169010" cy="194669"/>
                <a:chOff x="1395945" y="5285539"/>
                <a:chExt cx="374904" cy="338328"/>
              </a:xfrm>
            </p:grpSpPr>
            <p:sp>
              <p:nvSpPr>
                <p:cNvPr id="16" name="Οβάλ 15"/>
                <p:cNvSpPr/>
                <p:nvPr/>
              </p:nvSpPr>
              <p:spPr>
                <a:xfrm>
                  <a:off x="1395945" y="5285539"/>
                  <a:ext cx="374904" cy="3383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Οβάλ 16"/>
                <p:cNvSpPr/>
                <p:nvPr/>
              </p:nvSpPr>
              <p:spPr>
                <a:xfrm>
                  <a:off x="1542249" y="5414317"/>
                  <a:ext cx="82296" cy="807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Δεξί άγκιστρο 21"/>
          <p:cNvSpPr/>
          <p:nvPr/>
        </p:nvSpPr>
        <p:spPr>
          <a:xfrm>
            <a:off x="2886436" y="2588567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  <a:blipFill>
                <a:blip r:embed="rId11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Δεξί βέλος 23"/>
          <p:cNvSpPr/>
          <p:nvPr/>
        </p:nvSpPr>
        <p:spPr>
          <a:xfrm>
            <a:off x="3297525" y="3149292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1944473" y="4157817"/>
            <a:ext cx="9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Όμοια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Δεξί άγκιστρο 27"/>
          <p:cNvSpPr/>
          <p:nvPr/>
        </p:nvSpPr>
        <p:spPr>
          <a:xfrm>
            <a:off x="3012433" y="4598945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ί βέλος 28"/>
          <p:cNvSpPr/>
          <p:nvPr/>
        </p:nvSpPr>
        <p:spPr>
          <a:xfrm>
            <a:off x="3337336" y="5175203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  <a:blipFill>
                <a:blip r:embed="rId1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113527" y="5702321"/>
            <a:ext cx="2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Όπως αναμενόταν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57" y="1707339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383215" y="343395"/>
            <a:ext cx="3906598" cy="1590912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600" b="1" dirty="0" smtClean="0">
                <a:latin typeface="Comic Sans MS" panose="030F0702030302020204" pitchFamily="66" charset="0"/>
              </a:rPr>
              <a:t>Το μαγνητικό πεδίο μπορεί ν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’</a:t>
            </a:r>
            <a:r>
              <a:rPr lang="el-GR" altLang="el-GR" sz="1600" b="1" dirty="0" smtClean="0">
                <a:latin typeface="Comic Sans MS" panose="030F0702030302020204" pitchFamily="66" charset="0"/>
              </a:rPr>
              <a:t> ασκήσει δύναμη σε ηλεκτρικό ρεύμα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3" y="2770184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817077" y="2247179"/>
            <a:ext cx="7692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400" b="1" dirty="0">
                <a:latin typeface="Comic Sans MS" panose="030F0702030302020204" pitchFamily="66" charset="0"/>
              </a:rPr>
              <a:t>.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πεδίο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μπορεί ν’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ηλεκτρικά φορτία που κινούνται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(αυτή ονομάζεται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Lorentz</a:t>
            </a:r>
            <a:r>
              <a:rPr lang="en-US" altLang="el-GR" sz="2400" b="1" dirty="0">
                <a:latin typeface="Comic Sans MS" panose="030F0702030302020204" pitchFamily="66" charset="0"/>
              </a:rPr>
              <a:t>-</a:t>
            </a:r>
            <a:r>
              <a:rPr lang="el-GR" altLang="el-GR" sz="2400" b="1" dirty="0">
                <a:latin typeface="Comic Sans MS" panose="030F0702030302020204" pitchFamily="66" charset="0"/>
              </a:rPr>
              <a:t>Λόρεντζ).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Συνεπώς,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400" b="1" dirty="0">
                <a:latin typeface="Comic Sans MS" panose="030F0702030302020204" pitchFamily="66" charset="0"/>
              </a:rPr>
              <a:t> και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αγωγό</a:t>
            </a:r>
            <a:r>
              <a:rPr lang="el-GR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βρίσκεται μέσα στο πεδίο και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διαρρέεται από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ρεύμα.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Αυτή η δύναμη ονομάζεται ……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93" y="1433508"/>
            <a:ext cx="516890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ομόρροπα ρεύματα έλκονται.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3" y="455423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0344" y="2553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Διαπιστώνουμε ότι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500" y="1433508"/>
            <a:ext cx="516890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αντίρροπα ρεύματα απωθούνται.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847245" y="2546561"/>
            <a:ext cx="3562798" cy="3246526"/>
            <a:chOff x="1847245" y="2546561"/>
            <a:chExt cx="3562798" cy="3246526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642" y="2546561"/>
              <a:ext cx="3418401" cy="3246526"/>
            </a:xfrm>
            <a:prstGeom prst="rect">
              <a:avLst/>
            </a:prstGeom>
          </p:spPr>
        </p:pic>
        <p:grpSp>
          <p:nvGrpSpPr>
            <p:cNvPr id="12" name="Ομάδα 11"/>
            <p:cNvGrpSpPr/>
            <p:nvPr/>
          </p:nvGrpSpPr>
          <p:grpSpPr>
            <a:xfrm>
              <a:off x="1847245" y="4747820"/>
              <a:ext cx="188246" cy="200861"/>
              <a:chOff x="1395945" y="5285539"/>
              <a:chExt cx="374904" cy="338328"/>
            </a:xfrm>
          </p:grpSpPr>
          <p:sp>
            <p:nvSpPr>
              <p:cNvPr id="10" name="Οβάλ 9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Οβάλ 10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7" name="Ομάδα 16"/>
          <p:cNvGrpSpPr/>
          <p:nvPr/>
        </p:nvGrpSpPr>
        <p:grpSpPr>
          <a:xfrm>
            <a:off x="7434799" y="2398131"/>
            <a:ext cx="3740150" cy="3246526"/>
            <a:chOff x="7434799" y="2398131"/>
            <a:chExt cx="3740150" cy="3246526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99" y="2398131"/>
              <a:ext cx="3740150" cy="3246526"/>
            </a:xfrm>
            <a:prstGeom prst="rect">
              <a:avLst/>
            </a:prstGeom>
          </p:spPr>
        </p:pic>
        <p:grpSp>
          <p:nvGrpSpPr>
            <p:cNvPr id="13" name="Ομάδα 12"/>
            <p:cNvGrpSpPr/>
            <p:nvPr/>
          </p:nvGrpSpPr>
          <p:grpSpPr>
            <a:xfrm>
              <a:off x="7569200" y="4546958"/>
              <a:ext cx="215900" cy="200862"/>
              <a:chOff x="1395945" y="5285539"/>
              <a:chExt cx="374904" cy="338328"/>
            </a:xfrm>
          </p:grpSpPr>
          <p:sp>
            <p:nvSpPr>
              <p:cNvPr id="14" name="Οβάλ 13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Οβάλ 14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3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5881" y="65719"/>
            <a:ext cx="7433955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επίδειξη της δύναμης μεταξύ παράλληλων ρευματοφόρων αγωγών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ΜΙΤ </a:t>
            </a:r>
            <a:r>
              <a:rPr lang="en-US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Physics Demo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71" y="2010313"/>
            <a:ext cx="5469458" cy="38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9926" y="5831250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2752" y="299732"/>
            <a:ext cx="10146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Ορισμός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θεμελιώδους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Ampère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(1A)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4" y="1403056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5944" y="946063"/>
            <a:ext cx="753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να ορίσουμε την </a:t>
            </a:r>
            <a:r>
              <a:rPr lang="el-GR" sz="2000" b="1" dirty="0">
                <a:latin typeface="Comic Sans MS" panose="030F0702030302020204" pitchFamily="66" charset="0"/>
              </a:rPr>
              <a:t>(θεμελιώδη)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Έντασης του Ηλεκτρικού Ρεύματος 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SI,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βοήθεια της δύναμης μεταξύ παράλληλων ρευματοφόρων αγωγών.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16522" y="3730247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1Α </a:t>
            </a:r>
            <a:r>
              <a:rPr lang="el-GR" sz="2000" b="1" dirty="0">
                <a:latin typeface="Comic Sans MS" panose="030F0702030302020204" pitchFamily="66" charset="0"/>
              </a:rPr>
              <a:t>είναι η ένταση του σταθερού ρεύματος που όταν διαρρέει </a:t>
            </a:r>
            <a:r>
              <a:rPr lang="el-GR" sz="2000" b="1" dirty="0" smtClean="0">
                <a:latin typeface="Comic Sans MS" panose="030F0702030302020204" pitchFamily="66" charset="0"/>
              </a:rPr>
              <a:t>δύο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ευθύγραμμους </a:t>
            </a:r>
            <a:r>
              <a:rPr lang="el-GR" sz="2000" b="1" dirty="0">
                <a:latin typeface="Comic Sans MS" panose="030F0702030302020204" pitchFamily="66" charset="0"/>
              </a:rPr>
              <a:t>παράλληλους αγωγούς απείρου μήκους, οι </a:t>
            </a:r>
            <a:r>
              <a:rPr lang="el-GR" sz="2000" b="1" dirty="0" smtClean="0">
                <a:latin typeface="Comic Sans MS" panose="030F0702030302020204" pitchFamily="66" charset="0"/>
              </a:rPr>
              <a:t>οποίοι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βρίσκονται </a:t>
            </a:r>
            <a:r>
              <a:rPr lang="el-GR" sz="2000" b="1" dirty="0">
                <a:latin typeface="Comic Sans MS" panose="030F0702030302020204" pitchFamily="66" charset="0"/>
              </a:rPr>
              <a:t>στο κενό και σε απόσταση </a:t>
            </a:r>
            <a:r>
              <a:rPr lang="el-GR" sz="2000" b="1" i="1" dirty="0">
                <a:latin typeface="Comic Sans MS" panose="030F0702030302020204" pitchFamily="66" charset="0"/>
              </a:rPr>
              <a:t>r</a:t>
            </a:r>
            <a:r>
              <a:rPr lang="el-GR" sz="2000" b="1" dirty="0">
                <a:latin typeface="Comic Sans MS" panose="030F0702030302020204" pitchFamily="66" charset="0"/>
              </a:rPr>
              <a:t> = 1m ο ένας από τον </a:t>
            </a:r>
            <a:r>
              <a:rPr lang="el-GR" sz="2000" b="1" dirty="0" smtClean="0">
                <a:latin typeface="Comic Sans MS" panose="030F0702030302020204" pitchFamily="66" charset="0"/>
              </a:rPr>
              <a:t>άλλο,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τότε </a:t>
            </a:r>
            <a:r>
              <a:rPr lang="el-GR" sz="2000" b="1" dirty="0">
                <a:latin typeface="Comic Sans MS" panose="030F0702030302020204" pitchFamily="66" charset="0"/>
              </a:rPr>
              <a:t>σε τμήμα μήκους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ℓ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= </a:t>
            </a:r>
            <a:r>
              <a:rPr lang="el-GR" sz="2000" b="1" dirty="0">
                <a:latin typeface="Comic Sans MS" panose="030F0702030302020204" pitchFamily="66" charset="0"/>
              </a:rPr>
              <a:t>1m o ένας ασκεί στον άλλο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i="1" dirty="0" smtClean="0">
                <a:latin typeface="Comic Sans MS" panose="030F0702030302020204" pitchFamily="66" charset="0"/>
              </a:rPr>
              <a:t>F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= </a:t>
            </a:r>
            <a:r>
              <a:rPr lang="el-GR" sz="2000" b="1" dirty="0" smtClean="0">
                <a:latin typeface="Comic Sans MS" panose="030F0702030302020204" pitchFamily="66" charset="0"/>
              </a:rPr>
              <a:t>2.10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-7</a:t>
            </a:r>
            <a:r>
              <a:rPr lang="el-GR" sz="2000" b="1" dirty="0" smtClean="0">
                <a:latin typeface="Comic Sans MS" panose="030F0702030302020204" pitchFamily="66" charset="0"/>
              </a:rPr>
              <a:t>N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l-GR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ℓ=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groupCh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5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(σελ. 14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4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68780" y="924871"/>
            <a:ext cx="9856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Δύο παράλληλοι ρευματοφόροι αγωγοί διαρρέονται από </a:t>
            </a:r>
            <a:r>
              <a:rPr lang="el-GR" sz="2000" dirty="0" smtClean="0">
                <a:latin typeface="Trebuchet MS" panose="020B0603020202020204" pitchFamily="34" charset="0"/>
              </a:rPr>
              <a:t>ομόρροπα </a:t>
            </a:r>
            <a:r>
              <a:rPr lang="el-GR" sz="2000" dirty="0">
                <a:latin typeface="Trebuchet MS" panose="020B0603020202020204" pitchFamily="34" charset="0"/>
              </a:rPr>
              <a:t>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= 30Α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= 10Α και βρίσκονται σε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10cm. Να υπολογιστεί η δύναμη που δέχεται ένας τρίτος </a:t>
            </a:r>
            <a:r>
              <a:rPr lang="el-GR" sz="2000" dirty="0" smtClean="0">
                <a:latin typeface="Trebuchet MS" panose="020B0603020202020204" pitchFamily="34" charset="0"/>
              </a:rPr>
              <a:t>αγωγός </a:t>
            </a:r>
            <a:r>
              <a:rPr lang="el-GR" sz="2000" dirty="0">
                <a:latin typeface="Trebuchet MS" panose="020B0603020202020204" pitchFamily="34" charset="0"/>
              </a:rPr>
              <a:t>σε κάθε μέτρο μήκους όταν βρίσκεται στο μέσο της μεταξύ </a:t>
            </a:r>
            <a:r>
              <a:rPr lang="el-GR" sz="2000" dirty="0" smtClean="0">
                <a:latin typeface="Trebuchet MS" panose="020B0603020202020204" pitchFamily="34" charset="0"/>
              </a:rPr>
              <a:t>τους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απόστασης </a:t>
            </a:r>
            <a:r>
              <a:rPr lang="el-GR" sz="2000" dirty="0">
                <a:latin typeface="Trebuchet MS" panose="020B0603020202020204" pitchFamily="34" charset="0"/>
              </a:rPr>
              <a:t>και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3</a:t>
            </a:r>
            <a:r>
              <a:rPr lang="el-GR" sz="2000" dirty="0">
                <a:latin typeface="Trebuchet MS" panose="020B0603020202020204" pitchFamily="34" charset="0"/>
              </a:rPr>
              <a:t> = 20Α αντίρροπο με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ρεύμα </a:t>
            </a:r>
            <a:r>
              <a:rPr lang="el-GR" sz="2000" dirty="0">
                <a:latin typeface="Trebuchet MS" panose="020B0603020202020204" pitchFamily="34" charset="0"/>
              </a:rPr>
              <a:t>των άλλων δύο αγωγών.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4439" y="2910840"/>
            <a:ext cx="3714239" cy="323087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117600" y="3234529"/>
            <a:ext cx="6596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Επειδή οι δυνάμεις έχουν αντίθετη φορά, όπως φαίνεται στο </a:t>
            </a:r>
            <a:r>
              <a:rPr lang="el-GR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σχήμα</a:t>
            </a: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, η συνισταμένη τους θα είναι ίση με:</a:t>
            </a:r>
            <a:r>
              <a:rPr lang="el-GR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4924" y="3761122"/>
            <a:ext cx="1540276" cy="39673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849" y="4287828"/>
            <a:ext cx="2879699" cy="102389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64" y="4530397"/>
            <a:ext cx="300485" cy="21463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338" y="4518991"/>
            <a:ext cx="300485" cy="21463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443" y="4293415"/>
            <a:ext cx="1943100" cy="6000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734" y="5429912"/>
            <a:ext cx="300485" cy="21463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58" y="5311721"/>
            <a:ext cx="1752033" cy="424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dirty="0" smtClean="0">
                    <a:latin typeface="Trebuchet MS" panose="020B0603020202020204" pitchFamily="34" charset="0"/>
                  </a:rPr>
                  <a:t>Άρα η συνισταμένη δύναμη έχει μέτρο και φορά ίδια με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dirty="0" smtClean="0">
                    <a:latin typeface="Trebuchet MS" panose="020B0603020202020204" pitchFamily="34" charset="0"/>
                  </a:rPr>
                  <a:t>τη </a:t>
                </a:r>
                <a:r>
                  <a:rPr lang="el-GR" dirty="0">
                    <a:latin typeface="Trebuchet MS" panose="020B0603020202020204" pitchFamily="34" charset="0"/>
                  </a:rPr>
                  <a:t>φορά της </a:t>
                </a:r>
                <a:r>
                  <a:rPr lang="el-GR" dirty="0" smtClean="0">
                    <a:latin typeface="Trebuchet MS" panose="020B0603020202020204" pitchFamily="34" charset="0"/>
                  </a:rPr>
                  <a:t>δύναμης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  <a:blipFill>
                <a:blip r:embed="rId13"/>
                <a:stretch>
                  <a:fillRect l="-1231" r="-1094" b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8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59280" y="791672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στην « 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»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πρόγραμμα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Potatoes</a:t>
            </a:r>
            <a:endParaRPr lang="el-GR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90684" y="3395112"/>
            <a:ext cx="661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n-US" altLang="el-GR" sz="2400" b="1" dirty="0" smtClean="0">
                <a:latin typeface="Comic Sans MS" pitchFamily="66" charset="0"/>
              </a:rPr>
              <a:t>30</a:t>
            </a:r>
            <a:r>
              <a:rPr lang="el-GR" altLang="el-GR" sz="2400" b="1" dirty="0" smtClean="0">
                <a:latin typeface="Comic Sans MS" pitchFamily="66" charset="0"/>
              </a:rPr>
              <a:t>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048000" y="19320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b="1" dirty="0">
                <a:latin typeface="Comic Sans MS" panose="030F0702030302020204" pitchFamily="66" charset="0"/>
              </a:rPr>
              <a:t>(στην ανάρτηση υπάρχουν και ερωτήσεις για το «Μαγνητικό πεδίο ρευματοφόρων αγωγών»</a:t>
            </a:r>
          </a:p>
        </p:txBody>
      </p:sp>
    </p:spTree>
    <p:extLst>
      <p:ext uri="{BB962C8B-B14F-4D97-AF65-F5344CB8AC3E}">
        <p14:creationId xmlns:p14="http://schemas.microsoft.com/office/powerpoint/2010/main" val="1465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18260" y="251738"/>
            <a:ext cx="955548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«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».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65860" y="1627555"/>
            <a:ext cx="99745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</a:t>
            </a:r>
            <a:r>
              <a:rPr lang="el-GR" altLang="el-GR" sz="2000" b="1" dirty="0" smtClean="0">
                <a:latin typeface="Comic Sans MS" pitchFamily="66" charset="0"/>
              </a:rPr>
              <a:t>της δύναμης </a:t>
            </a:r>
            <a:r>
              <a:rPr lang="en-US" altLang="el-GR" sz="2000" b="1" dirty="0" smtClean="0">
                <a:latin typeface="Comic Sans MS" pitchFamily="66" charset="0"/>
              </a:rPr>
              <a:t>Laplace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τον </a:t>
            </a:r>
            <a:r>
              <a:rPr lang="el-GR" altLang="el-GR" sz="2000" b="1" dirty="0" smtClean="0">
                <a:latin typeface="Comic Sans MS" pitchFamily="66" charset="0"/>
              </a:rPr>
              <a:t>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ενδιαφέροντος πειράματος από το ΜΙΤ </a:t>
            </a:r>
            <a:r>
              <a:rPr lang="en-US" altLang="el-GR" sz="2000" b="1" dirty="0" smtClean="0">
                <a:latin typeface="Comic Sans MS" pitchFamily="66" charset="0"/>
              </a:rPr>
              <a:t>Physics Demo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θεωρίας από το </a:t>
            </a:r>
            <a:r>
              <a:rPr lang="el-GR" altLang="el-GR" sz="2000" b="1" dirty="0" err="1" smtClean="0">
                <a:latin typeface="Comic Sans MS" pitchFamily="66" charset="0"/>
              </a:rPr>
              <a:t>ιστολόγιο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err="1" smtClean="0">
                <a:latin typeface="Comic Sans MS" pitchFamily="66" charset="0"/>
              </a:rPr>
              <a:t>physiclessons</a:t>
            </a:r>
            <a:r>
              <a:rPr lang="el-GR" altLang="el-GR" sz="2000" b="1" dirty="0" smtClean="0">
                <a:latin typeface="Comic Sans MS" pitchFamily="66" charset="0"/>
              </a:rPr>
              <a:t> του Στέργιου </a:t>
            </a:r>
            <a:r>
              <a:rPr lang="el-GR" altLang="el-GR" sz="2000" b="1" dirty="0" err="1" smtClean="0">
                <a:latin typeface="Comic Sans MS" pitchFamily="66" charset="0"/>
              </a:rPr>
              <a:t>Πελλή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</a:t>
            </a:r>
            <a:r>
              <a:rPr lang="el-GR" altLang="el-GR" sz="2000" b="1" dirty="0" smtClean="0">
                <a:latin typeface="Comic Sans MS" pitchFamily="66" charset="0"/>
              </a:rPr>
              <a:t>για «Δύναμη </a:t>
            </a:r>
            <a:r>
              <a:rPr lang="en-US" altLang="el-GR" sz="2000" b="1" dirty="0" smtClean="0">
                <a:latin typeface="Comic Sans MS" pitchFamily="66" charset="0"/>
              </a:rPr>
              <a:t>Laplace</a:t>
            </a:r>
            <a:r>
              <a:rPr lang="el-GR" altLang="el-GR" sz="2000" b="1" dirty="0" smtClean="0">
                <a:latin typeface="Comic Sans MS" pitchFamily="66" charset="0"/>
              </a:rPr>
              <a:t>»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για «Δύναμη </a:t>
            </a:r>
            <a:r>
              <a:rPr lang="en-US" altLang="el-GR" sz="2000" b="1" dirty="0">
                <a:latin typeface="Comic Sans MS" pitchFamily="66" charset="0"/>
              </a:rPr>
              <a:t>Laplace</a:t>
            </a:r>
            <a:r>
              <a:rPr lang="el-GR" altLang="el-GR" sz="2000" b="1" dirty="0">
                <a:latin typeface="Comic Sans MS" pitchFamily="66" charset="0"/>
              </a:rPr>
              <a:t>» από </a:t>
            </a:r>
            <a:r>
              <a:rPr lang="el-GR" altLang="el-GR" sz="2000" b="1" dirty="0" smtClean="0">
                <a:latin typeface="Comic Sans MS" pitchFamily="66" charset="0"/>
              </a:rPr>
              <a:t>το </a:t>
            </a:r>
            <a:r>
              <a:rPr lang="el-GR" altLang="el-GR" sz="2000" b="1" dirty="0" err="1" smtClean="0">
                <a:latin typeface="Comic Sans MS" pitchFamily="66" charset="0"/>
              </a:rPr>
              <a:t>Φωτόδεντρο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για «Δύναμη μεταξύ παράλληλων ρευματοφόρων αγωγών» (αγγλικά)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πειραματικής εργασίας για «Δύναμη </a:t>
            </a:r>
            <a:r>
              <a:rPr lang="en-US" altLang="el-GR" sz="2000" b="1" dirty="0" smtClean="0">
                <a:latin typeface="Comic Sans MS" pitchFamily="66" charset="0"/>
              </a:rPr>
              <a:t>Laplace”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</a:t>
            </a:r>
            <a:r>
              <a:rPr lang="el-GR" altLang="el-GR" sz="2000" b="1" dirty="0">
                <a:latin typeface="Comic Sans MS" pitchFamily="66" charset="0"/>
              </a:rPr>
              <a:t>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65600" y="1797114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42778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5660" y="1769150"/>
            <a:ext cx="612068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170)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4392" y="532894"/>
            <a:ext cx="90628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8. </a:t>
            </a:r>
            <a:r>
              <a:rPr lang="el-GR" sz="2000" dirty="0">
                <a:latin typeface="Trebuchet MS" panose="020B0603020202020204" pitchFamily="34" charset="0"/>
              </a:rPr>
              <a:t>Τι λέμε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; Σε ποια συμπεράσματα καταλήγουμε </a:t>
            </a:r>
            <a:r>
              <a:rPr lang="el-GR" sz="2000" dirty="0" smtClean="0">
                <a:latin typeface="Trebuchet MS" panose="020B0603020202020204" pitchFamily="34" charset="0"/>
              </a:rPr>
              <a:t>για το </a:t>
            </a:r>
            <a:r>
              <a:rPr lang="el-GR" sz="2000" dirty="0">
                <a:latin typeface="Trebuchet MS" panose="020B0603020202020204" pitchFamily="34" charset="0"/>
              </a:rPr>
              <a:t>μέτρο και τη διεύθυνσή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9.  Πώς </a:t>
            </a:r>
            <a:r>
              <a:rPr lang="el-GR" sz="2000" dirty="0">
                <a:latin typeface="Trebuchet MS" panose="020B0603020202020204" pitchFamily="34" charset="0"/>
              </a:rPr>
              <a:t>ορίζεται η ένταση του μαγνητικού πεδίου, πώς η μονάδα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10. </a:t>
            </a:r>
            <a:r>
              <a:rPr lang="el-GR" sz="2000" dirty="0" err="1" smtClean="0">
                <a:latin typeface="Trebuchet MS" panose="020B0603020202020204" pitchFamily="34" charset="0"/>
              </a:rPr>
              <a:t>Tι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γνωρίζετε για τη δύναμη μεταξύ δύο παράλληλων </a:t>
            </a:r>
            <a:r>
              <a:rPr lang="el-GR" sz="2000" dirty="0" smtClean="0">
                <a:latin typeface="Trebuchet MS" panose="020B0603020202020204" pitchFamily="34" charset="0"/>
              </a:rPr>
              <a:t>ρευματοφόρων </a:t>
            </a:r>
            <a:r>
              <a:rPr lang="el-GR" sz="2000" dirty="0">
                <a:latin typeface="Trebuchet MS" panose="020B0603020202020204" pitchFamily="34" charset="0"/>
              </a:rPr>
              <a:t>αγωγών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11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Πώς ορίζεται το </a:t>
            </a:r>
            <a:r>
              <a:rPr lang="en-US" sz="2000" dirty="0">
                <a:latin typeface="Trebuchet MS" panose="020B0603020202020204" pitchFamily="34" charset="0"/>
              </a:rPr>
              <a:t>Ampère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  <a:endParaRPr lang="el-GR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93520" y="441145"/>
            <a:ext cx="9113520" cy="4498449"/>
            <a:chOff x="1493520" y="441145"/>
            <a:chExt cx="9113520" cy="449844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9550" y="1654492"/>
              <a:ext cx="4240530" cy="3285102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493520" y="441145"/>
              <a:ext cx="9113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2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της εικόνας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και λείους αγωγούς. Να σχεδιαστεί η φορά της έντασης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 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cxnSp>
        <p:nvCxnSpPr>
          <p:cNvPr id="8" name="Ευθύγραμμο βέλος σύνδεσης 7"/>
          <p:cNvCxnSpPr/>
          <p:nvPr/>
        </p:nvCxnSpPr>
        <p:spPr>
          <a:xfrm>
            <a:off x="6139815" y="3297043"/>
            <a:ext cx="0" cy="832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Ευθύγραμμο βέλος σύνδεσης 10"/>
          <p:cNvCxnSpPr/>
          <p:nvPr/>
        </p:nvCxnSpPr>
        <p:spPr>
          <a:xfrm flipV="1">
            <a:off x="6139815" y="2272751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Ομάδα 19"/>
          <p:cNvGrpSpPr/>
          <p:nvPr/>
        </p:nvGrpSpPr>
        <p:grpSpPr>
          <a:xfrm>
            <a:off x="4804410" y="3623619"/>
            <a:ext cx="688308" cy="506421"/>
            <a:chOff x="4804410" y="3623619"/>
            <a:chExt cx="688308" cy="5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solidFill>
                      <a:srgbClr val="FF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5197023" y="3837739"/>
              <a:ext cx="295695" cy="292301"/>
              <a:chOff x="1449226" y="5303058"/>
              <a:chExt cx="295695" cy="292301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449226" y="5303058"/>
                <a:ext cx="295695" cy="2923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64909" cy="697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2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9447" y="352598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Ηλεκτρομαγνητική Δύναμη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el-GR" altLang="el-GR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Λαπλάς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9667303" y="294168"/>
            <a:ext cx="2072639" cy="2954648"/>
            <a:chOff x="9667303" y="294168"/>
            <a:chExt cx="2072639" cy="295464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667303" y="2787151"/>
              <a:ext cx="20726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l-GR" sz="1200" b="1" dirty="0">
                  <a:latin typeface="Comic Sans MS" panose="030F0702030302020204" pitchFamily="66" charset="0"/>
                  <a:hlinkClick r:id="rId2"/>
                </a:rPr>
                <a:t>Pierre Simon, Marquis de Laplace   </a:t>
              </a:r>
              <a:r>
                <a:rPr lang="fr-FR" altLang="el-GR" sz="1200" b="1" dirty="0">
                  <a:latin typeface="Comic Sans MS" panose="030F0702030302020204" pitchFamily="66" charset="0"/>
                </a:rPr>
                <a:t>(1749-1827</a:t>
              </a:r>
              <a:r>
                <a:rPr lang="fr-FR" altLang="el-GR" sz="1200" b="1" dirty="0" smtClean="0">
                  <a:latin typeface="Comic Sans MS" panose="030F0702030302020204" pitchFamily="66" charset="0"/>
                </a:rPr>
                <a:t>)</a:t>
              </a:r>
              <a:endParaRPr lang="en-US" altLang="el-GR" sz="12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4847" y="294168"/>
              <a:ext cx="1757553" cy="2492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2017204"/>
            <a:ext cx="5553075" cy="29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0021" y="235719"/>
            <a:ext cx="8900160" cy="5758607"/>
            <a:chOff x="1160021" y="235719"/>
            <a:chExt cx="8900160" cy="5758607"/>
          </a:xfrm>
        </p:grpSpPr>
        <p:sp>
          <p:nvSpPr>
            <p:cNvPr id="4" name="Ορθογώνιο 3"/>
            <p:cNvSpPr/>
            <p:nvPr/>
          </p:nvSpPr>
          <p:spPr>
            <a:xfrm>
              <a:off x="1160021" y="235719"/>
              <a:ext cx="890016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43.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του σχήματος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χωρίς τριβές. Αν διπλασιάσουμε το ρεύμα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ο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αγωγός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συνεχίσει να ισορροπεί,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πάνω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κάτω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δ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πάνω 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προς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 </a:t>
              </a:r>
              <a:r>
                <a:rPr lang="el-GR" sz="2000" dirty="0">
                  <a:latin typeface="Trebuchet MS" panose="020B0603020202020204" pitchFamily="34" charset="0"/>
                </a:rPr>
                <a:t>κάτω ευθύγραμμα και ομαλά.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4952" y="3098041"/>
              <a:ext cx="3961448" cy="28962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 flipV="1">
            <a:off x="6056688" y="3589683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βάλ 8"/>
          <p:cNvSpPr/>
          <p:nvPr/>
        </p:nvSpPr>
        <p:spPr>
          <a:xfrm>
            <a:off x="1045029" y="1666880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2" y="3835730"/>
            <a:ext cx="568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α)  Θα κινηθεί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προς τα κάτω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επιταχυνόμενος.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β)  Θα παραμείνει η ισορροπία.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γ)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Θα παραμείνει η ισορροπία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61902" y="528706"/>
            <a:ext cx="10620498" cy="2862322"/>
            <a:chOff x="961902" y="528706"/>
            <a:chExt cx="10620498" cy="2862322"/>
          </a:xfrm>
        </p:grpSpPr>
        <p:sp>
          <p:nvSpPr>
            <p:cNvPr id="4" name="Ορθογώνιο 3"/>
            <p:cNvSpPr/>
            <p:nvPr/>
          </p:nvSpPr>
          <p:spPr>
            <a:xfrm>
              <a:off x="961902" y="528706"/>
              <a:ext cx="749332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44.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Στον </a:t>
              </a:r>
              <a:r>
                <a:rPr lang="el-GR" sz="2000" dirty="0">
                  <a:latin typeface="Trebuchet MS" panose="020B0603020202020204" pitchFamily="34" charset="0"/>
                </a:rPr>
                <a:t>αγωγό της προηγούμενης ερώτησης τι θα συμβεί αν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 και της έντασης του μαγνητικού πεδίου ταυτόχρονα,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διπλασιάσουμε </a:t>
              </a:r>
              <a:r>
                <a:rPr lang="el-GR" sz="2000" dirty="0">
                  <a:latin typeface="Trebuchet MS" panose="020B0603020202020204" pitchFamily="34" charset="0"/>
                </a:rPr>
                <a:t>το μέτρο της έντασης του μαγνητικού πεδίου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 ταυτόχρονα </a:t>
              </a:r>
              <a:r>
                <a:rPr lang="el-GR" sz="2000" dirty="0">
                  <a:latin typeface="Trebuchet MS" panose="020B0603020202020204" pitchFamily="34" charset="0"/>
                </a:rPr>
                <a:t>υποδιπλασιάσουμε την ένταση του ρεύματος</a:t>
              </a: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8364187" y="873459"/>
              <a:ext cx="3218213" cy="2352893"/>
              <a:chOff x="8364187" y="873459"/>
              <a:chExt cx="3218213" cy="2352893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64187" y="873459"/>
                <a:ext cx="3218213" cy="235289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i="1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Ευθύγραμμο βέλος σύνδεσης 7"/>
              <p:cNvCxnSpPr/>
              <p:nvPr/>
            </p:nvCxnSpPr>
            <p:spPr>
              <a:xfrm flipV="1">
                <a:off x="9973020" y="1345685"/>
                <a:ext cx="273" cy="61418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32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280" y="632315"/>
            <a:ext cx="9535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45.  </a:t>
            </a:r>
            <a:r>
              <a:rPr lang="el-GR" sz="2000" dirty="0" smtClean="0">
                <a:latin typeface="Trebuchet MS" panose="020B0603020202020204" pitchFamily="34" charset="0"/>
              </a:rPr>
              <a:t>Βρείτε </a:t>
            </a:r>
            <a:r>
              <a:rPr lang="el-GR" sz="2000" dirty="0">
                <a:latin typeface="Trebuchet MS" panose="020B0603020202020204" pitchFamily="34" charset="0"/>
              </a:rPr>
              <a:t>ποια από τις παρακάτω απαντήσεις της ερώτησης που </a:t>
            </a:r>
            <a:r>
              <a:rPr lang="el-GR" sz="2000" dirty="0" smtClean="0">
                <a:latin typeface="Trebuchet MS" panose="020B0603020202020204" pitchFamily="34" charset="0"/>
              </a:rPr>
              <a:t>ακολουθεί </a:t>
            </a:r>
            <a:r>
              <a:rPr lang="el-GR" sz="2000" dirty="0">
                <a:latin typeface="Trebuchet MS" panose="020B0603020202020204" pitchFamily="34" charset="0"/>
              </a:rPr>
              <a:t>είναι σωστή: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παράλληλοι ευθύγραμμοι αγωγοί Α και </a:t>
            </a:r>
            <a:r>
              <a:rPr lang="el-GR" sz="2000" dirty="0" smtClean="0">
                <a:latin typeface="Trebuchet MS" panose="020B0603020202020204" pitchFamily="34" charset="0"/>
              </a:rPr>
              <a:t>Γ μεγάλου </a:t>
            </a:r>
            <a:r>
              <a:rPr lang="el-GR" sz="2000" dirty="0">
                <a:latin typeface="Trebuchet MS" panose="020B0603020202020204" pitchFamily="34" charset="0"/>
              </a:rPr>
              <a:t>μήκους που διαρρέονται από 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αντίστοιχα</a:t>
            </a:r>
            <a:r>
              <a:rPr lang="el-GR" sz="2000" dirty="0">
                <a:latin typeface="Trebuchet MS" panose="020B0603020202020204" pitchFamily="34" charset="0"/>
              </a:rPr>
              <a:t>, βρίσκονται σε μικρή μεταξύ τους απόσταση. Αν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3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τότε τα </a:t>
            </a:r>
            <a:r>
              <a:rPr lang="el-GR" sz="2000" dirty="0">
                <a:latin typeface="Trebuchet MS" panose="020B0603020202020204" pitchFamily="34" charset="0"/>
              </a:rPr>
              <a:t>μέτρα των δυνάμεων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που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στους αγωγούς </a:t>
            </a:r>
            <a:r>
              <a:rPr lang="el-GR" sz="2000" dirty="0">
                <a:latin typeface="Trebuchet MS" panose="020B0603020202020204" pitchFamily="34" charset="0"/>
              </a:rPr>
              <a:t>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dirty="0" smtClean="0">
                <a:latin typeface="Trebuchet MS" panose="020B0603020202020204" pitchFamily="34" charset="0"/>
              </a:rPr>
              <a:t>3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/3.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dirty="0">
                <a:latin typeface="Trebuchet MS" panose="020B0603020202020204" pitchFamily="34" charset="0"/>
              </a:rPr>
              <a:t>τα </a:t>
            </a:r>
            <a:r>
              <a:rPr lang="el-GR" sz="2000" dirty="0" smtClean="0">
                <a:latin typeface="Trebuchet MS" panose="020B0603020202020204" pitchFamily="34" charset="0"/>
              </a:rPr>
              <a:t>στοιχεία δεν </a:t>
            </a:r>
            <a:r>
              <a:rPr lang="el-GR" sz="2000" dirty="0">
                <a:latin typeface="Trebuchet MS" panose="020B0603020202020204" pitchFamily="34" charset="0"/>
              </a:rPr>
              <a:t>είναι επαρκή.</a:t>
            </a:r>
          </a:p>
        </p:txBody>
      </p:sp>
      <p:sp>
        <p:nvSpPr>
          <p:cNvPr id="5" name="Οβάλ 4"/>
          <p:cNvSpPr/>
          <p:nvPr/>
        </p:nvSpPr>
        <p:spPr>
          <a:xfrm>
            <a:off x="1013362" y="3919203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2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00447" y="314325"/>
            <a:ext cx="9824852" cy="4348237"/>
            <a:chOff x="1100447" y="314325"/>
            <a:chExt cx="9824852" cy="434823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4840" y="314325"/>
              <a:ext cx="2743200" cy="2724150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100447" y="3185234"/>
              <a:ext cx="98248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46.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Τρεις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ρευματοφόροι αγωγοί </a:t>
              </a:r>
              <a:r>
                <a:rPr lang="el-GR" sz="2000" dirty="0" smtClean="0">
                  <a:latin typeface="Trebuchet MS" panose="020B0603020202020204" pitchFamily="34" charset="0"/>
                </a:rPr>
                <a:t>(1), (2), (3) </a:t>
              </a:r>
              <a:r>
                <a:rPr lang="el-GR" sz="2000" dirty="0">
                  <a:latin typeface="Trebuchet MS" panose="020B0603020202020204" pitchFamily="34" charset="0"/>
                </a:rPr>
                <a:t>μεγάλου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μήκους διαρρέονται </a:t>
              </a:r>
              <a:r>
                <a:rPr lang="el-GR" sz="2000" dirty="0">
                  <a:latin typeface="Trebuchet MS" panose="020B0603020202020204" pitchFamily="34" charset="0"/>
                </a:rPr>
                <a:t>από ομόρροπα ρεύματα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. Σε ποιον 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τους τρεις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η συνισταμένη δύναμη από τους δύο άλλους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είναι δυνατόν να είναι μηδέν;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06840" y="4809321"/>
            <a:ext cx="191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αγωγό (2)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9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183)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2602" y="545046"/>
            <a:ext cx="9760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29. 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latin typeface="Trebuchet MS" panose="020B0603020202020204" pitchFamily="34" charset="0"/>
              </a:rPr>
              <a:t>οριζόντιος αγωγός μήκους </a:t>
            </a:r>
            <a:r>
              <a:rPr lang="el-GR" sz="2000" i="1" dirty="0" smtClean="0"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latin typeface="Trebuchet MS" panose="020B0603020202020204" pitchFamily="34" charset="0"/>
              </a:rPr>
              <a:t> = </a:t>
            </a:r>
            <a:r>
              <a:rPr lang="el-GR" sz="2000" dirty="0">
                <a:latin typeface="Trebuchet MS" panose="020B0603020202020204" pitchFamily="34" charset="0"/>
              </a:rPr>
              <a:t>20cm </a:t>
            </a:r>
            <a:r>
              <a:rPr lang="el-GR" sz="2000" dirty="0" smtClean="0">
                <a:latin typeface="Trebuchet MS" panose="020B0603020202020204" pitchFamily="34" charset="0"/>
              </a:rPr>
              <a:t>τοποθετείται κάθετα </a:t>
            </a:r>
            <a:r>
              <a:rPr lang="el-GR" sz="2000" dirty="0">
                <a:latin typeface="Trebuchet MS" panose="020B0603020202020204" pitchFamily="34" charset="0"/>
              </a:rPr>
              <a:t>στις δυναμικές γραμμές ομογενούς μαγνητικού </a:t>
            </a:r>
            <a:r>
              <a:rPr lang="el-GR" sz="2000" dirty="0" smtClean="0">
                <a:latin typeface="Trebuchet MS" panose="020B0603020202020204" pitchFamily="34" charset="0"/>
              </a:rPr>
              <a:t>πεδίου έντασης </a:t>
            </a:r>
            <a:r>
              <a:rPr lang="el-GR" sz="2000" i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 = 0,4Τ. Όταν ο αγωγός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10Α, μετακινείται </a:t>
            </a:r>
            <a:r>
              <a:rPr lang="el-GR" sz="2000" dirty="0">
                <a:latin typeface="Trebuchet MS" panose="020B0603020202020204" pitchFamily="34" charset="0"/>
              </a:rPr>
              <a:t>με σταθερή επιτάχυνση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2m/s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υπολογιστεί </a:t>
            </a:r>
            <a:r>
              <a:rPr lang="el-GR" sz="2000" dirty="0" smtClean="0">
                <a:latin typeface="Trebuchet MS" panose="020B0603020202020204" pitchFamily="34" charset="0"/>
              </a:rPr>
              <a:t>το έργο </a:t>
            </a:r>
            <a:r>
              <a:rPr lang="el-GR" sz="2000" dirty="0">
                <a:latin typeface="Trebuchet MS" panose="020B0603020202020204" pitchFamily="34" charset="0"/>
              </a:rPr>
              <a:t>της δύναμης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για χρόνο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10s (υποθέτουμε </a:t>
            </a:r>
            <a:r>
              <a:rPr lang="el-GR" sz="2000" dirty="0">
                <a:latin typeface="Trebuchet MS" panose="020B0603020202020204" pitchFamily="34" charset="0"/>
              </a:rPr>
              <a:t>ότι η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L</a:t>
            </a:r>
            <a:r>
              <a:rPr lang="el-GR" sz="2000" dirty="0" smtClean="0">
                <a:latin typeface="Trebuchet MS" panose="020B0603020202020204" pitchFamily="34" charset="0"/>
              </a:rPr>
              <a:t> είναι </a:t>
            </a:r>
            <a:r>
              <a:rPr lang="el-GR" sz="2000" dirty="0">
                <a:latin typeface="Trebuchet MS" panose="020B0603020202020204" pitchFamily="34" charset="0"/>
              </a:rPr>
              <a:t>η μόνη δύναμη στη διεύθυνση κίνησης του αγωγού).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641400" y="2460562"/>
            <a:ext cx="151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</a:t>
            </a:r>
            <a:r>
              <a:rPr lang="en-US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n-US" sz="2000" b="1" baseline="-6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80J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60665" y="410688"/>
            <a:ext cx="8953995" cy="5096490"/>
            <a:chOff x="1425039" y="410688"/>
            <a:chExt cx="8953995" cy="5096490"/>
          </a:xfrm>
        </p:grpSpPr>
        <p:sp>
          <p:nvSpPr>
            <p:cNvPr id="4" name="Ορθογώνιο 3"/>
            <p:cNvSpPr/>
            <p:nvPr/>
          </p:nvSpPr>
          <p:spPr>
            <a:xfrm>
              <a:off x="1425039" y="410688"/>
              <a:ext cx="8953995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30.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Ένας </a:t>
              </a:r>
              <a:r>
                <a:rPr lang="el-GR" sz="2000" dirty="0">
                  <a:latin typeface="Trebuchet MS" panose="020B0603020202020204" pitchFamily="34" charset="0"/>
                </a:rPr>
                <a:t>ευθύγραμμος ρευματοφόρος αγωγός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latin typeface="Trebuchet MS" panose="020B0603020202020204" pitchFamily="34" charset="0"/>
                </a:rPr>
                <a:t>20cm </a:t>
              </a:r>
              <a:r>
                <a:rPr lang="el-GR" sz="2000" dirty="0" smtClean="0">
                  <a:latin typeface="Trebuchet MS" panose="020B0603020202020204" pitchFamily="34" charset="0"/>
                </a:rPr>
                <a:t>μπορεί </a:t>
              </a:r>
              <a:r>
                <a:rPr lang="el-GR" sz="2000" dirty="0">
                  <a:latin typeface="Trebuchet MS" panose="020B0603020202020204" pitchFamily="34" charset="0"/>
                </a:rPr>
                <a:t>να μετακινείται πάνω σε δύο κατακόρυφους μονωτικούς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χωρίς τριβές. Το σύστημα βρίσκεται μέσα σε ομογενές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οριζόντιο </a:t>
              </a:r>
              <a:r>
                <a:rPr lang="el-GR" sz="2000" dirty="0">
                  <a:latin typeface="Trebuchet MS" panose="020B0603020202020204" pitchFamily="34" charset="0"/>
                </a:rPr>
                <a:t>μαγνητικό πεδίο 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 = 2Τ. Να υπολογιστεί 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>
                  <a:latin typeface="Trebuchet MS" panose="020B0603020202020204" pitchFamily="34" charset="0"/>
                </a:rPr>
                <a:t>ρεύματος που πρέπει να διαρρέει τον αγωγό, ώστε αυτός: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σταθερή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ταχύτητα.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sz="2000" dirty="0" smtClean="0">
                  <a:latin typeface="Trebuchet MS" panose="020B0603020202020204" pitchFamily="34" charset="0"/>
                </a:rPr>
                <a:t>/3.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ανεβαίνει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/4.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 100g,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 = 10m/s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859" y="2336617"/>
              <a:ext cx="3095666" cy="31705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α) 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2,5Α   β)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   γ)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3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 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blipFill>
                <a:blip r:embed="rId4"/>
                <a:stretch>
                  <a:fillRect l="-1502"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567543" y="516733"/>
            <a:ext cx="8716488" cy="3795614"/>
            <a:chOff x="1567543" y="516733"/>
            <a:chExt cx="8716488" cy="3795614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44012" y="1994061"/>
              <a:ext cx="2303976" cy="2318286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567543" y="516733"/>
              <a:ext cx="871648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31.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Μεταλλικό </a:t>
              </a:r>
              <a:r>
                <a:rPr lang="el-GR" sz="2000" dirty="0">
                  <a:latin typeface="Trebuchet MS" panose="020B0603020202020204" pitchFamily="34" charset="0"/>
                </a:rPr>
                <a:t>ορθογώνιο τρίγωνο διαρρέεται από ρεύμα </a:t>
              </a:r>
              <a:r>
                <a:rPr lang="el-GR" sz="2000" i="1" dirty="0">
                  <a:latin typeface="Trebuchet MS" panose="020B0603020202020204" pitchFamily="34" charset="0"/>
                </a:rPr>
                <a:t>I</a:t>
              </a:r>
              <a:r>
                <a:rPr lang="el-GR" sz="2000" dirty="0">
                  <a:latin typeface="Trebuchet MS" panose="020B0603020202020204" pitchFamily="34" charset="0"/>
                </a:rPr>
                <a:t> και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βρίσκεται </a:t>
              </a:r>
              <a:r>
                <a:rPr lang="el-GR" sz="2000" dirty="0">
                  <a:latin typeface="Trebuchet MS" panose="020B0603020202020204" pitchFamily="34" charset="0"/>
                </a:rPr>
                <a:t>κάθετα στις δυναμικές γραμμές ομογενούς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πεδίου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η δύναμη που ασκείται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 τρίγωνο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8133935" y="3805874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ολ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316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692894" y="493678"/>
            <a:ext cx="8467106" cy="4631136"/>
            <a:chOff x="1692894" y="493678"/>
            <a:chExt cx="8467106" cy="4631136"/>
          </a:xfrm>
        </p:grpSpPr>
        <p:sp>
          <p:nvSpPr>
            <p:cNvPr id="4" name="Ορθογώνιο 3"/>
            <p:cNvSpPr/>
            <p:nvPr/>
          </p:nvSpPr>
          <p:spPr>
            <a:xfrm>
              <a:off x="1692894" y="493678"/>
              <a:ext cx="8467106" cy="280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32. 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Οριζόντια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μεταλλική ράβδος μεγάλου μήκους διαρρέεται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από ρεύμα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100Α. Στο ίδιο κατακόρυφο επίπεδο κάτω από τη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ράβδο και παράλληλα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 αυτή βρίσκεται ένας ευθύγραμμος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αγωγός μήκους </a:t>
              </a:r>
              <a:r>
                <a:rPr lang="el-GR" sz="2000" i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1m και μάζας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5g. Να υπολογιστεί η ένταση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του ρεύματος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που πρέπει να διαρρέει τον αγωγό, ώστε αυτός να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ισορροπεί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σε απόσταση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x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2cm από τη μεταλλική ράβδο. (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g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2751" y="3498390"/>
              <a:ext cx="4566498" cy="1626424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8498002" y="473828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Ι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35034" y="358140"/>
            <a:ext cx="9654639" cy="4867762"/>
            <a:chOff x="1235034" y="358140"/>
            <a:chExt cx="9654639" cy="486776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25850" y="358140"/>
              <a:ext cx="3724976" cy="2312054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235034" y="2825245"/>
              <a:ext cx="965463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34.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Μία </a:t>
              </a:r>
              <a:r>
                <a:rPr lang="el-GR" sz="2000" dirty="0">
                  <a:latin typeface="Trebuchet MS" panose="020B0603020202020204" pitchFamily="34" charset="0"/>
                </a:rPr>
                <a:t>μεταλλική ράβδος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 </a:t>
              </a:r>
              <a:r>
                <a:rPr lang="el-GR" sz="2000" dirty="0">
                  <a:latin typeface="Trebuchet MS" panose="020B0603020202020204" pitchFamily="34" charset="0"/>
                </a:rPr>
                <a:t>1m κρέμεται οριζόντια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ένα </a:t>
              </a:r>
              <a:r>
                <a:rPr lang="el-GR" sz="2000" dirty="0">
                  <a:latin typeface="Trebuchet MS" panose="020B0603020202020204" pitchFamily="34" charset="0"/>
                </a:rPr>
                <a:t>δυναμόμετρο με μονωτικά νήματα μέσα σε οριζόντιο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μαγνητικό </a:t>
              </a:r>
              <a:r>
                <a:rPr lang="el-GR" sz="2000" dirty="0">
                  <a:latin typeface="Trebuchet MS" panose="020B0603020202020204" pitchFamily="34" charset="0"/>
                </a:rPr>
                <a:t>πεδίο. Όταν η ράβδος δε διαρρέεται από ρεύμα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δυναμόμετρο </a:t>
              </a:r>
              <a:r>
                <a:rPr lang="el-GR" sz="2000" dirty="0">
                  <a:latin typeface="Trebuchet MS" panose="020B0603020202020204" pitchFamily="34" charset="0"/>
                </a:rPr>
                <a:t>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0,4Ν. Όταν η ράβδος διαρρέεται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ρεύμα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dirty="0">
                  <a:latin typeface="Trebuchet MS" panose="020B0603020202020204" pitchFamily="34" charset="0"/>
                </a:rPr>
                <a:t> = 10Α 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= 0,6N.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υπολογιστούν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βάρος της ράβδου,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δύναμη </a:t>
              </a:r>
              <a:r>
                <a:rPr lang="el-GR" sz="2000" dirty="0" err="1">
                  <a:latin typeface="Trebuchet MS" panose="020B0603020202020204" pitchFamily="34" charset="0"/>
                </a:rPr>
                <a:t>Laplace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5979" y="5391016"/>
            <a:ext cx="453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0,4Ν      β)  0,2Ν       γ)  2.10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9" y="103815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3432" y="393192"/>
            <a:ext cx="756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εύκολα να δούμε την εμφάνιση δύναμης </a:t>
            </a:r>
            <a:r>
              <a:rPr lang="en-US" sz="2000" b="1" dirty="0" smtClean="0">
                <a:latin typeface="Comic Sans MS" panose="030F0702030302020204" pitchFamily="66" charset="0"/>
              </a:rPr>
              <a:t>Laplace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τοποθέτηση αγωγού που διαρρέεται από ηλεκτρικό ρεύμα, κάθετα στις δυναμικές γραμμές ομογενούς μαγνητικού πεδίου.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2011359"/>
            <a:ext cx="5843016" cy="361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27560" y="5682489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7648" y="2532888"/>
            <a:ext cx="275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Comic Sans MS" panose="030F0702030302020204" pitchFamily="66" charset="0"/>
              </a:rPr>
              <a:t>Πείραμα από τον Σεραφείμ </a:t>
            </a:r>
            <a:r>
              <a:rPr lang="el-GR" sz="1200" b="1" dirty="0" err="1" smtClean="0">
                <a:latin typeface="Comic Sans MS" panose="030F0702030302020204" pitchFamily="66" charset="0"/>
              </a:rPr>
              <a:t>Μπίτσιο</a:t>
            </a:r>
            <a:endParaRPr lang="el-GR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73775" y="691554"/>
            <a:ext cx="10498238" cy="3310431"/>
            <a:chOff x="985650" y="1985965"/>
            <a:chExt cx="10498238" cy="3310431"/>
          </a:xfrm>
        </p:grpSpPr>
        <p:sp>
          <p:nvSpPr>
            <p:cNvPr id="5" name="Ορθογώνιο 4"/>
            <p:cNvSpPr/>
            <p:nvPr/>
          </p:nvSpPr>
          <p:spPr>
            <a:xfrm>
              <a:off x="985650" y="2092842"/>
              <a:ext cx="713707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39.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Δύο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αγωγοί μεγάλου μήκους βρίσκονται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σε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απόσταση </a:t>
              </a:r>
              <a:r>
                <a:rPr lang="el-GR" sz="2000" dirty="0">
                  <a:latin typeface="Trebuchet MS" panose="020B0603020202020204" pitchFamily="34" charset="0"/>
                </a:rPr>
                <a:t>μεταξύ τους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 = 12cm και διαρρέονται από ομόρροπα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ρεύματα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I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5Ι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, αντίστοιχα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σε ποιο σημείο πρέπει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τοποθετηθεί </a:t>
              </a:r>
              <a:r>
                <a:rPr lang="el-GR" sz="2000" dirty="0">
                  <a:latin typeface="Trebuchet MS" panose="020B0603020202020204" pitchFamily="34" charset="0"/>
                </a:rPr>
                <a:t>ένας τρίτος ρευματοφόρος αγωγός, ώστε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ισορροπεί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2722" y="1985965"/>
              <a:ext cx="3361166" cy="33104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38785" y="2804642"/>
            <a:ext cx="144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2cm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544" y="2195894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2355" y="390004"/>
            <a:ext cx="921731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1.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altLang="el-GR" sz="2000" dirty="0">
                <a:latin typeface="Trebuchet MS" panose="020B0603020202020204" pitchFamily="34" charset="0"/>
              </a:rPr>
              <a:t>συμπληρώσετε τα κενά με τις κατάλληλες λέξεις, στις παρακάτω προτάσεις</a:t>
            </a:r>
            <a:r>
              <a:rPr lang="en-US" altLang="el-GR" sz="2000" dirty="0">
                <a:latin typeface="Trebuchet MS" panose="020B0603020202020204" pitchFamily="34" charset="0"/>
              </a:rPr>
              <a:t>:</a:t>
            </a:r>
            <a:r>
              <a:rPr lang="el-GR" altLang="el-GR" sz="2000" dirty="0">
                <a:latin typeface="Trebuchet MS" panose="020B0603020202020204" pitchFamily="34" charset="0"/>
              </a:rPr>
              <a:t> (Σε κάθε κενό αντιστοιχεί μία λέξη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)</a:t>
            </a:r>
            <a:endParaRPr lang="en-US" alt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α. «Ευθύγραμμος αγωγός μήκους </a:t>
            </a:r>
            <a:r>
              <a:rPr lang="el-GR" altLang="el-GR" sz="2000" i="1" dirty="0">
                <a:latin typeface="Trebuchet MS" panose="020B0603020202020204" pitchFamily="34" charset="0"/>
              </a:rPr>
              <a:t>ℓ</a:t>
            </a:r>
            <a:r>
              <a:rPr lang="el-GR" altLang="el-GR" sz="2000" dirty="0">
                <a:latin typeface="Trebuchet MS" panose="020B0603020202020204" pitchFamily="34" charset="0"/>
              </a:rPr>
              <a:t> διαρρέεται από ρεύμα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I</a:t>
            </a:r>
            <a:r>
              <a:rPr lang="el-GR" altLang="el-GR" sz="2000" dirty="0">
                <a:latin typeface="Trebuchet MS" panose="020B0603020202020204" pitchFamily="34" charset="0"/>
              </a:rPr>
              <a:t> και βρίσκεται σε ομογενές μαγνητικό πεδίο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. Η δύναμη </a:t>
            </a:r>
            <a:r>
              <a:rPr lang="el-GR" altLang="el-GR" sz="2000" dirty="0" err="1">
                <a:latin typeface="Trebuchet MS" panose="020B0603020202020204" pitchFamily="34" charset="0"/>
              </a:rPr>
              <a:t>Laplace</a:t>
            </a:r>
            <a:r>
              <a:rPr lang="el-GR" altLang="el-GR" sz="2000" dirty="0">
                <a:latin typeface="Trebuchet MS" panose="020B0603020202020204" pitchFamily="34" charset="0"/>
              </a:rPr>
              <a:t> που ασκείται στον αγωγό έχει σημείο εφαρμογής το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…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του αγωγού, ……………….. κάθετη στο επίπεδο που ορίζεται από τον αγωγό και την ένταση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 του πεδίου και φορά που καθορίζεται από τον κανόνα των ………….  …..……………( 2 λέξεις ) του δεξιού χεριού.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Ο αντίχειρας έχει την κατεύθυνση του .……………., ο δείκτης την κατεύθυνση της ………………. του μαγνητικού πεδίου, οπότε ο μέσος δείχνει την κατεύθυνση της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………………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Laplace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»</a:t>
            </a:r>
            <a:endParaRPr lang="el-GR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6400" y="2300289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μέσο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2355" y="2710946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διεύθυνση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5154" y="4133790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ρεύματος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76470" y="4533900"/>
            <a:ext cx="1258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έντασης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82355" y="4988589"/>
            <a:ext cx="12016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δύναμης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576469" y="3157508"/>
            <a:ext cx="9055775" cy="921703"/>
            <a:chOff x="1576469" y="3157508"/>
            <a:chExt cx="9055775" cy="921703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576469" y="3679101"/>
              <a:ext cx="1439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δακτύλων</a:t>
              </a:r>
              <a:endPara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9687755" y="3157508"/>
              <a:ext cx="944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τριών 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4360"/>
            <a:ext cx="909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«1 ………… είναι η ένταση του ομογενούς μαγνητικού πεδίου, το οποίο ασκεί ……………… 1Ν σε ευθύγραμμο αγωγό που έχει μήκος 1</a:t>
            </a:r>
            <a:r>
              <a:rPr lang="en-US" sz="2000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, όταν διαρρέεται από ρεύμα έντασης ……… και βρίσκεται μέσα στο πεδίο τέμνοντας ……………… τις δυναμικές γραμμές του».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39988" y="64622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Tesla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7121" y="1098203"/>
            <a:ext cx="1102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60329" y="1563856"/>
            <a:ext cx="585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1 Α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99567" y="1968706"/>
            <a:ext cx="1095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κάθετα</a:t>
            </a:r>
          </a:p>
        </p:txBody>
      </p:sp>
    </p:spTree>
    <p:extLst>
      <p:ext uri="{BB962C8B-B14F-4D97-AF65-F5344CB8AC3E}">
        <p14:creationId xmlns:p14="http://schemas.microsoft.com/office/powerpoint/2010/main" val="12219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35380" y="443359"/>
            <a:ext cx="9921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Ευθύγραμμος ρευματοφόρος αγωγός βρίσκεται σε ομογενές μαγνητικό πεδίο, τοποθετημένος κάθετα στις δυναμικές γραμμές του πεδίου. Η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που ασκείται στον αγωγό,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έχει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έχει τη διεύθυνση του αγωγού.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είναι κάθετη στη διεύθυνση του αγωγού και στη διεύθυνση των δυναμικών γραμμών του πεδίου.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1014549" y="3257715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6840" y="551379"/>
            <a:ext cx="10195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 </a:t>
            </a:r>
            <a:r>
              <a:rPr lang="el-GR" sz="2000" dirty="0">
                <a:latin typeface="Trebuchet MS" panose="020B0603020202020204" pitchFamily="34" charset="0"/>
              </a:rPr>
              <a:t>Δεν ασκείται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σε ευθύγραμμο ρευματοφόρο αγωγό ο οποίος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είναι κάθετος στις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διαρρέεται από ρεύμα μικρής έντασης.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  </a:t>
            </a:r>
            <a:r>
              <a:rPr lang="el-GR" sz="2000" dirty="0">
                <a:latin typeface="Trebuchet MS" panose="020B0603020202020204" pitchFamily="34" charset="0"/>
              </a:rPr>
              <a:t>είναι παράλληλος προς τις δυναμικές γραμμές ομογενούς μαγνητικού πεδίου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Οβάλ 4"/>
          <p:cNvSpPr/>
          <p:nvPr/>
        </p:nvSpPr>
        <p:spPr>
          <a:xfrm>
            <a:off x="1273629" y="2453272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1850390" y="586393"/>
            <a:ext cx="7920038" cy="3739070"/>
            <a:chOff x="1850390" y="586393"/>
            <a:chExt cx="7920038" cy="373907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316480" y="1727283"/>
              <a:ext cx="3124200" cy="2133600"/>
              <a:chOff x="192" y="672"/>
              <a:chExt cx="1968" cy="1344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192" y="672"/>
                <a:ext cx="1968" cy="960"/>
                <a:chOff x="192" y="672"/>
                <a:chExt cx="1968" cy="960"/>
              </a:xfrm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72" y="1296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 b="1" i="1">
                      <a:solidFill>
                        <a:schemeClr val="hlink"/>
                      </a:solidFill>
                      <a:latin typeface="Comic Sans MS" panose="030F0702030302020204" pitchFamily="66" charset="0"/>
                    </a:rPr>
                    <a:t>I</a:t>
                  </a:r>
                </a:p>
              </p:txBody>
            </p:sp>
            <p:graphicFrame>
              <p:nvGraphicFramePr>
                <p:cNvPr id="8" name="Object 6"/>
                <p:cNvGraphicFramePr>
                  <a:graphicFrameLocks noChangeAspect="1"/>
                </p:cNvGraphicFramePr>
                <p:nvPr/>
              </p:nvGraphicFramePr>
              <p:xfrm>
                <a:off x="528" y="1248"/>
                <a:ext cx="243" cy="3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47" name="Εξίσωση" r:id="rId3" imgW="171531" imgH="219051" progId="Equation.3">
                        <p:embed/>
                      </p:oleObj>
                    </mc:Choice>
                    <mc:Fallback>
                      <p:oleObj name="Εξίσωση" r:id="rId3" imgW="171531" imgH="219051" progId="Equation.3">
                        <p:embed/>
                        <p:pic>
                          <p:nvPicPr>
                            <p:cNvPr id="34856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1248"/>
                              <a:ext cx="243" cy="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9" name="Group 7"/>
                <p:cNvGrpSpPr>
                  <a:grpSpLocks/>
                </p:cNvGrpSpPr>
                <p:nvPr/>
              </p:nvGrpSpPr>
              <p:grpSpPr bwMode="auto">
                <a:xfrm>
                  <a:off x="192" y="672"/>
                  <a:ext cx="1968" cy="960"/>
                  <a:chOff x="192" y="672"/>
                  <a:chExt cx="1968" cy="960"/>
                </a:xfrm>
              </p:grpSpPr>
              <p:sp>
                <p:nvSpPr>
                  <p:cNvPr id="1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1056"/>
                    <a:ext cx="134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4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16" name="AutoShape 14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752" y="1128"/>
                    <a:ext cx="480" cy="336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chemeClr val="hlink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" name="AutoShape 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20" y="1128"/>
                    <a:ext cx="432" cy="28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960" y="172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b="1" dirty="0">
                    <a:latin typeface="Trebuchet MS" panose="020B0603020202020204" pitchFamily="34" charset="0"/>
                  </a:rPr>
                  <a:t>(</a:t>
                </a:r>
                <a:r>
                  <a:rPr lang="el-GR" altLang="el-GR" b="1" dirty="0">
                    <a:latin typeface="Trebuchet MS" panose="020B0603020202020204" pitchFamily="34" charset="0"/>
                  </a:rPr>
                  <a:t>α)</a:t>
                </a:r>
                <a:endParaRPr lang="en-US" altLang="el-GR" b="1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1850390" y="586393"/>
              <a:ext cx="79200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l-GR" altLang="el-GR" sz="2000" b="1" dirty="0" smtClean="0">
                  <a:latin typeface="Trebuchet MS" panose="020B0603020202020204" pitchFamily="34" charset="0"/>
                </a:rPr>
                <a:t>4</a:t>
              </a:r>
              <a:r>
                <a:rPr lang="en-US" altLang="el-GR" sz="2000" b="1" dirty="0" smtClean="0">
                  <a:latin typeface="Trebuchet MS" panose="020B0603020202020204" pitchFamily="34" charset="0"/>
                </a:rPr>
                <a:t>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σχεδιαστεί η δύναμη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Laplace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στις παρακάτω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2 περιπτώσεις</a:t>
              </a:r>
              <a:r>
                <a:rPr lang="el-GR" altLang="el-GR" sz="2000" dirty="0">
                  <a:latin typeface="Trebuchet MS" panose="020B0603020202020204" pitchFamily="34" charset="0"/>
                </a:rPr>
                <a:t>:</a:t>
              </a:r>
            </a:p>
          </p:txBody>
        </p: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6736080" y="1277463"/>
              <a:ext cx="2362200" cy="3048000"/>
              <a:chOff x="3696" y="576"/>
              <a:chExt cx="1488" cy="1920"/>
            </a:xfrm>
          </p:grpSpPr>
          <p:cxnSp>
            <p:nvCxnSpPr>
              <p:cNvPr id="20" name="AutoShape 18"/>
              <p:cNvCxnSpPr>
                <a:cxnSpLocks noChangeShapeType="1"/>
              </p:cNvCxnSpPr>
              <p:nvPr/>
            </p:nvCxnSpPr>
            <p:spPr bwMode="auto">
              <a:xfrm>
                <a:off x="4320" y="2016"/>
                <a:ext cx="720" cy="144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4992" y="2016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800" b="1" i="1">
                    <a:solidFill>
                      <a:schemeClr val="hlink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3696" y="720"/>
                <a:ext cx="1296" cy="1296"/>
                <a:chOff x="2976" y="720"/>
                <a:chExt cx="1296" cy="1296"/>
              </a:xfrm>
            </p:grpSpPr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720"/>
                  <a:ext cx="0" cy="129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7" name="Group 22"/>
                <p:cNvGrpSpPr>
                  <a:grpSpLocks/>
                </p:cNvGrpSpPr>
                <p:nvPr/>
              </p:nvGrpSpPr>
              <p:grpSpPr bwMode="auto">
                <a:xfrm>
                  <a:off x="2976" y="864"/>
                  <a:ext cx="1296" cy="1152"/>
                  <a:chOff x="3456" y="864"/>
                  <a:chExt cx="1296" cy="1152"/>
                </a:xfrm>
              </p:grpSpPr>
              <p:sp>
                <p:nvSpPr>
                  <p:cNvPr id="2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2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3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4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</p:grpSp>
          </p:grpSp>
          <p:graphicFrame>
            <p:nvGraphicFramePr>
              <p:cNvPr id="23" name="Object 35"/>
              <p:cNvGraphicFramePr>
                <a:graphicFrameLocks noChangeAspect="1"/>
              </p:cNvGraphicFramePr>
              <p:nvPr/>
            </p:nvGraphicFramePr>
            <p:xfrm>
              <a:off x="3862" y="1008"/>
              <a:ext cx="243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8" name="Εξίσωση" r:id="rId5" imgW="171531" imgH="219051" progId="Equation.3">
                      <p:embed/>
                    </p:oleObj>
                  </mc:Choice>
                  <mc:Fallback>
                    <p:oleObj name="Εξίσωση" r:id="rId5" imgW="171531" imgH="219051" progId="Equation.3">
                      <p:embed/>
                      <p:pic>
                        <p:nvPicPr>
                          <p:cNvPr id="34836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2" y="1008"/>
                            <a:ext cx="243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auto">
              <a:xfrm>
                <a:off x="4272" y="220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b="1">
                    <a:latin typeface="Trebuchet MS" panose="020B0603020202020204" pitchFamily="34" charset="0"/>
                  </a:rPr>
                  <a:t>(β)</a:t>
                </a:r>
                <a:endParaRPr lang="en-US" altLang="el-GR" b="1"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25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4320" y="576"/>
                <a:ext cx="576" cy="144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3256123" y="1493687"/>
            <a:ext cx="503237" cy="812800"/>
            <a:chOff x="839" y="935"/>
            <a:chExt cx="317" cy="512"/>
          </a:xfrm>
        </p:grpSpPr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1020" y="935"/>
              <a:ext cx="136" cy="136"/>
              <a:chOff x="1296" y="2304"/>
              <a:chExt cx="336" cy="384"/>
            </a:xfrm>
          </p:grpSpPr>
          <p:sp>
            <p:nvSpPr>
              <p:cNvPr id="45" name="Oval 40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336" cy="38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>
                <a:off x="1344" y="2352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H="1">
                <a:off x="1344" y="2352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aphicFrame>
          <p:nvGraphicFramePr>
            <p:cNvPr id="43" name="Object 43"/>
            <p:cNvGraphicFramePr>
              <a:graphicFrameLocks noChangeAspect="1"/>
            </p:cNvGraphicFramePr>
            <p:nvPr/>
          </p:nvGraphicFramePr>
          <p:xfrm>
            <a:off x="839" y="981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9" name="Εξίσωση" r:id="rId7" imgW="171531" imgH="219051" progId="Equation.3">
                    <p:embed/>
                  </p:oleObj>
                </mc:Choice>
                <mc:Fallback>
                  <p:oleObj name="Εξίσωση" r:id="rId7" imgW="171531" imgH="219051" progId="Equation.3">
                    <p:embed/>
                    <p:pic>
                      <p:nvPicPr>
                        <p:cNvPr id="34828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981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 flipV="1">
              <a:off x="1020" y="1117"/>
              <a:ext cx="136" cy="3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" name="Group 54"/>
          <p:cNvGrpSpPr>
            <a:grpSpLocks/>
          </p:cNvGrpSpPr>
          <p:nvPr/>
        </p:nvGrpSpPr>
        <p:grpSpPr bwMode="auto">
          <a:xfrm>
            <a:off x="6923405" y="2522063"/>
            <a:ext cx="765175" cy="431800"/>
            <a:chOff x="3833" y="1570"/>
            <a:chExt cx="482" cy="272"/>
          </a:xfrm>
        </p:grpSpPr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H="1">
              <a:off x="3883" y="1573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50" name="Object 47"/>
            <p:cNvGraphicFramePr>
              <a:graphicFrameLocks noChangeAspect="1"/>
            </p:cNvGraphicFramePr>
            <p:nvPr/>
          </p:nvGraphicFramePr>
          <p:xfrm>
            <a:off x="3833" y="1570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" name="Εξίσωση" r:id="rId9" imgW="171531" imgH="219051" progId="Equation.3">
                    <p:embed/>
                  </p:oleObj>
                </mc:Choice>
                <mc:Fallback>
                  <p:oleObj name="Εξίσωση" r:id="rId9" imgW="171531" imgH="219051" progId="Equation.3">
                    <p:embed/>
                    <p:pic>
                      <p:nvPicPr>
                        <p:cNvPr id="34826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570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39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77240" y="346055"/>
            <a:ext cx="10538460" cy="5869127"/>
            <a:chOff x="777240" y="346055"/>
            <a:chExt cx="10538460" cy="5869127"/>
          </a:xfrm>
        </p:grpSpPr>
        <p:sp>
          <p:nvSpPr>
            <p:cNvPr id="4" name="Ορθογώνιο 3"/>
            <p:cNvSpPr/>
            <p:nvPr/>
          </p:nvSpPr>
          <p:spPr>
            <a:xfrm>
              <a:off x="777240" y="346055"/>
              <a:ext cx="8275320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 smtClean="0">
                  <a:latin typeface="Trebuchet MS" panose="020B0603020202020204" pitchFamily="34" charset="0"/>
                </a:rPr>
                <a:t>5.  </a:t>
              </a:r>
              <a:r>
                <a:rPr lang="el-GR" dirty="0" smtClean="0">
                  <a:latin typeface="Trebuchet MS" panose="020B0603020202020204" pitchFamily="34" charset="0"/>
                </a:rPr>
                <a:t>Χάλκινος </a:t>
              </a:r>
              <a:r>
                <a:rPr lang="el-GR" dirty="0">
                  <a:latin typeface="Trebuchet MS" panose="020B0603020202020204" pitchFamily="34" charset="0"/>
                </a:rPr>
                <a:t>ευθύγραμμος αγωγός ΚΛ με μάζα m κρέμεται οριζόντια από τα αγώγιμα νήματα ΑΚ και ΓΛ. Τα άκρα Α και Γ συνδέονται με πηγή ηλεκτρεγερτικής δύναμης </a:t>
              </a:r>
              <a:r>
                <a:rPr lang="el-GR" dirty="0" smtClean="0">
                  <a:latin typeface="Trebuchet MS" panose="020B0603020202020204" pitchFamily="34" charset="0"/>
                </a:rPr>
                <a:t>Ε.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Ο αγωγός ΚΛ τοποθετείται στο διάκενο μεταξύ των πόλων πεταλοειδή μαγνήτη κάθετα στις δυναμικές γραμμές του μαγνητικού του πεδίου, το οποίο θεωρούμε ομογενές. Θέλουμε η δύναμη </a:t>
              </a:r>
              <a:r>
                <a:rPr lang="el-GR" dirty="0" err="1">
                  <a:latin typeface="Trebuchet MS" panose="020B0603020202020204" pitchFamily="34" charset="0"/>
                </a:rPr>
                <a:t>Laplace</a:t>
              </a:r>
              <a:r>
                <a:rPr lang="el-GR" dirty="0">
                  <a:latin typeface="Trebuchet MS" panose="020B0603020202020204" pitchFamily="34" charset="0"/>
                </a:rPr>
                <a:t>, που δρα στον ρευματοφόρο αγωγό ΚΛ από το μαγνητικό πεδίο, να είναι αντίρροπη του βάρους της.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Α να είναι θετικός και ο πόλος Γ αρνητικός</a:t>
              </a:r>
              <a:r>
                <a:rPr lang="el-GR" dirty="0" smtClean="0">
                  <a:latin typeface="Trebuchet MS" panose="020B0603020202020204" pitchFamily="34" charset="0"/>
                </a:rPr>
                <a:t>.</a:t>
              </a:r>
              <a:endParaRPr lang="el-GR" dirty="0">
                <a:latin typeface="Trebuchet MS" panose="020B0603020202020204" pitchFamily="34" charset="0"/>
              </a:endParaRPr>
            </a:p>
          </p:txBody>
        </p:sp>
        <p:pic>
          <p:nvPicPr>
            <p:cNvPr id="5" name="Εικόνα 4" descr="http://www.geocities.ws/merkouris/FOTOS%20HOT%20POTATOES/418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560" y="489267"/>
              <a:ext cx="2263140" cy="3381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77240" y="4045357"/>
              <a:ext cx="923544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Γ να είναι θετικός και ο πόλος Α αρνητικός.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ο αγωγός ΚΛ να τοποθετηθεί παράλληλα στις δυναμικές γραμμές του μαγνητικού πεδίου.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Δ.   </a:t>
              </a:r>
              <a:r>
                <a:rPr lang="el-GR" dirty="0" smtClean="0">
                  <a:latin typeface="Trebuchet MS" panose="020B0603020202020204" pitchFamily="34" charset="0"/>
                </a:rPr>
                <a:t>Αυτό </a:t>
              </a:r>
              <a:r>
                <a:rPr lang="el-GR" dirty="0">
                  <a:latin typeface="Trebuchet MS" panose="020B0603020202020204" pitchFamily="34" charset="0"/>
                </a:rPr>
                <a:t>δεν μπορεί να συμβεί.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699983" y="4045357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40538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6613E8-FF8C-4643-AB54-34AC6833F357}" type="slidenum">
              <a:rPr lang="el-GR" altLang="el-GR" sz="1400"/>
              <a:pPr/>
              <a:t>49</a:t>
            </a:fld>
            <a:endParaRPr lang="el-GR" altLang="el-GR" sz="1400"/>
          </a:p>
        </p:txBody>
      </p: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1630363" y="333375"/>
            <a:ext cx="9266238" cy="5526088"/>
            <a:chOff x="67" y="210"/>
            <a:chExt cx="5837" cy="3481"/>
          </a:xfrm>
        </p:grpSpPr>
        <p:grpSp>
          <p:nvGrpSpPr>
            <p:cNvPr id="38920" name="Group 33"/>
            <p:cNvGrpSpPr>
              <a:grpSpLocks/>
            </p:cNvGrpSpPr>
            <p:nvPr/>
          </p:nvGrpSpPr>
          <p:grpSpPr bwMode="auto">
            <a:xfrm>
              <a:off x="1202" y="210"/>
              <a:ext cx="2633" cy="1542"/>
              <a:chOff x="1111" y="119"/>
              <a:chExt cx="2633" cy="1542"/>
            </a:xfrm>
          </p:grpSpPr>
          <p:grpSp>
            <p:nvGrpSpPr>
              <p:cNvPr id="38922" name="Group 4"/>
              <p:cNvGrpSpPr>
                <a:grpSpLocks/>
              </p:cNvGrpSpPr>
              <p:nvPr/>
            </p:nvGrpSpPr>
            <p:grpSpPr bwMode="auto">
              <a:xfrm>
                <a:off x="1655" y="300"/>
                <a:ext cx="1805" cy="1361"/>
                <a:chOff x="1655" y="164"/>
                <a:chExt cx="1805" cy="1361"/>
              </a:xfrm>
            </p:grpSpPr>
            <p:grpSp>
              <p:nvGrpSpPr>
                <p:cNvPr id="38932" name="Group 5"/>
                <p:cNvGrpSpPr>
                  <a:grpSpLocks/>
                </p:cNvGrpSpPr>
                <p:nvPr/>
              </p:nvGrpSpPr>
              <p:grpSpPr bwMode="auto">
                <a:xfrm>
                  <a:off x="1655" y="210"/>
                  <a:ext cx="1805" cy="1315"/>
                  <a:chOff x="1655" y="210"/>
                  <a:chExt cx="1805" cy="1315"/>
                </a:xfrm>
              </p:grpSpPr>
              <p:grpSp>
                <p:nvGrpSpPr>
                  <p:cNvPr id="3894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655" y="210"/>
                    <a:ext cx="1805" cy="1315"/>
                    <a:chOff x="1590" y="694"/>
                    <a:chExt cx="1623" cy="1275"/>
                  </a:xfrm>
                </p:grpSpPr>
                <p:sp>
                  <p:nvSpPr>
                    <p:cNvPr id="3894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7" y="694"/>
                      <a:ext cx="116" cy="1274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0" y="694"/>
                      <a:ext cx="116" cy="1275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6" y="1158"/>
                      <a:ext cx="1351" cy="140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  <p:grpSp>
                <p:nvGrpSpPr>
                  <p:cNvPr id="3894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927" y="754"/>
                    <a:ext cx="347" cy="226"/>
                    <a:chOff x="1837" y="981"/>
                    <a:chExt cx="347" cy="226"/>
                  </a:xfrm>
                </p:grpSpPr>
                <p:sp>
                  <p:nvSpPr>
                    <p:cNvPr id="3894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981"/>
                      <a:ext cx="34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aphicFrame>
                  <p:nvGraphicFramePr>
                    <p:cNvPr id="38946" name="Object 1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927" y="1026"/>
                    <a:ext cx="168" cy="18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262" name="Εξίσωση" r:id="rId3" imgW="152400" imgH="171417" progId="Equation.3">
                            <p:embed/>
                          </p:oleObj>
                        </mc:Choice>
                        <mc:Fallback>
                          <p:oleObj name="Εξίσωση" r:id="rId3" imgW="152400" imgH="171417" progId="Equation.3">
                            <p:embed/>
                            <p:pic>
                              <p:nvPicPr>
                                <p:cNvPr id="38946" name="Object 1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927" y="1026"/>
                                  <a:ext cx="168" cy="181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pSp>
              <p:nvGrpSpPr>
                <p:cNvPr id="38933" name="Group 13"/>
                <p:cNvGrpSpPr>
                  <a:grpSpLocks/>
                </p:cNvGrpSpPr>
                <p:nvPr/>
              </p:nvGrpSpPr>
              <p:grpSpPr bwMode="auto">
                <a:xfrm>
                  <a:off x="2426" y="754"/>
                  <a:ext cx="335" cy="522"/>
                  <a:chOff x="2290" y="981"/>
                  <a:chExt cx="335" cy="522"/>
                </a:xfrm>
              </p:grpSpPr>
              <p:sp>
                <p:nvSpPr>
                  <p:cNvPr id="3894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981"/>
                    <a:ext cx="0" cy="3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aphicFrame>
                <p:nvGraphicFramePr>
                  <p:cNvPr id="38942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2290" y="1280"/>
                  <a:ext cx="335" cy="2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63" name="Εξίσωση" r:id="rId5" imgW="342751" imgH="228501" progId="Equation.3">
                          <p:embed/>
                        </p:oleObj>
                      </mc:Choice>
                      <mc:Fallback>
                        <p:oleObj name="Εξίσωση" r:id="rId5" imgW="342751" imgH="228501" progId="Equation.3">
                          <p:embed/>
                          <p:pic>
                            <p:nvPicPr>
                              <p:cNvPr id="38942" name="Object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90" y="1280"/>
                                <a:ext cx="335" cy="2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8934" name="Group 16"/>
                <p:cNvGrpSpPr>
                  <a:grpSpLocks/>
                </p:cNvGrpSpPr>
                <p:nvPr/>
              </p:nvGrpSpPr>
              <p:grpSpPr bwMode="auto">
                <a:xfrm>
                  <a:off x="2789" y="164"/>
                  <a:ext cx="363" cy="227"/>
                  <a:chOff x="1701" y="3294"/>
                  <a:chExt cx="438" cy="272"/>
                </a:xfrm>
              </p:grpSpPr>
              <p:graphicFrame>
                <p:nvGraphicFramePr>
                  <p:cNvPr id="38935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1927" y="3294"/>
                  <a:ext cx="212" cy="27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64" name="Εξίσωση" r:id="rId7" imgW="171531" imgH="219051" progId="Equation.3">
                          <p:embed/>
                        </p:oleObj>
                      </mc:Choice>
                      <mc:Fallback>
                        <p:oleObj name="Εξίσωση" r:id="rId7" imgW="171531" imgH="219051" progId="Equation.3">
                          <p:embed/>
                          <p:pic>
                            <p:nvPicPr>
                              <p:cNvPr id="38935" name="Object 1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7" y="3294"/>
                                <a:ext cx="212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3893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01" y="3339"/>
                    <a:ext cx="227" cy="227"/>
                    <a:chOff x="1701" y="3339"/>
                    <a:chExt cx="227" cy="227"/>
                  </a:xfrm>
                </p:grpSpPr>
                <p:grpSp>
                  <p:nvGrpSpPr>
                    <p:cNvPr id="3893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3339"/>
                      <a:ext cx="227" cy="227"/>
                      <a:chOff x="1701" y="3339"/>
                      <a:chExt cx="227" cy="227"/>
                    </a:xfrm>
                  </p:grpSpPr>
                  <p:sp>
                    <p:nvSpPr>
                      <p:cNvPr id="38939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01" y="3339"/>
                        <a:ext cx="227" cy="22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  <p:sp>
                    <p:nvSpPr>
                      <p:cNvPr id="38940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3385"/>
                        <a:ext cx="136" cy="1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3893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46" y="3385"/>
                      <a:ext cx="136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sp>
            <p:nvSpPr>
              <p:cNvPr id="38923" name="Text Box 23"/>
              <p:cNvSpPr txBox="1">
                <a:spLocks noChangeArrowheads="1"/>
              </p:cNvSpPr>
              <p:nvPr/>
            </p:nvSpPr>
            <p:spPr bwMode="auto">
              <a:xfrm>
                <a:off x="1610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Κ</a:t>
                </a:r>
              </a:p>
            </p:txBody>
          </p:sp>
          <p:sp>
            <p:nvSpPr>
              <p:cNvPr id="38924" name="Text Box 24"/>
              <p:cNvSpPr txBox="1">
                <a:spLocks noChangeArrowheads="1"/>
              </p:cNvSpPr>
              <p:nvPr/>
            </p:nvSpPr>
            <p:spPr bwMode="auto">
              <a:xfrm>
                <a:off x="3288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Λ</a:t>
                </a:r>
              </a:p>
            </p:txBody>
          </p:sp>
          <p:sp>
            <p:nvSpPr>
              <p:cNvPr id="38925" name="Freeform 26"/>
              <p:cNvSpPr>
                <a:spLocks/>
              </p:cNvSpPr>
              <p:nvPr/>
            </p:nvSpPr>
            <p:spPr bwMode="auto">
              <a:xfrm>
                <a:off x="1111" y="210"/>
                <a:ext cx="1165" cy="661"/>
              </a:xfrm>
              <a:custGeom>
                <a:avLst/>
                <a:gdLst>
                  <a:gd name="T0" fmla="*/ 556 w 1165"/>
                  <a:gd name="T1" fmla="*/ 661 h 703"/>
                  <a:gd name="T2" fmla="*/ 466 w 1165"/>
                  <a:gd name="T3" fmla="*/ 600 h 703"/>
                  <a:gd name="T4" fmla="*/ 336 w 1165"/>
                  <a:gd name="T5" fmla="*/ 563 h 703"/>
                  <a:gd name="T6" fmla="*/ 278 w 1165"/>
                  <a:gd name="T7" fmla="*/ 552 h 703"/>
                  <a:gd name="T8" fmla="*/ 181 w 1165"/>
                  <a:gd name="T9" fmla="*/ 540 h 703"/>
                  <a:gd name="T10" fmla="*/ 77 w 1165"/>
                  <a:gd name="T11" fmla="*/ 472 h 703"/>
                  <a:gd name="T12" fmla="*/ 45 w 1165"/>
                  <a:gd name="T13" fmla="*/ 430 h 703"/>
                  <a:gd name="T14" fmla="*/ 0 w 1165"/>
                  <a:gd name="T15" fmla="*/ 351 h 703"/>
                  <a:gd name="T16" fmla="*/ 6 w 1165"/>
                  <a:gd name="T17" fmla="*/ 198 h 703"/>
                  <a:gd name="T18" fmla="*/ 162 w 1165"/>
                  <a:gd name="T19" fmla="*/ 95 h 703"/>
                  <a:gd name="T20" fmla="*/ 414 w 1165"/>
                  <a:gd name="T21" fmla="*/ 34 h 703"/>
                  <a:gd name="T22" fmla="*/ 511 w 1165"/>
                  <a:gd name="T23" fmla="*/ 4 h 703"/>
                  <a:gd name="T24" fmla="*/ 977 w 1165"/>
                  <a:gd name="T25" fmla="*/ 22 h 703"/>
                  <a:gd name="T26" fmla="*/ 1165 w 1165"/>
                  <a:gd name="T27" fmla="*/ 58 h 7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65" h="703">
                    <a:moveTo>
                      <a:pt x="556" y="703"/>
                    </a:moveTo>
                    <a:cubicBezTo>
                      <a:pt x="530" y="684"/>
                      <a:pt x="495" y="655"/>
                      <a:pt x="466" y="638"/>
                    </a:cubicBezTo>
                    <a:cubicBezTo>
                      <a:pt x="432" y="619"/>
                      <a:pt x="373" y="607"/>
                      <a:pt x="336" y="599"/>
                    </a:cubicBezTo>
                    <a:cubicBezTo>
                      <a:pt x="317" y="595"/>
                      <a:pt x="297" y="590"/>
                      <a:pt x="278" y="587"/>
                    </a:cubicBezTo>
                    <a:cubicBezTo>
                      <a:pt x="246" y="582"/>
                      <a:pt x="181" y="574"/>
                      <a:pt x="181" y="574"/>
                    </a:cubicBezTo>
                    <a:cubicBezTo>
                      <a:pt x="136" y="556"/>
                      <a:pt x="112" y="537"/>
                      <a:pt x="77" y="502"/>
                    </a:cubicBezTo>
                    <a:cubicBezTo>
                      <a:pt x="64" y="489"/>
                      <a:pt x="45" y="457"/>
                      <a:pt x="45" y="457"/>
                    </a:cubicBezTo>
                    <a:cubicBezTo>
                      <a:pt x="37" y="433"/>
                      <a:pt x="15" y="395"/>
                      <a:pt x="0" y="373"/>
                    </a:cubicBezTo>
                    <a:cubicBezTo>
                      <a:pt x="2" y="319"/>
                      <a:pt x="2" y="265"/>
                      <a:pt x="6" y="211"/>
                    </a:cubicBezTo>
                    <a:cubicBezTo>
                      <a:pt x="11" y="144"/>
                      <a:pt x="110" y="115"/>
                      <a:pt x="162" y="101"/>
                    </a:cubicBezTo>
                    <a:cubicBezTo>
                      <a:pt x="234" y="46"/>
                      <a:pt x="328" y="50"/>
                      <a:pt x="414" y="36"/>
                    </a:cubicBezTo>
                    <a:cubicBezTo>
                      <a:pt x="448" y="19"/>
                      <a:pt x="473" y="13"/>
                      <a:pt x="511" y="4"/>
                    </a:cubicBezTo>
                    <a:cubicBezTo>
                      <a:pt x="658" y="8"/>
                      <a:pt x="829" y="0"/>
                      <a:pt x="977" y="23"/>
                    </a:cubicBezTo>
                    <a:cubicBezTo>
                      <a:pt x="1035" y="63"/>
                      <a:pt x="1117" y="14"/>
                      <a:pt x="1165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6" name="Freeform 27"/>
              <p:cNvSpPr>
                <a:spLocks/>
              </p:cNvSpPr>
              <p:nvPr/>
            </p:nvSpPr>
            <p:spPr bwMode="auto">
              <a:xfrm>
                <a:off x="2381" y="164"/>
                <a:ext cx="1363" cy="714"/>
              </a:xfrm>
              <a:custGeom>
                <a:avLst/>
                <a:gdLst>
                  <a:gd name="T0" fmla="*/ 997 w 1363"/>
                  <a:gd name="T1" fmla="*/ 696 h 714"/>
                  <a:gd name="T2" fmla="*/ 1301 w 1363"/>
                  <a:gd name="T3" fmla="*/ 663 h 714"/>
                  <a:gd name="T4" fmla="*/ 1333 w 1363"/>
                  <a:gd name="T5" fmla="*/ 508 h 714"/>
                  <a:gd name="T6" fmla="*/ 1359 w 1363"/>
                  <a:gd name="T7" fmla="*/ 256 h 714"/>
                  <a:gd name="T8" fmla="*/ 1333 w 1363"/>
                  <a:gd name="T9" fmla="*/ 126 h 714"/>
                  <a:gd name="T10" fmla="*/ 1243 w 1363"/>
                  <a:gd name="T11" fmla="*/ 42 h 714"/>
                  <a:gd name="T12" fmla="*/ 1178 w 1363"/>
                  <a:gd name="T13" fmla="*/ 10 h 714"/>
                  <a:gd name="T14" fmla="*/ 582 w 1363"/>
                  <a:gd name="T15" fmla="*/ 23 h 714"/>
                  <a:gd name="T16" fmla="*/ 298 w 1363"/>
                  <a:gd name="T17" fmla="*/ 62 h 714"/>
                  <a:gd name="T18" fmla="*/ 6 w 1363"/>
                  <a:gd name="T19" fmla="*/ 120 h 714"/>
                  <a:gd name="T20" fmla="*/ 0 w 1363"/>
                  <a:gd name="T21" fmla="*/ 139 h 7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63" h="714">
                    <a:moveTo>
                      <a:pt x="997" y="696"/>
                    </a:moveTo>
                    <a:cubicBezTo>
                      <a:pt x="1066" y="694"/>
                      <a:pt x="1222" y="714"/>
                      <a:pt x="1301" y="663"/>
                    </a:cubicBezTo>
                    <a:cubicBezTo>
                      <a:pt x="1351" y="591"/>
                      <a:pt x="1322" y="646"/>
                      <a:pt x="1333" y="508"/>
                    </a:cubicBezTo>
                    <a:cubicBezTo>
                      <a:pt x="1339" y="424"/>
                      <a:pt x="1351" y="340"/>
                      <a:pt x="1359" y="256"/>
                    </a:cubicBezTo>
                    <a:cubicBezTo>
                      <a:pt x="1355" y="188"/>
                      <a:pt x="1363" y="172"/>
                      <a:pt x="1333" y="126"/>
                    </a:cubicBezTo>
                    <a:cubicBezTo>
                      <a:pt x="1320" y="85"/>
                      <a:pt x="1283" y="53"/>
                      <a:pt x="1243" y="42"/>
                    </a:cubicBezTo>
                    <a:cubicBezTo>
                      <a:pt x="1197" y="11"/>
                      <a:pt x="1219" y="20"/>
                      <a:pt x="1178" y="10"/>
                    </a:cubicBezTo>
                    <a:cubicBezTo>
                      <a:pt x="925" y="36"/>
                      <a:pt x="1296" y="0"/>
                      <a:pt x="582" y="23"/>
                    </a:cubicBezTo>
                    <a:cubicBezTo>
                      <a:pt x="490" y="26"/>
                      <a:pt x="390" y="55"/>
                      <a:pt x="298" y="62"/>
                    </a:cubicBezTo>
                    <a:cubicBezTo>
                      <a:pt x="200" y="85"/>
                      <a:pt x="95" y="62"/>
                      <a:pt x="6" y="120"/>
                    </a:cubicBezTo>
                    <a:cubicBezTo>
                      <a:pt x="4" y="126"/>
                      <a:pt x="0" y="139"/>
                      <a:pt x="0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8927" name="Group 32"/>
              <p:cNvGrpSpPr>
                <a:grpSpLocks/>
              </p:cNvGrpSpPr>
              <p:nvPr/>
            </p:nvGrpSpPr>
            <p:grpSpPr bwMode="auto">
              <a:xfrm>
                <a:off x="2245" y="119"/>
                <a:ext cx="227" cy="393"/>
                <a:chOff x="2245" y="119"/>
                <a:chExt cx="227" cy="393"/>
              </a:xfrm>
            </p:grpSpPr>
            <p:grpSp>
              <p:nvGrpSpPr>
                <p:cNvPr id="38928" name="Group 30"/>
                <p:cNvGrpSpPr>
                  <a:grpSpLocks/>
                </p:cNvGrpSpPr>
                <p:nvPr/>
              </p:nvGrpSpPr>
              <p:grpSpPr bwMode="auto">
                <a:xfrm>
                  <a:off x="2290" y="119"/>
                  <a:ext cx="91" cy="300"/>
                  <a:chOff x="2290" y="119"/>
                  <a:chExt cx="91" cy="300"/>
                </a:xfrm>
              </p:grpSpPr>
              <p:sp>
                <p:nvSpPr>
                  <p:cNvPr id="389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19"/>
                    <a:ext cx="0" cy="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93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4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92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45" y="300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i="1">
                      <a:latin typeface="Comic Sans MS" panose="030F0702030302020204" pitchFamily="66" charset="0"/>
                    </a:rPr>
                    <a:t>Ε</a:t>
                  </a:r>
                </a:p>
              </p:txBody>
            </p:sp>
          </p:grpSp>
        </p:grpSp>
        <p:sp>
          <p:nvSpPr>
            <p:cNvPr id="38921" name="Rectangle 35"/>
            <p:cNvSpPr>
              <a:spLocks noChangeArrowheads="1"/>
            </p:cNvSpPr>
            <p:nvPr/>
          </p:nvSpPr>
          <p:spPr bwMode="auto">
            <a:xfrm>
              <a:off x="67" y="1888"/>
              <a:ext cx="5837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>
                  <a:latin typeface="Trebuchet MS" panose="020B0603020202020204" pitchFamily="34" charset="0"/>
                </a:rPr>
                <a:t>Στο κύκλωμα του σχήματος υπάρχει μεταλλικό σύρμα ΚΛ μάζας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2g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μήκους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ℓ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10cm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και αντίστασης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R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10Ω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το οποίο μπορεί να ολισθαίνει χωρίς τριβές στους κατακόρυφους οδηγούς. Το όλο σύστημα βρίσκεται μέσα σε οριζόντιο ομογενές μαγνητικό πεδίο έντασης μέτρου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Β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= 2.10</a:t>
              </a:r>
              <a:r>
                <a:rPr lang="el-GR" altLang="el-GR" sz="2000" baseline="30000" dirty="0" smtClean="0">
                  <a:latin typeface="Trebuchet MS" panose="020B0603020202020204" pitchFamily="34" charset="0"/>
                </a:rPr>
                <a:t>-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Τ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κάθετο στο επίπεδο των οδηγών. Να υπολογιστεί η ΗΕΔ της πηγής, ώστε το σύρμα να ισορροπεί.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: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 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10m/s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η πηγή δεν έχει εσωτερική αντίσταση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</a:t>
              </a:r>
              <a:endParaRPr lang="el-GR" altLang="el-GR" sz="2000" i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5735639" y="836613"/>
            <a:ext cx="257175" cy="747712"/>
            <a:chOff x="2426" y="510"/>
            <a:chExt cx="162" cy="471"/>
          </a:xfrm>
        </p:grpSpPr>
        <p:sp>
          <p:nvSpPr>
            <p:cNvPr id="38918" name="Line 38"/>
            <p:cNvSpPr>
              <a:spLocks noChangeShapeType="1"/>
            </p:cNvSpPr>
            <p:nvPr/>
          </p:nvSpPr>
          <p:spPr bwMode="auto">
            <a:xfrm flipV="1">
              <a:off x="2426" y="663"/>
              <a:ext cx="0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38919" name="Object 39"/>
            <p:cNvGraphicFramePr>
              <a:graphicFrameLocks noChangeAspect="1"/>
            </p:cNvGraphicFramePr>
            <p:nvPr/>
          </p:nvGraphicFramePr>
          <p:xfrm>
            <a:off x="2426" y="510"/>
            <a:ext cx="162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5" name="Εξίσωση" r:id="rId9" imgW="171531" imgH="257288" progId="Equation.3">
                    <p:embed/>
                  </p:oleObj>
                </mc:Choice>
                <mc:Fallback>
                  <p:oleObj name="Εξίσωση" r:id="rId9" imgW="171531" imgH="257288" progId="Equation.3">
                    <p:embed/>
                    <p:pic>
                      <p:nvPicPr>
                        <p:cNvPr id="38919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510"/>
                          <a:ext cx="162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9084623" y="5404904"/>
            <a:ext cx="141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73181" y="292214"/>
            <a:ext cx="743395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μελέτη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τον Πάνο Μουρούζη –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Ε.Κ.Φ.Ε. Κέρκυρας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21" y="1451405"/>
            <a:ext cx="2891451" cy="403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9784" y="5485445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91886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504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Από την πειραματική μελέτη προκύπτει 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Το μέτρο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sz="2400" b="1" baseline="-25000" dirty="0">
                    <a:latin typeface="Comic Sans MS" panose="030F0702030302020204" pitchFamily="66" charset="0"/>
                  </a:rPr>
                  <a:t>L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της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δύναμης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Laplace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ανάλογο: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 μήκος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ρευματοφόρου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αγωγού που βρίσκεται μέσα στο μαγνητικό πεδίο,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την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ένταση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I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του ρεύματος που διαρρέει τον αγωγό,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την ένταση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Β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μαγνητικού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πεδίου και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εξαρτάται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από τη γωνία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σχηματίζει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ο αγωγός με τη διεύθυνση των δυναμικών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γραμμών ( ή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).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  <a:blipFill>
                <a:blip r:embed="rId3"/>
                <a:stretch>
                  <a:fillRect l="-1040" b="-7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9752" y="293819"/>
            <a:ext cx="6772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Χαρακτηριστικά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46281" y="893287"/>
            <a:ext cx="76645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Σημείο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εφαρμογής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latin typeface="Comic Sans MS" panose="030F0702030302020204" pitchFamily="66" charset="0"/>
              </a:rPr>
              <a:t>μέσο του τμήματος του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αγωγού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</a:t>
            </a:r>
            <a:r>
              <a:rPr lang="el-GR" altLang="el-GR" sz="2400" b="1" dirty="0">
                <a:latin typeface="Comic Sans MS" panose="030F0702030302020204" pitchFamily="66" charset="0"/>
              </a:rPr>
              <a:t>βρίσκεται μέσα στο μαγνητικό πεδίο.</a:t>
            </a:r>
            <a:endParaRPr lang="en-US" alt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58" y="817039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Ομάδα 44"/>
          <p:cNvGrpSpPr/>
          <p:nvPr/>
        </p:nvGrpSpPr>
        <p:grpSpPr>
          <a:xfrm>
            <a:off x="3322706" y="2070431"/>
            <a:ext cx="5278474" cy="3855813"/>
            <a:chOff x="3258538" y="1357871"/>
            <a:chExt cx="5278474" cy="3855813"/>
          </a:xfrm>
        </p:grpSpPr>
        <p:pic>
          <p:nvPicPr>
            <p:cNvPr id="46" name="Εικόνα 4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538" y="1357871"/>
              <a:ext cx="5278474" cy="3855813"/>
            </a:xfrm>
            <a:prstGeom prst="rect">
              <a:avLst/>
            </a:prstGeom>
          </p:spPr>
        </p:pic>
        <p:grpSp>
          <p:nvGrpSpPr>
            <p:cNvPr id="47" name="Ομάδα 46"/>
            <p:cNvGrpSpPr/>
            <p:nvPr/>
          </p:nvGrpSpPr>
          <p:grpSpPr>
            <a:xfrm>
              <a:off x="6817894" y="2849199"/>
              <a:ext cx="875276" cy="1944858"/>
              <a:chOff x="6898105" y="3782174"/>
              <a:chExt cx="875276" cy="1944858"/>
            </a:xfrm>
          </p:grpSpPr>
          <p:cxnSp>
            <p:nvCxnSpPr>
              <p:cNvPr id="52" name="Ευθύγραμμο βέλος σύνδεσης 51"/>
              <p:cNvCxnSpPr/>
              <p:nvPr/>
            </p:nvCxnSpPr>
            <p:spPr>
              <a:xfrm flipH="1">
                <a:off x="6898105" y="4494322"/>
                <a:ext cx="20009" cy="123271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ύγραμμο βέλος σύνδεσης 52"/>
              <p:cNvCxnSpPr/>
              <p:nvPr/>
            </p:nvCxnSpPr>
            <p:spPr>
              <a:xfrm>
                <a:off x="7116353" y="4367074"/>
                <a:ext cx="6342" cy="1215579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ύγραμμο βέλος σύνδεσης 53"/>
              <p:cNvCxnSpPr/>
              <p:nvPr/>
            </p:nvCxnSpPr>
            <p:spPr>
              <a:xfrm>
                <a:off x="7344302" y="4158723"/>
                <a:ext cx="5267" cy="119934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ύγραμμο βέλος σύνδεσης 54"/>
              <p:cNvCxnSpPr/>
              <p:nvPr/>
            </p:nvCxnSpPr>
            <p:spPr>
              <a:xfrm flipH="1">
                <a:off x="7547808" y="3950373"/>
                <a:ext cx="20010" cy="1191759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ύγραμμο βέλος σύνδεσης 55"/>
              <p:cNvCxnSpPr/>
              <p:nvPr/>
            </p:nvCxnSpPr>
            <p:spPr>
              <a:xfrm flipH="1">
                <a:off x="7766057" y="3782174"/>
                <a:ext cx="7324" cy="1225496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Ομάδα 47"/>
            <p:cNvGrpSpPr/>
            <p:nvPr/>
          </p:nvGrpSpPr>
          <p:grpSpPr>
            <a:xfrm>
              <a:off x="6224432" y="1852012"/>
              <a:ext cx="2029233" cy="2357145"/>
              <a:chOff x="6376832" y="2704369"/>
              <a:chExt cx="2029233" cy="2357145"/>
            </a:xfrm>
          </p:grpSpPr>
          <p:cxnSp>
            <p:nvCxnSpPr>
              <p:cNvPr id="49" name="Ευθύγραμμο βέλος σύνδεσης 48"/>
              <p:cNvCxnSpPr/>
              <p:nvPr/>
            </p:nvCxnSpPr>
            <p:spPr>
              <a:xfrm flipH="1">
                <a:off x="8390021" y="2704369"/>
                <a:ext cx="16044" cy="59123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ύγραμμο βέλος σύνδεσης 49"/>
              <p:cNvCxnSpPr/>
              <p:nvPr/>
            </p:nvCxnSpPr>
            <p:spPr>
              <a:xfrm flipH="1">
                <a:off x="6376832" y="4470275"/>
                <a:ext cx="16044" cy="59123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ύγραμμο βέλος σύνδεσης 50"/>
              <p:cNvCxnSpPr/>
              <p:nvPr/>
            </p:nvCxnSpPr>
            <p:spPr>
              <a:xfrm flipH="1">
                <a:off x="7628023" y="3950373"/>
                <a:ext cx="398377" cy="41670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Ομάδα 57"/>
          <p:cNvGrpSpPr/>
          <p:nvPr/>
        </p:nvGrpSpPr>
        <p:grpSpPr>
          <a:xfrm>
            <a:off x="7304891" y="4448109"/>
            <a:ext cx="1630561" cy="490620"/>
            <a:chOff x="7304891" y="4448109"/>
            <a:chExt cx="1630561" cy="490620"/>
          </a:xfrm>
        </p:grpSpPr>
        <p:cxnSp>
          <p:nvCxnSpPr>
            <p:cNvPr id="39" name="Ευθύγραμμο βέλος σύνδεσης 38"/>
            <p:cNvCxnSpPr/>
            <p:nvPr/>
          </p:nvCxnSpPr>
          <p:spPr>
            <a:xfrm>
              <a:off x="7304891" y="4448109"/>
              <a:ext cx="1544543" cy="1665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197515" y="4501237"/>
                  <a:ext cx="737937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0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𝐋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515" y="4501237"/>
                  <a:ext cx="737937" cy="437492"/>
                </a:xfrm>
                <a:prstGeom prst="rect">
                  <a:avLst/>
                </a:prstGeom>
                <a:blipFill>
                  <a:blip r:embed="rId5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1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23473" y="453189"/>
            <a:ext cx="92073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Διεύθυνση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Κάθετη </a:t>
            </a:r>
            <a:r>
              <a:rPr lang="el-GR" altLang="el-GR" sz="2400" b="1" dirty="0">
                <a:latin typeface="Comic Sans MS" panose="030F0702030302020204" pitchFamily="66" charset="0"/>
              </a:rPr>
              <a:t>στο επίπεδο που ορίζεται από τον αγωγό και τη διεύθυνση των δυναμικών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γραμμών </a:t>
            </a:r>
            <a:r>
              <a:rPr lang="el-GR" altLang="el-GR" sz="2400" b="1" dirty="0">
                <a:latin typeface="Comic Sans MS" panose="030F0702030302020204" pitchFamily="66" charset="0"/>
              </a:rPr>
              <a:t>(ή την ένταση του μαγνητικού πεδίου).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3370858" y="2146281"/>
            <a:ext cx="5450282" cy="3494923"/>
            <a:chOff x="3287318" y="1775302"/>
            <a:chExt cx="5450282" cy="3494923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318" y="1775302"/>
              <a:ext cx="5450282" cy="34949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55957" y="4186990"/>
              <a:ext cx="4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latin typeface="Comic Sans MS" panose="030F0702030302020204" pitchFamily="66" charset="0"/>
                </a:rPr>
                <a:t>Ι</a:t>
              </a:r>
              <a:endParaRPr lang="el-GR" b="1" i="1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866062" y="2261937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062" y="2261937"/>
                  <a:ext cx="459874" cy="5064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796463" y="3785768"/>
                  <a:ext cx="459874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0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𝐋</m:t>
                        </m:r>
                      </m:oMath>
                    </m:oMathPara>
                  </a14:m>
                  <a:endParaRPr lang="el-GR" sz="2000" b="1" baseline="-25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463" y="3785768"/>
                  <a:ext cx="459874" cy="437492"/>
                </a:xfrm>
                <a:prstGeom prst="rect">
                  <a:avLst/>
                </a:prstGeom>
                <a:blipFill>
                  <a:blip r:embed="rId4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87567" y="206531"/>
            <a:ext cx="8843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Φορά</a:t>
            </a:r>
            <a:r>
              <a:rPr lang="en-US" alt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καθορίζεται </a:t>
            </a:r>
            <a:r>
              <a:rPr lang="el-GR" altLang="el-GR" sz="2400" b="1" dirty="0">
                <a:latin typeface="Comic Sans MS" panose="030F0702030302020204" pitchFamily="66" charset="0"/>
              </a:rPr>
              <a:t>με τον κανόνα των τριών δακτύλων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του δεξιού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χεριού </a:t>
            </a:r>
            <a:r>
              <a:rPr lang="el-GR" altLang="el-GR" sz="2400" b="1" dirty="0">
                <a:latin typeface="Comic Sans MS" panose="030F0702030302020204" pitchFamily="66" charset="0"/>
              </a:rPr>
              <a:t>ή της δεξιάς παλάμης. 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687566" y="1263487"/>
            <a:ext cx="4121210" cy="3439005"/>
            <a:chOff x="2296300" y="1929025"/>
            <a:chExt cx="4121210" cy="343900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296300" y="1929025"/>
              <a:ext cx="4029637" cy="3439005"/>
              <a:chOff x="2296300" y="1929025"/>
              <a:chExt cx="4029637" cy="3439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24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4081181" y="1929025"/>
                <a:ext cx="459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Ι</a:t>
                </a:r>
                <a:endParaRPr lang="el-GR" b="1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300" y="1929025"/>
                <a:ext cx="4029637" cy="34390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57636" y="2686610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636" y="2686610"/>
                  <a:ext cx="459874" cy="5064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359804" y="4383724"/>
            <a:ext cx="1018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Τοποθέτηση των δακτύλων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αντίχειρας σύμφωνα με την (συμβατική) φορά του ρεύματος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endParaRPr lang="el-GR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 Ο δείκτης δείχνει την φορά της έντασης του μαγνητικού πεδίου (ή των δυναμικών γραμμών)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endParaRPr lang="el-GR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μέσος δείχνει την φορά της δύναμης </a:t>
            </a:r>
            <a:r>
              <a:rPr lang="en-US" dirty="0" smtClean="0">
                <a:latin typeface="Comic Sans MS" panose="030F0702030302020204" pitchFamily="66" charset="0"/>
              </a:rPr>
              <a:t>Laplace.</a:t>
            </a:r>
            <a:endParaRPr lang="el-GR" dirty="0"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6451600" y="1360825"/>
            <a:ext cx="4572000" cy="2541588"/>
            <a:chOff x="6451600" y="1360825"/>
            <a:chExt cx="4572000" cy="2541588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160842"/>
                </p:ext>
              </p:extLst>
            </p:nvPr>
          </p:nvGraphicFramePr>
          <p:xfrm>
            <a:off x="6451600" y="1360825"/>
            <a:ext cx="4572000" cy="254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" name="Φωτογραφία του Photo Editor" r:id="rId6" imgW="2381582" imgH="1324160" progId="MSPhotoEd.3">
                    <p:embed/>
                  </p:oleObj>
                </mc:Choice>
                <mc:Fallback>
                  <p:oleObj name="Φωτογραφία του Photo Editor" r:id="rId6" imgW="2381582" imgH="1324160" progId="MSPhotoEd.3">
                    <p:embed/>
                    <p:pic>
                      <p:nvPicPr>
                        <p:cNvPr id="2560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1600" y="1360825"/>
                          <a:ext cx="4572000" cy="2541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716489" y="1442224"/>
              <a:ext cx="519796" cy="40011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I</a:t>
              </a:r>
              <a:endParaRPr lang="el-GR" sz="2000" b="1" i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4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3113</Words>
  <Application>Microsoft Office PowerPoint</Application>
  <PresentationFormat>Ευρεία οθόνη</PresentationFormat>
  <Paragraphs>281</Paragraphs>
  <Slides>49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petros xirodimas</cp:lastModifiedBy>
  <cp:revision>242</cp:revision>
  <dcterms:created xsi:type="dcterms:W3CDTF">2019-09-30T10:11:25Z</dcterms:created>
  <dcterms:modified xsi:type="dcterms:W3CDTF">2020-09-24T09:01:28Z</dcterms:modified>
</cp:coreProperties>
</file>