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9" name="click.wav"/>
          </p:stSnd>
        </p:sndAc>
      </p:transition>
    </mc:Choice>
    <mc:Fallback xmlns="">
      <p:transition spd="slow">
        <p:split orient="vert"/>
        <p:sndAc>
          <p:stSnd>
            <p:snd r:embed="rId20" name="click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5.bin"/><Relationship Id="rId26" Type="http://schemas.openxmlformats.org/officeDocument/2006/relationships/audio" Target="../media/audio1.wav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image" Target="../media/image20.png"/><Relationship Id="rId24" Type="http://schemas.openxmlformats.org/officeDocument/2006/relationships/oleObject" Target="../embeddings/oleObject19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1.wmf"/><Relationship Id="rId23" Type="http://schemas.openxmlformats.org/officeDocument/2006/relationships/image" Target="../media/image33.wmf"/><Relationship Id="rId10" Type="http://schemas.openxmlformats.org/officeDocument/2006/relationships/image" Target="../media/image30.wmf"/><Relationship Id="rId19" Type="http://schemas.openxmlformats.org/officeDocument/2006/relationships/image" Target="../media/image32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2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10" Type="http://schemas.openxmlformats.org/officeDocument/2006/relationships/audio" Target="../media/audio1.wav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audio" Target="../media/audio1.wav"/><Relationship Id="rId5" Type="http://schemas.openxmlformats.org/officeDocument/2006/relationships/image" Target="../media/image37.wmf"/><Relationship Id="rId10" Type="http://schemas.openxmlformats.org/officeDocument/2006/relationships/hyperlink" Target="https://phet.colorado.edu/sims/cheerpj/photoelectric/latest/photoelectric.html?simulation=photoelectric&amp;locale=el" TargetMode="External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wm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cheerpj/photoelectric/latest/photoelectric.html?simulation=photoelectric&amp;locale=e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audio" Target="../media/audio1.wav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seilias.gr/images/stories/html5/photoelectricEffect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hyperlink" Target="https://ylikonet.gr/2022/09/11/%CF%84%CE%BF-%CF%86%CF%89%CF%84%CE%BF%CE%B7%CE%BB%CE%B5%CE%BA%CF%84%CF%81%CE%B9%CE%BA%CF%8C-%CF%86%CE%B1%CE%B9%CE%BD%CF%8C%CE%BC%CE%B5%CE%BD%CE%BF-2/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hyperlink" Target="https://www.seilias.gr/images/stories/html5/photoelectricEffect.html" TargetMode="External"/><Relationship Id="rId4" Type="http://schemas.openxmlformats.org/officeDocument/2006/relationships/hyperlink" Target="https://phet.colorado.edu/sims/cheerpj/photoelectric/latest/photoelectric.html?simulation=photoelectric&amp;locale=e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10" Type="http://schemas.openxmlformats.org/officeDocument/2006/relationships/audio" Target="../media/audio1.wav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25.wmf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3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11" Type="http://schemas.openxmlformats.org/officeDocument/2006/relationships/image" Target="../media/image20.png"/><Relationship Id="rId24" Type="http://schemas.openxmlformats.org/officeDocument/2006/relationships/audio" Target="../media/audio1.wav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image" Target="../media/image19.wmf"/><Relationship Id="rId19" Type="http://schemas.openxmlformats.org/officeDocument/2006/relationships/image" Target="../media/image24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2FCBF06-6297-3CC2-4DB9-E29D82C4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94" y="459138"/>
            <a:ext cx="9905998" cy="1178859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φωτοηλεκτρικο</a:t>
            </a:r>
            <a:r>
              <a:rPr lang="el-GR" dirty="0"/>
              <a:t> </a:t>
            </a:r>
            <a:r>
              <a:rPr lang="el-GR" dirty="0" err="1"/>
              <a:t>φαινομενο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FC27D44-85FB-F5A0-6F37-D7D97B5E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52" y="1528259"/>
            <a:ext cx="5506218" cy="4344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99F6E-FEDB-B58F-B3FA-85EC82D01B62}"/>
              </a:ext>
            </a:extLst>
          </p:cNvPr>
          <p:cNvSpPr txBox="1"/>
          <p:nvPr/>
        </p:nvSpPr>
        <p:spPr>
          <a:xfrm>
            <a:off x="8161279" y="6029530"/>
            <a:ext cx="186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1879 - 1955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29E52-9A21-0338-2504-D81C249409BF}"/>
              </a:ext>
            </a:extLst>
          </p:cNvPr>
          <p:cNvSpPr txBox="1"/>
          <p:nvPr/>
        </p:nvSpPr>
        <p:spPr>
          <a:xfrm>
            <a:off x="1004046" y="3013501"/>
            <a:ext cx="466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Νόμπελ Φυσικής το 1921 για το εν λόγω φαινόμενο.</a:t>
            </a:r>
          </a:p>
        </p:txBody>
      </p:sp>
    </p:spTree>
    <p:extLst>
      <p:ext uri="{BB962C8B-B14F-4D97-AF65-F5344CB8AC3E}">
        <p14:creationId xmlns:p14="http://schemas.microsoft.com/office/powerpoint/2010/main" val="4702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E709EB-BBCE-C05B-8B78-16DD4F9B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264305" cy="1120588"/>
          </a:xfrm>
        </p:spPr>
        <p:txBody>
          <a:bodyPr/>
          <a:lstStyle/>
          <a:p>
            <a:r>
              <a:rPr lang="el-GR" dirty="0"/>
              <a:t>Η ΤΑΣΗ ΑΠΟΚΟΠΗΣ</a:t>
            </a:r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BB443516-38F4-61D2-9285-A982AD35B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55418"/>
              </p:ext>
            </p:extLst>
          </p:nvPr>
        </p:nvGraphicFramePr>
        <p:xfrm>
          <a:off x="8516471" y="318340"/>
          <a:ext cx="3265897" cy="270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32320" imgH="1440720" progId="">
                  <p:embed/>
                </p:oleObj>
              </mc:Choice>
              <mc:Fallback>
                <p:oleObj r:id="rId3" imgW="1732320" imgH="1440720" progId="">
                  <p:embed/>
                  <p:pic>
                    <p:nvPicPr>
                      <p:cNvPr id="3" name="Αντικείμενο 2">
                        <a:extLst>
                          <a:ext uri="{FF2B5EF4-FFF2-40B4-BE49-F238E27FC236}">
                            <a16:creationId xmlns:a16="http://schemas.microsoft.com/office/drawing/2014/main" id="{095F8579-0D6C-5421-C9F8-BC1413274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6471" y="318340"/>
                        <a:ext cx="3265897" cy="270892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DD6EE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BDD6EE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9A8FDA-B2C0-5319-85DE-B4C60CF0E5E0}"/>
              </a:ext>
            </a:extLst>
          </p:cNvPr>
          <p:cNvSpPr txBox="1"/>
          <p:nvPr/>
        </p:nvSpPr>
        <p:spPr>
          <a:xfrm>
            <a:off x="170329" y="1586770"/>
            <a:ext cx="677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ελάχιστη τιμή της τάσης που μηδενίζει το ρεύμα ονομάζεται «τάση αποκοπής».  Συμβολίζεται με </a:t>
            </a: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dirty="0"/>
              <a:t>  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339F8-4AAF-82CD-A2FE-27207A5D68A6}"/>
              </a:ext>
            </a:extLst>
          </p:cNvPr>
          <p:cNvSpPr txBox="1"/>
          <p:nvPr/>
        </p:nvSpPr>
        <p:spPr>
          <a:xfrm>
            <a:off x="170330" y="2384192"/>
            <a:ext cx="523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ηλεκτρόνια ξεκινούν με κινητική ενέργεια Κ και φτάνουν με μηδενική κινητική ενέργεια</a:t>
            </a:r>
            <a:r>
              <a:rPr lang="en-US" dirty="0"/>
              <a:t>.</a:t>
            </a:r>
            <a:endParaRPr lang="el-GR" dirty="0"/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8BEFFA06-D27E-A5D5-126B-82F8FBB4F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48756"/>
              </p:ext>
            </p:extLst>
          </p:nvPr>
        </p:nvGraphicFramePr>
        <p:xfrm>
          <a:off x="264418" y="3376101"/>
          <a:ext cx="32305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4" name="Αντικείμενο 3">
                        <a:extLst>
                          <a:ext uri="{FF2B5EF4-FFF2-40B4-BE49-F238E27FC236}">
                            <a16:creationId xmlns:a16="http://schemas.microsoft.com/office/drawing/2014/main" id="{86173795-45C3-4CF6-FA0E-0100801B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418" y="3376101"/>
                        <a:ext cx="323056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5B5EF7B1-9116-F449-026C-EE8817D16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28404"/>
              </p:ext>
            </p:extLst>
          </p:nvPr>
        </p:nvGraphicFramePr>
        <p:xfrm>
          <a:off x="86884" y="4315129"/>
          <a:ext cx="2889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8BEFFA06-D27E-A5D5-126B-82F8FBB4F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84" y="4315129"/>
                        <a:ext cx="28892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52A1E017-D617-FF31-3CEA-B8F6CEDC5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4573"/>
              </p:ext>
            </p:extLst>
          </p:nvPr>
        </p:nvGraphicFramePr>
        <p:xfrm>
          <a:off x="264418" y="5220821"/>
          <a:ext cx="18018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5B5EF7B1-9116-F449-026C-EE8817D16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418" y="5220821"/>
                        <a:ext cx="1801812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D9EECBBB-BDEB-D9CA-BD40-3005C06AB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0752" y="3210271"/>
            <a:ext cx="3901900" cy="3470944"/>
          </a:xfrm>
          <a:prstGeom prst="rect">
            <a:avLst/>
          </a:prstGeom>
        </p:spPr>
      </p:pic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D0A990C8-3A8D-BD5F-CE84-CDE380FF3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48188"/>
              </p:ext>
            </p:extLst>
          </p:nvPr>
        </p:nvGraphicFramePr>
        <p:xfrm>
          <a:off x="5838825" y="3232150"/>
          <a:ext cx="6731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28" name="Αντικείμενο 27">
                        <a:extLst>
                          <a:ext uri="{FF2B5EF4-FFF2-40B4-BE49-F238E27FC236}">
                            <a16:creationId xmlns:a16="http://schemas.microsoft.com/office/drawing/2014/main" id="{15996BB4-8611-4D19-5AD5-5550D594C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38825" y="3232150"/>
                        <a:ext cx="673100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>
            <a:extLst>
              <a:ext uri="{FF2B5EF4-FFF2-40B4-BE49-F238E27FC236}">
                <a16:creationId xmlns:a16="http://schemas.microsoft.com/office/drawing/2014/main" id="{4C03A0B5-7D45-5FF1-6257-612549F1E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369041"/>
              </p:ext>
            </p:extLst>
          </p:nvPr>
        </p:nvGraphicFramePr>
        <p:xfrm>
          <a:off x="9385285" y="6007324"/>
          <a:ext cx="484492" cy="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03040" progId="Equation.DSMT4">
                  <p:embed/>
                </p:oleObj>
              </mc:Choice>
              <mc:Fallback>
                <p:oleObj name="Equation" r:id="rId14" imgW="152280" imgH="203040" progId="Equation.DSMT4">
                  <p:embed/>
                  <p:pic>
                    <p:nvPicPr>
                      <p:cNvPr id="29" name="Αντικείμενο 28">
                        <a:extLst>
                          <a:ext uri="{FF2B5EF4-FFF2-40B4-BE49-F238E27FC236}">
                            <a16:creationId xmlns:a16="http://schemas.microsoft.com/office/drawing/2014/main" id="{A4164BE9-A6EC-E3A7-1159-231C1D89C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385285" y="6007324"/>
                        <a:ext cx="484492" cy="646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DF499C09-21E4-DE08-AB6C-5B32B8EE3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49675"/>
              </p:ext>
            </p:extLst>
          </p:nvPr>
        </p:nvGraphicFramePr>
        <p:xfrm>
          <a:off x="6624880" y="6089654"/>
          <a:ext cx="484492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30" name="Αντικείμενο 29">
                        <a:extLst>
                          <a:ext uri="{FF2B5EF4-FFF2-40B4-BE49-F238E27FC236}">
                            <a16:creationId xmlns:a16="http://schemas.microsoft.com/office/drawing/2014/main" id="{4352D2CA-62AE-C801-79B1-32F56604D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24880" y="6089654"/>
                        <a:ext cx="484492" cy="62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Τόξο 12">
            <a:extLst>
              <a:ext uri="{FF2B5EF4-FFF2-40B4-BE49-F238E27FC236}">
                <a16:creationId xmlns:a16="http://schemas.microsoft.com/office/drawing/2014/main" id="{52795EF2-72F8-9559-249B-798E3F404D0E}"/>
              </a:ext>
            </a:extLst>
          </p:cNvPr>
          <p:cNvSpPr/>
          <p:nvPr/>
        </p:nvSpPr>
        <p:spPr>
          <a:xfrm rot="2300462">
            <a:off x="6552755" y="5323297"/>
            <a:ext cx="1198627" cy="1255608"/>
          </a:xfrm>
          <a:prstGeom prst="arc">
            <a:avLst>
              <a:gd name="adj1" fmla="val 16200000"/>
              <a:gd name="adj2" fmla="val 20010351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66FE6B69-E73F-A6E8-EB86-55DBCB8BD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97748"/>
              </p:ext>
            </p:extLst>
          </p:nvPr>
        </p:nvGraphicFramePr>
        <p:xfrm>
          <a:off x="7791521" y="4944510"/>
          <a:ext cx="1591703" cy="11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760" imgH="393480" progId="Equation.DSMT4">
                  <p:embed/>
                </p:oleObj>
              </mc:Choice>
              <mc:Fallback>
                <p:oleObj name="Equation" r:id="rId18" imgW="545760" imgH="393480" progId="Equation.DSMT4">
                  <p:embed/>
                  <p:pic>
                    <p:nvPicPr>
                      <p:cNvPr id="32" name="Αντικείμενο 31">
                        <a:extLst>
                          <a:ext uri="{FF2B5EF4-FFF2-40B4-BE49-F238E27FC236}">
                            <a16:creationId xmlns:a16="http://schemas.microsoft.com/office/drawing/2014/main" id="{79BEAAC8-C7E9-0E26-9F7D-CFCF82B31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91521" y="4944510"/>
                        <a:ext cx="1591703" cy="11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0919A1A3-6297-15AA-F213-22255D0DA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69722"/>
              </p:ext>
            </p:extLst>
          </p:nvPr>
        </p:nvGraphicFramePr>
        <p:xfrm>
          <a:off x="7228581" y="5500330"/>
          <a:ext cx="4810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33" name="Αντικείμενο 32">
                        <a:extLst>
                          <a:ext uri="{FF2B5EF4-FFF2-40B4-BE49-F238E27FC236}">
                            <a16:creationId xmlns:a16="http://schemas.microsoft.com/office/drawing/2014/main" id="{78A2030F-BE58-3877-787E-8C4E50B74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28581" y="5500330"/>
                        <a:ext cx="48101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41EF289A-4B44-C8A3-D74B-4A44EBF3D2D7}"/>
              </a:ext>
            </a:extLst>
          </p:cNvPr>
          <p:cNvCxnSpPr>
            <a:cxnSpLocks/>
          </p:cNvCxnSpPr>
          <p:nvPr/>
        </p:nvCxnSpPr>
        <p:spPr>
          <a:xfrm flipH="1">
            <a:off x="6425766" y="6103028"/>
            <a:ext cx="492310" cy="520122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10746398-FAF1-64CF-F7F7-0044C8A44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02294"/>
              </p:ext>
            </p:extLst>
          </p:nvPr>
        </p:nvGraphicFramePr>
        <p:xfrm>
          <a:off x="5917846" y="5805453"/>
          <a:ext cx="573941" cy="848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00" imgH="393480" progId="Equation.DSMT4">
                  <p:embed/>
                </p:oleObj>
              </mc:Choice>
              <mc:Fallback>
                <p:oleObj name="Equation" r:id="rId22" imgW="266400" imgH="393480" progId="Equation.DSMT4">
                  <p:embed/>
                  <p:pic>
                    <p:nvPicPr>
                      <p:cNvPr id="40" name="Αντικείμενο 39">
                        <a:extLst>
                          <a:ext uri="{FF2B5EF4-FFF2-40B4-BE49-F238E27FC236}">
                            <a16:creationId xmlns:a16="http://schemas.microsoft.com/office/drawing/2014/main" id="{47ADF1BC-F8C8-7D26-501E-8CA5EB1ED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17846" y="5805453"/>
                        <a:ext cx="573941" cy="848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>
            <a:extLst>
              <a:ext uri="{FF2B5EF4-FFF2-40B4-BE49-F238E27FC236}">
                <a16:creationId xmlns:a16="http://schemas.microsoft.com/office/drawing/2014/main" id="{5E2839D6-079D-4434-D966-0A3D81F43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12507"/>
              </p:ext>
            </p:extLst>
          </p:nvPr>
        </p:nvGraphicFramePr>
        <p:xfrm>
          <a:off x="6324026" y="6451623"/>
          <a:ext cx="280441" cy="31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120" imgH="126720" progId="Equation.DSMT4">
                  <p:embed/>
                </p:oleObj>
              </mc:Choice>
              <mc:Fallback>
                <p:oleObj name="Equation" r:id="rId24" imgW="114120" imgH="126720" progId="Equation.DSMT4">
                  <p:embed/>
                  <p:pic>
                    <p:nvPicPr>
                      <p:cNvPr id="41" name="Αντικείμενο 40">
                        <a:extLst>
                          <a:ext uri="{FF2B5EF4-FFF2-40B4-BE49-F238E27FC236}">
                            <a16:creationId xmlns:a16="http://schemas.microsoft.com/office/drawing/2014/main" id="{9BB9A1EE-C5D5-FE86-545D-7B27B56EA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24026" y="6451623"/>
                        <a:ext cx="280441" cy="312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7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2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181CE3-35FD-44B2-F703-ED9502CB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64" y="450979"/>
            <a:ext cx="6267093" cy="1079241"/>
          </a:xfrm>
        </p:spPr>
        <p:txBody>
          <a:bodyPr/>
          <a:lstStyle/>
          <a:p>
            <a:r>
              <a:rPr lang="el-GR" dirty="0"/>
              <a:t>ΕΝΑΣ </a:t>
            </a:r>
            <a:r>
              <a:rPr lang="el-GR" dirty="0" err="1"/>
              <a:t>βολικοσ</a:t>
            </a:r>
            <a:r>
              <a:rPr lang="el-GR" dirty="0"/>
              <a:t> ΥΠΟΛΟΓΙΣΜΟΣ. </a:t>
            </a:r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095F8579-0D6C-5421-C9F8-BC1413274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42648"/>
              </p:ext>
            </p:extLst>
          </p:nvPr>
        </p:nvGraphicFramePr>
        <p:xfrm>
          <a:off x="681019" y="1698905"/>
          <a:ext cx="4171631" cy="346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32320" imgH="1440720" progId="">
                  <p:embed/>
                </p:oleObj>
              </mc:Choice>
              <mc:Fallback>
                <p:oleObj r:id="rId3" imgW="1732320" imgH="1440720" progId="">
                  <p:embed/>
                  <p:pic>
                    <p:nvPicPr>
                      <p:cNvPr id="3" name="Αντικείμενο 2">
                        <a:extLst>
                          <a:ext uri="{FF2B5EF4-FFF2-40B4-BE49-F238E27FC236}">
                            <a16:creationId xmlns:a16="http://schemas.microsoft.com/office/drawing/2014/main" id="{643249FE-77F0-89A2-6BED-355ED6E8A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19" y="1698905"/>
                        <a:ext cx="4171631" cy="346019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DD6EE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BDD6EE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86173795-45C3-4CF6-FA0E-0100801B2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61542"/>
              </p:ext>
            </p:extLst>
          </p:nvPr>
        </p:nvGraphicFramePr>
        <p:xfrm>
          <a:off x="5311548" y="1698905"/>
          <a:ext cx="32305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ED796BF8-9D21-6FCD-66D2-9B2C1B0AA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1548" y="1698905"/>
                        <a:ext cx="323056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D267B9-6C07-3C59-60DE-3C7E2C41913F}"/>
              </a:ext>
            </a:extLst>
          </p:cNvPr>
          <p:cNvSpPr txBox="1"/>
          <p:nvPr/>
        </p:nvSpPr>
        <p:spPr>
          <a:xfrm>
            <a:off x="5068626" y="2513702"/>
            <a:ext cx="410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 μια τάση 2</a:t>
            </a:r>
            <a:r>
              <a:rPr lang="en-US" dirty="0"/>
              <a:t>V </a:t>
            </a:r>
            <a:r>
              <a:rPr lang="el-GR" dirty="0"/>
              <a:t>μηδενίζει το ρεύμα: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CD5969D0-7A16-09E3-9693-8BAC2BBEA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6660"/>
              </p:ext>
            </p:extLst>
          </p:nvPr>
        </p:nvGraphicFramePr>
        <p:xfrm>
          <a:off x="5181064" y="3106737"/>
          <a:ext cx="1971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241200" progId="Equation.DSMT4">
                  <p:embed/>
                </p:oleObj>
              </mc:Choice>
              <mc:Fallback>
                <p:oleObj name="Equation" r:id="rId7" imgW="736560" imgH="241200" progId="Equation.DSMT4">
                  <p:embed/>
                  <p:pic>
                    <p:nvPicPr>
                      <p:cNvPr id="4" name="Αντικείμενο 3">
                        <a:extLst>
                          <a:ext uri="{FF2B5EF4-FFF2-40B4-BE49-F238E27FC236}">
                            <a16:creationId xmlns:a16="http://schemas.microsoft.com/office/drawing/2014/main" id="{86173795-45C3-4CF6-FA0E-0100801B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064" y="3106737"/>
                        <a:ext cx="197167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7DDC9ED4-57AC-8FD4-D3FF-105D30201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807221"/>
              </p:ext>
            </p:extLst>
          </p:nvPr>
        </p:nvGraphicFramePr>
        <p:xfrm>
          <a:off x="6999288" y="3106738"/>
          <a:ext cx="2651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241200" progId="Equation.DSMT4">
                  <p:embed/>
                </p:oleObj>
              </mc:Choice>
              <mc:Fallback>
                <p:oleObj name="Equation" r:id="rId9" imgW="990360" imgH="24120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CD5969D0-7A16-09E3-9693-8BAC2BBEA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9288" y="3106738"/>
                        <a:ext cx="265112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1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A8B79C-883C-86E9-05D8-E656FAA0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60" y="555812"/>
            <a:ext cx="9905998" cy="914400"/>
          </a:xfrm>
        </p:spPr>
        <p:txBody>
          <a:bodyPr/>
          <a:lstStyle/>
          <a:p>
            <a:r>
              <a:rPr lang="el-GR" dirty="0"/>
              <a:t>Η ΕΞΑΡΤΗΣΗ ΤΟΥ ΡΕΥΜΑΤΟΣ ΑΠΟ ΤΗΝ ΤΑΣΗ.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4B8292-253D-29E2-926F-DB7EF979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5" y="1622610"/>
            <a:ext cx="5950709" cy="4583065"/>
          </a:xfrm>
          <a:prstGeom prst="rect">
            <a:avLst/>
          </a:prstGeom>
        </p:spPr>
      </p:pic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A969A755-F71B-E482-5C69-03CC469BB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57639"/>
              </p:ext>
            </p:extLst>
          </p:nvPr>
        </p:nvGraphicFramePr>
        <p:xfrm>
          <a:off x="5906741" y="5417765"/>
          <a:ext cx="5762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D0A990C8-3A8D-BD5F-CE84-CDE380FF3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6741" y="5417765"/>
                        <a:ext cx="5762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4608B572-D6A1-D8EB-24C7-E74192149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2751"/>
              </p:ext>
            </p:extLst>
          </p:nvPr>
        </p:nvGraphicFramePr>
        <p:xfrm>
          <a:off x="996950" y="1865313"/>
          <a:ext cx="4810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A969A755-F71B-E482-5C69-03CC469BB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6950" y="1865313"/>
                        <a:ext cx="48101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98E8082B-9C26-C4A1-F72B-EF1D3DFDCFE0}"/>
              </a:ext>
            </a:extLst>
          </p:cNvPr>
          <p:cNvSpPr/>
          <p:nvPr/>
        </p:nvSpPr>
        <p:spPr>
          <a:xfrm>
            <a:off x="1048871" y="2735079"/>
            <a:ext cx="5235388" cy="2670640"/>
          </a:xfrm>
          <a:custGeom>
            <a:avLst/>
            <a:gdLst>
              <a:gd name="connsiteX0" fmla="*/ 0 w 5235388"/>
              <a:gd name="connsiteY0" fmla="*/ 2447365 h 2447365"/>
              <a:gd name="connsiteX1" fmla="*/ 331694 w 5235388"/>
              <a:gd name="connsiteY1" fmla="*/ 2205318 h 2447365"/>
              <a:gd name="connsiteX2" fmla="*/ 528917 w 5235388"/>
              <a:gd name="connsiteY2" fmla="*/ 1837765 h 2447365"/>
              <a:gd name="connsiteX3" fmla="*/ 699247 w 5235388"/>
              <a:gd name="connsiteY3" fmla="*/ 1335741 h 2447365"/>
              <a:gd name="connsiteX4" fmla="*/ 887505 w 5235388"/>
              <a:gd name="connsiteY4" fmla="*/ 842682 h 2447365"/>
              <a:gd name="connsiteX5" fmla="*/ 959223 w 5235388"/>
              <a:gd name="connsiteY5" fmla="*/ 627529 h 2447365"/>
              <a:gd name="connsiteX6" fmla="*/ 1129553 w 5235388"/>
              <a:gd name="connsiteY6" fmla="*/ 313765 h 2447365"/>
              <a:gd name="connsiteX7" fmla="*/ 1353670 w 5235388"/>
              <a:gd name="connsiteY7" fmla="*/ 143435 h 2447365"/>
              <a:gd name="connsiteX8" fmla="*/ 1739153 w 5235388"/>
              <a:gd name="connsiteY8" fmla="*/ 53788 h 2447365"/>
              <a:gd name="connsiteX9" fmla="*/ 2259105 w 5235388"/>
              <a:gd name="connsiteY9" fmla="*/ 8965 h 2447365"/>
              <a:gd name="connsiteX10" fmla="*/ 2877670 w 5235388"/>
              <a:gd name="connsiteY10" fmla="*/ 8965 h 2447365"/>
              <a:gd name="connsiteX11" fmla="*/ 3693458 w 5235388"/>
              <a:gd name="connsiteY11" fmla="*/ 8965 h 2447365"/>
              <a:gd name="connsiteX12" fmla="*/ 4509247 w 5235388"/>
              <a:gd name="connsiteY12" fmla="*/ 8965 h 2447365"/>
              <a:gd name="connsiteX13" fmla="*/ 5235388 w 5235388"/>
              <a:gd name="connsiteY13" fmla="*/ 0 h 244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5388" h="2447365">
                <a:moveTo>
                  <a:pt x="0" y="2447365"/>
                </a:moveTo>
                <a:cubicBezTo>
                  <a:pt x="121770" y="2377141"/>
                  <a:pt x="243541" y="2306918"/>
                  <a:pt x="331694" y="2205318"/>
                </a:cubicBezTo>
                <a:cubicBezTo>
                  <a:pt x="419847" y="2103718"/>
                  <a:pt x="467658" y="1982695"/>
                  <a:pt x="528917" y="1837765"/>
                </a:cubicBezTo>
                <a:cubicBezTo>
                  <a:pt x="590176" y="1692835"/>
                  <a:pt x="639482" y="1501588"/>
                  <a:pt x="699247" y="1335741"/>
                </a:cubicBezTo>
                <a:cubicBezTo>
                  <a:pt x="759012" y="1169894"/>
                  <a:pt x="844176" y="960717"/>
                  <a:pt x="887505" y="842682"/>
                </a:cubicBezTo>
                <a:cubicBezTo>
                  <a:pt x="930834" y="724647"/>
                  <a:pt x="918882" y="715682"/>
                  <a:pt x="959223" y="627529"/>
                </a:cubicBezTo>
                <a:cubicBezTo>
                  <a:pt x="999564" y="539376"/>
                  <a:pt x="1063812" y="394447"/>
                  <a:pt x="1129553" y="313765"/>
                </a:cubicBezTo>
                <a:cubicBezTo>
                  <a:pt x="1195294" y="233083"/>
                  <a:pt x="1252070" y="186764"/>
                  <a:pt x="1353670" y="143435"/>
                </a:cubicBezTo>
                <a:cubicBezTo>
                  <a:pt x="1455270" y="100105"/>
                  <a:pt x="1588247" y="76200"/>
                  <a:pt x="1739153" y="53788"/>
                </a:cubicBezTo>
                <a:cubicBezTo>
                  <a:pt x="1890059" y="31376"/>
                  <a:pt x="2069352" y="16435"/>
                  <a:pt x="2259105" y="8965"/>
                </a:cubicBezTo>
                <a:cubicBezTo>
                  <a:pt x="2448858" y="1495"/>
                  <a:pt x="2877670" y="8965"/>
                  <a:pt x="2877670" y="8965"/>
                </a:cubicBezTo>
                <a:lnTo>
                  <a:pt x="3693458" y="8965"/>
                </a:lnTo>
                <a:lnTo>
                  <a:pt x="4509247" y="8965"/>
                </a:lnTo>
                <a:lnTo>
                  <a:pt x="5235388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EEC0C3AE-9104-CE80-A497-4BE740F09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94654"/>
              </p:ext>
            </p:extLst>
          </p:nvPr>
        </p:nvGraphicFramePr>
        <p:xfrm>
          <a:off x="711200" y="5265738"/>
          <a:ext cx="6731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4608B572-D6A1-D8EB-24C7-E74192149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200" y="5265738"/>
                        <a:ext cx="6731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2EEF18-6CAB-DD97-794B-5012F5CE4472}"/>
              </a:ext>
            </a:extLst>
          </p:cNvPr>
          <p:cNvSpPr txBox="1"/>
          <p:nvPr/>
        </p:nvSpPr>
        <p:spPr>
          <a:xfrm>
            <a:off x="6645774" y="1403648"/>
            <a:ext cx="521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τάση μικρότερη της </a:t>
            </a: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l-GR" dirty="0"/>
              <a:t>δεν έχουμε ρεύμα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B7A89-52B1-8691-A4CD-B5BE36F2E08F}"/>
              </a:ext>
            </a:extLst>
          </p:cNvPr>
          <p:cNvSpPr txBox="1"/>
          <p:nvPr/>
        </p:nvSpPr>
        <p:spPr>
          <a:xfrm>
            <a:off x="6552467" y="1929545"/>
            <a:ext cx="54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Αυξανόμενης της τάσης αυξάνεται το ρεύμα διότι μια ισχυρή τάση μαζεύει περισσότερα ηλεκτρόνια που εκπέμπονται προς όλες τις κατευθύνσεις.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04C30-C2FE-72C1-96B1-31BD4F7BD641}"/>
              </a:ext>
            </a:extLst>
          </p:cNvPr>
          <p:cNvSpPr txBox="1"/>
          <p:nvPr/>
        </p:nvSpPr>
        <p:spPr>
          <a:xfrm>
            <a:off x="6621930" y="3313977"/>
            <a:ext cx="555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μεγάλες τιμές της τάσης όσα </a:t>
            </a:r>
            <a:r>
              <a:rPr lang="el-GR" dirty="0" err="1"/>
              <a:t>φωτοηλεκρόνια</a:t>
            </a:r>
            <a:r>
              <a:rPr lang="el-GR" dirty="0"/>
              <a:t> παράγονται φτάνουν στην άνοδο και δεν έχουμε περαιτέρω αύξηση του ρεύματος.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47040-E380-A8DA-F06A-A21BD8A2FDE9}"/>
              </a:ext>
            </a:extLst>
          </p:cNvPr>
          <p:cNvSpPr txBox="1"/>
          <p:nvPr/>
        </p:nvSpPr>
        <p:spPr>
          <a:xfrm>
            <a:off x="6552467" y="4342408"/>
            <a:ext cx="555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μέγιστη τιμή του ρεύματος (ρεύμα κόρου) εξαρτάται από την ένταση της ακτινοβολίας.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B4B5F-B05E-E1DC-80A9-40A6A3459716}"/>
              </a:ext>
            </a:extLst>
          </p:cNvPr>
          <p:cNvSpPr txBox="1"/>
          <p:nvPr/>
        </p:nvSpPr>
        <p:spPr>
          <a:xfrm>
            <a:off x="6552467" y="5099850"/>
            <a:ext cx="555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Μεγάλη ένταση σημαίνει πολλά </a:t>
            </a:r>
            <a:r>
              <a:rPr lang="el-GR" dirty="0" err="1"/>
              <a:t>φωτοηλεκτρόνια</a:t>
            </a:r>
            <a:r>
              <a:rPr lang="el-GR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0DC8A-6BF5-BAF4-9422-3D22F96AFAB3}"/>
              </a:ext>
            </a:extLst>
          </p:cNvPr>
          <p:cNvSpPr txBox="1"/>
          <p:nvPr/>
        </p:nvSpPr>
        <p:spPr>
          <a:xfrm>
            <a:off x="6552467" y="5515253"/>
            <a:ext cx="555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Ακόμα και με μηδενική τάση έχουμε ρεύμα διότι κάποια ηλεκτρόνια φτάνουν στην άνοδο.</a:t>
            </a:r>
          </a:p>
        </p:txBody>
      </p:sp>
    </p:spTree>
    <p:extLst>
      <p:ext uri="{BB962C8B-B14F-4D97-AF65-F5344CB8AC3E}">
        <p14:creationId xmlns:p14="http://schemas.microsoft.com/office/powerpoint/2010/main" val="18411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D8D7-656E-A5DD-4614-D04FD8BE1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6DC80-6031-F94B-311C-B732D493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60" y="555812"/>
            <a:ext cx="9905998" cy="914400"/>
          </a:xfrm>
        </p:spPr>
        <p:txBody>
          <a:bodyPr/>
          <a:lstStyle/>
          <a:p>
            <a:r>
              <a:rPr lang="el-GR" dirty="0"/>
              <a:t>Η ΕΞΑΡΤΗΣΗ ΤΟΥ ΡΕΥΜΑΤΟΣ ΑΠΟ ΤΗΝ ΤΑΣΗ.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6090BF9-3E95-E354-092C-47357018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5" y="1622610"/>
            <a:ext cx="5950709" cy="4583065"/>
          </a:xfrm>
          <a:prstGeom prst="rect">
            <a:avLst/>
          </a:prstGeom>
        </p:spPr>
      </p:pic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975565E1-D64A-C91A-F7DD-CBC2947AA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741" y="5417765"/>
          <a:ext cx="5762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A969A755-F71B-E482-5C69-03CC469BB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6741" y="5417765"/>
                        <a:ext cx="5762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C696AEB4-E86F-AC12-8313-0CF180846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950" y="1865313"/>
          <a:ext cx="4810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4608B572-D6A1-D8EB-24C7-E74192149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6950" y="1865313"/>
                        <a:ext cx="48101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D395E057-FA5A-ABC8-B513-9DF949A98402}"/>
              </a:ext>
            </a:extLst>
          </p:cNvPr>
          <p:cNvSpPr/>
          <p:nvPr/>
        </p:nvSpPr>
        <p:spPr>
          <a:xfrm>
            <a:off x="1048871" y="2735079"/>
            <a:ext cx="5235388" cy="2670640"/>
          </a:xfrm>
          <a:custGeom>
            <a:avLst/>
            <a:gdLst>
              <a:gd name="connsiteX0" fmla="*/ 0 w 5235388"/>
              <a:gd name="connsiteY0" fmla="*/ 2447365 h 2447365"/>
              <a:gd name="connsiteX1" fmla="*/ 331694 w 5235388"/>
              <a:gd name="connsiteY1" fmla="*/ 2205318 h 2447365"/>
              <a:gd name="connsiteX2" fmla="*/ 528917 w 5235388"/>
              <a:gd name="connsiteY2" fmla="*/ 1837765 h 2447365"/>
              <a:gd name="connsiteX3" fmla="*/ 699247 w 5235388"/>
              <a:gd name="connsiteY3" fmla="*/ 1335741 h 2447365"/>
              <a:gd name="connsiteX4" fmla="*/ 887505 w 5235388"/>
              <a:gd name="connsiteY4" fmla="*/ 842682 h 2447365"/>
              <a:gd name="connsiteX5" fmla="*/ 959223 w 5235388"/>
              <a:gd name="connsiteY5" fmla="*/ 627529 h 2447365"/>
              <a:gd name="connsiteX6" fmla="*/ 1129553 w 5235388"/>
              <a:gd name="connsiteY6" fmla="*/ 313765 h 2447365"/>
              <a:gd name="connsiteX7" fmla="*/ 1353670 w 5235388"/>
              <a:gd name="connsiteY7" fmla="*/ 143435 h 2447365"/>
              <a:gd name="connsiteX8" fmla="*/ 1739153 w 5235388"/>
              <a:gd name="connsiteY8" fmla="*/ 53788 h 2447365"/>
              <a:gd name="connsiteX9" fmla="*/ 2259105 w 5235388"/>
              <a:gd name="connsiteY9" fmla="*/ 8965 h 2447365"/>
              <a:gd name="connsiteX10" fmla="*/ 2877670 w 5235388"/>
              <a:gd name="connsiteY10" fmla="*/ 8965 h 2447365"/>
              <a:gd name="connsiteX11" fmla="*/ 3693458 w 5235388"/>
              <a:gd name="connsiteY11" fmla="*/ 8965 h 2447365"/>
              <a:gd name="connsiteX12" fmla="*/ 4509247 w 5235388"/>
              <a:gd name="connsiteY12" fmla="*/ 8965 h 2447365"/>
              <a:gd name="connsiteX13" fmla="*/ 5235388 w 5235388"/>
              <a:gd name="connsiteY13" fmla="*/ 0 h 244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5388" h="2447365">
                <a:moveTo>
                  <a:pt x="0" y="2447365"/>
                </a:moveTo>
                <a:cubicBezTo>
                  <a:pt x="121770" y="2377141"/>
                  <a:pt x="243541" y="2306918"/>
                  <a:pt x="331694" y="2205318"/>
                </a:cubicBezTo>
                <a:cubicBezTo>
                  <a:pt x="419847" y="2103718"/>
                  <a:pt x="467658" y="1982695"/>
                  <a:pt x="528917" y="1837765"/>
                </a:cubicBezTo>
                <a:cubicBezTo>
                  <a:pt x="590176" y="1692835"/>
                  <a:pt x="639482" y="1501588"/>
                  <a:pt x="699247" y="1335741"/>
                </a:cubicBezTo>
                <a:cubicBezTo>
                  <a:pt x="759012" y="1169894"/>
                  <a:pt x="844176" y="960717"/>
                  <a:pt x="887505" y="842682"/>
                </a:cubicBezTo>
                <a:cubicBezTo>
                  <a:pt x="930834" y="724647"/>
                  <a:pt x="918882" y="715682"/>
                  <a:pt x="959223" y="627529"/>
                </a:cubicBezTo>
                <a:cubicBezTo>
                  <a:pt x="999564" y="539376"/>
                  <a:pt x="1063812" y="394447"/>
                  <a:pt x="1129553" y="313765"/>
                </a:cubicBezTo>
                <a:cubicBezTo>
                  <a:pt x="1195294" y="233083"/>
                  <a:pt x="1252070" y="186764"/>
                  <a:pt x="1353670" y="143435"/>
                </a:cubicBezTo>
                <a:cubicBezTo>
                  <a:pt x="1455270" y="100105"/>
                  <a:pt x="1588247" y="76200"/>
                  <a:pt x="1739153" y="53788"/>
                </a:cubicBezTo>
                <a:cubicBezTo>
                  <a:pt x="1890059" y="31376"/>
                  <a:pt x="2069352" y="16435"/>
                  <a:pt x="2259105" y="8965"/>
                </a:cubicBezTo>
                <a:cubicBezTo>
                  <a:pt x="2448858" y="1495"/>
                  <a:pt x="2877670" y="8965"/>
                  <a:pt x="2877670" y="8965"/>
                </a:cubicBezTo>
                <a:lnTo>
                  <a:pt x="3693458" y="8965"/>
                </a:lnTo>
                <a:lnTo>
                  <a:pt x="4509247" y="8965"/>
                </a:lnTo>
                <a:lnTo>
                  <a:pt x="5235388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A0240D84-5FE2-6DB8-250F-6A56A29F94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5265738"/>
          <a:ext cx="6731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EEC0C3AE-9104-CE80-A497-4BE740F09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200" y="5265738"/>
                        <a:ext cx="6731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D4972B-AE2B-8CF1-D876-459E1A8040E7}"/>
              </a:ext>
            </a:extLst>
          </p:cNvPr>
          <p:cNvSpPr txBox="1"/>
          <p:nvPr/>
        </p:nvSpPr>
        <p:spPr>
          <a:xfrm>
            <a:off x="6645774" y="1403648"/>
            <a:ext cx="521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 μικρότερη ένταση ακτινοβολίας:</a:t>
            </a:r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CF64B80B-F8E7-B7B5-4D95-BC47059521BA}"/>
              </a:ext>
            </a:extLst>
          </p:cNvPr>
          <p:cNvSpPr/>
          <p:nvPr/>
        </p:nvSpPr>
        <p:spPr>
          <a:xfrm>
            <a:off x="1079902" y="3517640"/>
            <a:ext cx="5235388" cy="1857457"/>
          </a:xfrm>
          <a:custGeom>
            <a:avLst/>
            <a:gdLst>
              <a:gd name="connsiteX0" fmla="*/ 0 w 5235388"/>
              <a:gd name="connsiteY0" fmla="*/ 2447365 h 2447365"/>
              <a:gd name="connsiteX1" fmla="*/ 331694 w 5235388"/>
              <a:gd name="connsiteY1" fmla="*/ 2205318 h 2447365"/>
              <a:gd name="connsiteX2" fmla="*/ 528917 w 5235388"/>
              <a:gd name="connsiteY2" fmla="*/ 1837765 h 2447365"/>
              <a:gd name="connsiteX3" fmla="*/ 699247 w 5235388"/>
              <a:gd name="connsiteY3" fmla="*/ 1335741 h 2447365"/>
              <a:gd name="connsiteX4" fmla="*/ 887505 w 5235388"/>
              <a:gd name="connsiteY4" fmla="*/ 842682 h 2447365"/>
              <a:gd name="connsiteX5" fmla="*/ 959223 w 5235388"/>
              <a:gd name="connsiteY5" fmla="*/ 627529 h 2447365"/>
              <a:gd name="connsiteX6" fmla="*/ 1129553 w 5235388"/>
              <a:gd name="connsiteY6" fmla="*/ 313765 h 2447365"/>
              <a:gd name="connsiteX7" fmla="*/ 1353670 w 5235388"/>
              <a:gd name="connsiteY7" fmla="*/ 143435 h 2447365"/>
              <a:gd name="connsiteX8" fmla="*/ 1739153 w 5235388"/>
              <a:gd name="connsiteY8" fmla="*/ 53788 h 2447365"/>
              <a:gd name="connsiteX9" fmla="*/ 2259105 w 5235388"/>
              <a:gd name="connsiteY9" fmla="*/ 8965 h 2447365"/>
              <a:gd name="connsiteX10" fmla="*/ 2877670 w 5235388"/>
              <a:gd name="connsiteY10" fmla="*/ 8965 h 2447365"/>
              <a:gd name="connsiteX11" fmla="*/ 3693458 w 5235388"/>
              <a:gd name="connsiteY11" fmla="*/ 8965 h 2447365"/>
              <a:gd name="connsiteX12" fmla="*/ 4509247 w 5235388"/>
              <a:gd name="connsiteY12" fmla="*/ 8965 h 2447365"/>
              <a:gd name="connsiteX13" fmla="*/ 5235388 w 5235388"/>
              <a:gd name="connsiteY13" fmla="*/ 0 h 244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5388" h="2447365">
                <a:moveTo>
                  <a:pt x="0" y="2447365"/>
                </a:moveTo>
                <a:cubicBezTo>
                  <a:pt x="121770" y="2377141"/>
                  <a:pt x="243541" y="2306918"/>
                  <a:pt x="331694" y="2205318"/>
                </a:cubicBezTo>
                <a:cubicBezTo>
                  <a:pt x="419847" y="2103718"/>
                  <a:pt x="467658" y="1982695"/>
                  <a:pt x="528917" y="1837765"/>
                </a:cubicBezTo>
                <a:cubicBezTo>
                  <a:pt x="590176" y="1692835"/>
                  <a:pt x="639482" y="1501588"/>
                  <a:pt x="699247" y="1335741"/>
                </a:cubicBezTo>
                <a:cubicBezTo>
                  <a:pt x="759012" y="1169894"/>
                  <a:pt x="844176" y="960717"/>
                  <a:pt x="887505" y="842682"/>
                </a:cubicBezTo>
                <a:cubicBezTo>
                  <a:pt x="930834" y="724647"/>
                  <a:pt x="918882" y="715682"/>
                  <a:pt x="959223" y="627529"/>
                </a:cubicBezTo>
                <a:cubicBezTo>
                  <a:pt x="999564" y="539376"/>
                  <a:pt x="1063812" y="394447"/>
                  <a:pt x="1129553" y="313765"/>
                </a:cubicBezTo>
                <a:cubicBezTo>
                  <a:pt x="1195294" y="233083"/>
                  <a:pt x="1252070" y="186764"/>
                  <a:pt x="1353670" y="143435"/>
                </a:cubicBezTo>
                <a:cubicBezTo>
                  <a:pt x="1455270" y="100105"/>
                  <a:pt x="1588247" y="76200"/>
                  <a:pt x="1739153" y="53788"/>
                </a:cubicBezTo>
                <a:cubicBezTo>
                  <a:pt x="1890059" y="31376"/>
                  <a:pt x="2069352" y="16435"/>
                  <a:pt x="2259105" y="8965"/>
                </a:cubicBezTo>
                <a:cubicBezTo>
                  <a:pt x="2448858" y="1495"/>
                  <a:pt x="2877670" y="8965"/>
                  <a:pt x="2877670" y="8965"/>
                </a:cubicBezTo>
                <a:lnTo>
                  <a:pt x="3693458" y="8965"/>
                </a:lnTo>
                <a:lnTo>
                  <a:pt x="4509247" y="8965"/>
                </a:lnTo>
                <a:lnTo>
                  <a:pt x="5235388" y="0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6A413-FED9-8833-0789-48258AE3E187}"/>
              </a:ext>
            </a:extLst>
          </p:cNvPr>
          <p:cNvSpPr txBox="1"/>
          <p:nvPr/>
        </p:nvSpPr>
        <p:spPr>
          <a:xfrm>
            <a:off x="6645774" y="2251484"/>
            <a:ext cx="521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τάση αποκοπής παραμένει ίδια μια και εξαρτάται μόνο από τη συχνότητα.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F108D-6A2F-4EE7-C6C6-E0DD645D573A}"/>
              </a:ext>
            </a:extLst>
          </p:cNvPr>
          <p:cNvSpPr txBox="1"/>
          <p:nvPr/>
        </p:nvSpPr>
        <p:spPr>
          <a:xfrm>
            <a:off x="6645774" y="3053153"/>
            <a:ext cx="521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Ερωτήσεις που συσχετίζουν τη μορφή της καμπύλης με τη συχνότητα θέλουν προσοχή.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159368-7D2E-8EED-D214-209ED1E17CA5}"/>
              </a:ext>
            </a:extLst>
          </p:cNvPr>
          <p:cNvSpPr txBox="1"/>
          <p:nvPr/>
        </p:nvSpPr>
        <p:spPr>
          <a:xfrm>
            <a:off x="6621930" y="3854822"/>
            <a:ext cx="5213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 φωτόνια μεγάλης συχνότητας ελευθερώνουν περισσότερα ηλεκτρόνια από ισάριθμα φωτόνια μικρής συχνότητας.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87AC0B2A-DCD6-D702-C5E4-A065E0F0DE4A}"/>
              </a:ext>
            </a:extLst>
          </p:cNvPr>
          <p:cNvSpPr/>
          <p:nvPr/>
        </p:nvSpPr>
        <p:spPr>
          <a:xfrm>
            <a:off x="7691314" y="4906377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10"/>
              </a:rPr>
              <a:t>Phet.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FCEAE1-FBB6-E8FD-6D56-3F9A1D31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83" y="8965"/>
            <a:ext cx="5223528" cy="1389529"/>
          </a:xfrm>
        </p:spPr>
        <p:txBody>
          <a:bodyPr/>
          <a:lstStyle/>
          <a:p>
            <a:r>
              <a:rPr lang="el-GR" dirty="0"/>
              <a:t>Η ΟΡΜΗ ΤΩΝ ΦΩΤΟΝΙΩΝ.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016AC-243F-3E87-6C2E-31C055DF3BFC}"/>
              </a:ext>
            </a:extLst>
          </p:cNvPr>
          <p:cNvSpPr txBox="1"/>
          <p:nvPr/>
        </p:nvSpPr>
        <p:spPr>
          <a:xfrm>
            <a:off x="448235" y="1290917"/>
            <a:ext cx="75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Από τη Σχετικότητα ξέρουμε ότι η ενέργεια ενός σωματιδίου είναι: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5B109B8B-890B-AD4F-19D5-31264715C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3516"/>
              </p:ext>
            </p:extLst>
          </p:nvPr>
        </p:nvGraphicFramePr>
        <p:xfrm>
          <a:off x="7663412" y="1099485"/>
          <a:ext cx="3521645" cy="75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279360" progId="Equation.DSMT4">
                  <p:embed/>
                </p:oleObj>
              </mc:Choice>
              <mc:Fallback>
                <p:oleObj name="Equation" r:id="rId3" imgW="1307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3412" y="1099485"/>
                        <a:ext cx="3521645" cy="75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DF20D6-AA0A-3BBB-97FE-E10FF28EA1B8}"/>
              </a:ext>
            </a:extLst>
          </p:cNvPr>
          <p:cNvSpPr txBox="1"/>
          <p:nvPr/>
        </p:nvSpPr>
        <p:spPr>
          <a:xfrm>
            <a:off x="448235" y="2059214"/>
            <a:ext cx="59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φωτόνιο (μηδενική μάζα ηρεμίας) έχει ενέργεια:</a:t>
            </a:r>
          </a:p>
        </p:txBody>
      </p:sp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82698CF3-2A77-2884-2C45-0B925CB1B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72441"/>
              </p:ext>
            </p:extLst>
          </p:nvPr>
        </p:nvGraphicFramePr>
        <p:xfrm>
          <a:off x="6382870" y="1994275"/>
          <a:ext cx="14700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03040" progId="Equation.DSMT4">
                  <p:embed/>
                </p:oleObj>
              </mc:Choice>
              <mc:Fallback>
                <p:oleObj name="Equation" r:id="rId5" imgW="545760" imgH="20304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5B109B8B-890B-AD4F-19D5-31264715C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2870" y="1994275"/>
                        <a:ext cx="1470025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F483F2-376B-7057-5540-7A71A146C244}"/>
              </a:ext>
            </a:extLst>
          </p:cNvPr>
          <p:cNvSpPr txBox="1"/>
          <p:nvPr/>
        </p:nvSpPr>
        <p:spPr>
          <a:xfrm>
            <a:off x="448235" y="2615940"/>
            <a:ext cx="59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Είδαμε όμως ότι η ενέργειά του είναι:</a:t>
            </a:r>
          </a:p>
        </p:txBody>
      </p:sp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29A5D4FE-E734-9003-4ABD-216CE6A60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92375"/>
              </p:ext>
            </p:extLst>
          </p:nvPr>
        </p:nvGraphicFramePr>
        <p:xfrm>
          <a:off x="6347945" y="2550645"/>
          <a:ext cx="15398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203040" progId="Equation.DSMT4">
                  <p:embed/>
                </p:oleObj>
              </mc:Choice>
              <mc:Fallback>
                <p:oleObj name="Equation" r:id="rId7" imgW="571320" imgH="203040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82698CF3-2A77-2884-2C45-0B925CB1B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7945" y="2550645"/>
                        <a:ext cx="1539875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BBC910E-E463-5C1B-EFA8-B035DF52CD73}"/>
              </a:ext>
            </a:extLst>
          </p:cNvPr>
          <p:cNvSpPr txBox="1"/>
          <p:nvPr/>
        </p:nvSpPr>
        <p:spPr>
          <a:xfrm>
            <a:off x="397342" y="3349850"/>
            <a:ext cx="59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Οπότε:</a:t>
            </a:r>
          </a:p>
        </p:txBody>
      </p:sp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E90CF209-0920-07CE-A077-42FB9B617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845612"/>
              </p:ext>
            </p:extLst>
          </p:nvPr>
        </p:nvGraphicFramePr>
        <p:xfrm>
          <a:off x="1773144" y="3260672"/>
          <a:ext cx="18811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29A5D4FE-E734-9003-4ABD-216CE6A60E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3144" y="3260672"/>
                        <a:ext cx="1881188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B0345CB7-0ADB-13C0-8C16-F72C21248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99469"/>
              </p:ext>
            </p:extLst>
          </p:nvPr>
        </p:nvGraphicFramePr>
        <p:xfrm>
          <a:off x="3824848" y="3003496"/>
          <a:ext cx="20510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E90CF209-0920-07CE-A077-42FB9B617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24848" y="3003496"/>
                        <a:ext cx="205105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ABC1632-4794-521A-A737-C5132169F99A}"/>
              </a:ext>
            </a:extLst>
          </p:cNvPr>
          <p:cNvSpPr txBox="1"/>
          <p:nvPr/>
        </p:nvSpPr>
        <p:spPr>
          <a:xfrm>
            <a:off x="6066024" y="3277204"/>
            <a:ext cx="120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Επειδή </a:t>
            </a:r>
          </a:p>
        </p:txBody>
      </p:sp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492F9B22-18AC-1C61-B4CE-74B17696A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97639"/>
              </p:ext>
            </p:extLst>
          </p:nvPr>
        </p:nvGraphicFramePr>
        <p:xfrm>
          <a:off x="7117882" y="3211980"/>
          <a:ext cx="14700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03040" progId="Equation.DSMT4">
                  <p:embed/>
                </p:oleObj>
              </mc:Choice>
              <mc:Fallback>
                <p:oleObj name="Equation" r:id="rId13" imgW="545760" imgH="203040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E90CF209-0920-07CE-A077-42FB9B617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17882" y="3211980"/>
                        <a:ext cx="1470025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E785BFD-30FF-64EC-1AF7-A5EC1F670AC3}"/>
              </a:ext>
            </a:extLst>
          </p:cNvPr>
          <p:cNvSpPr txBox="1"/>
          <p:nvPr/>
        </p:nvSpPr>
        <p:spPr>
          <a:xfrm>
            <a:off x="8671346" y="3260021"/>
            <a:ext cx="120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έχουμε:</a:t>
            </a:r>
          </a:p>
        </p:txBody>
      </p:sp>
      <p:graphicFrame>
        <p:nvGraphicFramePr>
          <p:cNvPr id="19" name="Αντικείμενο 18">
            <a:extLst>
              <a:ext uri="{FF2B5EF4-FFF2-40B4-BE49-F238E27FC236}">
                <a16:creationId xmlns:a16="http://schemas.microsoft.com/office/drawing/2014/main" id="{7B82621E-A53E-06BF-4253-8617BD340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366119"/>
              </p:ext>
            </p:extLst>
          </p:nvPr>
        </p:nvGraphicFramePr>
        <p:xfrm>
          <a:off x="9854500" y="2897981"/>
          <a:ext cx="112871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13" name="Αντικείμενο 12">
                        <a:extLst>
                          <a:ext uri="{FF2B5EF4-FFF2-40B4-BE49-F238E27FC236}">
                            <a16:creationId xmlns:a16="http://schemas.microsoft.com/office/drawing/2014/main" id="{B0345CB7-0ADB-13C0-8C16-F72C21248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54500" y="2897981"/>
                        <a:ext cx="1128712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FECAF7C-06CE-5A29-D70E-5F6CA9731251}"/>
              </a:ext>
            </a:extLst>
          </p:cNvPr>
          <p:cNvSpPr txBox="1"/>
          <p:nvPr/>
        </p:nvSpPr>
        <p:spPr>
          <a:xfrm>
            <a:off x="448234" y="4231563"/>
            <a:ext cx="59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φως είναι ένα πλήθος φωτονίων.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4B51A6-008E-735D-CE6C-F07D972DF399}"/>
              </a:ext>
            </a:extLst>
          </p:cNvPr>
          <p:cNvSpPr txBox="1"/>
          <p:nvPr/>
        </p:nvSpPr>
        <p:spPr>
          <a:xfrm>
            <a:off x="448234" y="4680357"/>
            <a:ext cx="813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Κάποια φαινόμενα εξηγούνται αν θεωρήσουμε το φως κύμα.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85826-56B8-253B-6C20-5A4F393FFF8F}"/>
              </a:ext>
            </a:extLst>
          </p:cNvPr>
          <p:cNvSpPr txBox="1"/>
          <p:nvPr/>
        </p:nvSpPr>
        <p:spPr>
          <a:xfrm>
            <a:off x="448233" y="5155487"/>
            <a:ext cx="813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Κάποια άλλα αν θεωρήσουμε τα φωτόνια σωματίδια.</a:t>
            </a:r>
          </a:p>
        </p:txBody>
      </p:sp>
    </p:spTree>
    <p:extLst>
      <p:ext uri="{BB962C8B-B14F-4D97-AF65-F5344CB8AC3E}">
        <p14:creationId xmlns:p14="http://schemas.microsoft.com/office/powerpoint/2010/main" val="35822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BC5AB1C-452C-45E5-74C0-9E5B9F246F9E}"/>
              </a:ext>
            </a:extLst>
          </p:cNvPr>
          <p:cNvSpPr/>
          <p:nvPr/>
        </p:nvSpPr>
        <p:spPr>
          <a:xfrm>
            <a:off x="902143" y="1615842"/>
            <a:ext cx="3809817" cy="1431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Διάγραμμα ροής: Λογικό &quot;Ή&quot; 2">
            <a:extLst>
              <a:ext uri="{FF2B5EF4-FFF2-40B4-BE49-F238E27FC236}">
                <a16:creationId xmlns:a16="http://schemas.microsoft.com/office/drawing/2014/main" id="{F9024370-72D2-C0F7-A0B9-B29CEF2B40AC}"/>
              </a:ext>
            </a:extLst>
          </p:cNvPr>
          <p:cNvSpPr/>
          <p:nvPr/>
        </p:nvSpPr>
        <p:spPr>
          <a:xfrm>
            <a:off x="1107050" y="1908750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Διάγραμμα ροής: Λογικό &quot;Ή&quot; 3">
            <a:extLst>
              <a:ext uri="{FF2B5EF4-FFF2-40B4-BE49-F238E27FC236}">
                <a16:creationId xmlns:a16="http://schemas.microsoft.com/office/drawing/2014/main" id="{74B867F3-A744-ED8C-A70F-ADA393DF6FA0}"/>
              </a:ext>
            </a:extLst>
          </p:cNvPr>
          <p:cNvSpPr/>
          <p:nvPr/>
        </p:nvSpPr>
        <p:spPr>
          <a:xfrm>
            <a:off x="1884601" y="1908750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ιάγραμμα ροής: Λογικό &quot;Ή&quot; 4">
            <a:extLst>
              <a:ext uri="{FF2B5EF4-FFF2-40B4-BE49-F238E27FC236}">
                <a16:creationId xmlns:a16="http://schemas.microsoft.com/office/drawing/2014/main" id="{BDABAFFA-C7D8-2BED-4F7F-7C028772B560}"/>
              </a:ext>
            </a:extLst>
          </p:cNvPr>
          <p:cNvSpPr/>
          <p:nvPr/>
        </p:nvSpPr>
        <p:spPr>
          <a:xfrm>
            <a:off x="2892307" y="1908750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ιάγραμμα ροής: Λογικό &quot;Ή&quot; 5">
            <a:extLst>
              <a:ext uri="{FF2B5EF4-FFF2-40B4-BE49-F238E27FC236}">
                <a16:creationId xmlns:a16="http://schemas.microsoft.com/office/drawing/2014/main" id="{9C6D02DE-EA9E-6728-3CAE-5800D7FE45F6}"/>
              </a:ext>
            </a:extLst>
          </p:cNvPr>
          <p:cNvSpPr/>
          <p:nvPr/>
        </p:nvSpPr>
        <p:spPr>
          <a:xfrm>
            <a:off x="3669858" y="1908750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ιάγραμμα ροής: Λογικό &quot;Ή&quot; 6">
            <a:extLst>
              <a:ext uri="{FF2B5EF4-FFF2-40B4-BE49-F238E27FC236}">
                <a16:creationId xmlns:a16="http://schemas.microsoft.com/office/drawing/2014/main" id="{C031C70E-B0D9-BFFB-707B-EA60533CFAAB}"/>
              </a:ext>
            </a:extLst>
          </p:cNvPr>
          <p:cNvSpPr/>
          <p:nvPr/>
        </p:nvSpPr>
        <p:spPr>
          <a:xfrm>
            <a:off x="1128456" y="2491456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ιάγραμμα ροής: Λογικό &quot;Ή&quot; 7">
            <a:extLst>
              <a:ext uri="{FF2B5EF4-FFF2-40B4-BE49-F238E27FC236}">
                <a16:creationId xmlns:a16="http://schemas.microsoft.com/office/drawing/2014/main" id="{CAA0CD5A-6F70-B311-9E7C-42B3606936F9}"/>
              </a:ext>
            </a:extLst>
          </p:cNvPr>
          <p:cNvSpPr/>
          <p:nvPr/>
        </p:nvSpPr>
        <p:spPr>
          <a:xfrm>
            <a:off x="1906007" y="2491456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ιάγραμμα ροής: Λογικό &quot;Ή&quot; 8">
            <a:extLst>
              <a:ext uri="{FF2B5EF4-FFF2-40B4-BE49-F238E27FC236}">
                <a16:creationId xmlns:a16="http://schemas.microsoft.com/office/drawing/2014/main" id="{C403C089-5722-B8B9-4F9D-BFFBD6A6C362}"/>
              </a:ext>
            </a:extLst>
          </p:cNvPr>
          <p:cNvSpPr/>
          <p:nvPr/>
        </p:nvSpPr>
        <p:spPr>
          <a:xfrm>
            <a:off x="2913713" y="2491456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ιάγραμμα ροής: Λογικό &quot;Ή&quot; 9">
            <a:extLst>
              <a:ext uri="{FF2B5EF4-FFF2-40B4-BE49-F238E27FC236}">
                <a16:creationId xmlns:a16="http://schemas.microsoft.com/office/drawing/2014/main" id="{2C56674C-9544-B9CE-0C82-6F90556A63F1}"/>
              </a:ext>
            </a:extLst>
          </p:cNvPr>
          <p:cNvSpPr/>
          <p:nvPr/>
        </p:nvSpPr>
        <p:spPr>
          <a:xfrm>
            <a:off x="3691264" y="2491456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95A4E027-EB6D-B7D0-2455-C070AAC01A28}"/>
              </a:ext>
            </a:extLst>
          </p:cNvPr>
          <p:cNvSpPr/>
          <p:nvPr/>
        </p:nvSpPr>
        <p:spPr>
          <a:xfrm>
            <a:off x="1436274" y="1722230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B2D1F6AA-051F-01B7-F979-34EA45AD50BC}"/>
              </a:ext>
            </a:extLst>
          </p:cNvPr>
          <p:cNvSpPr/>
          <p:nvPr/>
        </p:nvSpPr>
        <p:spPr>
          <a:xfrm>
            <a:off x="1663320" y="2145310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F06A105-3F21-8300-FF81-89E4CEE02226}"/>
              </a:ext>
            </a:extLst>
          </p:cNvPr>
          <p:cNvSpPr/>
          <p:nvPr/>
        </p:nvSpPr>
        <p:spPr>
          <a:xfrm>
            <a:off x="3240831" y="1766412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3EDCF912-9C54-30D3-0A84-B2C003E3F9F5}"/>
              </a:ext>
            </a:extLst>
          </p:cNvPr>
          <p:cNvSpPr/>
          <p:nvPr/>
        </p:nvSpPr>
        <p:spPr>
          <a:xfrm>
            <a:off x="4097328" y="2188394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CAB448F-6D16-6EE1-399E-AADFC75AE08B}"/>
              </a:ext>
            </a:extLst>
          </p:cNvPr>
          <p:cNvSpPr/>
          <p:nvPr/>
        </p:nvSpPr>
        <p:spPr>
          <a:xfrm>
            <a:off x="1486265" y="2804489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2F2DBC51-8F69-5612-170E-8A642E5E0491}"/>
              </a:ext>
            </a:extLst>
          </p:cNvPr>
          <p:cNvSpPr/>
          <p:nvPr/>
        </p:nvSpPr>
        <p:spPr>
          <a:xfrm>
            <a:off x="2213825" y="2365402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590520D6-B945-5B6A-F459-C71066874F33}"/>
              </a:ext>
            </a:extLst>
          </p:cNvPr>
          <p:cNvSpPr/>
          <p:nvPr/>
        </p:nvSpPr>
        <p:spPr>
          <a:xfrm>
            <a:off x="2683558" y="2596288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324BAE1-426D-CF8C-18D0-A96F008736BC}"/>
              </a:ext>
            </a:extLst>
          </p:cNvPr>
          <p:cNvSpPr/>
          <p:nvPr/>
        </p:nvSpPr>
        <p:spPr>
          <a:xfrm>
            <a:off x="3513434" y="2767898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85E47-327E-7DE9-710B-0985083017A6}"/>
              </a:ext>
            </a:extLst>
          </p:cNvPr>
          <p:cNvSpPr txBox="1"/>
          <p:nvPr/>
        </p:nvSpPr>
        <p:spPr>
          <a:xfrm>
            <a:off x="5047861" y="1017037"/>
            <a:ext cx="594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να ελευθερωθεί ένα ηλεκτρόνιο από το μέταλλο πρέπει να του προσφέρουμε ενέργεια.</a:t>
            </a:r>
          </a:p>
        </p:txBody>
      </p:sp>
      <p:sp>
        <p:nvSpPr>
          <p:cNvPr id="20" name="Βέλος: Κάτω 19">
            <a:extLst>
              <a:ext uri="{FF2B5EF4-FFF2-40B4-BE49-F238E27FC236}">
                <a16:creationId xmlns:a16="http://schemas.microsoft.com/office/drawing/2014/main" id="{E156D787-0FEA-D492-FF15-ADC92AC07F36}"/>
              </a:ext>
            </a:extLst>
          </p:cNvPr>
          <p:cNvSpPr/>
          <p:nvPr/>
        </p:nvSpPr>
        <p:spPr>
          <a:xfrm>
            <a:off x="3162893" y="904837"/>
            <a:ext cx="272603" cy="7862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06A00-7AA9-F6AB-F14B-8F08C2895ACD}"/>
              </a:ext>
            </a:extLst>
          </p:cNvPr>
          <p:cNvSpPr txBox="1"/>
          <p:nvPr/>
        </p:nvSpPr>
        <p:spPr>
          <a:xfrm>
            <a:off x="5013834" y="1845125"/>
            <a:ext cx="574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ελάχιστο έργο που πρέπει να του προσφέρουμε ονομάζεται «έργο εξαγωγής»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0B0F6-9B4F-FB7F-8A69-AEF435553B0D}"/>
              </a:ext>
            </a:extLst>
          </p:cNvPr>
          <p:cNvSpPr txBox="1"/>
          <p:nvPr/>
        </p:nvSpPr>
        <p:spPr>
          <a:xfrm>
            <a:off x="5013834" y="2571822"/>
            <a:ext cx="57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βιβλίο το συμβολίζει με το φ.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DB0D8-CDAA-E1ED-C43D-F5CE56B1CAAB}"/>
              </a:ext>
            </a:extLst>
          </p:cNvPr>
          <p:cNvSpPr txBox="1"/>
          <p:nvPr/>
        </p:nvSpPr>
        <p:spPr>
          <a:xfrm>
            <a:off x="460972" y="3641410"/>
            <a:ext cx="567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 η απελευθέρωση γίνεται με τη συνδρομή του φωτός έχουμε το φωτοηλεκτρικό φαινόμενο.</a:t>
            </a: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1CD06932-B38E-CF72-3095-2BBD354D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22" y="3023558"/>
            <a:ext cx="3588353" cy="35883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7E12AA-5F67-EEC4-86DC-1DE49D4BB29B}"/>
              </a:ext>
            </a:extLst>
          </p:cNvPr>
          <p:cNvSpPr txBox="1"/>
          <p:nvPr/>
        </p:nvSpPr>
        <p:spPr>
          <a:xfrm>
            <a:off x="4279113" y="4872826"/>
            <a:ext cx="37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ηλεκτροσκόπιο εκφορτίζεται.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ACE1E0-AF09-9316-7DDB-9447587C57A8}"/>
              </a:ext>
            </a:extLst>
          </p:cNvPr>
          <p:cNvSpPr txBox="1"/>
          <p:nvPr/>
        </p:nvSpPr>
        <p:spPr>
          <a:xfrm>
            <a:off x="557937" y="3047817"/>
            <a:ext cx="567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Είναι χαρακτηριστικό του μετάλλου.</a:t>
            </a:r>
          </a:p>
        </p:txBody>
      </p:sp>
    </p:spTree>
    <p:extLst>
      <p:ext uri="{BB962C8B-B14F-4D97-AF65-F5344CB8AC3E}">
        <p14:creationId xmlns:p14="http://schemas.microsoft.com/office/powerpoint/2010/main" val="10845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8606 -0.1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 animBg="1"/>
      <p:bldP spid="21" grpId="0"/>
      <p:bldP spid="22" grpId="0"/>
      <p:bldP spid="23" grpId="0"/>
      <p:bldP spid="2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0DED3-F7CC-1515-7F82-C9C8ADA7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84" y="403412"/>
            <a:ext cx="3448516" cy="1147482"/>
          </a:xfrm>
        </p:spPr>
        <p:txBody>
          <a:bodyPr>
            <a:normAutofit/>
          </a:bodyPr>
          <a:lstStyle/>
          <a:p>
            <a:r>
              <a:rPr lang="el-GR" sz="4400" dirty="0"/>
              <a:t>Η </a:t>
            </a:r>
            <a:r>
              <a:rPr lang="el-GR" sz="4400" dirty="0" err="1"/>
              <a:t>διαταξη</a:t>
            </a:r>
            <a:endParaRPr lang="el-GR" sz="4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05504A-DB2B-FE99-92BE-0DB10F0E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67" y="403412"/>
            <a:ext cx="6084410" cy="4607859"/>
          </a:xfrm>
          <a:prstGeom prst="rect">
            <a:avLst/>
          </a:prstGeom>
        </p:spPr>
      </p:pic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5223A733-C23F-935F-D508-D770EF4C1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40819"/>
              </p:ext>
            </p:extLst>
          </p:nvPr>
        </p:nvGraphicFramePr>
        <p:xfrm>
          <a:off x="9761443" y="1787151"/>
          <a:ext cx="718297" cy="74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1443" y="1787151"/>
                        <a:ext cx="718297" cy="740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62887C66-1776-ACB0-5A8A-614CA963F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535938"/>
              </p:ext>
            </p:extLst>
          </p:nvPr>
        </p:nvGraphicFramePr>
        <p:xfrm>
          <a:off x="6583363" y="1887538"/>
          <a:ext cx="6540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01520" progId="Equation.DSMT4">
                  <p:embed/>
                </p:oleObj>
              </mc:Choice>
              <mc:Fallback>
                <p:oleObj name="Equation" r:id="rId6" imgW="126720" imgH="101520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5223A733-C23F-935F-D508-D770EF4C1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3363" y="1887538"/>
                        <a:ext cx="654050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54C85A-6CDB-0EE7-6EEE-113BC72B897C}"/>
              </a:ext>
            </a:extLst>
          </p:cNvPr>
          <p:cNvSpPr txBox="1"/>
          <p:nvPr/>
        </p:nvSpPr>
        <p:spPr>
          <a:xfrm>
            <a:off x="9323293" y="3059668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Άνοδος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1D920-D327-580A-6C9D-DFE426B22D68}"/>
              </a:ext>
            </a:extLst>
          </p:cNvPr>
          <p:cNvSpPr txBox="1"/>
          <p:nvPr/>
        </p:nvSpPr>
        <p:spPr>
          <a:xfrm>
            <a:off x="6731362" y="3059668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Κάθοδος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8FD1C-D422-5B13-3915-14728938C524}"/>
              </a:ext>
            </a:extLst>
          </p:cNvPr>
          <p:cNvSpPr txBox="1"/>
          <p:nvPr/>
        </p:nvSpPr>
        <p:spPr>
          <a:xfrm>
            <a:off x="215153" y="178715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</a:t>
            </a:r>
            <a:r>
              <a:rPr lang="el-GR" dirty="0" err="1"/>
              <a:t>απελευθερούμενα</a:t>
            </a:r>
            <a:r>
              <a:rPr lang="el-GR" dirty="0"/>
              <a:t>  ηλεκτρόνια </a:t>
            </a:r>
            <a:r>
              <a:rPr lang="el-GR" dirty="0" err="1"/>
              <a:t>ομομάζονται</a:t>
            </a:r>
            <a:r>
              <a:rPr lang="el-GR" dirty="0"/>
              <a:t> «</a:t>
            </a:r>
            <a:r>
              <a:rPr lang="el-GR" dirty="0" err="1"/>
              <a:t>φωτοηλεκτρόνια</a:t>
            </a:r>
            <a:r>
              <a:rPr lang="el-GR" dirty="0"/>
              <a:t>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BA69B-55CB-7505-7EC1-E346140FE8B7}"/>
              </a:ext>
            </a:extLst>
          </p:cNvPr>
          <p:cNvSpPr txBox="1"/>
          <p:nvPr/>
        </p:nvSpPr>
        <p:spPr>
          <a:xfrm>
            <a:off x="215153" y="271138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ελευθερώνει υπεριώδες φως και σε κάποια μέταλλα και ορατό φως.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2DD3E-D72D-AEA8-5C2A-6141D654F4B7}"/>
              </a:ext>
            </a:extLst>
          </p:cNvPr>
          <p:cNvSpPr txBox="1"/>
          <p:nvPr/>
        </p:nvSpPr>
        <p:spPr>
          <a:xfrm>
            <a:off x="215153" y="3666565"/>
            <a:ext cx="424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κλασική Φυσική δεν μπόρεσε να εξηγήσει το φαινόμενο.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6C16DBB-D023-A097-2CFA-44EBDB8BC617}"/>
              </a:ext>
            </a:extLst>
          </p:cNvPr>
          <p:cNvSpPr/>
          <p:nvPr/>
        </p:nvSpPr>
        <p:spPr>
          <a:xfrm>
            <a:off x="215153" y="4299057"/>
            <a:ext cx="588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Παίξτε με το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8"/>
              </a:rPr>
              <a:t>Phet.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D86F937-A1AD-6D29-C7F3-219C03043F52}"/>
              </a:ext>
            </a:extLst>
          </p:cNvPr>
          <p:cNvSpPr/>
          <p:nvPr/>
        </p:nvSpPr>
        <p:spPr>
          <a:xfrm>
            <a:off x="215153" y="5405797"/>
            <a:ext cx="796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Από τον </a:t>
            </a:r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/>
              </a:rPr>
              <a:t>Ηλία </a:t>
            </a:r>
            <a:r>
              <a:rPr lang="el-G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/>
              </a:rPr>
              <a:t>Σιτσανλή</a:t>
            </a:r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9"/>
              </a:rPr>
              <a:t>.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8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3878A9-DFDF-38EB-2015-A3A7EA6B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18" y="295835"/>
            <a:ext cx="5402822" cy="1299882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μετρηση</a:t>
            </a:r>
            <a:r>
              <a:rPr lang="el-GR" dirty="0"/>
              <a:t> της </a:t>
            </a:r>
            <a:r>
              <a:rPr lang="el-GR" dirty="0" err="1"/>
              <a:t>ταχυτητας</a:t>
            </a:r>
            <a:endParaRPr lang="el-GR" dirty="0"/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643249FE-77F0-89A2-6BED-355ED6E8A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48817"/>
              </p:ext>
            </p:extLst>
          </p:nvPr>
        </p:nvGraphicFramePr>
        <p:xfrm>
          <a:off x="7697640" y="327288"/>
          <a:ext cx="4171631" cy="346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32320" imgH="1440720" progId="">
                  <p:embed/>
                </p:oleObj>
              </mc:Choice>
              <mc:Fallback>
                <p:oleObj r:id="rId3" imgW="1732320" imgH="1440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640" y="327288"/>
                        <a:ext cx="4171631" cy="346019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DD6EE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BDD6EE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D7F5F1-E39E-934A-88DC-449EA6666792}"/>
              </a:ext>
            </a:extLst>
          </p:cNvPr>
          <p:cNvSpPr txBox="1"/>
          <p:nvPr/>
        </p:nvSpPr>
        <p:spPr>
          <a:xfrm>
            <a:off x="322729" y="1506071"/>
            <a:ext cx="673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Μια αντίθετη πολικότητα επιβραδύνει τα </a:t>
            </a:r>
            <a:r>
              <a:rPr lang="el-GR" dirty="0" err="1"/>
              <a:t>φωτοηλεκτρόνια</a:t>
            </a:r>
            <a:r>
              <a:rPr lang="el-GR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9E6C3-86BA-A3AC-6A79-E71336DF9C54}"/>
              </a:ext>
            </a:extLst>
          </p:cNvPr>
          <p:cNvSpPr txBox="1"/>
          <p:nvPr/>
        </p:nvSpPr>
        <p:spPr>
          <a:xfrm>
            <a:off x="322729" y="2038675"/>
            <a:ext cx="673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Αυτά εκπέμπονται με ταχύτητα </a:t>
            </a:r>
            <a:r>
              <a:rPr lang="el-GR" dirty="0" err="1"/>
              <a:t>υ</a:t>
            </a:r>
            <a:r>
              <a:rPr lang="el-GR" baseline="-25000" dirty="0" err="1"/>
              <a:t>αρχ</a:t>
            </a:r>
            <a:r>
              <a:rPr lang="en-US" dirty="0"/>
              <a:t> </a:t>
            </a:r>
            <a:r>
              <a:rPr lang="el-GR" dirty="0"/>
              <a:t>και με κατάλληλη ρύθμιση φτάνουν με μηδενική ταχύτητα στην άνοδο.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9C220-DC45-B0DF-8E59-C663040B414F}"/>
              </a:ext>
            </a:extLst>
          </p:cNvPr>
          <p:cNvSpPr txBox="1"/>
          <p:nvPr/>
        </p:nvSpPr>
        <p:spPr>
          <a:xfrm>
            <a:off x="385482" y="2805953"/>
            <a:ext cx="277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ρεύμα μηδενίζεται.</a:t>
            </a:r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ED796BF8-9D21-6FCD-66D2-9B2C1B0AA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967"/>
              </p:ext>
            </p:extLst>
          </p:nvPr>
        </p:nvGraphicFramePr>
        <p:xfrm>
          <a:off x="443152" y="3295891"/>
          <a:ext cx="2721389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41200" progId="Equation.DSMT4">
                  <p:embed/>
                </p:oleObj>
              </mc:Choice>
              <mc:Fallback>
                <p:oleObj name="Equation" r:id="rId5" imgW="1015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152" y="3295891"/>
                        <a:ext cx="2721389" cy="64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2F82F2B1-5085-C2A3-4056-007259090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16620"/>
              </p:ext>
            </p:extLst>
          </p:nvPr>
        </p:nvGraphicFramePr>
        <p:xfrm>
          <a:off x="3254188" y="3092006"/>
          <a:ext cx="39481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393480" progId="Equation.DSMT4">
                  <p:embed/>
                </p:oleObj>
              </mc:Choice>
              <mc:Fallback>
                <p:oleObj name="Equation" r:id="rId7" imgW="1473120" imgH="39348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ED796BF8-9D21-6FCD-66D2-9B2C1B0AA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54188" y="3092006"/>
                        <a:ext cx="3948112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90DD3FA5-39DE-F684-AFBB-1D14C698B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7221"/>
              </p:ext>
            </p:extLst>
          </p:nvPr>
        </p:nvGraphicFramePr>
        <p:xfrm>
          <a:off x="443152" y="4062827"/>
          <a:ext cx="3419851" cy="139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444240" progId="Equation.DSMT4">
                  <p:embed/>
                </p:oleObj>
              </mc:Choice>
              <mc:Fallback>
                <p:oleObj name="Equation" r:id="rId9" imgW="1091880" imgH="444240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2F82F2B1-5085-C2A3-4056-007259090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3152" y="4062827"/>
                        <a:ext cx="3419851" cy="139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BC6EC7-4D97-91B1-2CBA-73256BF91C21}"/>
              </a:ext>
            </a:extLst>
          </p:cNvPr>
          <p:cNvSpPr txBox="1"/>
          <p:nvPr/>
        </p:nvSpPr>
        <p:spPr>
          <a:xfrm>
            <a:off x="322729" y="5694221"/>
            <a:ext cx="755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Μετρώντας την ταχύτητα μπορούμε να δούμε πως αυτή επηρεάζεται από την ένταση του φωτός και από τη συχνότητά του.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BFE8620-008F-4B4D-8597-ACAE2892DF24}"/>
              </a:ext>
            </a:extLst>
          </p:cNvPr>
          <p:cNvSpPr/>
          <p:nvPr/>
        </p:nvSpPr>
        <p:spPr>
          <a:xfrm>
            <a:off x="8239815" y="3787478"/>
            <a:ext cx="3368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11"/>
              </a:rPr>
              <a:t>Δείτε εδώ:</a:t>
            </a:r>
            <a:endParaRPr lang="el-G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6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41E0B5-E532-9B88-D68C-7E4861F2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60" y="349624"/>
            <a:ext cx="7437811" cy="1048871"/>
          </a:xfrm>
        </p:spPr>
        <p:txBody>
          <a:bodyPr/>
          <a:lstStyle/>
          <a:p>
            <a:r>
              <a:rPr lang="el-GR" dirty="0"/>
              <a:t>Τι θα μας </a:t>
            </a:r>
            <a:r>
              <a:rPr lang="el-GR" dirty="0" err="1"/>
              <a:t>ελεγε</a:t>
            </a:r>
            <a:r>
              <a:rPr lang="el-GR" dirty="0"/>
              <a:t> η </a:t>
            </a:r>
            <a:r>
              <a:rPr lang="el-GR" dirty="0" err="1"/>
              <a:t>κλασικη</a:t>
            </a:r>
            <a:r>
              <a:rPr lang="el-GR" dirty="0"/>
              <a:t> </a:t>
            </a:r>
            <a:r>
              <a:rPr lang="el-GR" dirty="0" err="1"/>
              <a:t>φυσικη</a:t>
            </a:r>
            <a:r>
              <a:rPr lang="el-GR" dirty="0"/>
              <a:t> ;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E141379-68CD-1988-4F6D-9AF052C210C9}"/>
              </a:ext>
            </a:extLst>
          </p:cNvPr>
          <p:cNvSpPr/>
          <p:nvPr/>
        </p:nvSpPr>
        <p:spPr>
          <a:xfrm>
            <a:off x="444943" y="4762454"/>
            <a:ext cx="3809817" cy="1431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Διάγραμμα ροής: Λογικό &quot;Ή&quot; 3">
            <a:extLst>
              <a:ext uri="{FF2B5EF4-FFF2-40B4-BE49-F238E27FC236}">
                <a16:creationId xmlns:a16="http://schemas.microsoft.com/office/drawing/2014/main" id="{86B4B865-18E2-E0B9-55AD-457500174812}"/>
              </a:ext>
            </a:extLst>
          </p:cNvPr>
          <p:cNvSpPr/>
          <p:nvPr/>
        </p:nvSpPr>
        <p:spPr>
          <a:xfrm>
            <a:off x="649850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ιάγραμμα ροής: Λογικό &quot;Ή&quot; 4">
            <a:extLst>
              <a:ext uri="{FF2B5EF4-FFF2-40B4-BE49-F238E27FC236}">
                <a16:creationId xmlns:a16="http://schemas.microsoft.com/office/drawing/2014/main" id="{CA80CF74-0B8C-2424-FC32-4C4988E93DE8}"/>
              </a:ext>
            </a:extLst>
          </p:cNvPr>
          <p:cNvSpPr/>
          <p:nvPr/>
        </p:nvSpPr>
        <p:spPr>
          <a:xfrm>
            <a:off x="1427401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ιάγραμμα ροής: Λογικό &quot;Ή&quot; 5">
            <a:extLst>
              <a:ext uri="{FF2B5EF4-FFF2-40B4-BE49-F238E27FC236}">
                <a16:creationId xmlns:a16="http://schemas.microsoft.com/office/drawing/2014/main" id="{276F420F-AAFA-3BB7-9556-C3A43F81BBE0}"/>
              </a:ext>
            </a:extLst>
          </p:cNvPr>
          <p:cNvSpPr/>
          <p:nvPr/>
        </p:nvSpPr>
        <p:spPr>
          <a:xfrm>
            <a:off x="2435107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ιάγραμμα ροής: Λογικό &quot;Ή&quot; 6">
            <a:extLst>
              <a:ext uri="{FF2B5EF4-FFF2-40B4-BE49-F238E27FC236}">
                <a16:creationId xmlns:a16="http://schemas.microsoft.com/office/drawing/2014/main" id="{5A05F5BC-A495-3E31-24C1-A1EF6AB20544}"/>
              </a:ext>
            </a:extLst>
          </p:cNvPr>
          <p:cNvSpPr/>
          <p:nvPr/>
        </p:nvSpPr>
        <p:spPr>
          <a:xfrm>
            <a:off x="3212658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ιάγραμμα ροής: Λογικό &quot;Ή&quot; 7">
            <a:extLst>
              <a:ext uri="{FF2B5EF4-FFF2-40B4-BE49-F238E27FC236}">
                <a16:creationId xmlns:a16="http://schemas.microsoft.com/office/drawing/2014/main" id="{AF629F2B-1541-2106-2CA4-E32F9A7D52B4}"/>
              </a:ext>
            </a:extLst>
          </p:cNvPr>
          <p:cNvSpPr/>
          <p:nvPr/>
        </p:nvSpPr>
        <p:spPr>
          <a:xfrm>
            <a:off x="671256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ιάγραμμα ροής: Λογικό &quot;Ή&quot; 8">
            <a:extLst>
              <a:ext uri="{FF2B5EF4-FFF2-40B4-BE49-F238E27FC236}">
                <a16:creationId xmlns:a16="http://schemas.microsoft.com/office/drawing/2014/main" id="{CE9C7664-5CD3-EF15-B0FD-CA186CCF5BCB}"/>
              </a:ext>
            </a:extLst>
          </p:cNvPr>
          <p:cNvSpPr/>
          <p:nvPr/>
        </p:nvSpPr>
        <p:spPr>
          <a:xfrm>
            <a:off x="1448807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ιάγραμμα ροής: Λογικό &quot;Ή&quot; 9">
            <a:extLst>
              <a:ext uri="{FF2B5EF4-FFF2-40B4-BE49-F238E27FC236}">
                <a16:creationId xmlns:a16="http://schemas.microsoft.com/office/drawing/2014/main" id="{9216327A-B5AF-CE76-7FD0-5768073B3C33}"/>
              </a:ext>
            </a:extLst>
          </p:cNvPr>
          <p:cNvSpPr/>
          <p:nvPr/>
        </p:nvSpPr>
        <p:spPr>
          <a:xfrm>
            <a:off x="2456513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ιάγραμμα ροής: Λογικό &quot;Ή&quot; 10">
            <a:extLst>
              <a:ext uri="{FF2B5EF4-FFF2-40B4-BE49-F238E27FC236}">
                <a16:creationId xmlns:a16="http://schemas.microsoft.com/office/drawing/2014/main" id="{2D3F039A-E2BD-0FCA-4643-2917EF55E94A}"/>
              </a:ext>
            </a:extLst>
          </p:cNvPr>
          <p:cNvSpPr/>
          <p:nvPr/>
        </p:nvSpPr>
        <p:spPr>
          <a:xfrm>
            <a:off x="3234064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879AA81C-1CF8-D45D-553E-F873363EB913}"/>
              </a:ext>
            </a:extLst>
          </p:cNvPr>
          <p:cNvSpPr/>
          <p:nvPr/>
        </p:nvSpPr>
        <p:spPr>
          <a:xfrm>
            <a:off x="979074" y="4868842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F209D6D7-F82D-62D2-446D-E1E4CF4DDA81}"/>
              </a:ext>
            </a:extLst>
          </p:cNvPr>
          <p:cNvSpPr/>
          <p:nvPr/>
        </p:nvSpPr>
        <p:spPr>
          <a:xfrm>
            <a:off x="1206120" y="5291922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5BDF7701-5AD2-3201-9649-A8FF57F7A5C9}"/>
              </a:ext>
            </a:extLst>
          </p:cNvPr>
          <p:cNvSpPr/>
          <p:nvPr/>
        </p:nvSpPr>
        <p:spPr>
          <a:xfrm>
            <a:off x="2783631" y="4913024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8057DD41-BDFB-5F27-92C8-27859A8BCEF8}"/>
              </a:ext>
            </a:extLst>
          </p:cNvPr>
          <p:cNvSpPr/>
          <p:nvPr/>
        </p:nvSpPr>
        <p:spPr>
          <a:xfrm>
            <a:off x="3640128" y="5335006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62B9F54E-03AE-3BE2-960D-287EEA4C3C94}"/>
              </a:ext>
            </a:extLst>
          </p:cNvPr>
          <p:cNvSpPr/>
          <p:nvPr/>
        </p:nvSpPr>
        <p:spPr>
          <a:xfrm>
            <a:off x="1029065" y="5951101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C886FD6-8265-E52F-D440-C45C4D4B6B90}"/>
              </a:ext>
            </a:extLst>
          </p:cNvPr>
          <p:cNvSpPr/>
          <p:nvPr/>
        </p:nvSpPr>
        <p:spPr>
          <a:xfrm>
            <a:off x="1756625" y="5512014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A2B3F670-409E-9F1B-9D5A-87076C997C7B}"/>
              </a:ext>
            </a:extLst>
          </p:cNvPr>
          <p:cNvSpPr/>
          <p:nvPr/>
        </p:nvSpPr>
        <p:spPr>
          <a:xfrm>
            <a:off x="2226358" y="5742900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EBF2A76D-D445-50FC-1605-3BB1109EB967}"/>
              </a:ext>
            </a:extLst>
          </p:cNvPr>
          <p:cNvSpPr/>
          <p:nvPr/>
        </p:nvSpPr>
        <p:spPr>
          <a:xfrm>
            <a:off x="3056234" y="5914510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DEE6DAA-5F08-6F92-2076-78F2877B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3604">
            <a:off x="200071" y="2345108"/>
            <a:ext cx="3474642" cy="18920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C252DA-B5F6-C27F-657A-15F85D853460}"/>
              </a:ext>
            </a:extLst>
          </p:cNvPr>
          <p:cNvSpPr txBox="1"/>
          <p:nvPr/>
        </p:nvSpPr>
        <p:spPr>
          <a:xfrm>
            <a:off x="3056234" y="1423884"/>
            <a:ext cx="82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ηλεκτρικό πεδίο του κύματος ασκεί δύναμη και διώχνει το ηλεκτρόνιο.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27D2C-C514-54E5-52F7-8653BB25E3BC}"/>
              </a:ext>
            </a:extLst>
          </p:cNvPr>
          <p:cNvSpPr txBox="1"/>
          <p:nvPr/>
        </p:nvSpPr>
        <p:spPr>
          <a:xfrm>
            <a:off x="3056234" y="1933408"/>
            <a:ext cx="82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Αυξάνοντας την ένταση το ηλεκτρόνιο φεύγει με μεγαλύτερη ταχύτητα.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E9C4C8-0CFB-3AB7-3B35-5037DE4DDA71}"/>
              </a:ext>
            </a:extLst>
          </p:cNvPr>
          <p:cNvSpPr txBox="1"/>
          <p:nvPr/>
        </p:nvSpPr>
        <p:spPr>
          <a:xfrm>
            <a:off x="3056234" y="2442932"/>
            <a:ext cx="82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συχνότητα παίζει μικρό ρόλο.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2EE6C0-86B8-F7E2-1268-674593FFD719}"/>
              </a:ext>
            </a:extLst>
          </p:cNvPr>
          <p:cNvSpPr txBox="1"/>
          <p:nvPr/>
        </p:nvSpPr>
        <p:spPr>
          <a:xfrm>
            <a:off x="3056234" y="2983122"/>
            <a:ext cx="82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Όλες οι συχνότητες προκαλούν εξαγωγή ηλεκτρονίων.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CAB734B7-5B7C-2D65-EFE4-C94627CC1C1A}"/>
              </a:ext>
            </a:extLst>
          </p:cNvPr>
          <p:cNvSpPr/>
          <p:nvPr/>
        </p:nvSpPr>
        <p:spPr>
          <a:xfrm>
            <a:off x="4277262" y="3884440"/>
            <a:ext cx="588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Παίξτε με το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4"/>
              </a:rPr>
              <a:t>Phet.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0CE3F8B6-195E-0563-364A-7AFE12147AAC}"/>
              </a:ext>
            </a:extLst>
          </p:cNvPr>
          <p:cNvSpPr/>
          <p:nvPr/>
        </p:nvSpPr>
        <p:spPr>
          <a:xfrm>
            <a:off x="4277262" y="4991180"/>
            <a:ext cx="796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Από τον </a:t>
            </a:r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Ηλία </a:t>
            </a:r>
            <a:r>
              <a:rPr lang="el-G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Σιτσανλή</a:t>
            </a:r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.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8606 -0.1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AC093-20EF-4A2F-E208-80BE26D3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31" y="394447"/>
            <a:ext cx="6541340" cy="1317812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αποτυχια</a:t>
            </a:r>
            <a:r>
              <a:rPr lang="el-GR" dirty="0"/>
              <a:t> των </a:t>
            </a:r>
            <a:r>
              <a:rPr lang="el-GR" dirty="0" err="1"/>
              <a:t>προβλεψεων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4ECA5-8585-4E84-73BA-3EC08AAA6D1F}"/>
              </a:ext>
            </a:extLst>
          </p:cNvPr>
          <p:cNvSpPr txBox="1"/>
          <p:nvPr/>
        </p:nvSpPr>
        <p:spPr>
          <a:xfrm>
            <a:off x="755931" y="1502208"/>
            <a:ext cx="82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Από μια συχνότητα και κάτω δεν έχουμε </a:t>
            </a:r>
            <a:r>
              <a:rPr lang="el-GR" dirty="0" err="1"/>
              <a:t>φωτοηλεκτρόνια</a:t>
            </a:r>
            <a:r>
              <a:rPr lang="el-GR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EE70D-A2B3-A446-31AA-888A79D817B8}"/>
              </a:ext>
            </a:extLst>
          </p:cNvPr>
          <p:cNvSpPr txBox="1"/>
          <p:nvPr/>
        </p:nvSpPr>
        <p:spPr>
          <a:xfrm>
            <a:off x="755931" y="2011732"/>
            <a:ext cx="820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αύξηση της έντασης προκαλεί περισσότερα </a:t>
            </a:r>
            <a:r>
              <a:rPr lang="el-GR" dirty="0" err="1"/>
              <a:t>φωτοηλεκτρόνια</a:t>
            </a:r>
            <a:r>
              <a:rPr lang="el-GR" dirty="0"/>
              <a:t> αλλά δεν προκαλεί αύξηση της ταχύτητας των </a:t>
            </a:r>
            <a:r>
              <a:rPr lang="el-GR" dirty="0" err="1"/>
              <a:t>φωτοηλεκτρονίων</a:t>
            </a:r>
            <a:r>
              <a:rPr lang="el-GR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39CD6-F31E-C2EC-4F02-72C32ECCEB09}"/>
              </a:ext>
            </a:extLst>
          </p:cNvPr>
          <p:cNvSpPr txBox="1"/>
          <p:nvPr/>
        </p:nvSpPr>
        <p:spPr>
          <a:xfrm>
            <a:off x="755931" y="5390161"/>
            <a:ext cx="98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Κλασική Φυσική αδυνατεί να εξηγήσει το φαινόμενο!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BEC06-5E8F-4673-06A2-C00F7E13FE97}"/>
              </a:ext>
            </a:extLst>
          </p:cNvPr>
          <p:cNvSpPr txBox="1"/>
          <p:nvPr/>
        </p:nvSpPr>
        <p:spPr>
          <a:xfrm>
            <a:off x="773861" y="2738280"/>
            <a:ext cx="894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αύξηση της συχνότητας προκαλεί αύξηση της αρχικής κινητικής ενέργειας.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99EC5-F090-B779-EC66-FA9EE49853F2}"/>
              </a:ext>
            </a:extLst>
          </p:cNvPr>
          <p:cNvSpPr txBox="1"/>
          <p:nvPr/>
        </p:nvSpPr>
        <p:spPr>
          <a:xfrm>
            <a:off x="773861" y="3396281"/>
            <a:ext cx="894388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Όταν η ακτινοβολία προσκρούει στο στόχο, τα ηλεκτρόνια εκπέμπονται σχεδόν ακαριαία, (σε μερικά </a:t>
            </a:r>
            <a:r>
              <a:rPr lang="el-GR" b="0" i="0" dirty="0" err="1">
                <a:effectLst/>
                <a:latin typeface="Source Sans Pro" panose="020B0503030403020204" pitchFamily="34" charset="0"/>
              </a:rPr>
              <a:t>ns</a:t>
            </a:r>
            <a:r>
              <a:rPr lang="el-GR" b="0" i="0" dirty="0">
                <a:effectLst/>
                <a:latin typeface="Source Sans Pro" panose="020B0503030403020204" pitchFamily="34" charset="0"/>
              </a:rPr>
              <a:t>)  ακόμη και για πολύ μικρές  εντάσεις της προσπίπτουσας ακτινοβολίας. </a:t>
            </a:r>
          </a:p>
          <a:p>
            <a:pPr algn="l">
              <a:spcAft>
                <a:spcPts val="750"/>
              </a:spcAft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 </a:t>
            </a:r>
          </a:p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BC405-FFFE-C838-4B24-55B728827760}"/>
              </a:ext>
            </a:extLst>
          </p:cNvPr>
          <p:cNvSpPr txBox="1"/>
          <p:nvPr/>
        </p:nvSpPr>
        <p:spPr>
          <a:xfrm>
            <a:off x="773861" y="3813678"/>
            <a:ext cx="9436939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el-GR" b="0" i="0" dirty="0">
                <a:effectLst/>
                <a:latin typeface="Source Sans Pro" panose="020B0503030403020204" pitchFamily="34" charset="0"/>
              </a:rPr>
              <a:t> </a:t>
            </a:r>
          </a:p>
          <a:p>
            <a:pPr algn="l"/>
            <a:r>
              <a:rPr lang="el-GR" b="0" i="0" dirty="0">
                <a:effectLst/>
                <a:latin typeface="Source Sans Pro" panose="020B0503030403020204" pitchFamily="34" charset="0"/>
              </a:rPr>
              <a:t>H Κλασική φυσική προβλέπει ότι για ακτινοβολία χαμηλής ενέργειας, θα χρειαζόταν σημαντικός χρόνος προτού  τα ακτινοβολούμενα από το Η/Μ κύμα ηλεκτρόνια αποκτήσουν επαρκή ενέργεια για να εγκαταλείψουν την επιφάνεια του ηλεκτροδίου.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5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32609A-3FCA-2BE1-EB25-92906CCC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31" y="403412"/>
            <a:ext cx="5752446" cy="1470212"/>
          </a:xfrm>
        </p:spPr>
        <p:txBody>
          <a:bodyPr/>
          <a:lstStyle/>
          <a:p>
            <a:r>
              <a:rPr lang="el-GR" dirty="0"/>
              <a:t>Η ΛΥΣΗ ΤΟΥ ΜΥΣΤΗΡΙΟΥ.</a:t>
            </a:r>
          </a:p>
        </p:txBody>
      </p:sp>
      <p:pic>
        <p:nvPicPr>
          <p:cNvPr id="3" name="Picture 57" descr="C:\Users\J.Kyriako\Desktop\PinClipart.com_practicar-deportes-clipart_5588977.png">
            <a:extLst>
              <a:ext uri="{FF2B5EF4-FFF2-40B4-BE49-F238E27FC236}">
                <a16:creationId xmlns:a16="http://schemas.microsoft.com/office/drawing/2014/main" id="{33FAC098-5F4E-7F6A-4F4B-3221A200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1" y="2898588"/>
            <a:ext cx="1963374" cy="27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2AC6129C-E6E7-87AF-99FE-B27D6D27D2E2}"/>
              </a:ext>
            </a:extLst>
          </p:cNvPr>
          <p:cNvSpPr/>
          <p:nvPr/>
        </p:nvSpPr>
        <p:spPr>
          <a:xfrm>
            <a:off x="2456330" y="2127624"/>
            <a:ext cx="4114800" cy="770964"/>
          </a:xfrm>
          <a:prstGeom prst="wedgeRectCallout">
            <a:avLst>
              <a:gd name="adj1" fmla="val -58039"/>
              <a:gd name="adj2" fmla="val 1146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φως αποτελείται από φωτόνια.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A1FF0-1021-00CB-B381-5042B332AAEB}"/>
              </a:ext>
            </a:extLst>
          </p:cNvPr>
          <p:cNvSpPr txBox="1"/>
          <p:nvPr/>
        </p:nvSpPr>
        <p:spPr>
          <a:xfrm>
            <a:off x="6660777" y="40341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φωτόνιο έχει ενέργεια Ε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h.f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2F2CB-1417-A5EA-AADE-248790EA413A}"/>
              </a:ext>
            </a:extLst>
          </p:cNvPr>
          <p:cNvSpPr txBox="1"/>
          <p:nvPr/>
        </p:nvSpPr>
        <p:spPr>
          <a:xfrm>
            <a:off x="6660777" y="91589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ηλεκτρόνιο μπορεί να απορροφήσει ένα μόνο φωτόνιο.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EBDB5-BAC9-C1D2-EE33-80770FF6A170}"/>
              </a:ext>
            </a:extLst>
          </p:cNvPr>
          <p:cNvSpPr txBox="1"/>
          <p:nvPr/>
        </p:nvSpPr>
        <p:spPr>
          <a:xfrm>
            <a:off x="6660777" y="1562225"/>
            <a:ext cx="470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φωτόνιο μπορεί να απελευθερώσει ένα μόνο ηλεκτρόνιο.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18D20-1E2B-B20A-79A9-F82131FD8D95}"/>
              </a:ext>
            </a:extLst>
          </p:cNvPr>
          <p:cNvSpPr txBox="1"/>
          <p:nvPr/>
        </p:nvSpPr>
        <p:spPr>
          <a:xfrm>
            <a:off x="6660777" y="2252257"/>
            <a:ext cx="523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ηλεκτρόνιο μπορεί να απελευθερωθεί αν το φωτόνιο του προσφέρει ενέργεια τουλάχιστον ίση με το έργο εξαγωγής.</a:t>
            </a:r>
          </a:p>
        </p:txBody>
      </p:sp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7D2AF284-394B-2771-61D7-A4B3865D6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88525"/>
              </p:ext>
            </p:extLst>
          </p:nvPr>
        </p:nvGraphicFramePr>
        <p:xfrm>
          <a:off x="4024037" y="3429000"/>
          <a:ext cx="2071963" cy="77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4037" y="3429000"/>
                        <a:ext cx="2071963" cy="77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CD525892-0E05-8011-0C64-BCF0CFB61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22617"/>
              </p:ext>
            </p:extLst>
          </p:nvPr>
        </p:nvGraphicFramePr>
        <p:xfrm>
          <a:off x="6242090" y="3097245"/>
          <a:ext cx="22653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393480" progId="Equation.DSMT4">
                  <p:embed/>
                </p:oleObj>
              </mc:Choice>
              <mc:Fallback>
                <p:oleObj name="Equation" r:id="rId6" imgW="596880" imgH="393480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7D2AF284-394B-2771-61D7-A4B3865D6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2090" y="3097245"/>
                        <a:ext cx="2265363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2D4035B-D95A-A4B2-3472-DC37ED216F88}"/>
              </a:ext>
            </a:extLst>
          </p:cNvPr>
          <p:cNvSpPr txBox="1"/>
          <p:nvPr/>
        </p:nvSpPr>
        <p:spPr>
          <a:xfrm>
            <a:off x="3009248" y="4753750"/>
            <a:ext cx="4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Ονομάζουμε συχνότητα κατωφλίου την: </a:t>
            </a:r>
          </a:p>
        </p:txBody>
      </p:sp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67D1FF6D-0798-CD7F-2391-158F678F2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407244"/>
              </p:ext>
            </p:extLst>
          </p:nvPr>
        </p:nvGraphicFramePr>
        <p:xfrm>
          <a:off x="7505047" y="4435825"/>
          <a:ext cx="1213130" cy="104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CD525892-0E05-8011-0C64-BCF0CFB618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05047" y="4435825"/>
                        <a:ext cx="1213130" cy="104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1ED3DD-0C00-6E52-B78E-571D9CA3DB80}"/>
              </a:ext>
            </a:extLst>
          </p:cNvPr>
          <p:cNvSpPr txBox="1"/>
          <p:nvPr/>
        </p:nvSpPr>
        <p:spPr>
          <a:xfrm>
            <a:off x="2807541" y="5461997"/>
            <a:ext cx="855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Μικρότερες από αυτήν συχνότητες δεν προκαλούν </a:t>
            </a:r>
            <a:r>
              <a:rPr lang="el-GR" dirty="0" err="1"/>
              <a:t>φωτοηλεκτρόνια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0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99CAFC-0ED0-B08D-7D0B-2BB9EE83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0" y="326114"/>
            <a:ext cx="7679858" cy="949709"/>
          </a:xfrm>
        </p:spPr>
        <p:txBody>
          <a:bodyPr/>
          <a:lstStyle/>
          <a:p>
            <a:r>
              <a:rPr lang="el-GR" dirty="0"/>
              <a:t>Η ΦΩΤΟΗΛΕΚΤΡΙΚΗ ΕΞΙΣΩΣΗ </a:t>
            </a:r>
            <a:r>
              <a:rPr lang="el-GR" dirty="0" err="1"/>
              <a:t>αΪΝΣΤΑΪΝ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C42B777-43D7-5CD7-FCEC-CA6F916E5105}"/>
              </a:ext>
            </a:extLst>
          </p:cNvPr>
          <p:cNvSpPr/>
          <p:nvPr/>
        </p:nvSpPr>
        <p:spPr>
          <a:xfrm>
            <a:off x="444943" y="4762454"/>
            <a:ext cx="3809817" cy="1431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Διάγραμμα ροής: Λογικό &quot;Ή&quot; 3">
            <a:extLst>
              <a:ext uri="{FF2B5EF4-FFF2-40B4-BE49-F238E27FC236}">
                <a16:creationId xmlns:a16="http://schemas.microsoft.com/office/drawing/2014/main" id="{B3941645-4F5D-52CE-3383-1A5E6BCF8722}"/>
              </a:ext>
            </a:extLst>
          </p:cNvPr>
          <p:cNvSpPr/>
          <p:nvPr/>
        </p:nvSpPr>
        <p:spPr>
          <a:xfrm>
            <a:off x="649850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ιάγραμμα ροής: Λογικό &quot;Ή&quot; 4">
            <a:extLst>
              <a:ext uri="{FF2B5EF4-FFF2-40B4-BE49-F238E27FC236}">
                <a16:creationId xmlns:a16="http://schemas.microsoft.com/office/drawing/2014/main" id="{C178865C-78FC-87DA-58B1-F4088C13FA3B}"/>
              </a:ext>
            </a:extLst>
          </p:cNvPr>
          <p:cNvSpPr/>
          <p:nvPr/>
        </p:nvSpPr>
        <p:spPr>
          <a:xfrm>
            <a:off x="1427401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ιάγραμμα ροής: Λογικό &quot;Ή&quot; 5">
            <a:extLst>
              <a:ext uri="{FF2B5EF4-FFF2-40B4-BE49-F238E27FC236}">
                <a16:creationId xmlns:a16="http://schemas.microsoft.com/office/drawing/2014/main" id="{E923F999-F9A4-F456-28AB-1472098CC382}"/>
              </a:ext>
            </a:extLst>
          </p:cNvPr>
          <p:cNvSpPr/>
          <p:nvPr/>
        </p:nvSpPr>
        <p:spPr>
          <a:xfrm>
            <a:off x="2435107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ιάγραμμα ροής: Λογικό &quot;Ή&quot; 6">
            <a:extLst>
              <a:ext uri="{FF2B5EF4-FFF2-40B4-BE49-F238E27FC236}">
                <a16:creationId xmlns:a16="http://schemas.microsoft.com/office/drawing/2014/main" id="{C492F08D-2549-3CF1-6020-270E6A91ADC1}"/>
              </a:ext>
            </a:extLst>
          </p:cNvPr>
          <p:cNvSpPr/>
          <p:nvPr/>
        </p:nvSpPr>
        <p:spPr>
          <a:xfrm>
            <a:off x="3212658" y="5055362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ιάγραμμα ροής: Λογικό &quot;Ή&quot; 7">
            <a:extLst>
              <a:ext uri="{FF2B5EF4-FFF2-40B4-BE49-F238E27FC236}">
                <a16:creationId xmlns:a16="http://schemas.microsoft.com/office/drawing/2014/main" id="{047E2FEE-46E3-9E2A-779E-902075DE1FE4}"/>
              </a:ext>
            </a:extLst>
          </p:cNvPr>
          <p:cNvSpPr/>
          <p:nvPr/>
        </p:nvSpPr>
        <p:spPr>
          <a:xfrm>
            <a:off x="671256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ιάγραμμα ροής: Λογικό &quot;Ή&quot; 8">
            <a:extLst>
              <a:ext uri="{FF2B5EF4-FFF2-40B4-BE49-F238E27FC236}">
                <a16:creationId xmlns:a16="http://schemas.microsoft.com/office/drawing/2014/main" id="{DAA5E7A7-4C83-194D-BA88-A91C3601BBA4}"/>
              </a:ext>
            </a:extLst>
          </p:cNvPr>
          <p:cNvSpPr/>
          <p:nvPr/>
        </p:nvSpPr>
        <p:spPr>
          <a:xfrm>
            <a:off x="1448807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ιάγραμμα ροής: Λογικό &quot;Ή&quot; 9">
            <a:extLst>
              <a:ext uri="{FF2B5EF4-FFF2-40B4-BE49-F238E27FC236}">
                <a16:creationId xmlns:a16="http://schemas.microsoft.com/office/drawing/2014/main" id="{61933950-8735-C4DB-BA7A-60ED7E40D5AA}"/>
              </a:ext>
            </a:extLst>
          </p:cNvPr>
          <p:cNvSpPr/>
          <p:nvPr/>
        </p:nvSpPr>
        <p:spPr>
          <a:xfrm>
            <a:off x="2456513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ιάγραμμα ροής: Λογικό &quot;Ή&quot; 10">
            <a:extLst>
              <a:ext uri="{FF2B5EF4-FFF2-40B4-BE49-F238E27FC236}">
                <a16:creationId xmlns:a16="http://schemas.microsoft.com/office/drawing/2014/main" id="{94F7A308-6F7D-CCC3-2A99-A4A88E793E5A}"/>
              </a:ext>
            </a:extLst>
          </p:cNvPr>
          <p:cNvSpPr/>
          <p:nvPr/>
        </p:nvSpPr>
        <p:spPr>
          <a:xfrm>
            <a:off x="3234064" y="5638068"/>
            <a:ext cx="385482" cy="349624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DC5D1E57-17D5-52B7-D30C-10B74C2C1B87}"/>
              </a:ext>
            </a:extLst>
          </p:cNvPr>
          <p:cNvSpPr/>
          <p:nvPr/>
        </p:nvSpPr>
        <p:spPr>
          <a:xfrm>
            <a:off x="979074" y="4868842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2D4A758-66A7-C643-5A5C-456D6B4C07A2}"/>
              </a:ext>
            </a:extLst>
          </p:cNvPr>
          <p:cNvSpPr/>
          <p:nvPr/>
        </p:nvSpPr>
        <p:spPr>
          <a:xfrm>
            <a:off x="1206120" y="5291922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E0A00C29-A741-0B60-C7B8-257A5DF321BE}"/>
              </a:ext>
            </a:extLst>
          </p:cNvPr>
          <p:cNvSpPr/>
          <p:nvPr/>
        </p:nvSpPr>
        <p:spPr>
          <a:xfrm>
            <a:off x="2783631" y="4913024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F88EC17-4DD0-53F6-A9D0-97B543EEB825}"/>
              </a:ext>
            </a:extLst>
          </p:cNvPr>
          <p:cNvSpPr/>
          <p:nvPr/>
        </p:nvSpPr>
        <p:spPr>
          <a:xfrm>
            <a:off x="3640128" y="5335006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F4B8FCA-5C2A-E91D-F132-5CD00C83C470}"/>
              </a:ext>
            </a:extLst>
          </p:cNvPr>
          <p:cNvSpPr/>
          <p:nvPr/>
        </p:nvSpPr>
        <p:spPr>
          <a:xfrm>
            <a:off x="1029065" y="5951101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D228082D-4409-C44F-A374-981CEBEE4661}"/>
              </a:ext>
            </a:extLst>
          </p:cNvPr>
          <p:cNvSpPr/>
          <p:nvPr/>
        </p:nvSpPr>
        <p:spPr>
          <a:xfrm>
            <a:off x="1756625" y="5512014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E7A24C72-FFA3-FBF5-81AC-2152C15FA7DB}"/>
              </a:ext>
            </a:extLst>
          </p:cNvPr>
          <p:cNvSpPr/>
          <p:nvPr/>
        </p:nvSpPr>
        <p:spPr>
          <a:xfrm>
            <a:off x="2226358" y="5742900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967D28E8-CF66-044E-18F2-FDC616A3DA87}"/>
              </a:ext>
            </a:extLst>
          </p:cNvPr>
          <p:cNvSpPr/>
          <p:nvPr/>
        </p:nvSpPr>
        <p:spPr>
          <a:xfrm>
            <a:off x="3056234" y="5914510"/>
            <a:ext cx="155328" cy="1399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Κεραυνός 19">
            <a:extLst>
              <a:ext uri="{FF2B5EF4-FFF2-40B4-BE49-F238E27FC236}">
                <a16:creationId xmlns:a16="http://schemas.microsoft.com/office/drawing/2014/main" id="{A5EB1F6A-1CD5-F009-494B-08B644984188}"/>
              </a:ext>
            </a:extLst>
          </p:cNvPr>
          <p:cNvSpPr/>
          <p:nvPr/>
        </p:nvSpPr>
        <p:spPr>
          <a:xfrm rot="1430304">
            <a:off x="2645410" y="3883559"/>
            <a:ext cx="431770" cy="89628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1" name="Αντικείμενο 20">
            <a:extLst>
              <a:ext uri="{FF2B5EF4-FFF2-40B4-BE49-F238E27FC236}">
                <a16:creationId xmlns:a16="http://schemas.microsoft.com/office/drawing/2014/main" id="{89555AA5-1D91-C675-23EF-CCDBC22F0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81575"/>
              </p:ext>
            </p:extLst>
          </p:nvPr>
        </p:nvGraphicFramePr>
        <p:xfrm>
          <a:off x="1620142" y="3896885"/>
          <a:ext cx="1155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7D2AF284-394B-2771-61D7-A4B3865D6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142" y="3896885"/>
                        <a:ext cx="11557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42E5A695-2E02-F8B8-F316-51BD02131BFC}"/>
              </a:ext>
            </a:extLst>
          </p:cNvPr>
          <p:cNvCxnSpPr/>
          <p:nvPr/>
        </p:nvCxnSpPr>
        <p:spPr>
          <a:xfrm flipV="1">
            <a:off x="3491067" y="3309400"/>
            <a:ext cx="464427" cy="58748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Αντικείμενο 23">
            <a:extLst>
              <a:ext uri="{FF2B5EF4-FFF2-40B4-BE49-F238E27FC236}">
                <a16:creationId xmlns:a16="http://schemas.microsoft.com/office/drawing/2014/main" id="{343D9C54-ACE3-65D0-D761-6DEA15915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08978"/>
              </p:ext>
            </p:extLst>
          </p:nvPr>
        </p:nvGraphicFramePr>
        <p:xfrm>
          <a:off x="4214813" y="3579813"/>
          <a:ext cx="6254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89555AA5-1D91-C675-23EF-CCDBC22F0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4813" y="3579813"/>
                        <a:ext cx="62547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Αντικείμενο 24">
            <a:extLst>
              <a:ext uri="{FF2B5EF4-FFF2-40B4-BE49-F238E27FC236}">
                <a16:creationId xmlns:a16="http://schemas.microsoft.com/office/drawing/2014/main" id="{18C92625-834E-B28B-FFDD-A798A6E82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32644"/>
              </p:ext>
            </p:extLst>
          </p:nvPr>
        </p:nvGraphicFramePr>
        <p:xfrm>
          <a:off x="557203" y="1393852"/>
          <a:ext cx="30829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7D2AF284-394B-2771-61D7-A4B3865D6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203" y="1393852"/>
                        <a:ext cx="30829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Αντικείμενο 25">
            <a:extLst>
              <a:ext uri="{FF2B5EF4-FFF2-40B4-BE49-F238E27FC236}">
                <a16:creationId xmlns:a16="http://schemas.microsoft.com/office/drawing/2014/main" id="{5AECB555-12B0-66CC-51F3-142FD0B07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1184"/>
              </p:ext>
            </p:extLst>
          </p:nvPr>
        </p:nvGraphicFramePr>
        <p:xfrm>
          <a:off x="3717792" y="1376198"/>
          <a:ext cx="37576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203040" progId="Equation.DSMT4">
                  <p:embed/>
                </p:oleObj>
              </mc:Choice>
              <mc:Fallback>
                <p:oleObj name="Equation" r:id="rId9" imgW="990360" imgH="203040" progId="Equation.DSMT4">
                  <p:embed/>
                  <p:pic>
                    <p:nvPicPr>
                      <p:cNvPr id="25" name="Αντικείμενο 24">
                        <a:extLst>
                          <a:ext uri="{FF2B5EF4-FFF2-40B4-BE49-F238E27FC236}">
                            <a16:creationId xmlns:a16="http://schemas.microsoft.com/office/drawing/2014/main" id="{18C92625-834E-B28B-FFDD-A798A6E82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7792" y="1376198"/>
                        <a:ext cx="375761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FFA95661-9737-143B-2B11-0AEF13A44F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9401" y="2404932"/>
            <a:ext cx="4693664" cy="4175259"/>
          </a:xfrm>
          <a:prstGeom prst="rect">
            <a:avLst/>
          </a:prstGeom>
        </p:spPr>
      </p:pic>
      <p:graphicFrame>
        <p:nvGraphicFramePr>
          <p:cNvPr id="28" name="Αντικείμενο 27">
            <a:extLst>
              <a:ext uri="{FF2B5EF4-FFF2-40B4-BE49-F238E27FC236}">
                <a16:creationId xmlns:a16="http://schemas.microsoft.com/office/drawing/2014/main" id="{15996BB4-8611-4D19-5AD5-5550D594C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86494"/>
              </p:ext>
            </p:extLst>
          </p:nvPr>
        </p:nvGraphicFramePr>
        <p:xfrm>
          <a:off x="5203189" y="2514495"/>
          <a:ext cx="6254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24" name="Αντικείμενο 23">
                        <a:extLst>
                          <a:ext uri="{FF2B5EF4-FFF2-40B4-BE49-F238E27FC236}">
                            <a16:creationId xmlns:a16="http://schemas.microsoft.com/office/drawing/2014/main" id="{343D9C54-ACE3-65D0-D761-6DEA15915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3189" y="2514495"/>
                        <a:ext cx="62547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Αντικείμενο 28">
            <a:extLst>
              <a:ext uri="{FF2B5EF4-FFF2-40B4-BE49-F238E27FC236}">
                <a16:creationId xmlns:a16="http://schemas.microsoft.com/office/drawing/2014/main" id="{A4164BE9-A6EC-E3A7-1159-231C1D89C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89083"/>
              </p:ext>
            </p:extLst>
          </p:nvPr>
        </p:nvGraphicFramePr>
        <p:xfrm>
          <a:off x="9291927" y="5882676"/>
          <a:ext cx="5778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03040" progId="Equation.DSMT4">
                  <p:embed/>
                </p:oleObj>
              </mc:Choice>
              <mc:Fallback>
                <p:oleObj name="Equation" r:id="rId12" imgW="152280" imgH="203040" progId="Equation.DSMT4">
                  <p:embed/>
                  <p:pic>
                    <p:nvPicPr>
                      <p:cNvPr id="28" name="Αντικείμενο 27">
                        <a:extLst>
                          <a:ext uri="{FF2B5EF4-FFF2-40B4-BE49-F238E27FC236}">
                            <a16:creationId xmlns:a16="http://schemas.microsoft.com/office/drawing/2014/main" id="{15996BB4-8611-4D19-5AD5-5550D594C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91927" y="5882676"/>
                        <a:ext cx="5778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Αντικείμενο 29">
            <a:extLst>
              <a:ext uri="{FF2B5EF4-FFF2-40B4-BE49-F238E27FC236}">
                <a16:creationId xmlns:a16="http://schemas.microsoft.com/office/drawing/2014/main" id="{4352D2CA-62AE-C801-79B1-32F56604D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40567"/>
              </p:ext>
            </p:extLst>
          </p:nvPr>
        </p:nvGraphicFramePr>
        <p:xfrm>
          <a:off x="6129520" y="5835560"/>
          <a:ext cx="484492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29" name="Αντικείμενο 28">
                        <a:extLst>
                          <a:ext uri="{FF2B5EF4-FFF2-40B4-BE49-F238E27FC236}">
                            <a16:creationId xmlns:a16="http://schemas.microsoft.com/office/drawing/2014/main" id="{A4164BE9-A6EC-E3A7-1159-231C1D89C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29520" y="5835560"/>
                        <a:ext cx="484492" cy="62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Τόξο 30">
            <a:extLst>
              <a:ext uri="{FF2B5EF4-FFF2-40B4-BE49-F238E27FC236}">
                <a16:creationId xmlns:a16="http://schemas.microsoft.com/office/drawing/2014/main" id="{EB9580B4-45D3-D974-1881-5E82CFE43637}"/>
              </a:ext>
            </a:extLst>
          </p:cNvPr>
          <p:cNvSpPr/>
          <p:nvPr/>
        </p:nvSpPr>
        <p:spPr>
          <a:xfrm rot="2300462">
            <a:off x="5981178" y="5125207"/>
            <a:ext cx="1198627" cy="1255608"/>
          </a:xfrm>
          <a:prstGeom prst="arc">
            <a:avLst>
              <a:gd name="adj1" fmla="val 16200000"/>
              <a:gd name="adj2" fmla="val 20010351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2" name="Αντικείμενο 31">
            <a:extLst>
              <a:ext uri="{FF2B5EF4-FFF2-40B4-BE49-F238E27FC236}">
                <a16:creationId xmlns:a16="http://schemas.microsoft.com/office/drawing/2014/main" id="{79BEAAC8-C7E9-0E26-9F7D-CFCF82B31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82637"/>
              </p:ext>
            </p:extLst>
          </p:nvPr>
        </p:nvGraphicFramePr>
        <p:xfrm>
          <a:off x="7820590" y="4097317"/>
          <a:ext cx="20224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203040" progId="Equation.DSMT4">
                  <p:embed/>
                </p:oleObj>
              </mc:Choice>
              <mc:Fallback>
                <p:oleObj name="Equation" r:id="rId16" imgW="533160" imgH="203040" progId="Equation.DSMT4">
                  <p:embed/>
                  <p:pic>
                    <p:nvPicPr>
                      <p:cNvPr id="26" name="Αντικείμενο 25">
                        <a:extLst>
                          <a:ext uri="{FF2B5EF4-FFF2-40B4-BE49-F238E27FC236}">
                            <a16:creationId xmlns:a16="http://schemas.microsoft.com/office/drawing/2014/main" id="{5AECB555-12B0-66CC-51F3-142FD0B07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20590" y="4097317"/>
                        <a:ext cx="20224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Αντικείμενο 32">
            <a:extLst>
              <a:ext uri="{FF2B5EF4-FFF2-40B4-BE49-F238E27FC236}">
                <a16:creationId xmlns:a16="http://schemas.microsoft.com/office/drawing/2014/main" id="{78A2030F-BE58-3877-787E-8C4E50B74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700740"/>
              </p:ext>
            </p:extLst>
          </p:nvPr>
        </p:nvGraphicFramePr>
        <p:xfrm>
          <a:off x="6671056" y="5276414"/>
          <a:ext cx="4810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32" name="Αντικείμενο 31">
                        <a:extLst>
                          <a:ext uri="{FF2B5EF4-FFF2-40B4-BE49-F238E27FC236}">
                            <a16:creationId xmlns:a16="http://schemas.microsoft.com/office/drawing/2014/main" id="{79BEAAC8-C7E9-0E26-9F7D-CFCF82B31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71056" y="5276414"/>
                        <a:ext cx="48101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Ευθεία γραμμή σύνδεσης 33">
            <a:extLst>
              <a:ext uri="{FF2B5EF4-FFF2-40B4-BE49-F238E27FC236}">
                <a16:creationId xmlns:a16="http://schemas.microsoft.com/office/drawing/2014/main" id="{1DED08DD-087F-6D2D-6E5C-FD8B828D29FB}"/>
              </a:ext>
            </a:extLst>
          </p:cNvPr>
          <p:cNvCxnSpPr>
            <a:cxnSpLocks/>
          </p:cNvCxnSpPr>
          <p:nvPr/>
        </p:nvCxnSpPr>
        <p:spPr>
          <a:xfrm flipH="1">
            <a:off x="5756212" y="5882644"/>
            <a:ext cx="608246" cy="652722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Αντικείμενο 39">
            <a:extLst>
              <a:ext uri="{FF2B5EF4-FFF2-40B4-BE49-F238E27FC236}">
                <a16:creationId xmlns:a16="http://schemas.microsoft.com/office/drawing/2014/main" id="{47ADF1BC-F8C8-7D26-501E-8CA5EB1ED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547617"/>
              </p:ext>
            </p:extLst>
          </p:nvPr>
        </p:nvGraphicFramePr>
        <p:xfrm>
          <a:off x="5074390" y="5945309"/>
          <a:ext cx="866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8600" imgH="164880" progId="Equation.DSMT4">
                  <p:embed/>
                </p:oleObj>
              </mc:Choice>
              <mc:Fallback>
                <p:oleObj name="Equation" r:id="rId20" imgW="228600" imgH="164880" progId="Equation.DSMT4">
                  <p:embed/>
                  <p:pic>
                    <p:nvPicPr>
                      <p:cNvPr id="29" name="Αντικείμενο 28">
                        <a:extLst>
                          <a:ext uri="{FF2B5EF4-FFF2-40B4-BE49-F238E27FC236}">
                            <a16:creationId xmlns:a16="http://schemas.microsoft.com/office/drawing/2014/main" id="{A4164BE9-A6EC-E3A7-1159-231C1D89C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4390" y="5945309"/>
                        <a:ext cx="86677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Αντικείμενο 40">
            <a:extLst>
              <a:ext uri="{FF2B5EF4-FFF2-40B4-BE49-F238E27FC236}">
                <a16:creationId xmlns:a16="http://schemas.microsoft.com/office/drawing/2014/main" id="{9BB9A1EE-C5D5-FE86-545D-7B27B56EA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20524"/>
              </p:ext>
            </p:extLst>
          </p:nvPr>
        </p:nvGraphicFramePr>
        <p:xfrm>
          <a:off x="5640311" y="6350071"/>
          <a:ext cx="280441" cy="31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120" imgH="126720" progId="Equation.DSMT4">
                  <p:embed/>
                </p:oleObj>
              </mc:Choice>
              <mc:Fallback>
                <p:oleObj name="Equation" r:id="rId22" imgW="114120" imgH="126720" progId="Equation.DSMT4">
                  <p:embed/>
                  <p:pic>
                    <p:nvPicPr>
                      <p:cNvPr id="40" name="Αντικείμενο 39">
                        <a:extLst>
                          <a:ext uri="{FF2B5EF4-FFF2-40B4-BE49-F238E27FC236}">
                            <a16:creationId xmlns:a16="http://schemas.microsoft.com/office/drawing/2014/main" id="{47ADF1BC-F8C8-7D26-501E-8CA5EB1ED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40311" y="6350071"/>
                        <a:ext cx="280441" cy="312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2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8606 -0.17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2429AD-3E70-703F-6F3B-918EB9BA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ΠΑΡΑΤΗΡΗΣΗ: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F7740-34CC-94F2-FC6A-163C8C7F8EE5}"/>
              </a:ext>
            </a:extLst>
          </p:cNvPr>
          <p:cNvSpPr txBox="1"/>
          <p:nvPr/>
        </p:nvSpPr>
        <p:spPr>
          <a:xfrm>
            <a:off x="258388" y="1971345"/>
            <a:ext cx="1167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έργο εξαγωγής φ είναι η ελάχιστη ενέργεια που απαιτείται για την απελευθέρωση ενός ηλεκτρονίου.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E2623-A51C-BFBB-BA3D-3740F84E14BC}"/>
              </a:ext>
            </a:extLst>
          </p:cNvPr>
          <p:cNvSpPr txBox="1"/>
          <p:nvPr/>
        </p:nvSpPr>
        <p:spPr>
          <a:xfrm>
            <a:off x="258387" y="2416896"/>
            <a:ext cx="59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Κάποια ηλεκτρόνια θέλουν περισσότερη ενέργεια.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E5540-1192-AE9C-E0D4-887A6B2E1362}"/>
              </a:ext>
            </a:extLst>
          </p:cNvPr>
          <p:cNvSpPr txBox="1"/>
          <p:nvPr/>
        </p:nvSpPr>
        <p:spPr>
          <a:xfrm>
            <a:off x="258386" y="2862447"/>
            <a:ext cx="20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Έτσι η σχέση: 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1B56F5AF-2038-5FAA-4C77-4B204B295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82840"/>
              </p:ext>
            </p:extLst>
          </p:nvPr>
        </p:nvGraphicFramePr>
        <p:xfrm>
          <a:off x="1983163" y="2880375"/>
          <a:ext cx="1925450" cy="48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26" name="Αντικείμενο 25">
                        <a:extLst>
                          <a:ext uri="{FF2B5EF4-FFF2-40B4-BE49-F238E27FC236}">
                            <a16:creationId xmlns:a16="http://schemas.microsoft.com/office/drawing/2014/main" id="{5AECB555-12B0-66CC-51F3-142FD0B07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3163" y="2880375"/>
                        <a:ext cx="1925450" cy="481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97CB07-F2F8-8335-51B9-6756F0BF576E}"/>
              </a:ext>
            </a:extLst>
          </p:cNvPr>
          <p:cNvSpPr txBox="1"/>
          <p:nvPr/>
        </p:nvSpPr>
        <p:spPr>
          <a:xfrm>
            <a:off x="4061521" y="2936638"/>
            <a:ext cx="727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δίνει τη μέγιστη κινητική ενέργεια που ένα ηλεκτρόνιο αποκτά.</a:t>
            </a:r>
          </a:p>
        </p:txBody>
      </p:sp>
    </p:spTree>
    <p:extLst>
      <p:ext uri="{BB962C8B-B14F-4D97-AF65-F5344CB8AC3E}">
        <p14:creationId xmlns:p14="http://schemas.microsoft.com/office/powerpoint/2010/main" val="41240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TM03457485[[fn=Πλέγμα]]</Template>
  <TotalTime>217</TotalTime>
  <Words>707</Words>
  <Application>Microsoft Office PowerPoint</Application>
  <PresentationFormat>Ευρεία οθόνη</PresentationFormat>
  <Paragraphs>81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Source Sans Pro</vt:lpstr>
      <vt:lpstr>Πλέγμα</vt:lpstr>
      <vt:lpstr>Equation</vt:lpstr>
      <vt:lpstr>Το φωτοηλεκτρικο φαινομενο</vt:lpstr>
      <vt:lpstr>Παρουσίαση του PowerPoint</vt:lpstr>
      <vt:lpstr>Η διαταξη</vt:lpstr>
      <vt:lpstr>Η μετρηση της ταχυτητας</vt:lpstr>
      <vt:lpstr>Τι θα μας ελεγε η κλασικη φυσικη ;</vt:lpstr>
      <vt:lpstr>Η αποτυχια των προβλεψεων</vt:lpstr>
      <vt:lpstr>Η ΛΥΣΗ ΤΟΥ ΜΥΣΤΗΡΙΟΥ.</vt:lpstr>
      <vt:lpstr>Η ΦΩΤΟΗΛΕΚΤΡΙΚΗ ΕΞΙΣΩΣΗ αΪΝΣΤΑΪΝ</vt:lpstr>
      <vt:lpstr>ΜΙΑ ΠΑΡΑΤΗΡΗΣΗ:</vt:lpstr>
      <vt:lpstr>Η ΤΑΣΗ ΑΠΟΚΟΠΗΣ</vt:lpstr>
      <vt:lpstr>ΕΝΑΣ βολικοσ ΥΠΟΛΟΓΙΣΜΟΣ. </vt:lpstr>
      <vt:lpstr>Η ΕΞΑΡΤΗΣΗ ΤΟΥ ΡΕΥΜΑΤΟΣ ΑΠΟ ΤΗΝ ΤΑΣΗ.</vt:lpstr>
      <vt:lpstr>Η ΕΞΑΡΤΗΣΗ ΤΟΥ ΡΕΥΜΑΤΟΣ ΑΠΟ ΤΗΝ ΤΑΣΗ.</vt:lpstr>
      <vt:lpstr>Η ΟΡΜΗ ΤΩΝ ΦΩΤΟΝΙΩΝ.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99</cp:revision>
  <dcterms:created xsi:type="dcterms:W3CDTF">2025-01-02T11:46:07Z</dcterms:created>
  <dcterms:modified xsi:type="dcterms:W3CDTF">2025-01-11T12:25:24Z</dcterms:modified>
</cp:coreProperties>
</file>