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Lato"/>
      <p:regular r:id="rId30"/>
      <p:bold r:id="rId31"/>
      <p:italic r:id="rId32"/>
      <p:boldItalic r:id="rId33"/>
    </p:embeddedFont>
    <p:embeddedFont>
      <p:font typeface="Average"/>
      <p:regular r:id="rId34"/>
    </p:embeddedFont>
    <p:embeddedFont>
      <p:font typeface="Oswald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35" Type="http://schemas.openxmlformats.org/officeDocument/2006/relationships/font" Target="fonts/Oswald-regular.fntdata"/><Relationship Id="rId12" Type="http://schemas.openxmlformats.org/officeDocument/2006/relationships/slide" Target="slides/slide7.xml"/><Relationship Id="rId34" Type="http://schemas.openxmlformats.org/officeDocument/2006/relationships/font" Target="fonts/Averag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swa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303f52cd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3303f52cd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303f52cdc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3303f52cd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303f52cd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303f52cd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3303f52cd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3303f52cd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303f52cdc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3303f52cd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303f52cdc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3303f52cd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303f52cd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3303f52cd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303f52cd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3303f52cd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3303f52cdc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3303f52cd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303f52cd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3303f52cd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9c71298b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9c71298b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303f52cd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3303f52cd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3303f52cdc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3303f52cdc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3303f52cd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3303f52cd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38c7b9276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38c7b9276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29c71298ba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29c71298ba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2c6e7ed6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32c6e7ed6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2c6e7ed6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2c6e7ed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3c7a7f74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3c7a7f74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3303f52cdc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3303f52cdc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303f52cd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3303f52cd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2c6e7ed6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2c6e7ed6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303f52cd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303f52cd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lam-lab.com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Ho7K27B_Uu8" TargetMode="External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454928" y="990800"/>
            <a:ext cx="46077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7.5 ΚΥΜΑΤΙΚΗ ΦΥΣΗ ΤΗΣ ΥΛΗΣ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169200" y="3987000"/>
            <a:ext cx="8798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/>
              <a:t>Lampros Adam      </a:t>
            </a:r>
            <a:r>
              <a:rPr lang="el" sz="2500" u="sng">
                <a:solidFill>
                  <a:schemeClr val="hlink"/>
                </a:solidFill>
                <a:hlinkClick r:id="rId3"/>
              </a:rPr>
              <a:t>www.lam-lab.com</a:t>
            </a:r>
            <a:r>
              <a:rPr lang="el" sz="2500"/>
              <a:t>     adamlscp@gmail.com</a:t>
            </a:r>
            <a:endParaRPr sz="25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2625" y="990800"/>
            <a:ext cx="3776575" cy="2687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216300" y="0"/>
            <a:ext cx="861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500"/>
              <a:t>Συνθήκες συμβολής σύγχρονων κυμάτων στην επιφάνεια υγρού</a:t>
            </a:r>
            <a:endParaRPr sz="2500"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03099"/>
            <a:ext cx="7806825" cy="32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722725"/>
            <a:ext cx="7806826" cy="4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144600"/>
            <a:ext cx="7806825" cy="4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6300375" y="110725"/>
            <a:ext cx="2532000" cy="35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Συμβολή κυμάτων έχουμε και με το φως [=κύμα]. Μετά τη διέλευσή του απο τις οπές και περιθλάται και συμβάλλει !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75" y="3301395"/>
            <a:ext cx="5988675" cy="1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378" y="202425"/>
            <a:ext cx="5988674" cy="27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0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Συμβολή μονοχρωματικού φωτός, που διέρχεται από διπλή σχισμή</a:t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825" y="1122653"/>
            <a:ext cx="8230375" cy="379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141575"/>
            <a:ext cx="8520600" cy="8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Τα φωτόνια συμβάλλουν άρα είναι και κύματα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25" y="823575"/>
            <a:ext cx="8278749" cy="40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91075"/>
            <a:ext cx="8520600" cy="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Μετά την “κυματική¨ τους συμβολή, τα φωτόνια φτάνουν στο </a:t>
            </a:r>
            <a:r>
              <a:rPr lang="el"/>
              <a:t>φιλμ</a:t>
            </a:r>
            <a:r>
              <a:rPr lang="el"/>
              <a:t> ως “σωματίδια” !!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79075"/>
            <a:ext cx="8520600" cy="305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1328725" y="90375"/>
            <a:ext cx="7503600" cy="10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Τα ηλεκτρόνια περιθλώνται σαν τις ακτίνες Χ 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Άρα τα ηλεκτρόνια έχουν κυματικές ιδιότητες !</a:t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725" y="1233325"/>
            <a:ext cx="6486525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186725"/>
            <a:ext cx="85206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Ηλεκτρόνια περιθλώνται όταν διέρχονται από μία σχισμή,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όπως ακριβώς περιθλώνται τα φωτόνια που διέρχονται από μία σχισμή !</a:t>
            </a: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99650"/>
            <a:ext cx="8635649" cy="23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963550" y="248375"/>
            <a:ext cx="786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Κροσσοί περίθλασης φωτός και ηλεκτρονίων!!</a:t>
            </a:r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550" y="1017825"/>
            <a:ext cx="7366451" cy="368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0" y="248100"/>
            <a:ext cx="3028200" cy="42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700"/>
              <a:t>Σταδιακή εμφάνιση φωτογραφίας φωτόνιο προς φωτόνιο. Μια καθαρά κβαντική υπόθεση κυματοσωματοδιακού </a:t>
            </a:r>
            <a:r>
              <a:rPr lang="el" sz="2777"/>
              <a:t>δυϊσμ</a:t>
            </a:r>
            <a:r>
              <a:rPr lang="el" sz="2700"/>
              <a:t>ού!</a:t>
            </a:r>
            <a:endParaRPr sz="2700"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240" y="385525"/>
            <a:ext cx="5912535" cy="42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174050" y="138425"/>
            <a:ext cx="8658300" cy="10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 λειτουργία του ηλεκτρονιακού μικροσκοπίου βασίζεται στις κυματικές ιδιότητες των ηλεκτρονίων</a:t>
            </a:r>
            <a:endParaRPr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50" y="1329075"/>
            <a:ext cx="6138251" cy="36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4494" y="975875"/>
            <a:ext cx="2469880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20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Υπόθεση de Broglie: η ύλη έχει κυματικό χαρακτήρα!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916500"/>
            <a:ext cx="4560300" cy="22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l"/>
              <a:t>Είκοσι περίπου χρόνια μετά την υπόθεση του Einstein ότι ένα ηλεκτρομαγνητικό κύμα, όπως το φως, έχει σωματιδιακή υπόσταση, στα 1924, ο Γάλλος Louis de Broglie (Λουί ντε Μπρέιγ) πιστεύοντας στη συμμετρία της φύσης έθεσε το αξίωμα ότι οποιοδήποτε σωμάτιο ορμής ρ είναι συνδεδεμένο με ένα κύμα μήκους κύματος λ που δίνεται από τη σχέση: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1578900" y="3686200"/>
            <a:ext cx="3293100" cy="11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i="1" lang="el"/>
              <a:t>Πρίγκιπας Louis de Broglie (1892-1987). Γάλλος αριστοκρατικής καταγωγής. Βραβείο Νόμπελ 1929.</a:t>
            </a:r>
            <a:endParaRPr i="1"/>
          </a:p>
        </p:txBody>
      </p:sp>
      <p:cxnSp>
        <p:nvCxnSpPr>
          <p:cNvPr id="69" name="Google Shape;69;p14"/>
          <p:cNvCxnSpPr/>
          <p:nvPr/>
        </p:nvCxnSpPr>
        <p:spPr>
          <a:xfrm flipH="1" rot="10800000">
            <a:off x="1133375" y="3686200"/>
            <a:ext cx="3615600" cy="17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400" y="1602750"/>
            <a:ext cx="3967200" cy="2981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6650" y="2889250"/>
            <a:ext cx="1051925" cy="6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5565050" y="445025"/>
            <a:ext cx="3267300" cy="41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600"/>
              <a:t>Σχήματα συμβολής ηλεκτρονίων, ηλεκτρονιακού μικροσκοπίου, φωτογραφημένα από οθόνη τηλεόρασης!</a:t>
            </a:r>
            <a:endParaRPr sz="2600"/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624" y="149450"/>
            <a:ext cx="4419974" cy="484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761050" y="110725"/>
            <a:ext cx="724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Μια μικρή ειρωνεία της ιστορίας της Φυσικής !!</a:t>
            </a:r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275" y="821075"/>
            <a:ext cx="55149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title"/>
          </p:nvPr>
        </p:nvSpPr>
        <p:spPr>
          <a:xfrm>
            <a:off x="0" y="0"/>
            <a:ext cx="4188600" cy="22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100"/>
              <a:t>Η της Αρχής της Συμπληρωματικότητας                    του Niels Bohr </a:t>
            </a:r>
            <a:endParaRPr sz="2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100"/>
              <a:t>στον μικρόκοσμο, είναι </a:t>
            </a:r>
            <a:r>
              <a:rPr lang="el" sz="2100"/>
              <a:t>συνυφασμένη</a:t>
            </a:r>
            <a:r>
              <a:rPr lang="el" sz="2100"/>
              <a:t> με τον </a:t>
            </a:r>
            <a:r>
              <a:rPr lang="el" sz="2100"/>
              <a:t>κυματοσωματιδιακό</a:t>
            </a:r>
            <a:r>
              <a:rPr lang="el" sz="2100"/>
              <a:t> </a:t>
            </a:r>
            <a:r>
              <a:rPr lang="el" sz="2100"/>
              <a:t>δυϊσμό του!</a:t>
            </a:r>
            <a:r>
              <a:rPr lang="el" sz="2100"/>
              <a:t>!</a:t>
            </a:r>
            <a:endParaRPr sz="2100"/>
          </a:p>
        </p:txBody>
      </p:sp>
      <p:pic>
        <p:nvPicPr>
          <p:cNvPr id="200" name="Google Shape;2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325" y="2073825"/>
            <a:ext cx="1833225" cy="285304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4"/>
          <p:cNvSpPr txBox="1"/>
          <p:nvPr>
            <p:ph type="title"/>
          </p:nvPr>
        </p:nvSpPr>
        <p:spPr>
          <a:xfrm>
            <a:off x="0" y="3307575"/>
            <a:ext cx="2237400" cy="18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i="1" lang="el" sz="1660">
                <a:latin typeface="Lato"/>
                <a:ea typeface="Lato"/>
                <a:cs typeface="Lato"/>
                <a:sym typeface="Lato"/>
              </a:rPr>
              <a:t>το 1947 ο Niels Bohr ονομάστηκε ιππότης, για τη συμβολή του στη φυσική και ως οικόσημό του διάλεξε το σύμβολο γιν-γιανγκ</a:t>
            </a:r>
            <a:endParaRPr i="1" sz="166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34"/>
          <p:cNvSpPr txBox="1"/>
          <p:nvPr>
            <p:ph type="title"/>
          </p:nvPr>
        </p:nvSpPr>
        <p:spPr>
          <a:xfrm>
            <a:off x="4365525" y="172075"/>
            <a:ext cx="4365600" cy="46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100"/>
              <a:t>Η Ολότητα των Αντιθέτων </a:t>
            </a:r>
            <a:endParaRPr sz="21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100"/>
              <a:t>της Αρχής Συμπληρωματικότητας</a:t>
            </a:r>
            <a:endParaRPr sz="21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100"/>
              <a:t>του Niels Bohr:</a:t>
            </a:r>
            <a:endParaRPr sz="2100"/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400">
                <a:solidFill>
                  <a:schemeClr val="accent4"/>
                </a:solidFill>
              </a:rPr>
              <a:t>γιν-</a:t>
            </a:r>
            <a:r>
              <a:rPr lang="el" sz="2400">
                <a:solidFill>
                  <a:schemeClr val="accent4"/>
                </a:solidFill>
              </a:rPr>
              <a:t>γιανγκ</a:t>
            </a:r>
            <a:endParaRPr sz="24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400">
                <a:solidFill>
                  <a:schemeClr val="accent4"/>
                </a:solidFill>
              </a:rPr>
              <a:t>χαμηλό-υψηλό</a:t>
            </a:r>
            <a:endParaRPr sz="24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400">
                <a:solidFill>
                  <a:schemeClr val="accent4"/>
                </a:solidFill>
              </a:rPr>
              <a:t>μέρα-νύχτα</a:t>
            </a:r>
            <a:endParaRPr sz="24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400">
                <a:solidFill>
                  <a:schemeClr val="accent4"/>
                </a:solidFill>
              </a:rPr>
              <a:t>ζωή-θάνατος</a:t>
            </a:r>
            <a:endParaRPr sz="24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400">
                <a:solidFill>
                  <a:schemeClr val="accent4"/>
                </a:solidFill>
              </a:rPr>
              <a:t>σωματίδιο-κύμα </a:t>
            </a:r>
            <a:r>
              <a:rPr lang="el" sz="2400"/>
              <a:t>  </a:t>
            </a:r>
            <a:r>
              <a:rPr lang="el" sz="2100"/>
              <a:t>                 </a:t>
            </a:r>
            <a:endParaRPr sz="2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0" y="0"/>
            <a:ext cx="4188600" cy="28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300"/>
              <a:t>Η ζωγράφος </a:t>
            </a:r>
            <a:endParaRPr sz="23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300"/>
              <a:t>Κερασία Τουλιάτου </a:t>
            </a:r>
            <a:endParaRPr sz="23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300"/>
              <a:t>έκανε πίνακα την Αρχή </a:t>
            </a:r>
            <a:endParaRPr sz="23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300"/>
              <a:t>της Συμπληρωματικότητας περιλαμβάνοντας και την “αντίθεση” </a:t>
            </a:r>
            <a:endParaRPr sz="23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300"/>
              <a:t>Απόλλων-Διόνυσος!!</a:t>
            </a:r>
            <a:endParaRPr sz="2300"/>
          </a:p>
        </p:txBody>
      </p:sp>
      <p:pic>
        <p:nvPicPr>
          <p:cNvPr id="208" name="Google Shape;2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200" y="228275"/>
            <a:ext cx="4641100" cy="468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5"/>
          <p:cNvSpPr txBox="1"/>
          <p:nvPr>
            <p:ph type="title"/>
          </p:nvPr>
        </p:nvSpPr>
        <p:spPr>
          <a:xfrm rot="-5400000">
            <a:off x="2525275" y="2976613"/>
            <a:ext cx="3306900" cy="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l" sz="1800">
                <a:latin typeface="Lato"/>
                <a:ea typeface="Lato"/>
                <a:cs typeface="Lato"/>
                <a:sym typeface="Lato"/>
              </a:rPr>
              <a:t>Κερασία Τουλιάτου</a:t>
            </a:r>
            <a:endParaRPr i="1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type="title"/>
          </p:nvPr>
        </p:nvSpPr>
        <p:spPr>
          <a:xfrm>
            <a:off x="311700" y="445025"/>
            <a:ext cx="8520600" cy="4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ΠΗΓΕΣ: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“Οι έννοιες της φυσικής” Παν/κές Εκδόσεις Κρήτης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Στέφανος Τραχανάς    :   </a:t>
            </a:r>
            <a:r>
              <a:rPr lang="el" sz="2666"/>
              <a:t>Mathesis, Πανεπιστήμιο Κρήτης</a:t>
            </a:r>
            <a:endParaRPr sz="26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Ευγένιος Ντελακρουά :  </a:t>
            </a:r>
            <a:r>
              <a:rPr lang="el" sz="2444"/>
              <a:t>Ελληνογαλλική Σχολή Αγίας Παρασκευής</a:t>
            </a:r>
            <a:r>
              <a:rPr lang="el" sz="2333"/>
              <a:t> </a:t>
            </a:r>
            <a:r>
              <a:rPr lang="el"/>
              <a:t>           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LamLab: σας ευχαριστώ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121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300"/>
              <a:t>ΠΑΡΑΔΕΙΓΜΑ 7-3  Β.Ο.</a:t>
            </a:r>
            <a:endParaRPr sz="2300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580550"/>
            <a:ext cx="8520600" cy="21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l" sz="1595"/>
              <a:t>Ποιο μήκος κύματος προβλέπει η υπόθεση de Broglie α) για μία μπάλα του μπάσκετ, μάζας 1 kg, που κινείται με ταχύτητα 3m/s , β) για τη σφαίρα ενός πυροβόλου όπλου μάζας 20 g που κινείται με ταχύτητα 300 m/s , γ) για ένα ηλεκτρόνιο μάζας 9,11 x 10</a:t>
            </a:r>
            <a:r>
              <a:rPr baseline="30000" lang="el" sz="1595"/>
              <a:t>-31 </a:t>
            </a:r>
            <a:r>
              <a:rPr lang="el" sz="1595"/>
              <a:t>kg που έχει ταχύτητα 7 x10</a:t>
            </a:r>
            <a:r>
              <a:rPr baseline="30000" lang="el" sz="1595"/>
              <a:t>6</a:t>
            </a:r>
            <a:r>
              <a:rPr lang="el" sz="1595"/>
              <a:t> m/s.</a:t>
            </a:r>
            <a:endParaRPr sz="159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l" sz="1595">
                <a:solidFill>
                  <a:schemeClr val="accent4"/>
                </a:solidFill>
              </a:rPr>
              <a:t>Απάντηση</a:t>
            </a:r>
            <a:endParaRPr sz="1595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l" sz="1595"/>
              <a:t>Και τα τρία σώματα, ακόμη και το ηλεκτρόνιο, κινούνται με ταχύτητες σημαντικά μικρότερες της ταχύτητας του φωτός, δε χρειάζεται λοιπόν να χρησιμοποιήσουμε τη σχετικιστική σχέση για την ορμή.</a:t>
            </a:r>
            <a:endParaRPr sz="159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965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525" y="2428200"/>
            <a:ext cx="4979385" cy="25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5966550" y="2428200"/>
            <a:ext cx="3000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accent3"/>
                </a:solidFill>
              </a:rPr>
              <a:t>Από τα δύο πρώτα αποτελέσματα βλέπουμε ότι ένα σώμα του μακρόκοσμου συνδέεται με μήκος κύματος τόσο μικρό που μάλλον δεν θα μπορέσουμε να το ανιχνεύσουμε ποτέ. </a:t>
            </a:r>
            <a:r>
              <a:rPr lang="el">
                <a:solidFill>
                  <a:schemeClr val="accent4"/>
                </a:solidFill>
              </a:rPr>
              <a:t>Έτσι μπορούμε να πούμε ότι η υπόθεση του de Broglie για την κυματική φύση της ύλης έχει ουσιαστικά εφαρμογή μόνο για σωμάτια ατομικής και υποατομικής κλίμακας.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816725" y="0"/>
            <a:ext cx="8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Πείραμα των Davisson και Germer (1927)</a:t>
            </a:r>
            <a:endParaRPr/>
          </a:p>
        </p:txBody>
      </p:sp>
      <p:pic>
        <p:nvPicPr>
          <p:cNvPr descr="Follow us at: https://plus.google.com/+tutorvista/&#10;&#10;&#10;Check out us at:http://www.tutorvista.com/content/physics/physics-iv/radiation-and-matter/davison-and-germer-experiment.php&#10;&#10;Davisson Germer Experiment&#10;&#10;In the experimental set up Davisson and Germer there is a filament of tungsten coated with barium oxide, which on heating with the electric current from a battery emits large number of electrons. There is a hollow metallic cylinder with a hole along the axis. This hollow metal cylinder surrounds the filament and is kept at negative potential, so that the electrons emitted from filament may form a convergent beam of electrons. The hollow metallic cylinder acts as cathode. The other cylinder with a fine hole along its axis is kept at positive potential with respect to the cathode, acts as anode. The cathode and the anode form an electron gun, by which a fine beam of electrons can be obtained under different accelerating potentials applied between cathode and anode.  There is a nickel crystal cut along the cubical diagonal and one more instrument is electron detector rotating on a circular scale and is connected to a sensitive galvanometer to record the amount of current.&#10;&#10;Please like our facebook page&#10;http://www.facebook.com/tutorvista" id="85" name="Google Shape;85;p16" title="Davisson Germer Experimen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725" y="722750"/>
            <a:ext cx="7553822" cy="424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6900"/>
            <a:ext cx="852547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9463" y="732950"/>
            <a:ext cx="6115334" cy="420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184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Τι είναι η περίθλαση στο υδάτινο κύμα?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850" y="974325"/>
            <a:ext cx="6054976" cy="391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629275" y="445025"/>
            <a:ext cx="820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Περίθλαση και μέγεθος ανοίγματος σε υδάτινο κύμα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91" y="1152476"/>
            <a:ext cx="763402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0"/>
            <a:ext cx="8520600" cy="9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Υπάρχει περίθλαση και στο φως, που είναι και κύμα και φωτόνια?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23" y="1206550"/>
            <a:ext cx="5651000" cy="33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9850" y="1206550"/>
            <a:ext cx="3058524" cy="30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101325" y="0"/>
            <a:ext cx="8731200" cy="9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Όταν έχουμε 2 πηγές ή 2 οπές τότε τα 2 κύματα εκτός από περίθλαση κάνουν και συμβολή!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75" y="1009202"/>
            <a:ext cx="8520600" cy="40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