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9" r:id="rId2"/>
    <p:sldId id="257" r:id="rId3"/>
    <p:sldId id="260" r:id="rId4"/>
    <p:sldId id="258" r:id="rId5"/>
    <p:sldId id="259" r:id="rId6"/>
    <p:sldId id="273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0" r:id="rId16"/>
    <p:sldId id="275" r:id="rId17"/>
    <p:sldId id="272" r:id="rId18"/>
    <p:sldId id="276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66FF33"/>
    <a:srgbClr val="009999"/>
    <a:srgbClr val="0066FF"/>
    <a:srgbClr val="FFFFFF"/>
    <a:srgbClr val="008000"/>
    <a:srgbClr val="FF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Relationship Id="rId4" Type="http://schemas.openxmlformats.org/officeDocument/2006/relationships/image" Target="../media/image21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9220DAE-17FD-4CBA-9F79-439E4C4E371D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E3AB12-CFB2-4D90-AAC6-2E273920D984}" type="slidenum">
              <a:rPr lang="el-GR"/>
              <a:pPr/>
              <a:t>1</a:t>
            </a:fld>
            <a:endParaRPr lang="el-GR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F05CB7-8EC9-46FD-9038-6A93A009CC6D}" type="slidenum">
              <a:rPr lang="el-GR"/>
              <a:pPr/>
              <a:t>10</a:t>
            </a:fld>
            <a:endParaRPr lang="el-GR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3D20EF-D861-487D-9E98-2EEF89FA24A6}" type="slidenum">
              <a:rPr lang="el-GR"/>
              <a:pPr/>
              <a:t>11</a:t>
            </a:fld>
            <a:endParaRPr lang="el-G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B26A57-CEC2-4670-BC24-113778350C74}" type="slidenum">
              <a:rPr lang="el-GR"/>
              <a:pPr/>
              <a:t>12</a:t>
            </a:fld>
            <a:endParaRPr lang="el-GR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E84EBB-5206-442E-907A-BAA9641BB27D}" type="slidenum">
              <a:rPr lang="el-GR"/>
              <a:pPr/>
              <a:t>13</a:t>
            </a:fld>
            <a:endParaRPr lang="el-GR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931BC6-0886-4240-BC1A-25B056FA4857}" type="slidenum">
              <a:rPr lang="el-GR"/>
              <a:pPr/>
              <a:t>14</a:t>
            </a:fld>
            <a:endParaRPr lang="el-GR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097AFB-789C-420F-BE97-BACD70F82C1C}" type="slidenum">
              <a:rPr lang="el-GR"/>
              <a:pPr/>
              <a:t>15</a:t>
            </a:fld>
            <a:endParaRPr lang="el-GR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9BE976-D3BC-4DD5-AAE0-5D474717B442}" type="slidenum">
              <a:rPr lang="el-GR"/>
              <a:pPr/>
              <a:t>17</a:t>
            </a:fld>
            <a:endParaRPr lang="el-GR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B0B18F-76B7-4B5D-A0EE-A72D1D3E6B5F}" type="slidenum">
              <a:rPr lang="el-GR"/>
              <a:pPr/>
              <a:t>19</a:t>
            </a:fld>
            <a:endParaRPr lang="el-GR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0DECD-9D54-4C6A-9267-991B67F1E0C1}" type="slidenum">
              <a:rPr lang="el-GR"/>
              <a:pPr/>
              <a:t>2</a:t>
            </a:fld>
            <a:endParaRPr lang="el-GR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C9E4D3-15B0-49DD-91FB-A3E20AED386F}" type="slidenum">
              <a:rPr lang="el-GR"/>
              <a:pPr/>
              <a:t>3</a:t>
            </a:fld>
            <a:endParaRPr lang="el-GR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0D2B2B-EF87-423C-9F01-60454D4D9658}" type="slidenum">
              <a:rPr lang="el-GR"/>
              <a:pPr/>
              <a:t>4</a:t>
            </a:fld>
            <a:endParaRPr lang="el-GR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964B1-26E2-46AB-AEEA-D877B2FC90A3}" type="slidenum">
              <a:rPr lang="el-GR"/>
              <a:pPr/>
              <a:t>5</a:t>
            </a:fld>
            <a:endParaRPr lang="el-GR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FAE90F-5238-4524-B394-E6DE258C592D}" type="slidenum">
              <a:rPr lang="el-GR"/>
              <a:pPr/>
              <a:t>6</a:t>
            </a:fld>
            <a:endParaRPr lang="el-GR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FB7D9F-068A-4B75-A53B-79A3FD27CE0E}" type="slidenum">
              <a:rPr lang="el-GR"/>
              <a:pPr/>
              <a:t>7</a:t>
            </a:fld>
            <a:endParaRPr lang="el-GR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D3B1A3-0A91-4109-AA07-3A4E8DB024E7}" type="slidenum">
              <a:rPr lang="el-GR"/>
              <a:pPr/>
              <a:t>8</a:t>
            </a:fld>
            <a:endParaRPr lang="el-GR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3475-08EE-4F8A-8D87-B8B5D0DD3F61}" type="slidenum">
              <a:rPr lang="el-GR"/>
              <a:pPr/>
              <a:t>9</a:t>
            </a:fld>
            <a:endParaRPr lang="el-GR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Παναγιωτόπουλος-Φυσικός 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25E28-E929-4640-AE9A-FECCA74CA5A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Παναγιωτόπουλος-Φυσικός 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B0A1D-EC88-4910-BEA0-C041E1D0455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Παναγιωτόπουλος-Φυσικός 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6B491-1843-4F70-8F9A-6C72F41D858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Παναγιωτόπουλος-Φυσικός 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5BD7B-C2AA-482A-AC1B-50CAC9DA831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Παναγιωτόπουλος-Φυσικός 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B0A8D-1CD0-4F40-80CB-9CD3E184B31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Παναγιωτόπουλος-Φυσικός    www.merkopanas.blogspot.gr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69F7E-BFFF-40CF-93A6-209EAC11156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Παναγιωτόπουλος-Φυσικός    www.merkopanas.blogspot.gr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0956A-DE32-420D-9636-BF180D657DC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Παναγιωτόπουλος-Φυσικός    www.merkopanas.blogspot.gr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6C525-07A4-42EA-9FC6-70DD14EEA61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Παναγιωτόπουλος-Φυσικός    www.merkopanas.blogspot.gr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8526A-3FB1-464E-875C-DB1F2F8005A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Παναγιωτόπουλος-Φυσικός    www.merkopanas.blogspot.gr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5D80B-018A-4F54-89C1-7196DDFC476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Παναγιωτόπουλος-Φυσικός    www.merkopanas.blogspot.gr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77B7D-5465-4410-AA9F-35B39CB83F0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l-GR"/>
              <a:t>Μερκ. Παναγιωτόπουλος-Φυσικός    www.merkopanas.blogspot.gr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152719-F634-4B56-AE85-4CE6AE16A784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2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2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5.emf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7.emf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imatedengines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frang.com/historia/parart081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Newcomen_atmospheric_engine_animation.gif" TargetMode="Externa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animatedengines.com/watt.shtml" TargetMode="Externa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imatedengines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8.png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20.png"/><Relationship Id="rId4" Type="http://schemas.openxmlformats.org/officeDocument/2006/relationships/hyperlink" Target="http://science.sbcc.edu/physics/flash/heatengines/4stroke.html" TargetMode="External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38E1-AE3F-44BD-84BC-779C0ADE6D74}" type="slidenum">
              <a:rPr lang="el-GR"/>
              <a:pPr/>
              <a:t>1</a:t>
            </a:fld>
            <a:endParaRPr lang="el-GR"/>
          </a:p>
        </p:txBody>
      </p:sp>
      <p:pic>
        <p:nvPicPr>
          <p:cNvPr id="37890" name="Picture 2" descr="Denmark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700213"/>
            <a:ext cx="2449512" cy="1038225"/>
          </a:xfrm>
          <a:prstGeom prst="rect">
            <a:avLst/>
          </a:prstGeom>
          <a:noFill/>
        </p:spPr>
      </p:pic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339975" y="404813"/>
            <a:ext cx="44640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l-GR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Θερμικές μηχανές</a:t>
            </a:r>
          </a:p>
        </p:txBody>
      </p:sp>
      <p:grpSp>
        <p:nvGrpSpPr>
          <p:cNvPr id="37904" name="Group 16"/>
          <p:cNvGrpSpPr>
            <a:grpSpLocks/>
          </p:cNvGrpSpPr>
          <p:nvPr/>
        </p:nvGrpSpPr>
        <p:grpSpPr bwMode="auto">
          <a:xfrm>
            <a:off x="2771775" y="1341438"/>
            <a:ext cx="2809875" cy="1479550"/>
            <a:chOff x="1746" y="845"/>
            <a:chExt cx="1770" cy="932"/>
          </a:xfrm>
        </p:grpSpPr>
        <p:sp>
          <p:nvSpPr>
            <p:cNvPr id="37891" name="AutoShape 3"/>
            <p:cNvSpPr>
              <a:spLocks noChangeArrowheads="1"/>
            </p:cNvSpPr>
            <p:nvPr/>
          </p:nvSpPr>
          <p:spPr bwMode="auto">
            <a:xfrm>
              <a:off x="1746" y="1253"/>
              <a:ext cx="453" cy="27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1">
              <a:gsLst>
                <a:gs pos="0">
                  <a:srgbClr val="666633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pic>
          <p:nvPicPr>
            <p:cNvPr id="37896" name="Picture 8" descr="Moving-picture-puffing-locomotive-animated-gi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36" y="845"/>
              <a:ext cx="1180" cy="932"/>
            </a:xfrm>
            <a:prstGeom prst="rect">
              <a:avLst/>
            </a:prstGeom>
            <a:noFill/>
          </p:spPr>
        </p:pic>
      </p:grpSp>
      <p:grpSp>
        <p:nvGrpSpPr>
          <p:cNvPr id="37905" name="Group 17"/>
          <p:cNvGrpSpPr>
            <a:grpSpLocks/>
          </p:cNvGrpSpPr>
          <p:nvPr/>
        </p:nvGrpSpPr>
        <p:grpSpPr bwMode="auto">
          <a:xfrm>
            <a:off x="5651500" y="1916113"/>
            <a:ext cx="2952750" cy="749300"/>
            <a:chOff x="3560" y="1207"/>
            <a:chExt cx="1860" cy="472"/>
          </a:xfrm>
        </p:grpSpPr>
        <p:sp>
          <p:nvSpPr>
            <p:cNvPr id="37897" name="AutoShape 9"/>
            <p:cNvSpPr>
              <a:spLocks noChangeArrowheads="1"/>
            </p:cNvSpPr>
            <p:nvPr/>
          </p:nvSpPr>
          <p:spPr bwMode="auto">
            <a:xfrm>
              <a:off x="3560" y="1298"/>
              <a:ext cx="453" cy="27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1">
              <a:gsLst>
                <a:gs pos="0">
                  <a:srgbClr val="666633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pic>
          <p:nvPicPr>
            <p:cNvPr id="37898" name="Picture 10" descr="auotomotive_07 (1)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241" y="1207"/>
              <a:ext cx="1179" cy="472"/>
            </a:xfrm>
            <a:prstGeom prst="rect">
              <a:avLst/>
            </a:prstGeom>
            <a:noFill/>
          </p:spPr>
        </p:pic>
      </p:grpSp>
      <p:sp>
        <p:nvSpPr>
          <p:cNvPr id="37899" name="AutoShape 11"/>
          <p:cNvSpPr>
            <a:spLocks noChangeArrowheads="1"/>
          </p:cNvSpPr>
          <p:nvPr/>
        </p:nvSpPr>
        <p:spPr bwMode="auto">
          <a:xfrm rot="5400000">
            <a:off x="7523956" y="3212307"/>
            <a:ext cx="719137" cy="431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666633"/>
              </a:gs>
              <a:gs pos="100000">
                <a:schemeClr val="accent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37900" name="Picture 12" descr="Moving-picture-mag-lev-mono-rail-train-animated-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4388" y="4149725"/>
            <a:ext cx="1524000" cy="1143000"/>
          </a:xfrm>
          <a:prstGeom prst="rect">
            <a:avLst/>
          </a:prstGeom>
          <a:noFill/>
        </p:spPr>
      </p:pic>
      <p:grpSp>
        <p:nvGrpSpPr>
          <p:cNvPr id="37906" name="Group 18"/>
          <p:cNvGrpSpPr>
            <a:grpSpLocks/>
          </p:cNvGrpSpPr>
          <p:nvPr/>
        </p:nvGrpSpPr>
        <p:grpSpPr bwMode="auto">
          <a:xfrm>
            <a:off x="3851275" y="4221163"/>
            <a:ext cx="3024188" cy="1228725"/>
            <a:chOff x="2426" y="2659"/>
            <a:chExt cx="1905" cy="774"/>
          </a:xfrm>
        </p:grpSpPr>
        <p:sp>
          <p:nvSpPr>
            <p:cNvPr id="37901" name="AutoShape 13"/>
            <p:cNvSpPr>
              <a:spLocks noChangeArrowheads="1"/>
            </p:cNvSpPr>
            <p:nvPr/>
          </p:nvSpPr>
          <p:spPr bwMode="auto">
            <a:xfrm rot="10800000">
              <a:off x="3878" y="2886"/>
              <a:ext cx="453" cy="27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1">
              <a:gsLst>
                <a:gs pos="0">
                  <a:srgbClr val="666633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pic>
          <p:nvPicPr>
            <p:cNvPr id="37902" name="Picture 14" descr="Animated-fighter-jet-firing-miss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426" y="2659"/>
              <a:ext cx="1358" cy="774"/>
            </a:xfrm>
            <a:prstGeom prst="rect">
              <a:avLst/>
            </a:prstGeom>
            <a:noFill/>
          </p:spPr>
        </p:pic>
      </p:grpSp>
      <p:grpSp>
        <p:nvGrpSpPr>
          <p:cNvPr id="37907" name="Group 19"/>
          <p:cNvGrpSpPr>
            <a:grpSpLocks/>
          </p:cNvGrpSpPr>
          <p:nvPr/>
        </p:nvGrpSpPr>
        <p:grpSpPr bwMode="auto">
          <a:xfrm>
            <a:off x="539750" y="4005263"/>
            <a:ext cx="3095625" cy="1625600"/>
            <a:chOff x="340" y="2523"/>
            <a:chExt cx="1950" cy="1024"/>
          </a:xfrm>
        </p:grpSpPr>
        <p:pic>
          <p:nvPicPr>
            <p:cNvPr id="37894" name="Picture 6" descr="roll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10800000">
              <a:off x="340" y="2523"/>
              <a:ext cx="1361" cy="1024"/>
            </a:xfrm>
            <a:prstGeom prst="rect">
              <a:avLst/>
            </a:prstGeom>
            <a:noFill/>
          </p:spPr>
        </p:pic>
        <p:sp>
          <p:nvSpPr>
            <p:cNvPr id="37903" name="AutoShape 15"/>
            <p:cNvSpPr>
              <a:spLocks noChangeArrowheads="1"/>
            </p:cNvSpPr>
            <p:nvPr/>
          </p:nvSpPr>
          <p:spPr bwMode="auto">
            <a:xfrm rot="10800000">
              <a:off x="1837" y="2931"/>
              <a:ext cx="453" cy="27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1">
              <a:gsLst>
                <a:gs pos="0">
                  <a:srgbClr val="666633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20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4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20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/>
      <p:bldP spid="3789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B665-BD13-4F2A-8527-3E2FAF41E633}" type="slidenum">
              <a:rPr lang="el-GR"/>
              <a:pPr/>
              <a:t>10</a:t>
            </a:fld>
            <a:endParaRPr lang="el-GR"/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900113" y="404813"/>
            <a:ext cx="7343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l-GR" sz="36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39750" y="260350"/>
            <a:ext cx="7777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6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Αρχή λειτουργίας θερμικής μηχανής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339975" y="1052513"/>
            <a:ext cx="4176713" cy="18923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Θερμή δεξαμενή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el-G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Θερμοκρασία </a:t>
            </a:r>
            <a:r>
              <a:rPr lang="el-G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</a:t>
            </a:r>
            <a:r>
              <a:rPr lang="en-US" sz="2800" b="1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</a:t>
            </a:r>
          </a:p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3200" b="1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</a:t>
            </a:r>
            <a:endParaRPr lang="el-GR" sz="32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 rot="10800000">
            <a:off x="2411413" y="2924175"/>
            <a:ext cx="2016125" cy="1009650"/>
          </a:xfrm>
          <a:custGeom>
            <a:avLst/>
            <a:gdLst>
              <a:gd name="G0" fmla="+- 12427 0 0"/>
              <a:gd name="G1" fmla="+- 3769 0 0"/>
              <a:gd name="G2" fmla="+- 12158 0 3769"/>
              <a:gd name="G3" fmla="+- G2 0 3769"/>
              <a:gd name="G4" fmla="*/ G3 32768 32059"/>
              <a:gd name="G5" fmla="*/ G4 1 2"/>
              <a:gd name="G6" fmla="+- 21600 0 12427"/>
              <a:gd name="G7" fmla="*/ G6 3769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2361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769"/>
                </a:lnTo>
                <a:cubicBezTo>
                  <a:pt x="5564" y="3769"/>
                  <a:pt x="0" y="7525"/>
                  <a:pt x="0" y="12158"/>
                </a:cubicBezTo>
                <a:lnTo>
                  <a:pt x="0" y="21600"/>
                </a:lnTo>
                <a:lnTo>
                  <a:pt x="4722" y="21600"/>
                </a:lnTo>
                <a:lnTo>
                  <a:pt x="4722" y="12158"/>
                </a:lnTo>
                <a:cubicBezTo>
                  <a:pt x="4722" y="10076"/>
                  <a:pt x="8172" y="8389"/>
                  <a:pt x="12427" y="8389"/>
                </a:cubicBezTo>
                <a:lnTo>
                  <a:pt x="12427" y="1215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el-GR" sz="3200" b="1">
              <a:latin typeface="Comic Sans MS" pitchFamily="66" charset="0"/>
            </a:endParaRPr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4427538" y="2924175"/>
            <a:ext cx="649287" cy="1081088"/>
          </a:xfrm>
          <a:prstGeom prst="downArrow">
            <a:avLst>
              <a:gd name="adj1" fmla="val 50000"/>
              <a:gd name="adj2" fmla="val 4162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2987675" y="4005263"/>
            <a:ext cx="3816350" cy="1862137"/>
          </a:xfrm>
          <a:prstGeom prst="rect">
            <a:avLst/>
          </a:prstGeom>
          <a:solidFill>
            <a:srgbClr val="009999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latin typeface="Comic Sans MS" pitchFamily="66" charset="0"/>
              </a:rPr>
              <a:t>Q</a:t>
            </a:r>
            <a:r>
              <a:rPr lang="en-US" sz="3200" b="1" baseline="-25000">
                <a:latin typeface="Comic Sans MS" pitchFamily="66" charset="0"/>
              </a:rPr>
              <a:t>c</a:t>
            </a:r>
            <a:endParaRPr lang="en-US" sz="3200" b="1"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el-GR" sz="2800" b="1">
                <a:latin typeface="Comic Sans MS" pitchFamily="66" charset="0"/>
              </a:rPr>
              <a:t>Ψυχρή δεξαμενή</a:t>
            </a:r>
          </a:p>
          <a:p>
            <a:pPr algn="ctr">
              <a:spcBef>
                <a:spcPct val="50000"/>
              </a:spcBef>
            </a:pPr>
            <a:r>
              <a:rPr lang="el-GR" sz="2800" b="1">
                <a:latin typeface="Comic Sans MS" pitchFamily="66" charset="0"/>
              </a:rPr>
              <a:t>Θερμοκρασία </a:t>
            </a:r>
            <a:r>
              <a:rPr lang="el-GR" sz="2800" b="1" i="1">
                <a:latin typeface="Comic Sans MS" pitchFamily="66" charset="0"/>
              </a:rPr>
              <a:t>Τ</a:t>
            </a:r>
            <a:r>
              <a:rPr lang="en-US" sz="2800" b="1" baseline="-25000">
                <a:latin typeface="Comic Sans MS" pitchFamily="66" charset="0"/>
              </a:rPr>
              <a:t>c</a:t>
            </a:r>
            <a:endParaRPr lang="el-GR" sz="2800" b="1">
              <a:latin typeface="Comic Sans MS" pitchFamily="66" charset="0"/>
            </a:endParaRP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68313" y="3141663"/>
            <a:ext cx="1944687" cy="1006475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Ωφέλιμο έργο</a:t>
            </a:r>
            <a:r>
              <a:rPr lang="el-GR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endParaRPr lang="el-GR" sz="3200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 animBg="1"/>
      <p:bldP spid="26634" grpId="0" animBg="1"/>
      <p:bldP spid="26635" grpId="0" animBg="1"/>
      <p:bldP spid="26636" grpId="0" animBg="1"/>
      <p:bldP spid="266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F6B0-0C02-4EB9-BF5F-DB16BD241A40}" type="slidenum">
              <a:rPr lang="el-GR"/>
              <a:pPr/>
              <a:t>11</a:t>
            </a:fld>
            <a:endParaRPr lang="el-GR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979613" y="260350"/>
            <a:ext cx="52562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Παρατηρήσεις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95288" y="908050"/>
            <a:ext cx="828040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 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μεταβολή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στην οποία υποβάλλεται το      « υλικό μέσον »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από μια μηχανή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είναι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πάντα κυκλική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  Στην </a:t>
            </a:r>
            <a:r>
              <a:rPr lang="el-GR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ατμομηχανή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το </a:t>
            </a:r>
            <a:r>
              <a:rPr lang="el-GR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υλικό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είναι ο </a:t>
            </a:r>
            <a:r>
              <a:rPr lang="el-GR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ατμός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. 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Δεξαμενή Υ</a:t>
            </a:r>
            <a:r>
              <a:rPr lang="el-G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ψηλής</a:t>
            </a:r>
            <a:r>
              <a:rPr 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</a:t>
            </a:r>
            <a:r>
              <a:rPr lang="el-GR" sz="1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ερμοκρασίας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είναι ο 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λέβητας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. </a:t>
            </a:r>
            <a:r>
              <a:rPr lang="el-GR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Δεξαμενή Χ</a:t>
            </a:r>
            <a:r>
              <a:rPr lang="el-GR" sz="16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αμηλής</a:t>
            </a:r>
            <a:r>
              <a:rPr lang="en-US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</a:t>
            </a:r>
            <a:r>
              <a:rPr lang="el-GR" sz="16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ερμοκρασίας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είναι ο </a:t>
            </a:r>
            <a:r>
              <a:rPr lang="el-GR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συμπυκνωτής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  Στις </a:t>
            </a:r>
            <a:r>
              <a:rPr lang="el-GR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μηχανές εσωτερικής καύσης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το </a:t>
            </a:r>
            <a:r>
              <a:rPr lang="el-GR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υλικό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είναι ένα </a:t>
            </a:r>
            <a:r>
              <a:rPr lang="el-GR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υγρό καύσιμο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(π.χ. βενζίνη). 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Δεξαμενή Υ.Θ.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είναι ο 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κύλινδρος καύσης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. </a:t>
            </a:r>
            <a:r>
              <a:rPr lang="el-GR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Δεξαμενή Χ.Θ.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είναι το </a:t>
            </a:r>
            <a:r>
              <a:rPr lang="el-GR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περιβάλλον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42D8-D873-4753-807B-8657C75183C8}" type="slidenum">
              <a:rPr lang="el-GR"/>
              <a:pPr/>
              <a:t>12</a:t>
            </a:fld>
            <a:endParaRPr lang="el-GR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1700213"/>
            <a:ext cx="7772400" cy="1143000"/>
          </a:xfrm>
        </p:spPr>
        <p:txBody>
          <a:bodyPr/>
          <a:lstStyle/>
          <a:p>
            <a:r>
              <a:rPr lang="el-GR" sz="40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Απόδοση μιας μηχανής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4B97-AA97-48DD-9959-F2A8422A3B03}" type="slidenum">
              <a:rPr lang="el-GR"/>
              <a:pPr/>
              <a:t>13</a:t>
            </a:fld>
            <a:endParaRPr lang="el-GR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755650" y="765175"/>
            <a:ext cx="77755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Συντελεστής απόδοσης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e)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μιας μηχανής είναι ο λόγος του ωφέλιμου έργου που προσφέρει η μηχανή προς την ενέργεια που ξοδεύουμε για να λειτουργήσει. </a:t>
            </a:r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1692275" y="2636838"/>
          <a:ext cx="19431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Εξίσωση" r:id="rId4" imgW="685800" imgH="457200" progId="Equation.3">
                  <p:embed/>
                </p:oleObj>
              </mc:Choice>
              <mc:Fallback>
                <p:oleObj name="Εξίσωση" r:id="rId4" imgW="68580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636838"/>
                        <a:ext cx="1943100" cy="1295400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539750" y="4149725"/>
          <a:ext cx="388778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Εξίσωση" r:id="rId6" imgW="1180800" imgH="253800" progId="Equation.3">
                  <p:embed/>
                </p:oleObj>
              </mc:Choice>
              <mc:Fallback>
                <p:oleObj name="Εξίσωση" r:id="rId6" imgW="118080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149725"/>
                        <a:ext cx="3887788" cy="835025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427538" y="2997200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ή</a:t>
            </a:r>
          </a:p>
        </p:txBody>
      </p:sp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5508625" y="2565400"/>
          <a:ext cx="2447925" cy="131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Εξίσωση" r:id="rId8" imgW="876240" imgH="469800" progId="Equation.3">
                  <p:embed/>
                </p:oleObj>
              </mc:Choice>
              <mc:Fallback>
                <p:oleObj name="Εξίσωση" r:id="rId8" imgW="876240" imgH="469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2565400"/>
                        <a:ext cx="2447925" cy="1312863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5621-7256-4CB5-B361-2A79DA7D4E70}" type="slidenum">
              <a:rPr lang="el-GR"/>
              <a:pPr/>
              <a:t>14</a:t>
            </a:fld>
            <a:endParaRPr lang="el-GR"/>
          </a:p>
        </p:txBody>
      </p:sp>
      <p:sp>
        <p:nvSpPr>
          <p:cNvPr id="41989" name="Text Box 5"/>
          <p:cNvSpPr txBox="1">
            <a:spLocks noGrp="1" noChangeArrowheads="1"/>
          </p:cNvSpPr>
          <p:nvPr>
            <p:ph type="title"/>
          </p:nvPr>
        </p:nvSpPr>
        <p:spPr>
          <a:xfrm>
            <a:off x="684213" y="1844675"/>
            <a:ext cx="7772400" cy="11430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l-GR" sz="40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Παρατηρήσεις για τις Ασκήσεις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8BF-5495-4D21-AD1A-869ED2E5E7F0}" type="slidenum">
              <a:rPr lang="el-GR"/>
              <a:pPr/>
              <a:t>15</a:t>
            </a:fld>
            <a:endParaRPr lang="el-GR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2538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1738313" y="4043363"/>
            <a:ext cx="2984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cs typeface="Times New Roman" pitchFamily="18" charset="0"/>
              </a:rPr>
              <a:t>.  </a:t>
            </a:r>
            <a:endParaRPr lang="en-US"/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468313" y="3933825"/>
            <a:ext cx="828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grpSp>
        <p:nvGrpSpPr>
          <p:cNvPr id="39992" name="Group 56"/>
          <p:cNvGrpSpPr>
            <a:grpSpLocks/>
          </p:cNvGrpSpPr>
          <p:nvPr/>
        </p:nvGrpSpPr>
        <p:grpSpPr bwMode="auto">
          <a:xfrm>
            <a:off x="539750" y="3860800"/>
            <a:ext cx="7993063" cy="1770063"/>
            <a:chOff x="340" y="2432"/>
            <a:chExt cx="5035" cy="1115"/>
          </a:xfrm>
        </p:grpSpPr>
        <p:graphicFrame>
          <p:nvGraphicFramePr>
            <p:cNvPr id="39945" name="Object 9"/>
            <p:cNvGraphicFramePr>
              <a:graphicFrameLocks noChangeAspect="1"/>
            </p:cNvGraphicFramePr>
            <p:nvPr/>
          </p:nvGraphicFramePr>
          <p:xfrm>
            <a:off x="2971" y="2659"/>
            <a:ext cx="952" cy="5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46" name="Εξίσωση" r:id="rId4" imgW="838080" imgH="482400" progId="Equation.3">
                    <p:embed/>
                  </p:oleObj>
                </mc:Choice>
                <mc:Fallback>
                  <p:oleObj name="Εξίσωση" r:id="rId4" imgW="838080" imgH="4824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1" y="2659"/>
                          <a:ext cx="952" cy="549"/>
                        </a:xfrm>
                        <a:prstGeom prst="rect">
                          <a:avLst/>
                        </a:prstGeom>
                        <a:noFill/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9990" name="Group 54"/>
            <p:cNvGrpSpPr>
              <a:grpSpLocks/>
            </p:cNvGrpSpPr>
            <p:nvPr/>
          </p:nvGrpSpPr>
          <p:grpSpPr bwMode="auto">
            <a:xfrm>
              <a:off x="340" y="2432"/>
              <a:ext cx="5035" cy="1115"/>
              <a:chOff x="340" y="2659"/>
              <a:chExt cx="5035" cy="1115"/>
            </a:xfrm>
          </p:grpSpPr>
          <p:graphicFrame>
            <p:nvGraphicFramePr>
              <p:cNvPr id="39944" name="Object 8"/>
              <p:cNvGraphicFramePr>
                <a:graphicFrameLocks noChangeAspect="1"/>
              </p:cNvGraphicFramePr>
              <p:nvPr/>
            </p:nvGraphicFramePr>
            <p:xfrm>
              <a:off x="1020" y="3249"/>
              <a:ext cx="725" cy="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9947" name="Εξίσωση" r:id="rId6" imgW="634680" imgH="457200" progId="Equation.3">
                      <p:embed/>
                    </p:oleObj>
                  </mc:Choice>
                  <mc:Fallback>
                    <p:oleObj name="Εξίσωση" r:id="rId6" imgW="634680" imgH="45720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20" y="3249"/>
                            <a:ext cx="725" cy="525"/>
                          </a:xfrm>
                          <a:prstGeom prst="rect">
                            <a:avLst/>
                          </a:prstGeom>
                          <a:noFill/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9957" name="Text Box 21"/>
              <p:cNvSpPr txBox="1">
                <a:spLocks noChangeArrowheads="1"/>
              </p:cNvSpPr>
              <p:nvPr/>
            </p:nvSpPr>
            <p:spPr bwMode="auto">
              <a:xfrm>
                <a:off x="340" y="2659"/>
                <a:ext cx="5035" cy="9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l-GR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Στον υπολογισμό της απόδοσης μιας θερμικής μηχανής </a:t>
                </a:r>
              </a:p>
              <a:p>
                <a:pPr algn="just">
                  <a:spcBef>
                    <a:spcPct val="50000"/>
                  </a:spcBef>
                </a:pPr>
                <a:r>
                  <a:rPr lang="el-GR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είναι </a:t>
                </a:r>
                <a:r>
                  <a:rPr lang="el-GR" b="1">
                    <a:solidFill>
                      <a:srgbClr val="0066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πιο εύχρηστη η σχέση</a:t>
                </a:r>
                <a:r>
                  <a:rPr lang="el-GR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              , </a:t>
                </a:r>
                <a:r>
                  <a:rPr lang="el-GR" b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από τη </a:t>
                </a:r>
              </a:p>
              <a:p>
                <a:pPr algn="just">
                  <a:spcBef>
                    <a:spcPct val="50000"/>
                  </a:spcBef>
                </a:pPr>
                <a:r>
                  <a:rPr lang="el-GR" b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σχέση</a:t>
                </a:r>
                <a:r>
                  <a:rPr lang="el-GR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          .</a:t>
                </a:r>
              </a:p>
            </p:txBody>
          </p:sp>
        </p:grpSp>
      </p:grpSp>
      <p:grpSp>
        <p:nvGrpSpPr>
          <p:cNvPr id="39988" name="Group 52"/>
          <p:cNvGrpSpPr>
            <a:grpSpLocks/>
          </p:cNvGrpSpPr>
          <p:nvPr/>
        </p:nvGrpSpPr>
        <p:grpSpPr bwMode="auto">
          <a:xfrm>
            <a:off x="2411413" y="333375"/>
            <a:ext cx="4321175" cy="3392488"/>
            <a:chOff x="1519" y="527"/>
            <a:chExt cx="2722" cy="2137"/>
          </a:xfrm>
        </p:grpSpPr>
        <p:sp>
          <p:nvSpPr>
            <p:cNvPr id="39968" name="Arc 32"/>
            <p:cNvSpPr>
              <a:spLocks/>
            </p:cNvSpPr>
            <p:nvPr/>
          </p:nvSpPr>
          <p:spPr bwMode="auto">
            <a:xfrm rot="10800000">
              <a:off x="2744" y="574"/>
              <a:ext cx="1497" cy="1178"/>
            </a:xfrm>
            <a:custGeom>
              <a:avLst/>
              <a:gdLst>
                <a:gd name="G0" fmla="+- 0 0 0"/>
                <a:gd name="G1" fmla="+- 16262 0 0"/>
                <a:gd name="G2" fmla="+- 21600 0 0"/>
                <a:gd name="T0" fmla="*/ 14216 w 19601"/>
                <a:gd name="T1" fmla="*/ 0 h 16262"/>
                <a:gd name="T2" fmla="*/ 19601 w 19601"/>
                <a:gd name="T3" fmla="*/ 7186 h 16262"/>
                <a:gd name="T4" fmla="*/ 0 w 19601"/>
                <a:gd name="T5" fmla="*/ 16262 h 16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01" h="16262" fill="none" extrusionOk="0">
                  <a:moveTo>
                    <a:pt x="14216" y="-1"/>
                  </a:moveTo>
                  <a:cubicBezTo>
                    <a:pt x="16494" y="1991"/>
                    <a:pt x="18329" y="4439"/>
                    <a:pt x="19600" y="7186"/>
                  </a:cubicBezTo>
                </a:path>
                <a:path w="19601" h="16262" stroke="0" extrusionOk="0">
                  <a:moveTo>
                    <a:pt x="14216" y="-1"/>
                  </a:moveTo>
                  <a:cubicBezTo>
                    <a:pt x="16494" y="1991"/>
                    <a:pt x="18329" y="4439"/>
                    <a:pt x="19600" y="7186"/>
                  </a:cubicBezTo>
                  <a:lnTo>
                    <a:pt x="0" y="16262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9987" name="Group 51"/>
            <p:cNvGrpSpPr>
              <a:grpSpLocks/>
            </p:cNvGrpSpPr>
            <p:nvPr/>
          </p:nvGrpSpPr>
          <p:grpSpPr bwMode="auto">
            <a:xfrm>
              <a:off x="1519" y="527"/>
              <a:ext cx="2722" cy="2137"/>
              <a:chOff x="1791" y="210"/>
              <a:chExt cx="2722" cy="2137"/>
            </a:xfrm>
          </p:grpSpPr>
          <p:sp>
            <p:nvSpPr>
              <p:cNvPr id="39967" name="Line 31"/>
              <p:cNvSpPr>
                <a:spLocks noChangeShapeType="1"/>
              </p:cNvSpPr>
              <p:nvPr/>
            </p:nvSpPr>
            <p:spPr bwMode="auto">
              <a:xfrm>
                <a:off x="2562" y="885"/>
                <a:ext cx="45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969" name="Line 33"/>
              <p:cNvSpPr>
                <a:spLocks noChangeShapeType="1"/>
              </p:cNvSpPr>
              <p:nvPr/>
            </p:nvSpPr>
            <p:spPr bwMode="auto">
              <a:xfrm>
                <a:off x="3422" y="1415"/>
                <a:ext cx="2" cy="609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39986" name="Group 50"/>
              <p:cNvGrpSpPr>
                <a:grpSpLocks/>
              </p:cNvGrpSpPr>
              <p:nvPr/>
            </p:nvGrpSpPr>
            <p:grpSpPr bwMode="auto">
              <a:xfrm>
                <a:off x="1791" y="210"/>
                <a:ext cx="2722" cy="2137"/>
                <a:chOff x="1791" y="210"/>
                <a:chExt cx="2722" cy="2137"/>
              </a:xfrm>
            </p:grpSpPr>
            <p:sp>
              <p:nvSpPr>
                <p:cNvPr id="39970" name="Arc 34"/>
                <p:cNvSpPr>
                  <a:spLocks/>
                </p:cNvSpPr>
                <p:nvPr/>
              </p:nvSpPr>
              <p:spPr bwMode="auto">
                <a:xfrm rot="10800000">
                  <a:off x="2566" y="355"/>
                  <a:ext cx="1314" cy="1638"/>
                </a:xfrm>
                <a:custGeom>
                  <a:avLst/>
                  <a:gdLst>
                    <a:gd name="G0" fmla="+- 0 0 0"/>
                    <a:gd name="G1" fmla="+- 20301 0 0"/>
                    <a:gd name="G2" fmla="+- 21600 0 0"/>
                    <a:gd name="T0" fmla="*/ 7377 w 20640"/>
                    <a:gd name="T1" fmla="*/ 0 h 20301"/>
                    <a:gd name="T2" fmla="*/ 20640 w 20640"/>
                    <a:gd name="T3" fmla="*/ 13932 h 20301"/>
                    <a:gd name="T4" fmla="*/ 0 w 20640"/>
                    <a:gd name="T5" fmla="*/ 20301 h 203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640" h="20301" fill="none" extrusionOk="0">
                      <a:moveTo>
                        <a:pt x="7377" y="-1"/>
                      </a:moveTo>
                      <a:cubicBezTo>
                        <a:pt x="13735" y="2310"/>
                        <a:pt x="18644" y="7467"/>
                        <a:pt x="20639" y="13932"/>
                      </a:cubicBezTo>
                    </a:path>
                    <a:path w="20640" h="20301" stroke="0" extrusionOk="0">
                      <a:moveTo>
                        <a:pt x="7377" y="-1"/>
                      </a:moveTo>
                      <a:cubicBezTo>
                        <a:pt x="13735" y="2310"/>
                        <a:pt x="18644" y="7467"/>
                        <a:pt x="20639" y="13932"/>
                      </a:cubicBezTo>
                      <a:lnTo>
                        <a:pt x="0" y="20301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grpSp>
              <p:nvGrpSpPr>
                <p:cNvPr id="39984" name="Group 48"/>
                <p:cNvGrpSpPr>
                  <a:grpSpLocks/>
                </p:cNvGrpSpPr>
                <p:nvPr/>
              </p:nvGrpSpPr>
              <p:grpSpPr bwMode="auto">
                <a:xfrm>
                  <a:off x="1791" y="210"/>
                  <a:ext cx="2722" cy="2137"/>
                  <a:chOff x="1791" y="210"/>
                  <a:chExt cx="2722" cy="2137"/>
                </a:xfrm>
              </p:grpSpPr>
              <p:grpSp>
                <p:nvGrpSpPr>
                  <p:cNvPr id="39962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2102" y="257"/>
                    <a:ext cx="2411" cy="1784"/>
                    <a:chOff x="748" y="163"/>
                    <a:chExt cx="1905" cy="1679"/>
                  </a:xfrm>
                </p:grpSpPr>
                <p:sp>
                  <p:nvSpPr>
                    <p:cNvPr id="39963" name="Arc 27"/>
                    <p:cNvSpPr>
                      <a:spLocks/>
                    </p:cNvSpPr>
                    <p:nvPr/>
                  </p:nvSpPr>
                  <p:spPr bwMode="auto">
                    <a:xfrm rot="10800000">
                      <a:off x="748" y="346"/>
                      <a:ext cx="1406" cy="1496"/>
                    </a:xfrm>
                    <a:custGeom>
                      <a:avLst/>
                      <a:gdLst>
                        <a:gd name="G0" fmla="+- 492 0 0"/>
                        <a:gd name="G1" fmla="+- 21600 0 0"/>
                        <a:gd name="G2" fmla="+- 21600 0 0"/>
                        <a:gd name="T0" fmla="*/ 0 w 22092"/>
                        <a:gd name="T1" fmla="*/ 6 h 21600"/>
                        <a:gd name="T2" fmla="*/ 22092 w 22092"/>
                        <a:gd name="T3" fmla="*/ 21600 h 21600"/>
                        <a:gd name="T4" fmla="*/ 492 w 22092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92" h="21600" fill="none" extrusionOk="0">
                          <a:moveTo>
                            <a:pt x="-1" y="5"/>
                          </a:moveTo>
                          <a:cubicBezTo>
                            <a:pt x="163" y="1"/>
                            <a:pt x="327" y="-1"/>
                            <a:pt x="492" y="0"/>
                          </a:cubicBezTo>
                          <a:cubicBezTo>
                            <a:pt x="12421" y="0"/>
                            <a:pt x="22092" y="9670"/>
                            <a:pt x="22092" y="21600"/>
                          </a:cubicBezTo>
                        </a:path>
                        <a:path w="22092" h="21600" stroke="0" extrusionOk="0">
                          <a:moveTo>
                            <a:pt x="-1" y="5"/>
                          </a:moveTo>
                          <a:cubicBezTo>
                            <a:pt x="163" y="1"/>
                            <a:pt x="327" y="-1"/>
                            <a:pt x="492" y="0"/>
                          </a:cubicBezTo>
                          <a:cubicBezTo>
                            <a:pt x="12421" y="0"/>
                            <a:pt x="22092" y="9670"/>
                            <a:pt x="22092" y="21600"/>
                          </a:cubicBezTo>
                          <a:lnTo>
                            <a:pt x="492" y="21600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39964" name="Arc 28"/>
                    <p:cNvSpPr>
                      <a:spLocks/>
                    </p:cNvSpPr>
                    <p:nvPr/>
                  </p:nvSpPr>
                  <p:spPr bwMode="auto">
                    <a:xfrm rot="10800000">
                      <a:off x="1067" y="301"/>
                      <a:ext cx="1223" cy="1405"/>
                    </a:xfrm>
                    <a:custGeom>
                      <a:avLst/>
                      <a:gdLst>
                        <a:gd name="G0" fmla="+- 0 0 0"/>
                        <a:gd name="G1" fmla="+- 21564 0 0"/>
                        <a:gd name="G2" fmla="+- 21600 0 0"/>
                        <a:gd name="T0" fmla="*/ 1245 w 21600"/>
                        <a:gd name="T1" fmla="*/ 0 h 21564"/>
                        <a:gd name="T2" fmla="*/ 21600 w 21600"/>
                        <a:gd name="T3" fmla="*/ 21564 h 21564"/>
                        <a:gd name="T4" fmla="*/ 0 w 21600"/>
                        <a:gd name="T5" fmla="*/ 21564 h 2156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564" fill="none" extrusionOk="0">
                          <a:moveTo>
                            <a:pt x="1245" y="-1"/>
                          </a:moveTo>
                          <a:cubicBezTo>
                            <a:pt x="12671" y="659"/>
                            <a:pt x="21600" y="10118"/>
                            <a:pt x="21600" y="21564"/>
                          </a:cubicBezTo>
                        </a:path>
                        <a:path w="21600" h="21564" stroke="0" extrusionOk="0">
                          <a:moveTo>
                            <a:pt x="1245" y="-1"/>
                          </a:moveTo>
                          <a:cubicBezTo>
                            <a:pt x="12671" y="659"/>
                            <a:pt x="21600" y="10118"/>
                            <a:pt x="21600" y="21564"/>
                          </a:cubicBezTo>
                          <a:lnTo>
                            <a:pt x="0" y="21564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39965" name="Arc 29"/>
                    <p:cNvSpPr>
                      <a:spLocks/>
                    </p:cNvSpPr>
                    <p:nvPr/>
                  </p:nvSpPr>
                  <p:spPr bwMode="auto">
                    <a:xfrm rot="10800000">
                      <a:off x="1344" y="163"/>
                      <a:ext cx="1309" cy="1407"/>
                    </a:xfrm>
                    <a:custGeom>
                      <a:avLst/>
                      <a:gdLst>
                        <a:gd name="G0" fmla="+- 0 0 0"/>
                        <a:gd name="G1" fmla="+- 20870 0 0"/>
                        <a:gd name="G2" fmla="+- 21600 0 0"/>
                        <a:gd name="T0" fmla="*/ 5568 w 21513"/>
                        <a:gd name="T1" fmla="*/ 0 h 20870"/>
                        <a:gd name="T2" fmla="*/ 21513 w 21513"/>
                        <a:gd name="T3" fmla="*/ 18938 h 20870"/>
                        <a:gd name="T4" fmla="*/ 0 w 21513"/>
                        <a:gd name="T5" fmla="*/ 20870 h 2087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513" h="20870" fill="none" extrusionOk="0">
                          <a:moveTo>
                            <a:pt x="5568" y="-1"/>
                          </a:moveTo>
                          <a:cubicBezTo>
                            <a:pt x="14332" y="2338"/>
                            <a:pt x="20702" y="9903"/>
                            <a:pt x="21513" y="18937"/>
                          </a:cubicBezTo>
                        </a:path>
                        <a:path w="21513" h="20870" stroke="0" extrusionOk="0">
                          <a:moveTo>
                            <a:pt x="5568" y="-1"/>
                          </a:moveTo>
                          <a:cubicBezTo>
                            <a:pt x="14332" y="2338"/>
                            <a:pt x="20702" y="9903"/>
                            <a:pt x="21513" y="18937"/>
                          </a:cubicBezTo>
                          <a:lnTo>
                            <a:pt x="0" y="20870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l-GR"/>
                    </a:p>
                  </p:txBody>
                </p:sp>
              </p:grpSp>
              <p:sp>
                <p:nvSpPr>
                  <p:cNvPr id="39972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87" y="307"/>
                    <a:ext cx="0" cy="183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9973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1987" y="2137"/>
                    <a:ext cx="2297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9974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91" y="210"/>
                    <a:ext cx="287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800" b="1" i="1">
                        <a:latin typeface="Comic Sans MS" pitchFamily="66" charset="0"/>
                      </a:rPr>
                      <a:t>p</a:t>
                    </a:r>
                    <a:endParaRPr lang="el-GR" sz="1800" b="1" i="1">
                      <a:latin typeface="Comic Sans MS" pitchFamily="66" charset="0"/>
                    </a:endParaRPr>
                  </a:p>
                </p:txBody>
              </p:sp>
              <p:sp>
                <p:nvSpPr>
                  <p:cNvPr id="39975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05" y="2115"/>
                    <a:ext cx="287" cy="2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800" b="1" i="1">
                        <a:latin typeface="Comic Sans MS" pitchFamily="66" charset="0"/>
                      </a:rPr>
                      <a:t>V</a:t>
                    </a:r>
                    <a:endParaRPr lang="el-GR" sz="1800" b="1" i="1">
                      <a:latin typeface="Comic Sans MS" pitchFamily="66" charset="0"/>
                    </a:endParaRPr>
                  </a:p>
                </p:txBody>
              </p:sp>
            </p:grpSp>
            <p:grpSp>
              <p:nvGrpSpPr>
                <p:cNvPr id="39985" name="Group 49"/>
                <p:cNvGrpSpPr>
                  <a:grpSpLocks/>
                </p:cNvGrpSpPr>
                <p:nvPr/>
              </p:nvGrpSpPr>
              <p:grpSpPr bwMode="auto">
                <a:xfrm>
                  <a:off x="2381" y="709"/>
                  <a:ext cx="1960" cy="1400"/>
                  <a:chOff x="2381" y="709"/>
                  <a:chExt cx="1960" cy="1400"/>
                </a:xfrm>
              </p:grpSpPr>
              <p:sp>
                <p:nvSpPr>
                  <p:cNvPr id="39977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1" y="1752"/>
                    <a:ext cx="402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600" b="1" i="1">
                        <a:solidFill>
                          <a:srgbClr val="006600"/>
                        </a:solidFill>
                        <a:latin typeface="Comic Sans MS" pitchFamily="66" charset="0"/>
                      </a:rPr>
                      <a:t>T</a:t>
                    </a:r>
                    <a:r>
                      <a:rPr lang="en-US" sz="1600" b="1" baseline="-25000">
                        <a:solidFill>
                          <a:srgbClr val="006600"/>
                        </a:solidFill>
                        <a:latin typeface="Comic Sans MS" pitchFamily="66" charset="0"/>
                      </a:rPr>
                      <a:t>1</a:t>
                    </a:r>
                    <a:endParaRPr lang="el-GR" sz="1600" b="1" i="1">
                      <a:solidFill>
                        <a:srgbClr val="0066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39978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68" y="1896"/>
                    <a:ext cx="401" cy="21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600" b="1" i="1">
                        <a:solidFill>
                          <a:srgbClr val="006600"/>
                        </a:solidFill>
                        <a:latin typeface="Comic Sans MS" pitchFamily="66" charset="0"/>
                      </a:rPr>
                      <a:t>T</a:t>
                    </a:r>
                    <a:r>
                      <a:rPr lang="en-US" sz="1600" b="1" baseline="-25000">
                        <a:solidFill>
                          <a:srgbClr val="006600"/>
                        </a:solidFill>
                        <a:latin typeface="Comic Sans MS" pitchFamily="66" charset="0"/>
                      </a:rPr>
                      <a:t>3</a:t>
                    </a:r>
                    <a:endParaRPr lang="el-GR" sz="1600" b="1" i="1">
                      <a:solidFill>
                        <a:srgbClr val="0066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39979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40" y="1559"/>
                    <a:ext cx="401" cy="21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600" b="1" i="1">
                        <a:solidFill>
                          <a:srgbClr val="006600"/>
                        </a:solidFill>
                        <a:latin typeface="Comic Sans MS" pitchFamily="66" charset="0"/>
                      </a:rPr>
                      <a:t>T</a:t>
                    </a:r>
                    <a:r>
                      <a:rPr lang="en-US" sz="1600" b="1" baseline="-25000">
                        <a:solidFill>
                          <a:srgbClr val="006600"/>
                        </a:solidFill>
                        <a:latin typeface="Comic Sans MS" pitchFamily="66" charset="0"/>
                      </a:rPr>
                      <a:t>2</a:t>
                    </a:r>
                    <a:endParaRPr lang="el-GR" sz="1600" b="1" i="1">
                      <a:solidFill>
                        <a:srgbClr val="0066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39980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24" y="1842"/>
                    <a:ext cx="28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l-GR" sz="1400" b="1">
                        <a:latin typeface="Comic Sans MS" pitchFamily="66" charset="0"/>
                      </a:rPr>
                      <a:t>Δ</a:t>
                    </a:r>
                  </a:p>
                </p:txBody>
              </p:sp>
              <p:sp>
                <p:nvSpPr>
                  <p:cNvPr id="39981" name="Text 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79" y="1253"/>
                    <a:ext cx="195" cy="19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l-GR" sz="1400" b="1">
                        <a:latin typeface="Comic Sans MS" pitchFamily="66" charset="0"/>
                      </a:rPr>
                      <a:t>Γ</a:t>
                    </a:r>
                  </a:p>
                </p:txBody>
              </p:sp>
              <p:sp>
                <p:nvSpPr>
                  <p:cNvPr id="39982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1" y="709"/>
                    <a:ext cx="22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400" b="1">
                        <a:latin typeface="Comic Sans MS" pitchFamily="66" charset="0"/>
                      </a:rPr>
                      <a:t>B</a:t>
                    </a:r>
                    <a:endParaRPr lang="el-GR" sz="1400" b="1">
                      <a:latin typeface="Comic Sans MS" pitchFamily="66" charset="0"/>
                    </a:endParaRPr>
                  </a:p>
                </p:txBody>
              </p:sp>
              <p:sp>
                <p:nvSpPr>
                  <p:cNvPr id="39983" name="Text Box 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81" y="709"/>
                    <a:ext cx="22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400" b="1">
                        <a:latin typeface="Comic Sans MS" pitchFamily="66" charset="0"/>
                      </a:rPr>
                      <a:t>A</a:t>
                    </a:r>
                    <a:endParaRPr lang="el-GR" sz="1400" b="1">
                      <a:latin typeface="Comic Sans MS" pitchFamily="66" charset="0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0AA-8807-4465-8C57-35546EF3B984}" type="slidenum">
              <a:rPr lang="el-GR"/>
              <a:pPr/>
              <a:t>16</a:t>
            </a:fld>
            <a:endParaRPr lang="el-G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684213" y="2781300"/>
            <a:ext cx="7561262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28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</a:t>
            </a:r>
            <a:r>
              <a:rPr lang="el-GR" sz="28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28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ΓΔ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el-GR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just"/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(εκλυόμενη θερμότητα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=</a:t>
            </a: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κάθε </a:t>
            </a:r>
            <a:r>
              <a:rPr 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αρνητικό ποσό</a:t>
            </a: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θερμότητας)</a:t>
            </a:r>
            <a:r>
              <a:rPr lang="en-US">
                <a:latin typeface="Comic Sans MS" pitchFamily="66" charset="0"/>
              </a:rPr>
              <a:t>                                                 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2195513" y="4221163"/>
            <a:ext cx="4537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8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2800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ΔΑ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=0</a:t>
            </a:r>
            <a:r>
              <a:rPr lang="en-US" sz="2800" b="1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 </a:t>
            </a:r>
            <a:r>
              <a:rPr lang="el-GR" b="1"/>
              <a:t>   </a:t>
            </a:r>
            <a:r>
              <a:rPr lang="en-US" sz="2000" b="1">
                <a:latin typeface="Comic Sans MS" pitchFamily="66" charset="0"/>
              </a:rPr>
              <a:t>(αδιαβατική μεταβολή)</a:t>
            </a:r>
            <a:endParaRPr 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684213" y="1341438"/>
            <a:ext cx="7991475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   </a:t>
            </a:r>
            <a:r>
              <a:rPr lang="en-US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2800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</a:t>
            </a:r>
            <a:r>
              <a:rPr lang="en-US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2800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+ </a:t>
            </a:r>
            <a:r>
              <a:rPr lang="en-US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2800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ΒΓ</a:t>
            </a:r>
            <a:r>
              <a:rPr lang="en-US"/>
              <a:t>  </a:t>
            </a:r>
            <a:endParaRPr lang="el-GR"/>
          </a:p>
          <a:p>
            <a:pPr algn="ctr"/>
            <a:endParaRPr lang="en-US"/>
          </a:p>
          <a:p>
            <a:pPr algn="just"/>
            <a:r>
              <a:rPr lang="el-GR" sz="2000" b="1">
                <a:latin typeface="Comic Sans MS" pitchFamily="66" charset="0"/>
              </a:rPr>
              <a:t>(</a:t>
            </a:r>
            <a:r>
              <a:rPr lang="el-G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εισερχόμενη θερμότητα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= </a:t>
            </a:r>
            <a:r>
              <a:rPr lang="el-G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κάθε </a:t>
            </a: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θετικό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ποσό</a:t>
            </a: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θερμότητας</a:t>
            </a:r>
            <a:r>
              <a:rPr lang="en-US" sz="2000" b="1">
                <a:latin typeface="Comic Sans MS" pitchFamily="66" charset="0"/>
              </a:rPr>
              <a:t>)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2916238" y="188913"/>
            <a:ext cx="48974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Υπολογίζουμε ό,τι χρειαζόμαστε, δουλεύοντας όπως παρακάτω: 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1187450" y="5157788"/>
            <a:ext cx="741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en-US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n-US" b="1" baseline="-250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ωφ  </a:t>
            </a:r>
            <a:r>
              <a:rPr lang="en-US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 </a:t>
            </a:r>
            <a:r>
              <a:rPr lang="en-US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n-US" b="1" baseline="-250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 </a:t>
            </a:r>
            <a:r>
              <a:rPr lang="en-US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+ </a:t>
            </a:r>
            <a:r>
              <a:rPr lang="en-US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n-US" b="1" baseline="-250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ΒΓ </a:t>
            </a:r>
            <a:r>
              <a:rPr lang="en-US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+ </a:t>
            </a:r>
            <a:r>
              <a:rPr lang="en-US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n-US" b="1" baseline="-250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ΓΔ </a:t>
            </a:r>
            <a:r>
              <a:rPr lang="en-US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+ </a:t>
            </a:r>
            <a:r>
              <a:rPr lang="en-US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n-US" b="1" baseline="-250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ΔΑ</a:t>
            </a:r>
            <a:r>
              <a:rPr lang="en-US" b="1">
                <a:solidFill>
                  <a:schemeClr val="hlink"/>
                </a:solidFill>
              </a:rPr>
              <a:t>    </a:t>
            </a:r>
            <a:r>
              <a:rPr lang="en-US" b="1"/>
              <a:t> 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(ωφέλιμο έργο)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395288" y="5157788"/>
            <a:ext cx="649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Comic Sans MS" pitchFamily="66" charset="0"/>
              </a:rPr>
              <a:t>και</a:t>
            </a:r>
          </a:p>
        </p:txBody>
      </p:sp>
      <p:grpSp>
        <p:nvGrpSpPr>
          <p:cNvPr id="51236" name="Group 36"/>
          <p:cNvGrpSpPr>
            <a:grpSpLocks/>
          </p:cNvGrpSpPr>
          <p:nvPr/>
        </p:nvGrpSpPr>
        <p:grpSpPr bwMode="auto">
          <a:xfrm>
            <a:off x="179388" y="115888"/>
            <a:ext cx="2374900" cy="1954212"/>
            <a:chOff x="340" y="890"/>
            <a:chExt cx="1496" cy="1231"/>
          </a:xfrm>
        </p:grpSpPr>
        <p:grpSp>
          <p:nvGrpSpPr>
            <p:cNvPr id="51237" name="Group 37"/>
            <p:cNvGrpSpPr>
              <a:grpSpLocks/>
            </p:cNvGrpSpPr>
            <p:nvPr/>
          </p:nvGrpSpPr>
          <p:grpSpPr bwMode="auto">
            <a:xfrm>
              <a:off x="340" y="890"/>
              <a:ext cx="1496" cy="1231"/>
              <a:chOff x="340" y="890"/>
              <a:chExt cx="1496" cy="1231"/>
            </a:xfrm>
          </p:grpSpPr>
          <p:sp>
            <p:nvSpPr>
              <p:cNvPr id="51238" name="Arc 38"/>
              <p:cNvSpPr>
                <a:spLocks/>
              </p:cNvSpPr>
              <p:nvPr/>
            </p:nvSpPr>
            <p:spPr bwMode="auto">
              <a:xfrm rot="10800000">
                <a:off x="1020" y="890"/>
                <a:ext cx="798" cy="642"/>
              </a:xfrm>
              <a:custGeom>
                <a:avLst/>
                <a:gdLst>
                  <a:gd name="G0" fmla="+- 0 0 0"/>
                  <a:gd name="G1" fmla="+- 16262 0 0"/>
                  <a:gd name="G2" fmla="+- 21600 0 0"/>
                  <a:gd name="T0" fmla="*/ 14216 w 19601"/>
                  <a:gd name="T1" fmla="*/ 0 h 16262"/>
                  <a:gd name="T2" fmla="*/ 19601 w 19601"/>
                  <a:gd name="T3" fmla="*/ 7186 h 16262"/>
                  <a:gd name="T4" fmla="*/ 0 w 19601"/>
                  <a:gd name="T5" fmla="*/ 16262 h 16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601" h="16262" fill="none" extrusionOk="0">
                    <a:moveTo>
                      <a:pt x="14216" y="-1"/>
                    </a:moveTo>
                    <a:cubicBezTo>
                      <a:pt x="16494" y="1991"/>
                      <a:pt x="18329" y="4439"/>
                      <a:pt x="19600" y="7186"/>
                    </a:cubicBezTo>
                  </a:path>
                  <a:path w="19601" h="16262" stroke="0" extrusionOk="0">
                    <a:moveTo>
                      <a:pt x="14216" y="-1"/>
                    </a:moveTo>
                    <a:cubicBezTo>
                      <a:pt x="16494" y="1991"/>
                      <a:pt x="18329" y="4439"/>
                      <a:pt x="19600" y="7186"/>
                    </a:cubicBezTo>
                    <a:lnTo>
                      <a:pt x="0" y="16262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51239" name="Group 39"/>
              <p:cNvGrpSpPr>
                <a:grpSpLocks/>
              </p:cNvGrpSpPr>
              <p:nvPr/>
            </p:nvGrpSpPr>
            <p:grpSpPr bwMode="auto">
              <a:xfrm>
                <a:off x="340" y="890"/>
                <a:ext cx="1496" cy="1231"/>
                <a:chOff x="113" y="73"/>
                <a:chExt cx="1496" cy="1231"/>
              </a:xfrm>
            </p:grpSpPr>
            <p:sp>
              <p:nvSpPr>
                <p:cNvPr id="51240" name="Line 40"/>
                <p:cNvSpPr>
                  <a:spLocks noChangeShapeType="1"/>
                </p:cNvSpPr>
                <p:nvPr/>
              </p:nvSpPr>
              <p:spPr bwMode="auto">
                <a:xfrm>
                  <a:off x="569" y="441"/>
                  <a:ext cx="245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1241" name="Line 41"/>
                <p:cNvSpPr>
                  <a:spLocks noChangeShapeType="1"/>
                </p:cNvSpPr>
                <p:nvPr/>
              </p:nvSpPr>
              <p:spPr bwMode="auto">
                <a:xfrm>
                  <a:off x="1027" y="730"/>
                  <a:ext cx="1" cy="333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1242" name="Arc 42"/>
                <p:cNvSpPr>
                  <a:spLocks/>
                </p:cNvSpPr>
                <p:nvPr/>
              </p:nvSpPr>
              <p:spPr bwMode="auto">
                <a:xfrm rot="10800000">
                  <a:off x="571" y="152"/>
                  <a:ext cx="701" cy="894"/>
                </a:xfrm>
                <a:custGeom>
                  <a:avLst/>
                  <a:gdLst>
                    <a:gd name="G0" fmla="+- 0 0 0"/>
                    <a:gd name="G1" fmla="+- 20301 0 0"/>
                    <a:gd name="G2" fmla="+- 21600 0 0"/>
                    <a:gd name="T0" fmla="*/ 7377 w 20640"/>
                    <a:gd name="T1" fmla="*/ 0 h 20301"/>
                    <a:gd name="T2" fmla="*/ 20640 w 20640"/>
                    <a:gd name="T3" fmla="*/ 13932 h 20301"/>
                    <a:gd name="T4" fmla="*/ 0 w 20640"/>
                    <a:gd name="T5" fmla="*/ 20301 h 203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640" h="20301" fill="none" extrusionOk="0">
                      <a:moveTo>
                        <a:pt x="7377" y="-1"/>
                      </a:moveTo>
                      <a:cubicBezTo>
                        <a:pt x="13735" y="2310"/>
                        <a:pt x="18644" y="7467"/>
                        <a:pt x="20639" y="13932"/>
                      </a:cubicBezTo>
                    </a:path>
                    <a:path w="20640" h="20301" stroke="0" extrusionOk="0">
                      <a:moveTo>
                        <a:pt x="7377" y="-1"/>
                      </a:moveTo>
                      <a:cubicBezTo>
                        <a:pt x="13735" y="2310"/>
                        <a:pt x="18644" y="7467"/>
                        <a:pt x="20639" y="13932"/>
                      </a:cubicBezTo>
                      <a:lnTo>
                        <a:pt x="0" y="20301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grpSp>
              <p:nvGrpSpPr>
                <p:cNvPr id="51243" name="Group 43"/>
                <p:cNvGrpSpPr>
                  <a:grpSpLocks/>
                </p:cNvGrpSpPr>
                <p:nvPr/>
              </p:nvGrpSpPr>
              <p:grpSpPr bwMode="auto">
                <a:xfrm>
                  <a:off x="113" y="73"/>
                  <a:ext cx="1496" cy="1231"/>
                  <a:chOff x="113" y="73"/>
                  <a:chExt cx="1496" cy="1231"/>
                </a:xfrm>
              </p:grpSpPr>
              <p:sp>
                <p:nvSpPr>
                  <p:cNvPr id="51244" name="Arc 44"/>
                  <p:cNvSpPr>
                    <a:spLocks/>
                  </p:cNvSpPr>
                  <p:nvPr/>
                </p:nvSpPr>
                <p:spPr bwMode="auto">
                  <a:xfrm rot="10800000">
                    <a:off x="324" y="205"/>
                    <a:ext cx="948" cy="867"/>
                  </a:xfrm>
                  <a:custGeom>
                    <a:avLst/>
                    <a:gdLst>
                      <a:gd name="G0" fmla="+- 492 0 0"/>
                      <a:gd name="G1" fmla="+- 21600 0 0"/>
                      <a:gd name="G2" fmla="+- 21600 0 0"/>
                      <a:gd name="T0" fmla="*/ 0 w 22092"/>
                      <a:gd name="T1" fmla="*/ 6 h 21600"/>
                      <a:gd name="T2" fmla="*/ 22092 w 22092"/>
                      <a:gd name="T3" fmla="*/ 21600 h 21600"/>
                      <a:gd name="T4" fmla="*/ 492 w 22092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2092" h="21600" fill="none" extrusionOk="0">
                        <a:moveTo>
                          <a:pt x="-1" y="5"/>
                        </a:moveTo>
                        <a:cubicBezTo>
                          <a:pt x="163" y="1"/>
                          <a:pt x="327" y="-1"/>
                          <a:pt x="492" y="0"/>
                        </a:cubicBezTo>
                        <a:cubicBezTo>
                          <a:pt x="12421" y="0"/>
                          <a:pt x="22092" y="9670"/>
                          <a:pt x="22092" y="21600"/>
                        </a:cubicBezTo>
                      </a:path>
                      <a:path w="22092" h="21600" stroke="0" extrusionOk="0">
                        <a:moveTo>
                          <a:pt x="-1" y="5"/>
                        </a:moveTo>
                        <a:cubicBezTo>
                          <a:pt x="163" y="1"/>
                          <a:pt x="327" y="-1"/>
                          <a:pt x="492" y="0"/>
                        </a:cubicBezTo>
                        <a:cubicBezTo>
                          <a:pt x="12421" y="0"/>
                          <a:pt x="22092" y="9670"/>
                          <a:pt x="22092" y="21600"/>
                        </a:cubicBezTo>
                        <a:lnTo>
                          <a:pt x="49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51245" name="Arc 45"/>
                  <p:cNvSpPr>
                    <a:spLocks/>
                  </p:cNvSpPr>
                  <p:nvPr/>
                </p:nvSpPr>
                <p:spPr bwMode="auto">
                  <a:xfrm rot="10800000">
                    <a:off x="539" y="179"/>
                    <a:ext cx="825" cy="814"/>
                  </a:xfrm>
                  <a:custGeom>
                    <a:avLst/>
                    <a:gdLst>
                      <a:gd name="G0" fmla="+- 0 0 0"/>
                      <a:gd name="G1" fmla="+- 21564 0 0"/>
                      <a:gd name="G2" fmla="+- 21600 0 0"/>
                      <a:gd name="T0" fmla="*/ 1245 w 21600"/>
                      <a:gd name="T1" fmla="*/ 0 h 21564"/>
                      <a:gd name="T2" fmla="*/ 21600 w 21600"/>
                      <a:gd name="T3" fmla="*/ 21564 h 21564"/>
                      <a:gd name="T4" fmla="*/ 0 w 21600"/>
                      <a:gd name="T5" fmla="*/ 21564 h 215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564" fill="none" extrusionOk="0">
                        <a:moveTo>
                          <a:pt x="1245" y="-1"/>
                        </a:moveTo>
                        <a:cubicBezTo>
                          <a:pt x="12671" y="659"/>
                          <a:pt x="21600" y="10118"/>
                          <a:pt x="21600" y="21564"/>
                        </a:cubicBezTo>
                      </a:path>
                      <a:path w="21600" h="21564" stroke="0" extrusionOk="0">
                        <a:moveTo>
                          <a:pt x="1245" y="-1"/>
                        </a:moveTo>
                        <a:cubicBezTo>
                          <a:pt x="12671" y="659"/>
                          <a:pt x="21600" y="10118"/>
                          <a:pt x="21600" y="21564"/>
                        </a:cubicBezTo>
                        <a:lnTo>
                          <a:pt x="0" y="21564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51246" name="Arc 46"/>
                  <p:cNvSpPr>
                    <a:spLocks/>
                  </p:cNvSpPr>
                  <p:nvPr/>
                </p:nvSpPr>
                <p:spPr bwMode="auto">
                  <a:xfrm rot="10800000">
                    <a:off x="726" y="99"/>
                    <a:ext cx="883" cy="815"/>
                  </a:xfrm>
                  <a:custGeom>
                    <a:avLst/>
                    <a:gdLst>
                      <a:gd name="G0" fmla="+- 0 0 0"/>
                      <a:gd name="G1" fmla="+- 20870 0 0"/>
                      <a:gd name="G2" fmla="+- 21600 0 0"/>
                      <a:gd name="T0" fmla="*/ 5568 w 21513"/>
                      <a:gd name="T1" fmla="*/ 0 h 20870"/>
                      <a:gd name="T2" fmla="*/ 21513 w 21513"/>
                      <a:gd name="T3" fmla="*/ 18938 h 20870"/>
                      <a:gd name="T4" fmla="*/ 0 w 21513"/>
                      <a:gd name="T5" fmla="*/ 20870 h 2087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513" h="20870" fill="none" extrusionOk="0">
                        <a:moveTo>
                          <a:pt x="5568" y="-1"/>
                        </a:moveTo>
                        <a:cubicBezTo>
                          <a:pt x="14332" y="2338"/>
                          <a:pt x="20702" y="9903"/>
                          <a:pt x="21513" y="18937"/>
                        </a:cubicBezTo>
                      </a:path>
                      <a:path w="21513" h="20870" stroke="0" extrusionOk="0">
                        <a:moveTo>
                          <a:pt x="5568" y="-1"/>
                        </a:moveTo>
                        <a:cubicBezTo>
                          <a:pt x="14332" y="2338"/>
                          <a:pt x="20702" y="9903"/>
                          <a:pt x="21513" y="18937"/>
                        </a:cubicBezTo>
                        <a:lnTo>
                          <a:pt x="0" y="2087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51247" name="Line 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2" y="126"/>
                    <a:ext cx="0" cy="999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1248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62" y="1125"/>
                    <a:ext cx="1225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1249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3" y="73"/>
                    <a:ext cx="15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400" b="1" i="1">
                        <a:latin typeface="Comic Sans MS" pitchFamily="66" charset="0"/>
                      </a:rPr>
                      <a:t>p</a:t>
                    </a:r>
                    <a:endParaRPr lang="el-GR" sz="1400" b="1" i="1">
                      <a:latin typeface="Comic Sans MS" pitchFamily="66" charset="0"/>
                    </a:endParaRPr>
                  </a:p>
                </p:txBody>
              </p:sp>
              <p:sp>
                <p:nvSpPr>
                  <p:cNvPr id="51250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92" y="1112"/>
                    <a:ext cx="152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400" b="1" i="1">
                        <a:latin typeface="Comic Sans MS" pitchFamily="66" charset="0"/>
                      </a:rPr>
                      <a:t>V</a:t>
                    </a:r>
                    <a:endParaRPr lang="el-GR" sz="1400" b="1" i="1">
                      <a:latin typeface="Comic Sans MS" pitchFamily="66" charset="0"/>
                    </a:endParaRPr>
                  </a:p>
                </p:txBody>
              </p:sp>
            </p:grpSp>
          </p:grpSp>
        </p:grpSp>
        <p:sp>
          <p:nvSpPr>
            <p:cNvPr id="51251" name="Text Box 51"/>
            <p:cNvSpPr txBox="1">
              <a:spLocks noChangeArrowheads="1"/>
            </p:cNvSpPr>
            <p:nvPr/>
          </p:nvSpPr>
          <p:spPr bwMode="auto">
            <a:xfrm>
              <a:off x="1474" y="1706"/>
              <a:ext cx="22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 i="1">
                  <a:solidFill>
                    <a:srgbClr val="006600"/>
                  </a:solidFill>
                  <a:latin typeface="Comic Sans MS" pitchFamily="66" charset="0"/>
                </a:rPr>
                <a:t>T</a:t>
              </a:r>
              <a:r>
                <a:rPr lang="en-US" sz="1200" b="1" baseline="-25000">
                  <a:solidFill>
                    <a:srgbClr val="006600"/>
                  </a:solidFill>
                  <a:latin typeface="Comic Sans MS" pitchFamily="66" charset="0"/>
                </a:rPr>
                <a:t>1</a:t>
              </a:r>
              <a:endParaRPr lang="el-GR" sz="1200" b="1" i="1">
                <a:solidFill>
                  <a:srgbClr val="006600"/>
                </a:solidFill>
                <a:latin typeface="Comic Sans MS" pitchFamily="66" charset="0"/>
              </a:endParaRPr>
            </a:p>
          </p:txBody>
        </p:sp>
        <p:sp>
          <p:nvSpPr>
            <p:cNvPr id="51252" name="Text Box 52"/>
            <p:cNvSpPr txBox="1">
              <a:spLocks noChangeArrowheads="1"/>
            </p:cNvSpPr>
            <p:nvPr/>
          </p:nvSpPr>
          <p:spPr bwMode="auto">
            <a:xfrm>
              <a:off x="1383" y="1797"/>
              <a:ext cx="2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 i="1">
                  <a:solidFill>
                    <a:srgbClr val="006600"/>
                  </a:solidFill>
                  <a:latin typeface="Comic Sans MS" pitchFamily="66" charset="0"/>
                </a:rPr>
                <a:t>T</a:t>
              </a:r>
              <a:r>
                <a:rPr lang="en-US" sz="1200" b="1" baseline="-25000">
                  <a:solidFill>
                    <a:srgbClr val="006600"/>
                  </a:solidFill>
                  <a:latin typeface="Comic Sans MS" pitchFamily="66" charset="0"/>
                </a:rPr>
                <a:t>3</a:t>
              </a:r>
              <a:endParaRPr lang="el-GR" sz="1200" b="1" i="1">
                <a:solidFill>
                  <a:srgbClr val="006600"/>
                </a:solidFill>
                <a:latin typeface="Comic Sans MS" pitchFamily="66" charset="0"/>
              </a:endParaRPr>
            </a:p>
          </p:txBody>
        </p:sp>
        <p:sp>
          <p:nvSpPr>
            <p:cNvPr id="51253" name="Text Box 53"/>
            <p:cNvSpPr txBox="1">
              <a:spLocks noChangeArrowheads="1"/>
            </p:cNvSpPr>
            <p:nvPr/>
          </p:nvSpPr>
          <p:spPr bwMode="auto">
            <a:xfrm>
              <a:off x="1519" y="1570"/>
              <a:ext cx="22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 i="1">
                  <a:solidFill>
                    <a:srgbClr val="006600"/>
                  </a:solidFill>
                  <a:latin typeface="Comic Sans MS" pitchFamily="66" charset="0"/>
                </a:rPr>
                <a:t>T</a:t>
              </a:r>
              <a:r>
                <a:rPr lang="en-US" sz="1200" b="1" baseline="-25000">
                  <a:solidFill>
                    <a:srgbClr val="006600"/>
                  </a:solidFill>
                  <a:latin typeface="Comic Sans MS" pitchFamily="66" charset="0"/>
                </a:rPr>
                <a:t>2</a:t>
              </a:r>
              <a:endParaRPr lang="el-GR" sz="1200" b="1" i="1">
                <a:solidFill>
                  <a:srgbClr val="006600"/>
                </a:solidFill>
                <a:latin typeface="Comic Sans MS" pitchFamily="66" charset="0"/>
              </a:endParaRPr>
            </a:p>
          </p:txBody>
        </p:sp>
        <p:sp>
          <p:nvSpPr>
            <p:cNvPr id="51254" name="Text Box 54"/>
            <p:cNvSpPr txBox="1">
              <a:spLocks noChangeArrowheads="1"/>
            </p:cNvSpPr>
            <p:nvPr/>
          </p:nvSpPr>
          <p:spPr bwMode="auto">
            <a:xfrm>
              <a:off x="1247" y="1752"/>
              <a:ext cx="18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200" b="1">
                  <a:latin typeface="Comic Sans MS" pitchFamily="66" charset="0"/>
                </a:rPr>
                <a:t>Δ</a:t>
              </a:r>
            </a:p>
          </p:txBody>
        </p:sp>
        <p:sp>
          <p:nvSpPr>
            <p:cNvPr id="51255" name="Text Box 55"/>
            <p:cNvSpPr txBox="1">
              <a:spLocks noChangeArrowheads="1"/>
            </p:cNvSpPr>
            <p:nvPr/>
          </p:nvSpPr>
          <p:spPr bwMode="auto">
            <a:xfrm>
              <a:off x="1202" y="1434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200" b="1">
                  <a:latin typeface="Comic Sans MS" pitchFamily="66" charset="0"/>
                </a:rPr>
                <a:t>Γ</a:t>
              </a:r>
            </a:p>
          </p:txBody>
        </p:sp>
        <p:sp>
          <p:nvSpPr>
            <p:cNvPr id="51256" name="Text Box 56"/>
            <p:cNvSpPr txBox="1">
              <a:spLocks noChangeArrowheads="1"/>
            </p:cNvSpPr>
            <p:nvPr/>
          </p:nvSpPr>
          <p:spPr bwMode="auto">
            <a:xfrm>
              <a:off x="975" y="1071"/>
              <a:ext cx="18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Comic Sans MS" pitchFamily="66" charset="0"/>
                </a:rPr>
                <a:t>B</a:t>
              </a:r>
              <a:endParaRPr lang="el-GR" sz="1200" b="1">
                <a:latin typeface="Comic Sans MS" pitchFamily="66" charset="0"/>
              </a:endParaRPr>
            </a:p>
          </p:txBody>
        </p:sp>
        <p:sp>
          <p:nvSpPr>
            <p:cNvPr id="51257" name="Text Box 57"/>
            <p:cNvSpPr txBox="1">
              <a:spLocks noChangeArrowheads="1"/>
            </p:cNvSpPr>
            <p:nvPr/>
          </p:nvSpPr>
          <p:spPr bwMode="auto">
            <a:xfrm>
              <a:off x="657" y="1117"/>
              <a:ext cx="18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Comic Sans MS" pitchFamily="66" charset="0"/>
                </a:rPr>
                <a:t>A</a:t>
              </a:r>
              <a:endParaRPr lang="el-GR" sz="1200" b="1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utoUpdateAnimBg="0"/>
      <p:bldP spid="51205" grpId="0" autoUpdateAnimBg="0"/>
      <p:bldP spid="51206" grpId="0" autoUpdateAnimBg="0"/>
      <p:bldP spid="51207" grpId="0" autoUpdateAnimBg="0"/>
      <p:bldP spid="51208" grpId="0" autoUpdateAnimBg="0"/>
      <p:bldP spid="512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39D1-DC92-49F5-8C27-F30463996AF0}" type="slidenum">
              <a:rPr lang="el-GR"/>
              <a:pPr/>
              <a:t>17</a:t>
            </a:fld>
            <a:endParaRPr lang="el-GR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2543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grpSp>
        <p:nvGrpSpPr>
          <p:cNvPr id="45099" name="Group 43"/>
          <p:cNvGrpSpPr>
            <a:grpSpLocks/>
          </p:cNvGrpSpPr>
          <p:nvPr/>
        </p:nvGrpSpPr>
        <p:grpSpPr bwMode="auto">
          <a:xfrm>
            <a:off x="539750" y="3500438"/>
            <a:ext cx="8208963" cy="2124075"/>
            <a:chOff x="340" y="2205"/>
            <a:chExt cx="5171" cy="1338"/>
          </a:xfrm>
        </p:grpSpPr>
        <p:sp>
          <p:nvSpPr>
            <p:cNvPr id="45063" name="Rectangle 7"/>
            <p:cNvSpPr>
              <a:spLocks noChangeArrowheads="1"/>
            </p:cNvSpPr>
            <p:nvPr/>
          </p:nvSpPr>
          <p:spPr bwMode="auto">
            <a:xfrm>
              <a:off x="340" y="2335"/>
              <a:ext cx="5171" cy="1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/>
            <a:p>
              <a:pPr algn="just"/>
              <a:r>
                <a:rPr lang="el-GR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Η σχέση             εξυπηρετεί</a:t>
              </a:r>
              <a:r>
                <a:rPr lang="el-GR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Times New Roman" pitchFamily="18" charset="0"/>
                </a:rPr>
                <a:t> </a:t>
              </a: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Times New Roman" pitchFamily="18" charset="0"/>
                </a:rPr>
                <a:t> </a:t>
              </a:r>
              <a:r>
                <a:rPr lang="el-GR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στις περιπτώσεις που η </a:t>
              </a:r>
            </a:p>
            <a:p>
              <a:pPr algn="just"/>
              <a:endPara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  <a:p>
              <a:pPr algn="just"/>
              <a:r>
                <a:rPr lang="el-GR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κυκλική μεταβολή σε διάγραμμα </a:t>
              </a:r>
              <a:r>
                <a:rPr lang="en-US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p – V </a:t>
              </a:r>
              <a:r>
                <a:rPr lang="el-GR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είναι κάποιο γνωστό γεωμετρικό σχήμα, το εμβαδό του οποίου (</a:t>
              </a:r>
              <a:r>
                <a:rPr lang="el-GR" b="1">
                  <a:solidFill>
                    <a:srgbClr val="00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αριθμητικά είναι ίσο με το έργο</a:t>
              </a:r>
              <a:r>
                <a:rPr lang="el-GR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) υπολογίζεται εύκολα.  </a:t>
              </a:r>
            </a:p>
          </p:txBody>
        </p:sp>
        <p:graphicFrame>
          <p:nvGraphicFramePr>
            <p:cNvPr id="45062" name="Object 6"/>
            <p:cNvGraphicFramePr>
              <a:graphicFrameLocks noChangeAspect="1"/>
            </p:cNvGraphicFramePr>
            <p:nvPr/>
          </p:nvGraphicFramePr>
          <p:xfrm>
            <a:off x="1292" y="2205"/>
            <a:ext cx="816" cy="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63" name="Εξίσωση" r:id="rId4" imgW="634680" imgH="457200" progId="Equation.3">
                    <p:embed/>
                  </p:oleObj>
                </mc:Choice>
                <mc:Fallback>
                  <p:oleObj name="Εξίσωση" r:id="rId4" imgW="634680" imgH="4572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2" y="2205"/>
                          <a:ext cx="816" cy="597"/>
                        </a:xfrm>
                        <a:prstGeom prst="rect">
                          <a:avLst/>
                        </a:prstGeom>
                        <a:noFill/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5074" name="Group 18"/>
          <p:cNvGrpSpPr>
            <a:grpSpLocks/>
          </p:cNvGrpSpPr>
          <p:nvPr/>
        </p:nvGrpSpPr>
        <p:grpSpPr bwMode="auto">
          <a:xfrm>
            <a:off x="2339975" y="-200025"/>
            <a:ext cx="5556250" cy="3403600"/>
            <a:chOff x="1610" y="-126"/>
            <a:chExt cx="3364" cy="2084"/>
          </a:xfrm>
        </p:grpSpPr>
        <p:grpSp>
          <p:nvGrpSpPr>
            <p:cNvPr id="45075" name="Group 19"/>
            <p:cNvGrpSpPr>
              <a:grpSpLocks/>
            </p:cNvGrpSpPr>
            <p:nvPr/>
          </p:nvGrpSpPr>
          <p:grpSpPr bwMode="auto">
            <a:xfrm>
              <a:off x="1610" y="-126"/>
              <a:ext cx="3364" cy="2084"/>
              <a:chOff x="1610" y="-126"/>
              <a:chExt cx="3364" cy="2084"/>
            </a:xfrm>
          </p:grpSpPr>
          <p:grpSp>
            <p:nvGrpSpPr>
              <p:cNvPr id="45076" name="Group 20"/>
              <p:cNvGrpSpPr>
                <a:grpSpLocks/>
              </p:cNvGrpSpPr>
              <p:nvPr/>
            </p:nvGrpSpPr>
            <p:grpSpPr bwMode="auto">
              <a:xfrm>
                <a:off x="1610" y="210"/>
                <a:ext cx="2223" cy="1748"/>
                <a:chOff x="1610" y="210"/>
                <a:chExt cx="2223" cy="1748"/>
              </a:xfrm>
            </p:grpSpPr>
            <p:grpSp>
              <p:nvGrpSpPr>
                <p:cNvPr id="45077" name="Group 21"/>
                <p:cNvGrpSpPr>
                  <a:grpSpLocks/>
                </p:cNvGrpSpPr>
                <p:nvPr/>
              </p:nvGrpSpPr>
              <p:grpSpPr bwMode="auto">
                <a:xfrm>
                  <a:off x="1610" y="210"/>
                  <a:ext cx="2223" cy="1748"/>
                  <a:chOff x="1610" y="210"/>
                  <a:chExt cx="2223" cy="1748"/>
                </a:xfrm>
              </p:grpSpPr>
              <p:sp>
                <p:nvSpPr>
                  <p:cNvPr id="45078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37" y="300"/>
                    <a:ext cx="0" cy="145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45079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837" y="1752"/>
                    <a:ext cx="199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45080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10" y="210"/>
                    <a:ext cx="227" cy="20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600" b="1" i="1">
                        <a:latin typeface="Comic Sans MS" pitchFamily="66" charset="0"/>
                      </a:rPr>
                      <a:t>p</a:t>
                    </a:r>
                    <a:endParaRPr lang="el-GR" sz="1600" b="1" i="1">
                      <a:latin typeface="Comic Sans MS" pitchFamily="66" charset="0"/>
                    </a:endParaRPr>
                  </a:p>
                </p:txBody>
              </p:sp>
              <p:sp>
                <p:nvSpPr>
                  <p:cNvPr id="45081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06" y="1752"/>
                    <a:ext cx="227" cy="20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600" b="1" i="1">
                        <a:latin typeface="Comic Sans MS" pitchFamily="66" charset="0"/>
                      </a:rPr>
                      <a:t>V</a:t>
                    </a:r>
                    <a:endParaRPr lang="el-GR" sz="1600" b="1" i="1">
                      <a:latin typeface="Comic Sans MS" pitchFamily="66" charset="0"/>
                    </a:endParaRPr>
                  </a:p>
                </p:txBody>
              </p:sp>
            </p:grpSp>
            <p:sp>
              <p:nvSpPr>
                <p:cNvPr id="45082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154" y="845"/>
                  <a:ext cx="362" cy="499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5083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1837" y="1344"/>
                  <a:ext cx="317" cy="40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5084" name="Line 28"/>
                <p:cNvSpPr>
                  <a:spLocks noChangeShapeType="1"/>
                </p:cNvSpPr>
                <p:nvPr/>
              </p:nvSpPr>
              <p:spPr bwMode="auto">
                <a:xfrm>
                  <a:off x="2517" y="845"/>
                  <a:ext cx="771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5085" name="Line 29"/>
                <p:cNvSpPr>
                  <a:spLocks noChangeShapeType="1"/>
                </p:cNvSpPr>
                <p:nvPr/>
              </p:nvSpPr>
              <p:spPr bwMode="auto">
                <a:xfrm>
                  <a:off x="3288" y="845"/>
                  <a:ext cx="0" cy="499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5086" name="Line 30"/>
                <p:cNvSpPr>
                  <a:spLocks noChangeShapeType="1"/>
                </p:cNvSpPr>
                <p:nvPr/>
              </p:nvSpPr>
              <p:spPr bwMode="auto">
                <a:xfrm>
                  <a:off x="2154" y="1344"/>
                  <a:ext cx="1134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45087" name="Arc 31"/>
              <p:cNvSpPr>
                <a:spLocks/>
              </p:cNvSpPr>
              <p:nvPr/>
            </p:nvSpPr>
            <p:spPr bwMode="auto">
              <a:xfrm rot="9942814">
                <a:off x="1973" y="530"/>
                <a:ext cx="2217" cy="1172"/>
              </a:xfrm>
              <a:custGeom>
                <a:avLst/>
                <a:gdLst>
                  <a:gd name="G0" fmla="+- 0 0 0"/>
                  <a:gd name="G1" fmla="+- 18637 0 0"/>
                  <a:gd name="G2" fmla="+- 21600 0 0"/>
                  <a:gd name="T0" fmla="*/ 10918 w 21600"/>
                  <a:gd name="T1" fmla="*/ 0 h 21669"/>
                  <a:gd name="T2" fmla="*/ 21386 w 21600"/>
                  <a:gd name="T3" fmla="*/ 21669 h 21669"/>
                  <a:gd name="T4" fmla="*/ 0 w 21600"/>
                  <a:gd name="T5" fmla="*/ 18637 h 216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69" fill="none" extrusionOk="0">
                    <a:moveTo>
                      <a:pt x="10918" y="-1"/>
                    </a:moveTo>
                    <a:cubicBezTo>
                      <a:pt x="17534" y="3875"/>
                      <a:pt x="21600" y="10968"/>
                      <a:pt x="21600" y="18637"/>
                    </a:cubicBezTo>
                    <a:cubicBezTo>
                      <a:pt x="21600" y="19651"/>
                      <a:pt x="21528" y="20664"/>
                      <a:pt x="21386" y="21669"/>
                    </a:cubicBezTo>
                  </a:path>
                  <a:path w="21600" h="21669" stroke="0" extrusionOk="0">
                    <a:moveTo>
                      <a:pt x="10918" y="-1"/>
                    </a:moveTo>
                    <a:cubicBezTo>
                      <a:pt x="17534" y="3875"/>
                      <a:pt x="21600" y="10968"/>
                      <a:pt x="21600" y="18637"/>
                    </a:cubicBezTo>
                    <a:cubicBezTo>
                      <a:pt x="21600" y="19651"/>
                      <a:pt x="21528" y="20664"/>
                      <a:pt x="21386" y="21669"/>
                    </a:cubicBezTo>
                    <a:lnTo>
                      <a:pt x="0" y="18637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5088" name="Arc 32"/>
              <p:cNvSpPr>
                <a:spLocks/>
              </p:cNvSpPr>
              <p:nvPr/>
            </p:nvSpPr>
            <p:spPr bwMode="auto">
              <a:xfrm rot="9942814">
                <a:off x="2471" y="-30"/>
                <a:ext cx="2220" cy="1675"/>
              </a:xfrm>
              <a:custGeom>
                <a:avLst/>
                <a:gdLst>
                  <a:gd name="G0" fmla="+- 0 0 0"/>
                  <a:gd name="G1" fmla="+- 18604 0 0"/>
                  <a:gd name="G2" fmla="+- 21600 0 0"/>
                  <a:gd name="T0" fmla="*/ 10975 w 21600"/>
                  <a:gd name="T1" fmla="*/ 0 h 21636"/>
                  <a:gd name="T2" fmla="*/ 21386 w 21600"/>
                  <a:gd name="T3" fmla="*/ 21636 h 21636"/>
                  <a:gd name="T4" fmla="*/ 0 w 21600"/>
                  <a:gd name="T5" fmla="*/ 18604 h 21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36" fill="none" extrusionOk="0">
                    <a:moveTo>
                      <a:pt x="10975" y="-1"/>
                    </a:moveTo>
                    <a:cubicBezTo>
                      <a:pt x="17559" y="3884"/>
                      <a:pt x="21600" y="10959"/>
                      <a:pt x="21600" y="18604"/>
                    </a:cubicBezTo>
                    <a:cubicBezTo>
                      <a:pt x="21600" y="19618"/>
                      <a:pt x="21528" y="20631"/>
                      <a:pt x="21386" y="21636"/>
                    </a:cubicBezTo>
                  </a:path>
                  <a:path w="21600" h="21636" stroke="0" extrusionOk="0">
                    <a:moveTo>
                      <a:pt x="10975" y="-1"/>
                    </a:moveTo>
                    <a:cubicBezTo>
                      <a:pt x="17559" y="3884"/>
                      <a:pt x="21600" y="10959"/>
                      <a:pt x="21600" y="18604"/>
                    </a:cubicBezTo>
                    <a:cubicBezTo>
                      <a:pt x="21600" y="19618"/>
                      <a:pt x="21528" y="20631"/>
                      <a:pt x="21386" y="21636"/>
                    </a:cubicBezTo>
                    <a:lnTo>
                      <a:pt x="0" y="18604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5089" name="Text Box 33"/>
              <p:cNvSpPr txBox="1">
                <a:spLocks noChangeArrowheads="1"/>
              </p:cNvSpPr>
              <p:nvPr/>
            </p:nvSpPr>
            <p:spPr bwMode="auto">
              <a:xfrm>
                <a:off x="3107" y="1525"/>
                <a:ext cx="273" cy="1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 i="1">
                    <a:latin typeface="Comic Sans MS" pitchFamily="66" charset="0"/>
                  </a:rPr>
                  <a:t>T</a:t>
                </a:r>
                <a:r>
                  <a:rPr lang="en-US" sz="1400" b="1" baseline="-25000">
                    <a:latin typeface="Comic Sans MS" pitchFamily="66" charset="0"/>
                  </a:rPr>
                  <a:t>1</a:t>
                </a:r>
                <a:endParaRPr lang="el-GR" sz="1400" b="1">
                  <a:latin typeface="Comic Sans MS" pitchFamily="66" charset="0"/>
                </a:endParaRPr>
              </a:p>
            </p:txBody>
          </p:sp>
          <p:sp>
            <p:nvSpPr>
              <p:cNvPr id="45090" name="Text Box 34"/>
              <p:cNvSpPr txBox="1">
                <a:spLocks noChangeArrowheads="1"/>
              </p:cNvSpPr>
              <p:nvPr/>
            </p:nvSpPr>
            <p:spPr bwMode="auto">
              <a:xfrm>
                <a:off x="3651" y="1480"/>
                <a:ext cx="273" cy="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 i="1">
                    <a:latin typeface="Comic Sans MS" pitchFamily="66" charset="0"/>
                  </a:rPr>
                  <a:t>T</a:t>
                </a:r>
                <a:r>
                  <a:rPr lang="en-US" sz="1400" b="1" baseline="-25000">
                    <a:latin typeface="Comic Sans MS" pitchFamily="66" charset="0"/>
                  </a:rPr>
                  <a:t>2</a:t>
                </a:r>
                <a:endParaRPr lang="el-GR" sz="1400" b="1">
                  <a:latin typeface="Comic Sans MS" pitchFamily="66" charset="0"/>
                </a:endParaRPr>
              </a:p>
            </p:txBody>
          </p:sp>
          <p:sp>
            <p:nvSpPr>
              <p:cNvPr id="45091" name="Text Box 35"/>
              <p:cNvSpPr txBox="1">
                <a:spLocks noChangeArrowheads="1"/>
              </p:cNvSpPr>
              <p:nvPr/>
            </p:nvSpPr>
            <p:spPr bwMode="auto">
              <a:xfrm>
                <a:off x="3651" y="890"/>
                <a:ext cx="273" cy="1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 i="1">
                    <a:latin typeface="Comic Sans MS" pitchFamily="66" charset="0"/>
                  </a:rPr>
                  <a:t>T</a:t>
                </a:r>
                <a:r>
                  <a:rPr lang="en-US" sz="1400" b="1" baseline="-25000">
                    <a:latin typeface="Comic Sans MS" pitchFamily="66" charset="0"/>
                  </a:rPr>
                  <a:t>3</a:t>
                </a:r>
                <a:endParaRPr lang="el-GR" sz="1400" b="1">
                  <a:latin typeface="Comic Sans MS" pitchFamily="66" charset="0"/>
                </a:endParaRPr>
              </a:p>
            </p:txBody>
          </p:sp>
          <p:sp>
            <p:nvSpPr>
              <p:cNvPr id="45092" name="Text Box 36"/>
              <p:cNvSpPr txBox="1">
                <a:spLocks noChangeArrowheads="1"/>
              </p:cNvSpPr>
              <p:nvPr/>
            </p:nvSpPr>
            <p:spPr bwMode="auto">
              <a:xfrm>
                <a:off x="3515" y="1298"/>
                <a:ext cx="273" cy="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 i="1">
                    <a:latin typeface="Comic Sans MS" pitchFamily="66" charset="0"/>
                  </a:rPr>
                  <a:t>T</a:t>
                </a:r>
                <a:r>
                  <a:rPr lang="en-US" sz="1400" b="1" baseline="-25000">
                    <a:latin typeface="Comic Sans MS" pitchFamily="66" charset="0"/>
                  </a:rPr>
                  <a:t>4</a:t>
                </a:r>
                <a:endParaRPr lang="el-GR" sz="1400" b="1">
                  <a:latin typeface="Comic Sans MS" pitchFamily="66" charset="0"/>
                </a:endParaRPr>
              </a:p>
            </p:txBody>
          </p:sp>
          <p:sp>
            <p:nvSpPr>
              <p:cNvPr id="45093" name="Arc 37"/>
              <p:cNvSpPr>
                <a:spLocks/>
              </p:cNvSpPr>
              <p:nvPr/>
            </p:nvSpPr>
            <p:spPr bwMode="auto">
              <a:xfrm rot="9942814">
                <a:off x="2690" y="9"/>
                <a:ext cx="2284" cy="1403"/>
              </a:xfrm>
              <a:custGeom>
                <a:avLst/>
                <a:gdLst>
                  <a:gd name="G0" fmla="+- 0 0 0"/>
                  <a:gd name="G1" fmla="+- 16292 0 0"/>
                  <a:gd name="G2" fmla="+- 21600 0 0"/>
                  <a:gd name="T0" fmla="*/ 14182 w 21600"/>
                  <a:gd name="T1" fmla="*/ 0 h 19324"/>
                  <a:gd name="T2" fmla="*/ 21386 w 21600"/>
                  <a:gd name="T3" fmla="*/ 19324 h 19324"/>
                  <a:gd name="T4" fmla="*/ 0 w 21600"/>
                  <a:gd name="T5" fmla="*/ 16292 h 19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324" fill="none" extrusionOk="0">
                    <a:moveTo>
                      <a:pt x="14182" y="-1"/>
                    </a:moveTo>
                    <a:cubicBezTo>
                      <a:pt x="18894" y="4102"/>
                      <a:pt x="21600" y="10044"/>
                      <a:pt x="21600" y="16292"/>
                    </a:cubicBezTo>
                    <a:cubicBezTo>
                      <a:pt x="21600" y="17306"/>
                      <a:pt x="21528" y="18319"/>
                      <a:pt x="21386" y="19324"/>
                    </a:cubicBezTo>
                  </a:path>
                  <a:path w="21600" h="19324" stroke="0" extrusionOk="0">
                    <a:moveTo>
                      <a:pt x="14182" y="-1"/>
                    </a:moveTo>
                    <a:cubicBezTo>
                      <a:pt x="18894" y="4102"/>
                      <a:pt x="21600" y="10044"/>
                      <a:pt x="21600" y="16292"/>
                    </a:cubicBezTo>
                    <a:cubicBezTo>
                      <a:pt x="21600" y="17306"/>
                      <a:pt x="21528" y="18319"/>
                      <a:pt x="21386" y="19324"/>
                    </a:cubicBezTo>
                    <a:lnTo>
                      <a:pt x="0" y="16292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5094" name="Arc 38"/>
              <p:cNvSpPr>
                <a:spLocks/>
              </p:cNvSpPr>
              <p:nvPr/>
            </p:nvSpPr>
            <p:spPr bwMode="auto">
              <a:xfrm rot="9342057">
                <a:off x="2922" y="-126"/>
                <a:ext cx="1798" cy="1058"/>
              </a:xfrm>
              <a:custGeom>
                <a:avLst/>
                <a:gdLst>
                  <a:gd name="G0" fmla="+- 0 0 0"/>
                  <a:gd name="G1" fmla="+- 15687 0 0"/>
                  <a:gd name="G2" fmla="+- 21600 0 0"/>
                  <a:gd name="T0" fmla="*/ 14849 w 21567"/>
                  <a:gd name="T1" fmla="*/ 0 h 15687"/>
                  <a:gd name="T2" fmla="*/ 21567 w 21567"/>
                  <a:gd name="T3" fmla="*/ 14489 h 15687"/>
                  <a:gd name="T4" fmla="*/ 0 w 21567"/>
                  <a:gd name="T5" fmla="*/ 15687 h 15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67" h="15687" fill="none" extrusionOk="0">
                    <a:moveTo>
                      <a:pt x="14848" y="0"/>
                    </a:moveTo>
                    <a:cubicBezTo>
                      <a:pt x="18856" y="3794"/>
                      <a:pt x="21260" y="8978"/>
                      <a:pt x="21566" y="14489"/>
                    </a:cubicBezTo>
                  </a:path>
                  <a:path w="21567" h="15687" stroke="0" extrusionOk="0">
                    <a:moveTo>
                      <a:pt x="14848" y="0"/>
                    </a:moveTo>
                    <a:cubicBezTo>
                      <a:pt x="18856" y="3794"/>
                      <a:pt x="21260" y="8978"/>
                      <a:pt x="21566" y="14489"/>
                    </a:cubicBezTo>
                    <a:lnTo>
                      <a:pt x="0" y="15687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45095" name="Text Box 39"/>
            <p:cNvSpPr txBox="1">
              <a:spLocks noChangeArrowheads="1"/>
            </p:cNvSpPr>
            <p:nvPr/>
          </p:nvSpPr>
          <p:spPr bwMode="auto">
            <a:xfrm>
              <a:off x="2018" y="1117"/>
              <a:ext cx="18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600" b="1">
                  <a:latin typeface="Comic Sans MS" pitchFamily="66" charset="0"/>
                </a:rPr>
                <a:t>Α</a:t>
              </a:r>
            </a:p>
          </p:txBody>
        </p:sp>
        <p:sp>
          <p:nvSpPr>
            <p:cNvPr id="45096" name="Text Box 40"/>
            <p:cNvSpPr txBox="1">
              <a:spLocks noChangeArrowheads="1"/>
            </p:cNvSpPr>
            <p:nvPr/>
          </p:nvSpPr>
          <p:spPr bwMode="auto">
            <a:xfrm>
              <a:off x="2336" y="709"/>
              <a:ext cx="18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600" b="1">
                  <a:latin typeface="Comic Sans MS" pitchFamily="66" charset="0"/>
                </a:rPr>
                <a:t>Β</a:t>
              </a:r>
            </a:p>
          </p:txBody>
        </p:sp>
        <p:sp>
          <p:nvSpPr>
            <p:cNvPr id="45097" name="Text Box 41"/>
            <p:cNvSpPr txBox="1">
              <a:spLocks noChangeArrowheads="1"/>
            </p:cNvSpPr>
            <p:nvPr/>
          </p:nvSpPr>
          <p:spPr bwMode="auto">
            <a:xfrm>
              <a:off x="3198" y="663"/>
              <a:ext cx="18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600" b="1">
                  <a:latin typeface="Comic Sans MS" pitchFamily="66" charset="0"/>
                </a:rPr>
                <a:t>Γ</a:t>
              </a:r>
            </a:p>
          </p:txBody>
        </p:sp>
        <p:sp>
          <p:nvSpPr>
            <p:cNvPr id="45098" name="Text Box 42"/>
            <p:cNvSpPr txBox="1">
              <a:spLocks noChangeArrowheads="1"/>
            </p:cNvSpPr>
            <p:nvPr/>
          </p:nvSpPr>
          <p:spPr bwMode="auto">
            <a:xfrm>
              <a:off x="3288" y="1162"/>
              <a:ext cx="22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600" b="1">
                  <a:latin typeface="Comic Sans MS" pitchFamily="66" charset="0"/>
                </a:rPr>
                <a:t>Δ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5BF33-F86D-40A2-8891-16F1FD1DC978}" type="slidenum">
              <a:rPr lang="el-GR"/>
              <a:pPr/>
              <a:t>18</a:t>
            </a:fld>
            <a:endParaRPr lang="el-GR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971550" y="2636838"/>
            <a:ext cx="7200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just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Σε αυτή την περίπτωση</a:t>
            </a: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υπολογίζουμε ό</a:t>
            </a: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τι χρειαζόμαστε</a:t>
            </a: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δουλεύοντας 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όπως παρακάτω: 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971550" y="3698875"/>
            <a:ext cx="71723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en-US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2800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</a:t>
            </a:r>
            <a:r>
              <a:rPr lang="en-US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2800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+ </a:t>
            </a:r>
            <a:r>
              <a:rPr lang="en-US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2800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ΒΓ</a:t>
            </a:r>
            <a:r>
              <a:rPr lang="en-US" b="1"/>
              <a:t>        </a:t>
            </a: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(</a:t>
            </a:r>
            <a:r>
              <a:rPr lang="el-G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εισερχόμενη θερμότητα  </a:t>
            </a:r>
            <a:r>
              <a:rPr lang="en-US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2000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</a:t>
            </a:r>
            <a:r>
              <a:rPr lang="el-G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)</a:t>
            </a:r>
          </a:p>
          <a:p>
            <a:pPr algn="just"/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just"/>
            <a:r>
              <a:rPr lang="en-US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28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</a:t>
            </a:r>
            <a:r>
              <a:rPr 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</a:t>
            </a:r>
            <a:r>
              <a:rPr lang="en-US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28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ΓΔ</a:t>
            </a:r>
            <a:r>
              <a:rPr 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+ </a:t>
            </a:r>
            <a:r>
              <a:rPr lang="en-US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28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ΔΑ</a:t>
            </a:r>
            <a:r>
              <a:rPr lang="en-US" b="1">
                <a:solidFill>
                  <a:schemeClr val="hlink"/>
                </a:solidFill>
              </a:rPr>
              <a:t> </a:t>
            </a:r>
            <a:r>
              <a:rPr lang="en-US" b="1"/>
              <a:t>      </a:t>
            </a: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(</a:t>
            </a:r>
            <a:r>
              <a:rPr lang="el-G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εκλυόμενη θερμότητα  </a:t>
            </a:r>
            <a:r>
              <a:rPr lang="en-US" sz="20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20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</a:t>
            </a:r>
            <a:r>
              <a:rPr lang="el-G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)</a:t>
            </a:r>
          </a:p>
          <a:p>
            <a:pPr algn="just"/>
            <a:endParaRPr lang="en-US"/>
          </a:p>
          <a:p>
            <a:pPr algn="just"/>
            <a:r>
              <a:rPr lang="en-US" sz="28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n-US" sz="2800" b="1" baseline="-250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ωφ.</a:t>
            </a:r>
            <a:r>
              <a:rPr lang="el-GR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 </a:t>
            </a:r>
            <a:r>
              <a:rPr lang="en-US" sz="28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</a:t>
            </a:r>
            <a:r>
              <a:rPr lang="en-US" sz="2800" b="1" baseline="-250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ΑΒΓΔΑ</a:t>
            </a:r>
            <a:r>
              <a:rPr lang="en-US" b="1" baseline="-25000"/>
              <a:t> </a:t>
            </a:r>
            <a:r>
              <a:rPr lang="en-US" b="1"/>
              <a:t>          </a:t>
            </a:r>
            <a:r>
              <a:rPr lang="el-GR" b="1"/>
              <a:t>  </a:t>
            </a:r>
            <a:r>
              <a:rPr lang="en-US" sz="2000" b="1">
                <a:latin typeface="Comic Sans MS" pitchFamily="66" charset="0"/>
              </a:rPr>
              <a:t>(</a:t>
            </a:r>
            <a:r>
              <a:rPr lang="el-GR" sz="2000" b="1">
                <a:latin typeface="Comic Sans MS" pitchFamily="66" charset="0"/>
              </a:rPr>
              <a:t> </a:t>
            </a:r>
            <a:r>
              <a:rPr lang="en-US" sz="2000" b="1">
                <a:latin typeface="Comic Sans MS" pitchFamily="66" charset="0"/>
              </a:rPr>
              <a:t>ωφέλιμο έργο</a:t>
            </a:r>
            <a:r>
              <a:rPr lang="el-GR" sz="2000" b="1">
                <a:latin typeface="Comic Sans MS" pitchFamily="66" charset="0"/>
              </a:rPr>
              <a:t> </a:t>
            </a:r>
            <a:r>
              <a:rPr lang="en-US" sz="2000" b="1">
                <a:latin typeface="Comic Sans MS" pitchFamily="66" charset="0"/>
              </a:rPr>
              <a:t>)</a:t>
            </a:r>
          </a:p>
        </p:txBody>
      </p:sp>
      <p:grpSp>
        <p:nvGrpSpPr>
          <p:cNvPr id="52232" name="Group 8"/>
          <p:cNvGrpSpPr>
            <a:grpSpLocks/>
          </p:cNvGrpSpPr>
          <p:nvPr/>
        </p:nvGrpSpPr>
        <p:grpSpPr bwMode="auto">
          <a:xfrm>
            <a:off x="2484438" y="-315913"/>
            <a:ext cx="4897437" cy="2971801"/>
            <a:chOff x="1474" y="-126"/>
            <a:chExt cx="2858" cy="1675"/>
          </a:xfrm>
        </p:grpSpPr>
        <p:sp>
          <p:nvSpPr>
            <p:cNvPr id="52233" name="Line 9"/>
            <p:cNvSpPr>
              <a:spLocks noChangeShapeType="1"/>
            </p:cNvSpPr>
            <p:nvPr/>
          </p:nvSpPr>
          <p:spPr bwMode="auto">
            <a:xfrm flipV="1">
              <a:off x="1936" y="651"/>
              <a:ext cx="308" cy="39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2234" name="Line 10"/>
            <p:cNvSpPr>
              <a:spLocks noChangeShapeType="1"/>
            </p:cNvSpPr>
            <p:nvPr/>
          </p:nvSpPr>
          <p:spPr bwMode="auto">
            <a:xfrm>
              <a:off x="2245" y="651"/>
              <a:ext cx="65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2235" name="Line 11"/>
            <p:cNvSpPr>
              <a:spLocks noChangeShapeType="1"/>
            </p:cNvSpPr>
            <p:nvPr/>
          </p:nvSpPr>
          <p:spPr bwMode="auto">
            <a:xfrm>
              <a:off x="2900" y="651"/>
              <a:ext cx="0" cy="39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2236" name="Line 12"/>
            <p:cNvSpPr>
              <a:spLocks noChangeShapeType="1"/>
            </p:cNvSpPr>
            <p:nvPr/>
          </p:nvSpPr>
          <p:spPr bwMode="auto">
            <a:xfrm>
              <a:off x="1936" y="1050"/>
              <a:ext cx="96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grpSp>
          <p:nvGrpSpPr>
            <p:cNvPr id="52237" name="Group 13"/>
            <p:cNvGrpSpPr>
              <a:grpSpLocks/>
            </p:cNvGrpSpPr>
            <p:nvPr/>
          </p:nvGrpSpPr>
          <p:grpSpPr bwMode="auto">
            <a:xfrm>
              <a:off x="1474" y="-126"/>
              <a:ext cx="2858" cy="1675"/>
              <a:chOff x="1474" y="-126"/>
              <a:chExt cx="2858" cy="1675"/>
            </a:xfrm>
          </p:grpSpPr>
          <p:sp>
            <p:nvSpPr>
              <p:cNvPr id="52238" name="Text Box 14"/>
              <p:cNvSpPr txBox="1">
                <a:spLocks noChangeArrowheads="1"/>
              </p:cNvSpPr>
              <p:nvPr/>
            </p:nvSpPr>
            <p:spPr bwMode="auto">
              <a:xfrm>
                <a:off x="2746" y="1194"/>
                <a:ext cx="232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200" b="1" i="1">
                    <a:latin typeface="Comic Sans MS" pitchFamily="66" charset="0"/>
                  </a:rPr>
                  <a:t>T</a:t>
                </a:r>
                <a:r>
                  <a:rPr lang="en-US" sz="1200" b="1" baseline="-25000">
                    <a:latin typeface="Comic Sans MS" pitchFamily="66" charset="0"/>
                  </a:rPr>
                  <a:t>1</a:t>
                </a:r>
                <a:endParaRPr lang="el-GR" sz="1200" b="1">
                  <a:latin typeface="Comic Sans MS" pitchFamily="66" charset="0"/>
                </a:endParaRPr>
              </a:p>
            </p:txBody>
          </p:sp>
          <p:sp>
            <p:nvSpPr>
              <p:cNvPr id="52239" name="Text Box 15"/>
              <p:cNvSpPr txBox="1">
                <a:spLocks noChangeArrowheads="1"/>
              </p:cNvSpPr>
              <p:nvPr/>
            </p:nvSpPr>
            <p:spPr bwMode="auto">
              <a:xfrm>
                <a:off x="3208" y="1158"/>
                <a:ext cx="232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200" b="1" i="1">
                    <a:latin typeface="Comic Sans MS" pitchFamily="66" charset="0"/>
                  </a:rPr>
                  <a:t>T</a:t>
                </a:r>
                <a:r>
                  <a:rPr lang="en-US" sz="1200" b="1" baseline="-25000">
                    <a:latin typeface="Comic Sans MS" pitchFamily="66" charset="0"/>
                  </a:rPr>
                  <a:t>2</a:t>
                </a:r>
                <a:endParaRPr lang="el-GR" sz="1200" b="1">
                  <a:latin typeface="Comic Sans MS" pitchFamily="66" charset="0"/>
                </a:endParaRPr>
              </a:p>
            </p:txBody>
          </p:sp>
          <p:sp>
            <p:nvSpPr>
              <p:cNvPr id="52240" name="Text Box 16"/>
              <p:cNvSpPr txBox="1">
                <a:spLocks noChangeArrowheads="1"/>
              </p:cNvSpPr>
              <p:nvPr/>
            </p:nvSpPr>
            <p:spPr bwMode="auto">
              <a:xfrm>
                <a:off x="3208" y="687"/>
                <a:ext cx="232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200" b="1" i="1">
                    <a:latin typeface="Comic Sans MS" pitchFamily="66" charset="0"/>
                  </a:rPr>
                  <a:t>T</a:t>
                </a:r>
                <a:r>
                  <a:rPr lang="en-US" sz="1200" b="1" baseline="-25000">
                    <a:latin typeface="Comic Sans MS" pitchFamily="66" charset="0"/>
                  </a:rPr>
                  <a:t>3</a:t>
                </a:r>
                <a:endParaRPr lang="el-GR" sz="1200" b="1">
                  <a:latin typeface="Comic Sans MS" pitchFamily="66" charset="0"/>
                </a:endParaRPr>
              </a:p>
            </p:txBody>
          </p:sp>
          <p:sp>
            <p:nvSpPr>
              <p:cNvPr id="52241" name="Text Box 17"/>
              <p:cNvSpPr txBox="1">
                <a:spLocks noChangeArrowheads="1"/>
              </p:cNvSpPr>
              <p:nvPr/>
            </p:nvSpPr>
            <p:spPr bwMode="auto">
              <a:xfrm>
                <a:off x="3092" y="1014"/>
                <a:ext cx="232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200" b="1" i="1">
                    <a:latin typeface="Comic Sans MS" pitchFamily="66" charset="0"/>
                  </a:rPr>
                  <a:t>T</a:t>
                </a:r>
                <a:r>
                  <a:rPr lang="en-US" sz="1200" b="1" baseline="-25000">
                    <a:latin typeface="Comic Sans MS" pitchFamily="66" charset="0"/>
                  </a:rPr>
                  <a:t>4</a:t>
                </a:r>
                <a:endParaRPr lang="el-GR" sz="1200" b="1">
                  <a:latin typeface="Comic Sans MS" pitchFamily="66" charset="0"/>
                </a:endParaRPr>
              </a:p>
            </p:txBody>
          </p:sp>
          <p:grpSp>
            <p:nvGrpSpPr>
              <p:cNvPr id="52242" name="Group 18"/>
              <p:cNvGrpSpPr>
                <a:grpSpLocks/>
              </p:cNvGrpSpPr>
              <p:nvPr/>
            </p:nvGrpSpPr>
            <p:grpSpPr bwMode="auto">
              <a:xfrm>
                <a:off x="1474" y="-126"/>
                <a:ext cx="2858" cy="1675"/>
                <a:chOff x="1474" y="-126"/>
                <a:chExt cx="2858" cy="1675"/>
              </a:xfrm>
            </p:grpSpPr>
            <p:grpSp>
              <p:nvGrpSpPr>
                <p:cNvPr id="52243" name="Group 19"/>
                <p:cNvGrpSpPr>
                  <a:grpSpLocks/>
                </p:cNvGrpSpPr>
                <p:nvPr/>
              </p:nvGrpSpPr>
              <p:grpSpPr bwMode="auto">
                <a:xfrm>
                  <a:off x="1474" y="143"/>
                  <a:ext cx="1889" cy="1406"/>
                  <a:chOff x="1474" y="143"/>
                  <a:chExt cx="1889" cy="1406"/>
                </a:xfrm>
              </p:grpSpPr>
              <p:sp>
                <p:nvSpPr>
                  <p:cNvPr id="52244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67" y="215"/>
                    <a:ext cx="0" cy="116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2245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667" y="1377"/>
                    <a:ext cx="169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2246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4" y="143"/>
                    <a:ext cx="193" cy="1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400" b="1" i="1">
                        <a:latin typeface="Comic Sans MS" pitchFamily="66" charset="0"/>
                      </a:rPr>
                      <a:t>p</a:t>
                    </a:r>
                    <a:endParaRPr lang="el-GR" sz="1400" b="1" i="1">
                      <a:latin typeface="Comic Sans MS" pitchFamily="66" charset="0"/>
                    </a:endParaRPr>
                  </a:p>
                </p:txBody>
              </p:sp>
              <p:sp>
                <p:nvSpPr>
                  <p:cNvPr id="52247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70" y="1377"/>
                    <a:ext cx="193" cy="1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400" b="1" i="1">
                        <a:latin typeface="Comic Sans MS" pitchFamily="66" charset="0"/>
                      </a:rPr>
                      <a:t>V</a:t>
                    </a:r>
                    <a:endParaRPr lang="el-GR" sz="1400" b="1" i="1">
                      <a:latin typeface="Comic Sans MS" pitchFamily="66" charset="0"/>
                    </a:endParaRPr>
                  </a:p>
                </p:txBody>
              </p:sp>
              <p:sp>
                <p:nvSpPr>
                  <p:cNvPr id="52248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67" y="1050"/>
                    <a:ext cx="269" cy="32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52249" name="Arc 25"/>
                <p:cNvSpPr>
                  <a:spLocks/>
                </p:cNvSpPr>
                <p:nvPr/>
              </p:nvSpPr>
              <p:spPr bwMode="auto">
                <a:xfrm rot="9942814">
                  <a:off x="1782" y="399"/>
                  <a:ext cx="1884" cy="938"/>
                </a:xfrm>
                <a:custGeom>
                  <a:avLst/>
                  <a:gdLst>
                    <a:gd name="G0" fmla="+- 0 0 0"/>
                    <a:gd name="G1" fmla="+- 18637 0 0"/>
                    <a:gd name="G2" fmla="+- 21600 0 0"/>
                    <a:gd name="T0" fmla="*/ 10918 w 21600"/>
                    <a:gd name="T1" fmla="*/ 0 h 21669"/>
                    <a:gd name="T2" fmla="*/ 21386 w 21600"/>
                    <a:gd name="T3" fmla="*/ 21669 h 21669"/>
                    <a:gd name="T4" fmla="*/ 0 w 21600"/>
                    <a:gd name="T5" fmla="*/ 18637 h 216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69" fill="none" extrusionOk="0">
                      <a:moveTo>
                        <a:pt x="10918" y="-1"/>
                      </a:moveTo>
                      <a:cubicBezTo>
                        <a:pt x="17534" y="3875"/>
                        <a:pt x="21600" y="10968"/>
                        <a:pt x="21600" y="18637"/>
                      </a:cubicBezTo>
                      <a:cubicBezTo>
                        <a:pt x="21600" y="19651"/>
                        <a:pt x="21528" y="20664"/>
                        <a:pt x="21386" y="21669"/>
                      </a:cubicBezTo>
                    </a:path>
                    <a:path w="21600" h="21669" stroke="0" extrusionOk="0">
                      <a:moveTo>
                        <a:pt x="10918" y="-1"/>
                      </a:moveTo>
                      <a:cubicBezTo>
                        <a:pt x="17534" y="3875"/>
                        <a:pt x="21600" y="10968"/>
                        <a:pt x="21600" y="18637"/>
                      </a:cubicBezTo>
                      <a:cubicBezTo>
                        <a:pt x="21600" y="19651"/>
                        <a:pt x="21528" y="20664"/>
                        <a:pt x="21386" y="21669"/>
                      </a:cubicBezTo>
                      <a:lnTo>
                        <a:pt x="0" y="18637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2250" name="Arc 26"/>
                <p:cNvSpPr>
                  <a:spLocks/>
                </p:cNvSpPr>
                <p:nvPr/>
              </p:nvSpPr>
              <p:spPr bwMode="auto">
                <a:xfrm rot="9942814">
                  <a:off x="2205" y="-49"/>
                  <a:ext cx="1887" cy="1340"/>
                </a:xfrm>
                <a:custGeom>
                  <a:avLst/>
                  <a:gdLst>
                    <a:gd name="G0" fmla="+- 0 0 0"/>
                    <a:gd name="G1" fmla="+- 18604 0 0"/>
                    <a:gd name="G2" fmla="+- 21600 0 0"/>
                    <a:gd name="T0" fmla="*/ 10975 w 21600"/>
                    <a:gd name="T1" fmla="*/ 0 h 21636"/>
                    <a:gd name="T2" fmla="*/ 21386 w 21600"/>
                    <a:gd name="T3" fmla="*/ 21636 h 21636"/>
                    <a:gd name="T4" fmla="*/ 0 w 21600"/>
                    <a:gd name="T5" fmla="*/ 18604 h 216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36" fill="none" extrusionOk="0">
                      <a:moveTo>
                        <a:pt x="10975" y="-1"/>
                      </a:moveTo>
                      <a:cubicBezTo>
                        <a:pt x="17559" y="3884"/>
                        <a:pt x="21600" y="10959"/>
                        <a:pt x="21600" y="18604"/>
                      </a:cubicBezTo>
                      <a:cubicBezTo>
                        <a:pt x="21600" y="19618"/>
                        <a:pt x="21528" y="20631"/>
                        <a:pt x="21386" y="21636"/>
                      </a:cubicBezTo>
                    </a:path>
                    <a:path w="21600" h="21636" stroke="0" extrusionOk="0">
                      <a:moveTo>
                        <a:pt x="10975" y="-1"/>
                      </a:moveTo>
                      <a:cubicBezTo>
                        <a:pt x="17559" y="3884"/>
                        <a:pt x="21600" y="10959"/>
                        <a:pt x="21600" y="18604"/>
                      </a:cubicBezTo>
                      <a:cubicBezTo>
                        <a:pt x="21600" y="19618"/>
                        <a:pt x="21528" y="20631"/>
                        <a:pt x="21386" y="21636"/>
                      </a:cubicBezTo>
                      <a:lnTo>
                        <a:pt x="0" y="18604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2251" name="Arc 27"/>
                <p:cNvSpPr>
                  <a:spLocks/>
                </p:cNvSpPr>
                <p:nvPr/>
              </p:nvSpPr>
              <p:spPr bwMode="auto">
                <a:xfrm rot="9942814">
                  <a:off x="2392" y="-18"/>
                  <a:ext cx="1940" cy="1123"/>
                </a:xfrm>
                <a:custGeom>
                  <a:avLst/>
                  <a:gdLst>
                    <a:gd name="G0" fmla="+- 0 0 0"/>
                    <a:gd name="G1" fmla="+- 16292 0 0"/>
                    <a:gd name="G2" fmla="+- 21600 0 0"/>
                    <a:gd name="T0" fmla="*/ 14182 w 21600"/>
                    <a:gd name="T1" fmla="*/ 0 h 19324"/>
                    <a:gd name="T2" fmla="*/ 21386 w 21600"/>
                    <a:gd name="T3" fmla="*/ 19324 h 19324"/>
                    <a:gd name="T4" fmla="*/ 0 w 21600"/>
                    <a:gd name="T5" fmla="*/ 16292 h 193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9324" fill="none" extrusionOk="0">
                      <a:moveTo>
                        <a:pt x="14182" y="-1"/>
                      </a:moveTo>
                      <a:cubicBezTo>
                        <a:pt x="18894" y="4102"/>
                        <a:pt x="21600" y="10044"/>
                        <a:pt x="21600" y="16292"/>
                      </a:cubicBezTo>
                      <a:cubicBezTo>
                        <a:pt x="21600" y="17306"/>
                        <a:pt x="21528" y="18319"/>
                        <a:pt x="21386" y="19324"/>
                      </a:cubicBezTo>
                    </a:path>
                    <a:path w="21600" h="19324" stroke="0" extrusionOk="0">
                      <a:moveTo>
                        <a:pt x="14182" y="-1"/>
                      </a:moveTo>
                      <a:cubicBezTo>
                        <a:pt x="18894" y="4102"/>
                        <a:pt x="21600" y="10044"/>
                        <a:pt x="21600" y="16292"/>
                      </a:cubicBezTo>
                      <a:cubicBezTo>
                        <a:pt x="21600" y="17306"/>
                        <a:pt x="21528" y="18319"/>
                        <a:pt x="21386" y="19324"/>
                      </a:cubicBezTo>
                      <a:lnTo>
                        <a:pt x="0" y="16292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2252" name="Arc 28"/>
                <p:cNvSpPr>
                  <a:spLocks/>
                </p:cNvSpPr>
                <p:nvPr/>
              </p:nvSpPr>
              <p:spPr bwMode="auto">
                <a:xfrm rot="9342057">
                  <a:off x="2589" y="-126"/>
                  <a:ext cx="1527" cy="847"/>
                </a:xfrm>
                <a:custGeom>
                  <a:avLst/>
                  <a:gdLst>
                    <a:gd name="G0" fmla="+- 0 0 0"/>
                    <a:gd name="G1" fmla="+- 15687 0 0"/>
                    <a:gd name="G2" fmla="+- 21600 0 0"/>
                    <a:gd name="T0" fmla="*/ 14849 w 21567"/>
                    <a:gd name="T1" fmla="*/ 0 h 15687"/>
                    <a:gd name="T2" fmla="*/ 21567 w 21567"/>
                    <a:gd name="T3" fmla="*/ 14489 h 15687"/>
                    <a:gd name="T4" fmla="*/ 0 w 21567"/>
                    <a:gd name="T5" fmla="*/ 15687 h 156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67" h="15687" fill="none" extrusionOk="0">
                      <a:moveTo>
                        <a:pt x="14848" y="0"/>
                      </a:moveTo>
                      <a:cubicBezTo>
                        <a:pt x="18856" y="3794"/>
                        <a:pt x="21260" y="8978"/>
                        <a:pt x="21566" y="14489"/>
                      </a:cubicBezTo>
                    </a:path>
                    <a:path w="21567" h="15687" stroke="0" extrusionOk="0">
                      <a:moveTo>
                        <a:pt x="14848" y="0"/>
                      </a:moveTo>
                      <a:cubicBezTo>
                        <a:pt x="18856" y="3794"/>
                        <a:pt x="21260" y="8978"/>
                        <a:pt x="21566" y="14489"/>
                      </a:cubicBezTo>
                      <a:lnTo>
                        <a:pt x="0" y="15687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52253" name="Text Box 29"/>
              <p:cNvSpPr txBox="1">
                <a:spLocks noChangeArrowheads="1"/>
              </p:cNvSpPr>
              <p:nvPr/>
            </p:nvSpPr>
            <p:spPr bwMode="auto">
              <a:xfrm>
                <a:off x="1791" y="890"/>
                <a:ext cx="153" cy="1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sz="1400" b="1">
                    <a:latin typeface="Comic Sans MS" pitchFamily="66" charset="0"/>
                  </a:rPr>
                  <a:t>Α</a:t>
                </a:r>
              </a:p>
            </p:txBody>
          </p:sp>
          <p:sp>
            <p:nvSpPr>
              <p:cNvPr id="52254" name="Text Box 30"/>
              <p:cNvSpPr txBox="1">
                <a:spLocks noChangeArrowheads="1"/>
              </p:cNvSpPr>
              <p:nvPr/>
            </p:nvSpPr>
            <p:spPr bwMode="auto">
              <a:xfrm>
                <a:off x="2064" y="527"/>
                <a:ext cx="154" cy="1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sz="1400" b="1">
                    <a:latin typeface="Comic Sans MS" pitchFamily="66" charset="0"/>
                  </a:rPr>
                  <a:t>Β</a:t>
                </a:r>
              </a:p>
            </p:txBody>
          </p:sp>
          <p:sp>
            <p:nvSpPr>
              <p:cNvPr id="52255" name="Text Box 31"/>
              <p:cNvSpPr txBox="1">
                <a:spLocks noChangeArrowheads="1"/>
              </p:cNvSpPr>
              <p:nvPr/>
            </p:nvSpPr>
            <p:spPr bwMode="auto">
              <a:xfrm>
                <a:off x="2823" y="505"/>
                <a:ext cx="15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sz="1400" b="1">
                    <a:latin typeface="Comic Sans MS" pitchFamily="66" charset="0"/>
                  </a:rPr>
                  <a:t>Γ</a:t>
                </a:r>
              </a:p>
            </p:txBody>
          </p:sp>
          <p:sp>
            <p:nvSpPr>
              <p:cNvPr id="52256" name="Text Box 32"/>
              <p:cNvSpPr txBox="1">
                <a:spLocks noChangeArrowheads="1"/>
              </p:cNvSpPr>
              <p:nvPr/>
            </p:nvSpPr>
            <p:spPr bwMode="auto">
              <a:xfrm>
                <a:off x="2900" y="905"/>
                <a:ext cx="192" cy="1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sz="1400" b="1">
                    <a:latin typeface="Comic Sans MS" pitchFamily="66" charset="0"/>
                  </a:rPr>
                  <a:t>Δ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2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312AC-D4B4-4E23-82A4-C10A32E8E474}" type="slidenum">
              <a:rPr lang="el-GR"/>
              <a:pPr/>
              <a:t>19</a:t>
            </a:fld>
            <a:endParaRPr lang="el-GR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116013" y="1052513"/>
            <a:ext cx="68405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Χρήσιμη διεύθυνση στο Διαδίκτυο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971550" y="2133600"/>
            <a:ext cx="698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hlinkClick r:id="rId3"/>
              </a:rPr>
              <a:t>http://www.animatedengines.com/</a:t>
            </a:r>
            <a:endParaRPr lang="el-GR" sz="32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49B6-196F-4508-963A-A499B7BEBE13}" type="slidenum">
              <a:rPr lang="el-GR"/>
              <a:pPr/>
              <a:t>2</a:t>
            </a:fld>
            <a:endParaRPr lang="el-GR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6188" y="1773238"/>
            <a:ext cx="768350" cy="1152525"/>
          </a:xfrm>
          <a:prstGeom prst="rect">
            <a:avLst/>
          </a:prstGeom>
          <a:noFill/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3995738" y="549275"/>
            <a:ext cx="3024187" cy="863600"/>
          </a:xfrm>
          <a:prstGeom prst="wedgeRoundRectCallout">
            <a:avLst>
              <a:gd name="adj1" fmla="val 67639"/>
              <a:gd name="adj2" fmla="val 9871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l-GR" i="1">
                <a:latin typeface="Comic Sans MS" pitchFamily="66" charset="0"/>
              </a:rPr>
              <a:t>Τι είναι οι θερμικές μηχανές</a:t>
            </a:r>
            <a:r>
              <a:rPr lang="en-US" i="1">
                <a:latin typeface="Comic Sans MS" pitchFamily="66" charset="0"/>
              </a:rPr>
              <a:t>;</a:t>
            </a:r>
            <a:endParaRPr lang="el-GR" i="1">
              <a:latin typeface="Comic Sans MS" pitchFamily="66" charset="0"/>
            </a:endParaRPr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323850" y="4149725"/>
          <a:ext cx="107950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Φωτογραφία του Photo Editor" r:id="rId5" imgW="2857899" imgH="2704762" progId="MSPhotoEd.3">
                  <p:embed/>
                </p:oleObj>
              </mc:Choice>
              <mc:Fallback>
                <p:oleObj name="Φωτογραφία του Photo Editor" r:id="rId5" imgW="2857899" imgH="2704762" progId="MSPhotoEd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149725"/>
                        <a:ext cx="1079500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07763" dir="18900000" algn="ctr" rotWithShape="0">
                          <a:schemeClr val="bg2">
                            <a:alpha val="50000"/>
                          </a:schemeClr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1547813" y="2492375"/>
            <a:ext cx="4895850" cy="1295400"/>
          </a:xfrm>
          <a:prstGeom prst="wedgeRoundRectCallout">
            <a:avLst>
              <a:gd name="adj1" fmla="val -50907"/>
              <a:gd name="adj2" fmla="val 7291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l-G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Οι </a:t>
            </a:r>
            <a:r>
              <a:rPr lang="el-GR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θερμικές μηχανές</a:t>
            </a:r>
            <a:r>
              <a:rPr lang="el-G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είναι διατάξεις που </a:t>
            </a:r>
            <a:r>
              <a:rPr lang="el-GR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μετατρέπουν τη θερμότητα σε μηχανικό έργο</a:t>
            </a:r>
            <a:r>
              <a:rPr lang="el-G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2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8D2F-2CEF-4A01-BC26-E23A63892EF1}" type="slidenum">
              <a:rPr lang="el-GR"/>
              <a:pPr/>
              <a:t>3</a:t>
            </a:fld>
            <a:endParaRPr lang="el-GR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el-GR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hlinkClick r:id="rId3"/>
              </a:rPr>
              <a:t>(σύντομη)</a:t>
            </a:r>
            <a:r>
              <a:rPr lang="el-GR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hlinkClick r:id="rId3"/>
              </a:rPr>
              <a:t> Ιστορία των μηχανών</a:t>
            </a:r>
            <a:endParaRPr lang="el-GR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16390" name="Picture 6" descr="40-90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1187450" y="1196975"/>
            <a:ext cx="6624638" cy="4875213"/>
          </a:xfrm>
          <a:noFill/>
          <a:ln>
            <a:solidFill>
              <a:srgbClr val="FF0000"/>
            </a:solidFill>
          </a:ln>
          <a:effectLst>
            <a:outerShdw dist="35921" dir="2700000" algn="ctr" rotWithShape="0">
              <a:srgbClr val="80808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78FF-7B0B-42C0-B833-B8C1E38B84CF}" type="slidenum">
              <a:rPr lang="el-GR"/>
              <a:pPr/>
              <a:t>4</a:t>
            </a:fld>
            <a:endParaRPr lang="el-GR"/>
          </a:p>
        </p:txBody>
      </p:sp>
      <p:pic>
        <p:nvPicPr>
          <p:cNvPr id="10245" name="Picture 5" descr="newcomensteameng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0"/>
            <a:ext cx="2484437" cy="30686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0252" name="Picture 12" descr="c?q=f75156bccad983d7_landi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3995738" cy="4724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995738" y="260350"/>
            <a:ext cx="266382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latin typeface="Comic Sans MS" pitchFamily="66" charset="0"/>
              </a:rPr>
              <a:t>Ατμομηχανή</a:t>
            </a:r>
            <a:r>
              <a:rPr lang="el-GR">
                <a:latin typeface="Comic Sans MS" pitchFamily="66" charset="0"/>
                <a:hlinkClick r:id="rId5" action="ppaction://hlinkfile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hlinkClick r:id="rId5" action="ppaction://hlinkfile"/>
              </a:rPr>
              <a:t>Thomas Newcomen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latin typeface="Comic Sans MS" pitchFamily="66" charset="0"/>
                <a:hlinkClick r:id="rId5" action="ppaction://hlinkfile"/>
              </a:rPr>
              <a:t>(1663-1729)</a:t>
            </a:r>
            <a:endParaRPr lang="el-GR" sz="2000" b="1">
              <a:latin typeface="Comic Sans MS" pitchFamily="66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0" y="4724400"/>
            <a:ext cx="3995738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Ατμοσφαιρική μηχανή    του </a:t>
            </a:r>
            <a:r>
              <a:rPr lang="en-US" b="1">
                <a:latin typeface="Comic Sans MS" pitchFamily="66" charset="0"/>
              </a:rPr>
              <a:t>Newcomen (1712)</a:t>
            </a:r>
            <a:endParaRPr lang="el-GR" b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/>
      <p:bldP spid="102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E64E-A482-4979-8EE9-C03B9A844528}" type="slidenum">
              <a:rPr lang="el-GR"/>
              <a:pPr/>
              <a:t>5</a:t>
            </a:fld>
            <a:endParaRPr lang="el-GR"/>
          </a:p>
        </p:txBody>
      </p:sp>
      <p:pic>
        <p:nvPicPr>
          <p:cNvPr id="12292" name="Picture 4" descr="Wat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905000" cy="2600325"/>
          </a:xfrm>
          <a:prstGeom prst="rect">
            <a:avLst/>
          </a:prstGeom>
          <a:noFill/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0" y="2636838"/>
            <a:ext cx="19081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Comic Sans MS" pitchFamily="66" charset="0"/>
              </a:rPr>
              <a:t>James Watt</a:t>
            </a:r>
          </a:p>
          <a:p>
            <a:pPr algn="ctr">
              <a:spcBef>
                <a:spcPct val="50000"/>
              </a:spcBef>
            </a:pPr>
            <a:r>
              <a:rPr lang="en-US" sz="2000" b="1" i="1">
                <a:latin typeface="Comic Sans MS" pitchFamily="66" charset="0"/>
              </a:rPr>
              <a:t>1736-1819</a:t>
            </a:r>
            <a:endParaRPr lang="el-GR" sz="2000" b="1" i="1">
              <a:latin typeface="Comic Sans MS" pitchFamily="66" charset="0"/>
            </a:endParaRPr>
          </a:p>
        </p:txBody>
      </p:sp>
      <p:pic>
        <p:nvPicPr>
          <p:cNvPr id="12295" name="Picture 7" descr="maquin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0"/>
            <a:ext cx="7235825" cy="54276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635375" y="5516563"/>
            <a:ext cx="367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l-GR" i="1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635375" y="5445125"/>
            <a:ext cx="3673475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hlinkClick r:id="rId5"/>
              </a:rPr>
              <a:t>Μηχανή του 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hlinkClick r:id="rId5"/>
              </a:rPr>
              <a:t>Watt</a:t>
            </a:r>
            <a:r>
              <a:rPr lang="en-US" b="1">
                <a:latin typeface="Comic Sans MS" pitchFamily="66" charset="0"/>
                <a:hlinkClick r:id="rId5"/>
              </a:rPr>
              <a:t> </a:t>
            </a:r>
            <a:r>
              <a:rPr lang="en-US" b="1">
                <a:latin typeface="Comic Sans MS" pitchFamily="66" charset="0"/>
              </a:rPr>
              <a:t>(1769)</a:t>
            </a:r>
            <a:endParaRPr lang="el-GR" b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C3E5-FDF5-4E20-B447-BC658B59C4DB}" type="slidenum">
              <a:rPr lang="el-GR"/>
              <a:pPr/>
              <a:t>6</a:t>
            </a:fld>
            <a:endParaRPr lang="el-GR"/>
          </a:p>
        </p:txBody>
      </p:sp>
      <p:pic>
        <p:nvPicPr>
          <p:cNvPr id="47108" name="Picture 4" descr="ThermoMachine1814"/>
          <p:cNvPicPr>
            <a:picLocks noChangeAspect="1" noChangeArrowheads="1"/>
          </p:cNvPicPr>
          <p:nvPr/>
        </p:nvPicPr>
        <p:blipFill>
          <a:blip r:embed="rId3"/>
          <a:srcRect b="17061"/>
          <a:stretch>
            <a:fillRect/>
          </a:stretch>
        </p:blipFill>
        <p:spPr bwMode="auto">
          <a:xfrm>
            <a:off x="0" y="692150"/>
            <a:ext cx="4464050" cy="36734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4365625"/>
            <a:ext cx="4427538" cy="8318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l-GR" b="1">
                <a:latin typeface="Comic Sans MS" pitchFamily="66" charset="0"/>
              </a:rPr>
              <a:t>Δικύλινδρη μηχανή ατμού</a:t>
            </a:r>
            <a:r>
              <a:rPr lang="el-GR" sz="1800" b="1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US" sz="1800" b="1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US" b="1">
                <a:latin typeface="Comic Sans MS" pitchFamily="66" charset="0"/>
              </a:rPr>
              <a:t>(1814)</a:t>
            </a:r>
            <a:endParaRPr lang="el-GR" b="1">
              <a:latin typeface="Comic Sans MS" pitchFamily="66" charset="0"/>
            </a:endParaRPr>
          </a:p>
        </p:txBody>
      </p:sp>
      <p:pic>
        <p:nvPicPr>
          <p:cNvPr id="47110" name="Picture 6" descr="ThermoMachine18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10088" y="692150"/>
            <a:ext cx="4633912" cy="36734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4500563" y="4365625"/>
            <a:ext cx="4643437" cy="8318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l-GR" b="1">
                <a:latin typeface="Comic Sans MS" pitchFamily="66" charset="0"/>
              </a:rPr>
              <a:t>Η πρώτη ατμομηχανή </a:t>
            </a:r>
          </a:p>
          <a:p>
            <a:pPr algn="ctr"/>
            <a:r>
              <a:rPr lang="el-GR" b="1">
                <a:latin typeface="Comic Sans MS" pitchFamily="66" charset="0"/>
              </a:rPr>
              <a:t>σιδηροδρόμου</a:t>
            </a:r>
            <a:r>
              <a:rPr lang="en-US" b="1">
                <a:latin typeface="Comic Sans MS" pitchFamily="66" charset="0"/>
              </a:rPr>
              <a:t> (1820)</a:t>
            </a:r>
            <a:endParaRPr lang="el-GR" b="1">
              <a:latin typeface="Comic Sans MS" pitchFamily="66" charset="0"/>
            </a:endParaRPr>
          </a:p>
        </p:txBody>
      </p:sp>
      <p:sp>
        <p:nvSpPr>
          <p:cNvPr id="47112" name="Rectangle 8" descr="Περγαμηνή"/>
          <p:cNvSpPr>
            <a:spLocks noChangeArrowheads="1"/>
          </p:cNvSpPr>
          <p:nvPr/>
        </p:nvSpPr>
        <p:spPr bwMode="auto">
          <a:xfrm>
            <a:off x="4500563" y="765175"/>
            <a:ext cx="3455987" cy="647700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  <p:bldP spid="47111" grpId="0" animBg="1"/>
      <p:bldP spid="471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477B-BA43-4A7D-9111-538D98057C85}" type="slidenum">
              <a:rPr lang="el-GR"/>
              <a:pPr/>
              <a:t>7</a:t>
            </a:fld>
            <a:endParaRPr lang="el-GR"/>
          </a:p>
        </p:txBody>
      </p:sp>
      <p:grpSp>
        <p:nvGrpSpPr>
          <p:cNvPr id="2" name="Organization Chart 5"/>
          <p:cNvGrpSpPr>
            <a:grpSpLocks noChangeAspect="1"/>
          </p:cNvGrpSpPr>
          <p:nvPr/>
        </p:nvGrpSpPr>
        <p:grpSpPr bwMode="auto">
          <a:xfrm>
            <a:off x="0" y="0"/>
            <a:ext cx="9144000" cy="6092825"/>
            <a:chOff x="-693" y="451"/>
            <a:chExt cx="3806" cy="4890"/>
          </a:xfrm>
        </p:grpSpPr>
        <p:cxnSp>
          <p:nvCxnSpPr>
            <p:cNvPr id="20496" name="_s20496"/>
            <p:cNvCxnSpPr>
              <a:cxnSpLocks noChangeShapeType="1"/>
              <a:stCxn id="9" idx="0"/>
              <a:endCxn id="7" idx="2"/>
            </p:cNvCxnSpPr>
            <p:nvPr/>
          </p:nvCxnSpPr>
          <p:spPr bwMode="auto">
            <a:xfrm rot="5400000" flipH="1">
              <a:off x="1871" y="2309"/>
              <a:ext cx="347" cy="55"/>
            </a:xfrm>
            <a:prstGeom prst="bentConnector3">
              <a:avLst>
                <a:gd name="adj1" fmla="val 2647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4" name="_s20494"/>
            <p:cNvCxnSpPr>
              <a:cxnSpLocks noChangeShapeType="1"/>
              <a:stCxn id="8" idx="0"/>
              <a:endCxn id="6" idx="2"/>
            </p:cNvCxnSpPr>
            <p:nvPr/>
          </p:nvCxnSpPr>
          <p:spPr bwMode="auto">
            <a:xfrm rot="5400000" flipH="1">
              <a:off x="-184" y="3305"/>
              <a:ext cx="841" cy="89"/>
            </a:xfrm>
            <a:prstGeom prst="bentConnector3">
              <a:avLst>
                <a:gd name="adj1" fmla="val 1090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2" name="_s20492"/>
            <p:cNvCxnSpPr>
              <a:cxnSpLocks noChangeShapeType="1"/>
              <a:stCxn id="7" idx="0"/>
              <a:endCxn id="5" idx="2"/>
            </p:cNvCxnSpPr>
            <p:nvPr/>
          </p:nvCxnSpPr>
          <p:spPr bwMode="auto">
            <a:xfrm rot="5400000" flipH="1">
              <a:off x="1358" y="983"/>
              <a:ext cx="346" cy="972"/>
            </a:xfrm>
            <a:prstGeom prst="bentConnector3">
              <a:avLst>
                <a:gd name="adj1" fmla="val 2647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_s20490"/>
            <p:cNvCxnSpPr>
              <a:cxnSpLocks noChangeShapeType="1"/>
              <a:stCxn id="6" idx="0"/>
              <a:endCxn id="5" idx="2"/>
            </p:cNvCxnSpPr>
            <p:nvPr/>
          </p:nvCxnSpPr>
          <p:spPr bwMode="auto">
            <a:xfrm rot="16200000">
              <a:off x="254" y="1245"/>
              <a:ext cx="729" cy="853"/>
            </a:xfrm>
            <a:prstGeom prst="bentConnector3">
              <a:avLst>
                <a:gd name="adj1" fmla="val 1258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" name="_s20486"/>
            <p:cNvSpPr>
              <a:spLocks noChangeArrowheads="1"/>
            </p:cNvSpPr>
            <p:nvPr/>
          </p:nvSpPr>
          <p:spPr bwMode="auto">
            <a:xfrm>
              <a:off x="131" y="603"/>
              <a:ext cx="1828" cy="693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none" lIns="31079" tIns="15540" rIns="31079" bIns="1554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36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Θερμικές μηχανές</a:t>
              </a:r>
            </a:p>
          </p:txBody>
        </p:sp>
        <p:sp>
          <p:nvSpPr>
            <p:cNvPr id="6" name="_s20487"/>
            <p:cNvSpPr>
              <a:spLocks noChangeArrowheads="1"/>
            </p:cNvSpPr>
            <p:nvPr/>
          </p:nvSpPr>
          <p:spPr bwMode="auto">
            <a:xfrm>
              <a:off x="-498" y="2047"/>
              <a:ext cx="1379" cy="871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none" lIns="31079" tIns="15540" rIns="31079" bIns="1554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400" b="1" i="0" u="none" strike="noStrike" cap="none" normalizeH="0" baseline="0" smtClean="0">
                  <a:ln>
                    <a:noFill/>
                  </a:ln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  <a:hlinkClick r:id="rId3"/>
                </a:rPr>
                <a:t>Μηχανές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400" b="1" i="0" u="none" strike="noStrike" cap="none" normalizeH="0" baseline="0" smtClean="0">
                  <a:ln>
                    <a:noFill/>
                  </a:ln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  <a:hlinkClick r:id="rId3"/>
                </a:rPr>
                <a:t>εσωτερικής καύσης</a:t>
              </a:r>
              <a:endParaRPr kumimoji="0" lang="el-GR" altLang="el-GR" sz="2400" b="1" i="0" u="none" strike="noStrike" cap="none" normalizeH="0" baseline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endParaRPr>
            </a:p>
          </p:txBody>
        </p:sp>
        <p:sp>
          <p:nvSpPr>
            <p:cNvPr id="7" name="_s20489"/>
            <p:cNvSpPr>
              <a:spLocks noChangeArrowheads="1"/>
            </p:cNvSpPr>
            <p:nvPr/>
          </p:nvSpPr>
          <p:spPr bwMode="auto">
            <a:xfrm>
              <a:off x="1120" y="1642"/>
              <a:ext cx="1795" cy="521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none" lIns="31079" tIns="15540" rIns="31079" bIns="1554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400" b="1" i="0" u="none" strike="noStrike" cap="none" normalizeH="0" baseline="0" smtClean="0">
                  <a:ln>
                    <a:noFill/>
                  </a:ln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  <a:hlinkClick r:id="rId3"/>
                </a:rPr>
                <a:t>Μηχανές εξωτερικής καύσης</a:t>
              </a:r>
              <a:endParaRPr kumimoji="0" lang="el-GR" altLang="el-GR" sz="2400" b="1" i="0" u="none" strike="noStrike" cap="none" normalizeH="0" baseline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endParaRPr>
            </a:p>
          </p:txBody>
        </p:sp>
        <p:sp>
          <p:nvSpPr>
            <p:cNvPr id="8" name="_s20493"/>
            <p:cNvSpPr>
              <a:spLocks noChangeArrowheads="1"/>
            </p:cNvSpPr>
            <p:nvPr/>
          </p:nvSpPr>
          <p:spPr bwMode="auto">
            <a:xfrm>
              <a:off x="-618" y="3782"/>
              <a:ext cx="1798" cy="1328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none" lIns="64048" tIns="32023" rIns="64048" bIns="32023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400" b="1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Ως μέσο παραγωγής έργου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400" b="1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χρησιμοποιούν τον αέρα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400" b="1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(κινητήρας αυτοκινήτου,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400" b="1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αεροστρόβιλος αεροπλάνου)</a:t>
              </a:r>
            </a:p>
          </p:txBody>
        </p:sp>
        <p:sp>
          <p:nvSpPr>
            <p:cNvPr id="9" name="_s20495"/>
            <p:cNvSpPr>
              <a:spLocks noChangeArrowheads="1"/>
            </p:cNvSpPr>
            <p:nvPr/>
          </p:nvSpPr>
          <p:spPr bwMode="auto">
            <a:xfrm>
              <a:off x="1120" y="2510"/>
              <a:ext cx="1903" cy="1445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none" lIns="68101" tIns="34050" rIns="68101" bIns="3405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400" b="1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Το μέσο παραγωγής έργου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400" b="1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δεν είναι το καυσαέριο, αλλά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400" b="1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άλλο στοιχείο π.χ. το νερό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400" b="1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(ατμοστρόβιλοι, ατμομηχανές)</a:t>
              </a:r>
              <a:r>
                <a:rPr kumimoji="0" lang="el-GR" altLang="el-GR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anose="030F0702030302020204" pitchFamily="66" charset="0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9173-9FF4-4D4E-9D87-1C3A0B867DD2}" type="slidenum">
              <a:rPr lang="el-GR"/>
              <a:pPr/>
              <a:t>8</a:t>
            </a:fld>
            <a:endParaRPr lang="el-GR"/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116013" y="620713"/>
            <a:ext cx="6696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6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Αρχή λειτουργίας ατμομηχανής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1557338"/>
            <a:ext cx="712787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7A92-E227-4D69-B3B0-26C3E8569625}" type="slidenum">
              <a:rPr lang="el-GR"/>
              <a:pPr/>
              <a:t>9</a:t>
            </a:fld>
            <a:endParaRPr lang="el-GR"/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11188" y="476250"/>
            <a:ext cx="7993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6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hlinkClick r:id="rId4"/>
              </a:rPr>
              <a:t>Κύκλος βενζινοκινητήρα 4 χρόνων</a:t>
            </a:r>
            <a:endParaRPr lang="el-GR" sz="3600" b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411413" y="1268413"/>
          <a:ext cx="1916112" cy="3960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Εικόνα bitmap" r:id="rId5" imgW="695238" imgH="1438095" progId="Paint.Picture">
                  <p:embed/>
                </p:oleObj>
              </mc:Choice>
              <mc:Fallback>
                <p:oleObj name="Εικόνα bitmap" r:id="rId5" imgW="695238" imgH="1438095" progId="Paint.Picture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268413"/>
                        <a:ext cx="1916112" cy="3960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4932363" y="1125538"/>
          <a:ext cx="1695450" cy="395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Εικόνα bitmap" r:id="rId7" imgW="628571" imgH="1467055" progId="Paint.Picture">
                  <p:embed/>
                </p:oleObj>
              </mc:Choice>
              <mc:Fallback>
                <p:oleObj name="Εικόνα bitmap" r:id="rId7" imgW="628571" imgH="1467055" progId="Paint.Picture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1125538"/>
                        <a:ext cx="1695450" cy="395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7058025" y="1196975"/>
          <a:ext cx="2085975" cy="381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Εικόνα bitmap" r:id="rId9" imgW="781159" imgH="1428949" progId="Paint.Picture">
                  <p:embed/>
                </p:oleObj>
              </mc:Choice>
              <mc:Fallback>
                <p:oleObj name="Εικόνα bitmap" r:id="rId9" imgW="781159" imgH="1428949" progId="Paint.Picture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025" y="1196975"/>
                        <a:ext cx="2085975" cy="381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179388" y="1196975"/>
          <a:ext cx="1998662" cy="374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Εικόνα bitmap" r:id="rId11" imgW="752381" imgH="1409897" progId="Paint.Picture">
                  <p:embed/>
                </p:oleObj>
              </mc:Choice>
              <mc:Fallback>
                <p:oleObj name="Εικόνα bitmap" r:id="rId11" imgW="752381" imgH="1409897" progId="Paint.Picture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196975"/>
                        <a:ext cx="1998662" cy="374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0" y="5084763"/>
            <a:ext cx="2303463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600" b="1">
                <a:latin typeface="Comic Sans MS" pitchFamily="66" charset="0"/>
              </a:rPr>
              <a:t>Το έμβολο κατεβαίνει, μίγμα βενζίνης-αέρα γεμίζει τον κύλινδρο.</a:t>
            </a:r>
            <a:r>
              <a:rPr lang="el-GR" sz="2000" i="1">
                <a:latin typeface="Comic Sans MS" pitchFamily="66" charset="0"/>
              </a:rPr>
              <a:t> 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2339975" y="5157788"/>
            <a:ext cx="2232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600" b="1">
                <a:latin typeface="Comic Sans MS" pitchFamily="66" charset="0"/>
              </a:rPr>
              <a:t>Το έμβολο ανεβαίνει, το μίγμα συμπιέζεται.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4716463" y="5084763"/>
            <a:ext cx="23764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600" b="1">
                <a:latin typeface="Comic Sans MS" pitchFamily="66" charset="0"/>
              </a:rPr>
              <a:t>Το μίγμα αναφλέγεται, τα αέρια απωθούν το έμβολο προς τα κάτω.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7092950" y="5084763"/>
            <a:ext cx="20510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600" b="1">
                <a:latin typeface="Comic Sans MS" pitchFamily="66" charset="0"/>
              </a:rPr>
              <a:t>Το έμβολο ανεβαίνει, τα καυσαέρια απομακρύνονται. </a:t>
            </a:r>
            <a:r>
              <a:rPr lang="el-GR" sz="1400" b="1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83" grpId="0"/>
      <p:bldP spid="24584" grpId="0"/>
      <p:bldP spid="24585" grpId="0"/>
      <p:bldP spid="24586" grpId="0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</TotalTime>
  <Words>511</Words>
  <Application>Microsoft Office PowerPoint</Application>
  <PresentationFormat>Προβολή στην οθόνη (4:3)</PresentationFormat>
  <Paragraphs>147</Paragraphs>
  <Slides>19</Slides>
  <Notes>17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3</vt:i4>
      </vt:variant>
      <vt:variant>
        <vt:lpstr>Τίτλοι διαφανειών</vt:lpstr>
      </vt:variant>
      <vt:variant>
        <vt:i4>19</vt:i4>
      </vt:variant>
    </vt:vector>
  </HeadingPairs>
  <TitlesOfParts>
    <vt:vector size="28" baseType="lpstr">
      <vt:lpstr>Times New Roman</vt:lpstr>
      <vt:lpstr>Comic Sans MS</vt:lpstr>
      <vt:lpstr>Century Gothic</vt:lpstr>
      <vt:lpstr>Arial</vt:lpstr>
      <vt:lpstr>Wingdings</vt:lpstr>
      <vt:lpstr>Προεπιλεγμένη σχεδίαση</vt:lpstr>
      <vt:lpstr>Φωτογραφία του Photo Editor</vt:lpstr>
      <vt:lpstr>Εικόνα bitmap</vt:lpstr>
      <vt:lpstr>Εξίσωση</vt:lpstr>
      <vt:lpstr>Παρουσίαση του PowerPoint</vt:lpstr>
      <vt:lpstr>Παρουσίαση του PowerPoint</vt:lpstr>
      <vt:lpstr>(σύντομη) Ιστορία των μηχανών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Απόδοση μιας μηχανής</vt:lpstr>
      <vt:lpstr>Παρουσίαση του PowerPoint</vt:lpstr>
      <vt:lpstr>Παρατηρήσεις για τις Ασκήσεις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</dc:creator>
  <cp:lastModifiedBy>petros xirodimas</cp:lastModifiedBy>
  <cp:revision>92</cp:revision>
  <dcterms:created xsi:type="dcterms:W3CDTF">1601-01-01T00:00:00Z</dcterms:created>
  <dcterms:modified xsi:type="dcterms:W3CDTF">2020-03-29T18:30:06Z</dcterms:modified>
</cp:coreProperties>
</file>