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9" r:id="rId2"/>
    <p:sldId id="260" r:id="rId3"/>
    <p:sldId id="261" r:id="rId4"/>
    <p:sldId id="258" r:id="rId5"/>
    <p:sldId id="328" r:id="rId6"/>
    <p:sldId id="262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5" r:id="rId22"/>
    <p:sldId id="286" r:id="rId23"/>
    <p:sldId id="287" r:id="rId24"/>
    <p:sldId id="288" r:id="rId25"/>
    <p:sldId id="280" r:id="rId26"/>
    <p:sldId id="281" r:id="rId27"/>
    <p:sldId id="282" r:id="rId28"/>
    <p:sldId id="283" r:id="rId29"/>
    <p:sldId id="284" r:id="rId30"/>
    <p:sldId id="289" r:id="rId31"/>
    <p:sldId id="290" r:id="rId32"/>
    <p:sldId id="291" r:id="rId33"/>
    <p:sldId id="292" r:id="rId34"/>
    <p:sldId id="274" r:id="rId35"/>
    <p:sldId id="293" r:id="rId36"/>
    <p:sldId id="332" r:id="rId37"/>
    <p:sldId id="294" r:id="rId38"/>
    <p:sldId id="295" r:id="rId39"/>
    <p:sldId id="296" r:id="rId40"/>
    <p:sldId id="298" r:id="rId41"/>
    <p:sldId id="299" r:id="rId42"/>
    <p:sldId id="300" r:id="rId43"/>
    <p:sldId id="316" r:id="rId44"/>
    <p:sldId id="317" r:id="rId45"/>
    <p:sldId id="318" r:id="rId46"/>
    <p:sldId id="301" r:id="rId47"/>
    <p:sldId id="302" r:id="rId48"/>
    <p:sldId id="303" r:id="rId49"/>
    <p:sldId id="319" r:id="rId50"/>
    <p:sldId id="315" r:id="rId51"/>
    <p:sldId id="320" r:id="rId52"/>
    <p:sldId id="321" r:id="rId53"/>
    <p:sldId id="322" r:id="rId54"/>
    <p:sldId id="305" r:id="rId55"/>
    <p:sldId id="323" r:id="rId56"/>
    <p:sldId id="306" r:id="rId57"/>
    <p:sldId id="333" r:id="rId58"/>
    <p:sldId id="324" r:id="rId59"/>
    <p:sldId id="325" r:id="rId60"/>
    <p:sldId id="334" r:id="rId61"/>
    <p:sldId id="331" r:id="rId62"/>
    <p:sldId id="327" r:id="rId63"/>
    <p:sldId id="330" r:id="rId64"/>
  </p:sldIdLst>
  <p:sldSz cx="9144000" cy="6858000" type="screen4x3"/>
  <p:notesSz cx="6858000" cy="9144000"/>
  <p:custDataLst>
    <p:tags r:id="rId6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5841"/>
    <a:srgbClr val="FF0000"/>
    <a:srgbClr val="FF9900"/>
    <a:srgbClr val="FFFF99"/>
    <a:srgbClr val="007B98"/>
    <a:srgbClr val="CC6600"/>
    <a:srgbClr val="000066"/>
    <a:srgbClr val="007A5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83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42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7E2CC-CE7D-46D9-940E-63EBAA2C35C2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5CA46-7E70-4136-B549-29192A8594C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56</a:t>
            </a:fld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58</a:t>
            </a:fld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59</a:t>
            </a:fld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61</a:t>
            </a:fld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62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8CA87-5DDF-421F-8A44-C6BFF6E97406}" type="slidenum">
              <a:rPr lang="en-GB"/>
              <a:pPr/>
              <a:t>63</a:t>
            </a:fld>
            <a:endParaRPr lang="en-GB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4C3908-511B-46A6-8841-BBCF9DC9AA55}" type="slidenum">
              <a:rPr lang="en-US" sz="1200">
                <a:ea typeface="ＭＳ Ｐゴシック" pitchFamily="34" charset="-128"/>
              </a:rPr>
              <a:pPr algn="r"/>
              <a:t>63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CA46-7E70-4136-B549-29192A8594C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5B11-94CC-42D8-99C3-168212EABB3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A8070-018B-489D-9AE8-99E7D9A0EBB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7FFA8-C692-4832-BDD5-D27F8B5F199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C365-016D-4617-935E-6701B9A955A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F6608-D8B0-4A33-8872-5922DDB80F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27C3B-C84C-4F25-B9A0-EA38F0AB66D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E8F23-7850-4835-8107-CF2FC20451E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CA724-7A7D-434F-9F9C-4B459DFC8C3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3AAF7-3C83-43AB-B405-FAC67BF133B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E3B2B-AB1E-4CAC-BEDA-4134F547F0A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04D4-729D-42B2-BEA1-7B1DCD42EFC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A6AC06-C639-425B-BAC5-679667F5482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jpeg"/><Relationship Id="rId4" Type="http://schemas.openxmlformats.org/officeDocument/2006/relationships/audio" Target="../media/audio4.wav"/><Relationship Id="rId9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1.wmf"/><Relationship Id="rId5" Type="http://schemas.openxmlformats.org/officeDocument/2006/relationships/image" Target="../media/image33.jpeg"/><Relationship Id="rId10" Type="http://schemas.openxmlformats.org/officeDocument/2006/relationships/oleObject" Target="../embeddings/oleObject21.bin"/><Relationship Id="rId4" Type="http://schemas.openxmlformats.org/officeDocument/2006/relationships/audio" Target="../media/audio1.wav"/><Relationship Id="rId9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jpeg"/><Relationship Id="rId9" Type="http://schemas.openxmlformats.org/officeDocument/2006/relationships/image" Target="../media/image4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3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2.bin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3.bin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3.w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5.wmf"/><Relationship Id="rId5" Type="http://schemas.openxmlformats.org/officeDocument/2006/relationships/image" Target="../media/image46.jpeg"/><Relationship Id="rId10" Type="http://schemas.openxmlformats.org/officeDocument/2006/relationships/oleObject" Target="../embeddings/oleObject37.bin"/><Relationship Id="rId4" Type="http://schemas.openxmlformats.org/officeDocument/2006/relationships/audio" Target="../media/audio4.wav"/><Relationship Id="rId9" Type="http://schemas.openxmlformats.org/officeDocument/2006/relationships/image" Target="../media/image44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9.wmf"/><Relationship Id="rId5" Type="http://schemas.openxmlformats.org/officeDocument/2006/relationships/image" Target="../media/image50.jpeg"/><Relationship Id="rId10" Type="http://schemas.openxmlformats.org/officeDocument/2006/relationships/oleObject" Target="../embeddings/oleObject40.bin"/><Relationship Id="rId4" Type="http://schemas.openxmlformats.org/officeDocument/2006/relationships/audio" Target="../media/audio1.wav"/><Relationship Id="rId9" Type="http://schemas.openxmlformats.org/officeDocument/2006/relationships/image" Target="../media/image48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0.jpeg"/><Relationship Id="rId9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5.wmf"/><Relationship Id="rId5" Type="http://schemas.openxmlformats.org/officeDocument/2006/relationships/image" Target="../media/image46.jpeg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5.bin"/><Relationship Id="rId4" Type="http://schemas.openxmlformats.org/officeDocument/2006/relationships/audio" Target="../media/audio4.wav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6.jpe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9.wmf"/><Relationship Id="rId12" Type="http://schemas.openxmlformats.org/officeDocument/2006/relationships/hyperlink" Target="../&#917;&#953;&#954;&#959;&#957;&#953;&#954;&#940;%20&#960;&#949;&#953;&#961;&#940;&#956;&#945;&#964;&#945;/&#915;&#961;&#945;&#956;&#956;&#953;&#954;&#942;%20-%20&#947;&#969;&#957;&#953;&#945;&#954;&#942;%201.IP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5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4.w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5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8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0.wmf"/><Relationship Id="rId4" Type="http://schemas.openxmlformats.org/officeDocument/2006/relationships/image" Target="../media/image71.jpeg"/><Relationship Id="rId9" Type="http://schemas.openxmlformats.org/officeDocument/2006/relationships/oleObject" Target="../embeddings/oleObject58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3550"/>
            <a:ext cx="7772400" cy="1143000"/>
          </a:xfrm>
        </p:spPr>
        <p:txBody>
          <a:bodyPr/>
          <a:lstStyle/>
          <a:p>
            <a:r>
              <a:rPr lang="el-GR" sz="5400" dirty="0">
                <a:solidFill>
                  <a:srgbClr val="FF9900"/>
                </a:solidFill>
              </a:rPr>
              <a:t>Ομαλή κυκλική </a:t>
            </a:r>
            <a:r>
              <a:rPr lang="el-GR" sz="5400" dirty="0" smtClean="0">
                <a:solidFill>
                  <a:srgbClr val="FF9900"/>
                </a:solidFill>
              </a:rPr>
              <a:t>κίνηση</a:t>
            </a:r>
            <a:br>
              <a:rPr lang="el-GR" sz="5400" dirty="0" smtClean="0">
                <a:solidFill>
                  <a:srgbClr val="FF9900"/>
                </a:solidFill>
              </a:rPr>
            </a:br>
            <a:r>
              <a:rPr lang="el-GR" sz="5400" dirty="0" smtClean="0">
                <a:solidFill>
                  <a:srgbClr val="FF0000"/>
                </a:solidFill>
              </a:rPr>
              <a:t>Ο.Κ.Κ.</a:t>
            </a:r>
            <a:endParaRPr lang="el-GR" sz="5400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4324350"/>
            <a:ext cx="6400800" cy="685800"/>
          </a:xfrm>
        </p:spPr>
        <p:txBody>
          <a:bodyPr/>
          <a:lstStyle/>
          <a:p>
            <a:r>
              <a:rPr lang="el-GR" sz="4400" dirty="0">
                <a:solidFill>
                  <a:srgbClr val="99FF66"/>
                </a:solidFill>
              </a:rPr>
              <a:t>Περιοδικά φαινόμενα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ΞΗΡΟΔΗΜΑΣ ΠΕΤΡΟΣ ΦΥΣΙΚΟΣ   </a:t>
            </a:r>
            <a:r>
              <a:rPr lang="en-GB" dirty="0" smtClean="0">
                <a:solidFill>
                  <a:srgbClr val="FFFF00"/>
                </a:solidFill>
              </a:rPr>
              <a:t>blog.sch.gr/</a:t>
            </a:r>
            <a:r>
              <a:rPr lang="en-GB" dirty="0" err="1" smtClean="0">
                <a:solidFill>
                  <a:srgbClr val="FFFF00"/>
                </a:solidFill>
              </a:rPr>
              <a:t>pxirodimas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2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572000" y="44958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58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6387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36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412" name="Picture 4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grpSp>
        <p:nvGrpSpPr>
          <p:cNvPr id="17692" name="Group 284"/>
          <p:cNvGrpSpPr>
            <a:grpSpLocks/>
          </p:cNvGrpSpPr>
          <p:nvPr/>
        </p:nvGrpSpPr>
        <p:grpSpPr bwMode="auto">
          <a:xfrm>
            <a:off x="914400" y="-76200"/>
            <a:ext cx="7924800" cy="4419600"/>
            <a:chOff x="576" y="-48"/>
            <a:chExt cx="4992" cy="2784"/>
          </a:xfrm>
        </p:grpSpPr>
        <p:sp>
          <p:nvSpPr>
            <p:cNvPr id="17523" name="Freeform 115"/>
            <p:cNvSpPr>
              <a:spLocks/>
            </p:cNvSpPr>
            <p:nvPr/>
          </p:nvSpPr>
          <p:spPr bwMode="auto">
            <a:xfrm>
              <a:off x="1318" y="191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24" name="Freeform 116"/>
            <p:cNvSpPr>
              <a:spLocks/>
            </p:cNvSpPr>
            <p:nvPr/>
          </p:nvSpPr>
          <p:spPr bwMode="auto">
            <a:xfrm>
              <a:off x="1485" y="189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25" name="Freeform 117"/>
            <p:cNvSpPr>
              <a:spLocks/>
            </p:cNvSpPr>
            <p:nvPr/>
          </p:nvSpPr>
          <p:spPr bwMode="auto">
            <a:xfrm>
              <a:off x="1365" y="179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26" name="Freeform 118"/>
            <p:cNvSpPr>
              <a:spLocks/>
            </p:cNvSpPr>
            <p:nvPr/>
          </p:nvSpPr>
          <p:spPr bwMode="auto">
            <a:xfrm>
              <a:off x="1378" y="181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27" name="Freeform 119"/>
            <p:cNvSpPr>
              <a:spLocks/>
            </p:cNvSpPr>
            <p:nvPr/>
          </p:nvSpPr>
          <p:spPr bwMode="auto">
            <a:xfrm>
              <a:off x="1270" y="184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29" name="Freeform 121"/>
            <p:cNvSpPr>
              <a:spLocks/>
            </p:cNvSpPr>
            <p:nvPr/>
          </p:nvSpPr>
          <p:spPr bwMode="auto">
            <a:xfrm>
              <a:off x="1313" y="175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30" name="Freeform 122"/>
            <p:cNvSpPr>
              <a:spLocks/>
            </p:cNvSpPr>
            <p:nvPr/>
          </p:nvSpPr>
          <p:spPr bwMode="auto">
            <a:xfrm>
              <a:off x="1452" y="173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31" name="Freeform 123"/>
            <p:cNvSpPr>
              <a:spLocks/>
            </p:cNvSpPr>
            <p:nvPr/>
          </p:nvSpPr>
          <p:spPr bwMode="auto">
            <a:xfrm>
              <a:off x="1406" y="169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35" name="Freeform 127"/>
            <p:cNvSpPr>
              <a:spLocks/>
            </p:cNvSpPr>
            <p:nvPr/>
          </p:nvSpPr>
          <p:spPr bwMode="auto">
            <a:xfrm>
              <a:off x="1766" y="168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57" name="Freeform 149"/>
            <p:cNvSpPr>
              <a:spLocks/>
            </p:cNvSpPr>
            <p:nvPr/>
          </p:nvSpPr>
          <p:spPr bwMode="auto">
            <a:xfrm>
              <a:off x="890" y="134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58" name="Freeform 150"/>
            <p:cNvSpPr>
              <a:spLocks/>
            </p:cNvSpPr>
            <p:nvPr/>
          </p:nvSpPr>
          <p:spPr bwMode="auto">
            <a:xfrm>
              <a:off x="1057" y="132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59" name="Freeform 151"/>
            <p:cNvSpPr>
              <a:spLocks/>
            </p:cNvSpPr>
            <p:nvPr/>
          </p:nvSpPr>
          <p:spPr bwMode="auto">
            <a:xfrm>
              <a:off x="937" y="122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0" name="Freeform 152"/>
            <p:cNvSpPr>
              <a:spLocks/>
            </p:cNvSpPr>
            <p:nvPr/>
          </p:nvSpPr>
          <p:spPr bwMode="auto">
            <a:xfrm>
              <a:off x="950" y="124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1" name="Freeform 153"/>
            <p:cNvSpPr>
              <a:spLocks/>
            </p:cNvSpPr>
            <p:nvPr/>
          </p:nvSpPr>
          <p:spPr bwMode="auto">
            <a:xfrm>
              <a:off x="842" y="127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2" name="Freeform 154"/>
            <p:cNvSpPr>
              <a:spLocks/>
            </p:cNvSpPr>
            <p:nvPr/>
          </p:nvSpPr>
          <p:spPr bwMode="auto">
            <a:xfrm>
              <a:off x="885" y="118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3" name="Freeform 155"/>
            <p:cNvSpPr>
              <a:spLocks/>
            </p:cNvSpPr>
            <p:nvPr/>
          </p:nvSpPr>
          <p:spPr bwMode="auto">
            <a:xfrm>
              <a:off x="1024" y="116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4" name="Freeform 156"/>
            <p:cNvSpPr>
              <a:spLocks/>
            </p:cNvSpPr>
            <p:nvPr/>
          </p:nvSpPr>
          <p:spPr bwMode="auto">
            <a:xfrm>
              <a:off x="978" y="112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5" name="Freeform 157"/>
            <p:cNvSpPr>
              <a:spLocks/>
            </p:cNvSpPr>
            <p:nvPr/>
          </p:nvSpPr>
          <p:spPr bwMode="auto">
            <a:xfrm>
              <a:off x="906" y="111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6" name="Freeform 158"/>
            <p:cNvSpPr>
              <a:spLocks/>
            </p:cNvSpPr>
            <p:nvPr/>
          </p:nvSpPr>
          <p:spPr bwMode="auto">
            <a:xfrm>
              <a:off x="624" y="191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7" name="Freeform 159"/>
            <p:cNvSpPr>
              <a:spLocks/>
            </p:cNvSpPr>
            <p:nvPr/>
          </p:nvSpPr>
          <p:spPr bwMode="auto">
            <a:xfrm>
              <a:off x="791" y="189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8" name="Freeform 160"/>
            <p:cNvSpPr>
              <a:spLocks/>
            </p:cNvSpPr>
            <p:nvPr/>
          </p:nvSpPr>
          <p:spPr bwMode="auto">
            <a:xfrm>
              <a:off x="671" y="179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69" name="Freeform 161"/>
            <p:cNvSpPr>
              <a:spLocks/>
            </p:cNvSpPr>
            <p:nvPr/>
          </p:nvSpPr>
          <p:spPr bwMode="auto">
            <a:xfrm>
              <a:off x="684" y="181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0" name="Freeform 162"/>
            <p:cNvSpPr>
              <a:spLocks/>
            </p:cNvSpPr>
            <p:nvPr/>
          </p:nvSpPr>
          <p:spPr bwMode="auto">
            <a:xfrm>
              <a:off x="576" y="184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1" name="Freeform 163"/>
            <p:cNvSpPr>
              <a:spLocks/>
            </p:cNvSpPr>
            <p:nvPr/>
          </p:nvSpPr>
          <p:spPr bwMode="auto">
            <a:xfrm>
              <a:off x="619" y="175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2" name="Freeform 164"/>
            <p:cNvSpPr>
              <a:spLocks/>
            </p:cNvSpPr>
            <p:nvPr/>
          </p:nvSpPr>
          <p:spPr bwMode="auto">
            <a:xfrm>
              <a:off x="758" y="173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3" name="Freeform 165"/>
            <p:cNvSpPr>
              <a:spLocks/>
            </p:cNvSpPr>
            <p:nvPr/>
          </p:nvSpPr>
          <p:spPr bwMode="auto">
            <a:xfrm>
              <a:off x="712" y="169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4" name="Freeform 166"/>
            <p:cNvSpPr>
              <a:spLocks/>
            </p:cNvSpPr>
            <p:nvPr/>
          </p:nvSpPr>
          <p:spPr bwMode="auto">
            <a:xfrm>
              <a:off x="640" y="168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5" name="Freeform 167"/>
            <p:cNvSpPr>
              <a:spLocks/>
            </p:cNvSpPr>
            <p:nvPr/>
          </p:nvSpPr>
          <p:spPr bwMode="auto">
            <a:xfrm>
              <a:off x="3814" y="1001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6" name="Freeform 168"/>
            <p:cNvSpPr>
              <a:spLocks/>
            </p:cNvSpPr>
            <p:nvPr/>
          </p:nvSpPr>
          <p:spPr bwMode="auto">
            <a:xfrm>
              <a:off x="3981" y="985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7" name="Freeform 169"/>
            <p:cNvSpPr>
              <a:spLocks/>
            </p:cNvSpPr>
            <p:nvPr/>
          </p:nvSpPr>
          <p:spPr bwMode="auto">
            <a:xfrm>
              <a:off x="3861" y="882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8" name="Freeform 170"/>
            <p:cNvSpPr>
              <a:spLocks/>
            </p:cNvSpPr>
            <p:nvPr/>
          </p:nvSpPr>
          <p:spPr bwMode="auto">
            <a:xfrm>
              <a:off x="3874" y="898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79" name="Freeform 171"/>
            <p:cNvSpPr>
              <a:spLocks/>
            </p:cNvSpPr>
            <p:nvPr/>
          </p:nvSpPr>
          <p:spPr bwMode="auto">
            <a:xfrm>
              <a:off x="3766" y="937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0" name="Freeform 172"/>
            <p:cNvSpPr>
              <a:spLocks/>
            </p:cNvSpPr>
            <p:nvPr/>
          </p:nvSpPr>
          <p:spPr bwMode="auto">
            <a:xfrm>
              <a:off x="3809" y="845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1" name="Freeform 173"/>
            <p:cNvSpPr>
              <a:spLocks/>
            </p:cNvSpPr>
            <p:nvPr/>
          </p:nvSpPr>
          <p:spPr bwMode="auto">
            <a:xfrm>
              <a:off x="3948" y="822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" name="Freeform 174"/>
            <p:cNvSpPr>
              <a:spLocks/>
            </p:cNvSpPr>
            <p:nvPr/>
          </p:nvSpPr>
          <p:spPr bwMode="auto">
            <a:xfrm>
              <a:off x="3902" y="781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3" name="Freeform 175"/>
            <p:cNvSpPr>
              <a:spLocks/>
            </p:cNvSpPr>
            <p:nvPr/>
          </p:nvSpPr>
          <p:spPr bwMode="auto">
            <a:xfrm>
              <a:off x="3830" y="76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4" name="Freeform 176"/>
            <p:cNvSpPr>
              <a:spLocks/>
            </p:cNvSpPr>
            <p:nvPr/>
          </p:nvSpPr>
          <p:spPr bwMode="auto">
            <a:xfrm>
              <a:off x="2192" y="569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5" name="Freeform 177"/>
            <p:cNvSpPr>
              <a:spLocks/>
            </p:cNvSpPr>
            <p:nvPr/>
          </p:nvSpPr>
          <p:spPr bwMode="auto">
            <a:xfrm>
              <a:off x="2359" y="553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6" name="Freeform 178"/>
            <p:cNvSpPr>
              <a:spLocks/>
            </p:cNvSpPr>
            <p:nvPr/>
          </p:nvSpPr>
          <p:spPr bwMode="auto">
            <a:xfrm>
              <a:off x="2239" y="450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7" name="Freeform 179"/>
            <p:cNvSpPr>
              <a:spLocks/>
            </p:cNvSpPr>
            <p:nvPr/>
          </p:nvSpPr>
          <p:spPr bwMode="auto">
            <a:xfrm>
              <a:off x="2252" y="466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8" name="Freeform 180"/>
            <p:cNvSpPr>
              <a:spLocks/>
            </p:cNvSpPr>
            <p:nvPr/>
          </p:nvSpPr>
          <p:spPr bwMode="auto">
            <a:xfrm>
              <a:off x="2144" y="505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9" name="Freeform 181"/>
            <p:cNvSpPr>
              <a:spLocks/>
            </p:cNvSpPr>
            <p:nvPr/>
          </p:nvSpPr>
          <p:spPr bwMode="auto">
            <a:xfrm>
              <a:off x="2187" y="413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0" name="Freeform 182"/>
            <p:cNvSpPr>
              <a:spLocks/>
            </p:cNvSpPr>
            <p:nvPr/>
          </p:nvSpPr>
          <p:spPr bwMode="auto">
            <a:xfrm>
              <a:off x="2326" y="390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1" name="Freeform 183"/>
            <p:cNvSpPr>
              <a:spLocks/>
            </p:cNvSpPr>
            <p:nvPr/>
          </p:nvSpPr>
          <p:spPr bwMode="auto">
            <a:xfrm>
              <a:off x="2280" y="349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2" name="Freeform 184"/>
            <p:cNvSpPr>
              <a:spLocks/>
            </p:cNvSpPr>
            <p:nvPr/>
          </p:nvSpPr>
          <p:spPr bwMode="auto">
            <a:xfrm>
              <a:off x="2208" y="336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3" name="Freeform 185"/>
            <p:cNvSpPr>
              <a:spLocks/>
            </p:cNvSpPr>
            <p:nvPr/>
          </p:nvSpPr>
          <p:spPr bwMode="auto">
            <a:xfrm>
              <a:off x="3190" y="556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4" name="Freeform 186"/>
            <p:cNvSpPr>
              <a:spLocks/>
            </p:cNvSpPr>
            <p:nvPr/>
          </p:nvSpPr>
          <p:spPr bwMode="auto">
            <a:xfrm>
              <a:off x="3357" y="540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5" name="Freeform 187"/>
            <p:cNvSpPr>
              <a:spLocks/>
            </p:cNvSpPr>
            <p:nvPr/>
          </p:nvSpPr>
          <p:spPr bwMode="auto">
            <a:xfrm>
              <a:off x="3237" y="437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6" name="Freeform 188"/>
            <p:cNvSpPr>
              <a:spLocks/>
            </p:cNvSpPr>
            <p:nvPr/>
          </p:nvSpPr>
          <p:spPr bwMode="auto">
            <a:xfrm>
              <a:off x="3250" y="453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7" name="Freeform 189"/>
            <p:cNvSpPr>
              <a:spLocks/>
            </p:cNvSpPr>
            <p:nvPr/>
          </p:nvSpPr>
          <p:spPr bwMode="auto">
            <a:xfrm>
              <a:off x="3142" y="492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8" name="Freeform 190"/>
            <p:cNvSpPr>
              <a:spLocks/>
            </p:cNvSpPr>
            <p:nvPr/>
          </p:nvSpPr>
          <p:spPr bwMode="auto">
            <a:xfrm>
              <a:off x="3185" y="400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99" name="Freeform 191"/>
            <p:cNvSpPr>
              <a:spLocks/>
            </p:cNvSpPr>
            <p:nvPr/>
          </p:nvSpPr>
          <p:spPr bwMode="auto">
            <a:xfrm>
              <a:off x="3324" y="377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0" name="Freeform 192"/>
            <p:cNvSpPr>
              <a:spLocks/>
            </p:cNvSpPr>
            <p:nvPr/>
          </p:nvSpPr>
          <p:spPr bwMode="auto">
            <a:xfrm>
              <a:off x="3278" y="336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1" name="Freeform 193"/>
            <p:cNvSpPr>
              <a:spLocks/>
            </p:cNvSpPr>
            <p:nvPr/>
          </p:nvSpPr>
          <p:spPr bwMode="auto">
            <a:xfrm>
              <a:off x="2112" y="76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" name="Freeform 194"/>
            <p:cNvSpPr>
              <a:spLocks/>
            </p:cNvSpPr>
            <p:nvPr/>
          </p:nvSpPr>
          <p:spPr bwMode="auto">
            <a:xfrm>
              <a:off x="2826" y="182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" name="Freeform 195"/>
            <p:cNvSpPr>
              <a:spLocks/>
            </p:cNvSpPr>
            <p:nvPr/>
          </p:nvSpPr>
          <p:spPr bwMode="auto">
            <a:xfrm>
              <a:off x="2993" y="180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4" name="Freeform 196"/>
            <p:cNvSpPr>
              <a:spLocks/>
            </p:cNvSpPr>
            <p:nvPr/>
          </p:nvSpPr>
          <p:spPr bwMode="auto">
            <a:xfrm>
              <a:off x="2873" y="170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5" name="Freeform 197"/>
            <p:cNvSpPr>
              <a:spLocks/>
            </p:cNvSpPr>
            <p:nvPr/>
          </p:nvSpPr>
          <p:spPr bwMode="auto">
            <a:xfrm>
              <a:off x="2886" y="172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6" name="Freeform 198"/>
            <p:cNvSpPr>
              <a:spLocks/>
            </p:cNvSpPr>
            <p:nvPr/>
          </p:nvSpPr>
          <p:spPr bwMode="auto">
            <a:xfrm>
              <a:off x="2778" y="175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7" name="Freeform 199"/>
            <p:cNvSpPr>
              <a:spLocks/>
            </p:cNvSpPr>
            <p:nvPr/>
          </p:nvSpPr>
          <p:spPr bwMode="auto">
            <a:xfrm>
              <a:off x="2821" y="166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8" name="Freeform 200"/>
            <p:cNvSpPr>
              <a:spLocks/>
            </p:cNvSpPr>
            <p:nvPr/>
          </p:nvSpPr>
          <p:spPr bwMode="auto">
            <a:xfrm>
              <a:off x="2960" y="164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9" name="Freeform 201"/>
            <p:cNvSpPr>
              <a:spLocks/>
            </p:cNvSpPr>
            <p:nvPr/>
          </p:nvSpPr>
          <p:spPr bwMode="auto">
            <a:xfrm>
              <a:off x="2914" y="160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0" name="Freeform 202"/>
            <p:cNvSpPr>
              <a:spLocks/>
            </p:cNvSpPr>
            <p:nvPr/>
          </p:nvSpPr>
          <p:spPr bwMode="auto">
            <a:xfrm>
              <a:off x="3274" y="159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1" name="Freeform 203"/>
            <p:cNvSpPr>
              <a:spLocks/>
            </p:cNvSpPr>
            <p:nvPr/>
          </p:nvSpPr>
          <p:spPr bwMode="auto">
            <a:xfrm>
              <a:off x="2228" y="1391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2" name="Freeform 204"/>
            <p:cNvSpPr>
              <a:spLocks/>
            </p:cNvSpPr>
            <p:nvPr/>
          </p:nvSpPr>
          <p:spPr bwMode="auto">
            <a:xfrm>
              <a:off x="2395" y="1375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3" name="Freeform 205"/>
            <p:cNvSpPr>
              <a:spLocks/>
            </p:cNvSpPr>
            <p:nvPr/>
          </p:nvSpPr>
          <p:spPr bwMode="auto">
            <a:xfrm>
              <a:off x="2275" y="1272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4" name="Freeform 206"/>
            <p:cNvSpPr>
              <a:spLocks/>
            </p:cNvSpPr>
            <p:nvPr/>
          </p:nvSpPr>
          <p:spPr bwMode="auto">
            <a:xfrm>
              <a:off x="2288" y="1288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5" name="Freeform 207"/>
            <p:cNvSpPr>
              <a:spLocks/>
            </p:cNvSpPr>
            <p:nvPr/>
          </p:nvSpPr>
          <p:spPr bwMode="auto">
            <a:xfrm>
              <a:off x="2180" y="1327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6" name="Freeform 208"/>
            <p:cNvSpPr>
              <a:spLocks/>
            </p:cNvSpPr>
            <p:nvPr/>
          </p:nvSpPr>
          <p:spPr bwMode="auto">
            <a:xfrm>
              <a:off x="2223" y="1235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7" name="Freeform 209"/>
            <p:cNvSpPr>
              <a:spLocks/>
            </p:cNvSpPr>
            <p:nvPr/>
          </p:nvSpPr>
          <p:spPr bwMode="auto">
            <a:xfrm>
              <a:off x="2362" y="1212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8" name="Freeform 210"/>
            <p:cNvSpPr>
              <a:spLocks/>
            </p:cNvSpPr>
            <p:nvPr/>
          </p:nvSpPr>
          <p:spPr bwMode="auto">
            <a:xfrm>
              <a:off x="2316" y="1171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9" name="Freeform 211"/>
            <p:cNvSpPr>
              <a:spLocks/>
            </p:cNvSpPr>
            <p:nvPr/>
          </p:nvSpPr>
          <p:spPr bwMode="auto">
            <a:xfrm>
              <a:off x="2244" y="115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0" name="Freeform 212"/>
            <p:cNvSpPr>
              <a:spLocks/>
            </p:cNvSpPr>
            <p:nvPr/>
          </p:nvSpPr>
          <p:spPr bwMode="auto">
            <a:xfrm>
              <a:off x="2132" y="182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1" name="Freeform 213"/>
            <p:cNvSpPr>
              <a:spLocks/>
            </p:cNvSpPr>
            <p:nvPr/>
          </p:nvSpPr>
          <p:spPr bwMode="auto">
            <a:xfrm>
              <a:off x="2299" y="180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2" name="Freeform 214"/>
            <p:cNvSpPr>
              <a:spLocks/>
            </p:cNvSpPr>
            <p:nvPr/>
          </p:nvSpPr>
          <p:spPr bwMode="auto">
            <a:xfrm>
              <a:off x="2179" y="170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" name="Freeform 215"/>
            <p:cNvSpPr>
              <a:spLocks/>
            </p:cNvSpPr>
            <p:nvPr/>
          </p:nvSpPr>
          <p:spPr bwMode="auto">
            <a:xfrm>
              <a:off x="2192" y="172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" name="Freeform 216"/>
            <p:cNvSpPr>
              <a:spLocks/>
            </p:cNvSpPr>
            <p:nvPr/>
          </p:nvSpPr>
          <p:spPr bwMode="auto">
            <a:xfrm>
              <a:off x="2084" y="175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5" name="Freeform 217"/>
            <p:cNvSpPr>
              <a:spLocks/>
            </p:cNvSpPr>
            <p:nvPr/>
          </p:nvSpPr>
          <p:spPr bwMode="auto">
            <a:xfrm>
              <a:off x="2127" y="166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6" name="Freeform 218"/>
            <p:cNvSpPr>
              <a:spLocks/>
            </p:cNvSpPr>
            <p:nvPr/>
          </p:nvSpPr>
          <p:spPr bwMode="auto">
            <a:xfrm>
              <a:off x="2266" y="164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7" name="Freeform 219"/>
            <p:cNvSpPr>
              <a:spLocks/>
            </p:cNvSpPr>
            <p:nvPr/>
          </p:nvSpPr>
          <p:spPr bwMode="auto">
            <a:xfrm>
              <a:off x="2220" y="160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8" name="Freeform 220"/>
            <p:cNvSpPr>
              <a:spLocks/>
            </p:cNvSpPr>
            <p:nvPr/>
          </p:nvSpPr>
          <p:spPr bwMode="auto">
            <a:xfrm>
              <a:off x="2148" y="159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9" name="Freeform 221"/>
            <p:cNvSpPr>
              <a:spLocks/>
            </p:cNvSpPr>
            <p:nvPr/>
          </p:nvSpPr>
          <p:spPr bwMode="auto">
            <a:xfrm>
              <a:off x="768" y="61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0" name="Freeform 222"/>
            <p:cNvSpPr>
              <a:spLocks/>
            </p:cNvSpPr>
            <p:nvPr/>
          </p:nvSpPr>
          <p:spPr bwMode="auto">
            <a:xfrm>
              <a:off x="935" y="60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1" name="Freeform 223"/>
            <p:cNvSpPr>
              <a:spLocks/>
            </p:cNvSpPr>
            <p:nvPr/>
          </p:nvSpPr>
          <p:spPr bwMode="auto">
            <a:xfrm>
              <a:off x="815" y="49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2" name="Freeform 224"/>
            <p:cNvSpPr>
              <a:spLocks/>
            </p:cNvSpPr>
            <p:nvPr/>
          </p:nvSpPr>
          <p:spPr bwMode="auto">
            <a:xfrm>
              <a:off x="828" y="51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3" name="Freeform 225"/>
            <p:cNvSpPr>
              <a:spLocks/>
            </p:cNvSpPr>
            <p:nvPr/>
          </p:nvSpPr>
          <p:spPr bwMode="auto">
            <a:xfrm>
              <a:off x="720" y="55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4" name="Freeform 226"/>
            <p:cNvSpPr>
              <a:spLocks/>
            </p:cNvSpPr>
            <p:nvPr/>
          </p:nvSpPr>
          <p:spPr bwMode="auto">
            <a:xfrm>
              <a:off x="763" y="46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5" name="Freeform 227"/>
            <p:cNvSpPr>
              <a:spLocks/>
            </p:cNvSpPr>
            <p:nvPr/>
          </p:nvSpPr>
          <p:spPr bwMode="auto">
            <a:xfrm>
              <a:off x="902" y="43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6" name="Freeform 228"/>
            <p:cNvSpPr>
              <a:spLocks/>
            </p:cNvSpPr>
            <p:nvPr/>
          </p:nvSpPr>
          <p:spPr bwMode="auto">
            <a:xfrm>
              <a:off x="856" y="39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7" name="Freeform 229"/>
            <p:cNvSpPr>
              <a:spLocks/>
            </p:cNvSpPr>
            <p:nvPr/>
          </p:nvSpPr>
          <p:spPr bwMode="auto">
            <a:xfrm>
              <a:off x="784" y="38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8" name="Freeform 230"/>
            <p:cNvSpPr>
              <a:spLocks/>
            </p:cNvSpPr>
            <p:nvPr/>
          </p:nvSpPr>
          <p:spPr bwMode="auto">
            <a:xfrm>
              <a:off x="1536" y="185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39" name="Freeform 231"/>
            <p:cNvSpPr>
              <a:spLocks/>
            </p:cNvSpPr>
            <p:nvPr/>
          </p:nvSpPr>
          <p:spPr bwMode="auto">
            <a:xfrm>
              <a:off x="1703" y="169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0" name="Freeform 232"/>
            <p:cNvSpPr>
              <a:spLocks/>
            </p:cNvSpPr>
            <p:nvPr/>
          </p:nvSpPr>
          <p:spPr bwMode="auto">
            <a:xfrm>
              <a:off x="1583" y="66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1" name="Freeform 233"/>
            <p:cNvSpPr>
              <a:spLocks/>
            </p:cNvSpPr>
            <p:nvPr/>
          </p:nvSpPr>
          <p:spPr bwMode="auto">
            <a:xfrm>
              <a:off x="1596" y="82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2" name="Freeform 234"/>
            <p:cNvSpPr>
              <a:spLocks/>
            </p:cNvSpPr>
            <p:nvPr/>
          </p:nvSpPr>
          <p:spPr bwMode="auto">
            <a:xfrm>
              <a:off x="1488" y="121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3" name="Freeform 235"/>
            <p:cNvSpPr>
              <a:spLocks/>
            </p:cNvSpPr>
            <p:nvPr/>
          </p:nvSpPr>
          <p:spPr bwMode="auto">
            <a:xfrm>
              <a:off x="1531" y="29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4" name="Freeform 236"/>
            <p:cNvSpPr>
              <a:spLocks/>
            </p:cNvSpPr>
            <p:nvPr/>
          </p:nvSpPr>
          <p:spPr bwMode="auto">
            <a:xfrm>
              <a:off x="1670" y="6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5" name="Freeform 237"/>
            <p:cNvSpPr>
              <a:spLocks/>
            </p:cNvSpPr>
            <p:nvPr/>
          </p:nvSpPr>
          <p:spPr bwMode="auto">
            <a:xfrm>
              <a:off x="1624" y="-35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6" name="Freeform 238"/>
            <p:cNvSpPr>
              <a:spLocks/>
            </p:cNvSpPr>
            <p:nvPr/>
          </p:nvSpPr>
          <p:spPr bwMode="auto">
            <a:xfrm>
              <a:off x="1552" y="-4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7" name="Freeform 239"/>
            <p:cNvSpPr>
              <a:spLocks/>
            </p:cNvSpPr>
            <p:nvPr/>
          </p:nvSpPr>
          <p:spPr bwMode="auto">
            <a:xfrm>
              <a:off x="1056" y="268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8" name="Freeform 240"/>
            <p:cNvSpPr>
              <a:spLocks/>
            </p:cNvSpPr>
            <p:nvPr/>
          </p:nvSpPr>
          <p:spPr bwMode="auto">
            <a:xfrm>
              <a:off x="1223" y="267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49" name="Freeform 241"/>
            <p:cNvSpPr>
              <a:spLocks/>
            </p:cNvSpPr>
            <p:nvPr/>
          </p:nvSpPr>
          <p:spPr bwMode="auto">
            <a:xfrm>
              <a:off x="1103" y="256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0" name="Freeform 242"/>
            <p:cNvSpPr>
              <a:spLocks/>
            </p:cNvSpPr>
            <p:nvPr/>
          </p:nvSpPr>
          <p:spPr bwMode="auto">
            <a:xfrm>
              <a:off x="1116" y="258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1" name="Freeform 243"/>
            <p:cNvSpPr>
              <a:spLocks/>
            </p:cNvSpPr>
            <p:nvPr/>
          </p:nvSpPr>
          <p:spPr bwMode="auto">
            <a:xfrm>
              <a:off x="1008" y="262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2" name="Freeform 244"/>
            <p:cNvSpPr>
              <a:spLocks/>
            </p:cNvSpPr>
            <p:nvPr/>
          </p:nvSpPr>
          <p:spPr bwMode="auto">
            <a:xfrm>
              <a:off x="1051" y="253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3" name="Freeform 245"/>
            <p:cNvSpPr>
              <a:spLocks/>
            </p:cNvSpPr>
            <p:nvPr/>
          </p:nvSpPr>
          <p:spPr bwMode="auto">
            <a:xfrm>
              <a:off x="1190" y="250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4" name="Freeform 246"/>
            <p:cNvSpPr>
              <a:spLocks/>
            </p:cNvSpPr>
            <p:nvPr/>
          </p:nvSpPr>
          <p:spPr bwMode="auto">
            <a:xfrm>
              <a:off x="3250" y="726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5" name="Freeform 247"/>
            <p:cNvSpPr>
              <a:spLocks/>
            </p:cNvSpPr>
            <p:nvPr/>
          </p:nvSpPr>
          <p:spPr bwMode="auto">
            <a:xfrm>
              <a:off x="3178" y="713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6" name="Freeform 248"/>
            <p:cNvSpPr>
              <a:spLocks/>
            </p:cNvSpPr>
            <p:nvPr/>
          </p:nvSpPr>
          <p:spPr bwMode="auto">
            <a:xfrm>
              <a:off x="4390" y="1529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7" name="Freeform 249"/>
            <p:cNvSpPr>
              <a:spLocks/>
            </p:cNvSpPr>
            <p:nvPr/>
          </p:nvSpPr>
          <p:spPr bwMode="auto">
            <a:xfrm>
              <a:off x="4557" y="1513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8" name="Freeform 250"/>
            <p:cNvSpPr>
              <a:spLocks/>
            </p:cNvSpPr>
            <p:nvPr/>
          </p:nvSpPr>
          <p:spPr bwMode="auto">
            <a:xfrm>
              <a:off x="4437" y="1410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59" name="Freeform 251"/>
            <p:cNvSpPr>
              <a:spLocks/>
            </p:cNvSpPr>
            <p:nvPr/>
          </p:nvSpPr>
          <p:spPr bwMode="auto">
            <a:xfrm>
              <a:off x="4450" y="1426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0" name="Freeform 252"/>
            <p:cNvSpPr>
              <a:spLocks/>
            </p:cNvSpPr>
            <p:nvPr/>
          </p:nvSpPr>
          <p:spPr bwMode="auto">
            <a:xfrm>
              <a:off x="4342" y="1465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1" name="Freeform 253"/>
            <p:cNvSpPr>
              <a:spLocks/>
            </p:cNvSpPr>
            <p:nvPr/>
          </p:nvSpPr>
          <p:spPr bwMode="auto">
            <a:xfrm>
              <a:off x="4385" y="1373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2" name="Freeform 254"/>
            <p:cNvSpPr>
              <a:spLocks/>
            </p:cNvSpPr>
            <p:nvPr/>
          </p:nvSpPr>
          <p:spPr bwMode="auto">
            <a:xfrm>
              <a:off x="4524" y="1350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3" name="Freeform 255"/>
            <p:cNvSpPr>
              <a:spLocks/>
            </p:cNvSpPr>
            <p:nvPr/>
          </p:nvSpPr>
          <p:spPr bwMode="auto">
            <a:xfrm>
              <a:off x="4478" y="1309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4" name="Freeform 256"/>
            <p:cNvSpPr>
              <a:spLocks/>
            </p:cNvSpPr>
            <p:nvPr/>
          </p:nvSpPr>
          <p:spPr bwMode="auto">
            <a:xfrm>
              <a:off x="4838" y="1296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5" name="Freeform 257"/>
            <p:cNvSpPr>
              <a:spLocks/>
            </p:cNvSpPr>
            <p:nvPr/>
          </p:nvSpPr>
          <p:spPr bwMode="auto">
            <a:xfrm>
              <a:off x="5350" y="109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6" name="Freeform 258"/>
            <p:cNvSpPr>
              <a:spLocks/>
            </p:cNvSpPr>
            <p:nvPr/>
          </p:nvSpPr>
          <p:spPr bwMode="auto">
            <a:xfrm>
              <a:off x="5517" y="108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7" name="Freeform 259"/>
            <p:cNvSpPr>
              <a:spLocks/>
            </p:cNvSpPr>
            <p:nvPr/>
          </p:nvSpPr>
          <p:spPr bwMode="auto">
            <a:xfrm>
              <a:off x="5397" y="97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8" name="Freeform 260"/>
            <p:cNvSpPr>
              <a:spLocks/>
            </p:cNvSpPr>
            <p:nvPr/>
          </p:nvSpPr>
          <p:spPr bwMode="auto">
            <a:xfrm>
              <a:off x="5410" y="99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69" name="Freeform 261"/>
            <p:cNvSpPr>
              <a:spLocks/>
            </p:cNvSpPr>
            <p:nvPr/>
          </p:nvSpPr>
          <p:spPr bwMode="auto">
            <a:xfrm>
              <a:off x="5302" y="103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0" name="Freeform 262"/>
            <p:cNvSpPr>
              <a:spLocks/>
            </p:cNvSpPr>
            <p:nvPr/>
          </p:nvSpPr>
          <p:spPr bwMode="auto">
            <a:xfrm>
              <a:off x="5345" y="94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1" name="Freeform 263"/>
            <p:cNvSpPr>
              <a:spLocks/>
            </p:cNvSpPr>
            <p:nvPr/>
          </p:nvSpPr>
          <p:spPr bwMode="auto">
            <a:xfrm>
              <a:off x="5484" y="91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2" name="Freeform 264"/>
            <p:cNvSpPr>
              <a:spLocks/>
            </p:cNvSpPr>
            <p:nvPr/>
          </p:nvSpPr>
          <p:spPr bwMode="auto">
            <a:xfrm>
              <a:off x="5438" y="87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3" name="Freeform 265"/>
            <p:cNvSpPr>
              <a:spLocks/>
            </p:cNvSpPr>
            <p:nvPr/>
          </p:nvSpPr>
          <p:spPr bwMode="auto">
            <a:xfrm>
              <a:off x="5366" y="86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4" name="Freeform 266"/>
            <p:cNvSpPr>
              <a:spLocks/>
            </p:cNvSpPr>
            <p:nvPr/>
          </p:nvSpPr>
          <p:spPr bwMode="auto">
            <a:xfrm>
              <a:off x="4752" y="665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5" name="Freeform 267"/>
            <p:cNvSpPr>
              <a:spLocks/>
            </p:cNvSpPr>
            <p:nvPr/>
          </p:nvSpPr>
          <p:spPr bwMode="auto">
            <a:xfrm>
              <a:off x="4919" y="649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6" name="Freeform 268"/>
            <p:cNvSpPr>
              <a:spLocks/>
            </p:cNvSpPr>
            <p:nvPr/>
          </p:nvSpPr>
          <p:spPr bwMode="auto">
            <a:xfrm>
              <a:off x="4799" y="546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7" name="Freeform 269"/>
            <p:cNvSpPr>
              <a:spLocks/>
            </p:cNvSpPr>
            <p:nvPr/>
          </p:nvSpPr>
          <p:spPr bwMode="auto">
            <a:xfrm>
              <a:off x="4812" y="562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8" name="Freeform 270"/>
            <p:cNvSpPr>
              <a:spLocks/>
            </p:cNvSpPr>
            <p:nvPr/>
          </p:nvSpPr>
          <p:spPr bwMode="auto">
            <a:xfrm>
              <a:off x="4704" y="601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79" name="Freeform 271"/>
            <p:cNvSpPr>
              <a:spLocks/>
            </p:cNvSpPr>
            <p:nvPr/>
          </p:nvSpPr>
          <p:spPr bwMode="auto">
            <a:xfrm>
              <a:off x="4747" y="509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0" name="Freeform 272"/>
            <p:cNvSpPr>
              <a:spLocks/>
            </p:cNvSpPr>
            <p:nvPr/>
          </p:nvSpPr>
          <p:spPr bwMode="auto">
            <a:xfrm>
              <a:off x="4886" y="486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1" name="Freeform 273"/>
            <p:cNvSpPr>
              <a:spLocks/>
            </p:cNvSpPr>
            <p:nvPr/>
          </p:nvSpPr>
          <p:spPr bwMode="auto">
            <a:xfrm>
              <a:off x="4840" y="445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2" name="Freeform 274"/>
            <p:cNvSpPr>
              <a:spLocks/>
            </p:cNvSpPr>
            <p:nvPr/>
          </p:nvSpPr>
          <p:spPr bwMode="auto">
            <a:xfrm>
              <a:off x="4768" y="432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3" name="Freeform 275"/>
            <p:cNvSpPr>
              <a:spLocks/>
            </p:cNvSpPr>
            <p:nvPr/>
          </p:nvSpPr>
          <p:spPr bwMode="auto">
            <a:xfrm>
              <a:off x="4656" y="109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4" name="Freeform 276"/>
            <p:cNvSpPr>
              <a:spLocks/>
            </p:cNvSpPr>
            <p:nvPr/>
          </p:nvSpPr>
          <p:spPr bwMode="auto">
            <a:xfrm>
              <a:off x="4823" y="108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5" name="Freeform 277"/>
            <p:cNvSpPr>
              <a:spLocks/>
            </p:cNvSpPr>
            <p:nvPr/>
          </p:nvSpPr>
          <p:spPr bwMode="auto">
            <a:xfrm>
              <a:off x="4703" y="97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6" name="Freeform 278"/>
            <p:cNvSpPr>
              <a:spLocks/>
            </p:cNvSpPr>
            <p:nvPr/>
          </p:nvSpPr>
          <p:spPr bwMode="auto">
            <a:xfrm>
              <a:off x="4716" y="99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7" name="Freeform 279"/>
            <p:cNvSpPr>
              <a:spLocks/>
            </p:cNvSpPr>
            <p:nvPr/>
          </p:nvSpPr>
          <p:spPr bwMode="auto">
            <a:xfrm>
              <a:off x="4608" y="103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8" name="Freeform 280"/>
            <p:cNvSpPr>
              <a:spLocks/>
            </p:cNvSpPr>
            <p:nvPr/>
          </p:nvSpPr>
          <p:spPr bwMode="auto">
            <a:xfrm>
              <a:off x="4651" y="94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89" name="Freeform 281"/>
            <p:cNvSpPr>
              <a:spLocks/>
            </p:cNvSpPr>
            <p:nvPr/>
          </p:nvSpPr>
          <p:spPr bwMode="auto">
            <a:xfrm>
              <a:off x="4790" y="91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90" name="Freeform 282"/>
            <p:cNvSpPr>
              <a:spLocks/>
            </p:cNvSpPr>
            <p:nvPr/>
          </p:nvSpPr>
          <p:spPr bwMode="auto">
            <a:xfrm>
              <a:off x="4744" y="87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91" name="Freeform 283"/>
            <p:cNvSpPr>
              <a:spLocks/>
            </p:cNvSpPr>
            <p:nvPr/>
          </p:nvSpPr>
          <p:spPr bwMode="auto">
            <a:xfrm>
              <a:off x="4672" y="86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58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8436" name="Picture 4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7A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9459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9C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0483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1507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2531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04800" y="2286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9C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5603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828800" y="12954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7A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6627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429000" y="26670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4572000" y="44958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58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7652" name="Picture 4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95400" y="914400"/>
            <a:ext cx="662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C000"/>
                </a:solidFill>
              </a:rPr>
              <a:t>Περιοδικό</a:t>
            </a:r>
            <a:r>
              <a:rPr lang="el-GR" dirty="0">
                <a:solidFill>
                  <a:schemeClr val="bg1"/>
                </a:solidFill>
              </a:rPr>
              <a:t> είναι ένα φαινόμενο που </a:t>
            </a:r>
            <a:r>
              <a:rPr lang="el-GR" dirty="0">
                <a:solidFill>
                  <a:srgbClr val="FFFF00"/>
                </a:solidFill>
              </a:rPr>
              <a:t>επαναλαμβάνεται</a:t>
            </a:r>
            <a:r>
              <a:rPr lang="el-GR" dirty="0">
                <a:solidFill>
                  <a:schemeClr val="bg1"/>
                </a:solidFill>
              </a:rPr>
              <a:t> σε </a:t>
            </a:r>
            <a:r>
              <a:rPr lang="el-GR" dirty="0">
                <a:solidFill>
                  <a:srgbClr val="FFFF00"/>
                </a:solidFill>
              </a:rPr>
              <a:t>ίσα</a:t>
            </a:r>
            <a:r>
              <a:rPr lang="el-GR" dirty="0">
                <a:solidFill>
                  <a:schemeClr val="bg1"/>
                </a:solidFill>
              </a:rPr>
              <a:t> χρονικά διαστήματα.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19200" y="2590800"/>
            <a:ext cx="662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Το χρονικό διάστημα που απαιτείται για μια </a:t>
            </a:r>
            <a:r>
              <a:rPr lang="el-GR" dirty="0">
                <a:solidFill>
                  <a:srgbClr val="FFFF00"/>
                </a:solidFill>
              </a:rPr>
              <a:t>πλήρη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επανάληψη</a:t>
            </a:r>
            <a:r>
              <a:rPr lang="el-GR" dirty="0">
                <a:solidFill>
                  <a:schemeClr val="bg1"/>
                </a:solidFill>
              </a:rPr>
              <a:t> ονομάζεται </a:t>
            </a:r>
            <a:r>
              <a:rPr lang="el-GR" b="1" u="sng" dirty="0">
                <a:solidFill>
                  <a:srgbClr val="FFC000"/>
                </a:solidFill>
              </a:rPr>
              <a:t>περίοδος</a:t>
            </a:r>
            <a:r>
              <a:rPr lang="el-GR" dirty="0">
                <a:solidFill>
                  <a:schemeClr val="bg1"/>
                </a:solidFill>
              </a:rPr>
              <a:t> .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71600" y="42672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i="1" dirty="0">
                <a:solidFill>
                  <a:schemeClr val="bg1"/>
                </a:solidFill>
              </a:rPr>
              <a:t>Ποια η μονάδα της ;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19200" y="48006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Αν το φαινόμενο είναι </a:t>
            </a:r>
            <a:r>
              <a:rPr lang="el-GR" dirty="0">
                <a:solidFill>
                  <a:srgbClr val="FFFF00"/>
                </a:solidFill>
              </a:rPr>
              <a:t>κίνηση</a:t>
            </a:r>
            <a:r>
              <a:rPr lang="el-GR" dirty="0">
                <a:solidFill>
                  <a:schemeClr val="bg1"/>
                </a:solidFill>
              </a:rPr>
              <a:t> , έχουμε μια </a:t>
            </a:r>
            <a:r>
              <a:rPr lang="el-GR" b="1" u="sng" dirty="0">
                <a:solidFill>
                  <a:srgbClr val="FFC000"/>
                </a:solidFill>
              </a:rPr>
              <a:t>περιοδική</a:t>
            </a:r>
            <a:r>
              <a:rPr lang="el-GR" b="1" u="sng" dirty="0">
                <a:solidFill>
                  <a:schemeClr val="bg1"/>
                </a:solidFill>
              </a:rPr>
              <a:t> </a:t>
            </a:r>
            <a:r>
              <a:rPr lang="el-GR" b="1" u="sng" dirty="0">
                <a:solidFill>
                  <a:srgbClr val="FFC000"/>
                </a:solidFill>
              </a:rPr>
              <a:t>κίνηση</a:t>
            </a:r>
            <a:r>
              <a:rPr lang="el-GR" dirty="0">
                <a:solidFill>
                  <a:schemeClr val="bg1"/>
                </a:solidFill>
              </a:rPr>
              <a:t> .  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med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36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8675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914400" y="-76200"/>
            <a:ext cx="7924800" cy="4419600"/>
            <a:chOff x="576" y="-48"/>
            <a:chExt cx="4992" cy="2784"/>
          </a:xfrm>
        </p:grpSpPr>
        <p:sp>
          <p:nvSpPr>
            <p:cNvPr id="28677" name="Freeform 5"/>
            <p:cNvSpPr>
              <a:spLocks/>
            </p:cNvSpPr>
            <p:nvPr/>
          </p:nvSpPr>
          <p:spPr bwMode="auto">
            <a:xfrm>
              <a:off x="1318" y="191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auto">
            <a:xfrm>
              <a:off x="1485" y="189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auto">
            <a:xfrm>
              <a:off x="1365" y="179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auto">
            <a:xfrm>
              <a:off x="1378" y="181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1270" y="184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auto">
            <a:xfrm>
              <a:off x="1313" y="175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auto">
            <a:xfrm>
              <a:off x="1452" y="173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auto">
            <a:xfrm>
              <a:off x="1406" y="169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auto">
            <a:xfrm>
              <a:off x="1766" y="168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890" y="134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auto">
            <a:xfrm>
              <a:off x="1057" y="132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937" y="122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950" y="124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842" y="127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885" y="118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auto">
            <a:xfrm>
              <a:off x="1024" y="116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>
              <a:off x="978" y="112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auto">
            <a:xfrm>
              <a:off x="906" y="111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624" y="191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auto">
            <a:xfrm>
              <a:off x="791" y="189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auto">
            <a:xfrm>
              <a:off x="671" y="179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auto">
            <a:xfrm>
              <a:off x="684" y="181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auto">
            <a:xfrm>
              <a:off x="576" y="184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auto">
            <a:xfrm>
              <a:off x="619" y="175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auto">
            <a:xfrm>
              <a:off x="758" y="173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auto">
            <a:xfrm>
              <a:off x="712" y="169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auto">
            <a:xfrm>
              <a:off x="640" y="168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auto">
            <a:xfrm>
              <a:off x="3814" y="1001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auto">
            <a:xfrm>
              <a:off x="3981" y="985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auto">
            <a:xfrm>
              <a:off x="3861" y="882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auto">
            <a:xfrm>
              <a:off x="3874" y="898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auto">
            <a:xfrm>
              <a:off x="3766" y="937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auto">
            <a:xfrm>
              <a:off x="3809" y="845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auto">
            <a:xfrm>
              <a:off x="3948" y="822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3902" y="781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2" name="Freeform 40"/>
            <p:cNvSpPr>
              <a:spLocks/>
            </p:cNvSpPr>
            <p:nvPr/>
          </p:nvSpPr>
          <p:spPr bwMode="auto">
            <a:xfrm>
              <a:off x="3830" y="76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3" name="Freeform 41"/>
            <p:cNvSpPr>
              <a:spLocks/>
            </p:cNvSpPr>
            <p:nvPr/>
          </p:nvSpPr>
          <p:spPr bwMode="auto">
            <a:xfrm>
              <a:off x="2192" y="569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4" name="Freeform 42"/>
            <p:cNvSpPr>
              <a:spLocks/>
            </p:cNvSpPr>
            <p:nvPr/>
          </p:nvSpPr>
          <p:spPr bwMode="auto">
            <a:xfrm>
              <a:off x="2359" y="553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5" name="Freeform 43"/>
            <p:cNvSpPr>
              <a:spLocks/>
            </p:cNvSpPr>
            <p:nvPr/>
          </p:nvSpPr>
          <p:spPr bwMode="auto">
            <a:xfrm>
              <a:off x="2239" y="450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6" name="Freeform 44"/>
            <p:cNvSpPr>
              <a:spLocks/>
            </p:cNvSpPr>
            <p:nvPr/>
          </p:nvSpPr>
          <p:spPr bwMode="auto">
            <a:xfrm>
              <a:off x="2252" y="466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7" name="Freeform 45"/>
            <p:cNvSpPr>
              <a:spLocks/>
            </p:cNvSpPr>
            <p:nvPr/>
          </p:nvSpPr>
          <p:spPr bwMode="auto">
            <a:xfrm>
              <a:off x="2144" y="505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8" name="Freeform 46"/>
            <p:cNvSpPr>
              <a:spLocks/>
            </p:cNvSpPr>
            <p:nvPr/>
          </p:nvSpPr>
          <p:spPr bwMode="auto">
            <a:xfrm>
              <a:off x="2187" y="413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9" name="Freeform 47"/>
            <p:cNvSpPr>
              <a:spLocks/>
            </p:cNvSpPr>
            <p:nvPr/>
          </p:nvSpPr>
          <p:spPr bwMode="auto">
            <a:xfrm>
              <a:off x="2326" y="390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0" name="Freeform 48"/>
            <p:cNvSpPr>
              <a:spLocks/>
            </p:cNvSpPr>
            <p:nvPr/>
          </p:nvSpPr>
          <p:spPr bwMode="auto">
            <a:xfrm>
              <a:off x="2280" y="349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1" name="Freeform 49"/>
            <p:cNvSpPr>
              <a:spLocks/>
            </p:cNvSpPr>
            <p:nvPr/>
          </p:nvSpPr>
          <p:spPr bwMode="auto">
            <a:xfrm>
              <a:off x="2208" y="336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2" name="Freeform 50"/>
            <p:cNvSpPr>
              <a:spLocks/>
            </p:cNvSpPr>
            <p:nvPr/>
          </p:nvSpPr>
          <p:spPr bwMode="auto">
            <a:xfrm>
              <a:off x="3190" y="556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3" name="Freeform 51"/>
            <p:cNvSpPr>
              <a:spLocks/>
            </p:cNvSpPr>
            <p:nvPr/>
          </p:nvSpPr>
          <p:spPr bwMode="auto">
            <a:xfrm>
              <a:off x="3357" y="540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4" name="Freeform 52"/>
            <p:cNvSpPr>
              <a:spLocks/>
            </p:cNvSpPr>
            <p:nvPr/>
          </p:nvSpPr>
          <p:spPr bwMode="auto">
            <a:xfrm>
              <a:off x="3237" y="437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5" name="Freeform 53"/>
            <p:cNvSpPr>
              <a:spLocks/>
            </p:cNvSpPr>
            <p:nvPr/>
          </p:nvSpPr>
          <p:spPr bwMode="auto">
            <a:xfrm>
              <a:off x="3250" y="453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6" name="Freeform 54"/>
            <p:cNvSpPr>
              <a:spLocks/>
            </p:cNvSpPr>
            <p:nvPr/>
          </p:nvSpPr>
          <p:spPr bwMode="auto">
            <a:xfrm>
              <a:off x="3142" y="492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7" name="Freeform 55"/>
            <p:cNvSpPr>
              <a:spLocks/>
            </p:cNvSpPr>
            <p:nvPr/>
          </p:nvSpPr>
          <p:spPr bwMode="auto">
            <a:xfrm>
              <a:off x="3185" y="400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8" name="Freeform 56"/>
            <p:cNvSpPr>
              <a:spLocks/>
            </p:cNvSpPr>
            <p:nvPr/>
          </p:nvSpPr>
          <p:spPr bwMode="auto">
            <a:xfrm>
              <a:off x="3324" y="377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9" name="Freeform 57"/>
            <p:cNvSpPr>
              <a:spLocks/>
            </p:cNvSpPr>
            <p:nvPr/>
          </p:nvSpPr>
          <p:spPr bwMode="auto">
            <a:xfrm>
              <a:off x="3278" y="336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0" name="Freeform 58"/>
            <p:cNvSpPr>
              <a:spLocks/>
            </p:cNvSpPr>
            <p:nvPr/>
          </p:nvSpPr>
          <p:spPr bwMode="auto">
            <a:xfrm>
              <a:off x="2112" y="76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1" name="Freeform 59"/>
            <p:cNvSpPr>
              <a:spLocks/>
            </p:cNvSpPr>
            <p:nvPr/>
          </p:nvSpPr>
          <p:spPr bwMode="auto">
            <a:xfrm>
              <a:off x="2826" y="182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2" name="Freeform 60"/>
            <p:cNvSpPr>
              <a:spLocks/>
            </p:cNvSpPr>
            <p:nvPr/>
          </p:nvSpPr>
          <p:spPr bwMode="auto">
            <a:xfrm>
              <a:off x="2993" y="180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3" name="Freeform 61"/>
            <p:cNvSpPr>
              <a:spLocks/>
            </p:cNvSpPr>
            <p:nvPr/>
          </p:nvSpPr>
          <p:spPr bwMode="auto">
            <a:xfrm>
              <a:off x="2873" y="170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4" name="Freeform 62"/>
            <p:cNvSpPr>
              <a:spLocks/>
            </p:cNvSpPr>
            <p:nvPr/>
          </p:nvSpPr>
          <p:spPr bwMode="auto">
            <a:xfrm>
              <a:off x="2886" y="172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5" name="Freeform 63"/>
            <p:cNvSpPr>
              <a:spLocks/>
            </p:cNvSpPr>
            <p:nvPr/>
          </p:nvSpPr>
          <p:spPr bwMode="auto">
            <a:xfrm>
              <a:off x="2778" y="175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6" name="Freeform 64"/>
            <p:cNvSpPr>
              <a:spLocks/>
            </p:cNvSpPr>
            <p:nvPr/>
          </p:nvSpPr>
          <p:spPr bwMode="auto">
            <a:xfrm>
              <a:off x="2821" y="166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7" name="Freeform 65"/>
            <p:cNvSpPr>
              <a:spLocks/>
            </p:cNvSpPr>
            <p:nvPr/>
          </p:nvSpPr>
          <p:spPr bwMode="auto">
            <a:xfrm>
              <a:off x="2960" y="164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8" name="Freeform 66"/>
            <p:cNvSpPr>
              <a:spLocks/>
            </p:cNvSpPr>
            <p:nvPr/>
          </p:nvSpPr>
          <p:spPr bwMode="auto">
            <a:xfrm>
              <a:off x="2914" y="160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9" name="Freeform 67"/>
            <p:cNvSpPr>
              <a:spLocks/>
            </p:cNvSpPr>
            <p:nvPr/>
          </p:nvSpPr>
          <p:spPr bwMode="auto">
            <a:xfrm>
              <a:off x="3274" y="159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0" name="Freeform 68"/>
            <p:cNvSpPr>
              <a:spLocks/>
            </p:cNvSpPr>
            <p:nvPr/>
          </p:nvSpPr>
          <p:spPr bwMode="auto">
            <a:xfrm>
              <a:off x="2228" y="1391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1" name="Freeform 69"/>
            <p:cNvSpPr>
              <a:spLocks/>
            </p:cNvSpPr>
            <p:nvPr/>
          </p:nvSpPr>
          <p:spPr bwMode="auto">
            <a:xfrm>
              <a:off x="2395" y="1375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2" name="Freeform 70"/>
            <p:cNvSpPr>
              <a:spLocks/>
            </p:cNvSpPr>
            <p:nvPr/>
          </p:nvSpPr>
          <p:spPr bwMode="auto">
            <a:xfrm>
              <a:off x="2275" y="1272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3" name="Freeform 71"/>
            <p:cNvSpPr>
              <a:spLocks/>
            </p:cNvSpPr>
            <p:nvPr/>
          </p:nvSpPr>
          <p:spPr bwMode="auto">
            <a:xfrm>
              <a:off x="2288" y="1288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4" name="Freeform 72"/>
            <p:cNvSpPr>
              <a:spLocks/>
            </p:cNvSpPr>
            <p:nvPr/>
          </p:nvSpPr>
          <p:spPr bwMode="auto">
            <a:xfrm>
              <a:off x="2180" y="1327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5" name="Freeform 73"/>
            <p:cNvSpPr>
              <a:spLocks/>
            </p:cNvSpPr>
            <p:nvPr/>
          </p:nvSpPr>
          <p:spPr bwMode="auto">
            <a:xfrm>
              <a:off x="2223" y="1235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6" name="Freeform 74"/>
            <p:cNvSpPr>
              <a:spLocks/>
            </p:cNvSpPr>
            <p:nvPr/>
          </p:nvSpPr>
          <p:spPr bwMode="auto">
            <a:xfrm>
              <a:off x="2362" y="1212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7" name="Freeform 75"/>
            <p:cNvSpPr>
              <a:spLocks/>
            </p:cNvSpPr>
            <p:nvPr/>
          </p:nvSpPr>
          <p:spPr bwMode="auto">
            <a:xfrm>
              <a:off x="2316" y="1171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8" name="Freeform 76"/>
            <p:cNvSpPr>
              <a:spLocks/>
            </p:cNvSpPr>
            <p:nvPr/>
          </p:nvSpPr>
          <p:spPr bwMode="auto">
            <a:xfrm>
              <a:off x="2244" y="115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9" name="Freeform 77"/>
            <p:cNvSpPr>
              <a:spLocks/>
            </p:cNvSpPr>
            <p:nvPr/>
          </p:nvSpPr>
          <p:spPr bwMode="auto">
            <a:xfrm>
              <a:off x="2132" y="182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0" name="Freeform 78"/>
            <p:cNvSpPr>
              <a:spLocks/>
            </p:cNvSpPr>
            <p:nvPr/>
          </p:nvSpPr>
          <p:spPr bwMode="auto">
            <a:xfrm>
              <a:off x="2299" y="180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1" name="Freeform 79"/>
            <p:cNvSpPr>
              <a:spLocks/>
            </p:cNvSpPr>
            <p:nvPr/>
          </p:nvSpPr>
          <p:spPr bwMode="auto">
            <a:xfrm>
              <a:off x="2179" y="170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2" name="Freeform 80"/>
            <p:cNvSpPr>
              <a:spLocks/>
            </p:cNvSpPr>
            <p:nvPr/>
          </p:nvSpPr>
          <p:spPr bwMode="auto">
            <a:xfrm>
              <a:off x="2192" y="172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3" name="Freeform 81"/>
            <p:cNvSpPr>
              <a:spLocks/>
            </p:cNvSpPr>
            <p:nvPr/>
          </p:nvSpPr>
          <p:spPr bwMode="auto">
            <a:xfrm>
              <a:off x="2084" y="175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4" name="Freeform 82"/>
            <p:cNvSpPr>
              <a:spLocks/>
            </p:cNvSpPr>
            <p:nvPr/>
          </p:nvSpPr>
          <p:spPr bwMode="auto">
            <a:xfrm>
              <a:off x="2127" y="166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5" name="Freeform 83"/>
            <p:cNvSpPr>
              <a:spLocks/>
            </p:cNvSpPr>
            <p:nvPr/>
          </p:nvSpPr>
          <p:spPr bwMode="auto">
            <a:xfrm>
              <a:off x="2266" y="164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6" name="Freeform 84"/>
            <p:cNvSpPr>
              <a:spLocks/>
            </p:cNvSpPr>
            <p:nvPr/>
          </p:nvSpPr>
          <p:spPr bwMode="auto">
            <a:xfrm>
              <a:off x="2220" y="160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7" name="Freeform 85"/>
            <p:cNvSpPr>
              <a:spLocks/>
            </p:cNvSpPr>
            <p:nvPr/>
          </p:nvSpPr>
          <p:spPr bwMode="auto">
            <a:xfrm>
              <a:off x="2148" y="159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8" name="Freeform 86"/>
            <p:cNvSpPr>
              <a:spLocks/>
            </p:cNvSpPr>
            <p:nvPr/>
          </p:nvSpPr>
          <p:spPr bwMode="auto">
            <a:xfrm>
              <a:off x="768" y="61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9" name="Freeform 87"/>
            <p:cNvSpPr>
              <a:spLocks/>
            </p:cNvSpPr>
            <p:nvPr/>
          </p:nvSpPr>
          <p:spPr bwMode="auto">
            <a:xfrm>
              <a:off x="935" y="60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0" name="Freeform 88"/>
            <p:cNvSpPr>
              <a:spLocks/>
            </p:cNvSpPr>
            <p:nvPr/>
          </p:nvSpPr>
          <p:spPr bwMode="auto">
            <a:xfrm>
              <a:off x="815" y="49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1" name="Freeform 89"/>
            <p:cNvSpPr>
              <a:spLocks/>
            </p:cNvSpPr>
            <p:nvPr/>
          </p:nvSpPr>
          <p:spPr bwMode="auto">
            <a:xfrm>
              <a:off x="828" y="51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2" name="Freeform 90"/>
            <p:cNvSpPr>
              <a:spLocks/>
            </p:cNvSpPr>
            <p:nvPr/>
          </p:nvSpPr>
          <p:spPr bwMode="auto">
            <a:xfrm>
              <a:off x="720" y="55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3" name="Freeform 91"/>
            <p:cNvSpPr>
              <a:spLocks/>
            </p:cNvSpPr>
            <p:nvPr/>
          </p:nvSpPr>
          <p:spPr bwMode="auto">
            <a:xfrm>
              <a:off x="763" y="46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4" name="Freeform 92"/>
            <p:cNvSpPr>
              <a:spLocks/>
            </p:cNvSpPr>
            <p:nvPr/>
          </p:nvSpPr>
          <p:spPr bwMode="auto">
            <a:xfrm>
              <a:off x="902" y="43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5" name="Freeform 93"/>
            <p:cNvSpPr>
              <a:spLocks/>
            </p:cNvSpPr>
            <p:nvPr/>
          </p:nvSpPr>
          <p:spPr bwMode="auto">
            <a:xfrm>
              <a:off x="856" y="39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6" name="Freeform 94"/>
            <p:cNvSpPr>
              <a:spLocks/>
            </p:cNvSpPr>
            <p:nvPr/>
          </p:nvSpPr>
          <p:spPr bwMode="auto">
            <a:xfrm>
              <a:off x="784" y="38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7" name="Freeform 95"/>
            <p:cNvSpPr>
              <a:spLocks/>
            </p:cNvSpPr>
            <p:nvPr/>
          </p:nvSpPr>
          <p:spPr bwMode="auto">
            <a:xfrm>
              <a:off x="1536" y="185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8" name="Freeform 96"/>
            <p:cNvSpPr>
              <a:spLocks/>
            </p:cNvSpPr>
            <p:nvPr/>
          </p:nvSpPr>
          <p:spPr bwMode="auto">
            <a:xfrm>
              <a:off x="1703" y="169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9" name="Freeform 97"/>
            <p:cNvSpPr>
              <a:spLocks/>
            </p:cNvSpPr>
            <p:nvPr/>
          </p:nvSpPr>
          <p:spPr bwMode="auto">
            <a:xfrm>
              <a:off x="1583" y="66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0" name="Freeform 98"/>
            <p:cNvSpPr>
              <a:spLocks/>
            </p:cNvSpPr>
            <p:nvPr/>
          </p:nvSpPr>
          <p:spPr bwMode="auto">
            <a:xfrm>
              <a:off x="1596" y="82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1" name="Freeform 99"/>
            <p:cNvSpPr>
              <a:spLocks/>
            </p:cNvSpPr>
            <p:nvPr/>
          </p:nvSpPr>
          <p:spPr bwMode="auto">
            <a:xfrm>
              <a:off x="1488" y="121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2" name="Freeform 100"/>
            <p:cNvSpPr>
              <a:spLocks/>
            </p:cNvSpPr>
            <p:nvPr/>
          </p:nvSpPr>
          <p:spPr bwMode="auto">
            <a:xfrm>
              <a:off x="1531" y="29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3" name="Freeform 101"/>
            <p:cNvSpPr>
              <a:spLocks/>
            </p:cNvSpPr>
            <p:nvPr/>
          </p:nvSpPr>
          <p:spPr bwMode="auto">
            <a:xfrm>
              <a:off x="1670" y="6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4" name="Freeform 102"/>
            <p:cNvSpPr>
              <a:spLocks/>
            </p:cNvSpPr>
            <p:nvPr/>
          </p:nvSpPr>
          <p:spPr bwMode="auto">
            <a:xfrm>
              <a:off x="1624" y="-35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5" name="Freeform 103"/>
            <p:cNvSpPr>
              <a:spLocks/>
            </p:cNvSpPr>
            <p:nvPr/>
          </p:nvSpPr>
          <p:spPr bwMode="auto">
            <a:xfrm>
              <a:off x="1552" y="-4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6" name="Freeform 104"/>
            <p:cNvSpPr>
              <a:spLocks/>
            </p:cNvSpPr>
            <p:nvPr/>
          </p:nvSpPr>
          <p:spPr bwMode="auto">
            <a:xfrm>
              <a:off x="1056" y="268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7" name="Freeform 105"/>
            <p:cNvSpPr>
              <a:spLocks/>
            </p:cNvSpPr>
            <p:nvPr/>
          </p:nvSpPr>
          <p:spPr bwMode="auto">
            <a:xfrm>
              <a:off x="1223" y="267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8" name="Freeform 106"/>
            <p:cNvSpPr>
              <a:spLocks/>
            </p:cNvSpPr>
            <p:nvPr/>
          </p:nvSpPr>
          <p:spPr bwMode="auto">
            <a:xfrm>
              <a:off x="1103" y="256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9" name="Freeform 107"/>
            <p:cNvSpPr>
              <a:spLocks/>
            </p:cNvSpPr>
            <p:nvPr/>
          </p:nvSpPr>
          <p:spPr bwMode="auto">
            <a:xfrm>
              <a:off x="1116" y="258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0" name="Freeform 108"/>
            <p:cNvSpPr>
              <a:spLocks/>
            </p:cNvSpPr>
            <p:nvPr/>
          </p:nvSpPr>
          <p:spPr bwMode="auto">
            <a:xfrm>
              <a:off x="1008" y="262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1" name="Freeform 109"/>
            <p:cNvSpPr>
              <a:spLocks/>
            </p:cNvSpPr>
            <p:nvPr/>
          </p:nvSpPr>
          <p:spPr bwMode="auto">
            <a:xfrm>
              <a:off x="1051" y="253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2" name="Freeform 110"/>
            <p:cNvSpPr>
              <a:spLocks/>
            </p:cNvSpPr>
            <p:nvPr/>
          </p:nvSpPr>
          <p:spPr bwMode="auto">
            <a:xfrm>
              <a:off x="1190" y="250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3" name="Freeform 111"/>
            <p:cNvSpPr>
              <a:spLocks/>
            </p:cNvSpPr>
            <p:nvPr/>
          </p:nvSpPr>
          <p:spPr bwMode="auto">
            <a:xfrm>
              <a:off x="3250" y="726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4" name="Freeform 112"/>
            <p:cNvSpPr>
              <a:spLocks/>
            </p:cNvSpPr>
            <p:nvPr/>
          </p:nvSpPr>
          <p:spPr bwMode="auto">
            <a:xfrm>
              <a:off x="3178" y="713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5" name="Freeform 113"/>
            <p:cNvSpPr>
              <a:spLocks/>
            </p:cNvSpPr>
            <p:nvPr/>
          </p:nvSpPr>
          <p:spPr bwMode="auto">
            <a:xfrm>
              <a:off x="4390" y="1529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6" name="Freeform 114"/>
            <p:cNvSpPr>
              <a:spLocks/>
            </p:cNvSpPr>
            <p:nvPr/>
          </p:nvSpPr>
          <p:spPr bwMode="auto">
            <a:xfrm>
              <a:off x="4557" y="1513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7" name="Freeform 115"/>
            <p:cNvSpPr>
              <a:spLocks/>
            </p:cNvSpPr>
            <p:nvPr/>
          </p:nvSpPr>
          <p:spPr bwMode="auto">
            <a:xfrm>
              <a:off x="4437" y="1410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8" name="Freeform 116"/>
            <p:cNvSpPr>
              <a:spLocks/>
            </p:cNvSpPr>
            <p:nvPr/>
          </p:nvSpPr>
          <p:spPr bwMode="auto">
            <a:xfrm>
              <a:off x="4450" y="1426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9" name="Freeform 117"/>
            <p:cNvSpPr>
              <a:spLocks/>
            </p:cNvSpPr>
            <p:nvPr/>
          </p:nvSpPr>
          <p:spPr bwMode="auto">
            <a:xfrm>
              <a:off x="4342" y="1465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0" name="Freeform 118"/>
            <p:cNvSpPr>
              <a:spLocks/>
            </p:cNvSpPr>
            <p:nvPr/>
          </p:nvSpPr>
          <p:spPr bwMode="auto">
            <a:xfrm>
              <a:off x="4385" y="1373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1" name="Freeform 119"/>
            <p:cNvSpPr>
              <a:spLocks/>
            </p:cNvSpPr>
            <p:nvPr/>
          </p:nvSpPr>
          <p:spPr bwMode="auto">
            <a:xfrm>
              <a:off x="4524" y="1350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2" name="Freeform 120"/>
            <p:cNvSpPr>
              <a:spLocks/>
            </p:cNvSpPr>
            <p:nvPr/>
          </p:nvSpPr>
          <p:spPr bwMode="auto">
            <a:xfrm>
              <a:off x="4478" y="1309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3" name="Freeform 121"/>
            <p:cNvSpPr>
              <a:spLocks/>
            </p:cNvSpPr>
            <p:nvPr/>
          </p:nvSpPr>
          <p:spPr bwMode="auto">
            <a:xfrm>
              <a:off x="4838" y="1296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4" name="Freeform 122"/>
            <p:cNvSpPr>
              <a:spLocks/>
            </p:cNvSpPr>
            <p:nvPr/>
          </p:nvSpPr>
          <p:spPr bwMode="auto">
            <a:xfrm>
              <a:off x="5350" y="109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5" name="Freeform 123"/>
            <p:cNvSpPr>
              <a:spLocks/>
            </p:cNvSpPr>
            <p:nvPr/>
          </p:nvSpPr>
          <p:spPr bwMode="auto">
            <a:xfrm>
              <a:off x="5517" y="108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6" name="Freeform 124"/>
            <p:cNvSpPr>
              <a:spLocks/>
            </p:cNvSpPr>
            <p:nvPr/>
          </p:nvSpPr>
          <p:spPr bwMode="auto">
            <a:xfrm>
              <a:off x="5397" y="97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7" name="Freeform 125"/>
            <p:cNvSpPr>
              <a:spLocks/>
            </p:cNvSpPr>
            <p:nvPr/>
          </p:nvSpPr>
          <p:spPr bwMode="auto">
            <a:xfrm>
              <a:off x="5410" y="99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8" name="Freeform 126"/>
            <p:cNvSpPr>
              <a:spLocks/>
            </p:cNvSpPr>
            <p:nvPr/>
          </p:nvSpPr>
          <p:spPr bwMode="auto">
            <a:xfrm>
              <a:off x="5302" y="103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99" name="Freeform 127"/>
            <p:cNvSpPr>
              <a:spLocks/>
            </p:cNvSpPr>
            <p:nvPr/>
          </p:nvSpPr>
          <p:spPr bwMode="auto">
            <a:xfrm>
              <a:off x="5345" y="94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0" name="Freeform 128"/>
            <p:cNvSpPr>
              <a:spLocks/>
            </p:cNvSpPr>
            <p:nvPr/>
          </p:nvSpPr>
          <p:spPr bwMode="auto">
            <a:xfrm>
              <a:off x="5484" y="91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1" name="Freeform 129"/>
            <p:cNvSpPr>
              <a:spLocks/>
            </p:cNvSpPr>
            <p:nvPr/>
          </p:nvSpPr>
          <p:spPr bwMode="auto">
            <a:xfrm>
              <a:off x="5438" y="87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2" name="Freeform 130"/>
            <p:cNvSpPr>
              <a:spLocks/>
            </p:cNvSpPr>
            <p:nvPr/>
          </p:nvSpPr>
          <p:spPr bwMode="auto">
            <a:xfrm>
              <a:off x="5366" y="86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3" name="Freeform 131"/>
            <p:cNvSpPr>
              <a:spLocks/>
            </p:cNvSpPr>
            <p:nvPr/>
          </p:nvSpPr>
          <p:spPr bwMode="auto">
            <a:xfrm>
              <a:off x="4752" y="665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4" name="Freeform 132"/>
            <p:cNvSpPr>
              <a:spLocks/>
            </p:cNvSpPr>
            <p:nvPr/>
          </p:nvSpPr>
          <p:spPr bwMode="auto">
            <a:xfrm>
              <a:off x="4919" y="649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5" name="Freeform 133"/>
            <p:cNvSpPr>
              <a:spLocks/>
            </p:cNvSpPr>
            <p:nvPr/>
          </p:nvSpPr>
          <p:spPr bwMode="auto">
            <a:xfrm>
              <a:off x="4799" y="546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6" name="Freeform 134"/>
            <p:cNvSpPr>
              <a:spLocks/>
            </p:cNvSpPr>
            <p:nvPr/>
          </p:nvSpPr>
          <p:spPr bwMode="auto">
            <a:xfrm>
              <a:off x="4812" y="562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7" name="Freeform 135"/>
            <p:cNvSpPr>
              <a:spLocks/>
            </p:cNvSpPr>
            <p:nvPr/>
          </p:nvSpPr>
          <p:spPr bwMode="auto">
            <a:xfrm>
              <a:off x="4704" y="601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8" name="Freeform 136"/>
            <p:cNvSpPr>
              <a:spLocks/>
            </p:cNvSpPr>
            <p:nvPr/>
          </p:nvSpPr>
          <p:spPr bwMode="auto">
            <a:xfrm>
              <a:off x="4747" y="509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09" name="Freeform 137"/>
            <p:cNvSpPr>
              <a:spLocks/>
            </p:cNvSpPr>
            <p:nvPr/>
          </p:nvSpPr>
          <p:spPr bwMode="auto">
            <a:xfrm>
              <a:off x="4886" y="486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0" name="Freeform 138"/>
            <p:cNvSpPr>
              <a:spLocks/>
            </p:cNvSpPr>
            <p:nvPr/>
          </p:nvSpPr>
          <p:spPr bwMode="auto">
            <a:xfrm>
              <a:off x="4840" y="445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1" name="Freeform 139"/>
            <p:cNvSpPr>
              <a:spLocks/>
            </p:cNvSpPr>
            <p:nvPr/>
          </p:nvSpPr>
          <p:spPr bwMode="auto">
            <a:xfrm>
              <a:off x="4768" y="432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2" name="Freeform 140"/>
            <p:cNvSpPr>
              <a:spLocks/>
            </p:cNvSpPr>
            <p:nvPr/>
          </p:nvSpPr>
          <p:spPr bwMode="auto">
            <a:xfrm>
              <a:off x="4656" y="109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3" name="Freeform 141"/>
            <p:cNvSpPr>
              <a:spLocks/>
            </p:cNvSpPr>
            <p:nvPr/>
          </p:nvSpPr>
          <p:spPr bwMode="auto">
            <a:xfrm>
              <a:off x="4823" y="108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4" name="Freeform 142"/>
            <p:cNvSpPr>
              <a:spLocks/>
            </p:cNvSpPr>
            <p:nvPr/>
          </p:nvSpPr>
          <p:spPr bwMode="auto">
            <a:xfrm>
              <a:off x="4703" y="97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5" name="Freeform 143"/>
            <p:cNvSpPr>
              <a:spLocks/>
            </p:cNvSpPr>
            <p:nvPr/>
          </p:nvSpPr>
          <p:spPr bwMode="auto">
            <a:xfrm>
              <a:off x="4716" y="99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6" name="Freeform 144"/>
            <p:cNvSpPr>
              <a:spLocks/>
            </p:cNvSpPr>
            <p:nvPr/>
          </p:nvSpPr>
          <p:spPr bwMode="auto">
            <a:xfrm>
              <a:off x="4608" y="103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7" name="Freeform 145"/>
            <p:cNvSpPr>
              <a:spLocks/>
            </p:cNvSpPr>
            <p:nvPr/>
          </p:nvSpPr>
          <p:spPr bwMode="auto">
            <a:xfrm>
              <a:off x="4651" y="94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8" name="Freeform 146"/>
            <p:cNvSpPr>
              <a:spLocks/>
            </p:cNvSpPr>
            <p:nvPr/>
          </p:nvSpPr>
          <p:spPr bwMode="auto">
            <a:xfrm>
              <a:off x="4790" y="91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19" name="Freeform 147"/>
            <p:cNvSpPr>
              <a:spLocks/>
            </p:cNvSpPr>
            <p:nvPr/>
          </p:nvSpPr>
          <p:spPr bwMode="auto">
            <a:xfrm>
              <a:off x="4744" y="87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820" name="Freeform 148"/>
            <p:cNvSpPr>
              <a:spLocks/>
            </p:cNvSpPr>
            <p:nvPr/>
          </p:nvSpPr>
          <p:spPr bwMode="auto">
            <a:xfrm>
              <a:off x="4672" y="86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58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4819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7A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5843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9C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6867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7891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9699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04800" y="2286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9C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0723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1828800" y="12954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7A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1747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3429000" y="26670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4572000" y="44958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58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2772" name="Picture 4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36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3795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914400" y="-76200"/>
            <a:ext cx="7924800" cy="4419600"/>
            <a:chOff x="576" y="-48"/>
            <a:chExt cx="4992" cy="2784"/>
          </a:xfrm>
        </p:grpSpPr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1318" y="191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auto">
            <a:xfrm>
              <a:off x="1485" y="189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auto">
            <a:xfrm>
              <a:off x="1365" y="179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auto">
            <a:xfrm>
              <a:off x="1378" y="181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1270" y="184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1313" y="175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1452" y="173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1406" y="169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auto">
            <a:xfrm>
              <a:off x="1766" y="168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auto">
            <a:xfrm>
              <a:off x="890" y="134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auto">
            <a:xfrm>
              <a:off x="1057" y="132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937" y="122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auto">
            <a:xfrm>
              <a:off x="950" y="124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auto">
            <a:xfrm>
              <a:off x="842" y="127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auto">
            <a:xfrm>
              <a:off x="885" y="118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auto">
            <a:xfrm>
              <a:off x="1024" y="116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auto">
            <a:xfrm>
              <a:off x="978" y="112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auto">
            <a:xfrm>
              <a:off x="906" y="111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auto">
            <a:xfrm>
              <a:off x="624" y="191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auto">
            <a:xfrm>
              <a:off x="791" y="189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auto">
            <a:xfrm>
              <a:off x="671" y="179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684" y="181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auto">
            <a:xfrm>
              <a:off x="576" y="184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0" name="Freeform 28"/>
            <p:cNvSpPr>
              <a:spLocks/>
            </p:cNvSpPr>
            <p:nvPr/>
          </p:nvSpPr>
          <p:spPr bwMode="auto">
            <a:xfrm>
              <a:off x="619" y="175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auto">
            <a:xfrm>
              <a:off x="758" y="173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2" name="Freeform 30"/>
            <p:cNvSpPr>
              <a:spLocks/>
            </p:cNvSpPr>
            <p:nvPr/>
          </p:nvSpPr>
          <p:spPr bwMode="auto">
            <a:xfrm>
              <a:off x="712" y="169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3" name="Freeform 31"/>
            <p:cNvSpPr>
              <a:spLocks/>
            </p:cNvSpPr>
            <p:nvPr/>
          </p:nvSpPr>
          <p:spPr bwMode="auto">
            <a:xfrm>
              <a:off x="640" y="168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auto">
            <a:xfrm>
              <a:off x="3814" y="1001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auto">
            <a:xfrm>
              <a:off x="3981" y="985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auto">
            <a:xfrm>
              <a:off x="3861" y="882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auto">
            <a:xfrm>
              <a:off x="3874" y="898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auto">
            <a:xfrm>
              <a:off x="3766" y="937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auto">
            <a:xfrm>
              <a:off x="3809" y="845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auto">
            <a:xfrm>
              <a:off x="3948" y="822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1" name="Freeform 39"/>
            <p:cNvSpPr>
              <a:spLocks/>
            </p:cNvSpPr>
            <p:nvPr/>
          </p:nvSpPr>
          <p:spPr bwMode="auto">
            <a:xfrm>
              <a:off x="3902" y="781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2" name="Freeform 40"/>
            <p:cNvSpPr>
              <a:spLocks/>
            </p:cNvSpPr>
            <p:nvPr/>
          </p:nvSpPr>
          <p:spPr bwMode="auto">
            <a:xfrm>
              <a:off x="3830" y="76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3" name="Freeform 41"/>
            <p:cNvSpPr>
              <a:spLocks/>
            </p:cNvSpPr>
            <p:nvPr/>
          </p:nvSpPr>
          <p:spPr bwMode="auto">
            <a:xfrm>
              <a:off x="2192" y="569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4" name="Freeform 42"/>
            <p:cNvSpPr>
              <a:spLocks/>
            </p:cNvSpPr>
            <p:nvPr/>
          </p:nvSpPr>
          <p:spPr bwMode="auto">
            <a:xfrm>
              <a:off x="2359" y="553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5" name="Freeform 43"/>
            <p:cNvSpPr>
              <a:spLocks/>
            </p:cNvSpPr>
            <p:nvPr/>
          </p:nvSpPr>
          <p:spPr bwMode="auto">
            <a:xfrm>
              <a:off x="2239" y="450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6" name="Freeform 44"/>
            <p:cNvSpPr>
              <a:spLocks/>
            </p:cNvSpPr>
            <p:nvPr/>
          </p:nvSpPr>
          <p:spPr bwMode="auto">
            <a:xfrm>
              <a:off x="2252" y="466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7" name="Freeform 45"/>
            <p:cNvSpPr>
              <a:spLocks/>
            </p:cNvSpPr>
            <p:nvPr/>
          </p:nvSpPr>
          <p:spPr bwMode="auto">
            <a:xfrm>
              <a:off x="2144" y="505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8" name="Freeform 46"/>
            <p:cNvSpPr>
              <a:spLocks/>
            </p:cNvSpPr>
            <p:nvPr/>
          </p:nvSpPr>
          <p:spPr bwMode="auto">
            <a:xfrm>
              <a:off x="2187" y="413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39" name="Freeform 47"/>
            <p:cNvSpPr>
              <a:spLocks/>
            </p:cNvSpPr>
            <p:nvPr/>
          </p:nvSpPr>
          <p:spPr bwMode="auto">
            <a:xfrm>
              <a:off x="2326" y="390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0" name="Freeform 48"/>
            <p:cNvSpPr>
              <a:spLocks/>
            </p:cNvSpPr>
            <p:nvPr/>
          </p:nvSpPr>
          <p:spPr bwMode="auto">
            <a:xfrm>
              <a:off x="2280" y="349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1" name="Freeform 49"/>
            <p:cNvSpPr>
              <a:spLocks/>
            </p:cNvSpPr>
            <p:nvPr/>
          </p:nvSpPr>
          <p:spPr bwMode="auto">
            <a:xfrm>
              <a:off x="2208" y="336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2" name="Freeform 50"/>
            <p:cNvSpPr>
              <a:spLocks/>
            </p:cNvSpPr>
            <p:nvPr/>
          </p:nvSpPr>
          <p:spPr bwMode="auto">
            <a:xfrm>
              <a:off x="3190" y="556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3" name="Freeform 51"/>
            <p:cNvSpPr>
              <a:spLocks/>
            </p:cNvSpPr>
            <p:nvPr/>
          </p:nvSpPr>
          <p:spPr bwMode="auto">
            <a:xfrm>
              <a:off x="3357" y="540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4" name="Freeform 52"/>
            <p:cNvSpPr>
              <a:spLocks/>
            </p:cNvSpPr>
            <p:nvPr/>
          </p:nvSpPr>
          <p:spPr bwMode="auto">
            <a:xfrm>
              <a:off x="3237" y="437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5" name="Freeform 53"/>
            <p:cNvSpPr>
              <a:spLocks/>
            </p:cNvSpPr>
            <p:nvPr/>
          </p:nvSpPr>
          <p:spPr bwMode="auto">
            <a:xfrm>
              <a:off x="3250" y="453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6" name="Freeform 54"/>
            <p:cNvSpPr>
              <a:spLocks/>
            </p:cNvSpPr>
            <p:nvPr/>
          </p:nvSpPr>
          <p:spPr bwMode="auto">
            <a:xfrm>
              <a:off x="3142" y="492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7" name="Freeform 55"/>
            <p:cNvSpPr>
              <a:spLocks/>
            </p:cNvSpPr>
            <p:nvPr/>
          </p:nvSpPr>
          <p:spPr bwMode="auto">
            <a:xfrm>
              <a:off x="3185" y="400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8" name="Freeform 56"/>
            <p:cNvSpPr>
              <a:spLocks/>
            </p:cNvSpPr>
            <p:nvPr/>
          </p:nvSpPr>
          <p:spPr bwMode="auto">
            <a:xfrm>
              <a:off x="3324" y="377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49" name="Freeform 57"/>
            <p:cNvSpPr>
              <a:spLocks/>
            </p:cNvSpPr>
            <p:nvPr/>
          </p:nvSpPr>
          <p:spPr bwMode="auto">
            <a:xfrm>
              <a:off x="3278" y="336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0" name="Freeform 58"/>
            <p:cNvSpPr>
              <a:spLocks/>
            </p:cNvSpPr>
            <p:nvPr/>
          </p:nvSpPr>
          <p:spPr bwMode="auto">
            <a:xfrm>
              <a:off x="2112" y="76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1" name="Freeform 59"/>
            <p:cNvSpPr>
              <a:spLocks/>
            </p:cNvSpPr>
            <p:nvPr/>
          </p:nvSpPr>
          <p:spPr bwMode="auto">
            <a:xfrm>
              <a:off x="2826" y="182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2" name="Freeform 60"/>
            <p:cNvSpPr>
              <a:spLocks/>
            </p:cNvSpPr>
            <p:nvPr/>
          </p:nvSpPr>
          <p:spPr bwMode="auto">
            <a:xfrm>
              <a:off x="2993" y="180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3" name="Freeform 61"/>
            <p:cNvSpPr>
              <a:spLocks/>
            </p:cNvSpPr>
            <p:nvPr/>
          </p:nvSpPr>
          <p:spPr bwMode="auto">
            <a:xfrm>
              <a:off x="2873" y="170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4" name="Freeform 62"/>
            <p:cNvSpPr>
              <a:spLocks/>
            </p:cNvSpPr>
            <p:nvPr/>
          </p:nvSpPr>
          <p:spPr bwMode="auto">
            <a:xfrm>
              <a:off x="2886" y="172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5" name="Freeform 63"/>
            <p:cNvSpPr>
              <a:spLocks/>
            </p:cNvSpPr>
            <p:nvPr/>
          </p:nvSpPr>
          <p:spPr bwMode="auto">
            <a:xfrm>
              <a:off x="2778" y="175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6" name="Freeform 64"/>
            <p:cNvSpPr>
              <a:spLocks/>
            </p:cNvSpPr>
            <p:nvPr/>
          </p:nvSpPr>
          <p:spPr bwMode="auto">
            <a:xfrm>
              <a:off x="2821" y="166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7" name="Freeform 65"/>
            <p:cNvSpPr>
              <a:spLocks/>
            </p:cNvSpPr>
            <p:nvPr/>
          </p:nvSpPr>
          <p:spPr bwMode="auto">
            <a:xfrm>
              <a:off x="2960" y="164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8" name="Freeform 66"/>
            <p:cNvSpPr>
              <a:spLocks/>
            </p:cNvSpPr>
            <p:nvPr/>
          </p:nvSpPr>
          <p:spPr bwMode="auto">
            <a:xfrm>
              <a:off x="2914" y="160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59" name="Freeform 67"/>
            <p:cNvSpPr>
              <a:spLocks/>
            </p:cNvSpPr>
            <p:nvPr/>
          </p:nvSpPr>
          <p:spPr bwMode="auto">
            <a:xfrm>
              <a:off x="3274" y="159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0" name="Freeform 68"/>
            <p:cNvSpPr>
              <a:spLocks/>
            </p:cNvSpPr>
            <p:nvPr/>
          </p:nvSpPr>
          <p:spPr bwMode="auto">
            <a:xfrm>
              <a:off x="2228" y="1391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1" name="Freeform 69"/>
            <p:cNvSpPr>
              <a:spLocks/>
            </p:cNvSpPr>
            <p:nvPr/>
          </p:nvSpPr>
          <p:spPr bwMode="auto">
            <a:xfrm>
              <a:off x="2395" y="1375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2" name="Freeform 70"/>
            <p:cNvSpPr>
              <a:spLocks/>
            </p:cNvSpPr>
            <p:nvPr/>
          </p:nvSpPr>
          <p:spPr bwMode="auto">
            <a:xfrm>
              <a:off x="2275" y="1272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3" name="Freeform 71"/>
            <p:cNvSpPr>
              <a:spLocks/>
            </p:cNvSpPr>
            <p:nvPr/>
          </p:nvSpPr>
          <p:spPr bwMode="auto">
            <a:xfrm>
              <a:off x="2288" y="1288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4" name="Freeform 72"/>
            <p:cNvSpPr>
              <a:spLocks/>
            </p:cNvSpPr>
            <p:nvPr/>
          </p:nvSpPr>
          <p:spPr bwMode="auto">
            <a:xfrm>
              <a:off x="2180" y="1327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5" name="Freeform 73"/>
            <p:cNvSpPr>
              <a:spLocks/>
            </p:cNvSpPr>
            <p:nvPr/>
          </p:nvSpPr>
          <p:spPr bwMode="auto">
            <a:xfrm>
              <a:off x="2223" y="1235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6" name="Freeform 74"/>
            <p:cNvSpPr>
              <a:spLocks/>
            </p:cNvSpPr>
            <p:nvPr/>
          </p:nvSpPr>
          <p:spPr bwMode="auto">
            <a:xfrm>
              <a:off x="2362" y="1212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7" name="Freeform 75"/>
            <p:cNvSpPr>
              <a:spLocks/>
            </p:cNvSpPr>
            <p:nvPr/>
          </p:nvSpPr>
          <p:spPr bwMode="auto">
            <a:xfrm>
              <a:off x="2316" y="1171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8" name="Freeform 76"/>
            <p:cNvSpPr>
              <a:spLocks/>
            </p:cNvSpPr>
            <p:nvPr/>
          </p:nvSpPr>
          <p:spPr bwMode="auto">
            <a:xfrm>
              <a:off x="2244" y="115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69" name="Freeform 77"/>
            <p:cNvSpPr>
              <a:spLocks/>
            </p:cNvSpPr>
            <p:nvPr/>
          </p:nvSpPr>
          <p:spPr bwMode="auto">
            <a:xfrm>
              <a:off x="2132" y="1823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0" name="Freeform 78"/>
            <p:cNvSpPr>
              <a:spLocks/>
            </p:cNvSpPr>
            <p:nvPr/>
          </p:nvSpPr>
          <p:spPr bwMode="auto">
            <a:xfrm>
              <a:off x="2299" y="1807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1" name="Freeform 79"/>
            <p:cNvSpPr>
              <a:spLocks/>
            </p:cNvSpPr>
            <p:nvPr/>
          </p:nvSpPr>
          <p:spPr bwMode="auto">
            <a:xfrm>
              <a:off x="2179" y="1704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2" name="Freeform 80"/>
            <p:cNvSpPr>
              <a:spLocks/>
            </p:cNvSpPr>
            <p:nvPr/>
          </p:nvSpPr>
          <p:spPr bwMode="auto">
            <a:xfrm>
              <a:off x="2192" y="1720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3" name="Freeform 81"/>
            <p:cNvSpPr>
              <a:spLocks/>
            </p:cNvSpPr>
            <p:nvPr/>
          </p:nvSpPr>
          <p:spPr bwMode="auto">
            <a:xfrm>
              <a:off x="2084" y="1759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4" name="Freeform 82"/>
            <p:cNvSpPr>
              <a:spLocks/>
            </p:cNvSpPr>
            <p:nvPr/>
          </p:nvSpPr>
          <p:spPr bwMode="auto">
            <a:xfrm>
              <a:off x="2127" y="1667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5" name="Freeform 83"/>
            <p:cNvSpPr>
              <a:spLocks/>
            </p:cNvSpPr>
            <p:nvPr/>
          </p:nvSpPr>
          <p:spPr bwMode="auto">
            <a:xfrm>
              <a:off x="2266" y="1644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6" name="Freeform 84"/>
            <p:cNvSpPr>
              <a:spLocks/>
            </p:cNvSpPr>
            <p:nvPr/>
          </p:nvSpPr>
          <p:spPr bwMode="auto">
            <a:xfrm>
              <a:off x="2220" y="1603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7" name="Freeform 85"/>
            <p:cNvSpPr>
              <a:spLocks/>
            </p:cNvSpPr>
            <p:nvPr/>
          </p:nvSpPr>
          <p:spPr bwMode="auto">
            <a:xfrm>
              <a:off x="2148" y="1590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8" name="Freeform 86"/>
            <p:cNvSpPr>
              <a:spLocks/>
            </p:cNvSpPr>
            <p:nvPr/>
          </p:nvSpPr>
          <p:spPr bwMode="auto">
            <a:xfrm>
              <a:off x="768" y="61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79" name="Freeform 87"/>
            <p:cNvSpPr>
              <a:spLocks/>
            </p:cNvSpPr>
            <p:nvPr/>
          </p:nvSpPr>
          <p:spPr bwMode="auto">
            <a:xfrm>
              <a:off x="935" y="60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0" name="Freeform 88"/>
            <p:cNvSpPr>
              <a:spLocks/>
            </p:cNvSpPr>
            <p:nvPr/>
          </p:nvSpPr>
          <p:spPr bwMode="auto">
            <a:xfrm>
              <a:off x="815" y="49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1" name="Freeform 89"/>
            <p:cNvSpPr>
              <a:spLocks/>
            </p:cNvSpPr>
            <p:nvPr/>
          </p:nvSpPr>
          <p:spPr bwMode="auto">
            <a:xfrm>
              <a:off x="828" y="51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2" name="Freeform 90"/>
            <p:cNvSpPr>
              <a:spLocks/>
            </p:cNvSpPr>
            <p:nvPr/>
          </p:nvSpPr>
          <p:spPr bwMode="auto">
            <a:xfrm>
              <a:off x="720" y="55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3" name="Freeform 91"/>
            <p:cNvSpPr>
              <a:spLocks/>
            </p:cNvSpPr>
            <p:nvPr/>
          </p:nvSpPr>
          <p:spPr bwMode="auto">
            <a:xfrm>
              <a:off x="763" y="46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4" name="Freeform 92"/>
            <p:cNvSpPr>
              <a:spLocks/>
            </p:cNvSpPr>
            <p:nvPr/>
          </p:nvSpPr>
          <p:spPr bwMode="auto">
            <a:xfrm>
              <a:off x="902" y="43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5" name="Freeform 93"/>
            <p:cNvSpPr>
              <a:spLocks/>
            </p:cNvSpPr>
            <p:nvPr/>
          </p:nvSpPr>
          <p:spPr bwMode="auto">
            <a:xfrm>
              <a:off x="856" y="39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6" name="Freeform 94"/>
            <p:cNvSpPr>
              <a:spLocks/>
            </p:cNvSpPr>
            <p:nvPr/>
          </p:nvSpPr>
          <p:spPr bwMode="auto">
            <a:xfrm>
              <a:off x="784" y="38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7" name="Freeform 95"/>
            <p:cNvSpPr>
              <a:spLocks/>
            </p:cNvSpPr>
            <p:nvPr/>
          </p:nvSpPr>
          <p:spPr bwMode="auto">
            <a:xfrm>
              <a:off x="1536" y="185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8" name="Freeform 96"/>
            <p:cNvSpPr>
              <a:spLocks/>
            </p:cNvSpPr>
            <p:nvPr/>
          </p:nvSpPr>
          <p:spPr bwMode="auto">
            <a:xfrm>
              <a:off x="1703" y="169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89" name="Freeform 97"/>
            <p:cNvSpPr>
              <a:spLocks/>
            </p:cNvSpPr>
            <p:nvPr/>
          </p:nvSpPr>
          <p:spPr bwMode="auto">
            <a:xfrm>
              <a:off x="1583" y="66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0" name="Freeform 98"/>
            <p:cNvSpPr>
              <a:spLocks/>
            </p:cNvSpPr>
            <p:nvPr/>
          </p:nvSpPr>
          <p:spPr bwMode="auto">
            <a:xfrm>
              <a:off x="1596" y="82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1" name="Freeform 99"/>
            <p:cNvSpPr>
              <a:spLocks/>
            </p:cNvSpPr>
            <p:nvPr/>
          </p:nvSpPr>
          <p:spPr bwMode="auto">
            <a:xfrm>
              <a:off x="1488" y="121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2" name="Freeform 100"/>
            <p:cNvSpPr>
              <a:spLocks/>
            </p:cNvSpPr>
            <p:nvPr/>
          </p:nvSpPr>
          <p:spPr bwMode="auto">
            <a:xfrm>
              <a:off x="1531" y="29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3" name="Freeform 101"/>
            <p:cNvSpPr>
              <a:spLocks/>
            </p:cNvSpPr>
            <p:nvPr/>
          </p:nvSpPr>
          <p:spPr bwMode="auto">
            <a:xfrm>
              <a:off x="1670" y="6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4" name="Freeform 102"/>
            <p:cNvSpPr>
              <a:spLocks/>
            </p:cNvSpPr>
            <p:nvPr/>
          </p:nvSpPr>
          <p:spPr bwMode="auto">
            <a:xfrm>
              <a:off x="1624" y="-35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5" name="Freeform 103"/>
            <p:cNvSpPr>
              <a:spLocks/>
            </p:cNvSpPr>
            <p:nvPr/>
          </p:nvSpPr>
          <p:spPr bwMode="auto">
            <a:xfrm>
              <a:off x="1552" y="-48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6" name="Freeform 104"/>
            <p:cNvSpPr>
              <a:spLocks/>
            </p:cNvSpPr>
            <p:nvPr/>
          </p:nvSpPr>
          <p:spPr bwMode="auto">
            <a:xfrm>
              <a:off x="1056" y="268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7" name="Freeform 105"/>
            <p:cNvSpPr>
              <a:spLocks/>
            </p:cNvSpPr>
            <p:nvPr/>
          </p:nvSpPr>
          <p:spPr bwMode="auto">
            <a:xfrm>
              <a:off x="1223" y="267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8" name="Freeform 106"/>
            <p:cNvSpPr>
              <a:spLocks/>
            </p:cNvSpPr>
            <p:nvPr/>
          </p:nvSpPr>
          <p:spPr bwMode="auto">
            <a:xfrm>
              <a:off x="1103" y="256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899" name="Freeform 107"/>
            <p:cNvSpPr>
              <a:spLocks/>
            </p:cNvSpPr>
            <p:nvPr/>
          </p:nvSpPr>
          <p:spPr bwMode="auto">
            <a:xfrm>
              <a:off x="1116" y="258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0" name="Freeform 108"/>
            <p:cNvSpPr>
              <a:spLocks/>
            </p:cNvSpPr>
            <p:nvPr/>
          </p:nvSpPr>
          <p:spPr bwMode="auto">
            <a:xfrm>
              <a:off x="1008" y="262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1" name="Freeform 109"/>
            <p:cNvSpPr>
              <a:spLocks/>
            </p:cNvSpPr>
            <p:nvPr/>
          </p:nvSpPr>
          <p:spPr bwMode="auto">
            <a:xfrm>
              <a:off x="1051" y="253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2" name="Freeform 110"/>
            <p:cNvSpPr>
              <a:spLocks/>
            </p:cNvSpPr>
            <p:nvPr/>
          </p:nvSpPr>
          <p:spPr bwMode="auto">
            <a:xfrm>
              <a:off x="1190" y="250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3" name="Freeform 111"/>
            <p:cNvSpPr>
              <a:spLocks/>
            </p:cNvSpPr>
            <p:nvPr/>
          </p:nvSpPr>
          <p:spPr bwMode="auto">
            <a:xfrm>
              <a:off x="3250" y="726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4" name="Freeform 112"/>
            <p:cNvSpPr>
              <a:spLocks/>
            </p:cNvSpPr>
            <p:nvPr/>
          </p:nvSpPr>
          <p:spPr bwMode="auto">
            <a:xfrm>
              <a:off x="3178" y="713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5" name="Freeform 113"/>
            <p:cNvSpPr>
              <a:spLocks/>
            </p:cNvSpPr>
            <p:nvPr/>
          </p:nvSpPr>
          <p:spPr bwMode="auto">
            <a:xfrm>
              <a:off x="4390" y="1529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6" name="Freeform 114"/>
            <p:cNvSpPr>
              <a:spLocks/>
            </p:cNvSpPr>
            <p:nvPr/>
          </p:nvSpPr>
          <p:spPr bwMode="auto">
            <a:xfrm>
              <a:off x="4557" y="1513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7" name="Freeform 115"/>
            <p:cNvSpPr>
              <a:spLocks/>
            </p:cNvSpPr>
            <p:nvPr/>
          </p:nvSpPr>
          <p:spPr bwMode="auto">
            <a:xfrm>
              <a:off x="4437" y="1410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8" name="Freeform 116"/>
            <p:cNvSpPr>
              <a:spLocks/>
            </p:cNvSpPr>
            <p:nvPr/>
          </p:nvSpPr>
          <p:spPr bwMode="auto">
            <a:xfrm>
              <a:off x="4450" y="1426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09" name="Freeform 117"/>
            <p:cNvSpPr>
              <a:spLocks/>
            </p:cNvSpPr>
            <p:nvPr/>
          </p:nvSpPr>
          <p:spPr bwMode="auto">
            <a:xfrm>
              <a:off x="4342" y="1465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0" name="Freeform 118"/>
            <p:cNvSpPr>
              <a:spLocks/>
            </p:cNvSpPr>
            <p:nvPr/>
          </p:nvSpPr>
          <p:spPr bwMode="auto">
            <a:xfrm>
              <a:off x="4385" y="1373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1" name="Freeform 119"/>
            <p:cNvSpPr>
              <a:spLocks/>
            </p:cNvSpPr>
            <p:nvPr/>
          </p:nvSpPr>
          <p:spPr bwMode="auto">
            <a:xfrm>
              <a:off x="4524" y="1350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2" name="Freeform 120"/>
            <p:cNvSpPr>
              <a:spLocks/>
            </p:cNvSpPr>
            <p:nvPr/>
          </p:nvSpPr>
          <p:spPr bwMode="auto">
            <a:xfrm>
              <a:off x="4478" y="1309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3" name="Freeform 121"/>
            <p:cNvSpPr>
              <a:spLocks/>
            </p:cNvSpPr>
            <p:nvPr/>
          </p:nvSpPr>
          <p:spPr bwMode="auto">
            <a:xfrm>
              <a:off x="4838" y="1296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4" name="Freeform 122"/>
            <p:cNvSpPr>
              <a:spLocks/>
            </p:cNvSpPr>
            <p:nvPr/>
          </p:nvSpPr>
          <p:spPr bwMode="auto">
            <a:xfrm>
              <a:off x="5350" y="109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5" name="Freeform 123"/>
            <p:cNvSpPr>
              <a:spLocks/>
            </p:cNvSpPr>
            <p:nvPr/>
          </p:nvSpPr>
          <p:spPr bwMode="auto">
            <a:xfrm>
              <a:off x="5517" y="108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6" name="Freeform 124"/>
            <p:cNvSpPr>
              <a:spLocks/>
            </p:cNvSpPr>
            <p:nvPr/>
          </p:nvSpPr>
          <p:spPr bwMode="auto">
            <a:xfrm>
              <a:off x="5397" y="97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7" name="Freeform 125"/>
            <p:cNvSpPr>
              <a:spLocks/>
            </p:cNvSpPr>
            <p:nvPr/>
          </p:nvSpPr>
          <p:spPr bwMode="auto">
            <a:xfrm>
              <a:off x="5410" y="99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8" name="Freeform 126"/>
            <p:cNvSpPr>
              <a:spLocks/>
            </p:cNvSpPr>
            <p:nvPr/>
          </p:nvSpPr>
          <p:spPr bwMode="auto">
            <a:xfrm>
              <a:off x="5302" y="103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19" name="Freeform 127"/>
            <p:cNvSpPr>
              <a:spLocks/>
            </p:cNvSpPr>
            <p:nvPr/>
          </p:nvSpPr>
          <p:spPr bwMode="auto">
            <a:xfrm>
              <a:off x="5345" y="94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0" name="Freeform 128"/>
            <p:cNvSpPr>
              <a:spLocks/>
            </p:cNvSpPr>
            <p:nvPr/>
          </p:nvSpPr>
          <p:spPr bwMode="auto">
            <a:xfrm>
              <a:off x="5484" y="91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1" name="Freeform 129"/>
            <p:cNvSpPr>
              <a:spLocks/>
            </p:cNvSpPr>
            <p:nvPr/>
          </p:nvSpPr>
          <p:spPr bwMode="auto">
            <a:xfrm>
              <a:off x="5438" y="87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2" name="Freeform 130"/>
            <p:cNvSpPr>
              <a:spLocks/>
            </p:cNvSpPr>
            <p:nvPr/>
          </p:nvSpPr>
          <p:spPr bwMode="auto">
            <a:xfrm>
              <a:off x="5366" y="86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3" name="Freeform 131"/>
            <p:cNvSpPr>
              <a:spLocks/>
            </p:cNvSpPr>
            <p:nvPr/>
          </p:nvSpPr>
          <p:spPr bwMode="auto">
            <a:xfrm>
              <a:off x="4752" y="665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4" name="Freeform 132"/>
            <p:cNvSpPr>
              <a:spLocks/>
            </p:cNvSpPr>
            <p:nvPr/>
          </p:nvSpPr>
          <p:spPr bwMode="auto">
            <a:xfrm>
              <a:off x="4919" y="649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5" name="Freeform 133"/>
            <p:cNvSpPr>
              <a:spLocks/>
            </p:cNvSpPr>
            <p:nvPr/>
          </p:nvSpPr>
          <p:spPr bwMode="auto">
            <a:xfrm>
              <a:off x="4799" y="546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6" name="Freeform 134"/>
            <p:cNvSpPr>
              <a:spLocks/>
            </p:cNvSpPr>
            <p:nvPr/>
          </p:nvSpPr>
          <p:spPr bwMode="auto">
            <a:xfrm>
              <a:off x="4812" y="562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7" name="Freeform 135"/>
            <p:cNvSpPr>
              <a:spLocks/>
            </p:cNvSpPr>
            <p:nvPr/>
          </p:nvSpPr>
          <p:spPr bwMode="auto">
            <a:xfrm>
              <a:off x="4704" y="601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8" name="Freeform 136"/>
            <p:cNvSpPr>
              <a:spLocks/>
            </p:cNvSpPr>
            <p:nvPr/>
          </p:nvSpPr>
          <p:spPr bwMode="auto">
            <a:xfrm>
              <a:off x="4747" y="509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29" name="Freeform 137"/>
            <p:cNvSpPr>
              <a:spLocks/>
            </p:cNvSpPr>
            <p:nvPr/>
          </p:nvSpPr>
          <p:spPr bwMode="auto">
            <a:xfrm>
              <a:off x="4886" y="486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0" name="Freeform 138"/>
            <p:cNvSpPr>
              <a:spLocks/>
            </p:cNvSpPr>
            <p:nvPr/>
          </p:nvSpPr>
          <p:spPr bwMode="auto">
            <a:xfrm>
              <a:off x="4840" y="445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1" name="Freeform 139"/>
            <p:cNvSpPr>
              <a:spLocks/>
            </p:cNvSpPr>
            <p:nvPr/>
          </p:nvSpPr>
          <p:spPr bwMode="auto">
            <a:xfrm>
              <a:off x="4768" y="432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2" name="Freeform 140"/>
            <p:cNvSpPr>
              <a:spLocks/>
            </p:cNvSpPr>
            <p:nvPr/>
          </p:nvSpPr>
          <p:spPr bwMode="auto">
            <a:xfrm>
              <a:off x="4656" y="1097"/>
              <a:ext cx="38" cy="49"/>
            </a:xfrm>
            <a:custGeom>
              <a:avLst/>
              <a:gdLst/>
              <a:ahLst/>
              <a:cxnLst>
                <a:cxn ang="0">
                  <a:pos x="7" y="97"/>
                </a:cxn>
                <a:cxn ang="0">
                  <a:pos x="10" y="88"/>
                </a:cxn>
                <a:cxn ang="0">
                  <a:pos x="13" y="80"/>
                </a:cxn>
                <a:cxn ang="0">
                  <a:pos x="20" y="73"/>
                </a:cxn>
                <a:cxn ang="0">
                  <a:pos x="29" y="67"/>
                </a:cxn>
                <a:cxn ang="0">
                  <a:pos x="77" y="5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5" y="2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2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4" y="100"/>
                </a:cxn>
                <a:cxn ang="0">
                  <a:pos x="7" y="97"/>
                </a:cxn>
              </a:cxnLst>
              <a:rect l="0" t="0" r="r" b="b"/>
              <a:pathLst>
                <a:path w="77" h="100">
                  <a:moveTo>
                    <a:pt x="7" y="97"/>
                  </a:moveTo>
                  <a:lnTo>
                    <a:pt x="10" y="88"/>
                  </a:lnTo>
                  <a:lnTo>
                    <a:pt x="13" y="80"/>
                  </a:lnTo>
                  <a:lnTo>
                    <a:pt x="20" y="73"/>
                  </a:lnTo>
                  <a:lnTo>
                    <a:pt x="29" y="6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3" name="Freeform 141"/>
            <p:cNvSpPr>
              <a:spLocks/>
            </p:cNvSpPr>
            <p:nvPr/>
          </p:nvSpPr>
          <p:spPr bwMode="auto">
            <a:xfrm>
              <a:off x="4823" y="1081"/>
              <a:ext cx="51" cy="42"/>
            </a:xfrm>
            <a:custGeom>
              <a:avLst/>
              <a:gdLst/>
              <a:ahLst/>
              <a:cxnLst>
                <a:cxn ang="0">
                  <a:pos x="100" y="85"/>
                </a:cxn>
                <a:cxn ang="0">
                  <a:pos x="101" y="85"/>
                </a:cxn>
                <a:cxn ang="0">
                  <a:pos x="101" y="84"/>
                </a:cxn>
                <a:cxn ang="0">
                  <a:pos x="101" y="82"/>
                </a:cxn>
                <a:cxn ang="0">
                  <a:pos x="103" y="81"/>
                </a:cxn>
                <a:cxn ang="0">
                  <a:pos x="98" y="79"/>
                </a:cxn>
                <a:cxn ang="0">
                  <a:pos x="92" y="76"/>
                </a:cxn>
                <a:cxn ang="0">
                  <a:pos x="88" y="74"/>
                </a:cxn>
                <a:cxn ang="0">
                  <a:pos x="83" y="70"/>
                </a:cxn>
                <a:cxn ang="0">
                  <a:pos x="77" y="68"/>
                </a:cxn>
                <a:cxn ang="0">
                  <a:pos x="73" y="65"/>
                </a:cxn>
                <a:cxn ang="0">
                  <a:pos x="68" y="61"/>
                </a:cxn>
                <a:cxn ang="0">
                  <a:pos x="63" y="57"/>
                </a:cxn>
                <a:cxn ang="0">
                  <a:pos x="54" y="51"/>
                </a:cxn>
                <a:cxn ang="0">
                  <a:pos x="46" y="45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23" y="23"/>
                </a:cxn>
                <a:cxn ang="0">
                  <a:pos x="16" y="16"/>
                </a:cxn>
                <a:cxn ang="0">
                  <a:pos x="9" y="8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2" y="37"/>
                </a:cxn>
                <a:cxn ang="0">
                  <a:pos x="68" y="70"/>
                </a:cxn>
                <a:cxn ang="0">
                  <a:pos x="84" y="79"/>
                </a:cxn>
                <a:cxn ang="0">
                  <a:pos x="85" y="80"/>
                </a:cxn>
                <a:cxn ang="0">
                  <a:pos x="89" y="80"/>
                </a:cxn>
                <a:cxn ang="0">
                  <a:pos x="92" y="81"/>
                </a:cxn>
                <a:cxn ang="0">
                  <a:pos x="96" y="82"/>
                </a:cxn>
                <a:cxn ang="0">
                  <a:pos x="97" y="83"/>
                </a:cxn>
                <a:cxn ang="0">
                  <a:pos x="97" y="84"/>
                </a:cxn>
                <a:cxn ang="0">
                  <a:pos x="98" y="85"/>
                </a:cxn>
                <a:cxn ang="0">
                  <a:pos x="100" y="85"/>
                </a:cxn>
              </a:cxnLst>
              <a:rect l="0" t="0" r="r" b="b"/>
              <a:pathLst>
                <a:path w="103" h="85">
                  <a:moveTo>
                    <a:pt x="100" y="85"/>
                  </a:moveTo>
                  <a:lnTo>
                    <a:pt x="101" y="85"/>
                  </a:lnTo>
                  <a:lnTo>
                    <a:pt x="101" y="84"/>
                  </a:lnTo>
                  <a:lnTo>
                    <a:pt x="101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3" y="70"/>
                  </a:lnTo>
                  <a:lnTo>
                    <a:pt x="77" y="68"/>
                  </a:lnTo>
                  <a:lnTo>
                    <a:pt x="73" y="65"/>
                  </a:lnTo>
                  <a:lnTo>
                    <a:pt x="68" y="61"/>
                  </a:lnTo>
                  <a:lnTo>
                    <a:pt x="63" y="57"/>
                  </a:lnTo>
                  <a:lnTo>
                    <a:pt x="54" y="51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1" y="31"/>
                  </a:lnTo>
                  <a:lnTo>
                    <a:pt x="23" y="23"/>
                  </a:lnTo>
                  <a:lnTo>
                    <a:pt x="16" y="16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37"/>
                  </a:lnTo>
                  <a:lnTo>
                    <a:pt x="68" y="70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1"/>
                  </a:lnTo>
                  <a:lnTo>
                    <a:pt x="96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100" y="85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4" name="Freeform 142"/>
            <p:cNvSpPr>
              <a:spLocks/>
            </p:cNvSpPr>
            <p:nvPr/>
          </p:nvSpPr>
          <p:spPr bwMode="auto">
            <a:xfrm>
              <a:off x="4703" y="978"/>
              <a:ext cx="118" cy="111"/>
            </a:xfrm>
            <a:custGeom>
              <a:avLst/>
              <a:gdLst/>
              <a:ahLst/>
              <a:cxnLst>
                <a:cxn ang="0">
                  <a:pos x="48" y="221"/>
                </a:cxn>
                <a:cxn ang="0">
                  <a:pos x="51" y="221"/>
                </a:cxn>
                <a:cxn ang="0">
                  <a:pos x="107" y="156"/>
                </a:cxn>
                <a:cxn ang="0">
                  <a:pos x="109" y="156"/>
                </a:cxn>
                <a:cxn ang="0">
                  <a:pos x="112" y="158"/>
                </a:cxn>
                <a:cxn ang="0">
                  <a:pos x="113" y="160"/>
                </a:cxn>
                <a:cxn ang="0">
                  <a:pos x="115" y="163"/>
                </a:cxn>
                <a:cxn ang="0">
                  <a:pos x="173" y="201"/>
                </a:cxn>
                <a:cxn ang="0">
                  <a:pos x="174" y="201"/>
                </a:cxn>
                <a:cxn ang="0">
                  <a:pos x="175" y="199"/>
                </a:cxn>
                <a:cxn ang="0">
                  <a:pos x="176" y="199"/>
                </a:cxn>
                <a:cxn ang="0">
                  <a:pos x="177" y="198"/>
                </a:cxn>
                <a:cxn ang="0">
                  <a:pos x="153" y="130"/>
                </a:cxn>
                <a:cxn ang="0">
                  <a:pos x="155" y="127"/>
                </a:cxn>
                <a:cxn ang="0">
                  <a:pos x="158" y="125"/>
                </a:cxn>
                <a:cxn ang="0">
                  <a:pos x="162" y="121"/>
                </a:cxn>
                <a:cxn ang="0">
                  <a:pos x="166" y="119"/>
                </a:cxn>
                <a:cxn ang="0">
                  <a:pos x="232" y="68"/>
                </a:cxn>
                <a:cxn ang="0">
                  <a:pos x="232" y="66"/>
                </a:cxn>
                <a:cxn ang="0">
                  <a:pos x="235" y="65"/>
                </a:cxn>
                <a:cxn ang="0">
                  <a:pos x="236" y="62"/>
                </a:cxn>
                <a:cxn ang="0">
                  <a:pos x="236" y="59"/>
                </a:cxn>
                <a:cxn ang="0">
                  <a:pos x="178" y="67"/>
                </a:cxn>
                <a:cxn ang="0">
                  <a:pos x="137" y="75"/>
                </a:cxn>
                <a:cxn ang="0">
                  <a:pos x="127" y="72"/>
                </a:cxn>
                <a:cxn ang="0">
                  <a:pos x="107" y="17"/>
                </a:cxn>
                <a:cxn ang="0">
                  <a:pos x="100" y="7"/>
                </a:cxn>
                <a:cxn ang="0">
                  <a:pos x="98" y="5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67" y="82"/>
                </a:cxn>
                <a:cxn ang="0">
                  <a:pos x="5" y="106"/>
                </a:cxn>
                <a:cxn ang="0">
                  <a:pos x="3" y="107"/>
                </a:cxn>
                <a:cxn ang="0">
                  <a:pos x="2" y="108"/>
                </a:cxn>
                <a:cxn ang="0">
                  <a:pos x="1" y="111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19"/>
                </a:cxn>
                <a:cxn ang="0">
                  <a:pos x="15" y="121"/>
                </a:cxn>
                <a:cxn ang="0">
                  <a:pos x="21" y="125"/>
                </a:cxn>
                <a:cxn ang="0">
                  <a:pos x="61" y="130"/>
                </a:cxn>
                <a:cxn ang="0">
                  <a:pos x="61" y="130"/>
                </a:cxn>
                <a:cxn ang="0">
                  <a:pos x="62" y="131"/>
                </a:cxn>
                <a:cxn ang="0">
                  <a:pos x="64" y="133"/>
                </a:cxn>
                <a:cxn ang="0">
                  <a:pos x="66" y="134"/>
                </a:cxn>
                <a:cxn ang="0">
                  <a:pos x="45" y="220"/>
                </a:cxn>
                <a:cxn ang="0">
                  <a:pos x="46" y="220"/>
                </a:cxn>
                <a:cxn ang="0">
                  <a:pos x="47" y="220"/>
                </a:cxn>
                <a:cxn ang="0">
                  <a:pos x="47" y="220"/>
                </a:cxn>
                <a:cxn ang="0">
                  <a:pos x="48" y="221"/>
                </a:cxn>
              </a:cxnLst>
              <a:rect l="0" t="0" r="r" b="b"/>
              <a:pathLst>
                <a:path w="236" h="221">
                  <a:moveTo>
                    <a:pt x="48" y="221"/>
                  </a:moveTo>
                  <a:lnTo>
                    <a:pt x="51" y="221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3" y="160"/>
                  </a:lnTo>
                  <a:lnTo>
                    <a:pt x="115" y="163"/>
                  </a:lnTo>
                  <a:lnTo>
                    <a:pt x="173" y="201"/>
                  </a:lnTo>
                  <a:lnTo>
                    <a:pt x="174" y="201"/>
                  </a:lnTo>
                  <a:lnTo>
                    <a:pt x="175" y="199"/>
                  </a:lnTo>
                  <a:lnTo>
                    <a:pt x="176" y="199"/>
                  </a:lnTo>
                  <a:lnTo>
                    <a:pt x="177" y="198"/>
                  </a:lnTo>
                  <a:lnTo>
                    <a:pt x="153" y="130"/>
                  </a:lnTo>
                  <a:lnTo>
                    <a:pt x="155" y="127"/>
                  </a:lnTo>
                  <a:lnTo>
                    <a:pt x="158" y="125"/>
                  </a:lnTo>
                  <a:lnTo>
                    <a:pt x="162" y="121"/>
                  </a:lnTo>
                  <a:lnTo>
                    <a:pt x="166" y="119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35" y="65"/>
                  </a:lnTo>
                  <a:lnTo>
                    <a:pt x="236" y="62"/>
                  </a:lnTo>
                  <a:lnTo>
                    <a:pt x="236" y="59"/>
                  </a:lnTo>
                  <a:lnTo>
                    <a:pt x="178" y="67"/>
                  </a:lnTo>
                  <a:lnTo>
                    <a:pt x="137" y="75"/>
                  </a:lnTo>
                  <a:lnTo>
                    <a:pt x="127" y="72"/>
                  </a:lnTo>
                  <a:lnTo>
                    <a:pt x="107" y="17"/>
                  </a:lnTo>
                  <a:lnTo>
                    <a:pt x="100" y="7"/>
                  </a:lnTo>
                  <a:lnTo>
                    <a:pt x="98" y="5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67" y="82"/>
                  </a:lnTo>
                  <a:lnTo>
                    <a:pt x="5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19"/>
                  </a:lnTo>
                  <a:lnTo>
                    <a:pt x="15" y="121"/>
                  </a:lnTo>
                  <a:lnTo>
                    <a:pt x="21" y="125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4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8" y="22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5" name="Freeform 143"/>
            <p:cNvSpPr>
              <a:spLocks/>
            </p:cNvSpPr>
            <p:nvPr/>
          </p:nvSpPr>
          <p:spPr bwMode="auto">
            <a:xfrm>
              <a:off x="4716" y="994"/>
              <a:ext cx="93" cy="75"/>
            </a:xfrm>
            <a:custGeom>
              <a:avLst/>
              <a:gdLst/>
              <a:ahLst/>
              <a:cxnLst>
                <a:cxn ang="0">
                  <a:pos x="136" y="151"/>
                </a:cxn>
                <a:cxn ang="0">
                  <a:pos x="138" y="150"/>
                </a:cxn>
                <a:cxn ang="0">
                  <a:pos x="112" y="89"/>
                </a:cxn>
                <a:cxn ang="0">
                  <a:pos x="121" y="85"/>
                </a:cxn>
                <a:cxn ang="0">
                  <a:pos x="131" y="82"/>
                </a:cxn>
                <a:cxn ang="0">
                  <a:pos x="139" y="76"/>
                </a:cxn>
                <a:cxn ang="0">
                  <a:pos x="149" y="72"/>
                </a:cxn>
                <a:cxn ang="0">
                  <a:pos x="158" y="66"/>
                </a:cxn>
                <a:cxn ang="0">
                  <a:pos x="166" y="59"/>
                </a:cxn>
                <a:cxn ang="0">
                  <a:pos x="175" y="53"/>
                </a:cxn>
                <a:cxn ang="0">
                  <a:pos x="183" y="47"/>
                </a:cxn>
                <a:cxn ang="0">
                  <a:pos x="184" y="46"/>
                </a:cxn>
                <a:cxn ang="0">
                  <a:pos x="185" y="45"/>
                </a:cxn>
                <a:cxn ang="0">
                  <a:pos x="187" y="43"/>
                </a:cxn>
                <a:cxn ang="0">
                  <a:pos x="188" y="41"/>
                </a:cxn>
                <a:cxn ang="0">
                  <a:pos x="177" y="44"/>
                </a:cxn>
                <a:cxn ang="0">
                  <a:pos x="167" y="46"/>
                </a:cxn>
                <a:cxn ang="0">
                  <a:pos x="157" y="47"/>
                </a:cxn>
                <a:cxn ang="0">
                  <a:pos x="146" y="49"/>
                </a:cxn>
                <a:cxn ang="0">
                  <a:pos x="136" y="51"/>
                </a:cxn>
                <a:cxn ang="0">
                  <a:pos x="127" y="53"/>
                </a:cxn>
                <a:cxn ang="0">
                  <a:pos x="119" y="58"/>
                </a:cxn>
                <a:cxn ang="0">
                  <a:pos x="111" y="65"/>
                </a:cxn>
                <a:cxn ang="0">
                  <a:pos x="100" y="60"/>
                </a:cxn>
                <a:cxn ang="0">
                  <a:pos x="99" y="59"/>
                </a:cxn>
                <a:cxn ang="0">
                  <a:pos x="98" y="56"/>
                </a:cxn>
                <a:cxn ang="0">
                  <a:pos x="98" y="52"/>
                </a:cxn>
                <a:cxn ang="0">
                  <a:pos x="98" y="47"/>
                </a:cxn>
                <a:cxn ang="0">
                  <a:pos x="75" y="0"/>
                </a:cxn>
                <a:cxn ang="0">
                  <a:pos x="55" y="60"/>
                </a:cxn>
                <a:cxn ang="0">
                  <a:pos x="4" y="76"/>
                </a:cxn>
                <a:cxn ang="0">
                  <a:pos x="2" y="77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45" y="89"/>
                </a:cxn>
                <a:cxn ang="0">
                  <a:pos x="48" y="91"/>
                </a:cxn>
                <a:cxn ang="0">
                  <a:pos x="52" y="92"/>
                </a:cxn>
                <a:cxn ang="0">
                  <a:pos x="54" y="96"/>
                </a:cxn>
                <a:cxn ang="0">
                  <a:pos x="55" y="99"/>
                </a:cxn>
                <a:cxn ang="0">
                  <a:pos x="50" y="135"/>
                </a:cxn>
                <a:cxn ang="0">
                  <a:pos x="53" y="134"/>
                </a:cxn>
                <a:cxn ang="0">
                  <a:pos x="56" y="132"/>
                </a:cxn>
                <a:cxn ang="0">
                  <a:pos x="60" y="129"/>
                </a:cxn>
                <a:cxn ang="0">
                  <a:pos x="63" y="126"/>
                </a:cxn>
                <a:cxn ang="0">
                  <a:pos x="63" y="125"/>
                </a:cxn>
                <a:cxn ang="0">
                  <a:pos x="65" y="122"/>
                </a:cxn>
                <a:cxn ang="0">
                  <a:pos x="66" y="121"/>
                </a:cxn>
                <a:cxn ang="0">
                  <a:pos x="67" y="120"/>
                </a:cxn>
                <a:cxn ang="0">
                  <a:pos x="84" y="110"/>
                </a:cxn>
                <a:cxn ang="0">
                  <a:pos x="99" y="120"/>
                </a:cxn>
                <a:cxn ang="0">
                  <a:pos x="100" y="121"/>
                </a:cxn>
                <a:cxn ang="0">
                  <a:pos x="101" y="122"/>
                </a:cxn>
                <a:cxn ang="0">
                  <a:pos x="103" y="125"/>
                </a:cxn>
                <a:cxn ang="0">
                  <a:pos x="104" y="126"/>
                </a:cxn>
                <a:cxn ang="0">
                  <a:pos x="114" y="130"/>
                </a:cxn>
                <a:cxn ang="0">
                  <a:pos x="135" y="151"/>
                </a:cxn>
                <a:cxn ang="0">
                  <a:pos x="136" y="151"/>
                </a:cxn>
              </a:cxnLst>
              <a:rect l="0" t="0" r="r" b="b"/>
              <a:pathLst>
                <a:path w="188" h="151">
                  <a:moveTo>
                    <a:pt x="136" y="151"/>
                  </a:moveTo>
                  <a:lnTo>
                    <a:pt x="138" y="150"/>
                  </a:lnTo>
                  <a:lnTo>
                    <a:pt x="112" y="89"/>
                  </a:lnTo>
                  <a:lnTo>
                    <a:pt x="121" y="85"/>
                  </a:lnTo>
                  <a:lnTo>
                    <a:pt x="131" y="82"/>
                  </a:lnTo>
                  <a:lnTo>
                    <a:pt x="139" y="76"/>
                  </a:lnTo>
                  <a:lnTo>
                    <a:pt x="149" y="72"/>
                  </a:lnTo>
                  <a:lnTo>
                    <a:pt x="158" y="66"/>
                  </a:lnTo>
                  <a:lnTo>
                    <a:pt x="166" y="59"/>
                  </a:lnTo>
                  <a:lnTo>
                    <a:pt x="175" y="53"/>
                  </a:lnTo>
                  <a:lnTo>
                    <a:pt x="183" y="47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7" y="43"/>
                  </a:lnTo>
                  <a:lnTo>
                    <a:pt x="188" y="41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57" y="47"/>
                  </a:lnTo>
                  <a:lnTo>
                    <a:pt x="146" y="49"/>
                  </a:lnTo>
                  <a:lnTo>
                    <a:pt x="136" y="51"/>
                  </a:lnTo>
                  <a:lnTo>
                    <a:pt x="127" y="53"/>
                  </a:lnTo>
                  <a:lnTo>
                    <a:pt x="119" y="58"/>
                  </a:lnTo>
                  <a:lnTo>
                    <a:pt x="111" y="65"/>
                  </a:lnTo>
                  <a:lnTo>
                    <a:pt x="100" y="60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7"/>
                  </a:lnTo>
                  <a:lnTo>
                    <a:pt x="75" y="0"/>
                  </a:lnTo>
                  <a:lnTo>
                    <a:pt x="55" y="60"/>
                  </a:lnTo>
                  <a:lnTo>
                    <a:pt x="4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45" y="89"/>
                  </a:lnTo>
                  <a:lnTo>
                    <a:pt x="48" y="91"/>
                  </a:lnTo>
                  <a:lnTo>
                    <a:pt x="52" y="92"/>
                  </a:lnTo>
                  <a:lnTo>
                    <a:pt x="54" y="96"/>
                  </a:lnTo>
                  <a:lnTo>
                    <a:pt x="55" y="99"/>
                  </a:lnTo>
                  <a:lnTo>
                    <a:pt x="50" y="135"/>
                  </a:lnTo>
                  <a:lnTo>
                    <a:pt x="53" y="134"/>
                  </a:lnTo>
                  <a:lnTo>
                    <a:pt x="56" y="132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5" y="122"/>
                  </a:lnTo>
                  <a:lnTo>
                    <a:pt x="66" y="121"/>
                  </a:lnTo>
                  <a:lnTo>
                    <a:pt x="67" y="120"/>
                  </a:lnTo>
                  <a:lnTo>
                    <a:pt x="84" y="110"/>
                  </a:lnTo>
                  <a:lnTo>
                    <a:pt x="99" y="120"/>
                  </a:lnTo>
                  <a:lnTo>
                    <a:pt x="100" y="121"/>
                  </a:lnTo>
                  <a:lnTo>
                    <a:pt x="101" y="122"/>
                  </a:lnTo>
                  <a:lnTo>
                    <a:pt x="103" y="125"/>
                  </a:lnTo>
                  <a:lnTo>
                    <a:pt x="104" y="126"/>
                  </a:lnTo>
                  <a:lnTo>
                    <a:pt x="114" y="130"/>
                  </a:lnTo>
                  <a:lnTo>
                    <a:pt x="135" y="151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6" name="Freeform 144"/>
            <p:cNvSpPr>
              <a:spLocks/>
            </p:cNvSpPr>
            <p:nvPr/>
          </p:nvSpPr>
          <p:spPr bwMode="auto">
            <a:xfrm>
              <a:off x="4608" y="1033"/>
              <a:ext cx="47" cy="10"/>
            </a:xfrm>
            <a:custGeom>
              <a:avLst/>
              <a:gdLst/>
              <a:ahLst/>
              <a:cxnLst>
                <a:cxn ang="0">
                  <a:pos x="86" y="18"/>
                </a:cxn>
                <a:cxn ang="0">
                  <a:pos x="87" y="17"/>
                </a:cxn>
                <a:cxn ang="0">
                  <a:pos x="89" y="16"/>
                </a:cxn>
                <a:cxn ang="0">
                  <a:pos x="91" y="15"/>
                </a:cxn>
                <a:cxn ang="0">
                  <a:pos x="92" y="13"/>
                </a:cxn>
                <a:cxn ang="0">
                  <a:pos x="92" y="12"/>
                </a:cxn>
                <a:cxn ang="0">
                  <a:pos x="92" y="11"/>
                </a:cxn>
                <a:cxn ang="0">
                  <a:pos x="92" y="10"/>
                </a:cxn>
                <a:cxn ang="0">
                  <a:pos x="91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29" y="12"/>
                </a:cxn>
                <a:cxn ang="0">
                  <a:pos x="58" y="11"/>
                </a:cxn>
                <a:cxn ang="0">
                  <a:pos x="62" y="13"/>
                </a:cxn>
                <a:cxn ang="0">
                  <a:pos x="68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1" y="16"/>
                </a:cxn>
                <a:cxn ang="0">
                  <a:pos x="83" y="18"/>
                </a:cxn>
                <a:cxn ang="0">
                  <a:pos x="84" y="19"/>
                </a:cxn>
                <a:cxn ang="0">
                  <a:pos x="86" y="18"/>
                </a:cxn>
              </a:cxnLst>
              <a:rect l="0" t="0" r="r" b="b"/>
              <a:pathLst>
                <a:path w="92" h="19">
                  <a:moveTo>
                    <a:pt x="86" y="18"/>
                  </a:moveTo>
                  <a:lnTo>
                    <a:pt x="87" y="17"/>
                  </a:lnTo>
                  <a:lnTo>
                    <a:pt x="89" y="16"/>
                  </a:lnTo>
                  <a:lnTo>
                    <a:pt x="91" y="15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1" y="9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29" y="12"/>
                  </a:lnTo>
                  <a:lnTo>
                    <a:pt x="58" y="11"/>
                  </a:lnTo>
                  <a:lnTo>
                    <a:pt x="62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6" y="18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7" name="Freeform 145"/>
            <p:cNvSpPr>
              <a:spLocks/>
            </p:cNvSpPr>
            <p:nvPr/>
          </p:nvSpPr>
          <p:spPr bwMode="auto">
            <a:xfrm>
              <a:off x="4651" y="941"/>
              <a:ext cx="35" cy="28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9" y="57"/>
                </a:cxn>
                <a:cxn ang="0">
                  <a:pos x="32" y="2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3" y="19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30" y="35"/>
                </a:cxn>
                <a:cxn ang="0">
                  <a:pos x="37" y="41"/>
                </a:cxn>
                <a:cxn ang="0">
                  <a:pos x="45" y="45"/>
                </a:cxn>
                <a:cxn ang="0">
                  <a:pos x="52" y="49"/>
                </a:cxn>
                <a:cxn ang="0">
                  <a:pos x="60" y="53"/>
                </a:cxn>
                <a:cxn ang="0">
                  <a:pos x="68" y="57"/>
                </a:cxn>
              </a:cxnLst>
              <a:rect l="0" t="0" r="r" b="b"/>
              <a:pathLst>
                <a:path w="69" h="57">
                  <a:moveTo>
                    <a:pt x="68" y="57"/>
                  </a:moveTo>
                  <a:lnTo>
                    <a:pt x="69" y="57"/>
                  </a:lnTo>
                  <a:lnTo>
                    <a:pt x="32" y="27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3" y="19"/>
                  </a:lnTo>
                  <a:lnTo>
                    <a:pt x="19" y="25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7" y="41"/>
                  </a:lnTo>
                  <a:lnTo>
                    <a:pt x="45" y="45"/>
                  </a:lnTo>
                  <a:lnTo>
                    <a:pt x="52" y="49"/>
                  </a:lnTo>
                  <a:lnTo>
                    <a:pt x="60" y="53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8" name="Freeform 146"/>
            <p:cNvSpPr>
              <a:spLocks/>
            </p:cNvSpPr>
            <p:nvPr/>
          </p:nvSpPr>
          <p:spPr bwMode="auto">
            <a:xfrm>
              <a:off x="4790" y="918"/>
              <a:ext cx="27" cy="43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21" y="52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5" y="19"/>
                </a:cxn>
                <a:cxn ang="0">
                  <a:pos x="27" y="28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6" y="60"/>
                </a:cxn>
                <a:cxn ang="0">
                  <a:pos x="2" y="73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3" y="87"/>
                </a:cxn>
              </a:cxnLst>
              <a:rect l="0" t="0" r="r" b="b"/>
              <a:pathLst>
                <a:path w="54" h="88">
                  <a:moveTo>
                    <a:pt x="3" y="87"/>
                  </a:moveTo>
                  <a:lnTo>
                    <a:pt x="4" y="85"/>
                  </a:lnTo>
                  <a:lnTo>
                    <a:pt x="5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21" y="52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6" y="60"/>
                  </a:lnTo>
                  <a:lnTo>
                    <a:pt x="2" y="73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39" name="Freeform 147"/>
            <p:cNvSpPr>
              <a:spLocks/>
            </p:cNvSpPr>
            <p:nvPr/>
          </p:nvSpPr>
          <p:spPr bwMode="auto">
            <a:xfrm>
              <a:off x="4744" y="877"/>
              <a:ext cx="3" cy="64"/>
            </a:xfrm>
            <a:custGeom>
              <a:avLst/>
              <a:gdLst/>
              <a:ahLst/>
              <a:cxnLst>
                <a:cxn ang="0">
                  <a:pos x="7" y="12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8"/>
                </a:cxn>
                <a:cxn ang="0">
                  <a:pos x="0" y="59"/>
                </a:cxn>
                <a:cxn ang="0">
                  <a:pos x="2" y="92"/>
                </a:cxn>
                <a:cxn ang="0">
                  <a:pos x="2" y="124"/>
                </a:cxn>
                <a:cxn ang="0">
                  <a:pos x="3" y="125"/>
                </a:cxn>
                <a:cxn ang="0">
                  <a:pos x="4" y="126"/>
                </a:cxn>
                <a:cxn ang="0">
                  <a:pos x="5" y="127"/>
                </a:cxn>
                <a:cxn ang="0">
                  <a:pos x="7" y="128"/>
                </a:cxn>
                <a:cxn ang="0">
                  <a:pos x="7" y="127"/>
                </a:cxn>
              </a:cxnLst>
              <a:rect l="0" t="0" r="r" b="b"/>
              <a:pathLst>
                <a:path w="7" h="128">
                  <a:moveTo>
                    <a:pt x="7" y="127"/>
                  </a:moveTo>
                  <a:lnTo>
                    <a:pt x="6" y="15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8"/>
                  </a:lnTo>
                  <a:lnTo>
                    <a:pt x="0" y="59"/>
                  </a:lnTo>
                  <a:lnTo>
                    <a:pt x="2" y="92"/>
                  </a:lnTo>
                  <a:lnTo>
                    <a:pt x="2" y="124"/>
                  </a:lnTo>
                  <a:lnTo>
                    <a:pt x="3" y="125"/>
                  </a:lnTo>
                  <a:lnTo>
                    <a:pt x="4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940" name="Freeform 148"/>
            <p:cNvSpPr>
              <a:spLocks/>
            </p:cNvSpPr>
            <p:nvPr/>
          </p:nvSpPr>
          <p:spPr bwMode="auto">
            <a:xfrm>
              <a:off x="4672" y="864"/>
              <a:ext cx="38" cy="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5" y="33"/>
                </a:cxn>
                <a:cxn ang="0">
                  <a:pos x="0" y="38"/>
                </a:cxn>
                <a:cxn ang="0">
                  <a:pos x="34" y="48"/>
                </a:cxn>
                <a:cxn ang="0">
                  <a:pos x="39" y="92"/>
                </a:cxn>
                <a:cxn ang="0">
                  <a:pos x="43" y="48"/>
                </a:cxn>
                <a:cxn ang="0">
                  <a:pos x="75" y="41"/>
                </a:cxn>
                <a:cxn ang="0">
                  <a:pos x="41" y="32"/>
                </a:cxn>
                <a:cxn ang="0">
                  <a:pos x="39" y="0"/>
                </a:cxn>
              </a:cxnLst>
              <a:rect l="0" t="0" r="r" b="b"/>
              <a:pathLst>
                <a:path w="75" h="92">
                  <a:moveTo>
                    <a:pt x="39" y="0"/>
                  </a:moveTo>
                  <a:lnTo>
                    <a:pt x="35" y="33"/>
                  </a:lnTo>
                  <a:lnTo>
                    <a:pt x="0" y="38"/>
                  </a:lnTo>
                  <a:lnTo>
                    <a:pt x="34" y="48"/>
                  </a:lnTo>
                  <a:lnTo>
                    <a:pt x="39" y="92"/>
                  </a:lnTo>
                  <a:lnTo>
                    <a:pt x="43" y="48"/>
                  </a:lnTo>
                  <a:lnTo>
                    <a:pt x="75" y="41"/>
                  </a:lnTo>
                  <a:lnTo>
                    <a:pt x="41" y="3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143000"/>
          </a:xfrm>
        </p:spPr>
        <p:txBody>
          <a:bodyPr/>
          <a:lstStyle/>
          <a:p>
            <a:r>
              <a:rPr lang="el-GR">
                <a:solidFill>
                  <a:srgbClr val="FF0000"/>
                </a:solidFill>
              </a:rPr>
              <a:t>Μερικά περιοδικά φαινόμενα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28600" y="2281238"/>
          <a:ext cx="3890963" cy="457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orelDRAW" r:id="rId4" imgW="7255800" imgH="8764560" progId="">
                  <p:embed/>
                </p:oleObj>
              </mc:Choice>
              <mc:Fallback>
                <p:oleObj name="CorelDRAW" r:id="rId4" imgW="7255800" imgH="87645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1238"/>
                        <a:ext cx="3890963" cy="457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590800" y="2362200"/>
          <a:ext cx="342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orelDRAW" r:id="rId6" imgW="5583960" imgH="3122640" progId="">
                  <p:embed/>
                </p:oleObj>
              </mc:Choice>
              <mc:Fallback>
                <p:oleObj name="CorelDRAW" r:id="rId6" imgW="5583960" imgH="31226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34290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 descr="C:\Program Files\Microsoft Office\Clipart\WebArt\bd13720_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191000"/>
            <a:ext cx="2971800" cy="2090738"/>
          </a:xfrm>
          <a:prstGeom prst="rect">
            <a:avLst/>
          </a:prstGeom>
          <a:noFill/>
        </p:spPr>
      </p:pic>
      <p:pic>
        <p:nvPicPr>
          <p:cNvPr id="7179" name="Picture 11" descr="http://www.gifs.net/Animation11/Transportation/Signs_and_Signals/Traffic_light_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86415"/>
            <a:ext cx="1142999" cy="3136602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58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8915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7A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39939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9C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0963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1987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3555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04800" y="2286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743200" y="1752600"/>
            <a:ext cx="40386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ο.κ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.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κ</a:t>
            </a:r>
            <a:endParaRPr lang="el-GR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r>
              <a:rPr lang="el-GR" sz="6000">
                <a:solidFill>
                  <a:schemeClr val="bg1"/>
                </a:solidFill>
              </a:rPr>
              <a:t>Οι ταλαντώσεις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med">
    <p:strips dir="rd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411413" y="1268413"/>
            <a:ext cx="4319587" cy="4319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111125" cmpd="tri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916238" y="1916113"/>
            <a:ext cx="1584325" cy="1584325"/>
          </a:xfrm>
          <a:prstGeom prst="ellipse">
            <a:avLst/>
          </a:prstGeom>
          <a:gradFill rotWithShape="1">
            <a:gsLst>
              <a:gs pos="0">
                <a:schemeClr val="bg1">
                  <a:alpha val="81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39975" y="1412875"/>
            <a:ext cx="4319588" cy="4129088"/>
            <a:chOff x="1474" y="890"/>
            <a:chExt cx="2721" cy="2601"/>
          </a:xfrm>
        </p:grpSpPr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2676" y="890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5B"/>
                      </a:outerShdw>
                    </a:cont>
                    <a:effect ref="fillLine"/>
                  </a:effectDag>
                  <a:latin typeface="Albertus Extra Bold" pitchFamily="18" charset="0"/>
                </a:rPr>
                <a:t>12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3787" y="201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5B"/>
                      </a:outerShdw>
                    </a:cont>
                    <a:effect ref="fillLine"/>
                  </a:effectDag>
                  <a:latin typeface="Albertus Extra Bold" pitchFamily="18" charset="0"/>
                </a:rPr>
                <a:t>3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676" y="3203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5B"/>
                      </a:outerShdw>
                    </a:cont>
                    <a:effect ref="fillLine"/>
                  </a:effectDag>
                  <a:latin typeface="Albertus Extra Bold" pitchFamily="18" charset="0"/>
                </a:rPr>
                <a:t>6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474" y="201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5B"/>
                      </a:outerShdw>
                    </a:cont>
                    <a:effect ref="fillLine"/>
                  </a:effectDag>
                  <a:latin typeface="Albertus Extra Bold" pitchFamily="18" charset="0"/>
                </a:rPr>
                <a:t>9</a:t>
              </a: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rot="21297453" flipH="1">
              <a:off x="3503" y="1075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rot="886967" flipH="1">
              <a:off x="3924" y="1576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rot="302547">
              <a:off x="2054" y="1071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rot="-886967">
              <a:off x="1700" y="1570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rot="302547" flipH="1" flipV="1">
              <a:off x="3571" y="3073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rot="-886967" flipH="1" flipV="1">
              <a:off x="3968" y="2614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rot="21297453" flipV="1">
              <a:off x="2108" y="3067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rot="886967" flipV="1">
              <a:off x="1655" y="2614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 cstate="print"/>
          <a:srcRect r="-1666" b="-76501"/>
          <a:stretch>
            <a:fillRect/>
          </a:stretch>
        </p:blipFill>
        <p:spPr bwMode="auto">
          <a:xfrm>
            <a:off x="4513263" y="2062163"/>
            <a:ext cx="9683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 cstate="print"/>
          <a:srcRect l="-71794" b="-7408"/>
          <a:stretch>
            <a:fillRect/>
          </a:stretch>
        </p:blipFill>
        <p:spPr bwMode="auto">
          <a:xfrm>
            <a:off x="3505200" y="3379788"/>
            <a:ext cx="2127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4" cstate="print"/>
          <a:srcRect r="-16667" b="-96320"/>
          <a:stretch>
            <a:fillRect/>
          </a:stretch>
        </p:blipFill>
        <p:spPr bwMode="auto">
          <a:xfrm rot="2589120">
            <a:off x="4549775" y="1897063"/>
            <a:ext cx="44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495800" y="3357563"/>
            <a:ext cx="14287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60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6400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rgbClr val="FF9900"/>
                </a:solidFill>
              </a:rPr>
              <a:t>Η συχνότητα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idx="1"/>
          </p:nvPr>
        </p:nvSpPr>
        <p:spPr>
          <a:xfrm>
            <a:off x="2667000" y="4876800"/>
            <a:ext cx="6248400" cy="1676400"/>
          </a:xfrm>
        </p:spPr>
        <p:txBody>
          <a:bodyPr/>
          <a:lstStyle/>
          <a:p>
            <a:r>
              <a:rPr lang="el-GR" dirty="0">
                <a:solidFill>
                  <a:srgbClr val="FFC000"/>
                </a:solidFill>
              </a:rPr>
              <a:t>Ν</a:t>
            </a:r>
            <a:r>
              <a:rPr lang="el-GR" dirty="0">
                <a:solidFill>
                  <a:schemeClr val="bg1"/>
                </a:solidFill>
              </a:rPr>
              <a:t> , είναι ο αριθμός των επαναλήψεων σε χρόνο </a:t>
            </a:r>
            <a:r>
              <a:rPr lang="en-US" dirty="0">
                <a:solidFill>
                  <a:schemeClr val="bg1"/>
                </a:solidFill>
              </a:rPr>
              <a:t>t .</a:t>
            </a:r>
          </a:p>
          <a:p>
            <a:r>
              <a:rPr lang="en-US" dirty="0">
                <a:solidFill>
                  <a:srgbClr val="FFC000"/>
                </a:solidFill>
              </a:rPr>
              <a:t>t </a:t>
            </a:r>
            <a:r>
              <a:rPr lang="el-GR" dirty="0">
                <a:solidFill>
                  <a:schemeClr val="bg1"/>
                </a:solidFill>
              </a:rPr>
              <a:t>είναι ο χρόνος που απαιτήθηκε.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</a:rPr>
              <a:t>Ένα μέγεθος , το οποίο εκφράζει το </a:t>
            </a:r>
            <a:r>
              <a:rPr lang="el-GR" sz="2400" dirty="0">
                <a:solidFill>
                  <a:srgbClr val="FFFF00"/>
                </a:solidFill>
              </a:rPr>
              <a:t>πόσο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γρήγορα</a:t>
            </a:r>
            <a:r>
              <a:rPr lang="el-GR" sz="2400" dirty="0">
                <a:solidFill>
                  <a:schemeClr val="bg1"/>
                </a:solidFill>
              </a:rPr>
              <a:t>  </a:t>
            </a:r>
            <a:r>
              <a:rPr lang="el-GR" sz="2400" dirty="0">
                <a:solidFill>
                  <a:srgbClr val="FFFF00"/>
                </a:solidFill>
              </a:rPr>
              <a:t>εξελίσσεται</a:t>
            </a:r>
            <a:r>
              <a:rPr lang="el-GR" sz="2400" dirty="0">
                <a:solidFill>
                  <a:schemeClr val="bg1"/>
                </a:solidFill>
              </a:rPr>
              <a:t> ένα περιοδικό φαινόμενο είναι η </a:t>
            </a:r>
            <a:r>
              <a:rPr lang="el-GR" sz="2400" b="1" u="sng" dirty="0">
                <a:solidFill>
                  <a:srgbClr val="FFC000"/>
                </a:solidFill>
              </a:rPr>
              <a:t>συχνότητα</a:t>
            </a:r>
            <a:r>
              <a:rPr lang="el-GR" sz="2400" dirty="0">
                <a:solidFill>
                  <a:schemeClr val="bg1"/>
                </a:solidFill>
              </a:rPr>
              <a:t> 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FFC000"/>
                </a:solidFill>
              </a:rPr>
              <a:t>Συχνότητα</a:t>
            </a:r>
            <a:r>
              <a:rPr lang="el-GR" sz="2400" dirty="0">
                <a:solidFill>
                  <a:schemeClr val="bg1"/>
                </a:solidFill>
              </a:rPr>
              <a:t> είναι το </a:t>
            </a:r>
            <a:r>
              <a:rPr lang="el-GR" sz="2400" dirty="0">
                <a:solidFill>
                  <a:srgbClr val="FFFF00"/>
                </a:solidFill>
              </a:rPr>
              <a:t>πλήθος</a:t>
            </a:r>
            <a:r>
              <a:rPr lang="el-GR" sz="2400" dirty="0">
                <a:solidFill>
                  <a:schemeClr val="bg1"/>
                </a:solidFill>
              </a:rPr>
              <a:t> των </a:t>
            </a:r>
            <a:r>
              <a:rPr lang="el-GR" sz="2400" dirty="0">
                <a:solidFill>
                  <a:srgbClr val="FFFF00"/>
                </a:solidFill>
              </a:rPr>
              <a:t>επαναλήψεων</a:t>
            </a:r>
            <a:r>
              <a:rPr lang="el-GR" sz="2400" dirty="0">
                <a:solidFill>
                  <a:schemeClr val="bg1"/>
                </a:solidFill>
              </a:rPr>
              <a:t> στην </a:t>
            </a:r>
            <a:r>
              <a:rPr lang="el-GR" sz="2400" dirty="0">
                <a:solidFill>
                  <a:srgbClr val="FFFF00"/>
                </a:solidFill>
              </a:rPr>
              <a:t>μονάδα</a:t>
            </a:r>
            <a:r>
              <a:rPr lang="el-GR" sz="2400" dirty="0">
                <a:solidFill>
                  <a:schemeClr val="bg1"/>
                </a:solidFill>
              </a:rPr>
              <a:t> του </a:t>
            </a:r>
            <a:r>
              <a:rPr lang="el-GR" sz="2400" dirty="0">
                <a:solidFill>
                  <a:srgbClr val="FFFF00"/>
                </a:solidFill>
              </a:rPr>
              <a:t>χρόνου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0" y="32766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Για παράδειγμα ένας ανεμιστήρας που εκτελεί 8 περιστροφές κάθε δευτερόλεπτο , έχει συχνότητα 8 </a:t>
            </a:r>
            <a:r>
              <a:rPr lang="en-US" sz="2400">
                <a:solidFill>
                  <a:schemeClr val="bg1"/>
                </a:solidFill>
              </a:rPr>
              <a:t>Hz</a:t>
            </a:r>
            <a:endParaRPr lang="el-GR" sz="2400">
              <a:solidFill>
                <a:schemeClr val="bg1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38200" y="40386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Η συχνότητα συμβολίζεται με το </a:t>
            </a:r>
            <a:r>
              <a:rPr lang="en-US" sz="4000" b="1">
                <a:solidFill>
                  <a:schemeClr val="bg1"/>
                </a:solidFill>
              </a:rPr>
              <a:t>f </a:t>
            </a:r>
            <a:r>
              <a:rPr lang="en-US" sz="2400">
                <a:solidFill>
                  <a:schemeClr val="bg1"/>
                </a:solidFill>
              </a:rPr>
              <a:t>( frequency )</a:t>
            </a:r>
            <a:endParaRPr lang="el-GR" sz="4000" b="1">
              <a:solidFill>
                <a:schemeClr val="bg1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914400" y="4800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Ορίζεται :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914400" y="5257800"/>
          <a:ext cx="14478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1447800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med">
    <p:split/>
    <p:sndAc>
      <p:stSnd>
        <p:snd r:embed="rId4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build="p" autoUpdateAnimBg="0"/>
      <p:bldP spid="44035" grpId="0" autoUpdateAnimBg="0"/>
      <p:bldP spid="44036" grpId="0" autoUpdateAnimBg="0"/>
      <p:bldP spid="44037" grpId="0" autoUpdateAnimBg="0"/>
      <p:bldP spid="44038" grpId="0" autoUpdateAnimBg="0"/>
      <p:bldP spid="4403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Παράδειγμα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i="1" dirty="0">
                <a:solidFill>
                  <a:schemeClr val="bg1"/>
                </a:solidFill>
              </a:rPr>
              <a:t>Ένα άτομο είχε 120 σφυγμούς σε 1 </a:t>
            </a:r>
            <a:r>
              <a:rPr lang="en-US" sz="2400" i="1" dirty="0">
                <a:solidFill>
                  <a:schemeClr val="bg1"/>
                </a:solidFill>
              </a:rPr>
              <a:t>min.</a:t>
            </a:r>
            <a:r>
              <a:rPr lang="el-GR" sz="2400" i="1" dirty="0">
                <a:solidFill>
                  <a:schemeClr val="bg1"/>
                </a:solidFill>
              </a:rPr>
              <a:t> Ποια είναι η συχνότητα των σφυγμών ;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914400" y="2971800"/>
          <a:ext cx="14478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1447800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478088" y="2971800"/>
          <a:ext cx="26955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7" imgW="850680" imgH="393480" progId="Equation.DSMT4">
                  <p:embed/>
                </p:oleObj>
              </mc:Choice>
              <mc:Fallback>
                <p:oleObj name="Equation" r:id="rId7" imgW="8506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2971800"/>
                        <a:ext cx="2695575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5440363" y="2971800"/>
          <a:ext cx="2411412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Equation" r:id="rId9" imgW="761760" imgH="393480" progId="Equation.DSMT4">
                  <p:embed/>
                </p:oleObj>
              </mc:Choice>
              <mc:Fallback>
                <p:oleObj name="Equation" r:id="rId9" imgW="76176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971800"/>
                        <a:ext cx="2411412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143000" y="4648200"/>
          <a:ext cx="3352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Equation" r:id="rId11" imgW="736560" imgH="228600" progId="Equation.DSMT4">
                  <p:embed/>
                </p:oleObj>
              </mc:Choice>
              <mc:Fallback>
                <p:oleObj name="Equation" r:id="rId11" imgW="73656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33528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4457700" y="4781550"/>
          <a:ext cx="358298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13" imgW="787320" imgH="203040" progId="Equation.DSMT4">
                  <p:embed/>
                </p:oleObj>
              </mc:Choice>
              <mc:Fallback>
                <p:oleObj name="Equation" r:id="rId13" imgW="78732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781550"/>
                        <a:ext cx="3582988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>
    <p:randomBar dir="vert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Σχέση περιόδου - συχνότητας</a:t>
            </a:r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914400" y="1828800"/>
          <a:ext cx="1905000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05000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038600" y="19812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Έστω 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 = T.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114800" y="2590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N = </a:t>
            </a:r>
            <a:r>
              <a:rPr lang="el-GR">
                <a:solidFill>
                  <a:schemeClr val="bg1"/>
                </a:solidFill>
              </a:rPr>
              <a:t>;;</a:t>
            </a:r>
          </a:p>
        </p:txBody>
      </p:sp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1524000" y="3048000"/>
          <a:ext cx="350520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3505200" cy="226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219200" y="5562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i="1" dirty="0">
                <a:solidFill>
                  <a:schemeClr val="bg1"/>
                </a:solidFill>
              </a:rPr>
              <a:t>Ποια είναι η περίοδος του </a:t>
            </a:r>
            <a:r>
              <a:rPr lang="en-US" sz="2400" i="1" dirty="0">
                <a:solidFill>
                  <a:schemeClr val="bg1"/>
                </a:solidFill>
              </a:rPr>
              <a:t>P4 </a:t>
            </a:r>
            <a:r>
              <a:rPr lang="el-GR" sz="2400" i="1" dirty="0">
                <a:solidFill>
                  <a:schemeClr val="bg1"/>
                </a:solidFill>
              </a:rPr>
              <a:t>, 2 </a:t>
            </a:r>
            <a:r>
              <a:rPr lang="en-US" sz="2400" i="1" dirty="0">
                <a:solidFill>
                  <a:schemeClr val="bg1"/>
                </a:solidFill>
              </a:rPr>
              <a:t>GHz </a:t>
            </a:r>
            <a:r>
              <a:rPr lang="el-GR" sz="2400" i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>
    <p:randomBar dir="vert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utoUpdateAnimBg="0"/>
      <p:bldP spid="47115" grpId="0" autoUpdateAnimBg="0"/>
      <p:bldP spid="471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dirty="0">
                <a:solidFill>
                  <a:srgbClr val="99FF66"/>
                </a:solidFill>
              </a:rPr>
              <a:t>περιστροφή</a:t>
            </a:r>
            <a:r>
              <a:rPr lang="el-GR" dirty="0">
                <a:solidFill>
                  <a:schemeClr val="bg1"/>
                </a:solidFill>
              </a:rPr>
              <a:t> της </a:t>
            </a:r>
            <a:r>
              <a:rPr lang="el-GR" dirty="0">
                <a:solidFill>
                  <a:srgbClr val="99FF66"/>
                </a:solidFill>
              </a:rPr>
              <a:t>γης</a:t>
            </a:r>
            <a:r>
              <a:rPr lang="el-GR" dirty="0">
                <a:solidFill>
                  <a:schemeClr val="bg1"/>
                </a:solidFill>
              </a:rPr>
              <a:t> περί τον άξονά της.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 dirty="0">
                <a:solidFill>
                  <a:schemeClr val="bg1"/>
                </a:solidFill>
              </a:rPr>
              <a:t>Ποια είναι η περίοδος ;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9600" y="35814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dirty="0">
                <a:solidFill>
                  <a:srgbClr val="99FF66"/>
                </a:solidFill>
              </a:rPr>
              <a:t>περιστροφή</a:t>
            </a:r>
            <a:r>
              <a:rPr lang="el-GR" dirty="0">
                <a:solidFill>
                  <a:schemeClr val="bg1"/>
                </a:solidFill>
              </a:rPr>
              <a:t> της </a:t>
            </a:r>
            <a:r>
              <a:rPr lang="el-GR" dirty="0">
                <a:solidFill>
                  <a:srgbClr val="99FF66"/>
                </a:solidFill>
              </a:rPr>
              <a:t>γης</a:t>
            </a:r>
            <a:r>
              <a:rPr lang="el-GR" dirty="0">
                <a:solidFill>
                  <a:schemeClr val="bg1"/>
                </a:solidFill>
              </a:rPr>
              <a:t> περί τον ήλιο.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 dirty="0">
                <a:solidFill>
                  <a:schemeClr val="bg1"/>
                </a:solidFill>
              </a:rPr>
              <a:t>Ποια είναι η περίοδος ;</a:t>
            </a:r>
          </a:p>
        </p:txBody>
      </p:sp>
      <p:pic>
        <p:nvPicPr>
          <p:cNvPr id="9" name="8 - Εικόνα" descr="spinning_globe_0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4562" y="1133474"/>
            <a:ext cx="581026" cy="590551"/>
          </a:xfrm>
          <a:prstGeom prst="rect">
            <a:avLst/>
          </a:prstGeom>
        </p:spPr>
      </p:pic>
      <p:pic>
        <p:nvPicPr>
          <p:cNvPr id="10" name="9 - Εικόνα" descr="moon_around_the_earth_and_sun_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2822" y="3633625"/>
            <a:ext cx="3469669" cy="2168543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  <p:bldP spid="4103" grpId="0" autoUpdateAnimBg="0"/>
      <p:bldP spid="4104" grpId="0" autoUpdateAnimBg="0"/>
      <p:bldP spid="410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99FF66"/>
                </a:solidFill>
              </a:rPr>
              <a:t>Η ομαλή κυκλική κίνηση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r>
              <a:rPr lang="el-GR" b="1" dirty="0">
                <a:solidFill>
                  <a:schemeClr val="accent2"/>
                </a:solidFill>
              </a:rPr>
              <a:t>Από τις περιοδικές κινήσεις ιδιαίτερο ενδιαφέρον παρουσιάζει η ομαλή κυκλική κίνηση. ( </a:t>
            </a:r>
            <a:r>
              <a:rPr lang="el-GR" b="1" dirty="0">
                <a:solidFill>
                  <a:srgbClr val="005841"/>
                </a:solidFill>
              </a:rPr>
              <a:t>Ιερή</a:t>
            </a:r>
            <a:r>
              <a:rPr lang="el-GR" b="1" dirty="0">
                <a:solidFill>
                  <a:schemeClr val="accent2"/>
                </a:solidFill>
              </a:rPr>
              <a:t> κατά τον Αριστοτέλη )</a:t>
            </a:r>
          </a:p>
          <a:p>
            <a:r>
              <a:rPr lang="el-GR" b="1" dirty="0">
                <a:solidFill>
                  <a:srgbClr val="FF0000"/>
                </a:solidFill>
              </a:rPr>
              <a:t>Δεν</a:t>
            </a:r>
            <a:r>
              <a:rPr lang="el-GR" b="1" dirty="0">
                <a:solidFill>
                  <a:schemeClr val="accent2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είναι</a:t>
            </a:r>
            <a:r>
              <a:rPr lang="el-GR" b="1" dirty="0">
                <a:solidFill>
                  <a:schemeClr val="accent2"/>
                </a:solidFill>
              </a:rPr>
              <a:t> κάθε κυκλική κίνηση ομαλή.</a:t>
            </a:r>
          </a:p>
          <a:p>
            <a:pPr>
              <a:buFontTx/>
              <a:buNone/>
            </a:pPr>
            <a:endParaRPr lang="el-GR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>
    <p:randomBar dir="vert"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5314950" cy="1143000"/>
          </a:xfrm>
        </p:spPr>
        <p:txBody>
          <a:bodyPr/>
          <a:lstStyle/>
          <a:p>
            <a:r>
              <a:rPr lang="el-GR" sz="5400" b="1">
                <a:solidFill>
                  <a:schemeClr val="accent2"/>
                </a:solidFill>
              </a:rPr>
              <a:t>Η γωνία</a:t>
            </a: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57150" y="1485900"/>
            <a:ext cx="5038725" cy="5038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2590800" y="295275"/>
            <a:ext cx="5029200" cy="3962400"/>
            <a:chOff x="1632" y="186"/>
            <a:chExt cx="3168" cy="2496"/>
          </a:xfrm>
        </p:grpSpPr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 rot="18000000" flipV="1">
              <a:off x="984" y="1410"/>
              <a:ext cx="2496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1632" y="2529"/>
              <a:ext cx="31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2608263" y="4033838"/>
            <a:ext cx="2495550" cy="1274762"/>
            <a:chOff x="1643" y="2541"/>
            <a:chExt cx="1572" cy="803"/>
          </a:xfrm>
        </p:grpSpPr>
        <p:sp>
          <p:nvSpPr>
            <p:cNvPr id="53256" name="AutoShape 8"/>
            <p:cNvSpPr>
              <a:spLocks/>
            </p:cNvSpPr>
            <p:nvPr/>
          </p:nvSpPr>
          <p:spPr bwMode="auto">
            <a:xfrm rot="-5442502">
              <a:off x="2207" y="1977"/>
              <a:ext cx="444" cy="1572"/>
            </a:xfrm>
            <a:prstGeom prst="leftBrace">
              <a:avLst>
                <a:gd name="adj1" fmla="val 2950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2220" y="2940"/>
              <a:ext cx="4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accent2"/>
                  </a:solidFill>
                </a:rPr>
                <a:t>R</a:t>
              </a:r>
              <a:endParaRPr lang="el-GR" sz="3600" b="1">
                <a:solidFill>
                  <a:schemeClr val="accent2"/>
                </a:solidFill>
              </a:endParaRPr>
            </a:p>
          </p:txBody>
        </p:sp>
      </p:grpSp>
      <p:sp>
        <p:nvSpPr>
          <p:cNvPr id="53258" name="AutoShape 10"/>
          <p:cNvSpPr>
            <a:spLocks noChangeArrowheads="1"/>
          </p:cNvSpPr>
          <p:nvPr/>
        </p:nvSpPr>
        <p:spPr bwMode="auto">
          <a:xfrm rot="-6924852">
            <a:off x="3045619" y="2937669"/>
            <a:ext cx="1441450" cy="601662"/>
          </a:xfrm>
          <a:prstGeom prst="curvedUpArrow">
            <a:avLst>
              <a:gd name="adj1" fmla="val 12866"/>
              <a:gd name="adj2" fmla="val 607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257550" y="299085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5400" b="1">
                <a:solidFill>
                  <a:schemeClr val="accent2"/>
                </a:solidFill>
              </a:rPr>
              <a:t>φ</a:t>
            </a:r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 rot="3791807" flipH="1">
            <a:off x="3015456" y="2536032"/>
            <a:ext cx="2784475" cy="1068388"/>
          </a:xfrm>
          <a:custGeom>
            <a:avLst/>
            <a:gdLst>
              <a:gd name="G0" fmla="+- -296290 0 0"/>
              <a:gd name="G1" fmla="+- -10011051 0 0"/>
              <a:gd name="G2" fmla="+- -296290 0 -10011051"/>
              <a:gd name="G3" fmla="+- 10800 0 0"/>
              <a:gd name="G4" fmla="+- 0 0 -29629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81 0 0"/>
              <a:gd name="G9" fmla="+- 0 0 -10011051"/>
              <a:gd name="G10" fmla="+- 8981 0 2700"/>
              <a:gd name="G11" fmla="cos G10 -296290"/>
              <a:gd name="G12" fmla="sin G10 -296290"/>
              <a:gd name="G13" fmla="cos 13500 -296290"/>
              <a:gd name="G14" fmla="sin 13500 -296290"/>
              <a:gd name="G15" fmla="+- G11 10800 0"/>
              <a:gd name="G16" fmla="+- G12 10800 0"/>
              <a:gd name="G17" fmla="+- G13 10800 0"/>
              <a:gd name="G18" fmla="+- G14 10800 0"/>
              <a:gd name="G19" fmla="*/ 8981 1 2"/>
              <a:gd name="G20" fmla="+- G19 5400 0"/>
              <a:gd name="G21" fmla="cos G20 -296290"/>
              <a:gd name="G22" fmla="sin G20 -296290"/>
              <a:gd name="G23" fmla="+- G21 10800 0"/>
              <a:gd name="G24" fmla="+- G12 G23 G22"/>
              <a:gd name="G25" fmla="+- G22 G23 G11"/>
              <a:gd name="G26" fmla="cos 10800 -296290"/>
              <a:gd name="G27" fmla="sin 10800 -296290"/>
              <a:gd name="G28" fmla="cos 8981 -296290"/>
              <a:gd name="G29" fmla="sin 8981 -29629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11051"/>
              <a:gd name="G36" fmla="sin G34 -10011051"/>
              <a:gd name="G37" fmla="+/ -10011051 -29629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81 G39"/>
              <a:gd name="G43" fmla="sin 89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927 w 21600"/>
              <a:gd name="T5" fmla="*/ 211 h 21600"/>
              <a:gd name="T6" fmla="*/ 2006 w 21600"/>
              <a:gd name="T7" fmla="*/ 6272 h 21600"/>
              <a:gd name="T8" fmla="*/ 12569 w 21600"/>
              <a:gd name="T9" fmla="*/ 1994 h 21600"/>
              <a:gd name="T10" fmla="*/ 24257 w 21600"/>
              <a:gd name="T11" fmla="*/ 9735 h 21600"/>
              <a:gd name="T12" fmla="*/ 20944 w 21600"/>
              <a:gd name="T13" fmla="*/ 13619 h 21600"/>
              <a:gd name="T14" fmla="*/ 17061 w 21600"/>
              <a:gd name="T15" fmla="*/ 1030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753" y="10092"/>
                </a:moveTo>
                <a:cubicBezTo>
                  <a:pt x="19383" y="5421"/>
                  <a:pt x="15485" y="1819"/>
                  <a:pt x="10800" y="1819"/>
                </a:cubicBezTo>
                <a:cubicBezTo>
                  <a:pt x="7436" y="1818"/>
                  <a:pt x="4354" y="3698"/>
                  <a:pt x="2815" y="6688"/>
                </a:cubicBezTo>
                <a:lnTo>
                  <a:pt x="1198" y="5856"/>
                </a:lnTo>
                <a:cubicBezTo>
                  <a:pt x="3049" y="2260"/>
                  <a:pt x="6755" y="-1"/>
                  <a:pt x="10800" y="0"/>
                </a:cubicBezTo>
                <a:cubicBezTo>
                  <a:pt x="16434" y="0"/>
                  <a:pt x="21122" y="4331"/>
                  <a:pt x="21566" y="9948"/>
                </a:cubicBezTo>
                <a:lnTo>
                  <a:pt x="24257" y="9735"/>
                </a:lnTo>
                <a:lnTo>
                  <a:pt x="20944" y="13619"/>
                </a:lnTo>
                <a:lnTo>
                  <a:pt x="17061" y="10304"/>
                </a:lnTo>
                <a:lnTo>
                  <a:pt x="19753" y="100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895850" y="2114550"/>
            <a:ext cx="571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S</a:t>
            </a:r>
            <a:endParaRPr lang="el-GR" sz="5400" b="1">
              <a:solidFill>
                <a:schemeClr val="accent2"/>
              </a:solidFill>
            </a:endParaRPr>
          </a:p>
        </p:txBody>
      </p:sp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5676900" y="265113"/>
          <a:ext cx="226695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6" imgW="419040" imgH="393480" progId="Equation.DSMT4">
                  <p:embed/>
                </p:oleObj>
              </mc:Choice>
              <mc:Fallback>
                <p:oleObj name="Equation" r:id="rId6" imgW="41904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65113"/>
                        <a:ext cx="2266950" cy="213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72150" y="337185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accent2"/>
                </a:solidFill>
              </a:rPr>
              <a:t>Παράδειγμα :</a:t>
            </a:r>
          </a:p>
        </p:txBody>
      </p:sp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5051425" y="4462463"/>
          <a:ext cx="4092575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8" imgW="1117440" imgH="393480" progId="Equation.DSMT4">
                  <p:embed/>
                </p:oleObj>
              </mc:Choice>
              <mc:Fallback>
                <p:oleObj name="Equation" r:id="rId8" imgW="111744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462463"/>
                        <a:ext cx="4092575" cy="144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>
    <p:randomBar dir="vert"/>
    <p:sndAc>
      <p:stSnd>
        <p:snd r:embed="rId4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nimBg="1"/>
      <p:bldP spid="53258" grpId="0" animBg="1"/>
      <p:bldP spid="53259" grpId="0" autoUpdateAnimBg="0"/>
      <p:bldP spid="53260" grpId="0" animBg="1"/>
      <p:bldP spid="53261" grpId="0" autoUpdateAnimBg="0"/>
      <p:bldP spid="5326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57149" y="1485899"/>
            <a:ext cx="5076000" cy="50760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19150" y="2895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5400" b="1">
                <a:solidFill>
                  <a:schemeClr val="accent2"/>
                </a:solidFill>
              </a:rPr>
              <a:t>φ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0" y="0"/>
          <a:ext cx="165735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Equation" r:id="rId4" imgW="419040" imgH="393480" progId="Equation.DSMT4">
                  <p:embed/>
                </p:oleObj>
              </mc:Choice>
              <mc:Fallback>
                <p:oleObj name="Equation" r:id="rId4" imgW="4190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57350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3904342" y="0"/>
          <a:ext cx="5239657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342" y="0"/>
                        <a:ext cx="5239657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2590800" y="4005943"/>
            <a:ext cx="3577771" cy="23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3" name="22 - Ομάδα"/>
          <p:cNvGrpSpPr/>
          <p:nvPr/>
        </p:nvGrpSpPr>
        <p:grpSpPr>
          <a:xfrm>
            <a:off x="-370113" y="355600"/>
            <a:ext cx="5497199" cy="6222915"/>
            <a:chOff x="50801" y="1516743"/>
            <a:chExt cx="5497199" cy="6222915"/>
          </a:xfrm>
        </p:grpSpPr>
        <p:sp>
          <p:nvSpPr>
            <p:cNvPr id="21" name="20 - Πίτα"/>
            <p:cNvSpPr/>
            <p:nvPr/>
          </p:nvSpPr>
          <p:spPr>
            <a:xfrm>
              <a:off x="508000" y="2699658"/>
              <a:ext cx="5040000" cy="5040000"/>
            </a:xfrm>
            <a:prstGeom prst="pie">
              <a:avLst>
                <a:gd name="adj1" fmla="val 19896176"/>
                <a:gd name="adj2" fmla="val 21586948"/>
              </a:avLst>
            </a:prstGeom>
            <a:solidFill>
              <a:srgbClr val="007A5A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2" name="21 - Πίτα"/>
            <p:cNvSpPr/>
            <p:nvPr/>
          </p:nvSpPr>
          <p:spPr>
            <a:xfrm rot="10800000">
              <a:off x="50801" y="1516743"/>
              <a:ext cx="5040000" cy="5040000"/>
            </a:xfrm>
            <a:prstGeom prst="pie">
              <a:avLst>
                <a:gd name="adj1" fmla="val 19453142"/>
                <a:gd name="adj2" fmla="val 2158694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sp>
        <p:nvSpPr>
          <p:cNvPr id="24" name="23 - Πίτα"/>
          <p:cNvSpPr/>
          <p:nvPr/>
        </p:nvSpPr>
        <p:spPr>
          <a:xfrm rot="-1800000">
            <a:off x="72569" y="1513197"/>
            <a:ext cx="5040000" cy="5040000"/>
          </a:xfrm>
          <a:prstGeom prst="pie">
            <a:avLst>
              <a:gd name="adj1" fmla="val 19904641"/>
              <a:gd name="adj2" fmla="val 61040"/>
            </a:avLst>
          </a:prstGeom>
          <a:solidFill>
            <a:srgbClr val="007B98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5" name="24 - Πίτα"/>
          <p:cNvSpPr/>
          <p:nvPr/>
        </p:nvSpPr>
        <p:spPr>
          <a:xfrm rot="-3600000">
            <a:off x="50802" y="1491432"/>
            <a:ext cx="5040000" cy="5040000"/>
          </a:xfrm>
          <a:prstGeom prst="pie">
            <a:avLst>
              <a:gd name="adj1" fmla="val 19709791"/>
              <a:gd name="adj2" fmla="val 61718"/>
            </a:avLst>
          </a:prstGeom>
          <a:solidFill>
            <a:srgbClr val="99FF6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6" name="25 - Τόξο"/>
          <p:cNvSpPr/>
          <p:nvPr/>
        </p:nvSpPr>
        <p:spPr>
          <a:xfrm rot="1739478">
            <a:off x="3201273" y="3406454"/>
            <a:ext cx="846519" cy="792329"/>
          </a:xfrm>
          <a:prstGeom prst="arc">
            <a:avLst>
              <a:gd name="adj1" fmla="val 15552946"/>
              <a:gd name="adj2" fmla="val 0"/>
            </a:avLst>
          </a:prstGeom>
          <a:ln w="44450">
            <a:solidFill>
              <a:srgbClr val="FFFF00"/>
            </a:solidFill>
            <a:headEnd type="triangl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Τόξο"/>
          <p:cNvSpPr/>
          <p:nvPr/>
        </p:nvSpPr>
        <p:spPr>
          <a:xfrm rot="1739478">
            <a:off x="2011400" y="2832213"/>
            <a:ext cx="2276401" cy="1592715"/>
          </a:xfrm>
          <a:prstGeom prst="arc">
            <a:avLst>
              <a:gd name="adj1" fmla="val 15416332"/>
              <a:gd name="adj2" fmla="val 21015807"/>
            </a:avLst>
          </a:prstGeom>
          <a:ln w="44450">
            <a:solidFill>
              <a:srgbClr val="FF0000"/>
            </a:solidFill>
            <a:headEnd type="triangl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Τόξο"/>
          <p:cNvSpPr/>
          <p:nvPr/>
        </p:nvSpPr>
        <p:spPr>
          <a:xfrm rot="1739478">
            <a:off x="1950063" y="2505959"/>
            <a:ext cx="2689362" cy="1679168"/>
          </a:xfrm>
          <a:prstGeom prst="arc">
            <a:avLst>
              <a:gd name="adj1" fmla="val 12069716"/>
              <a:gd name="adj2" fmla="val 21541156"/>
            </a:avLst>
          </a:prstGeom>
          <a:noFill/>
          <a:ln w="44450">
            <a:solidFill>
              <a:srgbClr val="000066"/>
            </a:solidFill>
            <a:headEnd type="triangl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5" name="34 - Ομάδα"/>
          <p:cNvGrpSpPr/>
          <p:nvPr/>
        </p:nvGrpSpPr>
        <p:grpSpPr>
          <a:xfrm>
            <a:off x="5458279" y="1046163"/>
            <a:ext cx="3254828" cy="1347787"/>
            <a:chOff x="5458279" y="1046163"/>
            <a:chExt cx="3254828" cy="1347787"/>
          </a:xfrm>
        </p:grpSpPr>
        <p:sp>
          <p:nvSpPr>
            <p:cNvPr id="55317" name="Text Box 21"/>
            <p:cNvSpPr txBox="1">
              <a:spLocks noChangeArrowheads="1"/>
            </p:cNvSpPr>
            <p:nvPr/>
          </p:nvSpPr>
          <p:spPr bwMode="auto">
            <a:xfrm>
              <a:off x="5458279" y="1377950"/>
              <a:ext cx="8763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4000" b="1" dirty="0">
                  <a:solidFill>
                    <a:srgbClr val="000066"/>
                  </a:solidFill>
                </a:rPr>
                <a:t>30</a:t>
              </a:r>
              <a:r>
                <a:rPr lang="el-GR" sz="4000" b="1" baseline="30000" dirty="0">
                  <a:solidFill>
                    <a:srgbClr val="000066"/>
                  </a:solidFill>
                </a:rPr>
                <a:t>ο</a:t>
              </a:r>
              <a:endParaRPr lang="el-GR" sz="4000" b="1" dirty="0">
                <a:solidFill>
                  <a:srgbClr val="000066"/>
                </a:solidFill>
              </a:endParaRPr>
            </a:p>
          </p:txBody>
        </p:sp>
        <p:graphicFrame>
          <p:nvGraphicFramePr>
            <p:cNvPr id="55319" name="Object 23"/>
            <p:cNvGraphicFramePr>
              <a:graphicFrameLocks noChangeAspect="1"/>
            </p:cNvGraphicFramePr>
            <p:nvPr/>
          </p:nvGraphicFramePr>
          <p:xfrm>
            <a:off x="7830457" y="1046163"/>
            <a:ext cx="882650" cy="1347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37" name="Equation" r:id="rId8" imgW="164880" imgH="393480" progId="Equation.DSMT4">
                    <p:embed/>
                  </p:oleObj>
                </mc:Choice>
                <mc:Fallback>
                  <p:oleObj name="Equation" r:id="rId8" imgW="164880" imgH="39348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0457" y="1046163"/>
                          <a:ext cx="882650" cy="1347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29 - Ευθύγραμμο βέλος σύνδεσης"/>
            <p:cNvCxnSpPr/>
            <p:nvPr/>
          </p:nvCxnSpPr>
          <p:spPr>
            <a:xfrm>
              <a:off x="6516914" y="1698170"/>
              <a:ext cx="1219200" cy="14516"/>
            </a:xfrm>
            <a:prstGeom prst="straightConnector1">
              <a:avLst/>
            </a:prstGeom>
            <a:ln w="38100">
              <a:solidFill>
                <a:srgbClr val="000066"/>
              </a:solidFill>
              <a:tailEnd type="stealth" w="lg" len="lg"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35 - Ομάδα"/>
          <p:cNvGrpSpPr/>
          <p:nvPr/>
        </p:nvGrpSpPr>
        <p:grpSpPr>
          <a:xfrm>
            <a:off x="5523593" y="2249714"/>
            <a:ext cx="3298371" cy="1283606"/>
            <a:chOff x="5458279" y="973591"/>
            <a:chExt cx="3298371" cy="1347787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5458279" y="1377950"/>
              <a:ext cx="8763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4000" b="1" dirty="0">
                  <a:solidFill>
                    <a:srgbClr val="000066"/>
                  </a:solidFill>
                </a:rPr>
                <a:t>6</a:t>
              </a:r>
              <a:r>
                <a:rPr lang="el-GR" sz="4000" b="1" dirty="0" smtClean="0">
                  <a:solidFill>
                    <a:srgbClr val="000066"/>
                  </a:solidFill>
                </a:rPr>
                <a:t>0</a:t>
              </a:r>
              <a:r>
                <a:rPr lang="el-GR" sz="4000" b="1" baseline="30000" dirty="0" smtClean="0">
                  <a:solidFill>
                    <a:srgbClr val="000066"/>
                  </a:solidFill>
                </a:rPr>
                <a:t>ο</a:t>
              </a:r>
              <a:endParaRPr lang="el-GR" sz="4000" b="1" dirty="0">
                <a:solidFill>
                  <a:srgbClr val="000066"/>
                </a:solidFill>
              </a:endParaRPr>
            </a:p>
          </p:txBody>
        </p:sp>
        <p:graphicFrame>
          <p:nvGraphicFramePr>
            <p:cNvPr id="38" name="Object 23"/>
            <p:cNvGraphicFramePr>
              <a:graphicFrameLocks noChangeAspect="1"/>
            </p:cNvGraphicFramePr>
            <p:nvPr/>
          </p:nvGraphicFramePr>
          <p:xfrm>
            <a:off x="7874000" y="973591"/>
            <a:ext cx="882650" cy="1347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38" name="Equation" r:id="rId10" imgW="164880" imgH="393480" progId="Equation.DSMT4">
                    <p:embed/>
                  </p:oleObj>
                </mc:Choice>
                <mc:Fallback>
                  <p:oleObj name="Equation" r:id="rId10" imgW="164880" imgH="39348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4000" y="973591"/>
                          <a:ext cx="882650" cy="1347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38 - Ευθύγραμμο βέλος σύνδεσης"/>
            <p:cNvCxnSpPr/>
            <p:nvPr/>
          </p:nvCxnSpPr>
          <p:spPr>
            <a:xfrm>
              <a:off x="6516914" y="1698170"/>
              <a:ext cx="1219200" cy="14516"/>
            </a:xfrm>
            <a:prstGeom prst="straightConnector1">
              <a:avLst/>
            </a:prstGeom>
            <a:ln w="38100">
              <a:solidFill>
                <a:srgbClr val="000066"/>
              </a:solidFill>
              <a:tailEnd type="stealth" w="lg" len="lg"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39 - Ομάδα"/>
          <p:cNvGrpSpPr/>
          <p:nvPr/>
        </p:nvGrpSpPr>
        <p:grpSpPr>
          <a:xfrm>
            <a:off x="5501822" y="3592283"/>
            <a:ext cx="3211285" cy="1299030"/>
            <a:chOff x="5458279" y="889630"/>
            <a:chExt cx="3211285" cy="1754787"/>
          </a:xfrm>
        </p:grpSpPr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5458279" y="1377950"/>
              <a:ext cx="876300" cy="98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4000" b="1" dirty="0" smtClean="0">
                  <a:solidFill>
                    <a:srgbClr val="000066"/>
                  </a:solidFill>
                </a:rPr>
                <a:t>90</a:t>
              </a:r>
              <a:r>
                <a:rPr lang="el-GR" sz="4000" b="1" baseline="30000" dirty="0" smtClean="0">
                  <a:solidFill>
                    <a:srgbClr val="000066"/>
                  </a:solidFill>
                </a:rPr>
                <a:t>ο</a:t>
              </a:r>
              <a:endParaRPr lang="el-GR" sz="4000" b="1" dirty="0">
                <a:solidFill>
                  <a:srgbClr val="000066"/>
                </a:solidFill>
              </a:endParaRPr>
            </a:p>
          </p:txBody>
        </p:sp>
        <p:graphicFrame>
          <p:nvGraphicFramePr>
            <p:cNvPr id="42" name="Object 23"/>
            <p:cNvGraphicFramePr>
              <a:graphicFrameLocks noChangeAspect="1"/>
            </p:cNvGraphicFramePr>
            <p:nvPr/>
          </p:nvGraphicFramePr>
          <p:xfrm>
            <a:off x="7786914" y="889630"/>
            <a:ext cx="882650" cy="175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39" name="Equation" r:id="rId12" imgW="164880" imgH="393480" progId="Equation.DSMT4">
                    <p:embed/>
                  </p:oleObj>
                </mc:Choice>
                <mc:Fallback>
                  <p:oleObj name="Equation" r:id="rId12" imgW="164880" imgH="39348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6914" y="889630"/>
                          <a:ext cx="882650" cy="175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42 - Ευθύγραμμο βέλος σύνδεσης"/>
            <p:cNvCxnSpPr/>
            <p:nvPr/>
          </p:nvCxnSpPr>
          <p:spPr>
            <a:xfrm>
              <a:off x="6516914" y="1698170"/>
              <a:ext cx="1219200" cy="14516"/>
            </a:xfrm>
            <a:prstGeom prst="straightConnector1">
              <a:avLst/>
            </a:prstGeom>
            <a:ln w="38100">
              <a:solidFill>
                <a:srgbClr val="000066"/>
              </a:solidFill>
              <a:tailEnd type="stealth" w="lg" len="lg"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- Ομάδα"/>
          <p:cNvGrpSpPr/>
          <p:nvPr/>
        </p:nvGrpSpPr>
        <p:grpSpPr>
          <a:xfrm>
            <a:off x="5465535" y="5065713"/>
            <a:ext cx="3416528" cy="1298575"/>
            <a:chOff x="5458278" y="889941"/>
            <a:chExt cx="3416528" cy="1754172"/>
          </a:xfrm>
        </p:grpSpPr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5458278" y="1377949"/>
              <a:ext cx="1211035" cy="95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4000" b="1" dirty="0" smtClean="0">
                  <a:solidFill>
                    <a:srgbClr val="000066"/>
                  </a:solidFill>
                </a:rPr>
                <a:t>120</a:t>
              </a:r>
              <a:r>
                <a:rPr lang="el-GR" sz="4000" b="1" baseline="30000" dirty="0" smtClean="0">
                  <a:solidFill>
                    <a:srgbClr val="000066"/>
                  </a:solidFill>
                </a:rPr>
                <a:t>ο</a:t>
              </a:r>
              <a:endParaRPr lang="el-GR" sz="4000" b="1" dirty="0">
                <a:solidFill>
                  <a:srgbClr val="000066"/>
                </a:solidFill>
              </a:endParaRPr>
            </a:p>
          </p:txBody>
        </p:sp>
        <p:graphicFrame>
          <p:nvGraphicFramePr>
            <p:cNvPr id="46" name="Object 23"/>
            <p:cNvGraphicFramePr>
              <a:graphicFrameLocks noChangeAspect="1"/>
            </p:cNvGraphicFramePr>
            <p:nvPr/>
          </p:nvGraphicFramePr>
          <p:xfrm>
            <a:off x="7584168" y="889941"/>
            <a:ext cx="1290638" cy="1754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40" name="Equation" r:id="rId14" imgW="241200" imgH="393480" progId="Equation.DSMT4">
                    <p:embed/>
                  </p:oleObj>
                </mc:Choice>
                <mc:Fallback>
                  <p:oleObj name="Equation" r:id="rId14" imgW="241200" imgH="39348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4168" y="889941"/>
                          <a:ext cx="1290638" cy="17541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46 - Ευθύγραμμο βέλος σύνδεσης"/>
            <p:cNvCxnSpPr/>
            <p:nvPr/>
          </p:nvCxnSpPr>
          <p:spPr>
            <a:xfrm>
              <a:off x="6516914" y="1698170"/>
              <a:ext cx="1219200" cy="14516"/>
            </a:xfrm>
            <a:prstGeom prst="straightConnector1">
              <a:avLst/>
            </a:prstGeom>
            <a:ln w="38100">
              <a:solidFill>
                <a:srgbClr val="000066"/>
              </a:solidFill>
              <a:tailEnd type="stealth" w="lg" len="lg"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47 - Πίτα"/>
          <p:cNvSpPr/>
          <p:nvPr/>
        </p:nvSpPr>
        <p:spPr>
          <a:xfrm rot="14966152">
            <a:off x="29034" y="1469662"/>
            <a:ext cx="5040000" cy="5040000"/>
          </a:xfrm>
          <a:prstGeom prst="pie">
            <a:avLst>
              <a:gd name="adj1" fmla="val 20882171"/>
              <a:gd name="adj2" fmla="val 1127707"/>
            </a:avLst>
          </a:prstGeom>
          <a:solidFill>
            <a:srgbClr val="CC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9" name="48 - Τόξο"/>
          <p:cNvSpPr/>
          <p:nvPr/>
        </p:nvSpPr>
        <p:spPr>
          <a:xfrm rot="1739478">
            <a:off x="1240763" y="2021556"/>
            <a:ext cx="3644936" cy="2682015"/>
          </a:xfrm>
          <a:prstGeom prst="arc">
            <a:avLst>
              <a:gd name="adj1" fmla="val 10941172"/>
              <a:gd name="adj2" fmla="val 21073212"/>
            </a:avLst>
          </a:prstGeom>
          <a:noFill/>
          <a:ln w="44450">
            <a:solidFill>
              <a:srgbClr val="005841"/>
            </a:solidFill>
            <a:headEnd type="triangl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TextBox"/>
          <p:cNvSpPr txBox="1"/>
          <p:nvPr/>
        </p:nvSpPr>
        <p:spPr>
          <a:xfrm>
            <a:off x="1669143" y="0"/>
            <a:ext cx="2336800" cy="144655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Για 1-κύκλο</a:t>
            </a:r>
          </a:p>
          <a:p>
            <a:r>
              <a:rPr lang="en-US" sz="2400" dirty="0" smtClean="0"/>
              <a:t>s=2</a:t>
            </a:r>
            <a:r>
              <a:rPr lang="el-GR" sz="2400" dirty="0" smtClean="0"/>
              <a:t>π</a:t>
            </a:r>
            <a:r>
              <a:rPr lang="en-US" sz="2400" dirty="0" smtClean="0"/>
              <a:t>R  </a:t>
            </a:r>
            <a:r>
              <a:rPr lang="el-GR" dirty="0" smtClean="0">
                <a:latin typeface="Cambria Math"/>
                <a:ea typeface="Cambria Math"/>
              </a:rPr>
              <a:t>φ=</a:t>
            </a:r>
            <a:r>
              <a:rPr lang="en-US" dirty="0" smtClean="0">
                <a:latin typeface="Cambria Math"/>
                <a:ea typeface="Cambria Math"/>
              </a:rPr>
              <a:t>360</a:t>
            </a:r>
            <a:r>
              <a:rPr lang="en-US" baseline="30000" dirty="0" smtClean="0">
                <a:latin typeface="Cambria Math"/>
                <a:ea typeface="Cambria Math"/>
              </a:rPr>
              <a:t>o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8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Κυκλικές κινήσεις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71500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Γενικά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autoUpdateAnimBg="0" advAuto="1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085850"/>
            <a:ext cx="8648700" cy="1390650"/>
          </a:xfrm>
        </p:spPr>
        <p:txBody>
          <a:bodyPr/>
          <a:lstStyle/>
          <a:p>
            <a:pPr algn="l"/>
            <a:r>
              <a:rPr lang="el-GR" sz="3200">
                <a:solidFill>
                  <a:schemeClr val="bg1"/>
                </a:solidFill>
              </a:rPr>
              <a:t>Για την περιγραφή της κυκλικής κίνησης θα χρειαστούν τα μεγέθη :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076450" y="2895600"/>
            <a:ext cx="4133850" cy="2400300"/>
          </a:xfrm>
        </p:spPr>
        <p:txBody>
          <a:bodyPr/>
          <a:lstStyle/>
          <a:p>
            <a:r>
              <a:rPr lang="el-GR" dirty="0">
                <a:solidFill>
                  <a:srgbClr val="FFC000"/>
                </a:solidFill>
              </a:rPr>
              <a:t>Γραμμική</a:t>
            </a:r>
            <a:r>
              <a:rPr lang="el-GR" dirty="0">
                <a:solidFill>
                  <a:schemeClr val="bg1"/>
                </a:solidFill>
              </a:rPr>
              <a:t> ταχύτητα</a:t>
            </a:r>
          </a:p>
          <a:p>
            <a:r>
              <a:rPr lang="el-GR" dirty="0">
                <a:solidFill>
                  <a:srgbClr val="FFC000"/>
                </a:solidFill>
              </a:rPr>
              <a:t>Γωνιακή</a:t>
            </a:r>
            <a:r>
              <a:rPr lang="el-GR" dirty="0">
                <a:solidFill>
                  <a:schemeClr val="bg1"/>
                </a:solidFill>
              </a:rPr>
              <a:t> ταχύτητα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81050" y="4495800"/>
            <a:ext cx="7353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>
                <a:solidFill>
                  <a:schemeClr val="bg1"/>
                </a:solidFill>
              </a:rPr>
              <a:t>Η ακτίνα που συνδέει το κινητό με το κέντρο της κυκλικής τροχιάς ονομάζεται </a:t>
            </a:r>
            <a:r>
              <a:rPr lang="el-GR" b="1" u="sng" dirty="0">
                <a:solidFill>
                  <a:srgbClr val="FFC000"/>
                </a:solidFill>
              </a:rPr>
              <a:t>επιβατική</a:t>
            </a:r>
            <a:r>
              <a:rPr lang="el-GR" b="1" u="sng" dirty="0">
                <a:solidFill>
                  <a:schemeClr val="bg1"/>
                </a:solidFill>
              </a:rPr>
              <a:t> </a:t>
            </a:r>
            <a:r>
              <a:rPr lang="el-GR" b="1" u="sng" dirty="0">
                <a:solidFill>
                  <a:srgbClr val="FFC000"/>
                </a:solidFill>
              </a:rPr>
              <a:t>ακτίνα</a:t>
            </a:r>
            <a:r>
              <a:rPr lang="el-GR" u="sng" dirty="0">
                <a:solidFill>
                  <a:schemeClr val="bg1"/>
                </a:solidFill>
              </a:rPr>
              <a:t> .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build="p" autoUpdateAnimBg="0"/>
      <p:bldP spid="8909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9" name="Group 7"/>
          <p:cNvGrpSpPr>
            <a:grpSpLocks/>
          </p:cNvGrpSpPr>
          <p:nvPr/>
        </p:nvGrpSpPr>
        <p:grpSpPr bwMode="auto">
          <a:xfrm>
            <a:off x="381000" y="933450"/>
            <a:ext cx="8382000" cy="3352800"/>
            <a:chOff x="240" y="1152"/>
            <a:chExt cx="5280" cy="2112"/>
          </a:xfrm>
        </p:grpSpPr>
        <p:grpSp>
          <p:nvGrpSpPr>
            <p:cNvPr id="90120" name="Group 8"/>
            <p:cNvGrpSpPr>
              <a:grpSpLocks/>
            </p:cNvGrpSpPr>
            <p:nvPr/>
          </p:nvGrpSpPr>
          <p:grpSpPr bwMode="auto">
            <a:xfrm>
              <a:off x="240" y="1392"/>
              <a:ext cx="2640" cy="1872"/>
              <a:chOff x="240" y="1392"/>
              <a:chExt cx="2640" cy="1872"/>
            </a:xfrm>
          </p:grpSpPr>
          <p:sp>
            <p:nvSpPr>
              <p:cNvPr id="90121" name="Text Box 9"/>
              <p:cNvSpPr txBox="1">
                <a:spLocks noChangeArrowheads="1"/>
              </p:cNvSpPr>
              <p:nvPr/>
            </p:nvSpPr>
            <p:spPr bwMode="auto">
              <a:xfrm>
                <a:off x="2160" y="2256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400" b="1">
                    <a:solidFill>
                      <a:srgbClr val="FF0000"/>
                    </a:solidFill>
                  </a:rPr>
                  <a:t>Α</a:t>
                </a:r>
              </a:p>
            </p:txBody>
          </p:sp>
          <p:grpSp>
            <p:nvGrpSpPr>
              <p:cNvPr id="90122" name="Group 10"/>
              <p:cNvGrpSpPr>
                <a:grpSpLocks/>
              </p:cNvGrpSpPr>
              <p:nvPr/>
            </p:nvGrpSpPr>
            <p:grpSpPr bwMode="auto">
              <a:xfrm>
                <a:off x="240" y="1392"/>
                <a:ext cx="2304" cy="1872"/>
                <a:chOff x="240" y="1680"/>
                <a:chExt cx="2304" cy="1872"/>
              </a:xfrm>
            </p:grpSpPr>
            <p:sp>
              <p:nvSpPr>
                <p:cNvPr id="90123" name="Oval 11"/>
                <p:cNvSpPr>
                  <a:spLocks noChangeArrowheads="1"/>
                </p:cNvSpPr>
                <p:nvPr/>
              </p:nvSpPr>
              <p:spPr bwMode="auto">
                <a:xfrm>
                  <a:off x="240" y="1680"/>
                  <a:ext cx="1968" cy="187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012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248" y="2544"/>
                  <a:ext cx="960" cy="14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0125" name="Line 13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1104" y="2256"/>
                  <a:ext cx="960" cy="14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012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24" y="1680"/>
                  <a:ext cx="72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2400" b="1">
                      <a:solidFill>
                        <a:srgbClr val="FF0000"/>
                      </a:solidFill>
                    </a:rPr>
                    <a:t>Β</a:t>
                  </a:r>
                </a:p>
              </p:txBody>
            </p:sp>
            <p:sp>
              <p:nvSpPr>
                <p:cNvPr id="90127" name="AutoShape 15"/>
                <p:cNvSpPr>
                  <a:spLocks noChangeArrowheads="1"/>
                </p:cNvSpPr>
                <p:nvPr/>
              </p:nvSpPr>
              <p:spPr bwMode="auto">
                <a:xfrm rot="-16770326">
                  <a:off x="1497" y="2391"/>
                  <a:ext cx="336" cy="162"/>
                </a:xfrm>
                <a:custGeom>
                  <a:avLst/>
                  <a:gdLst>
                    <a:gd name="G0" fmla="+- 8309 0 0"/>
                    <a:gd name="G1" fmla="+- 11503354 0 0"/>
                    <a:gd name="G2" fmla="+- 0 0 11503354"/>
                    <a:gd name="T0" fmla="*/ 0 256 1"/>
                    <a:gd name="T1" fmla="*/ 180 256 1"/>
                    <a:gd name="G3" fmla="+- 11503354 T0 T1"/>
                    <a:gd name="T2" fmla="*/ 0 256 1"/>
                    <a:gd name="T3" fmla="*/ 90 256 1"/>
                    <a:gd name="G4" fmla="+- 11503354 T2 T3"/>
                    <a:gd name="G5" fmla="*/ G4 2 1"/>
                    <a:gd name="T4" fmla="*/ 90 256 1"/>
                    <a:gd name="T5" fmla="*/ 0 256 1"/>
                    <a:gd name="G6" fmla="+- 11503354 T4 T5"/>
                    <a:gd name="G7" fmla="*/ G6 2 1"/>
                    <a:gd name="G8" fmla="abs 11503354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309"/>
                    <a:gd name="G18" fmla="*/ 8309 1 2"/>
                    <a:gd name="G19" fmla="+- G18 5400 0"/>
                    <a:gd name="G20" fmla="cos G19 11503354"/>
                    <a:gd name="G21" fmla="sin G19 11503354"/>
                    <a:gd name="G22" fmla="+- G20 10800 0"/>
                    <a:gd name="G23" fmla="+- G21 10800 0"/>
                    <a:gd name="G24" fmla="+- 10800 0 G20"/>
                    <a:gd name="G25" fmla="+- 8309 10800 0"/>
                    <a:gd name="G26" fmla="?: G9 G17 G25"/>
                    <a:gd name="G27" fmla="?: G9 0 21600"/>
                    <a:gd name="G28" fmla="cos 10800 11503354"/>
                    <a:gd name="G29" fmla="sin 10800 11503354"/>
                    <a:gd name="G30" fmla="sin 8309 11503354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3354 G34 0"/>
                    <a:gd name="G36" fmla="?: G6 G35 G31"/>
                    <a:gd name="G37" fmla="+- 21600 0 G36"/>
                    <a:gd name="G38" fmla="?: G4 0 G33"/>
                    <a:gd name="G39" fmla="?: 11503354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274 w 21600"/>
                    <a:gd name="T15" fmla="*/ 11545 h 21600"/>
                    <a:gd name="T16" fmla="*/ 10800 w 21600"/>
                    <a:gd name="T17" fmla="*/ 2491 h 21600"/>
                    <a:gd name="T18" fmla="*/ 20326 w 21600"/>
                    <a:gd name="T19" fmla="*/ 11545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516" y="11447"/>
                      </a:moveTo>
                      <a:cubicBezTo>
                        <a:pt x="2499" y="11232"/>
                        <a:pt x="2491" y="11016"/>
                        <a:pt x="2491" y="10800"/>
                      </a:cubicBezTo>
                      <a:cubicBezTo>
                        <a:pt x="2491" y="6211"/>
                        <a:pt x="6211" y="2491"/>
                        <a:pt x="10800" y="2491"/>
                      </a:cubicBezTo>
                      <a:cubicBezTo>
                        <a:pt x="15388" y="2491"/>
                        <a:pt x="19109" y="6211"/>
                        <a:pt x="19109" y="10800"/>
                      </a:cubicBezTo>
                      <a:cubicBezTo>
                        <a:pt x="19109" y="11016"/>
                        <a:pt x="19100" y="11232"/>
                        <a:pt x="19083" y="11447"/>
                      </a:cubicBezTo>
                      <a:lnTo>
                        <a:pt x="21567" y="11642"/>
                      </a:lnTo>
                      <a:cubicBezTo>
                        <a:pt x="21589" y="11362"/>
                        <a:pt x="21600" y="11081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81"/>
                        <a:pt x="10" y="11362"/>
                        <a:pt x="32" y="116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01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92" y="2352"/>
                  <a:ext cx="67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l-GR" sz="280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90129" name="Text Box 17"/>
            <p:cNvSpPr txBox="1">
              <a:spLocks noChangeArrowheads="1"/>
            </p:cNvSpPr>
            <p:nvPr/>
          </p:nvSpPr>
          <p:spPr bwMode="auto">
            <a:xfrm>
              <a:off x="2592" y="1152"/>
              <a:ext cx="292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accent2"/>
                  </a:solidFill>
                </a:rPr>
                <a:t>Έστω ότι σε χρονικό διάστημα </a:t>
              </a:r>
              <a:r>
                <a:rPr lang="en-US" sz="2800" b="1">
                  <a:solidFill>
                    <a:schemeClr val="accent2"/>
                  </a:solidFill>
                </a:rPr>
                <a:t>dt</a:t>
              </a:r>
              <a:r>
                <a:rPr lang="el-GR" sz="2800" b="1">
                  <a:solidFill>
                    <a:schemeClr val="accent2"/>
                  </a:solidFill>
                </a:rPr>
                <a:t> </a:t>
              </a:r>
              <a:r>
                <a:rPr lang="el-GR" sz="2400">
                  <a:solidFill>
                    <a:schemeClr val="accent2"/>
                  </a:solidFill>
                </a:rPr>
                <a:t>το κινητό πηγαίνει από το </a:t>
              </a:r>
              <a:r>
                <a:rPr lang="el-GR" sz="2400" b="1">
                  <a:solidFill>
                    <a:schemeClr val="accent2"/>
                  </a:solidFill>
                </a:rPr>
                <a:t>Α</a:t>
              </a:r>
              <a:r>
                <a:rPr lang="el-GR" sz="2400">
                  <a:solidFill>
                    <a:schemeClr val="accent2"/>
                  </a:solidFill>
                </a:rPr>
                <a:t> στο </a:t>
              </a:r>
              <a:r>
                <a:rPr lang="el-GR" sz="2400" b="1">
                  <a:solidFill>
                    <a:schemeClr val="accent2"/>
                  </a:solidFill>
                </a:rPr>
                <a:t>Β</a:t>
              </a:r>
              <a:r>
                <a:rPr lang="el-GR" sz="2400">
                  <a:solidFill>
                    <a:schemeClr val="accent2"/>
                  </a:solidFill>
                </a:rPr>
                <a:t> . </a:t>
              </a:r>
              <a:endParaRPr lang="el-GR" sz="2800">
                <a:solidFill>
                  <a:srgbClr val="FF0000"/>
                </a:solidFill>
              </a:endParaRPr>
            </a:p>
          </p:txBody>
        </p:sp>
      </p:grp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4229100" y="2000250"/>
            <a:ext cx="4114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accent2"/>
                </a:solidFill>
              </a:rPr>
              <a:t>Η στοιχειώδης μετατόπιση είναι</a:t>
            </a:r>
            <a:r>
              <a:rPr lang="el-GR" sz="2400"/>
              <a:t> </a:t>
            </a:r>
            <a:r>
              <a:rPr lang="en-US" sz="2800" b="1">
                <a:solidFill>
                  <a:schemeClr val="accent2"/>
                </a:solidFill>
              </a:rPr>
              <a:t>dx</a:t>
            </a:r>
            <a:endParaRPr lang="el-GR" sz="2800" b="1">
              <a:solidFill>
                <a:schemeClr val="accent2"/>
              </a:solidFill>
            </a:endParaRPr>
          </a:p>
        </p:txBody>
      </p: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3048000" y="1771650"/>
            <a:ext cx="863600" cy="914400"/>
            <a:chOff x="1920" y="1968"/>
            <a:chExt cx="544" cy="576"/>
          </a:xfrm>
        </p:grpSpPr>
        <p:sp>
          <p:nvSpPr>
            <p:cNvPr id="90132" name="Line 20"/>
            <p:cNvSpPr>
              <a:spLocks noChangeShapeType="1"/>
            </p:cNvSpPr>
            <p:nvPr/>
          </p:nvSpPr>
          <p:spPr bwMode="auto">
            <a:xfrm flipH="1" flipV="1">
              <a:off x="1920" y="1968"/>
              <a:ext cx="288" cy="57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90133" name="Object 21"/>
            <p:cNvGraphicFramePr>
              <a:graphicFrameLocks noChangeAspect="1"/>
            </p:cNvGraphicFramePr>
            <p:nvPr/>
          </p:nvGraphicFramePr>
          <p:xfrm>
            <a:off x="2064" y="1968"/>
            <a:ext cx="40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6" name="Equation" r:id="rId6" imgW="203040" imgH="177480" progId="Equation.DSMT4">
                    <p:embed/>
                  </p:oleObj>
                </mc:Choice>
                <mc:Fallback>
                  <p:oleObj name="Equation" r:id="rId6" imgW="20304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968"/>
                          <a:ext cx="400" cy="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135" name="Group 23"/>
          <p:cNvGrpSpPr>
            <a:grpSpLocks/>
          </p:cNvGrpSpPr>
          <p:nvPr/>
        </p:nvGrpSpPr>
        <p:grpSpPr bwMode="auto">
          <a:xfrm>
            <a:off x="3295650" y="4686300"/>
            <a:ext cx="4191000" cy="520700"/>
            <a:chOff x="2640" y="3264"/>
            <a:chExt cx="2640" cy="328"/>
          </a:xfrm>
        </p:grpSpPr>
        <p:sp>
          <p:nvSpPr>
            <p:cNvPr id="90136" name="Text Box 24"/>
            <p:cNvSpPr txBox="1">
              <a:spLocks noChangeArrowheads="1"/>
            </p:cNvSpPr>
            <p:nvPr/>
          </p:nvSpPr>
          <p:spPr bwMode="auto">
            <a:xfrm>
              <a:off x="2640" y="3264"/>
              <a:ext cx="26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accent2"/>
                  </a:solidFill>
                </a:rPr>
                <a:t>Όμως</a:t>
              </a:r>
              <a:r>
                <a:rPr lang="el-GR" sz="2400"/>
                <a:t> </a:t>
              </a:r>
              <a:r>
                <a:rPr lang="en-US" sz="2800" b="1">
                  <a:solidFill>
                    <a:schemeClr val="accent2"/>
                  </a:solidFill>
                </a:rPr>
                <a:t>dx   dS  </a:t>
              </a:r>
              <a:r>
                <a:rPr lang="el-GR" sz="2400">
                  <a:solidFill>
                    <a:schemeClr val="accent2"/>
                  </a:solidFill>
                </a:rPr>
                <a:t>Άρα :</a:t>
              </a:r>
            </a:p>
          </p:txBody>
        </p:sp>
        <p:graphicFrame>
          <p:nvGraphicFramePr>
            <p:cNvPr id="90137" name="Object 25"/>
            <p:cNvGraphicFramePr>
              <a:graphicFrameLocks noChangeAspect="1"/>
            </p:cNvGraphicFramePr>
            <p:nvPr/>
          </p:nvGraphicFramePr>
          <p:xfrm>
            <a:off x="3408" y="3360"/>
            <a:ext cx="232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7" name="Equation" r:id="rId8" imgW="126720" imgH="126720" progId="Equation.DSMT4">
                    <p:embed/>
                  </p:oleObj>
                </mc:Choice>
                <mc:Fallback>
                  <p:oleObj name="Equation" r:id="rId8" imgW="126720" imgH="12672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360"/>
                          <a:ext cx="232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138" name="Rectangle 26"/>
          <p:cNvSpPr>
            <a:spLocks noGrp="1" noChangeArrowheads="1"/>
          </p:cNvSpPr>
          <p:nvPr>
            <p:ph type="title"/>
          </p:nvPr>
        </p:nvSpPr>
        <p:spPr>
          <a:xfrm>
            <a:off x="838200" y="266700"/>
            <a:ext cx="4819650" cy="571500"/>
          </a:xfrm>
        </p:spPr>
        <p:txBody>
          <a:bodyPr/>
          <a:lstStyle/>
          <a:p>
            <a:r>
              <a:rPr lang="el-GR" sz="3600" b="1">
                <a:solidFill>
                  <a:schemeClr val="accent2"/>
                </a:solidFill>
              </a:rPr>
              <a:t>Γραμμική ταχύτητα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3810000" y="2971800"/>
            <a:ext cx="502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accent2"/>
                </a:solidFill>
              </a:rPr>
              <a:t>Για να μην υπάρχει σύγχυση με την γωνιακή ταχύτητα , η ταχύτητα αναφέρεται ως γραμμική ταχύτητα.</a:t>
            </a:r>
            <a:endParaRPr lang="el-GR" sz="2800" b="1">
              <a:solidFill>
                <a:schemeClr val="accent2"/>
              </a:solidFill>
            </a:endParaRPr>
          </a:p>
        </p:txBody>
      </p:sp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801688" y="4203700"/>
          <a:ext cx="1947862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8" name="Equation" r:id="rId10" imgW="457200" imgH="431640" progId="Equation.DSMT4">
                  <p:embed/>
                </p:oleObj>
              </mc:Choice>
              <mc:Fallback>
                <p:oleObj name="Equation" r:id="rId10" imgW="457200" imgH="43164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203700"/>
                        <a:ext cx="1947862" cy="183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6146800" y="4418013"/>
          <a:ext cx="2001838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9" name="Equation" r:id="rId12" imgW="469800" imgH="393480" progId="Equation.DSMT4">
                  <p:embed/>
                </p:oleObj>
              </mc:Choice>
              <mc:Fallback>
                <p:oleObj name="Equation" r:id="rId12" imgW="469800" imgH="39348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418013"/>
                        <a:ext cx="2001838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0" grpId="0" autoUpdateAnimBg="0"/>
      <p:bldP spid="9013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52450" y="4953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accent2"/>
                </a:solidFill>
              </a:rPr>
              <a:t>ΓΩΝΙΑΚΗ ΤΑΧΥΤΗΤΑ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362450" y="876300"/>
            <a:ext cx="4038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0000"/>
                </a:solidFill>
              </a:rPr>
              <a:t>Έστω ένα κινητό που κινείται κυκλικά περί το </a:t>
            </a:r>
            <a:r>
              <a:rPr lang="el-GR" sz="2400" b="1">
                <a:solidFill>
                  <a:srgbClr val="FF0000"/>
                </a:solidFill>
              </a:rPr>
              <a:t>Κ </a:t>
            </a:r>
            <a:r>
              <a:rPr lang="el-GR" sz="2400">
                <a:solidFill>
                  <a:srgbClr val="FF0000"/>
                </a:solidFill>
              </a:rPr>
              <a:t>και την στιγμή </a:t>
            </a:r>
            <a:r>
              <a:rPr lang="en-US" b="1">
                <a:solidFill>
                  <a:srgbClr val="FF0000"/>
                </a:solidFill>
              </a:rPr>
              <a:t>t </a:t>
            </a:r>
            <a:r>
              <a:rPr lang="el-GR" sz="2400">
                <a:solidFill>
                  <a:srgbClr val="FF0000"/>
                </a:solidFill>
              </a:rPr>
              <a:t>βρίσκεται στο </a:t>
            </a:r>
            <a:r>
              <a:rPr lang="el-GR" sz="2400" b="1">
                <a:solidFill>
                  <a:srgbClr val="FF0000"/>
                </a:solidFill>
              </a:rPr>
              <a:t>Α</a:t>
            </a:r>
            <a:r>
              <a:rPr lang="el-GR" sz="2400">
                <a:solidFill>
                  <a:srgbClr val="FF0000"/>
                </a:solidFill>
              </a:rPr>
              <a:t>.</a:t>
            </a:r>
            <a:endParaRPr lang="el-GR" b="1">
              <a:solidFill>
                <a:srgbClr val="FF0000"/>
              </a:solidFill>
            </a:endParaRPr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628650" y="1181100"/>
            <a:ext cx="2743200" cy="259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335" name="Arc 15"/>
          <p:cNvSpPr>
            <a:spLocks/>
          </p:cNvSpPr>
          <p:nvPr/>
        </p:nvSpPr>
        <p:spPr bwMode="auto">
          <a:xfrm rot="3604917">
            <a:off x="2281237" y="2024063"/>
            <a:ext cx="511175" cy="914400"/>
          </a:xfrm>
          <a:custGeom>
            <a:avLst/>
            <a:gdLst>
              <a:gd name="G0" fmla="+- 551 0 0"/>
              <a:gd name="G1" fmla="+- 21600 0 0"/>
              <a:gd name="G2" fmla="+- 21600 0 0"/>
              <a:gd name="T0" fmla="*/ 0 w 12119"/>
              <a:gd name="T1" fmla="*/ 7 h 21600"/>
              <a:gd name="T2" fmla="*/ 12119 w 12119"/>
              <a:gd name="T3" fmla="*/ 3359 h 21600"/>
              <a:gd name="T4" fmla="*/ 551 w 121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19" h="21600" fill="none" extrusionOk="0">
                <a:moveTo>
                  <a:pt x="0" y="7"/>
                </a:moveTo>
                <a:cubicBezTo>
                  <a:pt x="183" y="2"/>
                  <a:pt x="367" y="-1"/>
                  <a:pt x="551" y="0"/>
                </a:cubicBezTo>
                <a:cubicBezTo>
                  <a:pt x="4647" y="0"/>
                  <a:pt x="8659" y="1164"/>
                  <a:pt x="12119" y="3358"/>
                </a:cubicBezTo>
              </a:path>
              <a:path w="12119" h="21600" stroke="0" extrusionOk="0">
                <a:moveTo>
                  <a:pt x="0" y="7"/>
                </a:moveTo>
                <a:cubicBezTo>
                  <a:pt x="183" y="2"/>
                  <a:pt x="367" y="-1"/>
                  <a:pt x="551" y="0"/>
                </a:cubicBezTo>
                <a:cubicBezTo>
                  <a:pt x="4647" y="0"/>
                  <a:pt x="8659" y="1164"/>
                  <a:pt x="12119" y="3358"/>
                </a:cubicBezTo>
                <a:lnTo>
                  <a:pt x="55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6336" name="Object 16"/>
          <p:cNvGraphicFramePr>
            <a:graphicFrameLocks noChangeAspect="1"/>
          </p:cNvGraphicFramePr>
          <p:nvPr/>
        </p:nvGraphicFramePr>
        <p:xfrm>
          <a:off x="2305050" y="2008188"/>
          <a:ext cx="7620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2008188"/>
                        <a:ext cx="76200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695450" y="23241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/>
              <a:t>Κ</a:t>
            </a:r>
          </a:p>
        </p:txBody>
      </p:sp>
      <p:grpSp>
        <p:nvGrpSpPr>
          <p:cNvPr id="56349" name="Group 29"/>
          <p:cNvGrpSpPr>
            <a:grpSpLocks/>
          </p:cNvGrpSpPr>
          <p:nvPr/>
        </p:nvGrpSpPr>
        <p:grpSpPr bwMode="auto">
          <a:xfrm>
            <a:off x="2076450" y="2019300"/>
            <a:ext cx="1752600" cy="990600"/>
            <a:chOff x="1308" y="1272"/>
            <a:chExt cx="1104" cy="624"/>
          </a:xfrm>
        </p:grpSpPr>
        <p:grpSp>
          <p:nvGrpSpPr>
            <p:cNvPr id="56347" name="Group 27"/>
            <p:cNvGrpSpPr>
              <a:grpSpLocks/>
            </p:cNvGrpSpPr>
            <p:nvPr/>
          </p:nvGrpSpPr>
          <p:grpSpPr bwMode="auto">
            <a:xfrm>
              <a:off x="1308" y="1272"/>
              <a:ext cx="864" cy="384"/>
              <a:chOff x="1308" y="1272"/>
              <a:chExt cx="864" cy="384"/>
            </a:xfrm>
          </p:grpSpPr>
          <p:grpSp>
            <p:nvGrpSpPr>
              <p:cNvPr id="56345" name="Group 25"/>
              <p:cNvGrpSpPr>
                <a:grpSpLocks/>
              </p:cNvGrpSpPr>
              <p:nvPr/>
            </p:nvGrpSpPr>
            <p:grpSpPr bwMode="auto">
              <a:xfrm>
                <a:off x="1308" y="1560"/>
                <a:ext cx="864" cy="96"/>
                <a:chOff x="1308" y="1560"/>
                <a:chExt cx="864" cy="96"/>
              </a:xfrm>
            </p:grpSpPr>
            <p:sp>
              <p:nvSpPr>
                <p:cNvPr id="56329" name="Line 9"/>
                <p:cNvSpPr>
                  <a:spLocks noChangeShapeType="1"/>
                </p:cNvSpPr>
                <p:nvPr/>
              </p:nvSpPr>
              <p:spPr bwMode="auto">
                <a:xfrm>
                  <a:off x="1308" y="1608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2" name="Oval 12"/>
                <p:cNvSpPr>
                  <a:spLocks noChangeArrowheads="1"/>
                </p:cNvSpPr>
                <p:nvPr/>
              </p:nvSpPr>
              <p:spPr bwMode="auto">
                <a:xfrm>
                  <a:off x="2076" y="156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56334" name="Line 14"/>
              <p:cNvSpPr>
                <a:spLocks noChangeShapeType="1"/>
              </p:cNvSpPr>
              <p:nvPr/>
            </p:nvSpPr>
            <p:spPr bwMode="auto">
              <a:xfrm flipV="1">
                <a:off x="2124" y="1272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2028" y="160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/>
                <a:t>Α</a:t>
              </a:r>
            </a:p>
          </p:txBody>
        </p:sp>
      </p:grpSp>
      <p:grpSp>
        <p:nvGrpSpPr>
          <p:cNvPr id="56348" name="Group 28"/>
          <p:cNvGrpSpPr>
            <a:grpSpLocks/>
          </p:cNvGrpSpPr>
          <p:nvPr/>
        </p:nvGrpSpPr>
        <p:grpSpPr bwMode="auto">
          <a:xfrm>
            <a:off x="2076450" y="1104900"/>
            <a:ext cx="1143000" cy="1447800"/>
            <a:chOff x="1308" y="696"/>
            <a:chExt cx="720" cy="912"/>
          </a:xfrm>
        </p:grpSpPr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1308" y="696"/>
              <a:ext cx="720" cy="912"/>
              <a:chOff x="1308" y="696"/>
              <a:chExt cx="720" cy="912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 flipV="1">
                <a:off x="1308" y="1128"/>
                <a:ext cx="67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331" name="Oval 11"/>
              <p:cNvSpPr>
                <a:spLocks noChangeArrowheads="1"/>
              </p:cNvSpPr>
              <p:nvPr/>
            </p:nvSpPr>
            <p:spPr bwMode="auto">
              <a:xfrm>
                <a:off x="1932" y="10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6333" name="Line 13"/>
              <p:cNvSpPr>
                <a:spLocks noChangeShapeType="1"/>
              </p:cNvSpPr>
              <p:nvPr/>
            </p:nvSpPr>
            <p:spPr bwMode="auto">
              <a:xfrm flipH="1" flipV="1">
                <a:off x="1644" y="696"/>
                <a:ext cx="336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6339" name="Text Box 19"/>
            <p:cNvSpPr txBox="1">
              <a:spLocks noChangeArrowheads="1"/>
            </p:cNvSpPr>
            <p:nvPr/>
          </p:nvSpPr>
          <p:spPr bwMode="auto">
            <a:xfrm>
              <a:off x="1644" y="9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/>
                <a:t>Β</a:t>
              </a:r>
            </a:p>
          </p:txBody>
        </p:sp>
      </p:grp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905250" y="2400300"/>
            <a:ext cx="43434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0000"/>
                </a:solidFill>
              </a:rPr>
              <a:t>Μετά πάροδο απειροελάχιστου χρόνου </a:t>
            </a:r>
            <a:r>
              <a:rPr lang="en-US" b="1">
                <a:solidFill>
                  <a:srgbClr val="FF0000"/>
                </a:solidFill>
              </a:rPr>
              <a:t>dt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l-GR" sz="2400">
                <a:solidFill>
                  <a:srgbClr val="FF0000"/>
                </a:solidFill>
              </a:rPr>
              <a:t>αυτό βρίσκεται στο </a:t>
            </a:r>
            <a:r>
              <a:rPr lang="el-GR" sz="2400" b="1">
                <a:solidFill>
                  <a:srgbClr val="FF0000"/>
                </a:solidFill>
              </a:rPr>
              <a:t>Β </a:t>
            </a:r>
            <a:r>
              <a:rPr lang="el-GR" sz="2400">
                <a:solidFill>
                  <a:srgbClr val="FF0000"/>
                </a:solidFill>
              </a:rPr>
              <a:t>ενώ η επιβατική ακτίνα διαγράφει στοιχειώδη γωνία </a:t>
            </a:r>
            <a:r>
              <a:rPr lang="en-US" b="1">
                <a:solidFill>
                  <a:srgbClr val="FF0000"/>
                </a:solidFill>
              </a:rPr>
              <a:t>d</a:t>
            </a:r>
            <a:r>
              <a:rPr lang="el-GR" b="1">
                <a:solidFill>
                  <a:srgbClr val="FF0000"/>
                </a:solidFill>
              </a:rPr>
              <a:t>φ</a:t>
            </a:r>
          </a:p>
        </p:txBody>
      </p:sp>
      <p:grpSp>
        <p:nvGrpSpPr>
          <p:cNvPr id="56341" name="Group 21"/>
          <p:cNvGrpSpPr>
            <a:grpSpLocks/>
          </p:cNvGrpSpPr>
          <p:nvPr/>
        </p:nvGrpSpPr>
        <p:grpSpPr bwMode="auto">
          <a:xfrm>
            <a:off x="476250" y="4400553"/>
            <a:ext cx="7848600" cy="906463"/>
            <a:chOff x="288" y="2976"/>
            <a:chExt cx="4944" cy="571"/>
          </a:xfrm>
        </p:grpSpPr>
        <p:sp>
          <p:nvSpPr>
            <p:cNvPr id="56342" name="Text Box 22"/>
            <p:cNvSpPr txBox="1">
              <a:spLocks noChangeArrowheads="1"/>
            </p:cNvSpPr>
            <p:nvPr/>
          </p:nvSpPr>
          <p:spPr bwMode="auto">
            <a:xfrm>
              <a:off x="288" y="3024"/>
              <a:ext cx="494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dirty="0">
                  <a:solidFill>
                    <a:schemeClr val="tx2"/>
                  </a:solidFill>
                </a:rPr>
                <a:t>Ορίζουμε ως γωνιακή ταχύτητα το διανυσματικό μέγεθος        του οποίου το μέτρο ισούται με </a:t>
              </a:r>
              <a:r>
                <a:rPr lang="el-GR" sz="2400" dirty="0">
                  <a:solidFill>
                    <a:schemeClr val="accent1"/>
                  </a:solidFill>
                </a:rPr>
                <a:t>:</a:t>
              </a:r>
              <a:endParaRPr lang="el-GR" sz="2400" dirty="0"/>
            </a:p>
          </p:txBody>
        </p:sp>
        <p:graphicFrame>
          <p:nvGraphicFramePr>
            <p:cNvPr id="56343" name="Object 23"/>
            <p:cNvGraphicFramePr>
              <a:graphicFrameLocks noChangeAspect="1"/>
            </p:cNvGraphicFramePr>
            <p:nvPr/>
          </p:nvGraphicFramePr>
          <p:xfrm>
            <a:off x="4800" y="2976"/>
            <a:ext cx="283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9" name="Equation" r:id="rId7" imgW="152280" imgH="177480" progId="Equation.DSMT4">
                    <p:embed/>
                  </p:oleObj>
                </mc:Choice>
                <mc:Fallback>
                  <p:oleObj name="Equation" r:id="rId7" imgW="152280" imgH="17748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976"/>
                          <a:ext cx="283" cy="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344" name="Object 24"/>
          <p:cNvGraphicFramePr>
            <a:graphicFrameLocks noChangeAspect="1"/>
          </p:cNvGraphicFramePr>
          <p:nvPr/>
        </p:nvGraphicFramePr>
        <p:xfrm>
          <a:off x="4933950" y="5010150"/>
          <a:ext cx="158908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5010150"/>
                        <a:ext cx="1589088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9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5" grpId="0" autoUpdateAnimBg="0"/>
      <p:bldP spid="56328" grpId="0" animBg="1"/>
      <p:bldP spid="56335" grpId="0" animBg="1"/>
      <p:bldP spid="56337" grpId="0" autoUpdateAnimBg="0"/>
      <p:bldP spid="5634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5400" dirty="0">
                <a:solidFill>
                  <a:srgbClr val="FF0000"/>
                </a:solidFill>
              </a:rPr>
              <a:t>Μονάδα</a:t>
            </a:r>
            <a:r>
              <a:rPr lang="el-GR" sz="5400" dirty="0"/>
              <a:t> είναι το :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040743" y="1988457"/>
          <a:ext cx="26384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5" imgW="368280" imgH="393480" progId="Equation.DSMT4">
                  <p:embed/>
                </p:oleObj>
              </mc:Choice>
              <mc:Fallback>
                <p:oleObj name="Equation" r:id="rId5" imgW="368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743" y="1988457"/>
                        <a:ext cx="2638425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914400" y="3505200"/>
            <a:ext cx="4124325" cy="1362075"/>
            <a:chOff x="576" y="2208"/>
            <a:chExt cx="2598" cy="858"/>
          </a:xfrm>
        </p:grpSpPr>
        <p:grpSp>
          <p:nvGrpSpPr>
            <p:cNvPr id="58371" name="Group 3"/>
            <p:cNvGrpSpPr>
              <a:grpSpLocks/>
            </p:cNvGrpSpPr>
            <p:nvPr/>
          </p:nvGrpSpPr>
          <p:grpSpPr bwMode="auto">
            <a:xfrm>
              <a:off x="576" y="2208"/>
              <a:ext cx="2592" cy="432"/>
              <a:chOff x="672" y="2160"/>
              <a:chExt cx="2592" cy="432"/>
            </a:xfrm>
          </p:grpSpPr>
          <p:sp>
            <p:nvSpPr>
              <p:cNvPr id="58372" name="Oval 4"/>
              <p:cNvSpPr>
                <a:spLocks noChangeArrowheads="1"/>
              </p:cNvSpPr>
              <p:nvPr/>
            </p:nvSpPr>
            <p:spPr bwMode="auto">
              <a:xfrm>
                <a:off x="672" y="2160"/>
                <a:ext cx="2400" cy="4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73" name="Oval 5"/>
              <p:cNvSpPr>
                <a:spLocks noChangeArrowheads="1"/>
              </p:cNvSpPr>
              <p:nvPr/>
            </p:nvSpPr>
            <p:spPr bwMode="auto">
              <a:xfrm>
                <a:off x="2400" y="2496"/>
                <a:ext cx="14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74" name="Line 6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76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aphicFrame>
          <p:nvGraphicFramePr>
            <p:cNvPr id="58375" name="Object 7"/>
            <p:cNvGraphicFramePr>
              <a:graphicFrameLocks noChangeAspect="1"/>
            </p:cNvGraphicFramePr>
            <p:nvPr/>
          </p:nvGraphicFramePr>
          <p:xfrm>
            <a:off x="2688" y="2448"/>
            <a:ext cx="486" cy="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2" name="Equation" r:id="rId5" imgW="139680" imgH="177480" progId="Equation.DSMT4">
                    <p:embed/>
                  </p:oleObj>
                </mc:Choice>
                <mc:Fallback>
                  <p:oleObj name="Equation" r:id="rId5" imgW="139680" imgH="177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448"/>
                          <a:ext cx="486" cy="6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5800" y="6096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FF0000"/>
                </a:solidFill>
              </a:rPr>
              <a:t>Η διεύθυνση της γωνιακής ταχύτητας είναι κάθετη στο επίπεδο περιστροφής και η φορά φαίνεται στο σχήμα</a:t>
            </a:r>
            <a:r>
              <a:rPr lang="el-GR" sz="2400" dirty="0">
                <a:solidFill>
                  <a:schemeClr val="accent1"/>
                </a:solidFill>
              </a:rPr>
              <a:t>,</a:t>
            </a:r>
          </a:p>
        </p:txBody>
      </p: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2286000" y="2590800"/>
            <a:ext cx="609600" cy="1219200"/>
            <a:chOff x="1440" y="1632"/>
            <a:chExt cx="384" cy="768"/>
          </a:xfrm>
        </p:grpSpPr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57150" cmpd="thinThick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58379" name="Object 11"/>
            <p:cNvGraphicFramePr>
              <a:graphicFrameLocks noChangeAspect="1"/>
            </p:cNvGraphicFramePr>
            <p:nvPr/>
          </p:nvGraphicFramePr>
          <p:xfrm>
            <a:off x="1440" y="1680"/>
            <a:ext cx="324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3" name="Equation" r:id="rId7" imgW="152280" imgH="177480" progId="Equation.DSMT4">
                    <p:embed/>
                  </p:oleObj>
                </mc:Choice>
                <mc:Fallback>
                  <p:oleObj name="Equation" r:id="rId7" imgW="15228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80"/>
                          <a:ext cx="324" cy="3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8380" name="Picture 12" descr="bs0120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1524000"/>
            <a:ext cx="1390650" cy="1905000"/>
          </a:xfrm>
          <a:prstGeom prst="rect">
            <a:avLst/>
          </a:prstGeom>
          <a:noFill/>
        </p:spPr>
      </p:pic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295400" y="5181600"/>
            <a:ext cx="6934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tx2"/>
                </a:solidFill>
              </a:rPr>
              <a:t>Ο </a:t>
            </a:r>
            <a:r>
              <a:rPr lang="el-GR" sz="2400" dirty="0">
                <a:solidFill>
                  <a:srgbClr val="FF0000"/>
                </a:solidFill>
              </a:rPr>
              <a:t>αντίχειρας</a:t>
            </a:r>
            <a:r>
              <a:rPr lang="el-GR" sz="2400" dirty="0">
                <a:solidFill>
                  <a:schemeClr val="tx2"/>
                </a:solidFill>
              </a:rPr>
              <a:t> δείχνει τη </a:t>
            </a:r>
            <a:r>
              <a:rPr lang="el-GR" sz="2400" dirty="0">
                <a:solidFill>
                  <a:srgbClr val="FF0000"/>
                </a:solidFill>
              </a:rPr>
              <a:t>φορά του </a:t>
            </a:r>
            <a:r>
              <a:rPr lang="el-GR" sz="2800" b="1" dirty="0">
                <a:solidFill>
                  <a:srgbClr val="FF0000"/>
                </a:solidFill>
              </a:rPr>
              <a:t>ω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tx2"/>
                </a:solidFill>
              </a:rPr>
              <a:t>, όταν τα </a:t>
            </a:r>
            <a:r>
              <a:rPr lang="el-GR" sz="2400" dirty="0">
                <a:solidFill>
                  <a:srgbClr val="000066"/>
                </a:solidFill>
              </a:rPr>
              <a:t>δάχτυλα</a:t>
            </a:r>
            <a:r>
              <a:rPr lang="el-GR" sz="2400" dirty="0">
                <a:solidFill>
                  <a:schemeClr val="tx2"/>
                </a:solidFill>
              </a:rPr>
              <a:t> δείχνουν την </a:t>
            </a:r>
            <a:r>
              <a:rPr lang="el-GR" sz="2400" dirty="0">
                <a:solidFill>
                  <a:srgbClr val="000066"/>
                </a:solidFill>
              </a:rPr>
              <a:t>φορά περιστροφής</a:t>
            </a:r>
            <a:r>
              <a:rPr lang="el-GR" sz="2400" dirty="0">
                <a:solidFill>
                  <a:schemeClr val="accent2"/>
                </a:solidFill>
              </a:rPr>
              <a:t>.</a:t>
            </a:r>
            <a:endParaRPr lang="el-GR" sz="2800" b="1" dirty="0">
              <a:solidFill>
                <a:schemeClr val="accent2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381000" y="1828800"/>
            <a:ext cx="8382000" cy="3352800"/>
            <a:chOff x="240" y="1152"/>
            <a:chExt cx="5280" cy="2112"/>
          </a:xfrm>
        </p:grpSpPr>
        <p:grpSp>
          <p:nvGrpSpPr>
            <p:cNvPr id="92168" name="Group 8"/>
            <p:cNvGrpSpPr>
              <a:grpSpLocks/>
            </p:cNvGrpSpPr>
            <p:nvPr/>
          </p:nvGrpSpPr>
          <p:grpSpPr bwMode="auto">
            <a:xfrm>
              <a:off x="240" y="1392"/>
              <a:ext cx="2640" cy="1872"/>
              <a:chOff x="240" y="1392"/>
              <a:chExt cx="2640" cy="1872"/>
            </a:xfrm>
          </p:grpSpPr>
          <p:sp>
            <p:nvSpPr>
              <p:cNvPr id="92169" name="Text Box 9"/>
              <p:cNvSpPr txBox="1">
                <a:spLocks noChangeArrowheads="1"/>
              </p:cNvSpPr>
              <p:nvPr/>
            </p:nvSpPr>
            <p:spPr bwMode="auto">
              <a:xfrm>
                <a:off x="2160" y="2256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400" b="1">
                    <a:solidFill>
                      <a:srgbClr val="FF0000"/>
                    </a:solidFill>
                  </a:rPr>
                  <a:t>Α</a:t>
                </a:r>
              </a:p>
            </p:txBody>
          </p:sp>
          <p:grpSp>
            <p:nvGrpSpPr>
              <p:cNvPr id="92170" name="Group 10"/>
              <p:cNvGrpSpPr>
                <a:grpSpLocks/>
              </p:cNvGrpSpPr>
              <p:nvPr/>
            </p:nvGrpSpPr>
            <p:grpSpPr bwMode="auto">
              <a:xfrm>
                <a:off x="240" y="1392"/>
                <a:ext cx="2304" cy="1872"/>
                <a:chOff x="240" y="1680"/>
                <a:chExt cx="2304" cy="1872"/>
              </a:xfrm>
            </p:grpSpPr>
            <p:sp>
              <p:nvSpPr>
                <p:cNvPr id="92171" name="Oval 11"/>
                <p:cNvSpPr>
                  <a:spLocks noChangeArrowheads="1"/>
                </p:cNvSpPr>
                <p:nvPr/>
              </p:nvSpPr>
              <p:spPr bwMode="auto">
                <a:xfrm>
                  <a:off x="240" y="1680"/>
                  <a:ext cx="1968" cy="187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21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248" y="2544"/>
                  <a:ext cx="960" cy="14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2173" name="Line 13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1104" y="2256"/>
                  <a:ext cx="960" cy="14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21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24" y="1680"/>
                  <a:ext cx="72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2400" b="1">
                      <a:solidFill>
                        <a:srgbClr val="FF0000"/>
                      </a:solidFill>
                    </a:rPr>
                    <a:t>Β</a:t>
                  </a:r>
                </a:p>
              </p:txBody>
            </p:sp>
            <p:sp>
              <p:nvSpPr>
                <p:cNvPr id="92175" name="AutoShape 15"/>
                <p:cNvSpPr>
                  <a:spLocks noChangeArrowheads="1"/>
                </p:cNvSpPr>
                <p:nvPr/>
              </p:nvSpPr>
              <p:spPr bwMode="auto">
                <a:xfrm rot="-16770326">
                  <a:off x="1497" y="2391"/>
                  <a:ext cx="336" cy="162"/>
                </a:xfrm>
                <a:custGeom>
                  <a:avLst/>
                  <a:gdLst>
                    <a:gd name="G0" fmla="+- 8309 0 0"/>
                    <a:gd name="G1" fmla="+- 11503354 0 0"/>
                    <a:gd name="G2" fmla="+- 0 0 11503354"/>
                    <a:gd name="T0" fmla="*/ 0 256 1"/>
                    <a:gd name="T1" fmla="*/ 180 256 1"/>
                    <a:gd name="G3" fmla="+- 11503354 T0 T1"/>
                    <a:gd name="T2" fmla="*/ 0 256 1"/>
                    <a:gd name="T3" fmla="*/ 90 256 1"/>
                    <a:gd name="G4" fmla="+- 11503354 T2 T3"/>
                    <a:gd name="G5" fmla="*/ G4 2 1"/>
                    <a:gd name="T4" fmla="*/ 90 256 1"/>
                    <a:gd name="T5" fmla="*/ 0 256 1"/>
                    <a:gd name="G6" fmla="+- 11503354 T4 T5"/>
                    <a:gd name="G7" fmla="*/ G6 2 1"/>
                    <a:gd name="G8" fmla="abs 11503354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309"/>
                    <a:gd name="G18" fmla="*/ 8309 1 2"/>
                    <a:gd name="G19" fmla="+- G18 5400 0"/>
                    <a:gd name="G20" fmla="cos G19 11503354"/>
                    <a:gd name="G21" fmla="sin G19 11503354"/>
                    <a:gd name="G22" fmla="+- G20 10800 0"/>
                    <a:gd name="G23" fmla="+- G21 10800 0"/>
                    <a:gd name="G24" fmla="+- 10800 0 G20"/>
                    <a:gd name="G25" fmla="+- 8309 10800 0"/>
                    <a:gd name="G26" fmla="?: G9 G17 G25"/>
                    <a:gd name="G27" fmla="?: G9 0 21600"/>
                    <a:gd name="G28" fmla="cos 10800 11503354"/>
                    <a:gd name="G29" fmla="sin 10800 11503354"/>
                    <a:gd name="G30" fmla="sin 8309 11503354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3354 G34 0"/>
                    <a:gd name="G36" fmla="?: G6 G35 G31"/>
                    <a:gd name="G37" fmla="+- 21600 0 G36"/>
                    <a:gd name="G38" fmla="?: G4 0 G33"/>
                    <a:gd name="G39" fmla="?: 11503354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274 w 21600"/>
                    <a:gd name="T15" fmla="*/ 11545 h 21600"/>
                    <a:gd name="T16" fmla="*/ 10800 w 21600"/>
                    <a:gd name="T17" fmla="*/ 2491 h 21600"/>
                    <a:gd name="T18" fmla="*/ 20326 w 21600"/>
                    <a:gd name="T19" fmla="*/ 11545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516" y="11447"/>
                      </a:moveTo>
                      <a:cubicBezTo>
                        <a:pt x="2499" y="11232"/>
                        <a:pt x="2491" y="11016"/>
                        <a:pt x="2491" y="10800"/>
                      </a:cubicBezTo>
                      <a:cubicBezTo>
                        <a:pt x="2491" y="6211"/>
                        <a:pt x="6211" y="2491"/>
                        <a:pt x="10800" y="2491"/>
                      </a:cubicBezTo>
                      <a:cubicBezTo>
                        <a:pt x="15388" y="2491"/>
                        <a:pt x="19109" y="6211"/>
                        <a:pt x="19109" y="10800"/>
                      </a:cubicBezTo>
                      <a:cubicBezTo>
                        <a:pt x="19109" y="11016"/>
                        <a:pt x="19100" y="11232"/>
                        <a:pt x="19083" y="11447"/>
                      </a:cubicBezTo>
                      <a:lnTo>
                        <a:pt x="21567" y="11642"/>
                      </a:lnTo>
                      <a:cubicBezTo>
                        <a:pt x="21589" y="11362"/>
                        <a:pt x="21600" y="11081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81"/>
                        <a:pt x="10" y="11362"/>
                        <a:pt x="32" y="116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217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92" y="2352"/>
                  <a:ext cx="67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FF0000"/>
                      </a:solidFill>
                    </a:rPr>
                    <a:t>d</a:t>
                  </a:r>
                  <a:r>
                    <a:rPr lang="el-GR" sz="2800">
                      <a:solidFill>
                        <a:srgbClr val="FF0000"/>
                      </a:solidFill>
                    </a:rPr>
                    <a:t>φ</a:t>
                  </a:r>
                </a:p>
              </p:txBody>
            </p:sp>
          </p:grpSp>
        </p:grpSp>
        <p:sp>
          <p:nvSpPr>
            <p:cNvPr id="92177" name="Text Box 17"/>
            <p:cNvSpPr txBox="1">
              <a:spLocks noChangeArrowheads="1"/>
            </p:cNvSpPr>
            <p:nvPr/>
          </p:nvSpPr>
          <p:spPr bwMode="auto">
            <a:xfrm>
              <a:off x="2592" y="1152"/>
              <a:ext cx="29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accent2"/>
                  </a:solidFill>
                </a:rPr>
                <a:t>Έστω ότι σε χρονικό διάστημα </a:t>
              </a:r>
              <a:r>
                <a:rPr lang="en-US" sz="2800" b="1">
                  <a:solidFill>
                    <a:schemeClr val="accent2"/>
                  </a:solidFill>
                </a:rPr>
                <a:t>dt</a:t>
              </a:r>
              <a:r>
                <a:rPr lang="el-GR" sz="2800" b="1">
                  <a:solidFill>
                    <a:schemeClr val="accent2"/>
                  </a:solidFill>
                </a:rPr>
                <a:t> </a:t>
              </a:r>
              <a:r>
                <a:rPr lang="el-GR" sz="2400">
                  <a:solidFill>
                    <a:schemeClr val="accent2"/>
                  </a:solidFill>
                </a:rPr>
                <a:t>το κινητό πηγαίνει από το </a:t>
              </a:r>
              <a:r>
                <a:rPr lang="el-GR" sz="2400" b="1">
                  <a:solidFill>
                    <a:schemeClr val="accent2"/>
                  </a:solidFill>
                </a:rPr>
                <a:t>Α</a:t>
              </a:r>
              <a:r>
                <a:rPr lang="el-GR" sz="2400">
                  <a:solidFill>
                    <a:schemeClr val="accent2"/>
                  </a:solidFill>
                </a:rPr>
                <a:t> στο </a:t>
              </a:r>
              <a:r>
                <a:rPr lang="el-GR" sz="2400" b="1">
                  <a:solidFill>
                    <a:schemeClr val="accent2"/>
                  </a:solidFill>
                </a:rPr>
                <a:t>Β</a:t>
              </a:r>
              <a:r>
                <a:rPr lang="el-GR" sz="2400">
                  <a:solidFill>
                    <a:schemeClr val="accent2"/>
                  </a:solidFill>
                </a:rPr>
                <a:t> . Η γωνιακή μετατόπιση είναι </a:t>
              </a:r>
              <a:r>
                <a:rPr lang="en-US" sz="2800">
                  <a:solidFill>
                    <a:srgbClr val="FF0000"/>
                  </a:solidFill>
                </a:rPr>
                <a:t>d</a:t>
              </a:r>
              <a:r>
                <a:rPr lang="el-GR" sz="2800">
                  <a:solidFill>
                    <a:srgbClr val="FF0000"/>
                  </a:solidFill>
                </a:rPr>
                <a:t>φ</a:t>
              </a:r>
            </a:p>
          </p:txBody>
        </p:sp>
      </p:grp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4419600" y="3429000"/>
            <a:ext cx="4114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accent2"/>
                </a:solidFill>
              </a:rPr>
              <a:t>Η στοιχειώδης μετατόπιση είναι</a:t>
            </a:r>
            <a:r>
              <a:rPr lang="el-GR" sz="2400"/>
              <a:t> </a:t>
            </a:r>
            <a:r>
              <a:rPr lang="en-US" sz="2800" b="1">
                <a:solidFill>
                  <a:schemeClr val="accent2"/>
                </a:solidFill>
              </a:rPr>
              <a:t>dx</a:t>
            </a:r>
            <a:endParaRPr lang="el-GR" sz="2800" b="1">
              <a:solidFill>
                <a:schemeClr val="accent2"/>
              </a:solidFill>
            </a:endParaRPr>
          </a:p>
        </p:txBody>
      </p:sp>
      <p:grpSp>
        <p:nvGrpSpPr>
          <p:cNvPr id="92179" name="Group 19"/>
          <p:cNvGrpSpPr>
            <a:grpSpLocks/>
          </p:cNvGrpSpPr>
          <p:nvPr/>
        </p:nvGrpSpPr>
        <p:grpSpPr bwMode="auto">
          <a:xfrm>
            <a:off x="3048000" y="2667000"/>
            <a:ext cx="863600" cy="914400"/>
            <a:chOff x="1920" y="1968"/>
            <a:chExt cx="544" cy="576"/>
          </a:xfrm>
        </p:grpSpPr>
        <p:sp>
          <p:nvSpPr>
            <p:cNvPr id="92180" name="Line 20"/>
            <p:cNvSpPr>
              <a:spLocks noChangeShapeType="1"/>
            </p:cNvSpPr>
            <p:nvPr/>
          </p:nvSpPr>
          <p:spPr bwMode="auto">
            <a:xfrm flipH="1" flipV="1">
              <a:off x="1920" y="1968"/>
              <a:ext cx="288" cy="57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92181" name="Object 21"/>
            <p:cNvGraphicFramePr>
              <a:graphicFrameLocks noChangeAspect="1"/>
            </p:cNvGraphicFramePr>
            <p:nvPr/>
          </p:nvGraphicFramePr>
          <p:xfrm>
            <a:off x="2064" y="1968"/>
            <a:ext cx="40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9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968"/>
                          <a:ext cx="400" cy="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182" name="Object 22"/>
          <p:cNvGraphicFramePr>
            <a:graphicFrameLocks noChangeAspect="1"/>
          </p:cNvGraphicFramePr>
          <p:nvPr/>
        </p:nvGraphicFramePr>
        <p:xfrm>
          <a:off x="1676400" y="5181600"/>
          <a:ext cx="60626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Equation" r:id="rId7" imgW="2273040" imgH="419040" progId="Equation.DSMT4">
                  <p:embed/>
                </p:oleObj>
              </mc:Choice>
              <mc:Fallback>
                <p:oleObj name="Equation" r:id="rId7" imgW="2273040" imgH="4190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6062663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4267200" y="4419600"/>
            <a:ext cx="4191000" cy="520700"/>
            <a:chOff x="2640" y="3264"/>
            <a:chExt cx="2640" cy="328"/>
          </a:xfrm>
        </p:grpSpPr>
        <p:sp>
          <p:nvSpPr>
            <p:cNvPr id="92184" name="Text Box 24"/>
            <p:cNvSpPr txBox="1">
              <a:spLocks noChangeArrowheads="1"/>
            </p:cNvSpPr>
            <p:nvPr/>
          </p:nvSpPr>
          <p:spPr bwMode="auto">
            <a:xfrm>
              <a:off x="2640" y="3264"/>
              <a:ext cx="26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accent2"/>
                  </a:solidFill>
                </a:rPr>
                <a:t>Όμως</a:t>
              </a:r>
              <a:r>
                <a:rPr lang="el-GR" sz="2400"/>
                <a:t> </a:t>
              </a:r>
              <a:r>
                <a:rPr lang="en-US" sz="2800" b="1">
                  <a:solidFill>
                    <a:schemeClr val="accent2"/>
                  </a:solidFill>
                </a:rPr>
                <a:t>dx   dS  </a:t>
              </a:r>
              <a:r>
                <a:rPr lang="el-GR" sz="2400">
                  <a:solidFill>
                    <a:schemeClr val="accent2"/>
                  </a:solidFill>
                </a:rPr>
                <a:t>Άρα :</a:t>
              </a:r>
            </a:p>
          </p:txBody>
        </p:sp>
        <p:graphicFrame>
          <p:nvGraphicFramePr>
            <p:cNvPr id="92185" name="Object 25"/>
            <p:cNvGraphicFramePr>
              <a:graphicFrameLocks noChangeAspect="1"/>
            </p:cNvGraphicFramePr>
            <p:nvPr/>
          </p:nvGraphicFramePr>
          <p:xfrm>
            <a:off x="3408" y="3360"/>
            <a:ext cx="232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1" name="Equation" r:id="rId9" imgW="126720" imgH="126720" progId="Equation.DSMT4">
                    <p:embed/>
                  </p:oleObj>
                </mc:Choice>
                <mc:Fallback>
                  <p:oleObj name="Equation" r:id="rId9" imgW="126720" imgH="12672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360"/>
                          <a:ext cx="232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61950" y="247650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Σχέση</a:t>
            </a:r>
            <a:r>
              <a:rPr lang="el-GR" dirty="0">
                <a:solidFill>
                  <a:schemeClr val="accent2"/>
                </a:solidFill>
              </a:rPr>
              <a:t> μεταξύ </a:t>
            </a:r>
            <a:r>
              <a:rPr lang="el-GR" dirty="0">
                <a:solidFill>
                  <a:srgbClr val="FF0000"/>
                </a:solidFill>
              </a:rPr>
              <a:t>γραμμικής</a:t>
            </a:r>
            <a:r>
              <a:rPr lang="el-GR" dirty="0">
                <a:solidFill>
                  <a:schemeClr val="accent2"/>
                </a:solidFill>
              </a:rPr>
              <a:t> και </a:t>
            </a:r>
            <a:r>
              <a:rPr lang="el-GR" dirty="0">
                <a:solidFill>
                  <a:srgbClr val="FF0000"/>
                </a:solidFill>
              </a:rPr>
              <a:t>γωνιακής</a:t>
            </a:r>
            <a:r>
              <a:rPr lang="el-GR" dirty="0">
                <a:solidFill>
                  <a:schemeClr val="accent2"/>
                </a:solidFill>
              </a:rPr>
              <a:t> ταχύτητας.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Program Files\Microsoft Office\Clipart\homeanim\bd137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33400"/>
            <a:ext cx="2286000" cy="2286000"/>
          </a:xfrm>
          <a:prstGeom prst="rect">
            <a:avLst/>
          </a:prstGeom>
          <a:noFill/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Η εναλλαγή των εποχών.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Η κίνηση των δεικτών του ρολογιού.</a:t>
            </a:r>
          </a:p>
        </p:txBody>
      </p:sp>
      <p:pic>
        <p:nvPicPr>
          <p:cNvPr id="103429" name="Picture 5" descr="C:\Program Files\Microsoft Office\Clipart\Pub60Cor\ag00174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67200"/>
            <a:ext cx="1676400" cy="1676400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med">
    <p:pull dir="r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" y="1085850"/>
            <a:ext cx="8648700" cy="1390650"/>
          </a:xfrm>
        </p:spPr>
        <p:txBody>
          <a:bodyPr/>
          <a:lstStyle/>
          <a:p>
            <a:pPr algn="l"/>
            <a:r>
              <a:rPr lang="el-GR" sz="3200">
                <a:solidFill>
                  <a:schemeClr val="bg1"/>
                </a:solidFill>
              </a:rPr>
              <a:t>Για την περιγραφή της ομαλής κυκλικής κίνησης θα χρειαστούν τα μεγέθη :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idx="1"/>
          </p:nvPr>
        </p:nvSpPr>
        <p:spPr>
          <a:xfrm>
            <a:off x="2076450" y="2895600"/>
            <a:ext cx="4133850" cy="2400300"/>
          </a:xfrm>
        </p:spPr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Περίοδος</a:t>
            </a:r>
          </a:p>
          <a:p>
            <a:r>
              <a:rPr lang="el-GR">
                <a:solidFill>
                  <a:schemeClr val="bg1"/>
                </a:solidFill>
              </a:rPr>
              <a:t>Συχνότητα</a:t>
            </a:r>
          </a:p>
          <a:p>
            <a:r>
              <a:rPr lang="el-GR">
                <a:solidFill>
                  <a:schemeClr val="bg1"/>
                </a:solidFill>
              </a:rPr>
              <a:t>Γραμμική ταχύτητα</a:t>
            </a:r>
          </a:p>
          <a:p>
            <a:r>
              <a:rPr lang="el-GR">
                <a:solidFill>
                  <a:schemeClr val="bg1"/>
                </a:solidFill>
              </a:rPr>
              <a:t>Γωνιακή ταχύτητα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utoUpdateAnimBg="0"/>
      <p:bldP spid="84998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742950" y="514350"/>
            <a:ext cx="662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l-GR" dirty="0">
                <a:solidFill>
                  <a:srgbClr val="FFFF00"/>
                </a:solidFill>
              </a:rPr>
              <a:t>χρονικό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διάστημα</a:t>
            </a:r>
            <a:r>
              <a:rPr lang="el-GR" dirty="0">
                <a:solidFill>
                  <a:schemeClr val="bg1"/>
                </a:solidFill>
              </a:rPr>
              <a:t> που απαιτείται για </a:t>
            </a:r>
            <a:r>
              <a:rPr lang="el-GR" dirty="0">
                <a:solidFill>
                  <a:srgbClr val="FFFF00"/>
                </a:solidFill>
              </a:rPr>
              <a:t>μια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πλήρη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περιστροφή</a:t>
            </a:r>
            <a:r>
              <a:rPr lang="el-GR" dirty="0">
                <a:solidFill>
                  <a:schemeClr val="bg1"/>
                </a:solidFill>
              </a:rPr>
              <a:t> ονομάζεται </a:t>
            </a:r>
            <a:r>
              <a:rPr lang="el-GR" b="1" u="sng" dirty="0">
                <a:solidFill>
                  <a:srgbClr val="FF0000"/>
                </a:solidFill>
              </a:rPr>
              <a:t>περίοδος</a:t>
            </a:r>
            <a:r>
              <a:rPr lang="el-GR" dirty="0">
                <a:solidFill>
                  <a:schemeClr val="bg1"/>
                </a:solidFill>
              </a:rPr>
              <a:t> .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495550" y="337185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dirty="0">
                <a:solidFill>
                  <a:schemeClr val="bg1"/>
                </a:solidFill>
              </a:rPr>
              <a:t>Ν , είναι ο αριθμός των περιστροφών σε χρόνο </a:t>
            </a:r>
            <a:r>
              <a:rPr lang="en-US" dirty="0">
                <a:solidFill>
                  <a:schemeClr val="bg1"/>
                </a:solidFill>
              </a:rPr>
              <a:t>t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t </a:t>
            </a:r>
            <a:r>
              <a:rPr lang="el-GR" dirty="0">
                <a:solidFill>
                  <a:schemeClr val="bg1"/>
                </a:solidFill>
              </a:rPr>
              <a:t>είναι ο χρόνος που </a:t>
            </a:r>
            <a:r>
              <a:rPr lang="el-GR" dirty="0" smtClean="0">
                <a:solidFill>
                  <a:schemeClr val="bg1"/>
                </a:solidFill>
              </a:rPr>
              <a:t>απαιτήθηκε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Μονάδα</a:t>
            </a:r>
            <a:r>
              <a:rPr lang="el-GR" dirty="0" smtClean="0">
                <a:solidFill>
                  <a:schemeClr val="bg1"/>
                </a:solidFill>
              </a:rPr>
              <a:t> 1 </a:t>
            </a:r>
            <a:r>
              <a:rPr lang="en-US" dirty="0" smtClean="0">
                <a:solidFill>
                  <a:schemeClr val="bg1"/>
                </a:solidFill>
              </a:rPr>
              <a:t>Hz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23900" y="22098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0000"/>
                </a:solidFill>
              </a:rPr>
              <a:t>Συχνότητα</a:t>
            </a:r>
            <a:r>
              <a:rPr lang="el-GR" dirty="0">
                <a:solidFill>
                  <a:schemeClr val="bg1"/>
                </a:solidFill>
              </a:rPr>
              <a:t> είναι το </a:t>
            </a:r>
            <a:r>
              <a:rPr lang="el-GR" dirty="0">
                <a:solidFill>
                  <a:srgbClr val="FFFF00"/>
                </a:solidFill>
              </a:rPr>
              <a:t>πλήθος</a:t>
            </a:r>
            <a:r>
              <a:rPr lang="el-GR" dirty="0">
                <a:solidFill>
                  <a:schemeClr val="bg1"/>
                </a:solidFill>
              </a:rPr>
              <a:t> των </a:t>
            </a:r>
            <a:r>
              <a:rPr lang="el-GR" dirty="0">
                <a:solidFill>
                  <a:srgbClr val="FFFF00"/>
                </a:solidFill>
              </a:rPr>
              <a:t>περιστροφών</a:t>
            </a:r>
            <a:r>
              <a:rPr lang="el-GR" dirty="0">
                <a:solidFill>
                  <a:schemeClr val="bg1"/>
                </a:solidFill>
              </a:rPr>
              <a:t> στην </a:t>
            </a:r>
            <a:r>
              <a:rPr lang="el-GR" dirty="0">
                <a:solidFill>
                  <a:srgbClr val="FFFF00"/>
                </a:solidFill>
              </a:rPr>
              <a:t>μονάδα</a:t>
            </a:r>
            <a:r>
              <a:rPr lang="el-GR" dirty="0">
                <a:solidFill>
                  <a:schemeClr val="bg1"/>
                </a:solidFill>
              </a:rPr>
              <a:t> του </a:t>
            </a:r>
            <a:r>
              <a:rPr lang="el-GR" dirty="0">
                <a:solidFill>
                  <a:srgbClr val="FFFF00"/>
                </a:solidFill>
              </a:rPr>
              <a:t>χρόνου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94219" name="Object 11"/>
          <p:cNvGraphicFramePr>
            <a:graphicFrameLocks noChangeAspect="1"/>
          </p:cNvGraphicFramePr>
          <p:nvPr/>
        </p:nvGraphicFramePr>
        <p:xfrm>
          <a:off x="723900" y="3390900"/>
          <a:ext cx="14478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1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390900"/>
                        <a:ext cx="1447800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  <p:bldP spid="94214" grpId="0" build="p" autoUpdateAnimBg="0"/>
      <p:bldP spid="9421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Σχέση περιόδου - συχνότητας</a:t>
            </a: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914400" y="1828800"/>
          <a:ext cx="1905000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05000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Έστω 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 = T.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114800" y="2590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N = </a:t>
            </a:r>
            <a:r>
              <a:rPr lang="el-GR">
                <a:solidFill>
                  <a:schemeClr val="bg1"/>
                </a:solidFill>
              </a:rPr>
              <a:t>;;</a:t>
            </a: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1524000" y="3048000"/>
          <a:ext cx="350520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3505200" cy="226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>
    <p:randomBar dir="vert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  <p:bldP spid="9523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28600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chemeClr val="accent2"/>
                </a:solidFill>
              </a:rPr>
              <a:t>Η </a:t>
            </a:r>
            <a:r>
              <a:rPr lang="el-GR" dirty="0">
                <a:solidFill>
                  <a:srgbClr val="FF0000"/>
                </a:solidFill>
              </a:rPr>
              <a:t>γραμμική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ταχύτητα</a:t>
            </a:r>
            <a:r>
              <a:rPr lang="el-GR" dirty="0">
                <a:solidFill>
                  <a:schemeClr val="accent2"/>
                </a:solidFill>
              </a:rPr>
              <a:t> στην ομαλή κυκλική κίνηση</a:t>
            </a:r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304800" y="1524000"/>
            <a:ext cx="7620000" cy="3260725"/>
            <a:chOff x="192" y="960"/>
            <a:chExt cx="4800" cy="2054"/>
          </a:xfrm>
        </p:grpSpPr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2544" y="1152"/>
              <a:ext cx="2448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dirty="0">
                  <a:solidFill>
                    <a:schemeClr val="accent2"/>
                  </a:solidFill>
                </a:rPr>
                <a:t>Σε μια ομαλή κυκλική κίνηση το κινητό σε χρόνο </a:t>
              </a:r>
              <a:r>
                <a:rPr lang="en-US" sz="2800" b="1" dirty="0">
                  <a:solidFill>
                    <a:schemeClr val="accent2"/>
                  </a:solidFill>
                </a:rPr>
                <a:t>t =T </a:t>
              </a:r>
              <a:r>
                <a:rPr lang="el-GR" sz="2400" dirty="0">
                  <a:solidFill>
                    <a:schemeClr val="accent2"/>
                  </a:solidFill>
                </a:rPr>
                <a:t>κάνει μια πλήρη περιφορά , δηλαδή διανύει τόξο </a:t>
              </a:r>
              <a:r>
                <a:rPr lang="en-US" sz="2400" b="1" dirty="0">
                  <a:solidFill>
                    <a:schemeClr val="accent2"/>
                  </a:solidFill>
                </a:rPr>
                <a:t>S = 2</a:t>
              </a:r>
              <a:r>
                <a:rPr lang="el-GR" sz="2400" b="1" dirty="0">
                  <a:solidFill>
                    <a:schemeClr val="accent2"/>
                  </a:solidFill>
                </a:rPr>
                <a:t>π</a:t>
              </a:r>
              <a:r>
                <a:rPr lang="en-US" sz="2400" b="1" dirty="0">
                  <a:solidFill>
                    <a:schemeClr val="accent2"/>
                  </a:solidFill>
                </a:rPr>
                <a:t>R</a:t>
              </a:r>
              <a:endParaRPr lang="el-GR" sz="2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96261" name="Group 5"/>
            <p:cNvGrpSpPr>
              <a:grpSpLocks/>
            </p:cNvGrpSpPr>
            <p:nvPr/>
          </p:nvGrpSpPr>
          <p:grpSpPr bwMode="auto">
            <a:xfrm>
              <a:off x="192" y="960"/>
              <a:ext cx="2126" cy="2054"/>
              <a:chOff x="282" y="1430"/>
              <a:chExt cx="2126" cy="2054"/>
            </a:xfrm>
          </p:grpSpPr>
          <p:grpSp>
            <p:nvGrpSpPr>
              <p:cNvPr id="96262" name="Group 6"/>
              <p:cNvGrpSpPr>
                <a:grpSpLocks/>
              </p:cNvGrpSpPr>
              <p:nvPr/>
            </p:nvGrpSpPr>
            <p:grpSpPr bwMode="auto">
              <a:xfrm>
                <a:off x="282" y="1430"/>
                <a:ext cx="2126" cy="2054"/>
                <a:chOff x="282" y="1430"/>
                <a:chExt cx="2126" cy="2054"/>
              </a:xfrm>
            </p:grpSpPr>
            <p:grpSp>
              <p:nvGrpSpPr>
                <p:cNvPr id="96263" name="Group 7"/>
                <p:cNvGrpSpPr>
                  <a:grpSpLocks/>
                </p:cNvGrpSpPr>
                <p:nvPr/>
              </p:nvGrpSpPr>
              <p:grpSpPr bwMode="auto">
                <a:xfrm>
                  <a:off x="432" y="1536"/>
                  <a:ext cx="1824" cy="1776"/>
                  <a:chOff x="864" y="1728"/>
                  <a:chExt cx="1824" cy="1776"/>
                </a:xfrm>
              </p:grpSpPr>
              <p:sp>
                <p:nvSpPr>
                  <p:cNvPr id="9626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776"/>
                    <a:ext cx="1824" cy="172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9626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40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9626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728" y="2544"/>
                    <a:ext cx="864" cy="960"/>
                    <a:chOff x="1728" y="2544"/>
                    <a:chExt cx="864" cy="960"/>
                  </a:xfrm>
                </p:grpSpPr>
                <p:sp>
                  <p:nvSpPr>
                    <p:cNvPr id="96267" name="Line 11"/>
                    <p:cNvSpPr>
                      <a:spLocks noChangeShapeType="1"/>
                    </p:cNvSpPr>
                    <p:nvPr/>
                  </p:nvSpPr>
                  <p:spPr bwMode="auto">
                    <a:xfrm rot="1800000">
                      <a:off x="1728" y="283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268" name="Line 12"/>
                    <p:cNvSpPr>
                      <a:spLocks noChangeShapeType="1"/>
                    </p:cNvSpPr>
                    <p:nvPr/>
                  </p:nvSpPr>
                  <p:spPr bwMode="auto">
                    <a:xfrm rot="3600000">
                      <a:off x="1584" y="29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269" name="Line 1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344" y="307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96270" name="Group 1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912" y="2544"/>
                    <a:ext cx="864" cy="960"/>
                    <a:chOff x="1728" y="2544"/>
                    <a:chExt cx="864" cy="960"/>
                  </a:xfrm>
                </p:grpSpPr>
                <p:sp>
                  <p:nvSpPr>
                    <p:cNvPr id="96271" name="Line 15"/>
                    <p:cNvSpPr>
                      <a:spLocks noChangeShapeType="1"/>
                    </p:cNvSpPr>
                    <p:nvPr/>
                  </p:nvSpPr>
                  <p:spPr bwMode="auto">
                    <a:xfrm rot="1800000">
                      <a:off x="1728" y="283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272" name="Line 16"/>
                    <p:cNvSpPr>
                      <a:spLocks noChangeShapeType="1"/>
                    </p:cNvSpPr>
                    <p:nvPr/>
                  </p:nvSpPr>
                  <p:spPr bwMode="auto">
                    <a:xfrm rot="3600000">
                      <a:off x="1584" y="29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273" name="Line 1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344" y="307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96274" name="Group 18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960" y="1728"/>
                    <a:ext cx="864" cy="960"/>
                    <a:chOff x="1728" y="2544"/>
                    <a:chExt cx="864" cy="960"/>
                  </a:xfrm>
                </p:grpSpPr>
                <p:sp>
                  <p:nvSpPr>
                    <p:cNvPr id="96275" name="Line 19"/>
                    <p:cNvSpPr>
                      <a:spLocks noChangeShapeType="1"/>
                    </p:cNvSpPr>
                    <p:nvPr/>
                  </p:nvSpPr>
                  <p:spPr bwMode="auto">
                    <a:xfrm rot="1800000">
                      <a:off x="1728" y="283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276" name="Line 20"/>
                    <p:cNvSpPr>
                      <a:spLocks noChangeShapeType="1"/>
                    </p:cNvSpPr>
                    <p:nvPr/>
                  </p:nvSpPr>
                  <p:spPr bwMode="auto">
                    <a:xfrm rot="3600000">
                      <a:off x="1584" y="29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277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344" y="307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96278" name="Group 22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1776" y="1776"/>
                    <a:ext cx="864" cy="960"/>
                    <a:chOff x="1728" y="2544"/>
                    <a:chExt cx="864" cy="960"/>
                  </a:xfrm>
                </p:grpSpPr>
                <p:sp>
                  <p:nvSpPr>
                    <p:cNvPr id="96279" name="Line 23"/>
                    <p:cNvSpPr>
                      <a:spLocks noChangeShapeType="1"/>
                    </p:cNvSpPr>
                    <p:nvPr/>
                  </p:nvSpPr>
                  <p:spPr bwMode="auto">
                    <a:xfrm rot="1800000">
                      <a:off x="1728" y="283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280" name="Line 24"/>
                    <p:cNvSpPr>
                      <a:spLocks noChangeShapeType="1"/>
                    </p:cNvSpPr>
                    <p:nvPr/>
                  </p:nvSpPr>
                  <p:spPr bwMode="auto">
                    <a:xfrm rot="3600000">
                      <a:off x="1584" y="29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281" name="Line 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344" y="307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"/>
                      <a:round/>
                      <a:headEnd/>
                      <a:tailEnd type="oval" w="lg" len="lg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  <p:sp>
              <p:nvSpPr>
                <p:cNvPr id="96282" name="AutoShape 26"/>
                <p:cNvSpPr>
                  <a:spLocks noChangeArrowheads="1"/>
                </p:cNvSpPr>
                <p:nvPr/>
              </p:nvSpPr>
              <p:spPr bwMode="auto">
                <a:xfrm rot="-2388358">
                  <a:off x="282" y="1430"/>
                  <a:ext cx="2126" cy="2054"/>
                </a:xfrm>
                <a:custGeom>
                  <a:avLst/>
                  <a:gdLst>
                    <a:gd name="G0" fmla="+- 1453987 0 0"/>
                    <a:gd name="G1" fmla="+- 2662380 0 0"/>
                    <a:gd name="G2" fmla="+- 1453987 0 2662380"/>
                    <a:gd name="G3" fmla="+- 10800 0 0"/>
                    <a:gd name="G4" fmla="+- 0 0 1453987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9957 0 0"/>
                    <a:gd name="G9" fmla="+- 0 0 2662380"/>
                    <a:gd name="G10" fmla="+- 9957 0 2700"/>
                    <a:gd name="G11" fmla="cos G10 1453987"/>
                    <a:gd name="G12" fmla="sin G10 1453987"/>
                    <a:gd name="G13" fmla="cos 13500 1453987"/>
                    <a:gd name="G14" fmla="sin 13500 1453987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9957 1 2"/>
                    <a:gd name="G20" fmla="+- G19 5400 0"/>
                    <a:gd name="G21" fmla="cos G20 1453987"/>
                    <a:gd name="G22" fmla="sin G20 1453987"/>
                    <a:gd name="G23" fmla="+- G21 10800 0"/>
                    <a:gd name="G24" fmla="+- G12 G23 G22"/>
                    <a:gd name="G25" fmla="+- G22 G23 G11"/>
                    <a:gd name="G26" fmla="cos 10800 1453987"/>
                    <a:gd name="G27" fmla="sin 10800 1453987"/>
                    <a:gd name="G28" fmla="cos 9957 1453987"/>
                    <a:gd name="G29" fmla="sin 9957 1453987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2662380"/>
                    <a:gd name="G36" fmla="sin G34 2662380"/>
                    <a:gd name="G37" fmla="+/ 2662380 1453987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9957 G39"/>
                    <a:gd name="G43" fmla="sin 9957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582 w 21600"/>
                    <a:gd name="T5" fmla="*/ 5172 h 21600"/>
                    <a:gd name="T6" fmla="*/ 18677 w 21600"/>
                    <a:gd name="T7" fmla="*/ 17557 h 21600"/>
                    <a:gd name="T8" fmla="*/ 2301 w 21600"/>
                    <a:gd name="T9" fmla="*/ 5611 h 21600"/>
                    <a:gd name="T10" fmla="*/ 23300 w 21600"/>
                    <a:gd name="T11" fmla="*/ 15897 h 21600"/>
                    <a:gd name="T12" fmla="*/ 19231 w 21600"/>
                    <a:gd name="T13" fmla="*/ 17610 h 21600"/>
                    <a:gd name="T14" fmla="*/ 17519 w 21600"/>
                    <a:gd name="T15" fmla="*/ 13540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20019" y="14559"/>
                      </a:moveTo>
                      <a:cubicBezTo>
                        <a:pt x="20506" y="13366"/>
                        <a:pt x="20757" y="12089"/>
                        <a:pt x="20757" y="10800"/>
                      </a:cubicBezTo>
                      <a:cubicBezTo>
                        <a:pt x="20757" y="5300"/>
                        <a:pt x="16299" y="843"/>
                        <a:pt x="10800" y="843"/>
                      </a:cubicBezTo>
                      <a:cubicBezTo>
                        <a:pt x="5300" y="843"/>
                        <a:pt x="843" y="5300"/>
                        <a:pt x="843" y="10800"/>
                      </a:cubicBezTo>
                      <a:cubicBezTo>
                        <a:pt x="843" y="16299"/>
                        <a:pt x="5300" y="20757"/>
                        <a:pt x="10800" y="20757"/>
                      </a:cubicBezTo>
                      <a:cubicBezTo>
                        <a:pt x="13705" y="20757"/>
                        <a:pt x="16465" y="19488"/>
                        <a:pt x="18357" y="17283"/>
                      </a:cubicBezTo>
                      <a:lnTo>
                        <a:pt x="18997" y="17831"/>
                      </a:lnTo>
                      <a:cubicBezTo>
                        <a:pt x="16945" y="20223"/>
                        <a:pt x="13951" y="21599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2198"/>
                        <a:pt x="21328" y="13583"/>
                        <a:pt x="20800" y="14878"/>
                      </a:cubicBezTo>
                      <a:lnTo>
                        <a:pt x="23300" y="15897"/>
                      </a:lnTo>
                      <a:lnTo>
                        <a:pt x="19231" y="17610"/>
                      </a:lnTo>
                      <a:lnTo>
                        <a:pt x="17519" y="13540"/>
                      </a:lnTo>
                      <a:lnTo>
                        <a:pt x="20019" y="1455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96283" name="Text Box 27"/>
              <p:cNvSpPr txBox="1">
                <a:spLocks noChangeArrowheads="1"/>
              </p:cNvSpPr>
              <p:nvPr/>
            </p:nvSpPr>
            <p:spPr bwMode="auto">
              <a:xfrm>
                <a:off x="1104" y="1872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R</a:t>
                </a:r>
                <a:endParaRPr lang="el-GR" b="1"/>
              </a:p>
            </p:txBody>
          </p:sp>
        </p:grpSp>
      </p:grpSp>
      <p:graphicFrame>
        <p:nvGraphicFramePr>
          <p:cNvPr id="96286" name="Object 30"/>
          <p:cNvGraphicFramePr>
            <a:graphicFrameLocks noChangeAspect="1"/>
          </p:cNvGraphicFramePr>
          <p:nvPr/>
        </p:nvGraphicFramePr>
        <p:xfrm>
          <a:off x="3151188" y="4532313"/>
          <a:ext cx="211772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3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532313"/>
                        <a:ext cx="2117725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87" name="Object 31"/>
          <p:cNvGraphicFramePr>
            <a:graphicFrameLocks noChangeAspect="1"/>
          </p:cNvGraphicFramePr>
          <p:nvPr/>
        </p:nvGraphicFramePr>
        <p:xfrm>
          <a:off x="5400675" y="4514850"/>
          <a:ext cx="3103563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4" name="Equation" r:id="rId8" imgW="1079280" imgH="419040" progId="Equation.DSMT4">
                  <p:embed/>
                </p:oleObj>
              </mc:Choice>
              <mc:Fallback>
                <p:oleObj name="Equation" r:id="rId8" imgW="1079280" imgH="41904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514850"/>
                        <a:ext cx="3103563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3943350" y="352425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solidFill>
                  <a:schemeClr val="accent2"/>
                </a:solidFill>
              </a:rPr>
              <a:t>Η ταχύτητα είναι σταθερή επομένως :</a:t>
            </a:r>
          </a:p>
        </p:txBody>
      </p:sp>
      <p:graphicFrame>
        <p:nvGraphicFramePr>
          <p:cNvPr id="96289" name="Object 33"/>
          <p:cNvGraphicFramePr>
            <a:graphicFrameLocks noChangeAspect="1"/>
          </p:cNvGraphicFramePr>
          <p:nvPr/>
        </p:nvGraphicFramePr>
        <p:xfrm>
          <a:off x="2995613" y="5653088"/>
          <a:ext cx="3760787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Equation" r:id="rId10" imgW="1307880" imgH="419040" progId="Equation.DSMT4">
                  <p:embed/>
                </p:oleObj>
              </mc:Choice>
              <mc:Fallback>
                <p:oleObj name="Equation" r:id="rId10" imgW="1307880" imgH="41904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5653088"/>
                        <a:ext cx="3760787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25"/>
          <p:cNvPicPr>
            <a:picLocks noChangeAspect="1" noChangeArrowheads="1"/>
          </p:cNvPicPr>
          <p:nvPr/>
        </p:nvPicPr>
        <p:blipFill>
          <a:blip r:embed="rId12" cstate="print"/>
          <a:srcRect r="-16667" b="-96320"/>
          <a:stretch>
            <a:fillRect/>
          </a:stretch>
        </p:blipFill>
        <p:spPr bwMode="auto">
          <a:xfrm rot="2589120">
            <a:off x="1968550" y="1619263"/>
            <a:ext cx="44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61925" y="6212651"/>
            <a:ext cx="2895600" cy="457200"/>
          </a:xfrm>
        </p:spPr>
        <p:txBody>
          <a:bodyPr/>
          <a:lstStyle/>
          <a:p>
            <a:r>
              <a:rPr lang="el-GR" dirty="0" smtClean="0"/>
              <a:t>ΞΗΡΟΔΗΜΑΣ ΠΕΤΡΟΣ ΦΥΣΙΚΟΣ   </a:t>
            </a:r>
            <a:r>
              <a:rPr lang="en-GB" dirty="0" smtClean="0"/>
              <a:t>blog.sch.gr/</a:t>
            </a:r>
            <a:r>
              <a:rPr lang="en-GB" dirty="0" err="1" smtClean="0"/>
              <a:t>pxirodimas</a:t>
            </a:r>
            <a:endParaRPr lang="el-GR" dirty="0"/>
          </a:p>
        </p:txBody>
      </p:sp>
    </p:spTree>
  </p:cSld>
  <p:clrMapOvr>
    <a:masterClrMapping/>
  </p:clrMapOvr>
  <p:transition spd="med">
    <p:pull dir="lu"/>
    <p:sndAc>
      <p:stSnd>
        <p:snd r:embed="rId4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6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8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6" name="Rectangle 3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chemeClr val="accent2"/>
                </a:solidFill>
              </a:rPr>
              <a:t>Η </a:t>
            </a:r>
            <a:r>
              <a:rPr lang="el-GR" dirty="0">
                <a:solidFill>
                  <a:srgbClr val="FF0000"/>
                </a:solidFill>
              </a:rPr>
              <a:t>γωνιακή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ταχύτητα</a:t>
            </a:r>
            <a:r>
              <a:rPr lang="el-GR" dirty="0">
                <a:solidFill>
                  <a:schemeClr val="accent2"/>
                </a:solidFill>
              </a:rPr>
              <a:t> στην ομαλή κυκλική κίνηση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933450" y="417195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accent2"/>
                </a:solidFill>
              </a:rPr>
              <a:t>Επειδή το </a:t>
            </a:r>
            <a:r>
              <a:rPr lang="el-GR" b="1">
                <a:solidFill>
                  <a:schemeClr val="accent2"/>
                </a:solidFill>
              </a:rPr>
              <a:t>ω </a:t>
            </a:r>
            <a:r>
              <a:rPr lang="el-GR" sz="2400">
                <a:solidFill>
                  <a:schemeClr val="accent2"/>
                </a:solidFill>
              </a:rPr>
              <a:t>είναι σταθερό μπορώ να θέσω :</a:t>
            </a:r>
            <a:endParaRPr lang="el-GR" b="1">
              <a:solidFill>
                <a:schemeClr val="accent2"/>
              </a:solidFill>
            </a:endParaRPr>
          </a:p>
        </p:txBody>
      </p:sp>
      <p:graphicFrame>
        <p:nvGraphicFramePr>
          <p:cNvPr id="60448" name="Object 32"/>
          <p:cNvGraphicFramePr>
            <a:graphicFrameLocks noChangeAspect="1"/>
          </p:cNvGraphicFramePr>
          <p:nvPr/>
        </p:nvGraphicFramePr>
        <p:xfrm>
          <a:off x="1181100" y="4972050"/>
          <a:ext cx="15240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8" name="Equation" r:id="rId6" imgW="533160" imgH="393480" progId="Equation.DSMT4">
                  <p:embed/>
                </p:oleObj>
              </mc:Choice>
              <mc:Fallback>
                <p:oleObj name="Equation" r:id="rId6" imgW="533160" imgH="39348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972050"/>
                        <a:ext cx="15240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952750" y="52006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accent2"/>
                </a:solidFill>
              </a:rPr>
              <a:t>αντί </a:t>
            </a:r>
            <a:r>
              <a:rPr lang="el-GR" sz="2400"/>
              <a:t>:</a:t>
            </a:r>
          </a:p>
        </p:txBody>
      </p:sp>
      <p:graphicFrame>
        <p:nvGraphicFramePr>
          <p:cNvPr id="60450" name="Object 34"/>
          <p:cNvGraphicFramePr>
            <a:graphicFrameLocks noChangeAspect="1"/>
          </p:cNvGraphicFramePr>
          <p:nvPr/>
        </p:nvGraphicFramePr>
        <p:xfrm>
          <a:off x="3905250" y="4933950"/>
          <a:ext cx="14890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Equation" r:id="rId8" imgW="520560" imgH="393480" progId="Equation.DSMT4">
                  <p:embed/>
                </p:oleObj>
              </mc:Choice>
              <mc:Fallback>
                <p:oleObj name="Equation" r:id="rId8" imgW="520560" imgH="39348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4933950"/>
                        <a:ext cx="1489075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704850" y="14478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accent2"/>
                </a:solidFill>
              </a:rPr>
              <a:t>Στην ομαλή κυκλική κίνηση , σε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ίσους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χρόνους</a:t>
            </a:r>
            <a:r>
              <a:rPr lang="el-GR" sz="2400" dirty="0">
                <a:solidFill>
                  <a:schemeClr val="accent2"/>
                </a:solidFill>
              </a:rPr>
              <a:t> διαγράφονται </a:t>
            </a:r>
            <a:r>
              <a:rPr lang="el-GR" sz="2400" dirty="0">
                <a:solidFill>
                  <a:srgbClr val="005841"/>
                </a:solidFill>
              </a:rPr>
              <a:t>ίσα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dirty="0">
                <a:solidFill>
                  <a:srgbClr val="005841"/>
                </a:solidFill>
              </a:rPr>
              <a:t>τόξα</a:t>
            </a:r>
            <a:r>
              <a:rPr lang="el-GR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685800" y="215265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accent2"/>
                </a:solidFill>
              </a:rPr>
              <a:t>Σε ίσα τόξα , όμως , βαίνουν ίσες γωνίες. Επομένως σε ίσους χρόνους διαγράφονται ίσες γωνίες.</a:t>
            </a: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762000" y="28575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accent2"/>
                </a:solidFill>
              </a:rPr>
              <a:t>Με άλλα λόγια οι διαγραφόμενες γωνίες είναι ανάλογες των χρόνων και </a:t>
            </a:r>
            <a:r>
              <a:rPr lang="el-GR" sz="2400" b="1" dirty="0">
                <a:solidFill>
                  <a:schemeClr val="accent2"/>
                </a:solidFill>
              </a:rPr>
              <a:t>:</a:t>
            </a:r>
          </a:p>
        </p:txBody>
      </p:sp>
      <p:graphicFrame>
        <p:nvGraphicFramePr>
          <p:cNvPr id="60454" name="Object 38"/>
          <p:cNvGraphicFramePr>
            <a:graphicFrameLocks noChangeAspect="1"/>
          </p:cNvGraphicFramePr>
          <p:nvPr/>
        </p:nvGraphicFramePr>
        <p:xfrm>
          <a:off x="4438650" y="3314700"/>
          <a:ext cx="22494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Equation" r:id="rId10" imgW="787320" imgH="393480" progId="Equation.DSMT4">
                  <p:embed/>
                </p:oleObj>
              </mc:Choice>
              <mc:Fallback>
                <p:oleObj name="Equation" r:id="rId10" imgW="787320" imgH="39348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3314700"/>
                        <a:ext cx="2249488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>
    <p:randomBar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7" grpId="0" autoUpdateAnimBg="0"/>
      <p:bldP spid="60449" grpId="0" autoUpdateAnimBg="0"/>
      <p:bldP spid="60451" grpId="0" autoUpdateAnimBg="0"/>
      <p:bldP spid="60452" grpId="0" autoUpdateAnimBg="0"/>
      <p:bldP spid="6045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838200" y="1524000"/>
            <a:ext cx="7924800" cy="3962400"/>
            <a:chOff x="528" y="960"/>
            <a:chExt cx="4992" cy="2496"/>
          </a:xfrm>
        </p:grpSpPr>
        <p:sp>
          <p:nvSpPr>
            <p:cNvPr id="98307" name="Text Box 3"/>
            <p:cNvSpPr txBox="1">
              <a:spLocks noChangeArrowheads="1"/>
            </p:cNvSpPr>
            <p:nvPr/>
          </p:nvSpPr>
          <p:spPr bwMode="auto">
            <a:xfrm>
              <a:off x="528" y="960"/>
              <a:ext cx="499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accent2"/>
                  </a:solidFill>
                </a:rPr>
                <a:t>Σε χρόνο </a:t>
              </a:r>
              <a:r>
                <a:rPr lang="el-GR" sz="2800" b="1">
                  <a:solidFill>
                    <a:schemeClr val="accent2"/>
                  </a:solidFill>
                </a:rPr>
                <a:t>Δ</a:t>
              </a:r>
              <a:r>
                <a:rPr lang="en-US" sz="2800" b="1">
                  <a:solidFill>
                    <a:schemeClr val="accent2"/>
                  </a:solidFill>
                </a:rPr>
                <a:t>t =</a:t>
              </a:r>
              <a:r>
                <a:rPr lang="el-GR" sz="2800" b="1">
                  <a:solidFill>
                    <a:schemeClr val="accent2"/>
                  </a:solidFill>
                </a:rPr>
                <a:t>Τ  </a:t>
              </a:r>
              <a:r>
                <a:rPr lang="el-GR" sz="2400">
                  <a:solidFill>
                    <a:schemeClr val="accent2"/>
                  </a:solidFill>
                </a:rPr>
                <a:t>το κινητό κάνει μια πλήρη περιφορά , δηλαδή η </a:t>
              </a:r>
              <a:r>
                <a:rPr lang="el-GR" sz="2400" b="1">
                  <a:solidFill>
                    <a:schemeClr val="accent2"/>
                  </a:solidFill>
                </a:rPr>
                <a:t>γωνιακή μετατόπισή</a:t>
              </a:r>
              <a:r>
                <a:rPr lang="el-GR" sz="2400">
                  <a:solidFill>
                    <a:schemeClr val="accent2"/>
                  </a:solidFill>
                </a:rPr>
                <a:t> του είναι </a:t>
              </a:r>
              <a:r>
                <a:rPr lang="el-GR" sz="2800" b="1">
                  <a:solidFill>
                    <a:schemeClr val="accent2"/>
                  </a:solidFill>
                </a:rPr>
                <a:t>2π</a:t>
              </a:r>
              <a:r>
                <a:rPr lang="el-GR" sz="2400">
                  <a:solidFill>
                    <a:schemeClr val="accent2"/>
                  </a:solidFill>
                </a:rPr>
                <a:t> ( </a:t>
              </a:r>
              <a:r>
                <a:rPr lang="en-US" sz="2400">
                  <a:solidFill>
                    <a:schemeClr val="accent2"/>
                  </a:solidFill>
                </a:rPr>
                <a:t>rad )</a:t>
              </a:r>
              <a:endParaRPr lang="el-GR" sz="2800" b="1">
                <a:solidFill>
                  <a:schemeClr val="accent2"/>
                </a:solidFill>
              </a:endParaRPr>
            </a:p>
          </p:txBody>
        </p:sp>
        <p:grpSp>
          <p:nvGrpSpPr>
            <p:cNvPr id="98308" name="Group 4"/>
            <p:cNvGrpSpPr>
              <a:grpSpLocks/>
            </p:cNvGrpSpPr>
            <p:nvPr/>
          </p:nvGrpSpPr>
          <p:grpSpPr bwMode="auto">
            <a:xfrm>
              <a:off x="624" y="1680"/>
              <a:ext cx="1824" cy="1776"/>
              <a:chOff x="864" y="1728"/>
              <a:chExt cx="1824" cy="1776"/>
            </a:xfrm>
          </p:grpSpPr>
          <p:grpSp>
            <p:nvGrpSpPr>
              <p:cNvPr id="98309" name="Group 5"/>
              <p:cNvGrpSpPr>
                <a:grpSpLocks/>
              </p:cNvGrpSpPr>
              <p:nvPr/>
            </p:nvGrpSpPr>
            <p:grpSpPr bwMode="auto">
              <a:xfrm>
                <a:off x="864" y="1728"/>
                <a:ext cx="1824" cy="1776"/>
                <a:chOff x="864" y="1728"/>
                <a:chExt cx="1824" cy="1776"/>
              </a:xfrm>
            </p:grpSpPr>
            <p:sp>
              <p:nvSpPr>
                <p:cNvPr id="98310" name="Oval 6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1824" cy="17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8311" name="Line 7"/>
                <p:cNvSpPr>
                  <a:spLocks noChangeShapeType="1"/>
                </p:cNvSpPr>
                <p:nvPr/>
              </p:nvSpPr>
              <p:spPr bwMode="auto">
                <a:xfrm>
                  <a:off x="1824" y="2640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oval" w="lg" len="lg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98312" name="Group 8"/>
                <p:cNvGrpSpPr>
                  <a:grpSpLocks/>
                </p:cNvGrpSpPr>
                <p:nvPr/>
              </p:nvGrpSpPr>
              <p:grpSpPr bwMode="auto">
                <a:xfrm>
                  <a:off x="1728" y="2544"/>
                  <a:ext cx="864" cy="960"/>
                  <a:chOff x="1728" y="2544"/>
                  <a:chExt cx="864" cy="960"/>
                </a:xfrm>
              </p:grpSpPr>
              <p:sp>
                <p:nvSpPr>
                  <p:cNvPr id="98313" name="Line 9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1728" y="283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8314" name="Line 10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584" y="29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8315" name="Line 1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344" y="307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98316" name="Group 12"/>
                <p:cNvGrpSpPr>
                  <a:grpSpLocks/>
                </p:cNvGrpSpPr>
                <p:nvPr/>
              </p:nvGrpSpPr>
              <p:grpSpPr bwMode="auto">
                <a:xfrm rot="5400000">
                  <a:off x="912" y="2544"/>
                  <a:ext cx="864" cy="960"/>
                  <a:chOff x="1728" y="2544"/>
                  <a:chExt cx="864" cy="960"/>
                </a:xfrm>
              </p:grpSpPr>
              <p:sp>
                <p:nvSpPr>
                  <p:cNvPr id="98317" name="Line 13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1728" y="283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8318" name="Line 14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584" y="29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8319" name="Line 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344" y="307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98320" name="Group 16"/>
                <p:cNvGrpSpPr>
                  <a:grpSpLocks/>
                </p:cNvGrpSpPr>
                <p:nvPr/>
              </p:nvGrpSpPr>
              <p:grpSpPr bwMode="auto">
                <a:xfrm rot="10800000">
                  <a:off x="960" y="1728"/>
                  <a:ext cx="864" cy="960"/>
                  <a:chOff x="1728" y="2544"/>
                  <a:chExt cx="864" cy="960"/>
                </a:xfrm>
              </p:grpSpPr>
              <p:sp>
                <p:nvSpPr>
                  <p:cNvPr id="98321" name="Line 17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1728" y="283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8322" name="Line 18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584" y="29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8323" name="Line 1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344" y="307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98324" name="Group 20"/>
                <p:cNvGrpSpPr>
                  <a:grpSpLocks/>
                </p:cNvGrpSpPr>
                <p:nvPr/>
              </p:nvGrpSpPr>
              <p:grpSpPr bwMode="auto">
                <a:xfrm rot="16200000">
                  <a:off x="1776" y="1776"/>
                  <a:ext cx="864" cy="960"/>
                  <a:chOff x="1728" y="2544"/>
                  <a:chExt cx="864" cy="960"/>
                </a:xfrm>
              </p:grpSpPr>
              <p:sp>
                <p:nvSpPr>
                  <p:cNvPr id="98325" name="Line 21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1728" y="283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8326" name="Line 22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584" y="29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8327" name="Line 2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344" y="307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"/>
                    <a:round/>
                    <a:headEnd/>
                    <a:tailEnd type="oval" w="lg" len="lg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98328" name="AutoShape 24"/>
              <p:cNvSpPr>
                <a:spLocks noChangeArrowheads="1"/>
              </p:cNvSpPr>
              <p:nvPr/>
            </p:nvSpPr>
            <p:spPr bwMode="auto">
              <a:xfrm rot="19211642">
                <a:off x="935" y="1838"/>
                <a:ext cx="1566" cy="1569"/>
              </a:xfrm>
              <a:custGeom>
                <a:avLst/>
                <a:gdLst>
                  <a:gd name="G0" fmla="+- 919451 0 0"/>
                  <a:gd name="G1" fmla="+- 2662380 0 0"/>
                  <a:gd name="G2" fmla="+- 919451 0 2662380"/>
                  <a:gd name="G3" fmla="+- 10800 0 0"/>
                  <a:gd name="G4" fmla="+- 0 0 91945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522 0 0"/>
                  <a:gd name="G9" fmla="+- 0 0 2662380"/>
                  <a:gd name="G10" fmla="+- 8522 0 2700"/>
                  <a:gd name="G11" fmla="cos G10 919451"/>
                  <a:gd name="G12" fmla="sin G10 919451"/>
                  <a:gd name="G13" fmla="cos 13500 919451"/>
                  <a:gd name="G14" fmla="sin 13500 91945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522 1 2"/>
                  <a:gd name="G20" fmla="+- G19 5400 0"/>
                  <a:gd name="G21" fmla="cos G20 919451"/>
                  <a:gd name="G22" fmla="sin G20 919451"/>
                  <a:gd name="G23" fmla="+- G21 10800 0"/>
                  <a:gd name="G24" fmla="+- G12 G23 G22"/>
                  <a:gd name="G25" fmla="+- G22 G23 G11"/>
                  <a:gd name="G26" fmla="cos 10800 919451"/>
                  <a:gd name="G27" fmla="sin 10800 919451"/>
                  <a:gd name="G28" fmla="cos 8522 919451"/>
                  <a:gd name="G29" fmla="sin 8522 91945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2380"/>
                  <a:gd name="G36" fmla="sin G34 2662380"/>
                  <a:gd name="G37" fmla="+/ 2662380 91945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522 G39"/>
                  <a:gd name="G43" fmla="sin 8522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05 w 21600"/>
                  <a:gd name="T5" fmla="*/ 5842 h 21600"/>
                  <a:gd name="T6" fmla="*/ 18132 w 21600"/>
                  <a:gd name="T7" fmla="*/ 17090 h 21600"/>
                  <a:gd name="T8" fmla="*/ 3229 w 21600"/>
                  <a:gd name="T9" fmla="*/ 6887 h 21600"/>
                  <a:gd name="T10" fmla="*/ 23897 w 21600"/>
                  <a:gd name="T11" fmla="*/ 14072 h 21600"/>
                  <a:gd name="T12" fmla="*/ 19241 w 21600"/>
                  <a:gd name="T13" fmla="*/ 16866 h 21600"/>
                  <a:gd name="T14" fmla="*/ 16448 w 21600"/>
                  <a:gd name="T15" fmla="*/ 1221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9067" y="12865"/>
                    </a:moveTo>
                    <a:cubicBezTo>
                      <a:pt x="19236" y="12190"/>
                      <a:pt x="19322" y="11496"/>
                      <a:pt x="19322" y="10800"/>
                    </a:cubicBezTo>
                    <a:cubicBezTo>
                      <a:pt x="19322" y="6093"/>
                      <a:pt x="15506" y="2278"/>
                      <a:pt x="10800" y="2278"/>
                    </a:cubicBezTo>
                    <a:cubicBezTo>
                      <a:pt x="6093" y="2278"/>
                      <a:pt x="2278" y="6093"/>
                      <a:pt x="2278" y="10800"/>
                    </a:cubicBezTo>
                    <a:cubicBezTo>
                      <a:pt x="2278" y="15506"/>
                      <a:pt x="6093" y="19322"/>
                      <a:pt x="10800" y="19322"/>
                    </a:cubicBezTo>
                    <a:cubicBezTo>
                      <a:pt x="13286" y="19322"/>
                      <a:pt x="15649" y="18235"/>
                      <a:pt x="17268" y="16348"/>
                    </a:cubicBezTo>
                    <a:lnTo>
                      <a:pt x="18997" y="17831"/>
                    </a:lnTo>
                    <a:cubicBezTo>
                      <a:pt x="16945" y="20223"/>
                      <a:pt x="13951" y="21599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1682"/>
                      <a:pt x="21491" y="12561"/>
                      <a:pt x="21277" y="13418"/>
                    </a:cubicBezTo>
                    <a:lnTo>
                      <a:pt x="23897" y="14072"/>
                    </a:lnTo>
                    <a:lnTo>
                      <a:pt x="19241" y="16866"/>
                    </a:lnTo>
                    <a:lnTo>
                      <a:pt x="16448" y="12211"/>
                    </a:lnTo>
                    <a:lnTo>
                      <a:pt x="19067" y="128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4800600" y="2743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0000"/>
                </a:solidFill>
              </a:rPr>
              <a:t>Οπότε :</a:t>
            </a:r>
          </a:p>
        </p:txBody>
      </p:sp>
      <p:graphicFrame>
        <p:nvGraphicFramePr>
          <p:cNvPr id="98330" name="Object 26"/>
          <p:cNvGraphicFramePr>
            <a:graphicFrameLocks noChangeAspect="1"/>
          </p:cNvGraphicFramePr>
          <p:nvPr/>
        </p:nvGraphicFramePr>
        <p:xfrm>
          <a:off x="4495800" y="3429000"/>
          <a:ext cx="25034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Equation" r:id="rId5" imgW="876240" imgH="393480" progId="Equation.DSMT4">
                  <p:embed/>
                </p:oleObj>
              </mc:Choice>
              <mc:Fallback>
                <p:oleObj name="Equation" r:id="rId5" imgW="876240" imgH="393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29000"/>
                        <a:ext cx="2503488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4343400" y="4495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0000"/>
                </a:solidFill>
              </a:rPr>
              <a:t>Επίσης </a:t>
            </a:r>
          </a:p>
        </p:txBody>
      </p:sp>
      <p:graphicFrame>
        <p:nvGraphicFramePr>
          <p:cNvPr id="98332" name="Object 28"/>
          <p:cNvGraphicFramePr>
            <a:graphicFrameLocks noChangeAspect="1"/>
          </p:cNvGraphicFramePr>
          <p:nvPr/>
        </p:nvGraphicFramePr>
        <p:xfrm>
          <a:off x="4191000" y="5105400"/>
          <a:ext cx="3409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6" name="Equation" r:id="rId7" imgW="1193760" imgH="419040" progId="Equation.DSMT4">
                  <p:embed/>
                </p:oleObj>
              </mc:Choice>
              <mc:Fallback>
                <p:oleObj name="Equation" r:id="rId7" imgW="1193760" imgH="41904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34099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3" name="Rectangle 29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chemeClr val="accent2"/>
                </a:solidFill>
              </a:rPr>
              <a:t>Η </a:t>
            </a:r>
            <a:r>
              <a:rPr lang="el-GR" dirty="0">
                <a:solidFill>
                  <a:srgbClr val="FF0000"/>
                </a:solidFill>
              </a:rPr>
              <a:t>γωνιακή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ταχύτητα</a:t>
            </a:r>
            <a:r>
              <a:rPr lang="el-GR" dirty="0">
                <a:solidFill>
                  <a:schemeClr val="accent2"/>
                </a:solidFill>
              </a:rPr>
              <a:t> στην ομαλή κυκλική κίνηση</a:t>
            </a:r>
          </a:p>
        </p:txBody>
      </p:sp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9" cstate="print"/>
          <a:srcRect r="-16667" b="-96320"/>
          <a:stretch>
            <a:fillRect/>
          </a:stretch>
        </p:blipFill>
        <p:spPr bwMode="auto">
          <a:xfrm rot="2589120">
            <a:off x="2471843" y="2515860"/>
            <a:ext cx="45719" cy="313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6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9" grpId="0" autoUpdateAnimBg="0"/>
      <p:bldP spid="9833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l-GR">
                <a:solidFill>
                  <a:srgbClr val="009900"/>
                </a:solidFill>
              </a:rPr>
              <a:t>Σχέση γραμμικής-γωνιακής ταχύτητας</a:t>
            </a:r>
          </a:p>
        </p:txBody>
      </p:sp>
      <p:graphicFrame>
        <p:nvGraphicFramePr>
          <p:cNvPr id="61471" name="Object 31"/>
          <p:cNvGraphicFramePr>
            <a:graphicFrameLocks noChangeAspect="1"/>
          </p:cNvGraphicFramePr>
          <p:nvPr/>
        </p:nvGraphicFramePr>
        <p:xfrm>
          <a:off x="598488" y="1333500"/>
          <a:ext cx="2528887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Equation" r:id="rId6" imgW="749160" imgH="419040" progId="Equation.DSMT4">
                  <p:embed/>
                </p:oleObj>
              </mc:Choice>
              <mc:Fallback>
                <p:oleObj name="Equation" r:id="rId6" imgW="749160" imgH="41904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333500"/>
                        <a:ext cx="2528887" cy="141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2" name="Object 32"/>
          <p:cNvGraphicFramePr>
            <a:graphicFrameLocks noChangeAspect="1"/>
          </p:cNvGraphicFramePr>
          <p:nvPr/>
        </p:nvGraphicFramePr>
        <p:xfrm>
          <a:off x="769938" y="2781300"/>
          <a:ext cx="197008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781300"/>
                        <a:ext cx="1970087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3" name="AutoShape 33"/>
          <p:cNvSpPr>
            <a:spLocks/>
          </p:cNvSpPr>
          <p:nvPr/>
        </p:nvSpPr>
        <p:spPr bwMode="auto">
          <a:xfrm>
            <a:off x="3238500" y="1943100"/>
            <a:ext cx="590550" cy="1695450"/>
          </a:xfrm>
          <a:prstGeom prst="rightBrace">
            <a:avLst>
              <a:gd name="adj1" fmla="val 23925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1474" name="Object 34"/>
          <p:cNvGraphicFramePr>
            <a:graphicFrameLocks noChangeAspect="1"/>
          </p:cNvGraphicFramePr>
          <p:nvPr/>
        </p:nvGraphicFramePr>
        <p:xfrm>
          <a:off x="3994150" y="2295525"/>
          <a:ext cx="33178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Equation" r:id="rId10" imgW="698400" imgH="177480" progId="Equation.DSMT4">
                  <p:embed/>
                </p:oleObj>
              </mc:Choice>
              <mc:Fallback>
                <p:oleObj name="Equation" r:id="rId10" imgW="698400" imgH="17748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2295525"/>
                        <a:ext cx="33178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5" name="Object 35"/>
          <p:cNvGraphicFramePr>
            <a:graphicFrameLocks noChangeAspect="1"/>
          </p:cNvGraphicFramePr>
          <p:nvPr/>
        </p:nvGraphicFramePr>
        <p:xfrm>
          <a:off x="800100" y="4344988"/>
          <a:ext cx="2314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Equation" r:id="rId12" imgW="685800" imgH="203040" progId="Equation.DSMT4">
                  <p:embed/>
                </p:oleObj>
              </mc:Choice>
              <mc:Fallback>
                <p:oleObj name="Equation" r:id="rId12" imgW="685800" imgH="20304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344988"/>
                        <a:ext cx="23145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6" name="Object 36"/>
          <p:cNvGraphicFramePr>
            <a:graphicFrameLocks noChangeAspect="1"/>
          </p:cNvGraphicFramePr>
          <p:nvPr/>
        </p:nvGraphicFramePr>
        <p:xfrm>
          <a:off x="850900" y="5915025"/>
          <a:ext cx="2265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" name="Equation" r:id="rId14" imgW="583920" imgH="203040" progId="Equation.DSMT4">
                  <p:embed/>
                </p:oleObj>
              </mc:Choice>
              <mc:Fallback>
                <p:oleObj name="Equation" r:id="rId14" imgW="583920" imgH="20304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915025"/>
                        <a:ext cx="226536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7" name="AutoShape 37"/>
          <p:cNvSpPr>
            <a:spLocks/>
          </p:cNvSpPr>
          <p:nvPr/>
        </p:nvSpPr>
        <p:spPr bwMode="auto">
          <a:xfrm>
            <a:off x="3333750" y="4591050"/>
            <a:ext cx="590550" cy="1695450"/>
          </a:xfrm>
          <a:prstGeom prst="rightBrace">
            <a:avLst>
              <a:gd name="adj1" fmla="val 23925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1478" name="Object 38"/>
          <p:cNvGraphicFramePr>
            <a:graphicFrameLocks noChangeAspect="1"/>
          </p:cNvGraphicFramePr>
          <p:nvPr/>
        </p:nvGraphicFramePr>
        <p:xfrm>
          <a:off x="4089400" y="4943475"/>
          <a:ext cx="33178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0" name="Equation" r:id="rId16" imgW="698400" imgH="177480" progId="Equation.DSMT4">
                  <p:embed/>
                </p:oleObj>
              </mc:Choice>
              <mc:Fallback>
                <p:oleObj name="Equation" r:id="rId16" imgW="698400" imgH="17748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4943475"/>
                        <a:ext cx="33178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4533900" y="3467100"/>
            <a:ext cx="2076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accent2"/>
                </a:solidFill>
              </a:rPr>
              <a:t>Επίσης :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>
    <p:pull dir="ru"/>
    <p:sndAc>
      <p:stSnd>
        <p:snd r:embed="rId4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3" grpId="0" animBg="1"/>
      <p:bldP spid="61477" grpId="0" animBg="1"/>
      <p:bldP spid="61479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411413" y="1268413"/>
            <a:ext cx="4319587" cy="4319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111125" cmpd="tri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916238" y="1916113"/>
            <a:ext cx="1584325" cy="1584325"/>
          </a:xfrm>
          <a:prstGeom prst="ellipse">
            <a:avLst/>
          </a:prstGeom>
          <a:gradFill rotWithShape="1">
            <a:gsLst>
              <a:gs pos="0">
                <a:schemeClr val="bg1">
                  <a:alpha val="81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39975" y="1412875"/>
            <a:ext cx="4319588" cy="4129088"/>
            <a:chOff x="1474" y="890"/>
            <a:chExt cx="2721" cy="2601"/>
          </a:xfrm>
        </p:grpSpPr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2676" y="890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5B"/>
                      </a:outerShdw>
                    </a:cont>
                    <a:effect ref="fillLine"/>
                  </a:effectDag>
                  <a:latin typeface="Albertus Extra Bold" pitchFamily="18" charset="0"/>
                </a:rPr>
                <a:t>12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3787" y="201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5B"/>
                      </a:outerShdw>
                    </a:cont>
                    <a:effect ref="fillLine"/>
                  </a:effectDag>
                  <a:latin typeface="Albertus Extra Bold" pitchFamily="18" charset="0"/>
                </a:rPr>
                <a:t>3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676" y="3203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5B"/>
                      </a:outerShdw>
                    </a:cont>
                    <a:effect ref="fillLine"/>
                  </a:effectDag>
                  <a:latin typeface="Albertus Extra Bold" pitchFamily="18" charset="0"/>
                </a:rPr>
                <a:t>6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474" y="201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5B"/>
                      </a:outerShdw>
                    </a:cont>
                    <a:effect ref="fillLine"/>
                  </a:effectDag>
                  <a:latin typeface="Albertus Extra Bold" pitchFamily="18" charset="0"/>
                </a:rPr>
                <a:t>9</a:t>
              </a: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rot="21297453" flipH="1">
              <a:off x="3503" y="1075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rot="886967" flipH="1">
              <a:off x="3924" y="1576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rot="302547">
              <a:off x="2054" y="1071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rot="-886967">
              <a:off x="1700" y="1570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rot="302547" flipH="1" flipV="1">
              <a:off x="3571" y="3073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rot="-886967" flipH="1" flipV="1">
              <a:off x="3968" y="2614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rot="21297453" flipV="1">
              <a:off x="2108" y="3067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rot="886967" flipV="1">
              <a:off x="1655" y="2614"/>
              <a:ext cx="137" cy="136"/>
            </a:xfrm>
            <a:prstGeom prst="line">
              <a:avLst/>
            </a:prstGeom>
            <a:noFill/>
            <a:ln w="76200" cmpd="tri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 cstate="print"/>
          <a:srcRect r="-1666" b="-76501"/>
          <a:stretch>
            <a:fillRect/>
          </a:stretch>
        </p:blipFill>
        <p:spPr bwMode="auto">
          <a:xfrm>
            <a:off x="4513263" y="2062163"/>
            <a:ext cx="9683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 cstate="print"/>
          <a:srcRect l="-71794" b="-7408"/>
          <a:stretch>
            <a:fillRect/>
          </a:stretch>
        </p:blipFill>
        <p:spPr bwMode="auto">
          <a:xfrm>
            <a:off x="3505200" y="3379788"/>
            <a:ext cx="2127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4" cstate="print"/>
          <a:srcRect r="-16667" b="-96320"/>
          <a:stretch>
            <a:fillRect/>
          </a:stretch>
        </p:blipFill>
        <p:spPr bwMode="auto">
          <a:xfrm rot="2589120">
            <a:off x="4549775" y="1897063"/>
            <a:ext cx="44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495800" y="3357563"/>
            <a:ext cx="14287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0" y="2821970"/>
            <a:ext cx="30806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Ποια είναι η </a:t>
            </a:r>
            <a:r>
              <a:rPr lang="el-GR" dirty="0" smtClean="0">
                <a:solidFill>
                  <a:srgbClr val="FFFF00"/>
                </a:solidFill>
              </a:rPr>
              <a:t>σχέση</a:t>
            </a:r>
            <a:r>
              <a:rPr lang="el-GR" dirty="0" smtClean="0">
                <a:solidFill>
                  <a:schemeClr val="bg1"/>
                </a:solidFill>
              </a:rPr>
              <a:t> των </a:t>
            </a:r>
            <a:r>
              <a:rPr lang="el-GR" dirty="0" smtClean="0">
                <a:solidFill>
                  <a:srgbClr val="FFFF00"/>
                </a:solidFill>
              </a:rPr>
              <a:t>γωνιακών</a:t>
            </a:r>
            <a:r>
              <a:rPr lang="el-GR" dirty="0" smtClean="0">
                <a:solidFill>
                  <a:schemeClr val="bg1"/>
                </a:solidFill>
              </a:rPr>
              <a:t> ταχυτήτων των δεικτών   του ρολογιού;</a:t>
            </a:r>
            <a:endParaRPr lang="el-GR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31371" y="174171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Συνδυάζοντας κυκλικές κινήσεις</a:t>
            </a:r>
            <a:endParaRPr kumimoji="0" lang="el-GR" sz="4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60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86400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60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1371" y="174171"/>
            <a:ext cx="77724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Συνδυάζοντας κυκλικές κινήσεις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5143500" y="1771650"/>
            <a:ext cx="3676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</a:rPr>
              <a:t>Ποια είναι η </a:t>
            </a:r>
            <a:r>
              <a:rPr lang="el-GR" sz="2400" dirty="0">
                <a:solidFill>
                  <a:srgbClr val="FFFF00"/>
                </a:solidFill>
              </a:rPr>
              <a:t>σχέση</a:t>
            </a:r>
            <a:r>
              <a:rPr lang="el-GR" sz="2400" dirty="0">
                <a:solidFill>
                  <a:schemeClr val="bg1"/>
                </a:solidFill>
              </a:rPr>
              <a:t> των </a:t>
            </a:r>
            <a:r>
              <a:rPr lang="el-GR" sz="2400" dirty="0">
                <a:solidFill>
                  <a:srgbClr val="FFFF00"/>
                </a:solidFill>
              </a:rPr>
              <a:t>γωνιακών</a:t>
            </a:r>
            <a:r>
              <a:rPr lang="el-GR" sz="2400" dirty="0">
                <a:solidFill>
                  <a:schemeClr val="bg1"/>
                </a:solidFill>
              </a:rPr>
              <a:t> και ποια των </a:t>
            </a:r>
            <a:r>
              <a:rPr lang="el-GR" sz="2400" dirty="0">
                <a:solidFill>
                  <a:srgbClr val="FFFF00"/>
                </a:solidFill>
              </a:rPr>
              <a:t>γραμμικών</a:t>
            </a:r>
            <a:r>
              <a:rPr lang="el-GR" sz="2400" dirty="0">
                <a:solidFill>
                  <a:schemeClr val="bg1"/>
                </a:solidFill>
              </a:rPr>
              <a:t> ταχυτήτων των σημείων Α και Β ;</a:t>
            </a:r>
          </a:p>
        </p:txBody>
      </p:sp>
      <p:grpSp>
        <p:nvGrpSpPr>
          <p:cNvPr id="99344" name="Group 16"/>
          <p:cNvGrpSpPr>
            <a:grpSpLocks/>
          </p:cNvGrpSpPr>
          <p:nvPr/>
        </p:nvGrpSpPr>
        <p:grpSpPr bwMode="auto">
          <a:xfrm>
            <a:off x="685800" y="1562100"/>
            <a:ext cx="4318000" cy="4699000"/>
            <a:chOff x="432" y="984"/>
            <a:chExt cx="2720" cy="2960"/>
          </a:xfrm>
        </p:grpSpPr>
        <p:grpSp>
          <p:nvGrpSpPr>
            <p:cNvPr id="99337" name="Group 9"/>
            <p:cNvGrpSpPr>
              <a:grpSpLocks/>
            </p:cNvGrpSpPr>
            <p:nvPr/>
          </p:nvGrpSpPr>
          <p:grpSpPr bwMode="auto">
            <a:xfrm>
              <a:off x="432" y="1224"/>
              <a:ext cx="2720" cy="2720"/>
              <a:chOff x="732" y="1404"/>
              <a:chExt cx="2720" cy="2720"/>
            </a:xfrm>
          </p:grpSpPr>
          <p:grpSp>
            <p:nvGrpSpPr>
              <p:cNvPr id="99335" name="Group 7"/>
              <p:cNvGrpSpPr>
                <a:grpSpLocks/>
              </p:cNvGrpSpPr>
              <p:nvPr/>
            </p:nvGrpSpPr>
            <p:grpSpPr bwMode="auto">
              <a:xfrm>
                <a:off x="732" y="1404"/>
                <a:ext cx="2720" cy="2720"/>
                <a:chOff x="732" y="1404"/>
                <a:chExt cx="2720" cy="2720"/>
              </a:xfrm>
            </p:grpSpPr>
            <p:sp>
              <p:nvSpPr>
                <p:cNvPr id="99334" name="Oval 6"/>
                <p:cNvSpPr>
                  <a:spLocks noChangeArrowheads="1"/>
                </p:cNvSpPr>
                <p:nvPr/>
              </p:nvSpPr>
              <p:spPr bwMode="auto">
                <a:xfrm>
                  <a:off x="732" y="1404"/>
                  <a:ext cx="2720" cy="272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9331" name="Oval 3"/>
                <p:cNvSpPr>
                  <a:spLocks noChangeArrowheads="1"/>
                </p:cNvSpPr>
                <p:nvPr/>
              </p:nvSpPr>
              <p:spPr bwMode="auto">
                <a:xfrm>
                  <a:off x="1548" y="2208"/>
                  <a:ext cx="1134" cy="1134"/>
                </a:xfrm>
                <a:prstGeom prst="ellipse">
                  <a:avLst/>
                </a:prstGeom>
                <a:solidFill>
                  <a:srgbClr val="00B2DC"/>
                </a:solidFill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99336" name="Oval 8"/>
              <p:cNvSpPr>
                <a:spLocks noChangeArrowheads="1"/>
              </p:cNvSpPr>
              <p:nvPr/>
            </p:nvSpPr>
            <p:spPr bwMode="auto">
              <a:xfrm>
                <a:off x="2076" y="2760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9340" name="Group 12"/>
            <p:cNvGrpSpPr>
              <a:grpSpLocks/>
            </p:cNvGrpSpPr>
            <p:nvPr/>
          </p:nvGrpSpPr>
          <p:grpSpPr bwMode="auto">
            <a:xfrm>
              <a:off x="1824" y="1200"/>
              <a:ext cx="0" cy="1428"/>
              <a:chOff x="1824" y="1200"/>
              <a:chExt cx="0" cy="1428"/>
            </a:xfrm>
          </p:grpSpPr>
          <p:sp>
            <p:nvSpPr>
              <p:cNvPr id="99338" name="Line 10"/>
              <p:cNvSpPr>
                <a:spLocks noChangeShapeType="1"/>
              </p:cNvSpPr>
              <p:nvPr/>
            </p:nvSpPr>
            <p:spPr bwMode="auto">
              <a:xfrm flipV="1">
                <a:off x="1824" y="1200"/>
                <a:ext cx="0" cy="14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oval" w="lg" len="lg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9339" name="Line 11"/>
              <p:cNvSpPr>
                <a:spLocks noChangeShapeType="1"/>
              </p:cNvSpPr>
              <p:nvPr/>
            </p:nvSpPr>
            <p:spPr bwMode="auto">
              <a:xfrm flipV="1">
                <a:off x="1824" y="2016"/>
                <a:ext cx="0" cy="56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oval" w="lg" len="lg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9342" name="Text Box 14"/>
            <p:cNvSpPr txBox="1">
              <a:spLocks noChangeArrowheads="1"/>
            </p:cNvSpPr>
            <p:nvPr/>
          </p:nvSpPr>
          <p:spPr bwMode="auto">
            <a:xfrm>
              <a:off x="1476" y="984"/>
              <a:ext cx="4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chemeClr val="bg1"/>
                  </a:solidFill>
                </a:rPr>
                <a:t>Α</a:t>
              </a:r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1488" y="1848"/>
              <a:ext cx="4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chemeClr val="bg1"/>
                  </a:solidFill>
                </a:rPr>
                <a:t>Β</a:t>
              </a:r>
            </a:p>
          </p:txBody>
        </p:sp>
      </p:grp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75" name="Group 23"/>
          <p:cNvGrpSpPr>
            <a:grpSpLocks/>
          </p:cNvGrpSpPr>
          <p:nvPr/>
        </p:nvGrpSpPr>
        <p:grpSpPr bwMode="auto">
          <a:xfrm>
            <a:off x="685800" y="1562100"/>
            <a:ext cx="4318000" cy="4699000"/>
            <a:chOff x="432" y="984"/>
            <a:chExt cx="2720" cy="2960"/>
          </a:xfrm>
        </p:grpSpPr>
        <p:grpSp>
          <p:nvGrpSpPr>
            <p:cNvPr id="100376" name="Group 24"/>
            <p:cNvGrpSpPr>
              <a:grpSpLocks/>
            </p:cNvGrpSpPr>
            <p:nvPr/>
          </p:nvGrpSpPr>
          <p:grpSpPr bwMode="auto">
            <a:xfrm>
              <a:off x="432" y="1224"/>
              <a:ext cx="2720" cy="2720"/>
              <a:chOff x="732" y="1404"/>
              <a:chExt cx="2720" cy="2720"/>
            </a:xfrm>
          </p:grpSpPr>
          <p:grpSp>
            <p:nvGrpSpPr>
              <p:cNvPr id="100377" name="Group 25"/>
              <p:cNvGrpSpPr>
                <a:grpSpLocks/>
              </p:cNvGrpSpPr>
              <p:nvPr/>
            </p:nvGrpSpPr>
            <p:grpSpPr bwMode="auto">
              <a:xfrm>
                <a:off x="732" y="1404"/>
                <a:ext cx="2720" cy="2720"/>
                <a:chOff x="732" y="1404"/>
                <a:chExt cx="2720" cy="2720"/>
              </a:xfrm>
            </p:grpSpPr>
            <p:sp>
              <p:nvSpPr>
                <p:cNvPr id="100378" name="Oval 26"/>
                <p:cNvSpPr>
                  <a:spLocks noChangeArrowheads="1"/>
                </p:cNvSpPr>
                <p:nvPr/>
              </p:nvSpPr>
              <p:spPr bwMode="auto">
                <a:xfrm>
                  <a:off x="732" y="1404"/>
                  <a:ext cx="2720" cy="272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0379" name="Oval 27"/>
                <p:cNvSpPr>
                  <a:spLocks noChangeArrowheads="1"/>
                </p:cNvSpPr>
                <p:nvPr/>
              </p:nvSpPr>
              <p:spPr bwMode="auto">
                <a:xfrm>
                  <a:off x="1548" y="2208"/>
                  <a:ext cx="1134" cy="1134"/>
                </a:xfrm>
                <a:prstGeom prst="ellipse">
                  <a:avLst/>
                </a:prstGeom>
                <a:solidFill>
                  <a:srgbClr val="00B2DC"/>
                </a:solidFill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00380" name="Oval 28"/>
              <p:cNvSpPr>
                <a:spLocks noChangeArrowheads="1"/>
              </p:cNvSpPr>
              <p:nvPr/>
            </p:nvSpPr>
            <p:spPr bwMode="auto">
              <a:xfrm>
                <a:off x="2076" y="2760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0381" name="Group 29"/>
            <p:cNvGrpSpPr>
              <a:grpSpLocks/>
            </p:cNvGrpSpPr>
            <p:nvPr/>
          </p:nvGrpSpPr>
          <p:grpSpPr bwMode="auto">
            <a:xfrm>
              <a:off x="1824" y="1200"/>
              <a:ext cx="0" cy="1428"/>
              <a:chOff x="1824" y="1200"/>
              <a:chExt cx="0" cy="1428"/>
            </a:xfrm>
          </p:grpSpPr>
          <p:sp>
            <p:nvSpPr>
              <p:cNvPr id="100382" name="Line 30"/>
              <p:cNvSpPr>
                <a:spLocks noChangeShapeType="1"/>
              </p:cNvSpPr>
              <p:nvPr/>
            </p:nvSpPr>
            <p:spPr bwMode="auto">
              <a:xfrm flipV="1">
                <a:off x="1824" y="1200"/>
                <a:ext cx="0" cy="14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oval" w="lg" len="lg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83" name="Line 31"/>
              <p:cNvSpPr>
                <a:spLocks noChangeShapeType="1"/>
              </p:cNvSpPr>
              <p:nvPr/>
            </p:nvSpPr>
            <p:spPr bwMode="auto">
              <a:xfrm flipV="1">
                <a:off x="1824" y="2016"/>
                <a:ext cx="0" cy="56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oval" w="lg" len="lg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384" name="Text Box 32"/>
            <p:cNvSpPr txBox="1">
              <a:spLocks noChangeArrowheads="1"/>
            </p:cNvSpPr>
            <p:nvPr/>
          </p:nvSpPr>
          <p:spPr bwMode="auto">
            <a:xfrm>
              <a:off x="1476" y="984"/>
              <a:ext cx="4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chemeClr val="bg1"/>
                  </a:solidFill>
                </a:rPr>
                <a:t>Α</a:t>
              </a:r>
            </a:p>
          </p:txBody>
        </p:sp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1488" y="1848"/>
              <a:ext cx="4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chemeClr val="bg1"/>
                  </a:solidFill>
                </a:rPr>
                <a:t>Β</a:t>
              </a:r>
            </a:p>
          </p:txBody>
        </p:sp>
      </p:grp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9FF66"/>
                </a:solidFill>
              </a:rPr>
              <a:t>Συνδυασμοί</a:t>
            </a:r>
            <a:r>
              <a:rPr lang="el-GR" dirty="0">
                <a:solidFill>
                  <a:schemeClr val="bg1"/>
                </a:solidFill>
              </a:rPr>
              <a:t> κυκλικών κινήσεων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400550" y="177165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Μετά από χρόνο Δ</a:t>
            </a:r>
            <a:r>
              <a:rPr lang="en-US" sz="2400">
                <a:solidFill>
                  <a:schemeClr val="bg1"/>
                </a:solidFill>
              </a:rPr>
              <a:t>t</a:t>
            </a:r>
            <a:r>
              <a:rPr lang="el-GR" sz="2400">
                <a:solidFill>
                  <a:schemeClr val="bg1"/>
                </a:solidFill>
              </a:rPr>
              <a:t> τα σημεία …..</a:t>
            </a:r>
          </a:p>
        </p:txBody>
      </p:sp>
      <p:grpSp>
        <p:nvGrpSpPr>
          <p:cNvPr id="100374" name="Group 22"/>
          <p:cNvGrpSpPr>
            <a:grpSpLocks/>
          </p:cNvGrpSpPr>
          <p:nvPr/>
        </p:nvGrpSpPr>
        <p:grpSpPr bwMode="auto">
          <a:xfrm>
            <a:off x="2771775" y="2514600"/>
            <a:ext cx="2600325" cy="1246188"/>
            <a:chOff x="1746" y="1584"/>
            <a:chExt cx="1638" cy="785"/>
          </a:xfrm>
        </p:grpSpPr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2124" y="2004"/>
              <a:ext cx="4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chemeClr val="bg1"/>
                  </a:solidFill>
                </a:rPr>
                <a:t>Β΄</a:t>
              </a:r>
            </a:p>
          </p:txBody>
        </p:sp>
        <p:grpSp>
          <p:nvGrpSpPr>
            <p:cNvPr id="100367" name="Group 15"/>
            <p:cNvGrpSpPr>
              <a:grpSpLocks/>
            </p:cNvGrpSpPr>
            <p:nvPr/>
          </p:nvGrpSpPr>
          <p:grpSpPr bwMode="auto">
            <a:xfrm rot="14488764" flipV="1">
              <a:off x="2397" y="1633"/>
              <a:ext cx="27" cy="1330"/>
              <a:chOff x="1824" y="1200"/>
              <a:chExt cx="0" cy="1428"/>
            </a:xfrm>
          </p:grpSpPr>
          <p:sp>
            <p:nvSpPr>
              <p:cNvPr id="100368" name="Line 16"/>
              <p:cNvSpPr>
                <a:spLocks noChangeShapeType="1"/>
              </p:cNvSpPr>
              <p:nvPr/>
            </p:nvSpPr>
            <p:spPr bwMode="auto">
              <a:xfrm flipV="1">
                <a:off x="1824" y="1200"/>
                <a:ext cx="0" cy="14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oval" w="lg" len="lg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9" name="Line 17"/>
              <p:cNvSpPr>
                <a:spLocks noChangeShapeType="1"/>
              </p:cNvSpPr>
              <p:nvPr/>
            </p:nvSpPr>
            <p:spPr bwMode="auto">
              <a:xfrm flipV="1">
                <a:off x="1824" y="2016"/>
                <a:ext cx="0" cy="56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oval" w="lg" len="lg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370" name="Text Box 18"/>
            <p:cNvSpPr txBox="1">
              <a:spLocks noChangeArrowheads="1"/>
            </p:cNvSpPr>
            <p:nvPr/>
          </p:nvSpPr>
          <p:spPr bwMode="auto">
            <a:xfrm>
              <a:off x="2928" y="1584"/>
              <a:ext cx="4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chemeClr val="bg1"/>
                  </a:solidFill>
                </a:rPr>
                <a:t>Α΄</a:t>
              </a:r>
            </a:p>
          </p:txBody>
        </p:sp>
      </p:grpSp>
      <p:grpSp>
        <p:nvGrpSpPr>
          <p:cNvPr id="100390" name="Group 38"/>
          <p:cNvGrpSpPr>
            <a:grpSpLocks/>
          </p:cNvGrpSpPr>
          <p:nvPr/>
        </p:nvGrpSpPr>
        <p:grpSpPr bwMode="auto">
          <a:xfrm>
            <a:off x="2895600" y="2190750"/>
            <a:ext cx="1295400" cy="1314450"/>
            <a:chOff x="1824" y="1380"/>
            <a:chExt cx="816" cy="828"/>
          </a:xfrm>
        </p:grpSpPr>
        <p:sp>
          <p:nvSpPr>
            <p:cNvPr id="100388" name="Freeform 36"/>
            <p:cNvSpPr>
              <a:spLocks/>
            </p:cNvSpPr>
            <p:nvPr/>
          </p:nvSpPr>
          <p:spPr bwMode="auto">
            <a:xfrm>
              <a:off x="1824" y="1680"/>
              <a:ext cx="76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32"/>
                </a:cxn>
                <a:cxn ang="0">
                  <a:pos x="576" y="408"/>
                </a:cxn>
              </a:cxnLst>
              <a:rect l="0" t="0" r="r" b="b"/>
              <a:pathLst>
                <a:path w="576" h="408">
                  <a:moveTo>
                    <a:pt x="0" y="0"/>
                  </a:moveTo>
                  <a:cubicBezTo>
                    <a:pt x="144" y="32"/>
                    <a:pt x="288" y="64"/>
                    <a:pt x="384" y="132"/>
                  </a:cubicBezTo>
                  <a:cubicBezTo>
                    <a:pt x="480" y="200"/>
                    <a:pt x="528" y="304"/>
                    <a:pt x="576" y="408"/>
                  </a:cubicBezTo>
                </a:path>
              </a:pathLst>
            </a:custGeom>
            <a:noFill/>
            <a:ln w="762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0389" name="Text Box 37"/>
            <p:cNvSpPr txBox="1">
              <a:spLocks noChangeArrowheads="1"/>
            </p:cNvSpPr>
            <p:nvPr/>
          </p:nvSpPr>
          <p:spPr bwMode="auto">
            <a:xfrm>
              <a:off x="1992" y="1380"/>
              <a:ext cx="6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chemeClr val="bg1"/>
                  </a:solidFill>
                </a:rPr>
                <a:t>Δφ</a:t>
              </a:r>
            </a:p>
          </p:txBody>
        </p:sp>
      </p:grpSp>
      <p:graphicFrame>
        <p:nvGraphicFramePr>
          <p:cNvPr id="100391" name="Object 39"/>
          <p:cNvGraphicFramePr>
            <a:graphicFrameLocks noChangeAspect="1"/>
          </p:cNvGraphicFramePr>
          <p:nvPr/>
        </p:nvGraphicFramePr>
        <p:xfrm>
          <a:off x="4984750" y="2627313"/>
          <a:ext cx="38528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0" name="Equation" r:id="rId4" imgW="1193760" imgH="393480" progId="Equation.DSMT4">
                  <p:embed/>
                </p:oleObj>
              </mc:Choice>
              <mc:Fallback>
                <p:oleObj name="Equation" r:id="rId4" imgW="1193760" imgH="39348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2627313"/>
                        <a:ext cx="3852863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2" name="Object 40"/>
          <p:cNvGraphicFramePr>
            <a:graphicFrameLocks noChangeAspect="1"/>
          </p:cNvGraphicFramePr>
          <p:nvPr/>
        </p:nvGraphicFramePr>
        <p:xfrm>
          <a:off x="4113213" y="3998913"/>
          <a:ext cx="22844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1"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3998913"/>
                        <a:ext cx="2284412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3" name="Object 41"/>
          <p:cNvGraphicFramePr>
            <a:graphicFrameLocks noChangeAspect="1"/>
          </p:cNvGraphicFramePr>
          <p:nvPr/>
        </p:nvGraphicFramePr>
        <p:xfrm>
          <a:off x="4043363" y="4710113"/>
          <a:ext cx="2327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2"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4710113"/>
                        <a:ext cx="2327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94" name="AutoShape 42"/>
          <p:cNvSpPr>
            <a:spLocks/>
          </p:cNvSpPr>
          <p:nvPr/>
        </p:nvSpPr>
        <p:spPr bwMode="auto">
          <a:xfrm>
            <a:off x="6457950" y="4248150"/>
            <a:ext cx="247650" cy="1104900"/>
          </a:xfrm>
          <a:prstGeom prst="rightBrace">
            <a:avLst>
              <a:gd name="adj1" fmla="val 37179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0395" name="Object 43"/>
          <p:cNvGraphicFramePr>
            <a:graphicFrameLocks noChangeAspect="1"/>
          </p:cNvGraphicFramePr>
          <p:nvPr/>
        </p:nvGraphicFramePr>
        <p:xfrm>
          <a:off x="6708775" y="4229100"/>
          <a:ext cx="216852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3" name="Equation" r:id="rId10" imgW="749160" imgH="431640" progId="Equation.DSMT4">
                  <p:embed/>
                </p:oleObj>
              </mc:Choice>
              <mc:Fallback>
                <p:oleObj name="Equation" r:id="rId10" imgW="749160" imgH="43164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4229100"/>
                        <a:ext cx="2168525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3714750" y="3733800"/>
            <a:ext cx="304800" cy="571500"/>
          </a:xfrm>
          <a:prstGeom prst="line">
            <a:avLst/>
          </a:prstGeom>
          <a:noFill/>
          <a:ln w="57150">
            <a:solidFill>
              <a:srgbClr val="00584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>
            <a:off x="4800600" y="3200400"/>
            <a:ext cx="571500" cy="1028700"/>
          </a:xfrm>
          <a:prstGeom prst="line">
            <a:avLst/>
          </a:prstGeom>
          <a:noFill/>
          <a:ln w="57150">
            <a:solidFill>
              <a:srgbClr val="00584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0399" name="AutoShape 47" descr="Λευκό μάρμαρο">
            <a:hlinkClick r:id="rId1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0" y="5391391"/>
            <a:ext cx="1028700" cy="1238250"/>
          </a:xfrm>
          <a:prstGeom prst="actionButtonDocumen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94" grpId="0" animBg="1"/>
      <p:bldP spid="100397" grpId="0" animBg="1"/>
      <p:bldP spid="100398" grpId="0" animBg="1"/>
      <p:bldP spid="1003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262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Η αναπνοή</a:t>
            </a:r>
          </a:p>
        </p:txBody>
      </p:sp>
      <p:pic>
        <p:nvPicPr>
          <p:cNvPr id="8198" name="Picture 6" descr="C:\Program Files\Microsoft Office\Clipart\homeanim\ag0060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2844800"/>
            <a:ext cx="7772400" cy="3640138"/>
          </a:xfrm>
          <a:prstGeom prst="rect">
            <a:avLst/>
          </a:prstGeo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med">
    <p:pull dir="r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- Κουλούρα"/>
          <p:cNvSpPr>
            <a:spLocks noChangeAspect="1"/>
          </p:cNvSpPr>
          <p:nvPr/>
        </p:nvSpPr>
        <p:spPr>
          <a:xfrm>
            <a:off x="3871370" y="2688462"/>
            <a:ext cx="1440000" cy="1440000"/>
          </a:xfrm>
          <a:prstGeom prst="donut">
            <a:avLst>
              <a:gd name="adj" fmla="val 6885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Τροχοί εφαπτόμενοι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flipV="1">
            <a:off x="4851743" y="4076164"/>
            <a:ext cx="1440000" cy="0"/>
          </a:xfrm>
          <a:prstGeom prst="straightConnector1">
            <a:avLst/>
          </a:prstGeom>
          <a:ln w="34925">
            <a:noFill/>
            <a:headEnd type="oval" w="med" len="sm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2787394" y="2723668"/>
            <a:ext cx="859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953731" y="4199077"/>
            <a:ext cx="631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8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υ</a:t>
            </a:r>
            <a:r>
              <a:rPr lang="el-GR" sz="20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l-GR" sz="5400" b="1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flipV="1">
            <a:off x="4581151" y="3426908"/>
            <a:ext cx="720000" cy="0"/>
          </a:xfrm>
          <a:prstGeom prst="straightConnector1">
            <a:avLst/>
          </a:prstGeom>
          <a:ln w="47625">
            <a:solidFill>
              <a:srgbClr val="FF0000"/>
            </a:solidFill>
            <a:prstDash val="sysDash"/>
            <a:headEnd type="oval" w="sm" len="sm"/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Ορθογώνιο"/>
          <p:cNvSpPr/>
          <p:nvPr/>
        </p:nvSpPr>
        <p:spPr>
          <a:xfrm>
            <a:off x="4601538" y="2924783"/>
            <a:ext cx="559769" cy="4654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l-GR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l-GR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8" name="47 - Ομάδα"/>
          <p:cNvGrpSpPr/>
          <p:nvPr/>
        </p:nvGrpSpPr>
        <p:grpSpPr>
          <a:xfrm>
            <a:off x="3842826" y="2323306"/>
            <a:ext cx="1448862" cy="2180710"/>
            <a:chOff x="6719376" y="3047206"/>
            <a:chExt cx="1448862" cy="2180710"/>
          </a:xfrm>
        </p:grpSpPr>
        <p:cxnSp>
          <p:nvCxnSpPr>
            <p:cNvPr id="30" name="29 - Ευθύγραμμο βέλος σύνδεσης"/>
            <p:cNvCxnSpPr/>
            <p:nvPr/>
          </p:nvCxnSpPr>
          <p:spPr>
            <a:xfrm rot="5400000" flipV="1">
              <a:off x="6193737" y="4687916"/>
              <a:ext cx="1080000" cy="0"/>
            </a:xfrm>
            <a:prstGeom prst="straightConnector1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  <a:headEnd type="oval" w="sm" len="sm"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- Ευθύγραμμο βέλος σύνδεσης"/>
            <p:cNvCxnSpPr/>
            <p:nvPr/>
          </p:nvCxnSpPr>
          <p:spPr>
            <a:xfrm rot="16200000" flipV="1">
              <a:off x="7628238" y="3587206"/>
              <a:ext cx="1080000" cy="0"/>
            </a:xfrm>
            <a:prstGeom prst="straightConnector1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  <a:headEnd type="oval" w="sm" len="sm"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- Ευθύγραμμο βέλος σύνδεσης"/>
            <p:cNvCxnSpPr/>
            <p:nvPr/>
          </p:nvCxnSpPr>
          <p:spPr>
            <a:xfrm rot="10800000" flipV="1">
              <a:off x="6719376" y="4143375"/>
              <a:ext cx="72000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oval" w="sm" len="sm"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- Κουλούρα"/>
          <p:cNvSpPr>
            <a:spLocks noChangeAspect="1"/>
          </p:cNvSpPr>
          <p:nvPr/>
        </p:nvSpPr>
        <p:spPr>
          <a:xfrm>
            <a:off x="975166" y="1959618"/>
            <a:ext cx="2880000" cy="2880000"/>
          </a:xfrm>
          <a:prstGeom prst="donut">
            <a:avLst>
              <a:gd name="adj" fmla="val 6885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grpSp>
        <p:nvGrpSpPr>
          <p:cNvPr id="49" name="48 - Ομάδα"/>
          <p:cNvGrpSpPr/>
          <p:nvPr/>
        </p:nvGrpSpPr>
        <p:grpSpPr>
          <a:xfrm>
            <a:off x="952662" y="2340817"/>
            <a:ext cx="2870799" cy="2157410"/>
            <a:chOff x="952662" y="2340817"/>
            <a:chExt cx="2870799" cy="2157410"/>
          </a:xfrm>
        </p:grpSpPr>
        <p:cxnSp>
          <p:nvCxnSpPr>
            <p:cNvPr id="42" name="41 - Ευθύγραμμο βέλος σύνδεσης"/>
            <p:cNvCxnSpPr/>
            <p:nvPr/>
          </p:nvCxnSpPr>
          <p:spPr>
            <a:xfrm rot="16200000" flipV="1">
              <a:off x="457084" y="2880817"/>
              <a:ext cx="1080000" cy="0"/>
            </a:xfrm>
            <a:prstGeom prst="straightConnector1">
              <a:avLst/>
            </a:prstGeom>
            <a:ln w="47625">
              <a:solidFill>
                <a:srgbClr val="FFC000"/>
              </a:solidFill>
              <a:headEnd type="oval" w="sm" len="sm"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- Ευθύγραμμο βέλος σύνδεσης"/>
            <p:cNvCxnSpPr/>
            <p:nvPr/>
          </p:nvCxnSpPr>
          <p:spPr>
            <a:xfrm rot="5400000" flipV="1">
              <a:off x="3283461" y="3958227"/>
              <a:ext cx="1080000" cy="0"/>
            </a:xfrm>
            <a:prstGeom prst="straightConnector1">
              <a:avLst/>
            </a:prstGeom>
            <a:ln w="47625">
              <a:solidFill>
                <a:srgbClr val="FFC000"/>
              </a:solidFill>
              <a:headEnd type="oval" w="sm" len="sm"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- Ευθύγραμμο βέλος σύνδεσης"/>
            <p:cNvCxnSpPr/>
            <p:nvPr/>
          </p:nvCxnSpPr>
          <p:spPr>
            <a:xfrm rot="10800000" flipV="1">
              <a:off x="952662" y="3421780"/>
              <a:ext cx="144000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oval" w="sm" len="sm"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24 - Ευθύγραμμο βέλος σύνδεσης"/>
          <p:cNvCxnSpPr/>
          <p:nvPr/>
        </p:nvCxnSpPr>
        <p:spPr>
          <a:xfrm flipV="1">
            <a:off x="2424051" y="3418668"/>
            <a:ext cx="1440000" cy="0"/>
          </a:xfrm>
          <a:prstGeom prst="straightConnector1">
            <a:avLst/>
          </a:prstGeom>
          <a:ln w="47625">
            <a:solidFill>
              <a:srgbClr val="FF0000"/>
            </a:solidFill>
            <a:headEnd type="oval" w="sm" len="sm"/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3068114" y="3767922"/>
            <a:ext cx="631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υ</a:t>
            </a:r>
            <a:r>
              <a:rPr lang="en-US" sz="20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l-GR" sz="54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6140450" y="1498600"/>
          <a:ext cx="20367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9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1498600"/>
                        <a:ext cx="2036763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011636" y="2691492"/>
            <a:ext cx="196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C000"/>
                </a:solidFill>
              </a:rPr>
              <a:t>Γιατί ;</a:t>
            </a: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5468938" y="3419475"/>
          <a:ext cx="3344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3419475"/>
                        <a:ext cx="33448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6319838" y="4557713"/>
          <a:ext cx="24558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1" name="Equation" r:id="rId9" imgW="736560" imgH="431640" progId="Equation.DSMT4">
                  <p:embed/>
                </p:oleObj>
              </mc:Choice>
              <mc:Fallback>
                <p:oleObj name="Equation" r:id="rId9" imgW="7365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4557713"/>
                        <a:ext cx="2455862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 animBg="1"/>
      <p:bldP spid="5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85750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rgbClr val="99FF66"/>
                </a:solidFill>
              </a:rPr>
              <a:t>Συνδυασμοί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rgbClr val="99FF66"/>
                </a:solidFill>
              </a:rPr>
              <a:t>κυκλικών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rgbClr val="99FF66"/>
                </a:solidFill>
              </a:rPr>
              <a:t>κινήσεων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467350" y="1359061"/>
            <a:ext cx="3676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>
                <a:solidFill>
                  <a:schemeClr val="bg1"/>
                </a:solidFill>
              </a:rPr>
              <a:t>Ποιά </a:t>
            </a:r>
            <a:r>
              <a:rPr lang="el-GR" sz="2400" dirty="0">
                <a:solidFill>
                  <a:schemeClr val="bg1"/>
                </a:solidFill>
              </a:rPr>
              <a:t>είναι η </a:t>
            </a:r>
            <a:r>
              <a:rPr lang="el-GR" sz="2400" dirty="0">
                <a:solidFill>
                  <a:srgbClr val="FFFF00"/>
                </a:solidFill>
              </a:rPr>
              <a:t>σχέση</a:t>
            </a:r>
            <a:r>
              <a:rPr lang="el-GR" sz="2400" dirty="0">
                <a:solidFill>
                  <a:schemeClr val="bg1"/>
                </a:solidFill>
              </a:rPr>
              <a:t> των </a:t>
            </a:r>
            <a:r>
              <a:rPr lang="el-GR" sz="2400" dirty="0">
                <a:solidFill>
                  <a:srgbClr val="FFC000"/>
                </a:solidFill>
              </a:rPr>
              <a:t>γραμμικών</a:t>
            </a:r>
            <a:r>
              <a:rPr lang="el-GR" sz="2400" dirty="0">
                <a:solidFill>
                  <a:schemeClr val="bg1"/>
                </a:solidFill>
              </a:rPr>
              <a:t> και ποια των </a:t>
            </a:r>
            <a:r>
              <a:rPr lang="el-GR" sz="2400" dirty="0">
                <a:solidFill>
                  <a:srgbClr val="FFC000"/>
                </a:solidFill>
              </a:rPr>
              <a:t>γωνιακών</a:t>
            </a:r>
            <a:r>
              <a:rPr lang="el-GR" sz="2400" dirty="0">
                <a:solidFill>
                  <a:schemeClr val="bg1"/>
                </a:solidFill>
              </a:rPr>
              <a:t> ταχυτήτων των σημείων 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l-GR" sz="2400" dirty="0">
                <a:solidFill>
                  <a:schemeClr val="bg1"/>
                </a:solidFill>
              </a:rPr>
              <a:t> και </a:t>
            </a:r>
            <a:r>
              <a:rPr lang="el-GR" sz="2400" dirty="0">
                <a:solidFill>
                  <a:srgbClr val="FF0000"/>
                </a:solidFill>
              </a:rPr>
              <a:t>Β</a:t>
            </a:r>
            <a:r>
              <a:rPr lang="el-GR" sz="2400" dirty="0">
                <a:solidFill>
                  <a:schemeClr val="bg1"/>
                </a:solidFill>
              </a:rPr>
              <a:t> ;</a:t>
            </a:r>
          </a:p>
        </p:txBody>
      </p:sp>
      <p:pic>
        <p:nvPicPr>
          <p:cNvPr id="162818" name="Picture 2" descr="E:\Σ_Χ_Ο_Λ_Ι_Κ_Α_x\ΥΛΙΚΟ\ppt\Bike_Chain_051c_25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63479"/>
            <a:ext cx="6096000" cy="3505200"/>
          </a:xfrm>
          <a:prstGeom prst="rect">
            <a:avLst/>
          </a:prstGeom>
          <a:noFill/>
        </p:spPr>
      </p:pic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414036" y="2778649"/>
            <a:ext cx="1714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397" name="Oval 21"/>
          <p:cNvSpPr>
            <a:spLocks noChangeArrowheads="1"/>
          </p:cNvSpPr>
          <p:nvPr/>
        </p:nvSpPr>
        <p:spPr bwMode="auto">
          <a:xfrm>
            <a:off x="3244952" y="2705704"/>
            <a:ext cx="171450" cy="133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625034" y="2824222"/>
            <a:ext cx="925975" cy="0"/>
          </a:xfrm>
          <a:prstGeom prst="straightConnector1">
            <a:avLst/>
          </a:prstGeom>
          <a:ln w="79375">
            <a:solidFill>
              <a:srgbClr val="99FF66"/>
            </a:solidFill>
            <a:tailEnd type="stealth" w="lg" len="lg"/>
          </a:ln>
          <a:scene3d>
            <a:camera prst="orthographicFront">
              <a:rot lat="19800000" lon="0" rev="0"/>
            </a:camera>
            <a:lightRig rig="sof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3416461" y="2768278"/>
            <a:ext cx="925975" cy="0"/>
          </a:xfrm>
          <a:prstGeom prst="straightConnector1">
            <a:avLst/>
          </a:prstGeom>
          <a:ln w="79375">
            <a:solidFill>
              <a:srgbClr val="99FF66"/>
            </a:solidFill>
            <a:tailEnd type="stealth" w="lg" len="lg"/>
          </a:ln>
          <a:scene3d>
            <a:camera prst="orthographicFront">
              <a:rot lat="19800000" lon="0" rev="0"/>
            </a:camera>
            <a:lightRig rig="sof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Τόξο"/>
          <p:cNvSpPr/>
          <p:nvPr/>
        </p:nvSpPr>
        <p:spPr>
          <a:xfrm rot="19980460">
            <a:off x="429706" y="3242639"/>
            <a:ext cx="552701" cy="853067"/>
          </a:xfrm>
          <a:prstGeom prst="arc">
            <a:avLst>
              <a:gd name="adj1" fmla="val 16155089"/>
              <a:gd name="adj2" fmla="val 513025"/>
            </a:avLst>
          </a:prstGeom>
          <a:ln w="47625">
            <a:solidFill>
              <a:srgbClr val="FFFF00"/>
            </a:solidFill>
            <a:prstDash val="sysDash"/>
            <a:tailEnd type="stealth" w="lg" len="lg"/>
          </a:ln>
          <a:scene3d>
            <a:camera prst="orthographicFront">
              <a:rot lat="21000000" lon="1800000" rev="0"/>
            </a:camera>
            <a:lightRig rig="threePt" dir="t"/>
          </a:scene3d>
          <a:sp3d>
            <a:bevelT w="165100" prst="coolSlant"/>
            <a:bevelB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Τόξο"/>
          <p:cNvSpPr/>
          <p:nvPr/>
        </p:nvSpPr>
        <p:spPr>
          <a:xfrm rot="20151614">
            <a:off x="3196604" y="3856312"/>
            <a:ext cx="1282799" cy="1572229"/>
          </a:xfrm>
          <a:prstGeom prst="arc">
            <a:avLst>
              <a:gd name="adj1" fmla="val 16098826"/>
              <a:gd name="adj2" fmla="val 829719"/>
            </a:avLst>
          </a:prstGeom>
          <a:ln w="47625">
            <a:solidFill>
              <a:srgbClr val="FFFF00"/>
            </a:solidFill>
            <a:prstDash val="sysDash"/>
            <a:tailEnd type="stealth" w="lg" len="lg"/>
          </a:ln>
          <a:scene3d>
            <a:camera prst="orthographicFront">
              <a:rot lat="21000000" lon="1800000" rev="0"/>
            </a:camera>
            <a:lightRig rig="threePt" dir="t"/>
          </a:scene3d>
          <a:sp3d>
            <a:bevelT w="165100" prst="coolSlant"/>
            <a:bevelB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334564" y="1763568"/>
            <a:ext cx="3358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            B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>
    <p:dissolv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3" name="Picture 23" descr="http://www.longleafbicycles.com/wp-content/uploads/2009/02/da-track-co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834" y="2351327"/>
            <a:ext cx="3750000" cy="3600000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85750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rgbClr val="99FF66"/>
                </a:solidFill>
              </a:rPr>
              <a:t>Συνδυασμοί</a:t>
            </a:r>
            <a:r>
              <a:rPr lang="el-GR" dirty="0">
                <a:solidFill>
                  <a:schemeClr val="bg1"/>
                </a:solidFill>
              </a:rPr>
              <a:t> κυκλικών κινήσεων</a:t>
            </a:r>
          </a:p>
        </p:txBody>
      </p:sp>
      <p:graphicFrame>
        <p:nvGraphicFramePr>
          <p:cNvPr id="102416" name="Object 16"/>
          <p:cNvGraphicFramePr>
            <a:graphicFrameLocks noChangeAspect="1"/>
          </p:cNvGraphicFramePr>
          <p:nvPr/>
        </p:nvGraphicFramePr>
        <p:xfrm>
          <a:off x="4686300" y="1357313"/>
          <a:ext cx="22701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1357313"/>
                        <a:ext cx="2270125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5162550" y="2495550"/>
            <a:ext cx="196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C000"/>
                </a:solidFill>
              </a:rPr>
              <a:t>Γιατί ;</a:t>
            </a:r>
          </a:p>
        </p:txBody>
      </p:sp>
      <p:graphicFrame>
        <p:nvGraphicFramePr>
          <p:cNvPr id="102418" name="Object 18"/>
          <p:cNvGraphicFramePr>
            <a:graphicFrameLocks noChangeAspect="1"/>
          </p:cNvGraphicFramePr>
          <p:nvPr/>
        </p:nvGraphicFramePr>
        <p:xfrm>
          <a:off x="4679950" y="3224213"/>
          <a:ext cx="3725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Equation" r:id="rId7" imgW="1117440" imgH="228600" progId="Equation.DSMT4">
                  <p:embed/>
                </p:oleObj>
              </mc:Choice>
              <mc:Fallback>
                <p:oleObj name="Equation" r:id="rId7" imgW="1117440" imgH="228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224213"/>
                        <a:ext cx="37258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9" name="Object 19"/>
          <p:cNvGraphicFramePr>
            <a:graphicFrameLocks noChangeAspect="1"/>
          </p:cNvGraphicFramePr>
          <p:nvPr/>
        </p:nvGraphicFramePr>
        <p:xfrm>
          <a:off x="6103938" y="4143375"/>
          <a:ext cx="258286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143375"/>
                        <a:ext cx="2582862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30608" y="548987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 dirty="0">
                <a:solidFill>
                  <a:srgbClr val="FF9900"/>
                </a:solidFill>
              </a:rPr>
              <a:t>Α</a:t>
            </a:r>
          </a:p>
        </p:txBody>
      </p:sp>
      <p:pic>
        <p:nvPicPr>
          <p:cNvPr id="42" name="Picture 23" descr="http://www.longleafbicycles.com/wp-content/uploads/2009/02/da-track-co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7737" y="3875327"/>
            <a:ext cx="1875000" cy="1800000"/>
          </a:xfrm>
          <a:prstGeom prst="rect">
            <a:avLst/>
          </a:prstGeom>
          <a:noFill/>
        </p:spPr>
      </p:pic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4539342" y="5567988"/>
            <a:ext cx="766892" cy="7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 dirty="0">
                <a:solidFill>
                  <a:srgbClr val="FF0000"/>
                </a:solidFill>
              </a:rPr>
              <a:t>Β</a:t>
            </a:r>
          </a:p>
        </p:txBody>
      </p:sp>
      <p:grpSp>
        <p:nvGrpSpPr>
          <p:cNvPr id="45" name="44 - Ομάδα"/>
          <p:cNvGrpSpPr/>
          <p:nvPr/>
        </p:nvGrpSpPr>
        <p:grpSpPr>
          <a:xfrm>
            <a:off x="279405" y="2863273"/>
            <a:ext cx="2814810" cy="2520000"/>
            <a:chOff x="279405" y="2863273"/>
            <a:chExt cx="2814810" cy="2520000"/>
          </a:xfrm>
        </p:grpSpPr>
        <p:sp>
          <p:nvSpPr>
            <p:cNvPr id="34" name="33 - Δεξιό βέλος"/>
            <p:cNvSpPr/>
            <p:nvPr/>
          </p:nvSpPr>
          <p:spPr>
            <a:xfrm rot="2702075">
              <a:off x="2410038" y="3403588"/>
              <a:ext cx="1068436" cy="299919"/>
            </a:xfrm>
            <a:prstGeom prst="rightArrow">
              <a:avLst>
                <a:gd name="adj1" fmla="val 23063"/>
                <a:gd name="adj2" fmla="val 99967"/>
              </a:avLst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4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υ</a:t>
              </a:r>
              <a:r>
                <a:rPr lang="el-GR" sz="2400" dirty="0" smtClean="0">
                  <a:solidFill>
                    <a:srgbClr val="FF0000"/>
                  </a:solidFill>
                </a:rPr>
                <a:t>Α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pic>
          <p:nvPicPr>
            <p:cNvPr id="24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 l="-3350" r="-16667" b="-96320"/>
            <a:stretch>
              <a:fillRect/>
            </a:stretch>
          </p:blipFill>
          <p:spPr bwMode="auto">
            <a:xfrm rot="2589120">
              <a:off x="1685007" y="2863273"/>
              <a:ext cx="37805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43 - Δεξιό βέλος"/>
            <p:cNvSpPr/>
            <p:nvPr/>
          </p:nvSpPr>
          <p:spPr>
            <a:xfrm rot="13500000">
              <a:off x="-104853" y="4513930"/>
              <a:ext cx="1068436" cy="299919"/>
            </a:xfrm>
            <a:prstGeom prst="rightArrow">
              <a:avLst>
                <a:gd name="adj1" fmla="val 23063"/>
                <a:gd name="adj2" fmla="val 99967"/>
              </a:avLst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4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υ</a:t>
              </a:r>
              <a:r>
                <a:rPr lang="el-GR" sz="2400" dirty="0" smtClean="0">
                  <a:solidFill>
                    <a:srgbClr val="FF0000"/>
                  </a:solidFill>
                </a:rPr>
                <a:t>Α</a:t>
              </a:r>
              <a:endParaRPr lang="el-G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46 - Ομάδα"/>
          <p:cNvGrpSpPr/>
          <p:nvPr/>
        </p:nvGrpSpPr>
        <p:grpSpPr>
          <a:xfrm>
            <a:off x="3837814" y="3353445"/>
            <a:ext cx="530858" cy="2836657"/>
            <a:chOff x="3837814" y="3353445"/>
            <a:chExt cx="530858" cy="2836657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 r="-16667" b="-96320"/>
            <a:stretch>
              <a:fillRect/>
            </a:stretch>
          </p:blipFill>
          <p:spPr bwMode="auto">
            <a:xfrm rot="2589120">
              <a:off x="4075326" y="4098499"/>
              <a:ext cx="19950" cy="13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35 - Δεξιό βέλος"/>
            <p:cNvSpPr/>
            <p:nvPr/>
          </p:nvSpPr>
          <p:spPr>
            <a:xfrm rot="13676770">
              <a:off x="3691870" y="3749790"/>
              <a:ext cx="1073147" cy="280457"/>
            </a:xfrm>
            <a:prstGeom prst="rightArrow">
              <a:avLst>
                <a:gd name="adj1" fmla="val 23063"/>
                <a:gd name="adj2" fmla="val 999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4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υ</a:t>
              </a:r>
              <a:r>
                <a:rPr lang="el-GR" sz="2000" dirty="0" smtClean="0">
                  <a:solidFill>
                    <a:srgbClr val="FF9900"/>
                  </a:solidFill>
                </a:rPr>
                <a:t>Β</a:t>
              </a:r>
              <a:endParaRPr lang="el-GR" dirty="0">
                <a:solidFill>
                  <a:srgbClr val="FF9900"/>
                </a:solidFill>
              </a:endParaRPr>
            </a:p>
          </p:txBody>
        </p:sp>
        <p:sp>
          <p:nvSpPr>
            <p:cNvPr id="46" name="45 - Δεξιό βέλος"/>
            <p:cNvSpPr/>
            <p:nvPr/>
          </p:nvSpPr>
          <p:spPr>
            <a:xfrm rot="2880000">
              <a:off x="3441469" y="5513300"/>
              <a:ext cx="1073147" cy="280457"/>
            </a:xfrm>
            <a:prstGeom prst="rightArrow">
              <a:avLst>
                <a:gd name="adj1" fmla="val 23063"/>
                <a:gd name="adj2" fmla="val 999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4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υ</a:t>
              </a:r>
              <a:r>
                <a:rPr lang="el-GR" sz="2000" dirty="0" smtClean="0">
                  <a:solidFill>
                    <a:srgbClr val="FF9900"/>
                  </a:solidFill>
                </a:rPr>
                <a:t>Β</a:t>
              </a:r>
              <a:endParaRPr lang="el-GR" dirty="0">
                <a:solidFill>
                  <a:srgbClr val="FF9900"/>
                </a:solidFill>
              </a:endParaRPr>
            </a:p>
          </p:txBody>
        </p:sp>
      </p:grp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7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1988" name="Freeform 6"/>
          <p:cNvSpPr>
            <a:spLocks noEditPoints="1"/>
          </p:cNvSpPr>
          <p:nvPr/>
        </p:nvSpPr>
        <p:spPr bwMode="auto">
          <a:xfrm>
            <a:off x="5778500" y="3128963"/>
            <a:ext cx="1876425" cy="1874837"/>
          </a:xfrm>
          <a:custGeom>
            <a:avLst/>
            <a:gdLst>
              <a:gd name="T0" fmla="*/ 974 w 2364"/>
              <a:gd name="T1" fmla="*/ 92 h 2361"/>
              <a:gd name="T2" fmla="*/ 1013 w 2364"/>
              <a:gd name="T3" fmla="*/ 16 h 2361"/>
              <a:gd name="T4" fmla="*/ 1174 w 2364"/>
              <a:gd name="T5" fmla="*/ 16 h 2361"/>
              <a:gd name="T6" fmla="*/ 1363 w 2364"/>
              <a:gd name="T7" fmla="*/ 199 h 2361"/>
              <a:gd name="T8" fmla="*/ 1553 w 2364"/>
              <a:gd name="T9" fmla="*/ 65 h 2361"/>
              <a:gd name="T10" fmla="*/ 1705 w 2364"/>
              <a:gd name="T11" fmla="*/ 117 h 2361"/>
              <a:gd name="T12" fmla="*/ 1706 w 2364"/>
              <a:gd name="T13" fmla="*/ 324 h 2361"/>
              <a:gd name="T14" fmla="*/ 1995 w 2364"/>
              <a:gd name="T15" fmla="*/ 367 h 2361"/>
              <a:gd name="T16" fmla="*/ 2134 w 2364"/>
              <a:gd name="T17" fmla="*/ 457 h 2361"/>
              <a:gd name="T18" fmla="*/ 2126 w 2364"/>
              <a:gd name="T19" fmla="*/ 546 h 2361"/>
              <a:gd name="T20" fmla="*/ 2244 w 2364"/>
              <a:gd name="T21" fmla="*/ 830 h 2361"/>
              <a:gd name="T22" fmla="*/ 2326 w 2364"/>
              <a:gd name="T23" fmla="*/ 857 h 2361"/>
              <a:gd name="T24" fmla="*/ 2349 w 2364"/>
              <a:gd name="T25" fmla="*/ 1016 h 2361"/>
              <a:gd name="T26" fmla="*/ 2198 w 2364"/>
              <a:gd name="T27" fmla="*/ 1228 h 2361"/>
              <a:gd name="T28" fmla="*/ 2357 w 2364"/>
              <a:gd name="T29" fmla="*/ 1390 h 2361"/>
              <a:gd name="T30" fmla="*/ 2334 w 2364"/>
              <a:gd name="T31" fmla="*/ 1550 h 2361"/>
              <a:gd name="T32" fmla="*/ 2117 w 2364"/>
              <a:gd name="T33" fmla="*/ 1585 h 2361"/>
              <a:gd name="T34" fmla="*/ 2106 w 2364"/>
              <a:gd name="T35" fmla="*/ 1863 h 2361"/>
              <a:gd name="T36" fmla="*/ 2109 w 2364"/>
              <a:gd name="T37" fmla="*/ 1953 h 2361"/>
              <a:gd name="T38" fmla="*/ 1962 w 2364"/>
              <a:gd name="T39" fmla="*/ 2032 h 2361"/>
              <a:gd name="T40" fmla="*/ 1718 w 2364"/>
              <a:gd name="T41" fmla="*/ 2042 h 2361"/>
              <a:gd name="T42" fmla="*/ 1685 w 2364"/>
              <a:gd name="T43" fmla="*/ 2244 h 2361"/>
              <a:gd name="T44" fmla="*/ 1545 w 2364"/>
              <a:gd name="T45" fmla="*/ 2326 h 2361"/>
              <a:gd name="T46" fmla="*/ 1405 w 2364"/>
              <a:gd name="T47" fmla="*/ 2166 h 2361"/>
              <a:gd name="T48" fmla="*/ 1157 w 2364"/>
              <a:gd name="T49" fmla="*/ 2304 h 2361"/>
              <a:gd name="T50" fmla="*/ 1087 w 2364"/>
              <a:gd name="T51" fmla="*/ 2361 h 2361"/>
              <a:gd name="T52" fmla="*/ 935 w 2364"/>
              <a:gd name="T53" fmla="*/ 2296 h 2361"/>
              <a:gd name="T54" fmla="*/ 754 w 2364"/>
              <a:gd name="T55" fmla="*/ 2085 h 2361"/>
              <a:gd name="T56" fmla="*/ 569 w 2364"/>
              <a:gd name="T57" fmla="*/ 2184 h 2361"/>
              <a:gd name="T58" fmla="*/ 446 w 2364"/>
              <a:gd name="T59" fmla="*/ 2079 h 2361"/>
              <a:gd name="T60" fmla="*/ 446 w 2364"/>
              <a:gd name="T61" fmla="*/ 1849 h 2361"/>
              <a:gd name="T62" fmla="*/ 215 w 2364"/>
              <a:gd name="T63" fmla="*/ 1806 h 2361"/>
              <a:gd name="T64" fmla="*/ 114 w 2364"/>
              <a:gd name="T65" fmla="*/ 1680 h 2361"/>
              <a:gd name="T66" fmla="*/ 253 w 2364"/>
              <a:gd name="T67" fmla="*/ 1522 h 2361"/>
              <a:gd name="T68" fmla="*/ 70 w 2364"/>
              <a:gd name="T69" fmla="*/ 1284 h 2361"/>
              <a:gd name="T70" fmla="*/ 1 w 2364"/>
              <a:gd name="T71" fmla="*/ 1232 h 2361"/>
              <a:gd name="T72" fmla="*/ 30 w 2364"/>
              <a:gd name="T73" fmla="*/ 1074 h 2361"/>
              <a:gd name="T74" fmla="*/ 236 w 2364"/>
              <a:gd name="T75" fmla="*/ 908 h 2361"/>
              <a:gd name="T76" fmla="*/ 147 w 2364"/>
              <a:gd name="T77" fmla="*/ 704 h 2361"/>
              <a:gd name="T78" fmla="*/ 222 w 2364"/>
              <a:gd name="T79" fmla="*/ 562 h 2361"/>
              <a:gd name="T80" fmla="*/ 402 w 2364"/>
              <a:gd name="T81" fmla="*/ 579 h 2361"/>
              <a:gd name="T82" fmla="*/ 481 w 2364"/>
              <a:gd name="T83" fmla="*/ 315 h 2361"/>
              <a:gd name="T84" fmla="*/ 571 w 2364"/>
              <a:gd name="T85" fmla="*/ 176 h 2361"/>
              <a:gd name="T86" fmla="*/ 660 w 2364"/>
              <a:gd name="T87" fmla="*/ 184 h 2361"/>
              <a:gd name="T88" fmla="*/ 970 w 2364"/>
              <a:gd name="T89" fmla="*/ 1076 h 2361"/>
              <a:gd name="T90" fmla="*/ 970 w 2364"/>
              <a:gd name="T91" fmla="*/ 1314 h 2361"/>
              <a:gd name="T92" fmla="*/ 1066 w 2364"/>
              <a:gd name="T93" fmla="*/ 1414 h 2361"/>
              <a:gd name="T94" fmla="*/ 1303 w 2364"/>
              <a:gd name="T95" fmla="*/ 1426 h 2361"/>
              <a:gd name="T96" fmla="*/ 1410 w 2364"/>
              <a:gd name="T97" fmla="*/ 1335 h 2361"/>
              <a:gd name="T98" fmla="*/ 1433 w 2364"/>
              <a:gd name="T99" fmla="*/ 1099 h 2361"/>
              <a:gd name="T100" fmla="*/ 1347 w 2364"/>
              <a:gd name="T101" fmla="*/ 988 h 2361"/>
              <a:gd name="T102" fmla="*/ 1112 w 2364"/>
              <a:gd name="T103" fmla="*/ 954 h 2361"/>
              <a:gd name="T104" fmla="*/ 1497 w 2364"/>
              <a:gd name="T105" fmla="*/ 1404 h 2361"/>
              <a:gd name="T106" fmla="*/ 1349 w 2364"/>
              <a:gd name="T107" fmla="*/ 1516 h 2361"/>
              <a:gd name="T108" fmla="*/ 1699 w 2364"/>
              <a:gd name="T109" fmla="*/ 1654 h 2361"/>
              <a:gd name="T110" fmla="*/ 1464 w 2364"/>
              <a:gd name="T111" fmla="*/ 948 h 2361"/>
              <a:gd name="T112" fmla="*/ 1805 w 2364"/>
              <a:gd name="T113" fmla="*/ 898 h 2361"/>
              <a:gd name="T114" fmla="*/ 1608 w 2364"/>
              <a:gd name="T115" fmla="*/ 661 h 2361"/>
              <a:gd name="T116" fmla="*/ 898 w 2364"/>
              <a:gd name="T117" fmla="*/ 1414 h 2361"/>
              <a:gd name="T118" fmla="*/ 623 w 2364"/>
              <a:gd name="T119" fmla="*/ 1572 h 2361"/>
              <a:gd name="T120" fmla="*/ 666 w 2364"/>
              <a:gd name="T121" fmla="*/ 782 h 2361"/>
              <a:gd name="T122" fmla="*/ 1033 w 2364"/>
              <a:gd name="T123" fmla="*/ 866 h 2361"/>
              <a:gd name="T124" fmla="*/ 770 w 2364"/>
              <a:gd name="T125" fmla="*/ 662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3"/>
                </a:lnTo>
                <a:lnTo>
                  <a:pt x="789" y="272"/>
                </a:lnTo>
                <a:lnTo>
                  <a:pt x="814" y="261"/>
                </a:lnTo>
                <a:lnTo>
                  <a:pt x="840" y="251"/>
                </a:lnTo>
                <a:lnTo>
                  <a:pt x="866" y="242"/>
                </a:lnTo>
                <a:lnTo>
                  <a:pt x="891" y="233"/>
                </a:lnTo>
                <a:lnTo>
                  <a:pt x="918" y="225"/>
                </a:lnTo>
                <a:lnTo>
                  <a:pt x="944" y="217"/>
                </a:lnTo>
                <a:lnTo>
                  <a:pt x="971" y="211"/>
                </a:lnTo>
                <a:lnTo>
                  <a:pt x="974" y="92"/>
                </a:lnTo>
                <a:lnTo>
                  <a:pt x="974" y="85"/>
                </a:lnTo>
                <a:lnTo>
                  <a:pt x="974" y="78"/>
                </a:lnTo>
                <a:lnTo>
                  <a:pt x="976" y="64"/>
                </a:lnTo>
                <a:lnTo>
                  <a:pt x="980" y="51"/>
                </a:lnTo>
                <a:lnTo>
                  <a:pt x="986" y="40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0"/>
                </a:lnTo>
                <a:lnTo>
                  <a:pt x="1135" y="0"/>
                </a:lnTo>
                <a:lnTo>
                  <a:pt x="1141" y="0"/>
                </a:lnTo>
                <a:lnTo>
                  <a:pt x="1147" y="1"/>
                </a:lnTo>
                <a:lnTo>
                  <a:pt x="1152" y="3"/>
                </a:lnTo>
                <a:lnTo>
                  <a:pt x="1159" y="5"/>
                </a:lnTo>
                <a:lnTo>
                  <a:pt x="1164" y="8"/>
                </a:lnTo>
                <a:lnTo>
                  <a:pt x="1169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8"/>
                </a:lnTo>
                <a:lnTo>
                  <a:pt x="1195" y="51"/>
                </a:lnTo>
                <a:lnTo>
                  <a:pt x="1196" y="58"/>
                </a:lnTo>
                <a:lnTo>
                  <a:pt x="1198" y="65"/>
                </a:lnTo>
                <a:lnTo>
                  <a:pt x="1223" y="186"/>
                </a:lnTo>
                <a:lnTo>
                  <a:pt x="1251" y="187"/>
                </a:lnTo>
                <a:lnTo>
                  <a:pt x="1279" y="189"/>
                </a:lnTo>
                <a:lnTo>
                  <a:pt x="1307" y="191"/>
                </a:lnTo>
                <a:lnTo>
                  <a:pt x="1334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8" y="210"/>
                </a:lnTo>
                <a:lnTo>
                  <a:pt x="1445" y="216"/>
                </a:lnTo>
                <a:lnTo>
                  <a:pt x="1506" y="112"/>
                </a:lnTo>
                <a:lnTo>
                  <a:pt x="1508" y="105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1" y="70"/>
                </a:lnTo>
                <a:lnTo>
                  <a:pt x="1547" y="67"/>
                </a:lnTo>
                <a:lnTo>
                  <a:pt x="1553" y="65"/>
                </a:lnTo>
                <a:lnTo>
                  <a:pt x="1559" y="63"/>
                </a:lnTo>
                <a:lnTo>
                  <a:pt x="1564" y="62"/>
                </a:lnTo>
                <a:lnTo>
                  <a:pt x="1570" y="62"/>
                </a:lnTo>
                <a:lnTo>
                  <a:pt x="1576" y="63"/>
                </a:lnTo>
                <a:lnTo>
                  <a:pt x="1582" y="64"/>
                </a:lnTo>
                <a:lnTo>
                  <a:pt x="1588" y="66"/>
                </a:lnTo>
                <a:lnTo>
                  <a:pt x="1686" y="104"/>
                </a:lnTo>
                <a:lnTo>
                  <a:pt x="1691" y="106"/>
                </a:lnTo>
                <a:lnTo>
                  <a:pt x="1696" y="109"/>
                </a:lnTo>
                <a:lnTo>
                  <a:pt x="1701" y="113"/>
                </a:lnTo>
                <a:lnTo>
                  <a:pt x="1705" y="117"/>
                </a:lnTo>
                <a:lnTo>
                  <a:pt x="1709" y="122"/>
                </a:lnTo>
                <a:lnTo>
                  <a:pt x="1712" y="127"/>
                </a:lnTo>
                <a:lnTo>
                  <a:pt x="1715" y="133"/>
                </a:lnTo>
                <a:lnTo>
                  <a:pt x="1717" y="138"/>
                </a:lnTo>
                <a:lnTo>
                  <a:pt x="1720" y="151"/>
                </a:lnTo>
                <a:lnTo>
                  <a:pt x="1721" y="165"/>
                </a:lnTo>
                <a:lnTo>
                  <a:pt x="1720" y="179"/>
                </a:lnTo>
                <a:lnTo>
                  <a:pt x="1718" y="186"/>
                </a:lnTo>
                <a:lnTo>
                  <a:pt x="1716" y="193"/>
                </a:lnTo>
                <a:lnTo>
                  <a:pt x="1682" y="310"/>
                </a:lnTo>
                <a:lnTo>
                  <a:pt x="1706" y="324"/>
                </a:lnTo>
                <a:lnTo>
                  <a:pt x="1732" y="339"/>
                </a:lnTo>
                <a:lnTo>
                  <a:pt x="1756" y="355"/>
                </a:lnTo>
                <a:lnTo>
                  <a:pt x="1779" y="372"/>
                </a:lnTo>
                <a:lnTo>
                  <a:pt x="1803" y="389"/>
                </a:lnTo>
                <a:lnTo>
                  <a:pt x="1826" y="407"/>
                </a:lnTo>
                <a:lnTo>
                  <a:pt x="1848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3" y="373"/>
                </a:lnTo>
                <a:lnTo>
                  <a:pt x="1995" y="367"/>
                </a:lnTo>
                <a:lnTo>
                  <a:pt x="2008" y="363"/>
                </a:lnTo>
                <a:lnTo>
                  <a:pt x="2021" y="362"/>
                </a:lnTo>
                <a:lnTo>
                  <a:pt x="2027" y="362"/>
                </a:lnTo>
                <a:lnTo>
                  <a:pt x="2033" y="362"/>
                </a:lnTo>
                <a:lnTo>
                  <a:pt x="2039" y="364"/>
                </a:lnTo>
                <a:lnTo>
                  <a:pt x="2046" y="366"/>
                </a:lnTo>
                <a:lnTo>
                  <a:pt x="2051" y="368"/>
                </a:lnTo>
                <a:lnTo>
                  <a:pt x="2057" y="371"/>
                </a:lnTo>
                <a:lnTo>
                  <a:pt x="2061" y="375"/>
                </a:lnTo>
                <a:lnTo>
                  <a:pt x="2066" y="379"/>
                </a:lnTo>
                <a:lnTo>
                  <a:pt x="2134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2"/>
                </a:lnTo>
                <a:lnTo>
                  <a:pt x="2146" y="478"/>
                </a:lnTo>
                <a:lnTo>
                  <a:pt x="2147" y="485"/>
                </a:lnTo>
                <a:lnTo>
                  <a:pt x="2147" y="491"/>
                </a:lnTo>
                <a:lnTo>
                  <a:pt x="2147" y="497"/>
                </a:lnTo>
                <a:lnTo>
                  <a:pt x="2147" y="504"/>
                </a:lnTo>
                <a:lnTo>
                  <a:pt x="2144" y="516"/>
                </a:lnTo>
                <a:lnTo>
                  <a:pt x="2138" y="528"/>
                </a:lnTo>
                <a:lnTo>
                  <a:pt x="2130" y="540"/>
                </a:lnTo>
                <a:lnTo>
                  <a:pt x="2126" y="546"/>
                </a:lnTo>
                <a:lnTo>
                  <a:pt x="2120" y="551"/>
                </a:lnTo>
                <a:lnTo>
                  <a:pt x="2035" y="639"/>
                </a:lnTo>
                <a:lnTo>
                  <a:pt x="2052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9"/>
                </a:lnTo>
                <a:lnTo>
                  <a:pt x="2105" y="764"/>
                </a:lnTo>
                <a:lnTo>
                  <a:pt x="2118" y="790"/>
                </a:lnTo>
                <a:lnTo>
                  <a:pt x="2128" y="816"/>
                </a:lnTo>
                <a:lnTo>
                  <a:pt x="2138" y="842"/>
                </a:lnTo>
                <a:lnTo>
                  <a:pt x="2244" y="830"/>
                </a:lnTo>
                <a:lnTo>
                  <a:pt x="2252" y="828"/>
                </a:lnTo>
                <a:lnTo>
                  <a:pt x="2259" y="827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3"/>
                </a:lnTo>
                <a:lnTo>
                  <a:pt x="2305" y="836"/>
                </a:lnTo>
                <a:lnTo>
                  <a:pt x="2310" y="840"/>
                </a:lnTo>
                <a:lnTo>
                  <a:pt x="2315" y="843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7"/>
                </a:lnTo>
                <a:lnTo>
                  <a:pt x="2329" y="864"/>
                </a:lnTo>
                <a:lnTo>
                  <a:pt x="2331" y="870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4"/>
                </a:lnTo>
                <a:lnTo>
                  <a:pt x="2357" y="1000"/>
                </a:lnTo>
                <a:lnTo>
                  <a:pt x="2355" y="1006"/>
                </a:lnTo>
                <a:lnTo>
                  <a:pt x="2353" y="1011"/>
                </a:lnTo>
                <a:lnTo>
                  <a:pt x="2349" y="1016"/>
                </a:lnTo>
                <a:lnTo>
                  <a:pt x="2341" y="1026"/>
                </a:lnTo>
                <a:lnTo>
                  <a:pt x="2331" y="1035"/>
                </a:lnTo>
                <a:lnTo>
                  <a:pt x="2319" y="1042"/>
                </a:lnTo>
                <a:lnTo>
                  <a:pt x="2312" y="1045"/>
                </a:lnTo>
                <a:lnTo>
                  <a:pt x="2305" y="1047"/>
                </a:lnTo>
                <a:lnTo>
                  <a:pt x="2194" y="1088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1"/>
                </a:lnTo>
                <a:lnTo>
                  <a:pt x="2198" y="1228"/>
                </a:lnTo>
                <a:lnTo>
                  <a:pt x="2197" y="1257"/>
                </a:lnTo>
                <a:lnTo>
                  <a:pt x="2194" y="1285"/>
                </a:lnTo>
                <a:lnTo>
                  <a:pt x="2191" y="1313"/>
                </a:lnTo>
                <a:lnTo>
                  <a:pt x="2303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80"/>
                </a:lnTo>
                <a:lnTo>
                  <a:pt x="2354" y="1385"/>
                </a:lnTo>
                <a:lnTo>
                  <a:pt x="2357" y="1390"/>
                </a:lnTo>
                <a:lnTo>
                  <a:pt x="2359" y="1396"/>
                </a:lnTo>
                <a:lnTo>
                  <a:pt x="2361" y="1401"/>
                </a:lnTo>
                <a:lnTo>
                  <a:pt x="2364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4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39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8"/>
                </a:lnTo>
                <a:lnTo>
                  <a:pt x="2321" y="1563"/>
                </a:lnTo>
                <a:lnTo>
                  <a:pt x="2315" y="1566"/>
                </a:lnTo>
                <a:lnTo>
                  <a:pt x="2304" y="1572"/>
                </a:lnTo>
                <a:lnTo>
                  <a:pt x="2290" y="1575"/>
                </a:lnTo>
                <a:lnTo>
                  <a:pt x="2276" y="1576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7" y="1585"/>
                </a:lnTo>
                <a:lnTo>
                  <a:pt x="2105" y="1609"/>
                </a:lnTo>
                <a:lnTo>
                  <a:pt x="2093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5" y="1706"/>
                </a:lnTo>
                <a:lnTo>
                  <a:pt x="2039" y="1729"/>
                </a:lnTo>
                <a:lnTo>
                  <a:pt x="2024" y="1751"/>
                </a:lnTo>
                <a:lnTo>
                  <a:pt x="2030" y="1757"/>
                </a:lnTo>
                <a:lnTo>
                  <a:pt x="2101" y="1858"/>
                </a:lnTo>
                <a:lnTo>
                  <a:pt x="2106" y="1863"/>
                </a:lnTo>
                <a:lnTo>
                  <a:pt x="2111" y="1869"/>
                </a:lnTo>
                <a:lnTo>
                  <a:pt x="2118" y="1882"/>
                </a:lnTo>
                <a:lnTo>
                  <a:pt x="2122" y="1895"/>
                </a:lnTo>
                <a:lnTo>
                  <a:pt x="2125" y="1908"/>
                </a:lnTo>
                <a:lnTo>
                  <a:pt x="2125" y="1914"/>
                </a:lnTo>
                <a:lnTo>
                  <a:pt x="2124" y="1920"/>
                </a:lnTo>
                <a:lnTo>
                  <a:pt x="2123" y="1926"/>
                </a:lnTo>
                <a:lnTo>
                  <a:pt x="2122" y="1932"/>
                </a:lnTo>
                <a:lnTo>
                  <a:pt x="2119" y="1937"/>
                </a:lnTo>
                <a:lnTo>
                  <a:pt x="2116" y="1944"/>
                </a:lnTo>
                <a:lnTo>
                  <a:pt x="2113" y="1949"/>
                </a:lnTo>
                <a:lnTo>
                  <a:pt x="2109" y="1953"/>
                </a:lnTo>
                <a:lnTo>
                  <a:pt x="2033" y="2025"/>
                </a:lnTo>
                <a:lnTo>
                  <a:pt x="2028" y="2029"/>
                </a:lnTo>
                <a:lnTo>
                  <a:pt x="2023" y="2032"/>
                </a:lnTo>
                <a:lnTo>
                  <a:pt x="2018" y="2035"/>
                </a:lnTo>
                <a:lnTo>
                  <a:pt x="2012" y="2037"/>
                </a:lnTo>
                <a:lnTo>
                  <a:pt x="2006" y="2039"/>
                </a:lnTo>
                <a:lnTo>
                  <a:pt x="2000" y="2039"/>
                </a:lnTo>
                <a:lnTo>
                  <a:pt x="1994" y="2040"/>
                </a:lnTo>
                <a:lnTo>
                  <a:pt x="1988" y="2039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4" y="2020"/>
                </a:lnTo>
                <a:lnTo>
                  <a:pt x="1939" y="2015"/>
                </a:lnTo>
                <a:lnTo>
                  <a:pt x="1856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5"/>
                </a:lnTo>
                <a:lnTo>
                  <a:pt x="1765" y="2012"/>
                </a:lnTo>
                <a:lnTo>
                  <a:pt x="1742" y="2028"/>
                </a:lnTo>
                <a:lnTo>
                  <a:pt x="1718" y="2042"/>
                </a:lnTo>
                <a:lnTo>
                  <a:pt x="1695" y="2056"/>
                </a:lnTo>
                <a:lnTo>
                  <a:pt x="1671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3" y="2185"/>
                </a:lnTo>
                <a:lnTo>
                  <a:pt x="1686" y="2191"/>
                </a:lnTo>
                <a:lnTo>
                  <a:pt x="1689" y="2206"/>
                </a:lnTo>
                <a:lnTo>
                  <a:pt x="1690" y="2219"/>
                </a:lnTo>
                <a:lnTo>
                  <a:pt x="1688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49"/>
                </a:lnTo>
                <a:lnTo>
                  <a:pt x="1679" y="2255"/>
                </a:lnTo>
                <a:lnTo>
                  <a:pt x="1675" y="2259"/>
                </a:lnTo>
                <a:lnTo>
                  <a:pt x="1671" y="2265"/>
                </a:lnTo>
                <a:lnTo>
                  <a:pt x="1666" y="2268"/>
                </a:lnTo>
                <a:lnTo>
                  <a:pt x="1660" y="2272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6"/>
                </a:lnTo>
                <a:lnTo>
                  <a:pt x="1545" y="2326"/>
                </a:lnTo>
                <a:lnTo>
                  <a:pt x="1539" y="2326"/>
                </a:lnTo>
                <a:lnTo>
                  <a:pt x="1532" y="2324"/>
                </a:lnTo>
                <a:lnTo>
                  <a:pt x="1526" y="2323"/>
                </a:lnTo>
                <a:lnTo>
                  <a:pt x="1520" y="2321"/>
                </a:lnTo>
                <a:lnTo>
                  <a:pt x="1509" y="2315"/>
                </a:lnTo>
                <a:lnTo>
                  <a:pt x="1498" y="2307"/>
                </a:lnTo>
                <a:lnTo>
                  <a:pt x="1489" y="2297"/>
                </a:lnTo>
                <a:lnTo>
                  <a:pt x="1485" y="2291"/>
                </a:lnTo>
                <a:lnTo>
                  <a:pt x="1481" y="2284"/>
                </a:lnTo>
                <a:lnTo>
                  <a:pt x="1406" y="2168"/>
                </a:lnTo>
                <a:lnTo>
                  <a:pt x="1405" y="2166"/>
                </a:lnTo>
                <a:lnTo>
                  <a:pt x="1379" y="2172"/>
                </a:lnTo>
                <a:lnTo>
                  <a:pt x="1352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0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8" y="2296"/>
                </a:lnTo>
                <a:lnTo>
                  <a:pt x="1157" y="2304"/>
                </a:lnTo>
                <a:lnTo>
                  <a:pt x="1155" y="2311"/>
                </a:lnTo>
                <a:lnTo>
                  <a:pt x="1149" y="2323"/>
                </a:lnTo>
                <a:lnTo>
                  <a:pt x="1142" y="2336"/>
                </a:lnTo>
                <a:lnTo>
                  <a:pt x="1133" y="2345"/>
                </a:lnTo>
                <a:lnTo>
                  <a:pt x="1128" y="2349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1" y="2361"/>
                </a:lnTo>
                <a:lnTo>
                  <a:pt x="1095" y="2361"/>
                </a:lnTo>
                <a:lnTo>
                  <a:pt x="1087" y="2361"/>
                </a:lnTo>
                <a:lnTo>
                  <a:pt x="985" y="2348"/>
                </a:lnTo>
                <a:lnTo>
                  <a:pt x="979" y="2346"/>
                </a:lnTo>
                <a:lnTo>
                  <a:pt x="973" y="2345"/>
                </a:lnTo>
                <a:lnTo>
                  <a:pt x="968" y="2342"/>
                </a:lnTo>
                <a:lnTo>
                  <a:pt x="963" y="2339"/>
                </a:lnTo>
                <a:lnTo>
                  <a:pt x="957" y="2335"/>
                </a:lnTo>
                <a:lnTo>
                  <a:pt x="952" y="2331"/>
                </a:lnTo>
                <a:lnTo>
                  <a:pt x="948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2"/>
                </a:lnTo>
                <a:lnTo>
                  <a:pt x="933" y="2275"/>
                </a:lnTo>
                <a:lnTo>
                  <a:pt x="934" y="2268"/>
                </a:lnTo>
                <a:lnTo>
                  <a:pt x="939" y="2154"/>
                </a:lnTo>
                <a:lnTo>
                  <a:pt x="913" y="2147"/>
                </a:lnTo>
                <a:lnTo>
                  <a:pt x="885" y="2139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1" y="2097"/>
                </a:lnTo>
                <a:lnTo>
                  <a:pt x="754" y="2085"/>
                </a:lnTo>
                <a:lnTo>
                  <a:pt x="729" y="2073"/>
                </a:lnTo>
                <a:lnTo>
                  <a:pt x="639" y="2155"/>
                </a:lnTo>
                <a:lnTo>
                  <a:pt x="635" y="2161"/>
                </a:lnTo>
                <a:lnTo>
                  <a:pt x="629" y="2166"/>
                </a:lnTo>
                <a:lnTo>
                  <a:pt x="618" y="2174"/>
                </a:lnTo>
                <a:lnTo>
                  <a:pt x="606" y="2180"/>
                </a:lnTo>
                <a:lnTo>
                  <a:pt x="594" y="2184"/>
                </a:lnTo>
                <a:lnTo>
                  <a:pt x="588" y="2185"/>
                </a:lnTo>
                <a:lnTo>
                  <a:pt x="582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2"/>
                </a:lnTo>
                <a:lnTo>
                  <a:pt x="557" y="2180"/>
                </a:lnTo>
                <a:lnTo>
                  <a:pt x="552" y="2177"/>
                </a:lnTo>
                <a:lnTo>
                  <a:pt x="547" y="2174"/>
                </a:lnTo>
                <a:lnTo>
                  <a:pt x="466" y="2109"/>
                </a:lnTo>
                <a:lnTo>
                  <a:pt x="461" y="2105"/>
                </a:lnTo>
                <a:lnTo>
                  <a:pt x="457" y="2101"/>
                </a:lnTo>
                <a:lnTo>
                  <a:pt x="454" y="2096"/>
                </a:lnTo>
                <a:lnTo>
                  <a:pt x="450" y="2090"/>
                </a:lnTo>
                <a:lnTo>
                  <a:pt x="448" y="2085"/>
                </a:lnTo>
                <a:lnTo>
                  <a:pt x="446" y="2079"/>
                </a:lnTo>
                <a:lnTo>
                  <a:pt x="445" y="2073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7"/>
                </a:lnTo>
                <a:lnTo>
                  <a:pt x="459" y="2021"/>
                </a:lnTo>
                <a:lnTo>
                  <a:pt x="463" y="2015"/>
                </a:lnTo>
                <a:lnTo>
                  <a:pt x="523" y="1926"/>
                </a:lnTo>
                <a:lnTo>
                  <a:pt x="496" y="1902"/>
                </a:lnTo>
                <a:lnTo>
                  <a:pt x="471" y="1875"/>
                </a:lnTo>
                <a:lnTo>
                  <a:pt x="446" y="1849"/>
                </a:lnTo>
                <a:lnTo>
                  <a:pt x="423" y="1822"/>
                </a:lnTo>
                <a:lnTo>
                  <a:pt x="395" y="1786"/>
                </a:lnTo>
                <a:lnTo>
                  <a:pt x="369" y="1749"/>
                </a:lnTo>
                <a:lnTo>
                  <a:pt x="274" y="1793"/>
                </a:lnTo>
                <a:lnTo>
                  <a:pt x="268" y="1797"/>
                </a:lnTo>
                <a:lnTo>
                  <a:pt x="260" y="1801"/>
                </a:lnTo>
                <a:lnTo>
                  <a:pt x="247" y="1805"/>
                </a:lnTo>
                <a:lnTo>
                  <a:pt x="234" y="1807"/>
                </a:lnTo>
                <a:lnTo>
                  <a:pt x="221" y="1807"/>
                </a:lnTo>
                <a:lnTo>
                  <a:pt x="215" y="1806"/>
                </a:lnTo>
                <a:lnTo>
                  <a:pt x="209" y="1805"/>
                </a:lnTo>
                <a:lnTo>
                  <a:pt x="203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8"/>
                </a:lnTo>
                <a:lnTo>
                  <a:pt x="118" y="1693"/>
                </a:lnTo>
                <a:lnTo>
                  <a:pt x="116" y="1686"/>
                </a:lnTo>
                <a:lnTo>
                  <a:pt x="114" y="1680"/>
                </a:lnTo>
                <a:lnTo>
                  <a:pt x="113" y="1674"/>
                </a:lnTo>
                <a:lnTo>
                  <a:pt x="112" y="1668"/>
                </a:lnTo>
                <a:lnTo>
                  <a:pt x="113" y="1662"/>
                </a:lnTo>
                <a:lnTo>
                  <a:pt x="113" y="1656"/>
                </a:lnTo>
                <a:lnTo>
                  <a:pt x="115" y="1650"/>
                </a:lnTo>
                <a:lnTo>
                  <a:pt x="120" y="1638"/>
                </a:lnTo>
                <a:lnTo>
                  <a:pt x="127" y="1627"/>
                </a:lnTo>
                <a:lnTo>
                  <a:pt x="137" y="1615"/>
                </a:lnTo>
                <a:lnTo>
                  <a:pt x="142" y="1611"/>
                </a:lnTo>
                <a:lnTo>
                  <a:pt x="148" y="1606"/>
                </a:lnTo>
                <a:lnTo>
                  <a:pt x="253" y="1522"/>
                </a:lnTo>
                <a:lnTo>
                  <a:pt x="245" y="1495"/>
                </a:lnTo>
                <a:lnTo>
                  <a:pt x="237" y="1469"/>
                </a:lnTo>
                <a:lnTo>
                  <a:pt x="229" y="1443"/>
                </a:lnTo>
                <a:lnTo>
                  <a:pt x="223" y="1416"/>
                </a:lnTo>
                <a:lnTo>
                  <a:pt x="217" y="1390"/>
                </a:lnTo>
                <a:lnTo>
                  <a:pt x="212" y="1362"/>
                </a:lnTo>
                <a:lnTo>
                  <a:pt x="208" y="1336"/>
                </a:lnTo>
                <a:lnTo>
                  <a:pt x="204" y="1309"/>
                </a:lnTo>
                <a:lnTo>
                  <a:pt x="197" y="1310"/>
                </a:lnTo>
                <a:lnTo>
                  <a:pt x="191" y="1310"/>
                </a:lnTo>
                <a:lnTo>
                  <a:pt x="70" y="1284"/>
                </a:lnTo>
                <a:lnTo>
                  <a:pt x="62" y="1283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20" y="1264"/>
                </a:lnTo>
                <a:lnTo>
                  <a:pt x="16" y="1260"/>
                </a:lnTo>
                <a:lnTo>
                  <a:pt x="12" y="1255"/>
                </a:lnTo>
                <a:lnTo>
                  <a:pt x="7" y="1250"/>
                </a:lnTo>
                <a:lnTo>
                  <a:pt x="5" y="1243"/>
                </a:lnTo>
                <a:lnTo>
                  <a:pt x="2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5" y="1116"/>
                </a:lnTo>
                <a:lnTo>
                  <a:pt x="6" y="1109"/>
                </a:lnTo>
                <a:lnTo>
                  <a:pt x="7" y="1104"/>
                </a:lnTo>
                <a:lnTo>
                  <a:pt x="11" y="1098"/>
                </a:lnTo>
                <a:lnTo>
                  <a:pt x="13" y="1093"/>
                </a:lnTo>
                <a:lnTo>
                  <a:pt x="16" y="1087"/>
                </a:lnTo>
                <a:lnTo>
                  <a:pt x="20" y="1083"/>
                </a:lnTo>
                <a:lnTo>
                  <a:pt x="25" y="1078"/>
                </a:lnTo>
                <a:lnTo>
                  <a:pt x="30" y="1074"/>
                </a:lnTo>
                <a:lnTo>
                  <a:pt x="40" y="1068"/>
                </a:lnTo>
                <a:lnTo>
                  <a:pt x="53" y="1063"/>
                </a:lnTo>
                <a:lnTo>
                  <a:pt x="67" y="1060"/>
                </a:lnTo>
                <a:lnTo>
                  <a:pt x="75" y="1059"/>
                </a:lnTo>
                <a:lnTo>
                  <a:pt x="82" y="1059"/>
                </a:lnTo>
                <a:lnTo>
                  <a:pt x="205" y="1056"/>
                </a:lnTo>
                <a:lnTo>
                  <a:pt x="210" y="1025"/>
                </a:lnTo>
                <a:lnTo>
                  <a:pt x="215" y="996"/>
                </a:lnTo>
                <a:lnTo>
                  <a:pt x="221" y="966"/>
                </a:lnTo>
                <a:lnTo>
                  <a:pt x="228" y="938"/>
                </a:lnTo>
                <a:lnTo>
                  <a:pt x="236" y="908"/>
                </a:lnTo>
                <a:lnTo>
                  <a:pt x="244" y="880"/>
                </a:lnTo>
                <a:lnTo>
                  <a:pt x="254" y="851"/>
                </a:lnTo>
                <a:lnTo>
                  <a:pt x="265" y="823"/>
                </a:lnTo>
                <a:lnTo>
                  <a:pt x="185" y="758"/>
                </a:lnTo>
                <a:lnTo>
                  <a:pt x="179" y="754"/>
                </a:lnTo>
                <a:lnTo>
                  <a:pt x="173" y="750"/>
                </a:lnTo>
                <a:lnTo>
                  <a:pt x="163" y="740"/>
                </a:lnTo>
                <a:lnTo>
                  <a:pt x="155" y="728"/>
                </a:lnTo>
                <a:lnTo>
                  <a:pt x="150" y="716"/>
                </a:lnTo>
                <a:lnTo>
                  <a:pt x="148" y="710"/>
                </a:lnTo>
                <a:lnTo>
                  <a:pt x="147" y="704"/>
                </a:lnTo>
                <a:lnTo>
                  <a:pt x="146" y="698"/>
                </a:lnTo>
                <a:lnTo>
                  <a:pt x="146" y="692"/>
                </a:lnTo>
                <a:lnTo>
                  <a:pt x="147" y="686"/>
                </a:lnTo>
                <a:lnTo>
                  <a:pt x="148" y="680"/>
                </a:lnTo>
                <a:lnTo>
                  <a:pt x="150" y="675"/>
                </a:lnTo>
                <a:lnTo>
                  <a:pt x="153" y="668"/>
                </a:lnTo>
                <a:lnTo>
                  <a:pt x="206" y="579"/>
                </a:lnTo>
                <a:lnTo>
                  <a:pt x="209" y="574"/>
                </a:lnTo>
                <a:lnTo>
                  <a:pt x="213" y="569"/>
                </a:lnTo>
                <a:lnTo>
                  <a:pt x="217" y="565"/>
                </a:lnTo>
                <a:lnTo>
                  <a:pt x="222" y="562"/>
                </a:lnTo>
                <a:lnTo>
                  <a:pt x="228" y="559"/>
                </a:lnTo>
                <a:lnTo>
                  <a:pt x="233" y="556"/>
                </a:lnTo>
                <a:lnTo>
                  <a:pt x="239" y="554"/>
                </a:lnTo>
                <a:lnTo>
                  <a:pt x="245" y="553"/>
                </a:lnTo>
                <a:lnTo>
                  <a:pt x="258" y="552"/>
                </a:lnTo>
                <a:lnTo>
                  <a:pt x="272" y="553"/>
                </a:lnTo>
                <a:lnTo>
                  <a:pt x="286" y="557"/>
                </a:lnTo>
                <a:lnTo>
                  <a:pt x="292" y="560"/>
                </a:lnTo>
                <a:lnTo>
                  <a:pt x="299" y="563"/>
                </a:lnTo>
                <a:lnTo>
                  <a:pt x="383" y="603"/>
                </a:lnTo>
                <a:lnTo>
                  <a:pt x="402" y="579"/>
                </a:lnTo>
                <a:lnTo>
                  <a:pt x="420" y="556"/>
                </a:lnTo>
                <a:lnTo>
                  <a:pt x="439" y="532"/>
                </a:lnTo>
                <a:lnTo>
                  <a:pt x="461" y="509"/>
                </a:lnTo>
                <a:lnTo>
                  <a:pt x="481" y="487"/>
                </a:lnTo>
                <a:lnTo>
                  <a:pt x="503" y="465"/>
                </a:lnTo>
                <a:lnTo>
                  <a:pt x="527" y="444"/>
                </a:lnTo>
                <a:lnTo>
                  <a:pt x="550" y="423"/>
                </a:lnTo>
                <a:lnTo>
                  <a:pt x="496" y="339"/>
                </a:lnTo>
                <a:lnTo>
                  <a:pt x="492" y="334"/>
                </a:lnTo>
                <a:lnTo>
                  <a:pt x="487" y="328"/>
                </a:lnTo>
                <a:lnTo>
                  <a:pt x="481" y="315"/>
                </a:lnTo>
                <a:lnTo>
                  <a:pt x="477" y="303"/>
                </a:lnTo>
                <a:lnTo>
                  <a:pt x="476" y="289"/>
                </a:lnTo>
                <a:lnTo>
                  <a:pt x="476" y="283"/>
                </a:lnTo>
                <a:lnTo>
                  <a:pt x="476" y="276"/>
                </a:lnTo>
                <a:lnTo>
                  <a:pt x="478" y="270"/>
                </a:lnTo>
                <a:lnTo>
                  <a:pt x="480" y="265"/>
                </a:lnTo>
                <a:lnTo>
                  <a:pt x="482" y="259"/>
                </a:lnTo>
                <a:lnTo>
                  <a:pt x="485" y="254"/>
                </a:lnTo>
                <a:lnTo>
                  <a:pt x="489" y="249"/>
                </a:lnTo>
                <a:lnTo>
                  <a:pt x="493" y="245"/>
                </a:lnTo>
                <a:lnTo>
                  <a:pt x="571" y="176"/>
                </a:lnTo>
                <a:lnTo>
                  <a:pt x="575" y="172"/>
                </a:lnTo>
                <a:lnTo>
                  <a:pt x="581" y="169"/>
                </a:lnTo>
                <a:lnTo>
                  <a:pt x="587" y="167"/>
                </a:lnTo>
                <a:lnTo>
                  <a:pt x="593" y="165"/>
                </a:lnTo>
                <a:lnTo>
                  <a:pt x="599" y="162"/>
                </a:lnTo>
                <a:lnTo>
                  <a:pt x="605" y="162"/>
                </a:lnTo>
                <a:lnTo>
                  <a:pt x="611" y="162"/>
                </a:lnTo>
                <a:lnTo>
                  <a:pt x="617" y="162"/>
                </a:lnTo>
                <a:lnTo>
                  <a:pt x="630" y="167"/>
                </a:lnTo>
                <a:lnTo>
                  <a:pt x="642" y="172"/>
                </a:lnTo>
                <a:lnTo>
                  <a:pt x="654" y="180"/>
                </a:lnTo>
                <a:lnTo>
                  <a:pt x="660" y="184"/>
                </a:lnTo>
                <a:lnTo>
                  <a:pt x="665" y="190"/>
                </a:lnTo>
                <a:close/>
                <a:moveTo>
                  <a:pt x="1034" y="997"/>
                </a:moveTo>
                <a:lnTo>
                  <a:pt x="1034" y="997"/>
                </a:lnTo>
                <a:lnTo>
                  <a:pt x="1024" y="1006"/>
                </a:lnTo>
                <a:lnTo>
                  <a:pt x="1014" y="1015"/>
                </a:lnTo>
                <a:lnTo>
                  <a:pt x="1006" y="1024"/>
                </a:lnTo>
                <a:lnTo>
                  <a:pt x="997" y="1034"/>
                </a:lnTo>
                <a:lnTo>
                  <a:pt x="990" y="1043"/>
                </a:lnTo>
                <a:lnTo>
                  <a:pt x="983" y="1055"/>
                </a:lnTo>
                <a:lnTo>
                  <a:pt x="976" y="1065"/>
                </a:lnTo>
                <a:lnTo>
                  <a:pt x="970" y="1076"/>
                </a:lnTo>
                <a:lnTo>
                  <a:pt x="959" y="1098"/>
                </a:lnTo>
                <a:lnTo>
                  <a:pt x="951" y="1122"/>
                </a:lnTo>
                <a:lnTo>
                  <a:pt x="945" y="1145"/>
                </a:lnTo>
                <a:lnTo>
                  <a:pt x="942" y="1169"/>
                </a:lnTo>
                <a:lnTo>
                  <a:pt x="940" y="1194"/>
                </a:lnTo>
                <a:lnTo>
                  <a:pt x="941" y="1218"/>
                </a:lnTo>
                <a:lnTo>
                  <a:pt x="945" y="1242"/>
                </a:lnTo>
                <a:lnTo>
                  <a:pt x="951" y="1267"/>
                </a:lnTo>
                <a:lnTo>
                  <a:pt x="954" y="1279"/>
                </a:lnTo>
                <a:lnTo>
                  <a:pt x="959" y="1290"/>
                </a:lnTo>
                <a:lnTo>
                  <a:pt x="965" y="1302"/>
                </a:lnTo>
                <a:lnTo>
                  <a:pt x="970" y="1314"/>
                </a:lnTo>
                <a:lnTo>
                  <a:pt x="976" y="1325"/>
                </a:lnTo>
                <a:lnTo>
                  <a:pt x="983" y="1336"/>
                </a:lnTo>
                <a:lnTo>
                  <a:pt x="990" y="1346"/>
                </a:lnTo>
                <a:lnTo>
                  <a:pt x="998" y="1356"/>
                </a:lnTo>
                <a:lnTo>
                  <a:pt x="1007" y="1366"/>
                </a:lnTo>
                <a:lnTo>
                  <a:pt x="1016" y="1376"/>
                </a:lnTo>
                <a:lnTo>
                  <a:pt x="1025" y="1385"/>
                </a:lnTo>
                <a:lnTo>
                  <a:pt x="1035" y="1393"/>
                </a:lnTo>
                <a:lnTo>
                  <a:pt x="1045" y="1401"/>
                </a:lnTo>
                <a:lnTo>
                  <a:pt x="1055" y="1408"/>
                </a:lnTo>
                <a:lnTo>
                  <a:pt x="1066" y="1414"/>
                </a:lnTo>
                <a:lnTo>
                  <a:pt x="1077" y="1420"/>
                </a:lnTo>
                <a:lnTo>
                  <a:pt x="1100" y="1431"/>
                </a:lnTo>
                <a:lnTo>
                  <a:pt x="1123" y="1440"/>
                </a:lnTo>
                <a:lnTo>
                  <a:pt x="1146" y="1446"/>
                </a:lnTo>
                <a:lnTo>
                  <a:pt x="1171" y="1449"/>
                </a:lnTo>
                <a:lnTo>
                  <a:pt x="1195" y="1450"/>
                </a:lnTo>
                <a:lnTo>
                  <a:pt x="1220" y="1449"/>
                </a:lnTo>
                <a:lnTo>
                  <a:pt x="1244" y="1446"/>
                </a:lnTo>
                <a:lnTo>
                  <a:pt x="1268" y="1440"/>
                </a:lnTo>
                <a:lnTo>
                  <a:pt x="1281" y="1436"/>
                </a:lnTo>
                <a:lnTo>
                  <a:pt x="1292" y="1431"/>
                </a:lnTo>
                <a:lnTo>
                  <a:pt x="1303" y="1426"/>
                </a:lnTo>
                <a:lnTo>
                  <a:pt x="1315" y="1421"/>
                </a:lnTo>
                <a:lnTo>
                  <a:pt x="1326" y="1414"/>
                </a:lnTo>
                <a:lnTo>
                  <a:pt x="1336" y="1408"/>
                </a:lnTo>
                <a:lnTo>
                  <a:pt x="1348" y="1400"/>
                </a:lnTo>
                <a:lnTo>
                  <a:pt x="1358" y="1392"/>
                </a:lnTo>
                <a:lnTo>
                  <a:pt x="1368" y="1384"/>
                </a:lnTo>
                <a:lnTo>
                  <a:pt x="1377" y="1375"/>
                </a:lnTo>
                <a:lnTo>
                  <a:pt x="1386" y="1365"/>
                </a:lnTo>
                <a:lnTo>
                  <a:pt x="1394" y="1355"/>
                </a:lnTo>
                <a:lnTo>
                  <a:pt x="1402" y="1345"/>
                </a:lnTo>
                <a:lnTo>
                  <a:pt x="1410" y="1335"/>
                </a:lnTo>
                <a:lnTo>
                  <a:pt x="1416" y="1325"/>
                </a:lnTo>
                <a:lnTo>
                  <a:pt x="1422" y="1314"/>
                </a:lnTo>
                <a:lnTo>
                  <a:pt x="1433" y="1291"/>
                </a:lnTo>
                <a:lnTo>
                  <a:pt x="1441" y="1268"/>
                </a:lnTo>
                <a:lnTo>
                  <a:pt x="1446" y="1245"/>
                </a:lnTo>
                <a:lnTo>
                  <a:pt x="1450" y="1220"/>
                </a:lnTo>
                <a:lnTo>
                  <a:pt x="1451" y="1196"/>
                </a:lnTo>
                <a:lnTo>
                  <a:pt x="1450" y="1171"/>
                </a:lnTo>
                <a:lnTo>
                  <a:pt x="1447" y="1147"/>
                </a:lnTo>
                <a:lnTo>
                  <a:pt x="1441" y="1123"/>
                </a:lnTo>
                <a:lnTo>
                  <a:pt x="1437" y="1110"/>
                </a:lnTo>
                <a:lnTo>
                  <a:pt x="1433" y="1099"/>
                </a:lnTo>
                <a:lnTo>
                  <a:pt x="1428" y="1087"/>
                </a:lnTo>
                <a:lnTo>
                  <a:pt x="1422" y="1076"/>
                </a:lnTo>
                <a:lnTo>
                  <a:pt x="1416" y="1065"/>
                </a:lnTo>
                <a:lnTo>
                  <a:pt x="1409" y="1054"/>
                </a:lnTo>
                <a:lnTo>
                  <a:pt x="1401" y="1043"/>
                </a:lnTo>
                <a:lnTo>
                  <a:pt x="1393" y="1033"/>
                </a:lnTo>
                <a:lnTo>
                  <a:pt x="1385" y="1023"/>
                </a:lnTo>
                <a:lnTo>
                  <a:pt x="1376" y="1014"/>
                </a:lnTo>
                <a:lnTo>
                  <a:pt x="1367" y="1005"/>
                </a:lnTo>
                <a:lnTo>
                  <a:pt x="1357" y="997"/>
                </a:lnTo>
                <a:lnTo>
                  <a:pt x="1347" y="988"/>
                </a:lnTo>
                <a:lnTo>
                  <a:pt x="1336" y="981"/>
                </a:lnTo>
                <a:lnTo>
                  <a:pt x="1326" y="974"/>
                </a:lnTo>
                <a:lnTo>
                  <a:pt x="1315" y="968"/>
                </a:lnTo>
                <a:lnTo>
                  <a:pt x="1293" y="958"/>
                </a:lnTo>
                <a:lnTo>
                  <a:pt x="1269" y="950"/>
                </a:lnTo>
                <a:lnTo>
                  <a:pt x="1245" y="944"/>
                </a:lnTo>
                <a:lnTo>
                  <a:pt x="1222" y="941"/>
                </a:lnTo>
                <a:lnTo>
                  <a:pt x="1196" y="940"/>
                </a:lnTo>
                <a:lnTo>
                  <a:pt x="1172" y="941"/>
                </a:lnTo>
                <a:lnTo>
                  <a:pt x="1147" y="944"/>
                </a:lnTo>
                <a:lnTo>
                  <a:pt x="1124" y="950"/>
                </a:lnTo>
                <a:lnTo>
                  <a:pt x="1112" y="954"/>
                </a:lnTo>
                <a:lnTo>
                  <a:pt x="1100" y="958"/>
                </a:lnTo>
                <a:lnTo>
                  <a:pt x="1088" y="963"/>
                </a:lnTo>
                <a:lnTo>
                  <a:pt x="1077" y="968"/>
                </a:lnTo>
                <a:lnTo>
                  <a:pt x="1066" y="974"/>
                </a:lnTo>
                <a:lnTo>
                  <a:pt x="1055" y="981"/>
                </a:lnTo>
                <a:lnTo>
                  <a:pt x="1045" y="989"/>
                </a:lnTo>
                <a:lnTo>
                  <a:pt x="1034" y="997"/>
                </a:lnTo>
                <a:close/>
                <a:moveTo>
                  <a:pt x="1752" y="1586"/>
                </a:moveTo>
                <a:lnTo>
                  <a:pt x="1507" y="1386"/>
                </a:lnTo>
                <a:lnTo>
                  <a:pt x="1497" y="1404"/>
                </a:lnTo>
                <a:lnTo>
                  <a:pt x="1486" y="1421"/>
                </a:lnTo>
                <a:lnTo>
                  <a:pt x="1474" y="1437"/>
                </a:lnTo>
                <a:lnTo>
                  <a:pt x="1460" y="1450"/>
                </a:lnTo>
                <a:lnTo>
                  <a:pt x="1447" y="1462"/>
                </a:lnTo>
                <a:lnTo>
                  <a:pt x="1434" y="1472"/>
                </a:lnTo>
                <a:lnTo>
                  <a:pt x="1421" y="1481"/>
                </a:lnTo>
                <a:lnTo>
                  <a:pt x="1409" y="1489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3" y="1515"/>
                </a:lnTo>
                <a:lnTo>
                  <a:pt x="1349" y="1516"/>
                </a:lnTo>
                <a:lnTo>
                  <a:pt x="1496" y="1796"/>
                </a:lnTo>
                <a:lnTo>
                  <a:pt x="1511" y="1790"/>
                </a:lnTo>
                <a:lnTo>
                  <a:pt x="1525" y="1785"/>
                </a:lnTo>
                <a:lnTo>
                  <a:pt x="1553" y="1772"/>
                </a:lnTo>
                <a:lnTo>
                  <a:pt x="1579" y="1757"/>
                </a:lnTo>
                <a:lnTo>
                  <a:pt x="1604" y="1740"/>
                </a:lnTo>
                <a:lnTo>
                  <a:pt x="1626" y="1723"/>
                </a:lnTo>
                <a:lnTo>
                  <a:pt x="1647" y="1706"/>
                </a:lnTo>
                <a:lnTo>
                  <a:pt x="1667" y="1688"/>
                </a:lnTo>
                <a:lnTo>
                  <a:pt x="1684" y="1671"/>
                </a:lnTo>
                <a:lnTo>
                  <a:pt x="1699" y="1654"/>
                </a:lnTo>
                <a:lnTo>
                  <a:pt x="1713" y="1639"/>
                </a:lnTo>
                <a:lnTo>
                  <a:pt x="1735" y="1611"/>
                </a:lnTo>
                <a:lnTo>
                  <a:pt x="1748" y="1593"/>
                </a:lnTo>
                <a:lnTo>
                  <a:pt x="1752" y="1586"/>
                </a:lnTo>
                <a:close/>
                <a:moveTo>
                  <a:pt x="1601" y="656"/>
                </a:moveTo>
                <a:lnTo>
                  <a:pt x="1400" y="902"/>
                </a:lnTo>
                <a:lnTo>
                  <a:pt x="1419" y="912"/>
                </a:lnTo>
                <a:lnTo>
                  <a:pt x="1436" y="923"/>
                </a:lnTo>
                <a:lnTo>
                  <a:pt x="1450" y="936"/>
                </a:lnTo>
                <a:lnTo>
                  <a:pt x="1464" y="948"/>
                </a:lnTo>
                <a:lnTo>
                  <a:pt x="1477" y="961"/>
                </a:lnTo>
                <a:lnTo>
                  <a:pt x="1487" y="974"/>
                </a:lnTo>
                <a:lnTo>
                  <a:pt x="1496" y="987"/>
                </a:lnTo>
                <a:lnTo>
                  <a:pt x="1504" y="1001"/>
                </a:lnTo>
                <a:lnTo>
                  <a:pt x="1511" y="1013"/>
                </a:lnTo>
                <a:lnTo>
                  <a:pt x="1516" y="1024"/>
                </a:lnTo>
                <a:lnTo>
                  <a:pt x="1524" y="1043"/>
                </a:lnTo>
                <a:lnTo>
                  <a:pt x="1528" y="1056"/>
                </a:lnTo>
                <a:lnTo>
                  <a:pt x="1530" y="1061"/>
                </a:lnTo>
                <a:lnTo>
                  <a:pt x="1810" y="912"/>
                </a:lnTo>
                <a:lnTo>
                  <a:pt x="1805" y="898"/>
                </a:lnTo>
                <a:lnTo>
                  <a:pt x="1799" y="884"/>
                </a:lnTo>
                <a:lnTo>
                  <a:pt x="1785" y="855"/>
                </a:lnTo>
                <a:lnTo>
                  <a:pt x="1771" y="830"/>
                </a:lnTo>
                <a:lnTo>
                  <a:pt x="1755" y="806"/>
                </a:lnTo>
                <a:lnTo>
                  <a:pt x="1738" y="783"/>
                </a:lnTo>
                <a:lnTo>
                  <a:pt x="1720" y="762"/>
                </a:lnTo>
                <a:lnTo>
                  <a:pt x="1703" y="743"/>
                </a:lnTo>
                <a:lnTo>
                  <a:pt x="1685" y="725"/>
                </a:lnTo>
                <a:lnTo>
                  <a:pt x="1669" y="709"/>
                </a:lnTo>
                <a:lnTo>
                  <a:pt x="1652" y="696"/>
                </a:lnTo>
                <a:lnTo>
                  <a:pt x="1626" y="675"/>
                </a:lnTo>
                <a:lnTo>
                  <a:pt x="1608" y="661"/>
                </a:lnTo>
                <a:lnTo>
                  <a:pt x="1601" y="656"/>
                </a:lnTo>
                <a:close/>
                <a:moveTo>
                  <a:pt x="794" y="1745"/>
                </a:moveTo>
                <a:lnTo>
                  <a:pt x="994" y="1500"/>
                </a:lnTo>
                <a:lnTo>
                  <a:pt x="976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0" y="1453"/>
                </a:lnTo>
                <a:lnTo>
                  <a:pt x="919" y="1441"/>
                </a:lnTo>
                <a:lnTo>
                  <a:pt x="908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9"/>
                </a:lnTo>
                <a:lnTo>
                  <a:pt x="878" y="1378"/>
                </a:lnTo>
                <a:lnTo>
                  <a:pt x="870" y="1358"/>
                </a:lnTo>
                <a:lnTo>
                  <a:pt x="866" y="1346"/>
                </a:lnTo>
                <a:lnTo>
                  <a:pt x="865" y="1341"/>
                </a:lnTo>
                <a:lnTo>
                  <a:pt x="585" y="1489"/>
                </a:lnTo>
                <a:lnTo>
                  <a:pt x="590" y="1504"/>
                </a:lnTo>
                <a:lnTo>
                  <a:pt x="596" y="1518"/>
                </a:lnTo>
                <a:lnTo>
                  <a:pt x="609" y="1545"/>
                </a:lnTo>
                <a:lnTo>
                  <a:pt x="623" y="1572"/>
                </a:lnTo>
                <a:lnTo>
                  <a:pt x="639" y="1596"/>
                </a:lnTo>
                <a:lnTo>
                  <a:pt x="657" y="1618"/>
                </a:lnTo>
                <a:lnTo>
                  <a:pt x="674" y="1640"/>
                </a:lnTo>
                <a:lnTo>
                  <a:pt x="692" y="1659"/>
                </a:lnTo>
                <a:lnTo>
                  <a:pt x="710" y="1676"/>
                </a:lnTo>
                <a:lnTo>
                  <a:pt x="726" y="1692"/>
                </a:lnTo>
                <a:lnTo>
                  <a:pt x="742" y="1706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1" y="982"/>
                </a:lnTo>
                <a:lnTo>
                  <a:pt x="921" y="964"/>
                </a:lnTo>
                <a:lnTo>
                  <a:pt x="932" y="947"/>
                </a:lnTo>
                <a:lnTo>
                  <a:pt x="944" y="932"/>
                </a:lnTo>
                <a:lnTo>
                  <a:pt x="957" y="918"/>
                </a:lnTo>
                <a:lnTo>
                  <a:pt x="971" y="906"/>
                </a:lnTo>
                <a:lnTo>
                  <a:pt x="984" y="895"/>
                </a:lnTo>
                <a:lnTo>
                  <a:pt x="997" y="886"/>
                </a:lnTo>
                <a:lnTo>
                  <a:pt x="1009" y="879"/>
                </a:lnTo>
                <a:lnTo>
                  <a:pt x="1021" y="872"/>
                </a:lnTo>
                <a:lnTo>
                  <a:pt x="1033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1" y="572"/>
                </a:lnTo>
                <a:lnTo>
                  <a:pt x="907" y="577"/>
                </a:lnTo>
                <a:lnTo>
                  <a:pt x="892" y="583"/>
                </a:lnTo>
                <a:lnTo>
                  <a:pt x="865" y="596"/>
                </a:lnTo>
                <a:lnTo>
                  <a:pt x="839" y="612"/>
                </a:lnTo>
                <a:lnTo>
                  <a:pt x="814" y="628"/>
                </a:lnTo>
                <a:lnTo>
                  <a:pt x="792" y="644"/>
                </a:lnTo>
                <a:lnTo>
                  <a:pt x="770" y="662"/>
                </a:lnTo>
                <a:lnTo>
                  <a:pt x="751" y="680"/>
                </a:lnTo>
                <a:lnTo>
                  <a:pt x="734" y="697"/>
                </a:lnTo>
                <a:lnTo>
                  <a:pt x="719" y="714"/>
                </a:lnTo>
                <a:lnTo>
                  <a:pt x="704" y="729"/>
                </a:lnTo>
                <a:lnTo>
                  <a:pt x="683" y="757"/>
                </a:lnTo>
                <a:lnTo>
                  <a:pt x="670" y="775"/>
                </a:lnTo>
                <a:lnTo>
                  <a:pt x="666" y="782"/>
                </a:lnTo>
                <a:close/>
              </a:path>
            </a:pathLst>
          </a:custGeom>
          <a:solidFill>
            <a:srgbClr val="000000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1989" name="Freeform 7"/>
          <p:cNvSpPr>
            <a:spLocks noEditPoints="1"/>
          </p:cNvSpPr>
          <p:nvPr/>
        </p:nvSpPr>
        <p:spPr bwMode="auto">
          <a:xfrm>
            <a:off x="1546225" y="2054225"/>
            <a:ext cx="3181350" cy="3221038"/>
          </a:xfrm>
          <a:custGeom>
            <a:avLst/>
            <a:gdLst>
              <a:gd name="T0" fmla="*/ 766 w 4008"/>
              <a:gd name="T1" fmla="*/ 478 h 4057"/>
              <a:gd name="T2" fmla="*/ 970 w 4008"/>
              <a:gd name="T3" fmla="*/ 359 h 4057"/>
              <a:gd name="T4" fmla="*/ 1202 w 4008"/>
              <a:gd name="T5" fmla="*/ 201 h 4057"/>
              <a:gd name="T6" fmla="*/ 1427 w 4008"/>
              <a:gd name="T7" fmla="*/ 144 h 4057"/>
              <a:gd name="T8" fmla="*/ 1681 w 4008"/>
              <a:gd name="T9" fmla="*/ 58 h 4057"/>
              <a:gd name="T10" fmla="*/ 1915 w 4008"/>
              <a:gd name="T11" fmla="*/ 34 h 4057"/>
              <a:gd name="T12" fmla="*/ 2180 w 4008"/>
              <a:gd name="T13" fmla="*/ 53 h 4057"/>
              <a:gd name="T14" fmla="*/ 2415 w 4008"/>
              <a:gd name="T15" fmla="*/ 53 h 4057"/>
              <a:gd name="T16" fmla="*/ 2675 w 4008"/>
              <a:gd name="T17" fmla="*/ 197 h 4057"/>
              <a:gd name="T18" fmla="*/ 2900 w 4008"/>
              <a:gd name="T19" fmla="*/ 227 h 4057"/>
              <a:gd name="T20" fmla="*/ 3042 w 4008"/>
              <a:gd name="T21" fmla="*/ 519 h 4057"/>
              <a:gd name="T22" fmla="*/ 3319 w 4008"/>
              <a:gd name="T23" fmla="*/ 504 h 4057"/>
              <a:gd name="T24" fmla="*/ 3477 w 4008"/>
              <a:gd name="T25" fmla="*/ 769 h 4057"/>
              <a:gd name="T26" fmla="*/ 3663 w 4008"/>
              <a:gd name="T27" fmla="*/ 900 h 4057"/>
              <a:gd name="T28" fmla="*/ 3780 w 4008"/>
              <a:gd name="T29" fmla="*/ 1214 h 4057"/>
              <a:gd name="T30" fmla="*/ 3901 w 4008"/>
              <a:gd name="T31" fmla="*/ 1406 h 4057"/>
              <a:gd name="T32" fmla="*/ 3919 w 4008"/>
              <a:gd name="T33" fmla="*/ 1652 h 4057"/>
              <a:gd name="T34" fmla="*/ 4000 w 4008"/>
              <a:gd name="T35" fmla="*/ 1869 h 4057"/>
              <a:gd name="T36" fmla="*/ 3945 w 4008"/>
              <a:gd name="T37" fmla="*/ 2185 h 4057"/>
              <a:gd name="T38" fmla="*/ 3971 w 4008"/>
              <a:gd name="T39" fmla="*/ 2417 h 4057"/>
              <a:gd name="T40" fmla="*/ 3835 w 4008"/>
              <a:gd name="T41" fmla="*/ 2700 h 4057"/>
              <a:gd name="T42" fmla="*/ 3786 w 4008"/>
              <a:gd name="T43" fmla="*/ 2928 h 4057"/>
              <a:gd name="T44" fmla="*/ 3611 w 4008"/>
              <a:gd name="T45" fmla="*/ 3145 h 4057"/>
              <a:gd name="T46" fmla="*/ 3490 w 4008"/>
              <a:gd name="T47" fmla="*/ 3347 h 4057"/>
              <a:gd name="T48" fmla="*/ 3273 w 4008"/>
              <a:gd name="T49" fmla="*/ 3554 h 4057"/>
              <a:gd name="T50" fmla="*/ 3103 w 4008"/>
              <a:gd name="T51" fmla="*/ 3715 h 4057"/>
              <a:gd name="T52" fmla="*/ 2825 w 4008"/>
              <a:gd name="T53" fmla="*/ 3809 h 4057"/>
              <a:gd name="T54" fmla="*/ 2653 w 4008"/>
              <a:gd name="T55" fmla="*/ 3949 h 4057"/>
              <a:gd name="T56" fmla="*/ 2327 w 4008"/>
              <a:gd name="T57" fmla="*/ 3820 h 4057"/>
              <a:gd name="T58" fmla="*/ 2195 w 4008"/>
              <a:gd name="T59" fmla="*/ 4054 h 4057"/>
              <a:gd name="T60" fmla="*/ 2077 w 4008"/>
              <a:gd name="T61" fmla="*/ 3846 h 4057"/>
              <a:gd name="T62" fmla="*/ 1783 w 4008"/>
              <a:gd name="T63" fmla="*/ 4031 h 4057"/>
              <a:gd name="T64" fmla="*/ 1576 w 4008"/>
              <a:gd name="T65" fmla="*/ 3937 h 4057"/>
              <a:gd name="T66" fmla="*/ 1280 w 4008"/>
              <a:gd name="T67" fmla="*/ 3884 h 4057"/>
              <a:gd name="T68" fmla="*/ 1091 w 4008"/>
              <a:gd name="T69" fmla="*/ 3753 h 4057"/>
              <a:gd name="T70" fmla="*/ 812 w 4008"/>
              <a:gd name="T71" fmla="*/ 3618 h 4057"/>
              <a:gd name="T72" fmla="*/ 693 w 4008"/>
              <a:gd name="T73" fmla="*/ 3420 h 4057"/>
              <a:gd name="T74" fmla="*/ 442 w 4008"/>
              <a:gd name="T75" fmla="*/ 3253 h 4057"/>
              <a:gd name="T76" fmla="*/ 453 w 4008"/>
              <a:gd name="T77" fmla="*/ 2974 h 4057"/>
              <a:gd name="T78" fmla="*/ 164 w 4008"/>
              <a:gd name="T79" fmla="*/ 2786 h 4057"/>
              <a:gd name="T80" fmla="*/ 257 w 4008"/>
              <a:gd name="T81" fmla="*/ 2526 h 4057"/>
              <a:gd name="T82" fmla="*/ 28 w 4008"/>
              <a:gd name="T83" fmla="*/ 2292 h 4057"/>
              <a:gd name="T84" fmla="*/ 178 w 4008"/>
              <a:gd name="T85" fmla="*/ 2058 h 4057"/>
              <a:gd name="T86" fmla="*/ 16 w 4008"/>
              <a:gd name="T87" fmla="*/ 1783 h 4057"/>
              <a:gd name="T88" fmla="*/ 104 w 4008"/>
              <a:gd name="T89" fmla="*/ 1572 h 4057"/>
              <a:gd name="T90" fmla="*/ 153 w 4008"/>
              <a:gd name="T91" fmla="*/ 1296 h 4057"/>
              <a:gd name="T92" fmla="*/ 282 w 4008"/>
              <a:gd name="T93" fmla="*/ 1100 h 4057"/>
              <a:gd name="T94" fmla="*/ 387 w 4008"/>
              <a:gd name="T95" fmla="*/ 850 h 4057"/>
              <a:gd name="T96" fmla="*/ 542 w 4008"/>
              <a:gd name="T97" fmla="*/ 674 h 4057"/>
              <a:gd name="T98" fmla="*/ 1652 w 4008"/>
              <a:gd name="T99" fmla="*/ 1965 h 4057"/>
              <a:gd name="T100" fmla="*/ 1802 w 4008"/>
              <a:gd name="T101" fmla="*/ 2301 h 4057"/>
              <a:gd name="T102" fmla="*/ 2177 w 4008"/>
              <a:gd name="T103" fmla="*/ 2337 h 4057"/>
              <a:gd name="T104" fmla="*/ 2390 w 4008"/>
              <a:gd name="T105" fmla="*/ 2038 h 4057"/>
              <a:gd name="T106" fmla="*/ 2240 w 4008"/>
              <a:gd name="T107" fmla="*/ 1701 h 4057"/>
              <a:gd name="T108" fmla="*/ 1865 w 4008"/>
              <a:gd name="T109" fmla="*/ 1665 h 4057"/>
              <a:gd name="T110" fmla="*/ 2328 w 4008"/>
              <a:gd name="T111" fmla="*/ 2492 h 4057"/>
              <a:gd name="T112" fmla="*/ 2874 w 4008"/>
              <a:gd name="T113" fmla="*/ 2688 h 4057"/>
              <a:gd name="T114" fmla="*/ 2552 w 4008"/>
              <a:gd name="T115" fmla="*/ 1754 h 4057"/>
              <a:gd name="T116" fmla="*/ 2685 w 4008"/>
              <a:gd name="T117" fmla="*/ 1141 h 4057"/>
              <a:gd name="T118" fmla="*/ 1492 w 4008"/>
              <a:gd name="T119" fmla="*/ 2233 h 4057"/>
              <a:gd name="T120" fmla="*/ 1378 w 4008"/>
              <a:gd name="T121" fmla="*/ 2882 h 4057"/>
              <a:gd name="T122" fmla="*/ 1584 w 4008"/>
              <a:gd name="T123" fmla="*/ 998 h 40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008"/>
              <a:gd name="T187" fmla="*/ 0 h 4057"/>
              <a:gd name="T188" fmla="*/ 4008 w 4008"/>
              <a:gd name="T189" fmla="*/ 4057 h 40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008" h="4057">
                <a:moveTo>
                  <a:pt x="562" y="683"/>
                </a:moveTo>
                <a:lnTo>
                  <a:pt x="659" y="746"/>
                </a:lnTo>
                <a:lnTo>
                  <a:pt x="667" y="752"/>
                </a:lnTo>
                <a:lnTo>
                  <a:pt x="673" y="759"/>
                </a:lnTo>
                <a:lnTo>
                  <a:pt x="678" y="765"/>
                </a:lnTo>
                <a:lnTo>
                  <a:pt x="683" y="773"/>
                </a:lnTo>
                <a:lnTo>
                  <a:pt x="721" y="733"/>
                </a:lnTo>
                <a:lnTo>
                  <a:pt x="761" y="696"/>
                </a:lnTo>
                <a:lnTo>
                  <a:pt x="801" y="659"/>
                </a:lnTo>
                <a:lnTo>
                  <a:pt x="843" y="622"/>
                </a:lnTo>
                <a:lnTo>
                  <a:pt x="778" y="532"/>
                </a:lnTo>
                <a:lnTo>
                  <a:pt x="774" y="526"/>
                </a:lnTo>
                <a:lnTo>
                  <a:pt x="771" y="520"/>
                </a:lnTo>
                <a:lnTo>
                  <a:pt x="769" y="513"/>
                </a:lnTo>
                <a:lnTo>
                  <a:pt x="767" y="506"/>
                </a:lnTo>
                <a:lnTo>
                  <a:pt x="766" y="498"/>
                </a:lnTo>
                <a:lnTo>
                  <a:pt x="765" y="491"/>
                </a:lnTo>
                <a:lnTo>
                  <a:pt x="765" y="485"/>
                </a:lnTo>
                <a:lnTo>
                  <a:pt x="766" y="478"/>
                </a:lnTo>
                <a:lnTo>
                  <a:pt x="767" y="471"/>
                </a:lnTo>
                <a:lnTo>
                  <a:pt x="769" y="464"/>
                </a:lnTo>
                <a:lnTo>
                  <a:pt x="772" y="458"/>
                </a:lnTo>
                <a:lnTo>
                  <a:pt x="775" y="452"/>
                </a:lnTo>
                <a:lnTo>
                  <a:pt x="779" y="446"/>
                </a:lnTo>
                <a:lnTo>
                  <a:pt x="784" y="441"/>
                </a:lnTo>
                <a:lnTo>
                  <a:pt x="789" y="435"/>
                </a:lnTo>
                <a:lnTo>
                  <a:pt x="795" y="430"/>
                </a:lnTo>
                <a:lnTo>
                  <a:pt x="890" y="362"/>
                </a:lnTo>
                <a:lnTo>
                  <a:pt x="896" y="358"/>
                </a:lnTo>
                <a:lnTo>
                  <a:pt x="902" y="355"/>
                </a:lnTo>
                <a:lnTo>
                  <a:pt x="909" y="352"/>
                </a:lnTo>
                <a:lnTo>
                  <a:pt x="916" y="351"/>
                </a:lnTo>
                <a:lnTo>
                  <a:pt x="922" y="349"/>
                </a:lnTo>
                <a:lnTo>
                  <a:pt x="929" y="349"/>
                </a:lnTo>
                <a:lnTo>
                  <a:pt x="936" y="349"/>
                </a:lnTo>
                <a:lnTo>
                  <a:pt x="943" y="350"/>
                </a:lnTo>
                <a:lnTo>
                  <a:pt x="951" y="351"/>
                </a:lnTo>
                <a:lnTo>
                  <a:pt x="957" y="353"/>
                </a:lnTo>
                <a:lnTo>
                  <a:pt x="964" y="356"/>
                </a:lnTo>
                <a:lnTo>
                  <a:pt x="970" y="359"/>
                </a:lnTo>
                <a:lnTo>
                  <a:pt x="976" y="363"/>
                </a:lnTo>
                <a:lnTo>
                  <a:pt x="981" y="368"/>
                </a:lnTo>
                <a:lnTo>
                  <a:pt x="986" y="374"/>
                </a:lnTo>
                <a:lnTo>
                  <a:pt x="991" y="380"/>
                </a:lnTo>
                <a:lnTo>
                  <a:pt x="1056" y="470"/>
                </a:lnTo>
                <a:lnTo>
                  <a:pt x="1103" y="442"/>
                </a:lnTo>
                <a:lnTo>
                  <a:pt x="1150" y="416"/>
                </a:lnTo>
                <a:lnTo>
                  <a:pt x="1197" y="391"/>
                </a:lnTo>
                <a:lnTo>
                  <a:pt x="1246" y="367"/>
                </a:lnTo>
                <a:lnTo>
                  <a:pt x="1198" y="270"/>
                </a:lnTo>
                <a:lnTo>
                  <a:pt x="1196" y="263"/>
                </a:lnTo>
                <a:lnTo>
                  <a:pt x="1194" y="256"/>
                </a:lnTo>
                <a:lnTo>
                  <a:pt x="1192" y="249"/>
                </a:lnTo>
                <a:lnTo>
                  <a:pt x="1192" y="241"/>
                </a:lnTo>
                <a:lnTo>
                  <a:pt x="1192" y="234"/>
                </a:lnTo>
                <a:lnTo>
                  <a:pt x="1192" y="227"/>
                </a:lnTo>
                <a:lnTo>
                  <a:pt x="1194" y="220"/>
                </a:lnTo>
                <a:lnTo>
                  <a:pt x="1196" y="214"/>
                </a:lnTo>
                <a:lnTo>
                  <a:pt x="1198" y="207"/>
                </a:lnTo>
                <a:lnTo>
                  <a:pt x="1202" y="201"/>
                </a:lnTo>
                <a:lnTo>
                  <a:pt x="1206" y="195"/>
                </a:lnTo>
                <a:lnTo>
                  <a:pt x="1211" y="190"/>
                </a:lnTo>
                <a:lnTo>
                  <a:pt x="1215" y="185"/>
                </a:lnTo>
                <a:lnTo>
                  <a:pt x="1221" y="179"/>
                </a:lnTo>
                <a:lnTo>
                  <a:pt x="1227" y="175"/>
                </a:lnTo>
                <a:lnTo>
                  <a:pt x="1233" y="172"/>
                </a:lnTo>
                <a:lnTo>
                  <a:pt x="1338" y="123"/>
                </a:lnTo>
                <a:lnTo>
                  <a:pt x="1345" y="120"/>
                </a:lnTo>
                <a:lnTo>
                  <a:pt x="1352" y="117"/>
                </a:lnTo>
                <a:lnTo>
                  <a:pt x="1359" y="115"/>
                </a:lnTo>
                <a:lnTo>
                  <a:pt x="1366" y="115"/>
                </a:lnTo>
                <a:lnTo>
                  <a:pt x="1373" y="115"/>
                </a:lnTo>
                <a:lnTo>
                  <a:pt x="1380" y="115"/>
                </a:lnTo>
                <a:lnTo>
                  <a:pt x="1387" y="117"/>
                </a:lnTo>
                <a:lnTo>
                  <a:pt x="1394" y="120"/>
                </a:lnTo>
                <a:lnTo>
                  <a:pt x="1401" y="122"/>
                </a:lnTo>
                <a:lnTo>
                  <a:pt x="1407" y="126"/>
                </a:lnTo>
                <a:lnTo>
                  <a:pt x="1412" y="129"/>
                </a:lnTo>
                <a:lnTo>
                  <a:pt x="1418" y="134"/>
                </a:lnTo>
                <a:lnTo>
                  <a:pt x="1423" y="139"/>
                </a:lnTo>
                <a:lnTo>
                  <a:pt x="1427" y="144"/>
                </a:lnTo>
                <a:lnTo>
                  <a:pt x="1432" y="150"/>
                </a:lnTo>
                <a:lnTo>
                  <a:pt x="1435" y="156"/>
                </a:lnTo>
                <a:lnTo>
                  <a:pt x="1485" y="262"/>
                </a:lnTo>
                <a:lnTo>
                  <a:pt x="1488" y="269"/>
                </a:lnTo>
                <a:lnTo>
                  <a:pt x="1490" y="276"/>
                </a:lnTo>
                <a:lnTo>
                  <a:pt x="1542" y="262"/>
                </a:lnTo>
                <a:lnTo>
                  <a:pt x="1594" y="249"/>
                </a:lnTo>
                <a:lnTo>
                  <a:pt x="1645" y="237"/>
                </a:lnTo>
                <a:lnTo>
                  <a:pt x="1697" y="227"/>
                </a:lnTo>
                <a:lnTo>
                  <a:pt x="1670" y="118"/>
                </a:lnTo>
                <a:lnTo>
                  <a:pt x="1668" y="111"/>
                </a:lnTo>
                <a:lnTo>
                  <a:pt x="1668" y="104"/>
                </a:lnTo>
                <a:lnTo>
                  <a:pt x="1668" y="97"/>
                </a:lnTo>
                <a:lnTo>
                  <a:pt x="1668" y="90"/>
                </a:lnTo>
                <a:lnTo>
                  <a:pt x="1670" y="83"/>
                </a:lnTo>
                <a:lnTo>
                  <a:pt x="1672" y="76"/>
                </a:lnTo>
                <a:lnTo>
                  <a:pt x="1674" y="70"/>
                </a:lnTo>
                <a:lnTo>
                  <a:pt x="1678" y="64"/>
                </a:lnTo>
                <a:lnTo>
                  <a:pt x="1681" y="58"/>
                </a:lnTo>
                <a:lnTo>
                  <a:pt x="1686" y="52"/>
                </a:lnTo>
                <a:lnTo>
                  <a:pt x="1691" y="47"/>
                </a:lnTo>
                <a:lnTo>
                  <a:pt x="1696" y="42"/>
                </a:lnTo>
                <a:lnTo>
                  <a:pt x="1702" y="38"/>
                </a:lnTo>
                <a:lnTo>
                  <a:pt x="1708" y="35"/>
                </a:lnTo>
                <a:lnTo>
                  <a:pt x="1716" y="32"/>
                </a:lnTo>
                <a:lnTo>
                  <a:pt x="1723" y="30"/>
                </a:lnTo>
                <a:lnTo>
                  <a:pt x="1834" y="2"/>
                </a:lnTo>
                <a:lnTo>
                  <a:pt x="1843" y="0"/>
                </a:lnTo>
                <a:lnTo>
                  <a:pt x="1850" y="0"/>
                </a:lnTo>
                <a:lnTo>
                  <a:pt x="1857" y="0"/>
                </a:lnTo>
                <a:lnTo>
                  <a:pt x="1864" y="0"/>
                </a:lnTo>
                <a:lnTo>
                  <a:pt x="1871" y="2"/>
                </a:lnTo>
                <a:lnTo>
                  <a:pt x="1877" y="4"/>
                </a:lnTo>
                <a:lnTo>
                  <a:pt x="1884" y="6"/>
                </a:lnTo>
                <a:lnTo>
                  <a:pt x="1890" y="10"/>
                </a:lnTo>
                <a:lnTo>
                  <a:pt x="1895" y="14"/>
                </a:lnTo>
                <a:lnTo>
                  <a:pt x="1901" y="18"/>
                </a:lnTo>
                <a:lnTo>
                  <a:pt x="1907" y="23"/>
                </a:lnTo>
                <a:lnTo>
                  <a:pt x="1911" y="28"/>
                </a:lnTo>
                <a:lnTo>
                  <a:pt x="1915" y="34"/>
                </a:lnTo>
                <a:lnTo>
                  <a:pt x="1919" y="40"/>
                </a:lnTo>
                <a:lnTo>
                  <a:pt x="1921" y="47"/>
                </a:lnTo>
                <a:lnTo>
                  <a:pt x="1924" y="54"/>
                </a:lnTo>
                <a:lnTo>
                  <a:pt x="1952" y="166"/>
                </a:lnTo>
                <a:lnTo>
                  <a:pt x="1953" y="175"/>
                </a:lnTo>
                <a:lnTo>
                  <a:pt x="1954" y="185"/>
                </a:lnTo>
                <a:lnTo>
                  <a:pt x="1954" y="193"/>
                </a:lnTo>
                <a:lnTo>
                  <a:pt x="1952" y="202"/>
                </a:lnTo>
                <a:lnTo>
                  <a:pt x="2003" y="201"/>
                </a:lnTo>
                <a:lnTo>
                  <a:pt x="2054" y="201"/>
                </a:lnTo>
                <a:lnTo>
                  <a:pt x="2105" y="203"/>
                </a:lnTo>
                <a:lnTo>
                  <a:pt x="2155" y="207"/>
                </a:lnTo>
                <a:lnTo>
                  <a:pt x="2155" y="198"/>
                </a:lnTo>
                <a:lnTo>
                  <a:pt x="2157" y="189"/>
                </a:lnTo>
                <a:lnTo>
                  <a:pt x="2174" y="74"/>
                </a:lnTo>
                <a:lnTo>
                  <a:pt x="2175" y="67"/>
                </a:lnTo>
                <a:lnTo>
                  <a:pt x="2177" y="60"/>
                </a:lnTo>
                <a:lnTo>
                  <a:pt x="2180" y="53"/>
                </a:lnTo>
                <a:lnTo>
                  <a:pt x="2183" y="47"/>
                </a:lnTo>
                <a:lnTo>
                  <a:pt x="2187" y="41"/>
                </a:lnTo>
                <a:lnTo>
                  <a:pt x="2192" y="36"/>
                </a:lnTo>
                <a:lnTo>
                  <a:pt x="2197" y="31"/>
                </a:lnTo>
                <a:lnTo>
                  <a:pt x="2202" y="26"/>
                </a:lnTo>
                <a:lnTo>
                  <a:pt x="2208" y="23"/>
                </a:lnTo>
                <a:lnTo>
                  <a:pt x="2214" y="19"/>
                </a:lnTo>
                <a:lnTo>
                  <a:pt x="2221" y="17"/>
                </a:lnTo>
                <a:lnTo>
                  <a:pt x="2228" y="15"/>
                </a:lnTo>
                <a:lnTo>
                  <a:pt x="2235" y="13"/>
                </a:lnTo>
                <a:lnTo>
                  <a:pt x="2242" y="12"/>
                </a:lnTo>
                <a:lnTo>
                  <a:pt x="2249" y="12"/>
                </a:lnTo>
                <a:lnTo>
                  <a:pt x="2256" y="13"/>
                </a:lnTo>
                <a:lnTo>
                  <a:pt x="2371" y="30"/>
                </a:lnTo>
                <a:lnTo>
                  <a:pt x="2378" y="32"/>
                </a:lnTo>
                <a:lnTo>
                  <a:pt x="2385" y="34"/>
                </a:lnTo>
                <a:lnTo>
                  <a:pt x="2392" y="36"/>
                </a:lnTo>
                <a:lnTo>
                  <a:pt x="2398" y="40"/>
                </a:lnTo>
                <a:lnTo>
                  <a:pt x="2404" y="44"/>
                </a:lnTo>
                <a:lnTo>
                  <a:pt x="2409" y="48"/>
                </a:lnTo>
                <a:lnTo>
                  <a:pt x="2415" y="53"/>
                </a:lnTo>
                <a:lnTo>
                  <a:pt x="2419" y="59"/>
                </a:lnTo>
                <a:lnTo>
                  <a:pt x="2423" y="65"/>
                </a:lnTo>
                <a:lnTo>
                  <a:pt x="2426" y="71"/>
                </a:lnTo>
                <a:lnTo>
                  <a:pt x="2429" y="78"/>
                </a:lnTo>
                <a:lnTo>
                  <a:pt x="2431" y="84"/>
                </a:lnTo>
                <a:lnTo>
                  <a:pt x="2433" y="91"/>
                </a:lnTo>
                <a:lnTo>
                  <a:pt x="2433" y="98"/>
                </a:lnTo>
                <a:lnTo>
                  <a:pt x="2433" y="105"/>
                </a:lnTo>
                <a:lnTo>
                  <a:pt x="2433" y="113"/>
                </a:lnTo>
                <a:lnTo>
                  <a:pt x="2416" y="228"/>
                </a:lnTo>
                <a:lnTo>
                  <a:pt x="2414" y="236"/>
                </a:lnTo>
                <a:lnTo>
                  <a:pt x="2410" y="245"/>
                </a:lnTo>
                <a:lnTo>
                  <a:pt x="2464" y="258"/>
                </a:lnTo>
                <a:lnTo>
                  <a:pt x="2518" y="273"/>
                </a:lnTo>
                <a:lnTo>
                  <a:pt x="2571" y="289"/>
                </a:lnTo>
                <a:lnTo>
                  <a:pt x="2624" y="306"/>
                </a:lnTo>
                <a:lnTo>
                  <a:pt x="2626" y="301"/>
                </a:lnTo>
                <a:lnTo>
                  <a:pt x="2675" y="197"/>
                </a:lnTo>
                <a:lnTo>
                  <a:pt x="2678" y="190"/>
                </a:lnTo>
                <a:lnTo>
                  <a:pt x="2682" y="184"/>
                </a:lnTo>
                <a:lnTo>
                  <a:pt x="2687" y="178"/>
                </a:lnTo>
                <a:lnTo>
                  <a:pt x="2692" y="173"/>
                </a:lnTo>
                <a:lnTo>
                  <a:pt x="2697" y="168"/>
                </a:lnTo>
                <a:lnTo>
                  <a:pt x="2703" y="165"/>
                </a:lnTo>
                <a:lnTo>
                  <a:pt x="2709" y="161"/>
                </a:lnTo>
                <a:lnTo>
                  <a:pt x="2715" y="159"/>
                </a:lnTo>
                <a:lnTo>
                  <a:pt x="2722" y="157"/>
                </a:lnTo>
                <a:lnTo>
                  <a:pt x="2730" y="155"/>
                </a:lnTo>
                <a:lnTo>
                  <a:pt x="2736" y="154"/>
                </a:lnTo>
                <a:lnTo>
                  <a:pt x="2743" y="154"/>
                </a:lnTo>
                <a:lnTo>
                  <a:pt x="2750" y="155"/>
                </a:lnTo>
                <a:lnTo>
                  <a:pt x="2757" y="156"/>
                </a:lnTo>
                <a:lnTo>
                  <a:pt x="2764" y="158"/>
                </a:lnTo>
                <a:lnTo>
                  <a:pt x="2771" y="161"/>
                </a:lnTo>
                <a:lnTo>
                  <a:pt x="2877" y="210"/>
                </a:lnTo>
                <a:lnTo>
                  <a:pt x="2883" y="213"/>
                </a:lnTo>
                <a:lnTo>
                  <a:pt x="2889" y="217"/>
                </a:lnTo>
                <a:lnTo>
                  <a:pt x="2895" y="222"/>
                </a:lnTo>
                <a:lnTo>
                  <a:pt x="2900" y="227"/>
                </a:lnTo>
                <a:lnTo>
                  <a:pt x="2904" y="232"/>
                </a:lnTo>
                <a:lnTo>
                  <a:pt x="2908" y="238"/>
                </a:lnTo>
                <a:lnTo>
                  <a:pt x="2911" y="244"/>
                </a:lnTo>
                <a:lnTo>
                  <a:pt x="2914" y="251"/>
                </a:lnTo>
                <a:lnTo>
                  <a:pt x="2916" y="258"/>
                </a:lnTo>
                <a:lnTo>
                  <a:pt x="2917" y="265"/>
                </a:lnTo>
                <a:lnTo>
                  <a:pt x="2918" y="272"/>
                </a:lnTo>
                <a:lnTo>
                  <a:pt x="2918" y="278"/>
                </a:lnTo>
                <a:lnTo>
                  <a:pt x="2918" y="285"/>
                </a:lnTo>
                <a:lnTo>
                  <a:pt x="2916" y="292"/>
                </a:lnTo>
                <a:lnTo>
                  <a:pt x="2914" y="299"/>
                </a:lnTo>
                <a:lnTo>
                  <a:pt x="2912" y="306"/>
                </a:lnTo>
                <a:lnTo>
                  <a:pt x="2863" y="412"/>
                </a:lnTo>
                <a:lnTo>
                  <a:pt x="2908" y="438"/>
                </a:lnTo>
                <a:lnTo>
                  <a:pt x="2954" y="464"/>
                </a:lnTo>
                <a:lnTo>
                  <a:pt x="2998" y="491"/>
                </a:lnTo>
                <a:lnTo>
                  <a:pt x="3041" y="520"/>
                </a:lnTo>
                <a:lnTo>
                  <a:pt x="3042" y="519"/>
                </a:lnTo>
                <a:lnTo>
                  <a:pt x="3116" y="429"/>
                </a:lnTo>
                <a:lnTo>
                  <a:pt x="3121" y="424"/>
                </a:lnTo>
                <a:lnTo>
                  <a:pt x="3127" y="419"/>
                </a:lnTo>
                <a:lnTo>
                  <a:pt x="3132" y="415"/>
                </a:lnTo>
                <a:lnTo>
                  <a:pt x="3138" y="411"/>
                </a:lnTo>
                <a:lnTo>
                  <a:pt x="3145" y="408"/>
                </a:lnTo>
                <a:lnTo>
                  <a:pt x="3151" y="406"/>
                </a:lnTo>
                <a:lnTo>
                  <a:pt x="3158" y="404"/>
                </a:lnTo>
                <a:lnTo>
                  <a:pt x="3165" y="403"/>
                </a:lnTo>
                <a:lnTo>
                  <a:pt x="3172" y="403"/>
                </a:lnTo>
                <a:lnTo>
                  <a:pt x="3179" y="403"/>
                </a:lnTo>
                <a:lnTo>
                  <a:pt x="3186" y="404"/>
                </a:lnTo>
                <a:lnTo>
                  <a:pt x="3193" y="406"/>
                </a:lnTo>
                <a:lnTo>
                  <a:pt x="3200" y="408"/>
                </a:lnTo>
                <a:lnTo>
                  <a:pt x="3206" y="411"/>
                </a:lnTo>
                <a:lnTo>
                  <a:pt x="3212" y="415"/>
                </a:lnTo>
                <a:lnTo>
                  <a:pt x="3218" y="419"/>
                </a:lnTo>
                <a:lnTo>
                  <a:pt x="3309" y="492"/>
                </a:lnTo>
                <a:lnTo>
                  <a:pt x="3314" y="497"/>
                </a:lnTo>
                <a:lnTo>
                  <a:pt x="3319" y="504"/>
                </a:lnTo>
                <a:lnTo>
                  <a:pt x="3323" y="509"/>
                </a:lnTo>
                <a:lnTo>
                  <a:pt x="3327" y="515"/>
                </a:lnTo>
                <a:lnTo>
                  <a:pt x="3330" y="522"/>
                </a:lnTo>
                <a:lnTo>
                  <a:pt x="3332" y="528"/>
                </a:lnTo>
                <a:lnTo>
                  <a:pt x="3334" y="535"/>
                </a:lnTo>
                <a:lnTo>
                  <a:pt x="3335" y="542"/>
                </a:lnTo>
                <a:lnTo>
                  <a:pt x="3335" y="549"/>
                </a:lnTo>
                <a:lnTo>
                  <a:pt x="3335" y="556"/>
                </a:lnTo>
                <a:lnTo>
                  <a:pt x="3334" y="562"/>
                </a:lnTo>
                <a:lnTo>
                  <a:pt x="3332" y="570"/>
                </a:lnTo>
                <a:lnTo>
                  <a:pt x="3330" y="577"/>
                </a:lnTo>
                <a:lnTo>
                  <a:pt x="3327" y="583"/>
                </a:lnTo>
                <a:lnTo>
                  <a:pt x="3323" y="589"/>
                </a:lnTo>
                <a:lnTo>
                  <a:pt x="3319" y="595"/>
                </a:lnTo>
                <a:lnTo>
                  <a:pt x="3246" y="683"/>
                </a:lnTo>
                <a:lnTo>
                  <a:pt x="3284" y="720"/>
                </a:lnTo>
                <a:lnTo>
                  <a:pt x="3321" y="757"/>
                </a:lnTo>
                <a:lnTo>
                  <a:pt x="3356" y="795"/>
                </a:lnTo>
                <a:lnTo>
                  <a:pt x="3392" y="835"/>
                </a:lnTo>
                <a:lnTo>
                  <a:pt x="3477" y="769"/>
                </a:lnTo>
                <a:lnTo>
                  <a:pt x="3484" y="765"/>
                </a:lnTo>
                <a:lnTo>
                  <a:pt x="3490" y="761"/>
                </a:lnTo>
                <a:lnTo>
                  <a:pt x="3497" y="759"/>
                </a:lnTo>
                <a:lnTo>
                  <a:pt x="3504" y="756"/>
                </a:lnTo>
                <a:lnTo>
                  <a:pt x="3511" y="755"/>
                </a:lnTo>
                <a:lnTo>
                  <a:pt x="3518" y="753"/>
                </a:lnTo>
                <a:lnTo>
                  <a:pt x="3525" y="753"/>
                </a:lnTo>
                <a:lnTo>
                  <a:pt x="3531" y="755"/>
                </a:lnTo>
                <a:lnTo>
                  <a:pt x="3538" y="756"/>
                </a:lnTo>
                <a:lnTo>
                  <a:pt x="3545" y="758"/>
                </a:lnTo>
                <a:lnTo>
                  <a:pt x="3551" y="760"/>
                </a:lnTo>
                <a:lnTo>
                  <a:pt x="3559" y="763"/>
                </a:lnTo>
                <a:lnTo>
                  <a:pt x="3564" y="767"/>
                </a:lnTo>
                <a:lnTo>
                  <a:pt x="3570" y="772"/>
                </a:lnTo>
                <a:lnTo>
                  <a:pt x="3575" y="777"/>
                </a:lnTo>
                <a:lnTo>
                  <a:pt x="3580" y="782"/>
                </a:lnTo>
                <a:lnTo>
                  <a:pt x="3651" y="874"/>
                </a:lnTo>
                <a:lnTo>
                  <a:pt x="3655" y="880"/>
                </a:lnTo>
                <a:lnTo>
                  <a:pt x="3658" y="887"/>
                </a:lnTo>
                <a:lnTo>
                  <a:pt x="3661" y="894"/>
                </a:lnTo>
                <a:lnTo>
                  <a:pt x="3663" y="900"/>
                </a:lnTo>
                <a:lnTo>
                  <a:pt x="3665" y="907"/>
                </a:lnTo>
                <a:lnTo>
                  <a:pt x="3665" y="914"/>
                </a:lnTo>
                <a:lnTo>
                  <a:pt x="3666" y="921"/>
                </a:lnTo>
                <a:lnTo>
                  <a:pt x="3665" y="928"/>
                </a:lnTo>
                <a:lnTo>
                  <a:pt x="3664" y="934"/>
                </a:lnTo>
                <a:lnTo>
                  <a:pt x="3662" y="941"/>
                </a:lnTo>
                <a:lnTo>
                  <a:pt x="3659" y="949"/>
                </a:lnTo>
                <a:lnTo>
                  <a:pt x="3656" y="955"/>
                </a:lnTo>
                <a:lnTo>
                  <a:pt x="3653" y="961"/>
                </a:lnTo>
                <a:lnTo>
                  <a:pt x="3648" y="966"/>
                </a:lnTo>
                <a:lnTo>
                  <a:pt x="3643" y="971"/>
                </a:lnTo>
                <a:lnTo>
                  <a:pt x="3638" y="976"/>
                </a:lnTo>
                <a:lnTo>
                  <a:pt x="3548" y="1045"/>
                </a:lnTo>
                <a:lnTo>
                  <a:pt x="3579" y="1095"/>
                </a:lnTo>
                <a:lnTo>
                  <a:pt x="3607" y="1145"/>
                </a:lnTo>
                <a:lnTo>
                  <a:pt x="3635" y="1195"/>
                </a:lnTo>
                <a:lnTo>
                  <a:pt x="3659" y="1247"/>
                </a:lnTo>
                <a:lnTo>
                  <a:pt x="3668" y="1244"/>
                </a:lnTo>
                <a:lnTo>
                  <a:pt x="3780" y="1214"/>
                </a:lnTo>
                <a:lnTo>
                  <a:pt x="3787" y="1213"/>
                </a:lnTo>
                <a:lnTo>
                  <a:pt x="3794" y="1212"/>
                </a:lnTo>
                <a:lnTo>
                  <a:pt x="3801" y="1212"/>
                </a:lnTo>
                <a:lnTo>
                  <a:pt x="3808" y="1212"/>
                </a:lnTo>
                <a:lnTo>
                  <a:pt x="3816" y="1214"/>
                </a:lnTo>
                <a:lnTo>
                  <a:pt x="3823" y="1215"/>
                </a:lnTo>
                <a:lnTo>
                  <a:pt x="3829" y="1218"/>
                </a:lnTo>
                <a:lnTo>
                  <a:pt x="3835" y="1221"/>
                </a:lnTo>
                <a:lnTo>
                  <a:pt x="3841" y="1225"/>
                </a:lnTo>
                <a:lnTo>
                  <a:pt x="3847" y="1229"/>
                </a:lnTo>
                <a:lnTo>
                  <a:pt x="3852" y="1234"/>
                </a:lnTo>
                <a:lnTo>
                  <a:pt x="3856" y="1239"/>
                </a:lnTo>
                <a:lnTo>
                  <a:pt x="3860" y="1245"/>
                </a:lnTo>
                <a:lnTo>
                  <a:pt x="3864" y="1251"/>
                </a:lnTo>
                <a:lnTo>
                  <a:pt x="3867" y="1258"/>
                </a:lnTo>
                <a:lnTo>
                  <a:pt x="3869" y="1266"/>
                </a:lnTo>
                <a:lnTo>
                  <a:pt x="3900" y="1377"/>
                </a:lnTo>
                <a:lnTo>
                  <a:pt x="3901" y="1384"/>
                </a:lnTo>
                <a:lnTo>
                  <a:pt x="3902" y="1392"/>
                </a:lnTo>
                <a:lnTo>
                  <a:pt x="3902" y="1399"/>
                </a:lnTo>
                <a:lnTo>
                  <a:pt x="3901" y="1406"/>
                </a:lnTo>
                <a:lnTo>
                  <a:pt x="3900" y="1413"/>
                </a:lnTo>
                <a:lnTo>
                  <a:pt x="3898" y="1420"/>
                </a:lnTo>
                <a:lnTo>
                  <a:pt x="3896" y="1426"/>
                </a:lnTo>
                <a:lnTo>
                  <a:pt x="3892" y="1432"/>
                </a:lnTo>
                <a:lnTo>
                  <a:pt x="3889" y="1438"/>
                </a:lnTo>
                <a:lnTo>
                  <a:pt x="3884" y="1444"/>
                </a:lnTo>
                <a:lnTo>
                  <a:pt x="3880" y="1449"/>
                </a:lnTo>
                <a:lnTo>
                  <a:pt x="3873" y="1453"/>
                </a:lnTo>
                <a:lnTo>
                  <a:pt x="3868" y="1458"/>
                </a:lnTo>
                <a:lnTo>
                  <a:pt x="3862" y="1462"/>
                </a:lnTo>
                <a:lnTo>
                  <a:pt x="3855" y="1465"/>
                </a:lnTo>
                <a:lnTo>
                  <a:pt x="3848" y="1467"/>
                </a:lnTo>
                <a:lnTo>
                  <a:pt x="3754" y="1492"/>
                </a:lnTo>
                <a:lnTo>
                  <a:pt x="3767" y="1536"/>
                </a:lnTo>
                <a:lnTo>
                  <a:pt x="3779" y="1580"/>
                </a:lnTo>
                <a:lnTo>
                  <a:pt x="3789" y="1624"/>
                </a:lnTo>
                <a:lnTo>
                  <a:pt x="3798" y="1669"/>
                </a:lnTo>
                <a:lnTo>
                  <a:pt x="3905" y="1653"/>
                </a:lnTo>
                <a:lnTo>
                  <a:pt x="3912" y="1652"/>
                </a:lnTo>
                <a:lnTo>
                  <a:pt x="3919" y="1652"/>
                </a:lnTo>
                <a:lnTo>
                  <a:pt x="3926" y="1652"/>
                </a:lnTo>
                <a:lnTo>
                  <a:pt x="3933" y="1654"/>
                </a:lnTo>
                <a:lnTo>
                  <a:pt x="3941" y="1656"/>
                </a:lnTo>
                <a:lnTo>
                  <a:pt x="3947" y="1658"/>
                </a:lnTo>
                <a:lnTo>
                  <a:pt x="3953" y="1662"/>
                </a:lnTo>
                <a:lnTo>
                  <a:pt x="3959" y="1665"/>
                </a:lnTo>
                <a:lnTo>
                  <a:pt x="3965" y="1670"/>
                </a:lnTo>
                <a:lnTo>
                  <a:pt x="3969" y="1674"/>
                </a:lnTo>
                <a:lnTo>
                  <a:pt x="3974" y="1680"/>
                </a:lnTo>
                <a:lnTo>
                  <a:pt x="3978" y="1685"/>
                </a:lnTo>
                <a:lnTo>
                  <a:pt x="3981" y="1692"/>
                </a:lnTo>
                <a:lnTo>
                  <a:pt x="3984" y="1698"/>
                </a:lnTo>
                <a:lnTo>
                  <a:pt x="3986" y="1705"/>
                </a:lnTo>
                <a:lnTo>
                  <a:pt x="3988" y="1713"/>
                </a:lnTo>
                <a:lnTo>
                  <a:pt x="4007" y="1827"/>
                </a:lnTo>
                <a:lnTo>
                  <a:pt x="4008" y="1834"/>
                </a:lnTo>
                <a:lnTo>
                  <a:pt x="4008" y="1842"/>
                </a:lnTo>
                <a:lnTo>
                  <a:pt x="4007" y="1850"/>
                </a:lnTo>
                <a:lnTo>
                  <a:pt x="4006" y="1856"/>
                </a:lnTo>
                <a:lnTo>
                  <a:pt x="4004" y="1863"/>
                </a:lnTo>
                <a:lnTo>
                  <a:pt x="4000" y="1869"/>
                </a:lnTo>
                <a:lnTo>
                  <a:pt x="3997" y="1876"/>
                </a:lnTo>
                <a:lnTo>
                  <a:pt x="3993" y="1881"/>
                </a:lnTo>
                <a:lnTo>
                  <a:pt x="3989" y="1887"/>
                </a:lnTo>
                <a:lnTo>
                  <a:pt x="3984" y="1892"/>
                </a:lnTo>
                <a:lnTo>
                  <a:pt x="3979" y="1896"/>
                </a:lnTo>
                <a:lnTo>
                  <a:pt x="3973" y="1901"/>
                </a:lnTo>
                <a:lnTo>
                  <a:pt x="3967" y="1905"/>
                </a:lnTo>
                <a:lnTo>
                  <a:pt x="3961" y="1907"/>
                </a:lnTo>
                <a:lnTo>
                  <a:pt x="3954" y="1910"/>
                </a:lnTo>
                <a:lnTo>
                  <a:pt x="3946" y="1911"/>
                </a:lnTo>
                <a:lnTo>
                  <a:pt x="3832" y="1929"/>
                </a:lnTo>
                <a:lnTo>
                  <a:pt x="3831" y="1929"/>
                </a:lnTo>
                <a:lnTo>
                  <a:pt x="3833" y="1990"/>
                </a:lnTo>
                <a:lnTo>
                  <a:pt x="3833" y="2052"/>
                </a:lnTo>
                <a:lnTo>
                  <a:pt x="3831" y="2113"/>
                </a:lnTo>
                <a:lnTo>
                  <a:pt x="3827" y="2174"/>
                </a:lnTo>
                <a:lnTo>
                  <a:pt x="3930" y="2182"/>
                </a:lnTo>
                <a:lnTo>
                  <a:pt x="3937" y="2183"/>
                </a:lnTo>
                <a:lnTo>
                  <a:pt x="3945" y="2185"/>
                </a:lnTo>
                <a:lnTo>
                  <a:pt x="3952" y="2187"/>
                </a:lnTo>
                <a:lnTo>
                  <a:pt x="3958" y="2190"/>
                </a:lnTo>
                <a:lnTo>
                  <a:pt x="3964" y="2194"/>
                </a:lnTo>
                <a:lnTo>
                  <a:pt x="3970" y="2198"/>
                </a:lnTo>
                <a:lnTo>
                  <a:pt x="3975" y="2203"/>
                </a:lnTo>
                <a:lnTo>
                  <a:pt x="3979" y="2208"/>
                </a:lnTo>
                <a:lnTo>
                  <a:pt x="3984" y="2213"/>
                </a:lnTo>
                <a:lnTo>
                  <a:pt x="3987" y="2220"/>
                </a:lnTo>
                <a:lnTo>
                  <a:pt x="3990" y="2226"/>
                </a:lnTo>
                <a:lnTo>
                  <a:pt x="3993" y="2233"/>
                </a:lnTo>
                <a:lnTo>
                  <a:pt x="3995" y="2239"/>
                </a:lnTo>
                <a:lnTo>
                  <a:pt x="3996" y="2246"/>
                </a:lnTo>
                <a:lnTo>
                  <a:pt x="3996" y="2253"/>
                </a:lnTo>
                <a:lnTo>
                  <a:pt x="3996" y="2261"/>
                </a:lnTo>
                <a:lnTo>
                  <a:pt x="3986" y="2377"/>
                </a:lnTo>
                <a:lnTo>
                  <a:pt x="3986" y="2384"/>
                </a:lnTo>
                <a:lnTo>
                  <a:pt x="3984" y="2391"/>
                </a:lnTo>
                <a:lnTo>
                  <a:pt x="3981" y="2398"/>
                </a:lnTo>
                <a:lnTo>
                  <a:pt x="3979" y="2404"/>
                </a:lnTo>
                <a:lnTo>
                  <a:pt x="3975" y="2411"/>
                </a:lnTo>
                <a:lnTo>
                  <a:pt x="3971" y="2417"/>
                </a:lnTo>
                <a:lnTo>
                  <a:pt x="3966" y="2422"/>
                </a:lnTo>
                <a:lnTo>
                  <a:pt x="3961" y="2426"/>
                </a:lnTo>
                <a:lnTo>
                  <a:pt x="3956" y="2431"/>
                </a:lnTo>
                <a:lnTo>
                  <a:pt x="3950" y="2434"/>
                </a:lnTo>
                <a:lnTo>
                  <a:pt x="3944" y="2437"/>
                </a:lnTo>
                <a:lnTo>
                  <a:pt x="3936" y="2440"/>
                </a:lnTo>
                <a:lnTo>
                  <a:pt x="3930" y="2442"/>
                </a:lnTo>
                <a:lnTo>
                  <a:pt x="3923" y="2443"/>
                </a:lnTo>
                <a:lnTo>
                  <a:pt x="3915" y="2443"/>
                </a:lnTo>
                <a:lnTo>
                  <a:pt x="3908" y="2443"/>
                </a:lnTo>
                <a:lnTo>
                  <a:pt x="3792" y="2434"/>
                </a:lnTo>
                <a:lnTo>
                  <a:pt x="3787" y="2433"/>
                </a:lnTo>
                <a:lnTo>
                  <a:pt x="3773" y="2488"/>
                </a:lnTo>
                <a:lnTo>
                  <a:pt x="3758" y="2543"/>
                </a:lnTo>
                <a:lnTo>
                  <a:pt x="3741" y="2596"/>
                </a:lnTo>
                <a:lnTo>
                  <a:pt x="3722" y="2650"/>
                </a:lnTo>
                <a:lnTo>
                  <a:pt x="3823" y="2693"/>
                </a:lnTo>
                <a:lnTo>
                  <a:pt x="3829" y="2697"/>
                </a:lnTo>
                <a:lnTo>
                  <a:pt x="3835" y="2700"/>
                </a:lnTo>
                <a:lnTo>
                  <a:pt x="3841" y="2705"/>
                </a:lnTo>
                <a:lnTo>
                  <a:pt x="3846" y="2710"/>
                </a:lnTo>
                <a:lnTo>
                  <a:pt x="3851" y="2715"/>
                </a:lnTo>
                <a:lnTo>
                  <a:pt x="3855" y="2720"/>
                </a:lnTo>
                <a:lnTo>
                  <a:pt x="3858" y="2727"/>
                </a:lnTo>
                <a:lnTo>
                  <a:pt x="3861" y="2734"/>
                </a:lnTo>
                <a:lnTo>
                  <a:pt x="3863" y="2740"/>
                </a:lnTo>
                <a:lnTo>
                  <a:pt x="3865" y="2747"/>
                </a:lnTo>
                <a:lnTo>
                  <a:pt x="3866" y="2754"/>
                </a:lnTo>
                <a:lnTo>
                  <a:pt x="3866" y="2761"/>
                </a:lnTo>
                <a:lnTo>
                  <a:pt x="3865" y="2768"/>
                </a:lnTo>
                <a:lnTo>
                  <a:pt x="3864" y="2775"/>
                </a:lnTo>
                <a:lnTo>
                  <a:pt x="3862" y="2782"/>
                </a:lnTo>
                <a:lnTo>
                  <a:pt x="3860" y="2790"/>
                </a:lnTo>
                <a:lnTo>
                  <a:pt x="3814" y="2896"/>
                </a:lnTo>
                <a:lnTo>
                  <a:pt x="3810" y="2902"/>
                </a:lnTo>
                <a:lnTo>
                  <a:pt x="3806" y="2908"/>
                </a:lnTo>
                <a:lnTo>
                  <a:pt x="3802" y="2914"/>
                </a:lnTo>
                <a:lnTo>
                  <a:pt x="3797" y="2920"/>
                </a:lnTo>
                <a:lnTo>
                  <a:pt x="3792" y="2924"/>
                </a:lnTo>
                <a:lnTo>
                  <a:pt x="3786" y="2928"/>
                </a:lnTo>
                <a:lnTo>
                  <a:pt x="3780" y="2932"/>
                </a:lnTo>
                <a:lnTo>
                  <a:pt x="3774" y="2935"/>
                </a:lnTo>
                <a:lnTo>
                  <a:pt x="3767" y="2937"/>
                </a:lnTo>
                <a:lnTo>
                  <a:pt x="3761" y="2938"/>
                </a:lnTo>
                <a:lnTo>
                  <a:pt x="3754" y="2939"/>
                </a:lnTo>
                <a:lnTo>
                  <a:pt x="3746" y="2940"/>
                </a:lnTo>
                <a:lnTo>
                  <a:pt x="3739" y="2939"/>
                </a:lnTo>
                <a:lnTo>
                  <a:pt x="3732" y="2938"/>
                </a:lnTo>
                <a:lnTo>
                  <a:pt x="3725" y="2936"/>
                </a:lnTo>
                <a:lnTo>
                  <a:pt x="3718" y="2934"/>
                </a:lnTo>
                <a:lnTo>
                  <a:pt x="3615" y="2889"/>
                </a:lnTo>
                <a:lnTo>
                  <a:pt x="3591" y="2933"/>
                </a:lnTo>
                <a:lnTo>
                  <a:pt x="3565" y="2976"/>
                </a:lnTo>
                <a:lnTo>
                  <a:pt x="3538" y="3020"/>
                </a:lnTo>
                <a:lnTo>
                  <a:pt x="3510" y="3063"/>
                </a:lnTo>
                <a:lnTo>
                  <a:pt x="3592" y="3123"/>
                </a:lnTo>
                <a:lnTo>
                  <a:pt x="3598" y="3128"/>
                </a:lnTo>
                <a:lnTo>
                  <a:pt x="3603" y="3133"/>
                </a:lnTo>
                <a:lnTo>
                  <a:pt x="3607" y="3139"/>
                </a:lnTo>
                <a:lnTo>
                  <a:pt x="3611" y="3145"/>
                </a:lnTo>
                <a:lnTo>
                  <a:pt x="3614" y="3151"/>
                </a:lnTo>
                <a:lnTo>
                  <a:pt x="3617" y="3157"/>
                </a:lnTo>
                <a:lnTo>
                  <a:pt x="3619" y="3164"/>
                </a:lnTo>
                <a:lnTo>
                  <a:pt x="3621" y="3171"/>
                </a:lnTo>
                <a:lnTo>
                  <a:pt x="3622" y="3178"/>
                </a:lnTo>
                <a:lnTo>
                  <a:pt x="3622" y="3185"/>
                </a:lnTo>
                <a:lnTo>
                  <a:pt x="3621" y="3192"/>
                </a:lnTo>
                <a:lnTo>
                  <a:pt x="3619" y="3199"/>
                </a:lnTo>
                <a:lnTo>
                  <a:pt x="3617" y="3206"/>
                </a:lnTo>
                <a:lnTo>
                  <a:pt x="3614" y="3212"/>
                </a:lnTo>
                <a:lnTo>
                  <a:pt x="3611" y="3219"/>
                </a:lnTo>
                <a:lnTo>
                  <a:pt x="3607" y="3225"/>
                </a:lnTo>
                <a:lnTo>
                  <a:pt x="3538" y="3319"/>
                </a:lnTo>
                <a:lnTo>
                  <a:pt x="3534" y="3324"/>
                </a:lnTo>
                <a:lnTo>
                  <a:pt x="3528" y="3329"/>
                </a:lnTo>
                <a:lnTo>
                  <a:pt x="3523" y="3334"/>
                </a:lnTo>
                <a:lnTo>
                  <a:pt x="3517" y="3338"/>
                </a:lnTo>
                <a:lnTo>
                  <a:pt x="3511" y="3341"/>
                </a:lnTo>
                <a:lnTo>
                  <a:pt x="3505" y="3344"/>
                </a:lnTo>
                <a:lnTo>
                  <a:pt x="3498" y="3346"/>
                </a:lnTo>
                <a:lnTo>
                  <a:pt x="3490" y="3347"/>
                </a:lnTo>
                <a:lnTo>
                  <a:pt x="3483" y="3348"/>
                </a:lnTo>
                <a:lnTo>
                  <a:pt x="3476" y="3348"/>
                </a:lnTo>
                <a:lnTo>
                  <a:pt x="3470" y="3347"/>
                </a:lnTo>
                <a:lnTo>
                  <a:pt x="3463" y="3346"/>
                </a:lnTo>
                <a:lnTo>
                  <a:pt x="3456" y="3344"/>
                </a:lnTo>
                <a:lnTo>
                  <a:pt x="3449" y="3341"/>
                </a:lnTo>
                <a:lnTo>
                  <a:pt x="3443" y="3338"/>
                </a:lnTo>
                <a:lnTo>
                  <a:pt x="3437" y="3334"/>
                </a:lnTo>
                <a:lnTo>
                  <a:pt x="3345" y="3266"/>
                </a:lnTo>
                <a:lnTo>
                  <a:pt x="3306" y="3307"/>
                </a:lnTo>
                <a:lnTo>
                  <a:pt x="3266" y="3346"/>
                </a:lnTo>
                <a:lnTo>
                  <a:pt x="3224" y="3385"/>
                </a:lnTo>
                <a:lnTo>
                  <a:pt x="3181" y="3421"/>
                </a:lnTo>
                <a:lnTo>
                  <a:pt x="3190" y="3430"/>
                </a:lnTo>
                <a:lnTo>
                  <a:pt x="3197" y="3439"/>
                </a:lnTo>
                <a:lnTo>
                  <a:pt x="3264" y="3534"/>
                </a:lnTo>
                <a:lnTo>
                  <a:pt x="3267" y="3540"/>
                </a:lnTo>
                <a:lnTo>
                  <a:pt x="3271" y="3546"/>
                </a:lnTo>
                <a:lnTo>
                  <a:pt x="3273" y="3554"/>
                </a:lnTo>
                <a:lnTo>
                  <a:pt x="3275" y="3561"/>
                </a:lnTo>
                <a:lnTo>
                  <a:pt x="3276" y="3567"/>
                </a:lnTo>
                <a:lnTo>
                  <a:pt x="3276" y="3574"/>
                </a:lnTo>
                <a:lnTo>
                  <a:pt x="3276" y="3581"/>
                </a:lnTo>
                <a:lnTo>
                  <a:pt x="3275" y="3588"/>
                </a:lnTo>
                <a:lnTo>
                  <a:pt x="3274" y="3595"/>
                </a:lnTo>
                <a:lnTo>
                  <a:pt x="3272" y="3601"/>
                </a:lnTo>
                <a:lnTo>
                  <a:pt x="3269" y="3608"/>
                </a:lnTo>
                <a:lnTo>
                  <a:pt x="3266" y="3614"/>
                </a:lnTo>
                <a:lnTo>
                  <a:pt x="3262" y="3620"/>
                </a:lnTo>
                <a:lnTo>
                  <a:pt x="3257" y="3626"/>
                </a:lnTo>
                <a:lnTo>
                  <a:pt x="3252" y="3631"/>
                </a:lnTo>
                <a:lnTo>
                  <a:pt x="3246" y="3635"/>
                </a:lnTo>
                <a:lnTo>
                  <a:pt x="3150" y="3702"/>
                </a:lnTo>
                <a:lnTo>
                  <a:pt x="3144" y="3706"/>
                </a:lnTo>
                <a:lnTo>
                  <a:pt x="3138" y="3709"/>
                </a:lnTo>
                <a:lnTo>
                  <a:pt x="3131" y="3711"/>
                </a:lnTo>
                <a:lnTo>
                  <a:pt x="3124" y="3713"/>
                </a:lnTo>
                <a:lnTo>
                  <a:pt x="3117" y="3714"/>
                </a:lnTo>
                <a:lnTo>
                  <a:pt x="3109" y="3715"/>
                </a:lnTo>
                <a:lnTo>
                  <a:pt x="3103" y="3715"/>
                </a:lnTo>
                <a:lnTo>
                  <a:pt x="3096" y="3714"/>
                </a:lnTo>
                <a:lnTo>
                  <a:pt x="3089" y="3712"/>
                </a:lnTo>
                <a:lnTo>
                  <a:pt x="3082" y="3710"/>
                </a:lnTo>
                <a:lnTo>
                  <a:pt x="3076" y="3707"/>
                </a:lnTo>
                <a:lnTo>
                  <a:pt x="3070" y="3704"/>
                </a:lnTo>
                <a:lnTo>
                  <a:pt x="3064" y="3700"/>
                </a:lnTo>
                <a:lnTo>
                  <a:pt x="3059" y="3695"/>
                </a:lnTo>
                <a:lnTo>
                  <a:pt x="3054" y="3690"/>
                </a:lnTo>
                <a:lnTo>
                  <a:pt x="3049" y="3684"/>
                </a:lnTo>
                <a:lnTo>
                  <a:pt x="2982" y="3589"/>
                </a:lnTo>
                <a:lnTo>
                  <a:pt x="2977" y="3581"/>
                </a:lnTo>
                <a:lnTo>
                  <a:pt x="2973" y="3572"/>
                </a:lnTo>
                <a:lnTo>
                  <a:pt x="2925" y="3602"/>
                </a:lnTo>
                <a:lnTo>
                  <a:pt x="2874" y="3630"/>
                </a:lnTo>
                <a:lnTo>
                  <a:pt x="2823" y="3656"/>
                </a:lnTo>
                <a:lnTo>
                  <a:pt x="2772" y="3682"/>
                </a:lnTo>
                <a:lnTo>
                  <a:pt x="2778" y="3690"/>
                </a:lnTo>
                <a:lnTo>
                  <a:pt x="2783" y="3700"/>
                </a:lnTo>
                <a:lnTo>
                  <a:pt x="2825" y="3809"/>
                </a:lnTo>
                <a:lnTo>
                  <a:pt x="2827" y="3816"/>
                </a:lnTo>
                <a:lnTo>
                  <a:pt x="2829" y="3823"/>
                </a:lnTo>
                <a:lnTo>
                  <a:pt x="2829" y="3830"/>
                </a:lnTo>
                <a:lnTo>
                  <a:pt x="2830" y="3837"/>
                </a:lnTo>
                <a:lnTo>
                  <a:pt x="2829" y="3844"/>
                </a:lnTo>
                <a:lnTo>
                  <a:pt x="2828" y="3851"/>
                </a:lnTo>
                <a:lnTo>
                  <a:pt x="2826" y="3857"/>
                </a:lnTo>
                <a:lnTo>
                  <a:pt x="2823" y="3864"/>
                </a:lnTo>
                <a:lnTo>
                  <a:pt x="2820" y="3871"/>
                </a:lnTo>
                <a:lnTo>
                  <a:pt x="2817" y="3877"/>
                </a:lnTo>
                <a:lnTo>
                  <a:pt x="2812" y="3882"/>
                </a:lnTo>
                <a:lnTo>
                  <a:pt x="2808" y="3887"/>
                </a:lnTo>
                <a:lnTo>
                  <a:pt x="2802" y="3892"/>
                </a:lnTo>
                <a:lnTo>
                  <a:pt x="2797" y="3896"/>
                </a:lnTo>
                <a:lnTo>
                  <a:pt x="2789" y="3900"/>
                </a:lnTo>
                <a:lnTo>
                  <a:pt x="2783" y="3903"/>
                </a:lnTo>
                <a:lnTo>
                  <a:pt x="2675" y="3945"/>
                </a:lnTo>
                <a:lnTo>
                  <a:pt x="2668" y="3947"/>
                </a:lnTo>
                <a:lnTo>
                  <a:pt x="2660" y="3949"/>
                </a:lnTo>
                <a:lnTo>
                  <a:pt x="2653" y="3949"/>
                </a:lnTo>
                <a:lnTo>
                  <a:pt x="2646" y="3950"/>
                </a:lnTo>
                <a:lnTo>
                  <a:pt x="2639" y="3949"/>
                </a:lnTo>
                <a:lnTo>
                  <a:pt x="2632" y="3948"/>
                </a:lnTo>
                <a:lnTo>
                  <a:pt x="2626" y="3946"/>
                </a:lnTo>
                <a:lnTo>
                  <a:pt x="2619" y="3943"/>
                </a:lnTo>
                <a:lnTo>
                  <a:pt x="2613" y="3940"/>
                </a:lnTo>
                <a:lnTo>
                  <a:pt x="2607" y="3937"/>
                </a:lnTo>
                <a:lnTo>
                  <a:pt x="2601" y="3931"/>
                </a:lnTo>
                <a:lnTo>
                  <a:pt x="2596" y="3927"/>
                </a:lnTo>
                <a:lnTo>
                  <a:pt x="2591" y="3921"/>
                </a:lnTo>
                <a:lnTo>
                  <a:pt x="2587" y="3916"/>
                </a:lnTo>
                <a:lnTo>
                  <a:pt x="2583" y="3909"/>
                </a:lnTo>
                <a:lnTo>
                  <a:pt x="2580" y="3903"/>
                </a:lnTo>
                <a:lnTo>
                  <a:pt x="2539" y="3794"/>
                </a:lnTo>
                <a:lnTo>
                  <a:pt x="2535" y="3783"/>
                </a:lnTo>
                <a:lnTo>
                  <a:pt x="2533" y="3771"/>
                </a:lnTo>
                <a:lnTo>
                  <a:pt x="2483" y="3786"/>
                </a:lnTo>
                <a:lnTo>
                  <a:pt x="2431" y="3798"/>
                </a:lnTo>
                <a:lnTo>
                  <a:pt x="2379" y="3811"/>
                </a:lnTo>
                <a:lnTo>
                  <a:pt x="2327" y="3820"/>
                </a:lnTo>
                <a:lnTo>
                  <a:pt x="2328" y="3823"/>
                </a:lnTo>
                <a:lnTo>
                  <a:pt x="2358" y="3936"/>
                </a:lnTo>
                <a:lnTo>
                  <a:pt x="2360" y="3943"/>
                </a:lnTo>
                <a:lnTo>
                  <a:pt x="2361" y="3950"/>
                </a:lnTo>
                <a:lnTo>
                  <a:pt x="2361" y="3957"/>
                </a:lnTo>
                <a:lnTo>
                  <a:pt x="2360" y="3964"/>
                </a:lnTo>
                <a:lnTo>
                  <a:pt x="2359" y="3971"/>
                </a:lnTo>
                <a:lnTo>
                  <a:pt x="2357" y="3977"/>
                </a:lnTo>
                <a:lnTo>
                  <a:pt x="2355" y="3984"/>
                </a:lnTo>
                <a:lnTo>
                  <a:pt x="2351" y="3990"/>
                </a:lnTo>
                <a:lnTo>
                  <a:pt x="2348" y="3996"/>
                </a:lnTo>
                <a:lnTo>
                  <a:pt x="2342" y="4002"/>
                </a:lnTo>
                <a:lnTo>
                  <a:pt x="2338" y="4007"/>
                </a:lnTo>
                <a:lnTo>
                  <a:pt x="2332" y="4012"/>
                </a:lnTo>
                <a:lnTo>
                  <a:pt x="2327" y="4016"/>
                </a:lnTo>
                <a:lnTo>
                  <a:pt x="2320" y="4019"/>
                </a:lnTo>
                <a:lnTo>
                  <a:pt x="2314" y="4022"/>
                </a:lnTo>
                <a:lnTo>
                  <a:pt x="2307" y="4024"/>
                </a:lnTo>
                <a:lnTo>
                  <a:pt x="2195" y="4054"/>
                </a:lnTo>
                <a:lnTo>
                  <a:pt x="2187" y="4056"/>
                </a:lnTo>
                <a:lnTo>
                  <a:pt x="2180" y="4057"/>
                </a:lnTo>
                <a:lnTo>
                  <a:pt x="2173" y="4057"/>
                </a:lnTo>
                <a:lnTo>
                  <a:pt x="2166" y="4056"/>
                </a:lnTo>
                <a:lnTo>
                  <a:pt x="2159" y="4055"/>
                </a:lnTo>
                <a:lnTo>
                  <a:pt x="2152" y="4053"/>
                </a:lnTo>
                <a:lnTo>
                  <a:pt x="2145" y="4050"/>
                </a:lnTo>
                <a:lnTo>
                  <a:pt x="2139" y="4047"/>
                </a:lnTo>
                <a:lnTo>
                  <a:pt x="2133" y="4043"/>
                </a:lnTo>
                <a:lnTo>
                  <a:pt x="2128" y="4039"/>
                </a:lnTo>
                <a:lnTo>
                  <a:pt x="2123" y="4034"/>
                </a:lnTo>
                <a:lnTo>
                  <a:pt x="2118" y="4029"/>
                </a:lnTo>
                <a:lnTo>
                  <a:pt x="2114" y="4023"/>
                </a:lnTo>
                <a:lnTo>
                  <a:pt x="2111" y="4017"/>
                </a:lnTo>
                <a:lnTo>
                  <a:pt x="2108" y="4011"/>
                </a:lnTo>
                <a:lnTo>
                  <a:pt x="2106" y="4004"/>
                </a:lnTo>
                <a:lnTo>
                  <a:pt x="2075" y="3891"/>
                </a:lnTo>
                <a:lnTo>
                  <a:pt x="2073" y="3880"/>
                </a:lnTo>
                <a:lnTo>
                  <a:pt x="2073" y="3868"/>
                </a:lnTo>
                <a:lnTo>
                  <a:pt x="2074" y="3857"/>
                </a:lnTo>
                <a:lnTo>
                  <a:pt x="2077" y="3846"/>
                </a:lnTo>
                <a:lnTo>
                  <a:pt x="2020" y="3848"/>
                </a:lnTo>
                <a:lnTo>
                  <a:pt x="1964" y="3847"/>
                </a:lnTo>
                <a:lnTo>
                  <a:pt x="1908" y="3845"/>
                </a:lnTo>
                <a:lnTo>
                  <a:pt x="1851" y="3841"/>
                </a:lnTo>
                <a:lnTo>
                  <a:pt x="1851" y="3848"/>
                </a:lnTo>
                <a:lnTo>
                  <a:pt x="1851" y="3854"/>
                </a:lnTo>
                <a:lnTo>
                  <a:pt x="1835" y="3970"/>
                </a:lnTo>
                <a:lnTo>
                  <a:pt x="1834" y="3977"/>
                </a:lnTo>
                <a:lnTo>
                  <a:pt x="1832" y="3984"/>
                </a:lnTo>
                <a:lnTo>
                  <a:pt x="1829" y="3991"/>
                </a:lnTo>
                <a:lnTo>
                  <a:pt x="1826" y="3998"/>
                </a:lnTo>
                <a:lnTo>
                  <a:pt x="1822" y="4004"/>
                </a:lnTo>
                <a:lnTo>
                  <a:pt x="1818" y="4009"/>
                </a:lnTo>
                <a:lnTo>
                  <a:pt x="1813" y="4014"/>
                </a:lnTo>
                <a:lnTo>
                  <a:pt x="1808" y="4018"/>
                </a:lnTo>
                <a:lnTo>
                  <a:pt x="1802" y="4022"/>
                </a:lnTo>
                <a:lnTo>
                  <a:pt x="1796" y="4026"/>
                </a:lnTo>
                <a:lnTo>
                  <a:pt x="1790" y="4029"/>
                </a:lnTo>
                <a:lnTo>
                  <a:pt x="1783" y="4031"/>
                </a:lnTo>
                <a:lnTo>
                  <a:pt x="1776" y="4032"/>
                </a:lnTo>
                <a:lnTo>
                  <a:pt x="1768" y="4033"/>
                </a:lnTo>
                <a:lnTo>
                  <a:pt x="1761" y="4033"/>
                </a:lnTo>
                <a:lnTo>
                  <a:pt x="1754" y="4033"/>
                </a:lnTo>
                <a:lnTo>
                  <a:pt x="1638" y="4018"/>
                </a:lnTo>
                <a:lnTo>
                  <a:pt x="1631" y="4017"/>
                </a:lnTo>
                <a:lnTo>
                  <a:pt x="1624" y="4015"/>
                </a:lnTo>
                <a:lnTo>
                  <a:pt x="1618" y="4012"/>
                </a:lnTo>
                <a:lnTo>
                  <a:pt x="1611" y="4009"/>
                </a:lnTo>
                <a:lnTo>
                  <a:pt x="1606" y="4005"/>
                </a:lnTo>
                <a:lnTo>
                  <a:pt x="1600" y="4001"/>
                </a:lnTo>
                <a:lnTo>
                  <a:pt x="1595" y="3995"/>
                </a:lnTo>
                <a:lnTo>
                  <a:pt x="1591" y="3990"/>
                </a:lnTo>
                <a:lnTo>
                  <a:pt x="1587" y="3984"/>
                </a:lnTo>
                <a:lnTo>
                  <a:pt x="1584" y="3978"/>
                </a:lnTo>
                <a:lnTo>
                  <a:pt x="1580" y="3972"/>
                </a:lnTo>
                <a:lnTo>
                  <a:pt x="1578" y="3965"/>
                </a:lnTo>
                <a:lnTo>
                  <a:pt x="1576" y="3958"/>
                </a:lnTo>
                <a:lnTo>
                  <a:pt x="1575" y="3951"/>
                </a:lnTo>
                <a:lnTo>
                  <a:pt x="1575" y="3944"/>
                </a:lnTo>
                <a:lnTo>
                  <a:pt x="1576" y="3937"/>
                </a:lnTo>
                <a:lnTo>
                  <a:pt x="1591" y="3821"/>
                </a:lnTo>
                <a:lnTo>
                  <a:pt x="1594" y="3811"/>
                </a:lnTo>
                <a:lnTo>
                  <a:pt x="1597" y="3800"/>
                </a:lnTo>
                <a:lnTo>
                  <a:pt x="1541" y="3786"/>
                </a:lnTo>
                <a:lnTo>
                  <a:pt x="1486" y="3771"/>
                </a:lnTo>
                <a:lnTo>
                  <a:pt x="1431" y="3754"/>
                </a:lnTo>
                <a:lnTo>
                  <a:pt x="1376" y="3734"/>
                </a:lnTo>
                <a:lnTo>
                  <a:pt x="1338" y="3837"/>
                </a:lnTo>
                <a:lnTo>
                  <a:pt x="1335" y="3844"/>
                </a:lnTo>
                <a:lnTo>
                  <a:pt x="1332" y="3850"/>
                </a:lnTo>
                <a:lnTo>
                  <a:pt x="1327" y="3856"/>
                </a:lnTo>
                <a:lnTo>
                  <a:pt x="1322" y="3861"/>
                </a:lnTo>
                <a:lnTo>
                  <a:pt x="1317" y="3866"/>
                </a:lnTo>
                <a:lnTo>
                  <a:pt x="1312" y="3872"/>
                </a:lnTo>
                <a:lnTo>
                  <a:pt x="1306" y="3875"/>
                </a:lnTo>
                <a:lnTo>
                  <a:pt x="1300" y="3878"/>
                </a:lnTo>
                <a:lnTo>
                  <a:pt x="1293" y="3881"/>
                </a:lnTo>
                <a:lnTo>
                  <a:pt x="1287" y="3883"/>
                </a:lnTo>
                <a:lnTo>
                  <a:pt x="1280" y="3884"/>
                </a:lnTo>
                <a:lnTo>
                  <a:pt x="1273" y="3885"/>
                </a:lnTo>
                <a:lnTo>
                  <a:pt x="1266" y="3885"/>
                </a:lnTo>
                <a:lnTo>
                  <a:pt x="1258" y="3884"/>
                </a:lnTo>
                <a:lnTo>
                  <a:pt x="1251" y="3883"/>
                </a:lnTo>
                <a:lnTo>
                  <a:pt x="1244" y="3880"/>
                </a:lnTo>
                <a:lnTo>
                  <a:pt x="1135" y="3839"/>
                </a:lnTo>
                <a:lnTo>
                  <a:pt x="1128" y="3836"/>
                </a:lnTo>
                <a:lnTo>
                  <a:pt x="1122" y="3833"/>
                </a:lnTo>
                <a:lnTo>
                  <a:pt x="1116" y="3829"/>
                </a:lnTo>
                <a:lnTo>
                  <a:pt x="1111" y="3824"/>
                </a:lnTo>
                <a:lnTo>
                  <a:pt x="1106" y="3819"/>
                </a:lnTo>
                <a:lnTo>
                  <a:pt x="1102" y="3814"/>
                </a:lnTo>
                <a:lnTo>
                  <a:pt x="1098" y="3808"/>
                </a:lnTo>
                <a:lnTo>
                  <a:pt x="1095" y="3801"/>
                </a:lnTo>
                <a:lnTo>
                  <a:pt x="1092" y="3794"/>
                </a:lnTo>
                <a:lnTo>
                  <a:pt x="1090" y="3788"/>
                </a:lnTo>
                <a:lnTo>
                  <a:pt x="1089" y="3781"/>
                </a:lnTo>
                <a:lnTo>
                  <a:pt x="1088" y="3774"/>
                </a:lnTo>
                <a:lnTo>
                  <a:pt x="1088" y="3767"/>
                </a:lnTo>
                <a:lnTo>
                  <a:pt x="1089" y="3760"/>
                </a:lnTo>
                <a:lnTo>
                  <a:pt x="1091" y="3753"/>
                </a:lnTo>
                <a:lnTo>
                  <a:pt x="1093" y="3746"/>
                </a:lnTo>
                <a:lnTo>
                  <a:pt x="1133" y="3637"/>
                </a:lnTo>
                <a:lnTo>
                  <a:pt x="1139" y="3627"/>
                </a:lnTo>
                <a:lnTo>
                  <a:pt x="1094" y="3601"/>
                </a:lnTo>
                <a:lnTo>
                  <a:pt x="1049" y="3575"/>
                </a:lnTo>
                <a:lnTo>
                  <a:pt x="1006" y="3547"/>
                </a:lnTo>
                <a:lnTo>
                  <a:pt x="964" y="3518"/>
                </a:lnTo>
                <a:lnTo>
                  <a:pt x="885" y="3598"/>
                </a:lnTo>
                <a:lnTo>
                  <a:pt x="878" y="3603"/>
                </a:lnTo>
                <a:lnTo>
                  <a:pt x="872" y="3608"/>
                </a:lnTo>
                <a:lnTo>
                  <a:pt x="866" y="3611"/>
                </a:lnTo>
                <a:lnTo>
                  <a:pt x="860" y="3614"/>
                </a:lnTo>
                <a:lnTo>
                  <a:pt x="853" y="3618"/>
                </a:lnTo>
                <a:lnTo>
                  <a:pt x="847" y="3619"/>
                </a:lnTo>
                <a:lnTo>
                  <a:pt x="840" y="3620"/>
                </a:lnTo>
                <a:lnTo>
                  <a:pt x="833" y="3621"/>
                </a:lnTo>
                <a:lnTo>
                  <a:pt x="826" y="3620"/>
                </a:lnTo>
                <a:lnTo>
                  <a:pt x="818" y="3620"/>
                </a:lnTo>
                <a:lnTo>
                  <a:pt x="812" y="3618"/>
                </a:lnTo>
                <a:lnTo>
                  <a:pt x="805" y="3616"/>
                </a:lnTo>
                <a:lnTo>
                  <a:pt x="799" y="3612"/>
                </a:lnTo>
                <a:lnTo>
                  <a:pt x="793" y="3608"/>
                </a:lnTo>
                <a:lnTo>
                  <a:pt x="787" y="3604"/>
                </a:lnTo>
                <a:lnTo>
                  <a:pt x="781" y="3599"/>
                </a:lnTo>
                <a:lnTo>
                  <a:pt x="699" y="3518"/>
                </a:lnTo>
                <a:lnTo>
                  <a:pt x="694" y="3512"/>
                </a:lnTo>
                <a:lnTo>
                  <a:pt x="689" y="3507"/>
                </a:lnTo>
                <a:lnTo>
                  <a:pt x="685" y="3500"/>
                </a:lnTo>
                <a:lnTo>
                  <a:pt x="682" y="3494"/>
                </a:lnTo>
                <a:lnTo>
                  <a:pt x="680" y="3487"/>
                </a:lnTo>
                <a:lnTo>
                  <a:pt x="678" y="3480"/>
                </a:lnTo>
                <a:lnTo>
                  <a:pt x="677" y="3473"/>
                </a:lnTo>
                <a:lnTo>
                  <a:pt x="677" y="3466"/>
                </a:lnTo>
                <a:lnTo>
                  <a:pt x="677" y="3459"/>
                </a:lnTo>
                <a:lnTo>
                  <a:pt x="678" y="3452"/>
                </a:lnTo>
                <a:lnTo>
                  <a:pt x="679" y="3446"/>
                </a:lnTo>
                <a:lnTo>
                  <a:pt x="682" y="3439"/>
                </a:lnTo>
                <a:lnTo>
                  <a:pt x="685" y="3433"/>
                </a:lnTo>
                <a:lnTo>
                  <a:pt x="688" y="3427"/>
                </a:lnTo>
                <a:lnTo>
                  <a:pt x="693" y="3420"/>
                </a:lnTo>
                <a:lnTo>
                  <a:pt x="698" y="3414"/>
                </a:lnTo>
                <a:lnTo>
                  <a:pt x="760" y="3352"/>
                </a:lnTo>
                <a:lnTo>
                  <a:pt x="720" y="3313"/>
                </a:lnTo>
                <a:lnTo>
                  <a:pt x="680" y="3273"/>
                </a:lnTo>
                <a:lnTo>
                  <a:pt x="643" y="3230"/>
                </a:lnTo>
                <a:lnTo>
                  <a:pt x="605" y="3188"/>
                </a:lnTo>
                <a:lnTo>
                  <a:pt x="528" y="3250"/>
                </a:lnTo>
                <a:lnTo>
                  <a:pt x="522" y="3254"/>
                </a:lnTo>
                <a:lnTo>
                  <a:pt x="516" y="3258"/>
                </a:lnTo>
                <a:lnTo>
                  <a:pt x="509" y="3261"/>
                </a:lnTo>
                <a:lnTo>
                  <a:pt x="503" y="3263"/>
                </a:lnTo>
                <a:lnTo>
                  <a:pt x="495" y="3265"/>
                </a:lnTo>
                <a:lnTo>
                  <a:pt x="488" y="3265"/>
                </a:lnTo>
                <a:lnTo>
                  <a:pt x="481" y="3266"/>
                </a:lnTo>
                <a:lnTo>
                  <a:pt x="474" y="3265"/>
                </a:lnTo>
                <a:lnTo>
                  <a:pt x="468" y="3264"/>
                </a:lnTo>
                <a:lnTo>
                  <a:pt x="461" y="3262"/>
                </a:lnTo>
                <a:lnTo>
                  <a:pt x="454" y="3260"/>
                </a:lnTo>
                <a:lnTo>
                  <a:pt x="448" y="3257"/>
                </a:lnTo>
                <a:lnTo>
                  <a:pt x="442" y="3253"/>
                </a:lnTo>
                <a:lnTo>
                  <a:pt x="435" y="3249"/>
                </a:lnTo>
                <a:lnTo>
                  <a:pt x="430" y="3244"/>
                </a:lnTo>
                <a:lnTo>
                  <a:pt x="425" y="3239"/>
                </a:lnTo>
                <a:lnTo>
                  <a:pt x="353" y="3148"/>
                </a:lnTo>
                <a:lnTo>
                  <a:pt x="348" y="3142"/>
                </a:lnTo>
                <a:lnTo>
                  <a:pt x="345" y="3135"/>
                </a:lnTo>
                <a:lnTo>
                  <a:pt x="342" y="3129"/>
                </a:lnTo>
                <a:lnTo>
                  <a:pt x="340" y="3122"/>
                </a:lnTo>
                <a:lnTo>
                  <a:pt x="338" y="3116"/>
                </a:lnTo>
                <a:lnTo>
                  <a:pt x="337" y="3109"/>
                </a:lnTo>
                <a:lnTo>
                  <a:pt x="337" y="3101"/>
                </a:lnTo>
                <a:lnTo>
                  <a:pt x="337" y="3094"/>
                </a:lnTo>
                <a:lnTo>
                  <a:pt x="339" y="3087"/>
                </a:lnTo>
                <a:lnTo>
                  <a:pt x="340" y="3080"/>
                </a:lnTo>
                <a:lnTo>
                  <a:pt x="343" y="3074"/>
                </a:lnTo>
                <a:lnTo>
                  <a:pt x="346" y="3068"/>
                </a:lnTo>
                <a:lnTo>
                  <a:pt x="349" y="3062"/>
                </a:lnTo>
                <a:lnTo>
                  <a:pt x="354" y="3056"/>
                </a:lnTo>
                <a:lnTo>
                  <a:pt x="358" y="3051"/>
                </a:lnTo>
                <a:lnTo>
                  <a:pt x="364" y="3046"/>
                </a:lnTo>
                <a:lnTo>
                  <a:pt x="453" y="2974"/>
                </a:lnTo>
                <a:lnTo>
                  <a:pt x="424" y="2925"/>
                </a:lnTo>
                <a:lnTo>
                  <a:pt x="397" y="2875"/>
                </a:lnTo>
                <a:lnTo>
                  <a:pt x="370" y="2824"/>
                </a:lnTo>
                <a:lnTo>
                  <a:pt x="347" y="2773"/>
                </a:lnTo>
                <a:lnTo>
                  <a:pt x="257" y="2815"/>
                </a:lnTo>
                <a:lnTo>
                  <a:pt x="251" y="2818"/>
                </a:lnTo>
                <a:lnTo>
                  <a:pt x="243" y="2820"/>
                </a:lnTo>
                <a:lnTo>
                  <a:pt x="236" y="2821"/>
                </a:lnTo>
                <a:lnTo>
                  <a:pt x="229" y="2822"/>
                </a:lnTo>
                <a:lnTo>
                  <a:pt x="222" y="2822"/>
                </a:lnTo>
                <a:lnTo>
                  <a:pt x="215" y="2821"/>
                </a:lnTo>
                <a:lnTo>
                  <a:pt x="208" y="2820"/>
                </a:lnTo>
                <a:lnTo>
                  <a:pt x="202" y="2818"/>
                </a:lnTo>
                <a:lnTo>
                  <a:pt x="195" y="2815"/>
                </a:lnTo>
                <a:lnTo>
                  <a:pt x="189" y="2812"/>
                </a:lnTo>
                <a:lnTo>
                  <a:pt x="182" y="2808"/>
                </a:lnTo>
                <a:lnTo>
                  <a:pt x="177" y="2804"/>
                </a:lnTo>
                <a:lnTo>
                  <a:pt x="172" y="2799"/>
                </a:lnTo>
                <a:lnTo>
                  <a:pt x="168" y="2793"/>
                </a:lnTo>
                <a:lnTo>
                  <a:pt x="164" y="2786"/>
                </a:lnTo>
                <a:lnTo>
                  <a:pt x="160" y="2780"/>
                </a:lnTo>
                <a:lnTo>
                  <a:pt x="110" y="2676"/>
                </a:lnTo>
                <a:lnTo>
                  <a:pt x="108" y="2669"/>
                </a:lnTo>
                <a:lnTo>
                  <a:pt x="106" y="2661"/>
                </a:lnTo>
                <a:lnTo>
                  <a:pt x="104" y="2654"/>
                </a:lnTo>
                <a:lnTo>
                  <a:pt x="104" y="2647"/>
                </a:lnTo>
                <a:lnTo>
                  <a:pt x="104" y="2640"/>
                </a:lnTo>
                <a:lnTo>
                  <a:pt x="104" y="2633"/>
                </a:lnTo>
                <a:lnTo>
                  <a:pt x="106" y="2626"/>
                </a:lnTo>
                <a:lnTo>
                  <a:pt x="108" y="2620"/>
                </a:lnTo>
                <a:lnTo>
                  <a:pt x="110" y="2613"/>
                </a:lnTo>
                <a:lnTo>
                  <a:pt x="114" y="2607"/>
                </a:lnTo>
                <a:lnTo>
                  <a:pt x="118" y="2601"/>
                </a:lnTo>
                <a:lnTo>
                  <a:pt x="123" y="2595"/>
                </a:lnTo>
                <a:lnTo>
                  <a:pt x="128" y="2590"/>
                </a:lnTo>
                <a:lnTo>
                  <a:pt x="133" y="2586"/>
                </a:lnTo>
                <a:lnTo>
                  <a:pt x="139" y="2582"/>
                </a:lnTo>
                <a:lnTo>
                  <a:pt x="146" y="2578"/>
                </a:lnTo>
                <a:lnTo>
                  <a:pt x="251" y="2528"/>
                </a:lnTo>
                <a:lnTo>
                  <a:pt x="257" y="2526"/>
                </a:lnTo>
                <a:lnTo>
                  <a:pt x="242" y="2475"/>
                </a:lnTo>
                <a:lnTo>
                  <a:pt x="230" y="2423"/>
                </a:lnTo>
                <a:lnTo>
                  <a:pt x="219" y="2371"/>
                </a:lnTo>
                <a:lnTo>
                  <a:pt x="210" y="2319"/>
                </a:lnTo>
                <a:lnTo>
                  <a:pt x="112" y="2340"/>
                </a:lnTo>
                <a:lnTo>
                  <a:pt x="105" y="2341"/>
                </a:lnTo>
                <a:lnTo>
                  <a:pt x="98" y="2341"/>
                </a:lnTo>
                <a:lnTo>
                  <a:pt x="91" y="2341"/>
                </a:lnTo>
                <a:lnTo>
                  <a:pt x="84" y="2340"/>
                </a:lnTo>
                <a:lnTo>
                  <a:pt x="77" y="2338"/>
                </a:lnTo>
                <a:lnTo>
                  <a:pt x="71" y="2336"/>
                </a:lnTo>
                <a:lnTo>
                  <a:pt x="64" y="2333"/>
                </a:lnTo>
                <a:lnTo>
                  <a:pt x="58" y="2330"/>
                </a:lnTo>
                <a:lnTo>
                  <a:pt x="52" y="2326"/>
                </a:lnTo>
                <a:lnTo>
                  <a:pt x="46" y="2321"/>
                </a:lnTo>
                <a:lnTo>
                  <a:pt x="42" y="2316"/>
                </a:lnTo>
                <a:lnTo>
                  <a:pt x="37" y="2311"/>
                </a:lnTo>
                <a:lnTo>
                  <a:pt x="34" y="2305"/>
                </a:lnTo>
                <a:lnTo>
                  <a:pt x="30" y="2299"/>
                </a:lnTo>
                <a:lnTo>
                  <a:pt x="28" y="2292"/>
                </a:lnTo>
                <a:lnTo>
                  <a:pt x="26" y="2285"/>
                </a:lnTo>
                <a:lnTo>
                  <a:pt x="1" y="2171"/>
                </a:lnTo>
                <a:lnTo>
                  <a:pt x="0" y="2164"/>
                </a:lnTo>
                <a:lnTo>
                  <a:pt x="0" y="2157"/>
                </a:lnTo>
                <a:lnTo>
                  <a:pt x="0" y="2149"/>
                </a:lnTo>
                <a:lnTo>
                  <a:pt x="1" y="2142"/>
                </a:lnTo>
                <a:lnTo>
                  <a:pt x="2" y="2135"/>
                </a:lnTo>
                <a:lnTo>
                  <a:pt x="5" y="2129"/>
                </a:lnTo>
                <a:lnTo>
                  <a:pt x="8" y="2122"/>
                </a:lnTo>
                <a:lnTo>
                  <a:pt x="11" y="2116"/>
                </a:lnTo>
                <a:lnTo>
                  <a:pt x="15" y="2111"/>
                </a:lnTo>
                <a:lnTo>
                  <a:pt x="19" y="2105"/>
                </a:lnTo>
                <a:lnTo>
                  <a:pt x="24" y="2101"/>
                </a:lnTo>
                <a:lnTo>
                  <a:pt x="30" y="2096"/>
                </a:lnTo>
                <a:lnTo>
                  <a:pt x="36" y="2093"/>
                </a:lnTo>
                <a:lnTo>
                  <a:pt x="42" y="2088"/>
                </a:lnTo>
                <a:lnTo>
                  <a:pt x="49" y="2086"/>
                </a:lnTo>
                <a:lnTo>
                  <a:pt x="57" y="2084"/>
                </a:lnTo>
                <a:lnTo>
                  <a:pt x="170" y="2059"/>
                </a:lnTo>
                <a:lnTo>
                  <a:pt x="178" y="2058"/>
                </a:lnTo>
                <a:lnTo>
                  <a:pt x="187" y="2058"/>
                </a:lnTo>
                <a:lnTo>
                  <a:pt x="187" y="2004"/>
                </a:lnTo>
                <a:lnTo>
                  <a:pt x="188" y="1951"/>
                </a:lnTo>
                <a:lnTo>
                  <a:pt x="191" y="1897"/>
                </a:lnTo>
                <a:lnTo>
                  <a:pt x="195" y="1845"/>
                </a:lnTo>
                <a:lnTo>
                  <a:pt x="194" y="1845"/>
                </a:lnTo>
                <a:lnTo>
                  <a:pt x="79" y="1833"/>
                </a:lnTo>
                <a:lnTo>
                  <a:pt x="71" y="1832"/>
                </a:lnTo>
                <a:lnTo>
                  <a:pt x="64" y="1830"/>
                </a:lnTo>
                <a:lnTo>
                  <a:pt x="58" y="1828"/>
                </a:lnTo>
                <a:lnTo>
                  <a:pt x="50" y="1825"/>
                </a:lnTo>
                <a:lnTo>
                  <a:pt x="44" y="1821"/>
                </a:lnTo>
                <a:lnTo>
                  <a:pt x="39" y="1817"/>
                </a:lnTo>
                <a:lnTo>
                  <a:pt x="34" y="1812"/>
                </a:lnTo>
                <a:lnTo>
                  <a:pt x="29" y="1807"/>
                </a:lnTo>
                <a:lnTo>
                  <a:pt x="25" y="1802"/>
                </a:lnTo>
                <a:lnTo>
                  <a:pt x="21" y="1796"/>
                </a:lnTo>
                <a:lnTo>
                  <a:pt x="18" y="1789"/>
                </a:lnTo>
                <a:lnTo>
                  <a:pt x="16" y="1783"/>
                </a:lnTo>
                <a:lnTo>
                  <a:pt x="14" y="1776"/>
                </a:lnTo>
                <a:lnTo>
                  <a:pt x="13" y="1768"/>
                </a:lnTo>
                <a:lnTo>
                  <a:pt x="13" y="1761"/>
                </a:lnTo>
                <a:lnTo>
                  <a:pt x="13" y="1754"/>
                </a:lnTo>
                <a:lnTo>
                  <a:pt x="24" y="1638"/>
                </a:lnTo>
                <a:lnTo>
                  <a:pt x="25" y="1631"/>
                </a:lnTo>
                <a:lnTo>
                  <a:pt x="27" y="1624"/>
                </a:lnTo>
                <a:lnTo>
                  <a:pt x="30" y="1617"/>
                </a:lnTo>
                <a:lnTo>
                  <a:pt x="33" y="1611"/>
                </a:lnTo>
                <a:lnTo>
                  <a:pt x="36" y="1605"/>
                </a:lnTo>
                <a:lnTo>
                  <a:pt x="40" y="1599"/>
                </a:lnTo>
                <a:lnTo>
                  <a:pt x="45" y="1594"/>
                </a:lnTo>
                <a:lnTo>
                  <a:pt x="50" y="1589"/>
                </a:lnTo>
                <a:lnTo>
                  <a:pt x="57" y="1585"/>
                </a:lnTo>
                <a:lnTo>
                  <a:pt x="62" y="1582"/>
                </a:lnTo>
                <a:lnTo>
                  <a:pt x="69" y="1578"/>
                </a:lnTo>
                <a:lnTo>
                  <a:pt x="75" y="1575"/>
                </a:lnTo>
                <a:lnTo>
                  <a:pt x="82" y="1574"/>
                </a:lnTo>
                <a:lnTo>
                  <a:pt x="89" y="1572"/>
                </a:lnTo>
                <a:lnTo>
                  <a:pt x="96" y="1572"/>
                </a:lnTo>
                <a:lnTo>
                  <a:pt x="104" y="1572"/>
                </a:lnTo>
                <a:lnTo>
                  <a:pt x="219" y="1585"/>
                </a:lnTo>
                <a:lnTo>
                  <a:pt x="229" y="1586"/>
                </a:lnTo>
                <a:lnTo>
                  <a:pt x="238" y="1589"/>
                </a:lnTo>
                <a:lnTo>
                  <a:pt x="252" y="1539"/>
                </a:lnTo>
                <a:lnTo>
                  <a:pt x="266" y="1490"/>
                </a:lnTo>
                <a:lnTo>
                  <a:pt x="282" y="1441"/>
                </a:lnTo>
                <a:lnTo>
                  <a:pt x="298" y="1393"/>
                </a:lnTo>
                <a:lnTo>
                  <a:pt x="193" y="1344"/>
                </a:lnTo>
                <a:lnTo>
                  <a:pt x="187" y="1341"/>
                </a:lnTo>
                <a:lnTo>
                  <a:pt x="180" y="1337"/>
                </a:lnTo>
                <a:lnTo>
                  <a:pt x="174" y="1332"/>
                </a:lnTo>
                <a:lnTo>
                  <a:pt x="169" y="1327"/>
                </a:lnTo>
                <a:lnTo>
                  <a:pt x="165" y="1321"/>
                </a:lnTo>
                <a:lnTo>
                  <a:pt x="161" y="1315"/>
                </a:lnTo>
                <a:lnTo>
                  <a:pt x="158" y="1309"/>
                </a:lnTo>
                <a:lnTo>
                  <a:pt x="155" y="1303"/>
                </a:lnTo>
                <a:lnTo>
                  <a:pt x="153" y="1296"/>
                </a:lnTo>
                <a:lnTo>
                  <a:pt x="151" y="1289"/>
                </a:lnTo>
                <a:lnTo>
                  <a:pt x="151" y="1282"/>
                </a:lnTo>
                <a:lnTo>
                  <a:pt x="151" y="1275"/>
                </a:lnTo>
                <a:lnTo>
                  <a:pt x="151" y="1268"/>
                </a:lnTo>
                <a:lnTo>
                  <a:pt x="152" y="1261"/>
                </a:lnTo>
                <a:lnTo>
                  <a:pt x="154" y="1254"/>
                </a:lnTo>
                <a:lnTo>
                  <a:pt x="157" y="1247"/>
                </a:lnTo>
                <a:lnTo>
                  <a:pt x="206" y="1142"/>
                </a:lnTo>
                <a:lnTo>
                  <a:pt x="210" y="1135"/>
                </a:lnTo>
                <a:lnTo>
                  <a:pt x="213" y="1129"/>
                </a:lnTo>
                <a:lnTo>
                  <a:pt x="218" y="1123"/>
                </a:lnTo>
                <a:lnTo>
                  <a:pt x="223" y="1118"/>
                </a:lnTo>
                <a:lnTo>
                  <a:pt x="228" y="1114"/>
                </a:lnTo>
                <a:lnTo>
                  <a:pt x="234" y="1110"/>
                </a:lnTo>
                <a:lnTo>
                  <a:pt x="240" y="1107"/>
                </a:lnTo>
                <a:lnTo>
                  <a:pt x="246" y="1104"/>
                </a:lnTo>
                <a:lnTo>
                  <a:pt x="254" y="1102"/>
                </a:lnTo>
                <a:lnTo>
                  <a:pt x="261" y="1100"/>
                </a:lnTo>
                <a:lnTo>
                  <a:pt x="268" y="1100"/>
                </a:lnTo>
                <a:lnTo>
                  <a:pt x="275" y="1099"/>
                </a:lnTo>
                <a:lnTo>
                  <a:pt x="282" y="1100"/>
                </a:lnTo>
                <a:lnTo>
                  <a:pt x="289" y="1101"/>
                </a:lnTo>
                <a:lnTo>
                  <a:pt x="295" y="1103"/>
                </a:lnTo>
                <a:lnTo>
                  <a:pt x="302" y="1106"/>
                </a:lnTo>
                <a:lnTo>
                  <a:pt x="407" y="1154"/>
                </a:lnTo>
                <a:lnTo>
                  <a:pt x="433" y="1107"/>
                </a:lnTo>
                <a:lnTo>
                  <a:pt x="461" y="1060"/>
                </a:lnTo>
                <a:lnTo>
                  <a:pt x="491" y="1015"/>
                </a:lnTo>
                <a:lnTo>
                  <a:pt x="522" y="969"/>
                </a:lnTo>
                <a:lnTo>
                  <a:pt x="517" y="966"/>
                </a:lnTo>
                <a:lnTo>
                  <a:pt x="419" y="903"/>
                </a:lnTo>
                <a:lnTo>
                  <a:pt x="413" y="899"/>
                </a:lnTo>
                <a:lnTo>
                  <a:pt x="408" y="894"/>
                </a:lnTo>
                <a:lnTo>
                  <a:pt x="403" y="889"/>
                </a:lnTo>
                <a:lnTo>
                  <a:pt x="399" y="883"/>
                </a:lnTo>
                <a:lnTo>
                  <a:pt x="395" y="876"/>
                </a:lnTo>
                <a:lnTo>
                  <a:pt x="392" y="870"/>
                </a:lnTo>
                <a:lnTo>
                  <a:pt x="390" y="863"/>
                </a:lnTo>
                <a:lnTo>
                  <a:pt x="388" y="857"/>
                </a:lnTo>
                <a:lnTo>
                  <a:pt x="387" y="850"/>
                </a:lnTo>
                <a:lnTo>
                  <a:pt x="386" y="843"/>
                </a:lnTo>
                <a:lnTo>
                  <a:pt x="387" y="836"/>
                </a:lnTo>
                <a:lnTo>
                  <a:pt x="388" y="829"/>
                </a:lnTo>
                <a:lnTo>
                  <a:pt x="389" y="822"/>
                </a:lnTo>
                <a:lnTo>
                  <a:pt x="391" y="815"/>
                </a:lnTo>
                <a:lnTo>
                  <a:pt x="394" y="808"/>
                </a:lnTo>
                <a:lnTo>
                  <a:pt x="398" y="802"/>
                </a:lnTo>
                <a:lnTo>
                  <a:pt x="461" y="705"/>
                </a:lnTo>
                <a:lnTo>
                  <a:pt x="466" y="699"/>
                </a:lnTo>
                <a:lnTo>
                  <a:pt x="471" y="694"/>
                </a:lnTo>
                <a:lnTo>
                  <a:pt x="476" y="688"/>
                </a:lnTo>
                <a:lnTo>
                  <a:pt x="481" y="684"/>
                </a:lnTo>
                <a:lnTo>
                  <a:pt x="487" y="680"/>
                </a:lnTo>
                <a:lnTo>
                  <a:pt x="494" y="677"/>
                </a:lnTo>
                <a:lnTo>
                  <a:pt x="500" y="675"/>
                </a:lnTo>
                <a:lnTo>
                  <a:pt x="508" y="673"/>
                </a:lnTo>
                <a:lnTo>
                  <a:pt x="514" y="672"/>
                </a:lnTo>
                <a:lnTo>
                  <a:pt x="521" y="671"/>
                </a:lnTo>
                <a:lnTo>
                  <a:pt x="528" y="671"/>
                </a:lnTo>
                <a:lnTo>
                  <a:pt x="535" y="672"/>
                </a:lnTo>
                <a:lnTo>
                  <a:pt x="542" y="674"/>
                </a:lnTo>
                <a:lnTo>
                  <a:pt x="549" y="676"/>
                </a:lnTo>
                <a:lnTo>
                  <a:pt x="555" y="679"/>
                </a:lnTo>
                <a:lnTo>
                  <a:pt x="562" y="683"/>
                </a:lnTo>
                <a:close/>
                <a:moveTo>
                  <a:pt x="1786" y="1715"/>
                </a:moveTo>
                <a:lnTo>
                  <a:pt x="1786" y="1715"/>
                </a:lnTo>
                <a:lnTo>
                  <a:pt x="1771" y="1727"/>
                </a:lnTo>
                <a:lnTo>
                  <a:pt x="1757" y="1740"/>
                </a:lnTo>
                <a:lnTo>
                  <a:pt x="1745" y="1753"/>
                </a:lnTo>
                <a:lnTo>
                  <a:pt x="1733" y="1767"/>
                </a:lnTo>
                <a:lnTo>
                  <a:pt x="1722" y="1782"/>
                </a:lnTo>
                <a:lnTo>
                  <a:pt x="1712" y="1797"/>
                </a:lnTo>
                <a:lnTo>
                  <a:pt x="1701" y="1812"/>
                </a:lnTo>
                <a:lnTo>
                  <a:pt x="1692" y="1828"/>
                </a:lnTo>
                <a:lnTo>
                  <a:pt x="1685" y="1845"/>
                </a:lnTo>
                <a:lnTo>
                  <a:pt x="1678" y="1861"/>
                </a:lnTo>
                <a:lnTo>
                  <a:pt x="1671" y="1878"/>
                </a:lnTo>
                <a:lnTo>
                  <a:pt x="1666" y="1894"/>
                </a:lnTo>
                <a:lnTo>
                  <a:pt x="1661" y="1912"/>
                </a:lnTo>
                <a:lnTo>
                  <a:pt x="1657" y="1929"/>
                </a:lnTo>
                <a:lnTo>
                  <a:pt x="1654" y="1947"/>
                </a:lnTo>
                <a:lnTo>
                  <a:pt x="1652" y="1965"/>
                </a:lnTo>
                <a:lnTo>
                  <a:pt x="1651" y="1982"/>
                </a:lnTo>
                <a:lnTo>
                  <a:pt x="1651" y="2000"/>
                </a:lnTo>
                <a:lnTo>
                  <a:pt x="1651" y="2017"/>
                </a:lnTo>
                <a:lnTo>
                  <a:pt x="1652" y="2036"/>
                </a:lnTo>
                <a:lnTo>
                  <a:pt x="1654" y="2053"/>
                </a:lnTo>
                <a:lnTo>
                  <a:pt x="1657" y="2071"/>
                </a:lnTo>
                <a:lnTo>
                  <a:pt x="1661" y="2088"/>
                </a:lnTo>
                <a:lnTo>
                  <a:pt x="1665" y="2106"/>
                </a:lnTo>
                <a:lnTo>
                  <a:pt x="1671" y="2123"/>
                </a:lnTo>
                <a:lnTo>
                  <a:pt x="1677" y="2140"/>
                </a:lnTo>
                <a:lnTo>
                  <a:pt x="1684" y="2157"/>
                </a:lnTo>
                <a:lnTo>
                  <a:pt x="1692" y="2174"/>
                </a:lnTo>
                <a:lnTo>
                  <a:pt x="1701" y="2190"/>
                </a:lnTo>
                <a:lnTo>
                  <a:pt x="1712" y="2205"/>
                </a:lnTo>
                <a:lnTo>
                  <a:pt x="1723" y="2221"/>
                </a:lnTo>
                <a:lnTo>
                  <a:pt x="1734" y="2236"/>
                </a:lnTo>
                <a:lnTo>
                  <a:pt x="1746" y="2251"/>
                </a:lnTo>
                <a:lnTo>
                  <a:pt x="1759" y="2264"/>
                </a:lnTo>
                <a:lnTo>
                  <a:pt x="1773" y="2277"/>
                </a:lnTo>
                <a:lnTo>
                  <a:pt x="1787" y="2289"/>
                </a:lnTo>
                <a:lnTo>
                  <a:pt x="1802" y="2301"/>
                </a:lnTo>
                <a:lnTo>
                  <a:pt x="1817" y="2311"/>
                </a:lnTo>
                <a:lnTo>
                  <a:pt x="1832" y="2320"/>
                </a:lnTo>
                <a:lnTo>
                  <a:pt x="1848" y="2329"/>
                </a:lnTo>
                <a:lnTo>
                  <a:pt x="1864" y="2337"/>
                </a:lnTo>
                <a:lnTo>
                  <a:pt x="1880" y="2345"/>
                </a:lnTo>
                <a:lnTo>
                  <a:pt x="1897" y="2351"/>
                </a:lnTo>
                <a:lnTo>
                  <a:pt x="1915" y="2357"/>
                </a:lnTo>
                <a:lnTo>
                  <a:pt x="1932" y="2361"/>
                </a:lnTo>
                <a:lnTo>
                  <a:pt x="1949" y="2365"/>
                </a:lnTo>
                <a:lnTo>
                  <a:pt x="1967" y="2368"/>
                </a:lnTo>
                <a:lnTo>
                  <a:pt x="1984" y="2370"/>
                </a:lnTo>
                <a:lnTo>
                  <a:pt x="2002" y="2371"/>
                </a:lnTo>
                <a:lnTo>
                  <a:pt x="2019" y="2372"/>
                </a:lnTo>
                <a:lnTo>
                  <a:pt x="2038" y="2372"/>
                </a:lnTo>
                <a:lnTo>
                  <a:pt x="2055" y="2370"/>
                </a:lnTo>
                <a:lnTo>
                  <a:pt x="2073" y="2368"/>
                </a:lnTo>
                <a:lnTo>
                  <a:pt x="2090" y="2365"/>
                </a:lnTo>
                <a:lnTo>
                  <a:pt x="2109" y="2362"/>
                </a:lnTo>
                <a:lnTo>
                  <a:pt x="2126" y="2357"/>
                </a:lnTo>
                <a:lnTo>
                  <a:pt x="2143" y="2352"/>
                </a:lnTo>
                <a:lnTo>
                  <a:pt x="2160" y="2345"/>
                </a:lnTo>
                <a:lnTo>
                  <a:pt x="2177" y="2337"/>
                </a:lnTo>
                <a:lnTo>
                  <a:pt x="2193" y="2329"/>
                </a:lnTo>
                <a:lnTo>
                  <a:pt x="2209" y="2320"/>
                </a:lnTo>
                <a:lnTo>
                  <a:pt x="2226" y="2310"/>
                </a:lnTo>
                <a:lnTo>
                  <a:pt x="2241" y="2300"/>
                </a:lnTo>
                <a:lnTo>
                  <a:pt x="2256" y="2288"/>
                </a:lnTo>
                <a:lnTo>
                  <a:pt x="2270" y="2275"/>
                </a:lnTo>
                <a:lnTo>
                  <a:pt x="2284" y="2262"/>
                </a:lnTo>
                <a:lnTo>
                  <a:pt x="2297" y="2249"/>
                </a:lnTo>
                <a:lnTo>
                  <a:pt x="2309" y="2235"/>
                </a:lnTo>
                <a:lnTo>
                  <a:pt x="2320" y="2221"/>
                </a:lnTo>
                <a:lnTo>
                  <a:pt x="2330" y="2205"/>
                </a:lnTo>
                <a:lnTo>
                  <a:pt x="2340" y="2190"/>
                </a:lnTo>
                <a:lnTo>
                  <a:pt x="2349" y="2174"/>
                </a:lnTo>
                <a:lnTo>
                  <a:pt x="2357" y="2158"/>
                </a:lnTo>
                <a:lnTo>
                  <a:pt x="2364" y="2141"/>
                </a:lnTo>
                <a:lnTo>
                  <a:pt x="2371" y="2124"/>
                </a:lnTo>
                <a:lnTo>
                  <a:pt x="2376" y="2108"/>
                </a:lnTo>
                <a:lnTo>
                  <a:pt x="2381" y="2091"/>
                </a:lnTo>
                <a:lnTo>
                  <a:pt x="2384" y="2073"/>
                </a:lnTo>
                <a:lnTo>
                  <a:pt x="2387" y="2055"/>
                </a:lnTo>
                <a:lnTo>
                  <a:pt x="2390" y="2038"/>
                </a:lnTo>
                <a:lnTo>
                  <a:pt x="2391" y="2020"/>
                </a:lnTo>
                <a:lnTo>
                  <a:pt x="2391" y="2002"/>
                </a:lnTo>
                <a:lnTo>
                  <a:pt x="2391" y="1985"/>
                </a:lnTo>
                <a:lnTo>
                  <a:pt x="2390" y="1967"/>
                </a:lnTo>
                <a:lnTo>
                  <a:pt x="2388" y="1949"/>
                </a:lnTo>
                <a:lnTo>
                  <a:pt x="2385" y="1931"/>
                </a:lnTo>
                <a:lnTo>
                  <a:pt x="2381" y="1914"/>
                </a:lnTo>
                <a:lnTo>
                  <a:pt x="2377" y="1896"/>
                </a:lnTo>
                <a:lnTo>
                  <a:pt x="2371" y="1879"/>
                </a:lnTo>
                <a:lnTo>
                  <a:pt x="2365" y="1862"/>
                </a:lnTo>
                <a:lnTo>
                  <a:pt x="2358" y="1846"/>
                </a:lnTo>
                <a:lnTo>
                  <a:pt x="2350" y="1828"/>
                </a:lnTo>
                <a:lnTo>
                  <a:pt x="2340" y="1812"/>
                </a:lnTo>
                <a:lnTo>
                  <a:pt x="2330" y="1797"/>
                </a:lnTo>
                <a:lnTo>
                  <a:pt x="2319" y="1782"/>
                </a:lnTo>
                <a:lnTo>
                  <a:pt x="2308" y="1766"/>
                </a:lnTo>
                <a:lnTo>
                  <a:pt x="2295" y="1752"/>
                </a:lnTo>
                <a:lnTo>
                  <a:pt x="2282" y="1738"/>
                </a:lnTo>
                <a:lnTo>
                  <a:pt x="2268" y="1725"/>
                </a:lnTo>
                <a:lnTo>
                  <a:pt x="2254" y="1714"/>
                </a:lnTo>
                <a:lnTo>
                  <a:pt x="2240" y="1701"/>
                </a:lnTo>
                <a:lnTo>
                  <a:pt x="2225" y="1691"/>
                </a:lnTo>
                <a:lnTo>
                  <a:pt x="2209" y="1682"/>
                </a:lnTo>
                <a:lnTo>
                  <a:pt x="2193" y="1673"/>
                </a:lnTo>
                <a:lnTo>
                  <a:pt x="2178" y="1665"/>
                </a:lnTo>
                <a:lnTo>
                  <a:pt x="2161" y="1658"/>
                </a:lnTo>
                <a:lnTo>
                  <a:pt x="2144" y="1652"/>
                </a:lnTo>
                <a:lnTo>
                  <a:pt x="2127" y="1646"/>
                </a:lnTo>
                <a:lnTo>
                  <a:pt x="2110" y="1641"/>
                </a:lnTo>
                <a:lnTo>
                  <a:pt x="2092" y="1637"/>
                </a:lnTo>
                <a:lnTo>
                  <a:pt x="2075" y="1634"/>
                </a:lnTo>
                <a:lnTo>
                  <a:pt x="2057" y="1632"/>
                </a:lnTo>
                <a:lnTo>
                  <a:pt x="2040" y="1631"/>
                </a:lnTo>
                <a:lnTo>
                  <a:pt x="2021" y="1630"/>
                </a:lnTo>
                <a:lnTo>
                  <a:pt x="2004" y="1630"/>
                </a:lnTo>
                <a:lnTo>
                  <a:pt x="1986" y="1632"/>
                </a:lnTo>
                <a:lnTo>
                  <a:pt x="1969" y="1634"/>
                </a:lnTo>
                <a:lnTo>
                  <a:pt x="1951" y="1637"/>
                </a:lnTo>
                <a:lnTo>
                  <a:pt x="1933" y="1640"/>
                </a:lnTo>
                <a:lnTo>
                  <a:pt x="1916" y="1646"/>
                </a:lnTo>
                <a:lnTo>
                  <a:pt x="1898" y="1651"/>
                </a:lnTo>
                <a:lnTo>
                  <a:pt x="1881" y="1658"/>
                </a:lnTo>
                <a:lnTo>
                  <a:pt x="1865" y="1665"/>
                </a:lnTo>
                <a:lnTo>
                  <a:pt x="1849" y="1673"/>
                </a:lnTo>
                <a:lnTo>
                  <a:pt x="1832" y="1682"/>
                </a:lnTo>
                <a:lnTo>
                  <a:pt x="1816" y="1692"/>
                </a:lnTo>
                <a:lnTo>
                  <a:pt x="1801" y="1702"/>
                </a:lnTo>
                <a:lnTo>
                  <a:pt x="1786" y="1715"/>
                </a:lnTo>
                <a:close/>
                <a:moveTo>
                  <a:pt x="2917" y="2627"/>
                </a:moveTo>
                <a:lnTo>
                  <a:pt x="2523" y="2305"/>
                </a:lnTo>
                <a:lnTo>
                  <a:pt x="2515" y="2320"/>
                </a:lnTo>
                <a:lnTo>
                  <a:pt x="2507" y="2335"/>
                </a:lnTo>
                <a:lnTo>
                  <a:pt x="2498" y="2349"/>
                </a:lnTo>
                <a:lnTo>
                  <a:pt x="2489" y="2362"/>
                </a:lnTo>
                <a:lnTo>
                  <a:pt x="2480" y="2375"/>
                </a:lnTo>
                <a:lnTo>
                  <a:pt x="2469" y="2386"/>
                </a:lnTo>
                <a:lnTo>
                  <a:pt x="2449" y="2409"/>
                </a:lnTo>
                <a:lnTo>
                  <a:pt x="2428" y="2428"/>
                </a:lnTo>
                <a:lnTo>
                  <a:pt x="2406" y="2444"/>
                </a:lnTo>
                <a:lnTo>
                  <a:pt x="2386" y="2459"/>
                </a:lnTo>
                <a:lnTo>
                  <a:pt x="2366" y="2473"/>
                </a:lnTo>
                <a:lnTo>
                  <a:pt x="2345" y="2483"/>
                </a:lnTo>
                <a:lnTo>
                  <a:pt x="2328" y="2492"/>
                </a:lnTo>
                <a:lnTo>
                  <a:pt x="2311" y="2499"/>
                </a:lnTo>
                <a:lnTo>
                  <a:pt x="2297" y="2505"/>
                </a:lnTo>
                <a:lnTo>
                  <a:pt x="2276" y="2512"/>
                </a:lnTo>
                <a:lnTo>
                  <a:pt x="2268" y="2514"/>
                </a:lnTo>
                <a:lnTo>
                  <a:pt x="2507" y="2964"/>
                </a:lnTo>
                <a:lnTo>
                  <a:pt x="2530" y="2955"/>
                </a:lnTo>
                <a:lnTo>
                  <a:pt x="2554" y="2946"/>
                </a:lnTo>
                <a:lnTo>
                  <a:pt x="2576" y="2936"/>
                </a:lnTo>
                <a:lnTo>
                  <a:pt x="2597" y="2925"/>
                </a:lnTo>
                <a:lnTo>
                  <a:pt x="2619" y="2913"/>
                </a:lnTo>
                <a:lnTo>
                  <a:pt x="2639" y="2901"/>
                </a:lnTo>
                <a:lnTo>
                  <a:pt x="2659" y="2888"/>
                </a:lnTo>
                <a:lnTo>
                  <a:pt x="2679" y="2875"/>
                </a:lnTo>
                <a:lnTo>
                  <a:pt x="2697" y="2862"/>
                </a:lnTo>
                <a:lnTo>
                  <a:pt x="2715" y="2847"/>
                </a:lnTo>
                <a:lnTo>
                  <a:pt x="2749" y="2820"/>
                </a:lnTo>
                <a:lnTo>
                  <a:pt x="2779" y="2792"/>
                </a:lnTo>
                <a:lnTo>
                  <a:pt x="2808" y="2763"/>
                </a:lnTo>
                <a:lnTo>
                  <a:pt x="2833" y="2737"/>
                </a:lnTo>
                <a:lnTo>
                  <a:pt x="2854" y="2711"/>
                </a:lnTo>
                <a:lnTo>
                  <a:pt x="2874" y="2688"/>
                </a:lnTo>
                <a:lnTo>
                  <a:pt x="2889" y="2668"/>
                </a:lnTo>
                <a:lnTo>
                  <a:pt x="2910" y="2638"/>
                </a:lnTo>
                <a:lnTo>
                  <a:pt x="2917" y="2627"/>
                </a:lnTo>
                <a:close/>
                <a:moveTo>
                  <a:pt x="2675" y="1133"/>
                </a:moveTo>
                <a:lnTo>
                  <a:pt x="2353" y="1528"/>
                </a:lnTo>
                <a:lnTo>
                  <a:pt x="2368" y="1536"/>
                </a:lnTo>
                <a:lnTo>
                  <a:pt x="2382" y="1544"/>
                </a:lnTo>
                <a:lnTo>
                  <a:pt x="2396" y="1553"/>
                </a:lnTo>
                <a:lnTo>
                  <a:pt x="2409" y="1562"/>
                </a:lnTo>
                <a:lnTo>
                  <a:pt x="2422" y="1572"/>
                </a:lnTo>
                <a:lnTo>
                  <a:pt x="2434" y="1582"/>
                </a:lnTo>
                <a:lnTo>
                  <a:pt x="2455" y="1603"/>
                </a:lnTo>
                <a:lnTo>
                  <a:pt x="2475" y="1623"/>
                </a:lnTo>
                <a:lnTo>
                  <a:pt x="2492" y="1645"/>
                </a:lnTo>
                <a:lnTo>
                  <a:pt x="2506" y="1666"/>
                </a:lnTo>
                <a:lnTo>
                  <a:pt x="2519" y="1686"/>
                </a:lnTo>
                <a:lnTo>
                  <a:pt x="2530" y="1705"/>
                </a:lnTo>
                <a:lnTo>
                  <a:pt x="2539" y="1724"/>
                </a:lnTo>
                <a:lnTo>
                  <a:pt x="2547" y="1740"/>
                </a:lnTo>
                <a:lnTo>
                  <a:pt x="2552" y="1754"/>
                </a:lnTo>
                <a:lnTo>
                  <a:pt x="2559" y="1776"/>
                </a:lnTo>
                <a:lnTo>
                  <a:pt x="2561" y="1783"/>
                </a:lnTo>
                <a:lnTo>
                  <a:pt x="3011" y="1545"/>
                </a:lnTo>
                <a:lnTo>
                  <a:pt x="3003" y="1522"/>
                </a:lnTo>
                <a:lnTo>
                  <a:pt x="2993" y="1498"/>
                </a:lnTo>
                <a:lnTo>
                  <a:pt x="2982" y="1476"/>
                </a:lnTo>
                <a:lnTo>
                  <a:pt x="2971" y="1455"/>
                </a:lnTo>
                <a:lnTo>
                  <a:pt x="2960" y="1433"/>
                </a:lnTo>
                <a:lnTo>
                  <a:pt x="2948" y="1413"/>
                </a:lnTo>
                <a:lnTo>
                  <a:pt x="2935" y="1393"/>
                </a:lnTo>
                <a:lnTo>
                  <a:pt x="2923" y="1373"/>
                </a:lnTo>
                <a:lnTo>
                  <a:pt x="2908" y="1355"/>
                </a:lnTo>
                <a:lnTo>
                  <a:pt x="2895" y="1337"/>
                </a:lnTo>
                <a:lnTo>
                  <a:pt x="2867" y="1303"/>
                </a:lnTo>
                <a:lnTo>
                  <a:pt x="2838" y="1272"/>
                </a:lnTo>
                <a:lnTo>
                  <a:pt x="2811" y="1244"/>
                </a:lnTo>
                <a:lnTo>
                  <a:pt x="2783" y="1219"/>
                </a:lnTo>
                <a:lnTo>
                  <a:pt x="2758" y="1196"/>
                </a:lnTo>
                <a:lnTo>
                  <a:pt x="2735" y="1178"/>
                </a:lnTo>
                <a:lnTo>
                  <a:pt x="2715" y="1162"/>
                </a:lnTo>
                <a:lnTo>
                  <a:pt x="2685" y="1141"/>
                </a:lnTo>
                <a:lnTo>
                  <a:pt x="2675" y="1133"/>
                </a:lnTo>
                <a:close/>
                <a:moveTo>
                  <a:pt x="1378" y="2882"/>
                </a:moveTo>
                <a:lnTo>
                  <a:pt x="1700" y="2488"/>
                </a:lnTo>
                <a:lnTo>
                  <a:pt x="1685" y="2480"/>
                </a:lnTo>
                <a:lnTo>
                  <a:pt x="1671" y="2472"/>
                </a:lnTo>
                <a:lnTo>
                  <a:pt x="1657" y="2462"/>
                </a:lnTo>
                <a:lnTo>
                  <a:pt x="1643" y="2453"/>
                </a:lnTo>
                <a:lnTo>
                  <a:pt x="1631" y="2444"/>
                </a:lnTo>
                <a:lnTo>
                  <a:pt x="1619" y="2434"/>
                </a:lnTo>
                <a:lnTo>
                  <a:pt x="1598" y="2414"/>
                </a:lnTo>
                <a:lnTo>
                  <a:pt x="1578" y="2392"/>
                </a:lnTo>
                <a:lnTo>
                  <a:pt x="1561" y="2371"/>
                </a:lnTo>
                <a:lnTo>
                  <a:pt x="1547" y="2351"/>
                </a:lnTo>
                <a:lnTo>
                  <a:pt x="1534" y="2330"/>
                </a:lnTo>
                <a:lnTo>
                  <a:pt x="1523" y="2310"/>
                </a:lnTo>
                <a:lnTo>
                  <a:pt x="1514" y="2293"/>
                </a:lnTo>
                <a:lnTo>
                  <a:pt x="1506" y="2275"/>
                </a:lnTo>
                <a:lnTo>
                  <a:pt x="1501" y="2261"/>
                </a:lnTo>
                <a:lnTo>
                  <a:pt x="1494" y="2241"/>
                </a:lnTo>
                <a:lnTo>
                  <a:pt x="1492" y="2233"/>
                </a:lnTo>
                <a:lnTo>
                  <a:pt x="1042" y="2472"/>
                </a:lnTo>
                <a:lnTo>
                  <a:pt x="1050" y="2495"/>
                </a:lnTo>
                <a:lnTo>
                  <a:pt x="1060" y="2518"/>
                </a:lnTo>
                <a:lnTo>
                  <a:pt x="1070" y="2541"/>
                </a:lnTo>
                <a:lnTo>
                  <a:pt x="1081" y="2562"/>
                </a:lnTo>
                <a:lnTo>
                  <a:pt x="1093" y="2583"/>
                </a:lnTo>
                <a:lnTo>
                  <a:pt x="1105" y="2604"/>
                </a:lnTo>
                <a:lnTo>
                  <a:pt x="1117" y="2624"/>
                </a:lnTo>
                <a:lnTo>
                  <a:pt x="1130" y="2643"/>
                </a:lnTo>
                <a:lnTo>
                  <a:pt x="1145" y="2661"/>
                </a:lnTo>
                <a:lnTo>
                  <a:pt x="1158" y="2680"/>
                </a:lnTo>
                <a:lnTo>
                  <a:pt x="1186" y="2713"/>
                </a:lnTo>
                <a:lnTo>
                  <a:pt x="1215" y="2744"/>
                </a:lnTo>
                <a:lnTo>
                  <a:pt x="1242" y="2772"/>
                </a:lnTo>
                <a:lnTo>
                  <a:pt x="1270" y="2798"/>
                </a:lnTo>
                <a:lnTo>
                  <a:pt x="1295" y="2819"/>
                </a:lnTo>
                <a:lnTo>
                  <a:pt x="1317" y="2838"/>
                </a:lnTo>
                <a:lnTo>
                  <a:pt x="1338" y="2854"/>
                </a:lnTo>
                <a:lnTo>
                  <a:pt x="1368" y="2875"/>
                </a:lnTo>
                <a:lnTo>
                  <a:pt x="1378" y="2882"/>
                </a:lnTo>
                <a:close/>
                <a:moveTo>
                  <a:pt x="1172" y="1335"/>
                </a:moveTo>
                <a:lnTo>
                  <a:pt x="1566" y="1657"/>
                </a:lnTo>
                <a:lnTo>
                  <a:pt x="1574" y="1641"/>
                </a:lnTo>
                <a:lnTo>
                  <a:pt x="1582" y="1627"/>
                </a:lnTo>
                <a:lnTo>
                  <a:pt x="1592" y="1613"/>
                </a:lnTo>
                <a:lnTo>
                  <a:pt x="1601" y="1600"/>
                </a:lnTo>
                <a:lnTo>
                  <a:pt x="1610" y="1588"/>
                </a:lnTo>
                <a:lnTo>
                  <a:pt x="1620" y="1575"/>
                </a:lnTo>
                <a:lnTo>
                  <a:pt x="1640" y="1554"/>
                </a:lnTo>
                <a:lnTo>
                  <a:pt x="1662" y="1535"/>
                </a:lnTo>
                <a:lnTo>
                  <a:pt x="1683" y="1518"/>
                </a:lnTo>
                <a:lnTo>
                  <a:pt x="1704" y="1503"/>
                </a:lnTo>
                <a:lnTo>
                  <a:pt x="1725" y="1490"/>
                </a:lnTo>
                <a:lnTo>
                  <a:pt x="1744" y="1479"/>
                </a:lnTo>
                <a:lnTo>
                  <a:pt x="1762" y="1471"/>
                </a:lnTo>
                <a:lnTo>
                  <a:pt x="1779" y="1463"/>
                </a:lnTo>
                <a:lnTo>
                  <a:pt x="1793" y="1458"/>
                </a:lnTo>
                <a:lnTo>
                  <a:pt x="1813" y="1450"/>
                </a:lnTo>
                <a:lnTo>
                  <a:pt x="1821" y="1448"/>
                </a:lnTo>
                <a:lnTo>
                  <a:pt x="1584" y="998"/>
                </a:lnTo>
                <a:lnTo>
                  <a:pt x="1559" y="1006"/>
                </a:lnTo>
                <a:lnTo>
                  <a:pt x="1537" y="1017"/>
                </a:lnTo>
                <a:lnTo>
                  <a:pt x="1514" y="1027"/>
                </a:lnTo>
                <a:lnTo>
                  <a:pt x="1492" y="1038"/>
                </a:lnTo>
                <a:lnTo>
                  <a:pt x="1471" y="1049"/>
                </a:lnTo>
                <a:lnTo>
                  <a:pt x="1450" y="1061"/>
                </a:lnTo>
                <a:lnTo>
                  <a:pt x="1431" y="1075"/>
                </a:lnTo>
                <a:lnTo>
                  <a:pt x="1412" y="1087"/>
                </a:lnTo>
                <a:lnTo>
                  <a:pt x="1393" y="1101"/>
                </a:lnTo>
                <a:lnTo>
                  <a:pt x="1375" y="1114"/>
                </a:lnTo>
                <a:lnTo>
                  <a:pt x="1342" y="1143"/>
                </a:lnTo>
                <a:lnTo>
                  <a:pt x="1310" y="1171"/>
                </a:lnTo>
                <a:lnTo>
                  <a:pt x="1282" y="1198"/>
                </a:lnTo>
                <a:lnTo>
                  <a:pt x="1257" y="1226"/>
                </a:lnTo>
                <a:lnTo>
                  <a:pt x="1235" y="1251"/>
                </a:lnTo>
                <a:lnTo>
                  <a:pt x="1216" y="1275"/>
                </a:lnTo>
                <a:lnTo>
                  <a:pt x="1200" y="1294"/>
                </a:lnTo>
                <a:lnTo>
                  <a:pt x="1179" y="1324"/>
                </a:lnTo>
                <a:lnTo>
                  <a:pt x="1172" y="13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1990" name="Freeform 8"/>
          <p:cNvSpPr>
            <a:spLocks noEditPoints="1"/>
          </p:cNvSpPr>
          <p:nvPr/>
        </p:nvSpPr>
        <p:spPr bwMode="auto">
          <a:xfrm>
            <a:off x="4502150" y="1949450"/>
            <a:ext cx="1876425" cy="1874838"/>
          </a:xfrm>
          <a:custGeom>
            <a:avLst/>
            <a:gdLst>
              <a:gd name="T0" fmla="*/ 973 w 2364"/>
              <a:gd name="T1" fmla="*/ 92 h 2361"/>
              <a:gd name="T2" fmla="*/ 1013 w 2364"/>
              <a:gd name="T3" fmla="*/ 16 h 2361"/>
              <a:gd name="T4" fmla="*/ 1174 w 2364"/>
              <a:gd name="T5" fmla="*/ 16 h 2361"/>
              <a:gd name="T6" fmla="*/ 1363 w 2364"/>
              <a:gd name="T7" fmla="*/ 199 h 2361"/>
              <a:gd name="T8" fmla="*/ 1553 w 2364"/>
              <a:gd name="T9" fmla="*/ 65 h 2361"/>
              <a:gd name="T10" fmla="*/ 1705 w 2364"/>
              <a:gd name="T11" fmla="*/ 117 h 2361"/>
              <a:gd name="T12" fmla="*/ 1707 w 2364"/>
              <a:gd name="T13" fmla="*/ 324 h 2361"/>
              <a:gd name="T14" fmla="*/ 1994 w 2364"/>
              <a:gd name="T15" fmla="*/ 366 h 2361"/>
              <a:gd name="T16" fmla="*/ 2135 w 2364"/>
              <a:gd name="T17" fmla="*/ 457 h 2361"/>
              <a:gd name="T18" fmla="*/ 2126 w 2364"/>
              <a:gd name="T19" fmla="*/ 545 h 2361"/>
              <a:gd name="T20" fmla="*/ 2244 w 2364"/>
              <a:gd name="T21" fmla="*/ 830 h 2361"/>
              <a:gd name="T22" fmla="*/ 2326 w 2364"/>
              <a:gd name="T23" fmla="*/ 858 h 2361"/>
              <a:gd name="T24" fmla="*/ 2349 w 2364"/>
              <a:gd name="T25" fmla="*/ 1017 h 2361"/>
              <a:gd name="T26" fmla="*/ 2198 w 2364"/>
              <a:gd name="T27" fmla="*/ 1229 h 2361"/>
              <a:gd name="T28" fmla="*/ 2357 w 2364"/>
              <a:gd name="T29" fmla="*/ 1389 h 2361"/>
              <a:gd name="T30" fmla="*/ 2334 w 2364"/>
              <a:gd name="T31" fmla="*/ 1550 h 2361"/>
              <a:gd name="T32" fmla="*/ 2116 w 2364"/>
              <a:gd name="T33" fmla="*/ 1584 h 2361"/>
              <a:gd name="T34" fmla="*/ 2106 w 2364"/>
              <a:gd name="T35" fmla="*/ 1864 h 2361"/>
              <a:gd name="T36" fmla="*/ 2108 w 2364"/>
              <a:gd name="T37" fmla="*/ 1952 h 2361"/>
              <a:gd name="T38" fmla="*/ 1962 w 2364"/>
              <a:gd name="T39" fmla="*/ 2032 h 2361"/>
              <a:gd name="T40" fmla="*/ 1718 w 2364"/>
              <a:gd name="T41" fmla="*/ 2042 h 2361"/>
              <a:gd name="T42" fmla="*/ 1685 w 2364"/>
              <a:gd name="T43" fmla="*/ 2244 h 2361"/>
              <a:gd name="T44" fmla="*/ 1545 w 2364"/>
              <a:gd name="T45" fmla="*/ 2326 h 2361"/>
              <a:gd name="T46" fmla="*/ 1405 w 2364"/>
              <a:gd name="T47" fmla="*/ 2167 h 2361"/>
              <a:gd name="T48" fmla="*/ 1156 w 2364"/>
              <a:gd name="T49" fmla="*/ 2304 h 2361"/>
              <a:gd name="T50" fmla="*/ 1088 w 2364"/>
              <a:gd name="T51" fmla="*/ 2361 h 2361"/>
              <a:gd name="T52" fmla="*/ 935 w 2364"/>
              <a:gd name="T53" fmla="*/ 2296 h 2361"/>
              <a:gd name="T54" fmla="*/ 755 w 2364"/>
              <a:gd name="T55" fmla="*/ 2085 h 2361"/>
              <a:gd name="T56" fmla="*/ 569 w 2364"/>
              <a:gd name="T57" fmla="*/ 2184 h 2361"/>
              <a:gd name="T58" fmla="*/ 446 w 2364"/>
              <a:gd name="T59" fmla="*/ 2078 h 2361"/>
              <a:gd name="T60" fmla="*/ 446 w 2364"/>
              <a:gd name="T61" fmla="*/ 1849 h 2361"/>
              <a:gd name="T62" fmla="*/ 214 w 2364"/>
              <a:gd name="T63" fmla="*/ 1807 h 2361"/>
              <a:gd name="T64" fmla="*/ 114 w 2364"/>
              <a:gd name="T65" fmla="*/ 1681 h 2361"/>
              <a:gd name="T66" fmla="*/ 253 w 2364"/>
              <a:gd name="T67" fmla="*/ 1521 h 2361"/>
              <a:gd name="T68" fmla="*/ 70 w 2364"/>
              <a:gd name="T69" fmla="*/ 1284 h 2361"/>
              <a:gd name="T70" fmla="*/ 1 w 2364"/>
              <a:gd name="T71" fmla="*/ 1232 h 2361"/>
              <a:gd name="T72" fmla="*/ 30 w 2364"/>
              <a:gd name="T73" fmla="*/ 1074 h 2361"/>
              <a:gd name="T74" fmla="*/ 236 w 2364"/>
              <a:gd name="T75" fmla="*/ 908 h 2361"/>
              <a:gd name="T76" fmla="*/ 146 w 2364"/>
              <a:gd name="T77" fmla="*/ 705 h 2361"/>
              <a:gd name="T78" fmla="*/ 222 w 2364"/>
              <a:gd name="T79" fmla="*/ 561 h 2361"/>
              <a:gd name="T80" fmla="*/ 401 w 2364"/>
              <a:gd name="T81" fmla="*/ 579 h 2361"/>
              <a:gd name="T82" fmla="*/ 481 w 2364"/>
              <a:gd name="T83" fmla="*/ 316 h 2361"/>
              <a:gd name="T84" fmla="*/ 571 w 2364"/>
              <a:gd name="T85" fmla="*/ 175 h 2361"/>
              <a:gd name="T86" fmla="*/ 659 w 2364"/>
              <a:gd name="T87" fmla="*/ 184 h 2361"/>
              <a:gd name="T88" fmla="*/ 1420 w 2364"/>
              <a:gd name="T89" fmla="*/ 1482 h 2361"/>
              <a:gd name="T90" fmla="*/ 1579 w 2364"/>
              <a:gd name="T91" fmla="*/ 1756 h 2361"/>
              <a:gd name="T92" fmla="*/ 1600 w 2364"/>
              <a:gd name="T93" fmla="*/ 657 h 2361"/>
              <a:gd name="T94" fmla="*/ 1516 w 2364"/>
              <a:gd name="T95" fmla="*/ 1024 h 2361"/>
              <a:gd name="T96" fmla="*/ 1720 w 2364"/>
              <a:gd name="T97" fmla="*/ 762 h 2361"/>
              <a:gd name="T98" fmla="*/ 975 w 2364"/>
              <a:gd name="T99" fmla="*/ 1489 h 2361"/>
              <a:gd name="T100" fmla="*/ 865 w 2364"/>
              <a:gd name="T101" fmla="*/ 1341 h 2361"/>
              <a:gd name="T102" fmla="*/ 726 w 2364"/>
              <a:gd name="T103" fmla="*/ 1692 h 2361"/>
              <a:gd name="T104" fmla="*/ 957 w 2364"/>
              <a:gd name="T105" fmla="*/ 918 h 2361"/>
              <a:gd name="T106" fmla="*/ 906 w 2364"/>
              <a:gd name="T107" fmla="*/ 578 h 2361"/>
              <a:gd name="T108" fmla="*/ 670 w 2364"/>
              <a:gd name="T109" fmla="*/ 775 h 2361"/>
              <a:gd name="T110" fmla="*/ 975 w 2364"/>
              <a:gd name="T111" fmla="*/ 1085 h 2361"/>
              <a:gd name="T112" fmla="*/ 975 w 2364"/>
              <a:gd name="T113" fmla="*/ 1323 h 2361"/>
              <a:gd name="T114" fmla="*/ 1072 w 2364"/>
              <a:gd name="T115" fmla="*/ 1424 h 2361"/>
              <a:gd name="T116" fmla="*/ 1309 w 2364"/>
              <a:gd name="T117" fmla="*/ 1436 h 2361"/>
              <a:gd name="T118" fmla="*/ 1415 w 2364"/>
              <a:gd name="T119" fmla="*/ 1345 h 2361"/>
              <a:gd name="T120" fmla="*/ 1439 w 2364"/>
              <a:gd name="T121" fmla="*/ 1108 h 2361"/>
              <a:gd name="T122" fmla="*/ 1352 w 2364"/>
              <a:gd name="T123" fmla="*/ 998 h 2361"/>
              <a:gd name="T124" fmla="*/ 1118 w 2364"/>
              <a:gd name="T125" fmla="*/ 963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4"/>
                </a:lnTo>
                <a:lnTo>
                  <a:pt x="789" y="272"/>
                </a:lnTo>
                <a:lnTo>
                  <a:pt x="814" y="261"/>
                </a:lnTo>
                <a:lnTo>
                  <a:pt x="839" y="250"/>
                </a:lnTo>
                <a:lnTo>
                  <a:pt x="866" y="241"/>
                </a:lnTo>
                <a:lnTo>
                  <a:pt x="891" y="233"/>
                </a:lnTo>
                <a:lnTo>
                  <a:pt x="918" y="225"/>
                </a:lnTo>
                <a:lnTo>
                  <a:pt x="944" y="218"/>
                </a:lnTo>
                <a:lnTo>
                  <a:pt x="970" y="211"/>
                </a:lnTo>
                <a:lnTo>
                  <a:pt x="973" y="92"/>
                </a:lnTo>
                <a:lnTo>
                  <a:pt x="973" y="85"/>
                </a:lnTo>
                <a:lnTo>
                  <a:pt x="973" y="78"/>
                </a:lnTo>
                <a:lnTo>
                  <a:pt x="975" y="64"/>
                </a:lnTo>
                <a:lnTo>
                  <a:pt x="980" y="50"/>
                </a:lnTo>
                <a:lnTo>
                  <a:pt x="986" y="39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1"/>
                </a:lnTo>
                <a:lnTo>
                  <a:pt x="1135" y="0"/>
                </a:lnTo>
                <a:lnTo>
                  <a:pt x="1141" y="1"/>
                </a:lnTo>
                <a:lnTo>
                  <a:pt x="1147" y="2"/>
                </a:lnTo>
                <a:lnTo>
                  <a:pt x="1152" y="3"/>
                </a:lnTo>
                <a:lnTo>
                  <a:pt x="1158" y="6"/>
                </a:lnTo>
                <a:lnTo>
                  <a:pt x="1163" y="9"/>
                </a:lnTo>
                <a:lnTo>
                  <a:pt x="1168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7"/>
                </a:lnTo>
                <a:lnTo>
                  <a:pt x="1195" y="50"/>
                </a:lnTo>
                <a:lnTo>
                  <a:pt x="1197" y="57"/>
                </a:lnTo>
                <a:lnTo>
                  <a:pt x="1198" y="65"/>
                </a:lnTo>
                <a:lnTo>
                  <a:pt x="1223" y="185"/>
                </a:lnTo>
                <a:lnTo>
                  <a:pt x="1251" y="186"/>
                </a:lnTo>
                <a:lnTo>
                  <a:pt x="1279" y="189"/>
                </a:lnTo>
                <a:lnTo>
                  <a:pt x="1307" y="192"/>
                </a:lnTo>
                <a:lnTo>
                  <a:pt x="1335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7" y="210"/>
                </a:lnTo>
                <a:lnTo>
                  <a:pt x="1445" y="216"/>
                </a:lnTo>
                <a:lnTo>
                  <a:pt x="1506" y="111"/>
                </a:lnTo>
                <a:lnTo>
                  <a:pt x="1509" y="104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0" y="70"/>
                </a:lnTo>
                <a:lnTo>
                  <a:pt x="1546" y="67"/>
                </a:lnTo>
                <a:lnTo>
                  <a:pt x="1553" y="65"/>
                </a:lnTo>
                <a:lnTo>
                  <a:pt x="1559" y="64"/>
                </a:lnTo>
                <a:lnTo>
                  <a:pt x="1565" y="63"/>
                </a:lnTo>
                <a:lnTo>
                  <a:pt x="1571" y="62"/>
                </a:lnTo>
                <a:lnTo>
                  <a:pt x="1577" y="63"/>
                </a:lnTo>
                <a:lnTo>
                  <a:pt x="1583" y="64"/>
                </a:lnTo>
                <a:lnTo>
                  <a:pt x="1588" y="66"/>
                </a:lnTo>
                <a:lnTo>
                  <a:pt x="1686" y="103"/>
                </a:lnTo>
                <a:lnTo>
                  <a:pt x="1691" y="105"/>
                </a:lnTo>
                <a:lnTo>
                  <a:pt x="1696" y="109"/>
                </a:lnTo>
                <a:lnTo>
                  <a:pt x="1701" y="112"/>
                </a:lnTo>
                <a:lnTo>
                  <a:pt x="1705" y="117"/>
                </a:lnTo>
                <a:lnTo>
                  <a:pt x="1709" y="121"/>
                </a:lnTo>
                <a:lnTo>
                  <a:pt x="1713" y="127"/>
                </a:lnTo>
                <a:lnTo>
                  <a:pt x="1715" y="133"/>
                </a:lnTo>
                <a:lnTo>
                  <a:pt x="1718" y="139"/>
                </a:lnTo>
                <a:lnTo>
                  <a:pt x="1721" y="151"/>
                </a:lnTo>
                <a:lnTo>
                  <a:pt x="1721" y="165"/>
                </a:lnTo>
                <a:lnTo>
                  <a:pt x="1720" y="178"/>
                </a:lnTo>
                <a:lnTo>
                  <a:pt x="1718" y="185"/>
                </a:lnTo>
                <a:lnTo>
                  <a:pt x="1716" y="193"/>
                </a:lnTo>
                <a:lnTo>
                  <a:pt x="1682" y="309"/>
                </a:lnTo>
                <a:lnTo>
                  <a:pt x="1707" y="324"/>
                </a:lnTo>
                <a:lnTo>
                  <a:pt x="1731" y="339"/>
                </a:lnTo>
                <a:lnTo>
                  <a:pt x="1756" y="355"/>
                </a:lnTo>
                <a:lnTo>
                  <a:pt x="1779" y="371"/>
                </a:lnTo>
                <a:lnTo>
                  <a:pt x="1803" y="389"/>
                </a:lnTo>
                <a:lnTo>
                  <a:pt x="1826" y="407"/>
                </a:lnTo>
                <a:lnTo>
                  <a:pt x="1849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2" y="373"/>
                </a:lnTo>
                <a:lnTo>
                  <a:pt x="1994" y="366"/>
                </a:lnTo>
                <a:lnTo>
                  <a:pt x="2008" y="362"/>
                </a:lnTo>
                <a:lnTo>
                  <a:pt x="2021" y="361"/>
                </a:lnTo>
                <a:lnTo>
                  <a:pt x="2027" y="361"/>
                </a:lnTo>
                <a:lnTo>
                  <a:pt x="2033" y="362"/>
                </a:lnTo>
                <a:lnTo>
                  <a:pt x="2039" y="363"/>
                </a:lnTo>
                <a:lnTo>
                  <a:pt x="2045" y="365"/>
                </a:lnTo>
                <a:lnTo>
                  <a:pt x="2051" y="367"/>
                </a:lnTo>
                <a:lnTo>
                  <a:pt x="2056" y="371"/>
                </a:lnTo>
                <a:lnTo>
                  <a:pt x="2060" y="374"/>
                </a:lnTo>
                <a:lnTo>
                  <a:pt x="2066" y="380"/>
                </a:lnTo>
                <a:lnTo>
                  <a:pt x="2135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3"/>
                </a:lnTo>
                <a:lnTo>
                  <a:pt x="2146" y="478"/>
                </a:lnTo>
                <a:lnTo>
                  <a:pt x="2147" y="484"/>
                </a:lnTo>
                <a:lnTo>
                  <a:pt x="2148" y="490"/>
                </a:lnTo>
                <a:lnTo>
                  <a:pt x="2147" y="497"/>
                </a:lnTo>
                <a:lnTo>
                  <a:pt x="2147" y="503"/>
                </a:lnTo>
                <a:lnTo>
                  <a:pt x="2144" y="516"/>
                </a:lnTo>
                <a:lnTo>
                  <a:pt x="2138" y="529"/>
                </a:lnTo>
                <a:lnTo>
                  <a:pt x="2130" y="540"/>
                </a:lnTo>
                <a:lnTo>
                  <a:pt x="2126" y="545"/>
                </a:lnTo>
                <a:lnTo>
                  <a:pt x="2119" y="551"/>
                </a:lnTo>
                <a:lnTo>
                  <a:pt x="2036" y="639"/>
                </a:lnTo>
                <a:lnTo>
                  <a:pt x="2051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8"/>
                </a:lnTo>
                <a:lnTo>
                  <a:pt x="2105" y="765"/>
                </a:lnTo>
                <a:lnTo>
                  <a:pt x="2117" y="790"/>
                </a:lnTo>
                <a:lnTo>
                  <a:pt x="2128" y="816"/>
                </a:lnTo>
                <a:lnTo>
                  <a:pt x="2138" y="843"/>
                </a:lnTo>
                <a:lnTo>
                  <a:pt x="2244" y="830"/>
                </a:lnTo>
                <a:lnTo>
                  <a:pt x="2251" y="829"/>
                </a:lnTo>
                <a:lnTo>
                  <a:pt x="2259" y="828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4"/>
                </a:lnTo>
                <a:lnTo>
                  <a:pt x="2304" y="837"/>
                </a:lnTo>
                <a:lnTo>
                  <a:pt x="2309" y="840"/>
                </a:lnTo>
                <a:lnTo>
                  <a:pt x="2314" y="844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8"/>
                </a:lnTo>
                <a:lnTo>
                  <a:pt x="2329" y="863"/>
                </a:lnTo>
                <a:lnTo>
                  <a:pt x="2331" y="869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3"/>
                </a:lnTo>
                <a:lnTo>
                  <a:pt x="2358" y="999"/>
                </a:lnTo>
                <a:lnTo>
                  <a:pt x="2355" y="1005"/>
                </a:lnTo>
                <a:lnTo>
                  <a:pt x="2353" y="1010"/>
                </a:lnTo>
                <a:lnTo>
                  <a:pt x="2349" y="1017"/>
                </a:lnTo>
                <a:lnTo>
                  <a:pt x="2341" y="1027"/>
                </a:lnTo>
                <a:lnTo>
                  <a:pt x="2331" y="1035"/>
                </a:lnTo>
                <a:lnTo>
                  <a:pt x="2319" y="1042"/>
                </a:lnTo>
                <a:lnTo>
                  <a:pt x="2311" y="1045"/>
                </a:lnTo>
                <a:lnTo>
                  <a:pt x="2304" y="1047"/>
                </a:lnTo>
                <a:lnTo>
                  <a:pt x="2194" y="1089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0"/>
                </a:lnTo>
                <a:lnTo>
                  <a:pt x="2198" y="1229"/>
                </a:lnTo>
                <a:lnTo>
                  <a:pt x="2197" y="1256"/>
                </a:lnTo>
                <a:lnTo>
                  <a:pt x="2194" y="1285"/>
                </a:lnTo>
                <a:lnTo>
                  <a:pt x="2191" y="1312"/>
                </a:lnTo>
                <a:lnTo>
                  <a:pt x="2302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79"/>
                </a:lnTo>
                <a:lnTo>
                  <a:pt x="2354" y="1384"/>
                </a:lnTo>
                <a:lnTo>
                  <a:pt x="2357" y="1389"/>
                </a:lnTo>
                <a:lnTo>
                  <a:pt x="2360" y="1396"/>
                </a:lnTo>
                <a:lnTo>
                  <a:pt x="2362" y="1401"/>
                </a:lnTo>
                <a:lnTo>
                  <a:pt x="2363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3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40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9"/>
                </a:lnTo>
                <a:lnTo>
                  <a:pt x="2321" y="1562"/>
                </a:lnTo>
                <a:lnTo>
                  <a:pt x="2314" y="1566"/>
                </a:lnTo>
                <a:lnTo>
                  <a:pt x="2303" y="1571"/>
                </a:lnTo>
                <a:lnTo>
                  <a:pt x="2290" y="1574"/>
                </a:lnTo>
                <a:lnTo>
                  <a:pt x="2276" y="1575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6" y="1584"/>
                </a:lnTo>
                <a:lnTo>
                  <a:pt x="2105" y="1610"/>
                </a:lnTo>
                <a:lnTo>
                  <a:pt x="2094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4" y="1705"/>
                </a:lnTo>
                <a:lnTo>
                  <a:pt x="2040" y="1729"/>
                </a:lnTo>
                <a:lnTo>
                  <a:pt x="2025" y="1751"/>
                </a:lnTo>
                <a:lnTo>
                  <a:pt x="2030" y="1756"/>
                </a:lnTo>
                <a:lnTo>
                  <a:pt x="2101" y="1858"/>
                </a:lnTo>
                <a:lnTo>
                  <a:pt x="2106" y="1864"/>
                </a:lnTo>
                <a:lnTo>
                  <a:pt x="2110" y="1869"/>
                </a:lnTo>
                <a:lnTo>
                  <a:pt x="2117" y="1882"/>
                </a:lnTo>
                <a:lnTo>
                  <a:pt x="2122" y="1894"/>
                </a:lnTo>
                <a:lnTo>
                  <a:pt x="2124" y="1908"/>
                </a:lnTo>
                <a:lnTo>
                  <a:pt x="2124" y="1914"/>
                </a:lnTo>
                <a:lnTo>
                  <a:pt x="2123" y="1920"/>
                </a:lnTo>
                <a:lnTo>
                  <a:pt x="2122" y="1926"/>
                </a:lnTo>
                <a:lnTo>
                  <a:pt x="2121" y="1932"/>
                </a:lnTo>
                <a:lnTo>
                  <a:pt x="2118" y="1938"/>
                </a:lnTo>
                <a:lnTo>
                  <a:pt x="2115" y="1943"/>
                </a:lnTo>
                <a:lnTo>
                  <a:pt x="2112" y="1948"/>
                </a:lnTo>
                <a:lnTo>
                  <a:pt x="2108" y="1952"/>
                </a:lnTo>
                <a:lnTo>
                  <a:pt x="2033" y="2024"/>
                </a:lnTo>
                <a:lnTo>
                  <a:pt x="2028" y="2028"/>
                </a:lnTo>
                <a:lnTo>
                  <a:pt x="2023" y="2033"/>
                </a:lnTo>
                <a:lnTo>
                  <a:pt x="2018" y="2035"/>
                </a:lnTo>
                <a:lnTo>
                  <a:pt x="2012" y="2037"/>
                </a:lnTo>
                <a:lnTo>
                  <a:pt x="2007" y="2039"/>
                </a:lnTo>
                <a:lnTo>
                  <a:pt x="2000" y="2040"/>
                </a:lnTo>
                <a:lnTo>
                  <a:pt x="1993" y="2040"/>
                </a:lnTo>
                <a:lnTo>
                  <a:pt x="1987" y="2040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5" y="2019"/>
                </a:lnTo>
                <a:lnTo>
                  <a:pt x="1939" y="2014"/>
                </a:lnTo>
                <a:lnTo>
                  <a:pt x="1855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6"/>
                </a:lnTo>
                <a:lnTo>
                  <a:pt x="1765" y="2012"/>
                </a:lnTo>
                <a:lnTo>
                  <a:pt x="1741" y="2027"/>
                </a:lnTo>
                <a:lnTo>
                  <a:pt x="1718" y="2042"/>
                </a:lnTo>
                <a:lnTo>
                  <a:pt x="1695" y="2056"/>
                </a:lnTo>
                <a:lnTo>
                  <a:pt x="1670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4" y="2185"/>
                </a:lnTo>
                <a:lnTo>
                  <a:pt x="1686" y="2192"/>
                </a:lnTo>
                <a:lnTo>
                  <a:pt x="1689" y="2205"/>
                </a:lnTo>
                <a:lnTo>
                  <a:pt x="1690" y="2219"/>
                </a:lnTo>
                <a:lnTo>
                  <a:pt x="1689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50"/>
                </a:lnTo>
                <a:lnTo>
                  <a:pt x="1678" y="2255"/>
                </a:lnTo>
                <a:lnTo>
                  <a:pt x="1674" y="2260"/>
                </a:lnTo>
                <a:lnTo>
                  <a:pt x="1670" y="2264"/>
                </a:lnTo>
                <a:lnTo>
                  <a:pt x="1665" y="2268"/>
                </a:lnTo>
                <a:lnTo>
                  <a:pt x="1660" y="2271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5"/>
                </a:lnTo>
                <a:lnTo>
                  <a:pt x="1545" y="2326"/>
                </a:lnTo>
                <a:lnTo>
                  <a:pt x="1539" y="2326"/>
                </a:lnTo>
                <a:lnTo>
                  <a:pt x="1533" y="2325"/>
                </a:lnTo>
                <a:lnTo>
                  <a:pt x="1527" y="2323"/>
                </a:lnTo>
                <a:lnTo>
                  <a:pt x="1521" y="2321"/>
                </a:lnTo>
                <a:lnTo>
                  <a:pt x="1509" y="2315"/>
                </a:lnTo>
                <a:lnTo>
                  <a:pt x="1499" y="2307"/>
                </a:lnTo>
                <a:lnTo>
                  <a:pt x="1489" y="2297"/>
                </a:lnTo>
                <a:lnTo>
                  <a:pt x="1484" y="2291"/>
                </a:lnTo>
                <a:lnTo>
                  <a:pt x="1480" y="2284"/>
                </a:lnTo>
                <a:lnTo>
                  <a:pt x="1406" y="2169"/>
                </a:lnTo>
                <a:lnTo>
                  <a:pt x="1405" y="2167"/>
                </a:lnTo>
                <a:lnTo>
                  <a:pt x="1379" y="2172"/>
                </a:lnTo>
                <a:lnTo>
                  <a:pt x="1351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1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7" y="2297"/>
                </a:lnTo>
                <a:lnTo>
                  <a:pt x="1156" y="2304"/>
                </a:lnTo>
                <a:lnTo>
                  <a:pt x="1154" y="2311"/>
                </a:lnTo>
                <a:lnTo>
                  <a:pt x="1149" y="2324"/>
                </a:lnTo>
                <a:lnTo>
                  <a:pt x="1142" y="2335"/>
                </a:lnTo>
                <a:lnTo>
                  <a:pt x="1133" y="2345"/>
                </a:lnTo>
                <a:lnTo>
                  <a:pt x="1128" y="2350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0" y="2361"/>
                </a:lnTo>
                <a:lnTo>
                  <a:pt x="1094" y="2361"/>
                </a:lnTo>
                <a:lnTo>
                  <a:pt x="1088" y="2361"/>
                </a:lnTo>
                <a:lnTo>
                  <a:pt x="985" y="2347"/>
                </a:lnTo>
                <a:lnTo>
                  <a:pt x="978" y="2346"/>
                </a:lnTo>
                <a:lnTo>
                  <a:pt x="972" y="2344"/>
                </a:lnTo>
                <a:lnTo>
                  <a:pt x="967" y="2341"/>
                </a:lnTo>
                <a:lnTo>
                  <a:pt x="962" y="2338"/>
                </a:lnTo>
                <a:lnTo>
                  <a:pt x="957" y="2335"/>
                </a:lnTo>
                <a:lnTo>
                  <a:pt x="953" y="2330"/>
                </a:lnTo>
                <a:lnTo>
                  <a:pt x="949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1"/>
                </a:lnTo>
                <a:lnTo>
                  <a:pt x="933" y="2274"/>
                </a:lnTo>
                <a:lnTo>
                  <a:pt x="934" y="2267"/>
                </a:lnTo>
                <a:lnTo>
                  <a:pt x="939" y="2154"/>
                </a:lnTo>
                <a:lnTo>
                  <a:pt x="912" y="2146"/>
                </a:lnTo>
                <a:lnTo>
                  <a:pt x="885" y="2138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0" y="2098"/>
                </a:lnTo>
                <a:lnTo>
                  <a:pt x="755" y="2085"/>
                </a:lnTo>
                <a:lnTo>
                  <a:pt x="730" y="2072"/>
                </a:lnTo>
                <a:lnTo>
                  <a:pt x="639" y="2154"/>
                </a:lnTo>
                <a:lnTo>
                  <a:pt x="635" y="2161"/>
                </a:lnTo>
                <a:lnTo>
                  <a:pt x="630" y="2166"/>
                </a:lnTo>
                <a:lnTo>
                  <a:pt x="618" y="2174"/>
                </a:lnTo>
                <a:lnTo>
                  <a:pt x="607" y="2180"/>
                </a:lnTo>
                <a:lnTo>
                  <a:pt x="593" y="2184"/>
                </a:lnTo>
                <a:lnTo>
                  <a:pt x="587" y="2185"/>
                </a:lnTo>
                <a:lnTo>
                  <a:pt x="581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3"/>
                </a:lnTo>
                <a:lnTo>
                  <a:pt x="557" y="2181"/>
                </a:lnTo>
                <a:lnTo>
                  <a:pt x="552" y="2178"/>
                </a:lnTo>
                <a:lnTo>
                  <a:pt x="547" y="2174"/>
                </a:lnTo>
                <a:lnTo>
                  <a:pt x="465" y="2110"/>
                </a:lnTo>
                <a:lnTo>
                  <a:pt x="460" y="2105"/>
                </a:lnTo>
                <a:lnTo>
                  <a:pt x="456" y="2101"/>
                </a:lnTo>
                <a:lnTo>
                  <a:pt x="453" y="2096"/>
                </a:lnTo>
                <a:lnTo>
                  <a:pt x="450" y="2090"/>
                </a:lnTo>
                <a:lnTo>
                  <a:pt x="448" y="2084"/>
                </a:lnTo>
                <a:lnTo>
                  <a:pt x="446" y="2078"/>
                </a:lnTo>
                <a:lnTo>
                  <a:pt x="445" y="2072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6"/>
                </a:lnTo>
                <a:lnTo>
                  <a:pt x="458" y="2020"/>
                </a:lnTo>
                <a:lnTo>
                  <a:pt x="463" y="2014"/>
                </a:lnTo>
                <a:lnTo>
                  <a:pt x="522" y="1926"/>
                </a:lnTo>
                <a:lnTo>
                  <a:pt x="496" y="1901"/>
                </a:lnTo>
                <a:lnTo>
                  <a:pt x="471" y="1876"/>
                </a:lnTo>
                <a:lnTo>
                  <a:pt x="446" y="1849"/>
                </a:lnTo>
                <a:lnTo>
                  <a:pt x="423" y="1821"/>
                </a:lnTo>
                <a:lnTo>
                  <a:pt x="395" y="1786"/>
                </a:lnTo>
                <a:lnTo>
                  <a:pt x="369" y="1749"/>
                </a:lnTo>
                <a:lnTo>
                  <a:pt x="273" y="1794"/>
                </a:lnTo>
                <a:lnTo>
                  <a:pt x="267" y="1798"/>
                </a:lnTo>
                <a:lnTo>
                  <a:pt x="261" y="1801"/>
                </a:lnTo>
                <a:lnTo>
                  <a:pt x="247" y="1805"/>
                </a:lnTo>
                <a:lnTo>
                  <a:pt x="234" y="1808"/>
                </a:lnTo>
                <a:lnTo>
                  <a:pt x="221" y="1807"/>
                </a:lnTo>
                <a:lnTo>
                  <a:pt x="214" y="1807"/>
                </a:lnTo>
                <a:lnTo>
                  <a:pt x="208" y="1805"/>
                </a:lnTo>
                <a:lnTo>
                  <a:pt x="202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7"/>
                </a:lnTo>
                <a:lnTo>
                  <a:pt x="118" y="1692"/>
                </a:lnTo>
                <a:lnTo>
                  <a:pt x="116" y="1686"/>
                </a:lnTo>
                <a:lnTo>
                  <a:pt x="114" y="1681"/>
                </a:lnTo>
                <a:lnTo>
                  <a:pt x="113" y="1675"/>
                </a:lnTo>
                <a:lnTo>
                  <a:pt x="113" y="1669"/>
                </a:lnTo>
                <a:lnTo>
                  <a:pt x="113" y="1663"/>
                </a:lnTo>
                <a:lnTo>
                  <a:pt x="114" y="1656"/>
                </a:lnTo>
                <a:lnTo>
                  <a:pt x="115" y="1650"/>
                </a:lnTo>
                <a:lnTo>
                  <a:pt x="120" y="1637"/>
                </a:lnTo>
                <a:lnTo>
                  <a:pt x="127" y="1626"/>
                </a:lnTo>
                <a:lnTo>
                  <a:pt x="136" y="1616"/>
                </a:lnTo>
                <a:lnTo>
                  <a:pt x="141" y="1611"/>
                </a:lnTo>
                <a:lnTo>
                  <a:pt x="147" y="1607"/>
                </a:lnTo>
                <a:lnTo>
                  <a:pt x="253" y="1521"/>
                </a:lnTo>
                <a:lnTo>
                  <a:pt x="245" y="1495"/>
                </a:lnTo>
                <a:lnTo>
                  <a:pt x="237" y="1470"/>
                </a:lnTo>
                <a:lnTo>
                  <a:pt x="229" y="1442"/>
                </a:lnTo>
                <a:lnTo>
                  <a:pt x="223" y="1416"/>
                </a:lnTo>
                <a:lnTo>
                  <a:pt x="217" y="1389"/>
                </a:lnTo>
                <a:lnTo>
                  <a:pt x="211" y="1363"/>
                </a:lnTo>
                <a:lnTo>
                  <a:pt x="207" y="1336"/>
                </a:lnTo>
                <a:lnTo>
                  <a:pt x="203" y="1308"/>
                </a:lnTo>
                <a:lnTo>
                  <a:pt x="197" y="1309"/>
                </a:lnTo>
                <a:lnTo>
                  <a:pt x="191" y="1309"/>
                </a:lnTo>
                <a:lnTo>
                  <a:pt x="70" y="1284"/>
                </a:lnTo>
                <a:lnTo>
                  <a:pt x="63" y="1284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19" y="1263"/>
                </a:lnTo>
                <a:lnTo>
                  <a:pt x="15" y="1259"/>
                </a:lnTo>
                <a:lnTo>
                  <a:pt x="11" y="1254"/>
                </a:lnTo>
                <a:lnTo>
                  <a:pt x="7" y="1249"/>
                </a:lnTo>
                <a:lnTo>
                  <a:pt x="5" y="1243"/>
                </a:lnTo>
                <a:lnTo>
                  <a:pt x="3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6" y="1116"/>
                </a:lnTo>
                <a:lnTo>
                  <a:pt x="6" y="1110"/>
                </a:lnTo>
                <a:lnTo>
                  <a:pt x="8" y="1104"/>
                </a:lnTo>
                <a:lnTo>
                  <a:pt x="10" y="1098"/>
                </a:lnTo>
                <a:lnTo>
                  <a:pt x="12" y="1093"/>
                </a:lnTo>
                <a:lnTo>
                  <a:pt x="16" y="1088"/>
                </a:lnTo>
                <a:lnTo>
                  <a:pt x="19" y="1083"/>
                </a:lnTo>
                <a:lnTo>
                  <a:pt x="25" y="1079"/>
                </a:lnTo>
                <a:lnTo>
                  <a:pt x="30" y="1074"/>
                </a:lnTo>
                <a:lnTo>
                  <a:pt x="41" y="1067"/>
                </a:lnTo>
                <a:lnTo>
                  <a:pt x="53" y="1062"/>
                </a:lnTo>
                <a:lnTo>
                  <a:pt x="67" y="1059"/>
                </a:lnTo>
                <a:lnTo>
                  <a:pt x="74" y="1059"/>
                </a:lnTo>
                <a:lnTo>
                  <a:pt x="81" y="1059"/>
                </a:lnTo>
                <a:lnTo>
                  <a:pt x="204" y="1055"/>
                </a:lnTo>
                <a:lnTo>
                  <a:pt x="209" y="1026"/>
                </a:lnTo>
                <a:lnTo>
                  <a:pt x="214" y="996"/>
                </a:lnTo>
                <a:lnTo>
                  <a:pt x="221" y="967"/>
                </a:lnTo>
                <a:lnTo>
                  <a:pt x="228" y="937"/>
                </a:lnTo>
                <a:lnTo>
                  <a:pt x="236" y="908"/>
                </a:lnTo>
                <a:lnTo>
                  <a:pt x="244" y="879"/>
                </a:lnTo>
                <a:lnTo>
                  <a:pt x="254" y="851"/>
                </a:lnTo>
                <a:lnTo>
                  <a:pt x="264" y="822"/>
                </a:lnTo>
                <a:lnTo>
                  <a:pt x="185" y="757"/>
                </a:lnTo>
                <a:lnTo>
                  <a:pt x="179" y="753"/>
                </a:lnTo>
                <a:lnTo>
                  <a:pt x="173" y="749"/>
                </a:lnTo>
                <a:lnTo>
                  <a:pt x="163" y="739"/>
                </a:lnTo>
                <a:lnTo>
                  <a:pt x="155" y="728"/>
                </a:lnTo>
                <a:lnTo>
                  <a:pt x="149" y="717"/>
                </a:lnTo>
                <a:lnTo>
                  <a:pt x="147" y="711"/>
                </a:lnTo>
                <a:lnTo>
                  <a:pt x="146" y="705"/>
                </a:lnTo>
                <a:lnTo>
                  <a:pt x="145" y="698"/>
                </a:lnTo>
                <a:lnTo>
                  <a:pt x="145" y="691"/>
                </a:lnTo>
                <a:lnTo>
                  <a:pt x="146" y="685"/>
                </a:lnTo>
                <a:lnTo>
                  <a:pt x="147" y="680"/>
                </a:lnTo>
                <a:lnTo>
                  <a:pt x="149" y="674"/>
                </a:lnTo>
                <a:lnTo>
                  <a:pt x="153" y="668"/>
                </a:lnTo>
                <a:lnTo>
                  <a:pt x="205" y="579"/>
                </a:lnTo>
                <a:lnTo>
                  <a:pt x="208" y="574"/>
                </a:lnTo>
                <a:lnTo>
                  <a:pt x="212" y="570"/>
                </a:lnTo>
                <a:lnTo>
                  <a:pt x="218" y="564"/>
                </a:lnTo>
                <a:lnTo>
                  <a:pt x="222" y="561"/>
                </a:lnTo>
                <a:lnTo>
                  <a:pt x="228" y="558"/>
                </a:lnTo>
                <a:lnTo>
                  <a:pt x="233" y="555"/>
                </a:lnTo>
                <a:lnTo>
                  <a:pt x="239" y="554"/>
                </a:lnTo>
                <a:lnTo>
                  <a:pt x="245" y="552"/>
                </a:lnTo>
                <a:lnTo>
                  <a:pt x="258" y="551"/>
                </a:lnTo>
                <a:lnTo>
                  <a:pt x="271" y="553"/>
                </a:lnTo>
                <a:lnTo>
                  <a:pt x="286" y="556"/>
                </a:lnTo>
                <a:lnTo>
                  <a:pt x="292" y="559"/>
                </a:lnTo>
                <a:lnTo>
                  <a:pt x="299" y="563"/>
                </a:lnTo>
                <a:lnTo>
                  <a:pt x="383" y="603"/>
                </a:lnTo>
                <a:lnTo>
                  <a:pt x="401" y="579"/>
                </a:lnTo>
                <a:lnTo>
                  <a:pt x="420" y="555"/>
                </a:lnTo>
                <a:lnTo>
                  <a:pt x="440" y="532"/>
                </a:lnTo>
                <a:lnTo>
                  <a:pt x="460" y="509"/>
                </a:lnTo>
                <a:lnTo>
                  <a:pt x="482" y="486"/>
                </a:lnTo>
                <a:lnTo>
                  <a:pt x="503" y="465"/>
                </a:lnTo>
                <a:lnTo>
                  <a:pt x="526" y="444"/>
                </a:lnTo>
                <a:lnTo>
                  <a:pt x="550" y="423"/>
                </a:lnTo>
                <a:lnTo>
                  <a:pt x="496" y="340"/>
                </a:lnTo>
                <a:lnTo>
                  <a:pt x="492" y="334"/>
                </a:lnTo>
                <a:lnTo>
                  <a:pt x="488" y="328"/>
                </a:lnTo>
                <a:lnTo>
                  <a:pt x="481" y="316"/>
                </a:lnTo>
                <a:lnTo>
                  <a:pt x="477" y="302"/>
                </a:lnTo>
                <a:lnTo>
                  <a:pt x="476" y="289"/>
                </a:lnTo>
                <a:lnTo>
                  <a:pt x="476" y="283"/>
                </a:lnTo>
                <a:lnTo>
                  <a:pt x="477" y="277"/>
                </a:lnTo>
                <a:lnTo>
                  <a:pt x="478" y="271"/>
                </a:lnTo>
                <a:lnTo>
                  <a:pt x="480" y="265"/>
                </a:lnTo>
                <a:lnTo>
                  <a:pt x="482" y="260"/>
                </a:lnTo>
                <a:lnTo>
                  <a:pt x="485" y="254"/>
                </a:lnTo>
                <a:lnTo>
                  <a:pt x="489" y="249"/>
                </a:lnTo>
                <a:lnTo>
                  <a:pt x="493" y="244"/>
                </a:lnTo>
                <a:lnTo>
                  <a:pt x="571" y="175"/>
                </a:lnTo>
                <a:lnTo>
                  <a:pt x="575" y="171"/>
                </a:lnTo>
                <a:lnTo>
                  <a:pt x="581" y="168"/>
                </a:lnTo>
                <a:lnTo>
                  <a:pt x="586" y="166"/>
                </a:lnTo>
                <a:lnTo>
                  <a:pt x="592" y="164"/>
                </a:lnTo>
                <a:lnTo>
                  <a:pt x="599" y="163"/>
                </a:lnTo>
                <a:lnTo>
                  <a:pt x="605" y="162"/>
                </a:lnTo>
                <a:lnTo>
                  <a:pt x="611" y="162"/>
                </a:lnTo>
                <a:lnTo>
                  <a:pt x="617" y="163"/>
                </a:lnTo>
                <a:lnTo>
                  <a:pt x="630" y="166"/>
                </a:lnTo>
                <a:lnTo>
                  <a:pt x="642" y="171"/>
                </a:lnTo>
                <a:lnTo>
                  <a:pt x="654" y="179"/>
                </a:lnTo>
                <a:lnTo>
                  <a:pt x="659" y="184"/>
                </a:lnTo>
                <a:lnTo>
                  <a:pt x="665" y="190"/>
                </a:lnTo>
                <a:close/>
                <a:moveTo>
                  <a:pt x="1752" y="1587"/>
                </a:moveTo>
                <a:lnTo>
                  <a:pt x="1507" y="1385"/>
                </a:lnTo>
                <a:lnTo>
                  <a:pt x="1497" y="1405"/>
                </a:lnTo>
                <a:lnTo>
                  <a:pt x="1485" y="1421"/>
                </a:lnTo>
                <a:lnTo>
                  <a:pt x="1473" y="1436"/>
                </a:lnTo>
                <a:lnTo>
                  <a:pt x="1460" y="1449"/>
                </a:lnTo>
                <a:lnTo>
                  <a:pt x="1447" y="1462"/>
                </a:lnTo>
                <a:lnTo>
                  <a:pt x="1434" y="1473"/>
                </a:lnTo>
                <a:lnTo>
                  <a:pt x="1420" y="1482"/>
                </a:lnTo>
                <a:lnTo>
                  <a:pt x="1408" y="1490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2" y="1514"/>
                </a:lnTo>
                <a:lnTo>
                  <a:pt x="1348" y="1515"/>
                </a:lnTo>
                <a:lnTo>
                  <a:pt x="1497" y="1796"/>
                </a:lnTo>
                <a:lnTo>
                  <a:pt x="1511" y="1791"/>
                </a:lnTo>
                <a:lnTo>
                  <a:pt x="1525" y="1785"/>
                </a:lnTo>
                <a:lnTo>
                  <a:pt x="1553" y="1771"/>
                </a:lnTo>
                <a:lnTo>
                  <a:pt x="1579" y="1756"/>
                </a:lnTo>
                <a:lnTo>
                  <a:pt x="1603" y="1740"/>
                </a:lnTo>
                <a:lnTo>
                  <a:pt x="1626" y="1724"/>
                </a:lnTo>
                <a:lnTo>
                  <a:pt x="1647" y="1705"/>
                </a:lnTo>
                <a:lnTo>
                  <a:pt x="1666" y="1688"/>
                </a:lnTo>
                <a:lnTo>
                  <a:pt x="1684" y="1671"/>
                </a:lnTo>
                <a:lnTo>
                  <a:pt x="1699" y="1655"/>
                </a:lnTo>
                <a:lnTo>
                  <a:pt x="1713" y="1638"/>
                </a:lnTo>
                <a:lnTo>
                  <a:pt x="1734" y="1611"/>
                </a:lnTo>
                <a:lnTo>
                  <a:pt x="1748" y="1593"/>
                </a:lnTo>
                <a:lnTo>
                  <a:pt x="1752" y="1587"/>
                </a:lnTo>
                <a:close/>
                <a:moveTo>
                  <a:pt x="1600" y="657"/>
                </a:moveTo>
                <a:lnTo>
                  <a:pt x="1400" y="902"/>
                </a:lnTo>
                <a:lnTo>
                  <a:pt x="1418" y="912"/>
                </a:lnTo>
                <a:lnTo>
                  <a:pt x="1436" y="923"/>
                </a:lnTo>
                <a:lnTo>
                  <a:pt x="1451" y="935"/>
                </a:lnTo>
                <a:lnTo>
                  <a:pt x="1464" y="948"/>
                </a:lnTo>
                <a:lnTo>
                  <a:pt x="1476" y="962"/>
                </a:lnTo>
                <a:lnTo>
                  <a:pt x="1486" y="975"/>
                </a:lnTo>
                <a:lnTo>
                  <a:pt x="1496" y="987"/>
                </a:lnTo>
                <a:lnTo>
                  <a:pt x="1504" y="1000"/>
                </a:lnTo>
                <a:lnTo>
                  <a:pt x="1511" y="1012"/>
                </a:lnTo>
                <a:lnTo>
                  <a:pt x="1516" y="1024"/>
                </a:lnTo>
                <a:lnTo>
                  <a:pt x="1524" y="1043"/>
                </a:lnTo>
                <a:lnTo>
                  <a:pt x="1529" y="1056"/>
                </a:lnTo>
                <a:lnTo>
                  <a:pt x="1530" y="1060"/>
                </a:lnTo>
                <a:lnTo>
                  <a:pt x="1811" y="912"/>
                </a:lnTo>
                <a:lnTo>
                  <a:pt x="1804" y="898"/>
                </a:lnTo>
                <a:lnTo>
                  <a:pt x="1799" y="883"/>
                </a:lnTo>
                <a:lnTo>
                  <a:pt x="1786" y="856"/>
                </a:lnTo>
                <a:lnTo>
                  <a:pt x="1771" y="830"/>
                </a:lnTo>
                <a:lnTo>
                  <a:pt x="1755" y="805"/>
                </a:lnTo>
                <a:lnTo>
                  <a:pt x="1737" y="783"/>
                </a:lnTo>
                <a:lnTo>
                  <a:pt x="1720" y="762"/>
                </a:lnTo>
                <a:lnTo>
                  <a:pt x="1703" y="742"/>
                </a:lnTo>
                <a:lnTo>
                  <a:pt x="1686" y="725"/>
                </a:lnTo>
                <a:lnTo>
                  <a:pt x="1668" y="710"/>
                </a:lnTo>
                <a:lnTo>
                  <a:pt x="1653" y="695"/>
                </a:lnTo>
                <a:lnTo>
                  <a:pt x="1626" y="674"/>
                </a:lnTo>
                <a:lnTo>
                  <a:pt x="1607" y="661"/>
                </a:lnTo>
                <a:lnTo>
                  <a:pt x="1600" y="657"/>
                </a:lnTo>
                <a:close/>
                <a:moveTo>
                  <a:pt x="794" y="1745"/>
                </a:moveTo>
                <a:lnTo>
                  <a:pt x="995" y="1499"/>
                </a:lnTo>
                <a:lnTo>
                  <a:pt x="975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1" y="1453"/>
                </a:lnTo>
                <a:lnTo>
                  <a:pt x="919" y="1440"/>
                </a:lnTo>
                <a:lnTo>
                  <a:pt x="907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8"/>
                </a:lnTo>
                <a:lnTo>
                  <a:pt x="878" y="1377"/>
                </a:lnTo>
                <a:lnTo>
                  <a:pt x="870" y="1359"/>
                </a:lnTo>
                <a:lnTo>
                  <a:pt x="866" y="1346"/>
                </a:lnTo>
                <a:lnTo>
                  <a:pt x="865" y="1341"/>
                </a:lnTo>
                <a:lnTo>
                  <a:pt x="584" y="1489"/>
                </a:lnTo>
                <a:lnTo>
                  <a:pt x="589" y="1503"/>
                </a:lnTo>
                <a:lnTo>
                  <a:pt x="595" y="1518"/>
                </a:lnTo>
                <a:lnTo>
                  <a:pt x="609" y="1546"/>
                </a:lnTo>
                <a:lnTo>
                  <a:pt x="624" y="1571"/>
                </a:lnTo>
                <a:lnTo>
                  <a:pt x="639" y="1596"/>
                </a:lnTo>
                <a:lnTo>
                  <a:pt x="656" y="1618"/>
                </a:lnTo>
                <a:lnTo>
                  <a:pt x="674" y="1639"/>
                </a:lnTo>
                <a:lnTo>
                  <a:pt x="692" y="1659"/>
                </a:lnTo>
                <a:lnTo>
                  <a:pt x="709" y="1676"/>
                </a:lnTo>
                <a:lnTo>
                  <a:pt x="726" y="1692"/>
                </a:lnTo>
                <a:lnTo>
                  <a:pt x="742" y="1705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0" y="982"/>
                </a:lnTo>
                <a:lnTo>
                  <a:pt x="921" y="964"/>
                </a:lnTo>
                <a:lnTo>
                  <a:pt x="932" y="946"/>
                </a:lnTo>
                <a:lnTo>
                  <a:pt x="944" y="931"/>
                </a:lnTo>
                <a:lnTo>
                  <a:pt x="957" y="918"/>
                </a:lnTo>
                <a:lnTo>
                  <a:pt x="970" y="906"/>
                </a:lnTo>
                <a:lnTo>
                  <a:pt x="984" y="896"/>
                </a:lnTo>
                <a:lnTo>
                  <a:pt x="997" y="887"/>
                </a:lnTo>
                <a:lnTo>
                  <a:pt x="1009" y="878"/>
                </a:lnTo>
                <a:lnTo>
                  <a:pt x="1021" y="871"/>
                </a:lnTo>
                <a:lnTo>
                  <a:pt x="1032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2" y="573"/>
                </a:lnTo>
                <a:lnTo>
                  <a:pt x="906" y="578"/>
                </a:lnTo>
                <a:lnTo>
                  <a:pt x="892" y="584"/>
                </a:lnTo>
                <a:lnTo>
                  <a:pt x="865" y="596"/>
                </a:lnTo>
                <a:lnTo>
                  <a:pt x="838" y="611"/>
                </a:lnTo>
                <a:lnTo>
                  <a:pt x="814" y="627"/>
                </a:lnTo>
                <a:lnTo>
                  <a:pt x="792" y="645"/>
                </a:lnTo>
                <a:lnTo>
                  <a:pt x="770" y="662"/>
                </a:lnTo>
                <a:lnTo>
                  <a:pt x="751" y="679"/>
                </a:lnTo>
                <a:lnTo>
                  <a:pt x="734" y="697"/>
                </a:lnTo>
                <a:lnTo>
                  <a:pt x="718" y="714"/>
                </a:lnTo>
                <a:lnTo>
                  <a:pt x="704" y="729"/>
                </a:lnTo>
                <a:lnTo>
                  <a:pt x="683" y="756"/>
                </a:lnTo>
                <a:lnTo>
                  <a:pt x="670" y="775"/>
                </a:lnTo>
                <a:lnTo>
                  <a:pt x="666" y="782"/>
                </a:lnTo>
                <a:close/>
                <a:moveTo>
                  <a:pt x="1039" y="1006"/>
                </a:moveTo>
                <a:lnTo>
                  <a:pt x="1039" y="1006"/>
                </a:lnTo>
                <a:lnTo>
                  <a:pt x="1030" y="1016"/>
                </a:lnTo>
                <a:lnTo>
                  <a:pt x="1020" y="1024"/>
                </a:lnTo>
                <a:lnTo>
                  <a:pt x="1012" y="1034"/>
                </a:lnTo>
                <a:lnTo>
                  <a:pt x="1003" y="1043"/>
                </a:lnTo>
                <a:lnTo>
                  <a:pt x="996" y="1053"/>
                </a:lnTo>
                <a:lnTo>
                  <a:pt x="989" y="1063"/>
                </a:lnTo>
                <a:lnTo>
                  <a:pt x="982" y="1074"/>
                </a:lnTo>
                <a:lnTo>
                  <a:pt x="975" y="1085"/>
                </a:lnTo>
                <a:lnTo>
                  <a:pt x="965" y="1108"/>
                </a:lnTo>
                <a:lnTo>
                  <a:pt x="957" y="1130"/>
                </a:lnTo>
                <a:lnTo>
                  <a:pt x="951" y="1155"/>
                </a:lnTo>
                <a:lnTo>
                  <a:pt x="948" y="1179"/>
                </a:lnTo>
                <a:lnTo>
                  <a:pt x="946" y="1203"/>
                </a:lnTo>
                <a:lnTo>
                  <a:pt x="947" y="1228"/>
                </a:lnTo>
                <a:lnTo>
                  <a:pt x="951" y="1252"/>
                </a:lnTo>
                <a:lnTo>
                  <a:pt x="957" y="1277"/>
                </a:lnTo>
                <a:lnTo>
                  <a:pt x="960" y="1288"/>
                </a:lnTo>
                <a:lnTo>
                  <a:pt x="965" y="1300"/>
                </a:lnTo>
                <a:lnTo>
                  <a:pt x="970" y="1311"/>
                </a:lnTo>
                <a:lnTo>
                  <a:pt x="975" y="1323"/>
                </a:lnTo>
                <a:lnTo>
                  <a:pt x="982" y="1335"/>
                </a:lnTo>
                <a:lnTo>
                  <a:pt x="989" y="1345"/>
                </a:lnTo>
                <a:lnTo>
                  <a:pt x="996" y="1356"/>
                </a:lnTo>
                <a:lnTo>
                  <a:pt x="1004" y="1366"/>
                </a:lnTo>
                <a:lnTo>
                  <a:pt x="1013" y="1376"/>
                </a:lnTo>
                <a:lnTo>
                  <a:pt x="1022" y="1385"/>
                </a:lnTo>
                <a:lnTo>
                  <a:pt x="1031" y="1394"/>
                </a:lnTo>
                <a:lnTo>
                  <a:pt x="1040" y="1403"/>
                </a:lnTo>
                <a:lnTo>
                  <a:pt x="1051" y="1411"/>
                </a:lnTo>
                <a:lnTo>
                  <a:pt x="1061" y="1418"/>
                </a:lnTo>
                <a:lnTo>
                  <a:pt x="1072" y="1424"/>
                </a:lnTo>
                <a:lnTo>
                  <a:pt x="1083" y="1430"/>
                </a:lnTo>
                <a:lnTo>
                  <a:pt x="1105" y="1440"/>
                </a:lnTo>
                <a:lnTo>
                  <a:pt x="1129" y="1448"/>
                </a:lnTo>
                <a:lnTo>
                  <a:pt x="1152" y="1454"/>
                </a:lnTo>
                <a:lnTo>
                  <a:pt x="1177" y="1459"/>
                </a:lnTo>
                <a:lnTo>
                  <a:pt x="1201" y="1460"/>
                </a:lnTo>
                <a:lnTo>
                  <a:pt x="1225" y="1459"/>
                </a:lnTo>
                <a:lnTo>
                  <a:pt x="1250" y="1455"/>
                </a:lnTo>
                <a:lnTo>
                  <a:pt x="1274" y="1449"/>
                </a:lnTo>
                <a:lnTo>
                  <a:pt x="1286" y="1445"/>
                </a:lnTo>
                <a:lnTo>
                  <a:pt x="1298" y="1441"/>
                </a:lnTo>
                <a:lnTo>
                  <a:pt x="1309" y="1436"/>
                </a:lnTo>
                <a:lnTo>
                  <a:pt x="1321" y="1430"/>
                </a:lnTo>
                <a:lnTo>
                  <a:pt x="1332" y="1424"/>
                </a:lnTo>
                <a:lnTo>
                  <a:pt x="1342" y="1417"/>
                </a:lnTo>
                <a:lnTo>
                  <a:pt x="1353" y="1410"/>
                </a:lnTo>
                <a:lnTo>
                  <a:pt x="1364" y="1402"/>
                </a:lnTo>
                <a:lnTo>
                  <a:pt x="1374" y="1393"/>
                </a:lnTo>
                <a:lnTo>
                  <a:pt x="1383" y="1384"/>
                </a:lnTo>
                <a:lnTo>
                  <a:pt x="1392" y="1375"/>
                </a:lnTo>
                <a:lnTo>
                  <a:pt x="1400" y="1365"/>
                </a:lnTo>
                <a:lnTo>
                  <a:pt x="1408" y="1355"/>
                </a:lnTo>
                <a:lnTo>
                  <a:pt x="1415" y="1345"/>
                </a:lnTo>
                <a:lnTo>
                  <a:pt x="1421" y="1335"/>
                </a:lnTo>
                <a:lnTo>
                  <a:pt x="1428" y="1323"/>
                </a:lnTo>
                <a:lnTo>
                  <a:pt x="1439" y="1301"/>
                </a:lnTo>
                <a:lnTo>
                  <a:pt x="1447" y="1278"/>
                </a:lnTo>
                <a:lnTo>
                  <a:pt x="1452" y="1253"/>
                </a:lnTo>
                <a:lnTo>
                  <a:pt x="1456" y="1229"/>
                </a:lnTo>
                <a:lnTo>
                  <a:pt x="1457" y="1205"/>
                </a:lnTo>
                <a:lnTo>
                  <a:pt x="1456" y="1180"/>
                </a:lnTo>
                <a:lnTo>
                  <a:pt x="1453" y="1156"/>
                </a:lnTo>
                <a:lnTo>
                  <a:pt x="1447" y="1132"/>
                </a:lnTo>
                <a:lnTo>
                  <a:pt x="1443" y="1120"/>
                </a:lnTo>
                <a:lnTo>
                  <a:pt x="1439" y="1108"/>
                </a:lnTo>
                <a:lnTo>
                  <a:pt x="1434" y="1097"/>
                </a:lnTo>
                <a:lnTo>
                  <a:pt x="1428" y="1086"/>
                </a:lnTo>
                <a:lnTo>
                  <a:pt x="1421" y="1074"/>
                </a:lnTo>
                <a:lnTo>
                  <a:pt x="1414" y="1063"/>
                </a:lnTo>
                <a:lnTo>
                  <a:pt x="1407" y="1053"/>
                </a:lnTo>
                <a:lnTo>
                  <a:pt x="1399" y="1042"/>
                </a:lnTo>
                <a:lnTo>
                  <a:pt x="1391" y="1033"/>
                </a:lnTo>
                <a:lnTo>
                  <a:pt x="1382" y="1023"/>
                </a:lnTo>
                <a:lnTo>
                  <a:pt x="1373" y="1015"/>
                </a:lnTo>
                <a:lnTo>
                  <a:pt x="1363" y="1005"/>
                </a:lnTo>
                <a:lnTo>
                  <a:pt x="1352" y="998"/>
                </a:lnTo>
                <a:lnTo>
                  <a:pt x="1342" y="991"/>
                </a:lnTo>
                <a:lnTo>
                  <a:pt x="1332" y="984"/>
                </a:lnTo>
                <a:lnTo>
                  <a:pt x="1321" y="978"/>
                </a:lnTo>
                <a:lnTo>
                  <a:pt x="1299" y="968"/>
                </a:lnTo>
                <a:lnTo>
                  <a:pt x="1275" y="960"/>
                </a:lnTo>
                <a:lnTo>
                  <a:pt x="1251" y="954"/>
                </a:lnTo>
                <a:lnTo>
                  <a:pt x="1227" y="949"/>
                </a:lnTo>
                <a:lnTo>
                  <a:pt x="1202" y="948"/>
                </a:lnTo>
                <a:lnTo>
                  <a:pt x="1178" y="949"/>
                </a:lnTo>
                <a:lnTo>
                  <a:pt x="1153" y="954"/>
                </a:lnTo>
                <a:lnTo>
                  <a:pt x="1130" y="959"/>
                </a:lnTo>
                <a:lnTo>
                  <a:pt x="1118" y="963"/>
                </a:lnTo>
                <a:lnTo>
                  <a:pt x="1105" y="968"/>
                </a:lnTo>
                <a:lnTo>
                  <a:pt x="1094" y="972"/>
                </a:lnTo>
                <a:lnTo>
                  <a:pt x="1083" y="978"/>
                </a:lnTo>
                <a:lnTo>
                  <a:pt x="1072" y="984"/>
                </a:lnTo>
                <a:lnTo>
                  <a:pt x="1061" y="991"/>
                </a:lnTo>
                <a:lnTo>
                  <a:pt x="1051" y="998"/>
                </a:lnTo>
                <a:lnTo>
                  <a:pt x="1039" y="100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Συνδυασμοί</a:t>
            </a:r>
            <a:r>
              <a:rPr lang="el-GR" dirty="0" smtClean="0">
                <a:solidFill>
                  <a:schemeClr val="bg1"/>
                </a:solidFill>
              </a:rPr>
              <a:t> κυκλικών κινήσεων</a:t>
            </a:r>
            <a:endParaRPr lang="en-GB" dirty="0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1473200" y="1828800"/>
            <a:ext cx="1308100" cy="930275"/>
          </a:xfrm>
          <a:custGeom>
            <a:avLst/>
            <a:gdLst/>
            <a:ahLst/>
            <a:cxnLst>
              <a:cxn ang="0">
                <a:pos x="0" y="586"/>
              </a:cxn>
              <a:cxn ang="0">
                <a:pos x="328" y="189"/>
              </a:cxn>
              <a:cxn ang="0">
                <a:pos x="824" y="0"/>
              </a:cxn>
            </a:cxnLst>
            <a:rect l="0" t="0" r="r" b="b"/>
            <a:pathLst>
              <a:path w="824" h="586">
                <a:moveTo>
                  <a:pt x="0" y="586"/>
                </a:moveTo>
                <a:cubicBezTo>
                  <a:pt x="35" y="511"/>
                  <a:pt x="164" y="308"/>
                  <a:pt x="328" y="189"/>
                </a:cubicBezTo>
                <a:cubicBezTo>
                  <a:pt x="492" y="70"/>
                  <a:pt x="661" y="40"/>
                  <a:pt x="82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 rot="17710199" flipH="1">
            <a:off x="4464844" y="1766094"/>
            <a:ext cx="728662" cy="400050"/>
          </a:xfrm>
          <a:custGeom>
            <a:avLst/>
            <a:gdLst/>
            <a:ahLst/>
            <a:cxnLst>
              <a:cxn ang="0">
                <a:pos x="0" y="586"/>
              </a:cxn>
              <a:cxn ang="0">
                <a:pos x="328" y="189"/>
              </a:cxn>
              <a:cxn ang="0">
                <a:pos x="824" y="0"/>
              </a:cxn>
            </a:cxnLst>
            <a:rect l="0" t="0" r="r" b="b"/>
            <a:pathLst>
              <a:path w="824" h="586">
                <a:moveTo>
                  <a:pt x="0" y="586"/>
                </a:moveTo>
                <a:cubicBezTo>
                  <a:pt x="35" y="511"/>
                  <a:pt x="164" y="308"/>
                  <a:pt x="328" y="189"/>
                </a:cubicBezTo>
                <a:cubicBezTo>
                  <a:pt x="492" y="70"/>
                  <a:pt x="661" y="40"/>
                  <a:pt x="82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 rot="14088065" flipH="1" flipV="1">
            <a:off x="6781007" y="2797969"/>
            <a:ext cx="728662" cy="400050"/>
          </a:xfrm>
          <a:custGeom>
            <a:avLst/>
            <a:gdLst/>
            <a:ahLst/>
            <a:cxnLst>
              <a:cxn ang="0">
                <a:pos x="0" y="586"/>
              </a:cxn>
              <a:cxn ang="0">
                <a:pos x="328" y="189"/>
              </a:cxn>
              <a:cxn ang="0">
                <a:pos x="824" y="0"/>
              </a:cxn>
            </a:cxnLst>
            <a:rect l="0" t="0" r="r" b="b"/>
            <a:pathLst>
              <a:path w="824" h="586">
                <a:moveTo>
                  <a:pt x="0" y="586"/>
                </a:moveTo>
                <a:cubicBezTo>
                  <a:pt x="35" y="511"/>
                  <a:pt x="164" y="308"/>
                  <a:pt x="328" y="189"/>
                </a:cubicBezTo>
                <a:cubicBezTo>
                  <a:pt x="492" y="70"/>
                  <a:pt x="661" y="40"/>
                  <a:pt x="82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0243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04800" y="2286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9C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5363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828800" y="12954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7A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67" name="Picture 3" descr="C:\Program Files\Microsoft Office\Clipart\standard\stddir1\bd0642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14800" cy="2478088"/>
          </a:xfrm>
          <a:prstGeom prst="rect">
            <a:avLst/>
          </a:prstGeom>
          <a:noFill/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429000" y="2667000"/>
            <a:ext cx="1439863" cy="1439863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ΞΗΡΟΔΗΜΑΣ ΠΕΤΡΟΣ ΦΥΣΙΚΟΣ   </a:t>
            </a:r>
            <a:r>
              <a:rPr lang="en-GB" smtClean="0"/>
              <a:t>blog.sch.gr/pxirodimas</a:t>
            </a:r>
            <a:endParaRPr lang="el-G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5c53bff164ca3da6db65ab7b059bec641b41"/>
</p:tagLst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1103</Words>
  <Application>Microsoft Office PowerPoint</Application>
  <PresentationFormat>Προβολή στην οθόνη (4:3)</PresentationFormat>
  <Paragraphs>267</Paragraphs>
  <Slides>63</Slides>
  <Notes>60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63</vt:i4>
      </vt:variant>
    </vt:vector>
  </HeadingPairs>
  <TitlesOfParts>
    <vt:vector size="72" baseType="lpstr">
      <vt:lpstr>ＭＳ Ｐゴシック</vt:lpstr>
      <vt:lpstr>Albertus Extra Bold</vt:lpstr>
      <vt:lpstr>Calibri</vt:lpstr>
      <vt:lpstr>Cambria Math</vt:lpstr>
      <vt:lpstr>Impact</vt:lpstr>
      <vt:lpstr>Times New Roman</vt:lpstr>
      <vt:lpstr>Προεπιλεγμένη σχεδίαση</vt:lpstr>
      <vt:lpstr>CorelDRAW</vt:lpstr>
      <vt:lpstr>Equation</vt:lpstr>
      <vt:lpstr>Ομαλή κυκλική κίνηση Ο.Κ.Κ.</vt:lpstr>
      <vt:lpstr>Παρουσίαση του PowerPoint</vt:lpstr>
      <vt:lpstr>Μερικά περιοδικά φαινόμενα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Οι ταλαντώσεις</vt:lpstr>
      <vt:lpstr>Παρουσίαση του PowerPoint</vt:lpstr>
      <vt:lpstr>Η συχνότητα</vt:lpstr>
      <vt:lpstr>Παράδειγμα</vt:lpstr>
      <vt:lpstr>Σχέση περιόδου - συχνότητας</vt:lpstr>
      <vt:lpstr>Η ομαλή κυκλική κίνηση</vt:lpstr>
      <vt:lpstr>Η γωνία</vt:lpstr>
      <vt:lpstr>Παρουσίαση του PowerPoint</vt:lpstr>
      <vt:lpstr>Κυκλικές κινήσεις</vt:lpstr>
      <vt:lpstr>Για την περιγραφή της κυκλικής κίνησης θα χρειαστούν τα μεγέθη :</vt:lpstr>
      <vt:lpstr>Γραμμική ταχύτητα</vt:lpstr>
      <vt:lpstr>Παρουσίαση του PowerPoint</vt:lpstr>
      <vt:lpstr>Παρουσίαση του PowerPoint</vt:lpstr>
      <vt:lpstr>Παρουσίαση του PowerPoint</vt:lpstr>
      <vt:lpstr>Σχέση μεταξύ γραμμικής και γωνιακής ταχύτητας.</vt:lpstr>
      <vt:lpstr>Για την περιγραφή της ομαλής κυκλικής κίνησης θα χρειαστούν τα μεγέθη :</vt:lpstr>
      <vt:lpstr>Παρουσίαση του PowerPoint</vt:lpstr>
      <vt:lpstr>Σχέση περιόδου - συχνότητας</vt:lpstr>
      <vt:lpstr>Η γραμμική ταχύτητα στην ομαλή κυκλική κίνηση</vt:lpstr>
      <vt:lpstr>Η γωνιακή ταχύτητα στην ομαλή κυκλική κίνηση</vt:lpstr>
      <vt:lpstr>Η γωνιακή ταχύτητα στην ομαλή κυκλική κίνηση</vt:lpstr>
      <vt:lpstr>Σχέση γραμμικής-γωνιακής ταχύτητας</vt:lpstr>
      <vt:lpstr>Παρουσίαση του PowerPoint</vt:lpstr>
      <vt:lpstr>Συνδυάζοντας κυκλικές κινήσεις</vt:lpstr>
      <vt:lpstr>Συνδυασμοί κυκλικών κινήσεων</vt:lpstr>
      <vt:lpstr>Τροχοί εφαπτόμενοι</vt:lpstr>
      <vt:lpstr>Συνδυασμοί κυκλικών κινήσεων</vt:lpstr>
      <vt:lpstr>Συνδυασμοί κυκλικών κινήσεων</vt:lpstr>
      <vt:lpstr>Συνδυασμοί κυκλικών κινήσεων</vt:lpstr>
    </vt:vector>
  </TitlesOfParts>
  <Company>2o lav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Kanellopoulos Ioannis</dc:creator>
  <cp:lastModifiedBy>petros xirodimas</cp:lastModifiedBy>
  <cp:revision>315</cp:revision>
  <dcterms:created xsi:type="dcterms:W3CDTF">2005-01-16T10:46:40Z</dcterms:created>
  <dcterms:modified xsi:type="dcterms:W3CDTF">2020-04-09T06:20:10Z</dcterms:modified>
</cp:coreProperties>
</file>