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7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5" r:id="rId17"/>
    <p:sldId id="273" r:id="rId18"/>
    <p:sldId id="272" r:id="rId19"/>
    <p:sldId id="276" r:id="rId20"/>
    <p:sldId id="277" r:id="rId21"/>
    <p:sldId id="279" r:id="rId22"/>
    <p:sldId id="280" r:id="rId23"/>
    <p:sldId id="278" r:id="rId24"/>
    <p:sldId id="284" r:id="rId25"/>
    <p:sldId id="282" r:id="rId26"/>
    <p:sldId id="283" r:id="rId27"/>
    <p:sldId id="285" r:id="rId28"/>
    <p:sldId id="288" r:id="rId29"/>
    <p:sldId id="287" r:id="rId30"/>
    <p:sldId id="286" r:id="rId31"/>
    <p:sldId id="290" r:id="rId32"/>
    <p:sldId id="281" r:id="rId33"/>
    <p:sldId id="291" r:id="rId34"/>
    <p:sldId id="300" r:id="rId35"/>
    <p:sldId id="297" r:id="rId36"/>
    <p:sldId id="296" r:id="rId37"/>
    <p:sldId id="289" r:id="rId38"/>
    <p:sldId id="298" r:id="rId39"/>
    <p:sldId id="299" r:id="rId40"/>
    <p:sldId id="294" r:id="rId41"/>
    <p:sldId id="295" r:id="rId42"/>
    <p:sldId id="292" r:id="rId43"/>
    <p:sldId id="293" r:id="rId4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A50021"/>
    <a:srgbClr val="00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8B48D-2844-46E3-B381-CB4D77A92C3B}" type="datetimeFigureOut">
              <a:rPr lang="el-GR" smtClean="0"/>
              <a:t>23/1/2021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B9F56-5E25-4823-8798-B276FF9EF97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024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B9F56-5E25-4823-8798-B276FF9EF97B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4248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9367-2DEA-4944-B4A3-8A995D144699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23/1/2021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613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7063-0C51-4034-8ADD-AA3F8D783379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23/1/2021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285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C8CF-BCCC-4662-B44D-ADFA8CB05D0B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23/1/2021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101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42563-4376-48EB-954D-B9B5A7AA4535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24F44-E708-4DD5-AF0A-FCEF5BE8A6F1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349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6DEBC-BF64-4D5A-9D37-4A7F92484579}" type="datetime1"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23/1/2021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482F6-6567-444F-9A04-38D96E42A2C9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17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278A9-20ED-43C7-98B5-88C3771F647C}" type="datetime1"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23/1/2021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3AF50-8782-40CF-8B53-39F564DB54A3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2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Τίτλος και Αντικείμενο επάνω από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103632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79652-D2E6-4D65-BAC4-81E74D6FB0BE}" type="datetime1"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23/1/2021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A2E8E-A6A2-4C00-8D22-066B12895CBB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33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015C-1B4E-4C2C-8E07-FFA1F935F737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23/1/2021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380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150B-CA78-4223-99E3-57405459D1E3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23/1/2021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94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CFCA4-F0A3-4E61-B6D8-CA8AABB03A06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23/1/2021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48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353E7-60CC-48C3-96FE-95CA9C10EFAF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23/1/2021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074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B694-4BFD-456E-968D-6AE44BF4F077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23/1/2021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704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B596-748B-4D6D-952F-0ECEF118A968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23/1/2021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07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5548C-7919-4D47-A16E-CE03D056B416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23/1/2021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87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245A-F871-4518-B158-4AB96C348733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23/1/2021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77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rgbClr val="FFFFCC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F3057-6BC1-4621-95B3-CB9873FAD628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23/1/2021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09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2_shXtUW38" TargetMode="External"/><Relationship Id="rId7" Type="http://schemas.openxmlformats.org/officeDocument/2006/relationships/hyperlink" Target="http://ylikonet300.blogspot.com/2012/06/6.html" TargetMode="External"/><Relationship Id="rId2" Type="http://schemas.openxmlformats.org/officeDocument/2006/relationships/hyperlink" Target="https://www.youtube.com/watch?v=khuwB0r6sb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Mytvt0wlZK8" TargetMode="External"/><Relationship Id="rId5" Type="http://schemas.openxmlformats.org/officeDocument/2006/relationships/hyperlink" Target="http://cdn4.ylikonet.gr/wp-content/uploads/2016/11/kyr4.ppt" TargetMode="External"/><Relationship Id="rId4" Type="http://schemas.openxmlformats.org/officeDocument/2006/relationships/hyperlink" Target="http://www.seilias.gr/index.php?option=com_content&amp;task=view&amp;id=397&amp;Itemid=32&amp;catid=4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erkopanas.blogspot.com/2018/11/hot-potatoes_30.html" TargetMode="External"/><Relationship Id="rId2" Type="http://schemas.openxmlformats.org/officeDocument/2006/relationships/hyperlink" Target="http://merkopanas.blogspot.com/2016/10/blog-post.html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69" y="720665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Επεξήγηση με στρογγυλεμένο παραλληλόγραμμο 4"/>
          <p:cNvSpPr/>
          <p:nvPr/>
        </p:nvSpPr>
        <p:spPr>
          <a:xfrm>
            <a:off x="1853469" y="97582"/>
            <a:ext cx="2558888" cy="604336"/>
          </a:xfrm>
          <a:prstGeom prst="wedgeRoundRectCallout">
            <a:avLst>
              <a:gd name="adj1" fmla="val -50257"/>
              <a:gd name="adj2" fmla="val 1397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Ας θυμηθούμε…</a:t>
            </a:r>
            <a:endParaRPr lang="en-US" sz="24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154114" y="648678"/>
            <a:ext cx="804496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2000" b="1" dirty="0" smtClean="0">
                <a:latin typeface="Comic Sans MS" pitchFamily="66" charset="0"/>
              </a:rPr>
              <a:t>Στην …………………… μεταβολή, η </a:t>
            </a:r>
            <a:r>
              <a:rPr lang="el-GR" altLang="el-GR" sz="2000" b="1" dirty="0">
                <a:latin typeface="Comic Sans MS" pitchFamily="66" charset="0"/>
              </a:rPr>
              <a:t>πίεση ορισμένης ποσότητας αερίου</a:t>
            </a:r>
            <a:r>
              <a:rPr lang="en-US" altLang="el-GR" sz="2000" b="1" dirty="0">
                <a:latin typeface="Comic Sans MS" pitchFamily="66" charset="0"/>
              </a:rPr>
              <a:t>,</a:t>
            </a:r>
            <a:r>
              <a:rPr lang="el-GR" altLang="el-GR" sz="2000" b="1" dirty="0">
                <a:latin typeface="Comic Sans MS" pitchFamily="66" charset="0"/>
              </a:rPr>
              <a:t> του οποίου</a:t>
            </a:r>
            <a:r>
              <a:rPr lang="el-GR" altLang="el-GR" sz="2000" dirty="0">
                <a:latin typeface="Comic Sans MS" pitchFamily="66" charset="0"/>
              </a:rPr>
              <a:t> </a:t>
            </a:r>
            <a:r>
              <a:rPr lang="el-GR" alt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 θερμοκρασία παραμένει σταθερή</a:t>
            </a:r>
            <a:r>
              <a:rPr lang="en-US" altLang="el-GR" sz="2000" b="1" dirty="0">
                <a:latin typeface="Comic Sans MS" pitchFamily="66" charset="0"/>
              </a:rPr>
              <a:t>,</a:t>
            </a:r>
            <a:r>
              <a:rPr lang="el-GR" altLang="el-GR" sz="2000" b="1" dirty="0">
                <a:latin typeface="Comic Sans MS" pitchFamily="66" charset="0"/>
              </a:rPr>
              <a:t> είναι αντίστροφα ανάλογη με τον όγκο του.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86890" y="644304"/>
            <a:ext cx="1503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ισόθερμη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154114" y="2097752"/>
            <a:ext cx="793945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2000" b="1" dirty="0" smtClean="0">
                <a:latin typeface="Comic Sans MS" pitchFamily="66" charset="0"/>
              </a:rPr>
              <a:t>Στην ………………… μεταβολή, η </a:t>
            </a:r>
            <a:r>
              <a:rPr lang="el-GR" altLang="el-GR" sz="2000" b="1" dirty="0">
                <a:latin typeface="Comic Sans MS" pitchFamily="66" charset="0"/>
              </a:rPr>
              <a:t>πίεση</a:t>
            </a:r>
            <a:r>
              <a:rPr lang="el-GR" altLang="el-GR" sz="2000" dirty="0"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ορισμένης ποσότητας </a:t>
            </a:r>
            <a:r>
              <a:rPr lang="el-GR" altLang="el-GR" sz="2000" b="1" dirty="0" smtClean="0">
                <a:latin typeface="Comic Sans MS" pitchFamily="66" charset="0"/>
              </a:rPr>
              <a:t>αερίου, </a:t>
            </a:r>
            <a:r>
              <a:rPr lang="el-GR" altLang="el-GR" sz="2000" b="1" dirty="0">
                <a:latin typeface="Comic Sans MS" pitchFamily="66" charset="0"/>
              </a:rPr>
              <a:t>του οποίου </a:t>
            </a:r>
            <a:r>
              <a:rPr lang="el-GR" alt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 όγκος διατηρείται </a:t>
            </a:r>
            <a:r>
              <a:rPr lang="el-GR" alt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σταθερός,</a:t>
            </a:r>
            <a:r>
              <a:rPr lang="el-GR" altLang="el-GR" sz="2000" b="1" dirty="0" smtClean="0"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είναι ανάλογη με την απόλυτη θερμοκρασία του αερίου. </a:t>
            </a:r>
            <a:endParaRPr lang="el-GR" altLang="el-GR" sz="2000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6891" y="2101535"/>
            <a:ext cx="1365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ισόχωρη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154114" y="3544272"/>
            <a:ext cx="793945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2000" b="1" dirty="0" smtClean="0">
                <a:latin typeface="Comic Sans MS" pitchFamily="66" charset="0"/>
              </a:rPr>
              <a:t>Στην ………………… μεταβολή, ο </a:t>
            </a:r>
            <a:r>
              <a:rPr lang="el-GR" altLang="el-GR" sz="2000" b="1" dirty="0">
                <a:latin typeface="Comic Sans MS" pitchFamily="66" charset="0"/>
              </a:rPr>
              <a:t>όγκος ορισμένης ποσότητας αερίου, </a:t>
            </a:r>
            <a:r>
              <a:rPr lang="el-GR" altLang="el-GR" sz="2000" b="1" dirty="0" smtClean="0">
                <a:latin typeface="Comic Sans MS" pitchFamily="66" charset="0"/>
              </a:rPr>
              <a:t>του οποίου </a:t>
            </a:r>
            <a:r>
              <a:rPr lang="el-GR" alt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 </a:t>
            </a:r>
            <a:r>
              <a:rPr lang="el-GR" alt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πίεση διατηρείται </a:t>
            </a:r>
            <a:r>
              <a:rPr lang="el-GR" alt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σταθερή</a:t>
            </a:r>
            <a:r>
              <a:rPr lang="el-GR" altLang="el-GR" sz="2000" b="1" dirty="0">
                <a:latin typeface="Comic Sans MS" pitchFamily="66" charset="0"/>
              </a:rPr>
              <a:t>, είναι ανάλογος με την απόλυτη θερμοκρασία του.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86890" y="3548055"/>
            <a:ext cx="1365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ισοβαρή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4114" y="5021600"/>
            <a:ext cx="8044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atin typeface="Comic Sans MS" panose="030F0702030302020204" pitchFamily="66" charset="0"/>
              </a:rPr>
              <a:t>Σώμα μάζα</a:t>
            </a:r>
            <a:r>
              <a:rPr lang="el-GR" sz="2000" b="1" dirty="0">
                <a:latin typeface="Comic Sans MS" panose="030F0702030302020204" pitchFamily="66" charset="0"/>
              </a:rPr>
              <a:t>ς</a:t>
            </a:r>
            <a:r>
              <a:rPr lang="el-GR" sz="2000" b="1" dirty="0" smtClean="0">
                <a:latin typeface="Comic Sans MS" panose="030F0702030302020204" pitchFamily="66" charset="0"/>
              </a:rPr>
              <a:t> </a:t>
            </a:r>
            <a:r>
              <a:rPr lang="en-US" sz="2000" b="1" i="1" dirty="0" smtClean="0">
                <a:latin typeface="Comic Sans MS" panose="030F0702030302020204" pitchFamily="66" charset="0"/>
              </a:rPr>
              <a:t>m</a:t>
            </a:r>
            <a:r>
              <a:rPr lang="el-GR" sz="2000" b="1" dirty="0" smtClean="0">
                <a:latin typeface="Comic Sans MS" panose="030F0702030302020204" pitchFamily="66" charset="0"/>
              </a:rPr>
              <a:t> που καταλαμβάνει όγκο 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latin typeface="Comic Sans MS" panose="030F0702030302020204" pitchFamily="66" charset="0"/>
              </a:rPr>
              <a:t>έχει πυκνότητα </a:t>
            </a:r>
            <a:r>
              <a:rPr lang="el-G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ρ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=</a:t>
            </a:r>
            <a:r>
              <a:rPr lang="en-US" sz="2000" b="1" dirty="0" smtClean="0">
                <a:latin typeface="Comic Sans MS" panose="030F0702030302020204" pitchFamily="66" charset="0"/>
              </a:rPr>
              <a:t> …….</a:t>
            </a:r>
            <a:r>
              <a:rPr lang="el-GR" sz="2000" b="1" dirty="0" smtClean="0">
                <a:latin typeface="Comic Sans MS" panose="030F0702030302020204" pitchFamily="66" charset="0"/>
              </a:rPr>
              <a:t> 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495691" y="4859216"/>
                <a:ext cx="562708" cy="724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𝑽</m:t>
                          </m:r>
                        </m:den>
                      </m:f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5691" y="4859216"/>
                <a:ext cx="562708" cy="724878"/>
              </a:xfrm>
              <a:prstGeom prst="rect">
                <a:avLst/>
              </a:prstGeom>
              <a:blipFill>
                <a:blip r:embed="rId3"/>
                <a:stretch>
                  <a:fillRect b="-84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2154113" y="5675774"/>
            <a:ext cx="8759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atin typeface="Comic Sans MS" panose="030F0702030302020204" pitchFamily="66" charset="0"/>
              </a:rPr>
              <a:t>Οι συνθήκες </a:t>
            </a:r>
            <a:r>
              <a:rPr lang="en-US" sz="2000" b="1" dirty="0" err="1" smtClean="0">
                <a:latin typeface="Comic Sans MS" panose="030F0702030302020204" pitchFamily="66" charset="0"/>
              </a:rPr>
              <a:t>stp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latin typeface="Comic Sans MS" panose="030F0702030302020204" pitchFamily="66" charset="0"/>
              </a:rPr>
              <a:t>είναι</a:t>
            </a:r>
            <a:r>
              <a:rPr lang="en-US" sz="2000" b="1" dirty="0" smtClean="0">
                <a:latin typeface="Comic Sans MS" panose="030F0702030302020204" pitchFamily="66" charset="0"/>
              </a:rPr>
              <a:t>:</a:t>
            </a:r>
            <a:r>
              <a:rPr lang="el-GR" sz="2000" b="1" dirty="0" smtClean="0">
                <a:latin typeface="Comic Sans MS" panose="030F0702030302020204" pitchFamily="66" charset="0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=</a:t>
            </a:r>
            <a:r>
              <a:rPr lang="el-GR" sz="2000" b="1" dirty="0" smtClean="0">
                <a:latin typeface="Comic Sans MS" panose="030F0702030302020204" pitchFamily="66" charset="0"/>
              </a:rPr>
              <a:t> …………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latin typeface="Comic Sans MS" panose="030F0702030302020204" pitchFamily="66" charset="0"/>
              </a:rPr>
              <a:t>και </a:t>
            </a:r>
            <a:r>
              <a:rPr lang="el-G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=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latin typeface="Comic Sans MS" panose="030F0702030302020204" pitchFamily="66" charset="0"/>
              </a:rPr>
              <a:t>………… </a:t>
            </a:r>
            <a:r>
              <a:rPr lang="en-US" sz="2000" b="1" dirty="0" smtClean="0">
                <a:latin typeface="Comic Sans MS" panose="030F0702030302020204" pitchFamily="66" charset="0"/>
              </a:rPr>
              <a:t>(</a:t>
            </a:r>
            <a:r>
              <a:rPr lang="el-GR" sz="2000" b="1" dirty="0" smtClean="0">
                <a:latin typeface="Comic Sans MS" panose="030F0702030302020204" pitchFamily="66" charset="0"/>
              </a:rPr>
              <a:t>τότε </a:t>
            </a:r>
            <a:r>
              <a:rPr lang="en-US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</a:t>
            </a:r>
            <a:r>
              <a:rPr lang="en-US" sz="2000" b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mol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= </a:t>
            </a:r>
            <a:r>
              <a:rPr lang="en-US" sz="2000" b="1" dirty="0" smtClean="0">
                <a:latin typeface="Comic Sans MS" panose="030F0702030302020204" pitchFamily="66" charset="0"/>
              </a:rPr>
              <a:t>…………)</a:t>
            </a:r>
            <a:r>
              <a:rPr lang="el-GR" sz="2000" b="1" dirty="0" smtClean="0">
                <a:latin typeface="Comic Sans MS" panose="030F0702030302020204" pitchFamily="66" charset="0"/>
              </a:rPr>
              <a:t>.  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15" name="Ορθογώνιο 14"/>
          <p:cNvSpPr/>
          <p:nvPr/>
        </p:nvSpPr>
        <p:spPr>
          <a:xfrm>
            <a:off x="5455163" y="5583439"/>
            <a:ext cx="8034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1atm</a:t>
            </a:r>
            <a:endParaRPr lang="el-GR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Ορθογώνιο 15"/>
          <p:cNvSpPr/>
          <p:nvPr/>
        </p:nvSpPr>
        <p:spPr>
          <a:xfrm>
            <a:off x="7245414" y="55834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273Κ</a:t>
            </a:r>
            <a:endParaRPr lang="el-GR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59638" y="5615953"/>
            <a:ext cx="954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22,4L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48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458948" y="450899"/>
            <a:ext cx="71412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l-GR" altLang="el-GR" sz="2000" dirty="0">
                <a:latin typeface="Comic Sans MS" panose="030F0702030302020204" pitchFamily="66" charset="0"/>
              </a:rPr>
              <a:t>  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Διαφορετικές ποσότητες </a:t>
            </a:r>
            <a:r>
              <a:rPr lang="el-GR" altLang="el-GR" sz="2000" b="1" dirty="0">
                <a:latin typeface="Comic Sans MS" panose="030F0702030302020204" pitchFamily="66" charset="0"/>
              </a:rPr>
              <a:t>αερίου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στην ίδια θερμοκρασία</a:t>
            </a:r>
            <a:endParaRPr lang="el-GR" altLang="el-GR" sz="2000" b="1" dirty="0">
              <a:latin typeface="Comic Sans MS" panose="030F0702030302020204" pitchFamily="66" charset="0"/>
            </a:endParaRPr>
          </a:p>
        </p:txBody>
      </p:sp>
      <p:grpSp>
        <p:nvGrpSpPr>
          <p:cNvPr id="12" name="Ομάδα 11"/>
          <p:cNvGrpSpPr/>
          <p:nvPr/>
        </p:nvGrpSpPr>
        <p:grpSpPr>
          <a:xfrm>
            <a:off x="4044395" y="1261432"/>
            <a:ext cx="3743325" cy="2715041"/>
            <a:chOff x="4001965" y="1815490"/>
            <a:chExt cx="3743325" cy="2715041"/>
          </a:xfrm>
        </p:grpSpPr>
        <p:sp>
          <p:nvSpPr>
            <p:cNvPr id="6" name="Line 33"/>
            <p:cNvSpPr>
              <a:spLocks noChangeShapeType="1"/>
            </p:cNvSpPr>
            <p:nvPr/>
          </p:nvSpPr>
          <p:spPr bwMode="auto">
            <a:xfrm flipV="1">
              <a:off x="4649665" y="1815490"/>
              <a:ext cx="0" cy="23764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Line 34"/>
            <p:cNvSpPr>
              <a:spLocks noChangeShapeType="1"/>
            </p:cNvSpPr>
            <p:nvPr/>
          </p:nvSpPr>
          <p:spPr bwMode="auto">
            <a:xfrm>
              <a:off x="4649665" y="4191977"/>
              <a:ext cx="288131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Text Box 35"/>
            <p:cNvSpPr txBox="1">
              <a:spLocks noChangeArrowheads="1"/>
            </p:cNvSpPr>
            <p:nvPr/>
          </p:nvSpPr>
          <p:spPr bwMode="auto">
            <a:xfrm>
              <a:off x="4360740" y="4047515"/>
              <a:ext cx="35877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b="1" dirty="0">
                  <a:latin typeface="Comic Sans MS" panose="030F0702030302020204" pitchFamily="66" charset="0"/>
                </a:rPr>
                <a:t>0</a:t>
              </a:r>
              <a:endParaRPr lang="el-GR" altLang="el-GR" sz="16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9" name="Text Box 36"/>
            <p:cNvSpPr txBox="1">
              <a:spLocks noChangeArrowheads="1"/>
            </p:cNvSpPr>
            <p:nvPr/>
          </p:nvSpPr>
          <p:spPr bwMode="auto">
            <a:xfrm>
              <a:off x="4001965" y="1815490"/>
              <a:ext cx="72072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i="1" dirty="0">
                  <a:latin typeface="Comic Sans MS" panose="030F0702030302020204" pitchFamily="66" charset="0"/>
                </a:rPr>
                <a:t>p</a:t>
              </a:r>
              <a:r>
                <a:rPr lang="en-US" altLang="el-GR" sz="1600" dirty="0">
                  <a:latin typeface="Comic Sans MS" panose="030F0702030302020204" pitchFamily="66" charset="0"/>
                </a:rPr>
                <a:t>/Pa</a:t>
              </a:r>
              <a:endParaRPr lang="el-GR" altLang="el-GR" sz="1600" i="1" dirty="0">
                <a:latin typeface="Comic Sans MS" panose="030F0702030302020204" pitchFamily="66" charset="0"/>
              </a:endParaRPr>
            </a:p>
          </p:txBody>
        </p:sp>
        <p:sp>
          <p:nvSpPr>
            <p:cNvPr id="10" name="Text Box 37"/>
            <p:cNvSpPr txBox="1">
              <a:spLocks noChangeArrowheads="1"/>
            </p:cNvSpPr>
            <p:nvPr/>
          </p:nvSpPr>
          <p:spPr bwMode="auto">
            <a:xfrm>
              <a:off x="6953128" y="4191977"/>
              <a:ext cx="792162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i="1" dirty="0">
                  <a:latin typeface="Comic Sans MS" panose="030F0702030302020204" pitchFamily="66" charset="0"/>
                </a:rPr>
                <a:t>V</a:t>
              </a:r>
              <a:r>
                <a:rPr lang="en-US" altLang="el-GR" sz="1600" dirty="0">
                  <a:latin typeface="Comic Sans MS" panose="030F0702030302020204" pitchFamily="66" charset="0"/>
                </a:rPr>
                <a:t>/m</a:t>
              </a:r>
              <a:r>
                <a:rPr lang="en-US" altLang="el-GR" sz="1600" baseline="30000" dirty="0">
                  <a:latin typeface="Comic Sans MS" panose="030F0702030302020204" pitchFamily="66" charset="0"/>
                </a:rPr>
                <a:t>3</a:t>
              </a:r>
              <a:endParaRPr lang="el-GR" altLang="el-GR" sz="1600" i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1" name="Text Box 52"/>
          <p:cNvSpPr txBox="1">
            <a:spLocks noChangeArrowheads="1"/>
          </p:cNvSpPr>
          <p:nvPr/>
        </p:nvSpPr>
        <p:spPr bwMode="auto">
          <a:xfrm>
            <a:off x="5964259" y="1496146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l-GR" sz="18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 </a:t>
            </a:r>
            <a:r>
              <a:rPr lang="en-US" altLang="el-GR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=</a:t>
            </a:r>
            <a:r>
              <a:rPr lang="el-GR" altLang="el-GR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1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σταθ</a:t>
            </a:r>
            <a:r>
              <a:rPr lang="el-GR" altLang="el-GR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  <a:endParaRPr lang="el-GR" altLang="el-GR" sz="18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22" name="Ομάδα 21"/>
          <p:cNvGrpSpPr/>
          <p:nvPr/>
        </p:nvGrpSpPr>
        <p:grpSpPr>
          <a:xfrm>
            <a:off x="5133771" y="1543579"/>
            <a:ext cx="2073783" cy="2008030"/>
            <a:chOff x="5091341" y="2097637"/>
            <a:chExt cx="2073783" cy="2008030"/>
          </a:xfrm>
        </p:grpSpPr>
        <p:sp>
          <p:nvSpPr>
            <p:cNvPr id="14" name="Text Box 40"/>
            <p:cNvSpPr txBox="1">
              <a:spLocks noChangeArrowheads="1"/>
            </p:cNvSpPr>
            <p:nvPr/>
          </p:nvSpPr>
          <p:spPr bwMode="auto">
            <a:xfrm>
              <a:off x="6734911" y="3738954"/>
              <a:ext cx="43021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l-GR" sz="1800" b="1" i="1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n</a:t>
              </a:r>
              <a:r>
                <a:rPr lang="en-US" altLang="el-GR" sz="1800" b="1" baseline="-25000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1</a:t>
              </a:r>
              <a:endParaRPr lang="el-GR" altLang="el-GR" sz="18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5" name="Arc 42"/>
            <p:cNvSpPr>
              <a:spLocks/>
            </p:cNvSpPr>
            <p:nvPr/>
          </p:nvSpPr>
          <p:spPr bwMode="auto">
            <a:xfrm rot="11113799">
              <a:off x="5091341" y="2097637"/>
              <a:ext cx="1876425" cy="1604962"/>
            </a:xfrm>
            <a:custGeom>
              <a:avLst/>
              <a:gdLst>
                <a:gd name="G0" fmla="+- 1967 0 0"/>
                <a:gd name="G1" fmla="+- 21600 0 0"/>
                <a:gd name="G2" fmla="+- 21600 0 0"/>
                <a:gd name="T0" fmla="*/ 0 w 23253"/>
                <a:gd name="T1" fmla="*/ 90 h 21600"/>
                <a:gd name="T2" fmla="*/ 23253 w 23253"/>
                <a:gd name="T3" fmla="*/ 17933 h 21600"/>
                <a:gd name="T4" fmla="*/ 1967 w 2325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253" h="21600" fill="none" extrusionOk="0">
                  <a:moveTo>
                    <a:pt x="-1" y="89"/>
                  </a:moveTo>
                  <a:cubicBezTo>
                    <a:pt x="653" y="29"/>
                    <a:pt x="1310" y="0"/>
                    <a:pt x="1967" y="0"/>
                  </a:cubicBezTo>
                  <a:cubicBezTo>
                    <a:pt x="12481" y="0"/>
                    <a:pt x="21468" y="7571"/>
                    <a:pt x="23253" y="17932"/>
                  </a:cubicBezTo>
                </a:path>
                <a:path w="23253" h="21600" stroke="0" extrusionOk="0">
                  <a:moveTo>
                    <a:pt x="-1" y="89"/>
                  </a:moveTo>
                  <a:cubicBezTo>
                    <a:pt x="653" y="29"/>
                    <a:pt x="1310" y="0"/>
                    <a:pt x="1967" y="0"/>
                  </a:cubicBezTo>
                  <a:cubicBezTo>
                    <a:pt x="12481" y="0"/>
                    <a:pt x="21468" y="7571"/>
                    <a:pt x="23253" y="17932"/>
                  </a:cubicBezTo>
                  <a:lnTo>
                    <a:pt x="1967" y="2160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Ομάδα 20"/>
          <p:cNvGrpSpPr/>
          <p:nvPr/>
        </p:nvGrpSpPr>
        <p:grpSpPr>
          <a:xfrm>
            <a:off x="4415550" y="2001735"/>
            <a:ext cx="1147675" cy="1991944"/>
            <a:chOff x="4373120" y="2555793"/>
            <a:chExt cx="1147675" cy="1991944"/>
          </a:xfrm>
        </p:grpSpPr>
        <p:sp>
          <p:nvSpPr>
            <p:cNvPr id="16" name="Text Box 43"/>
            <p:cNvSpPr txBox="1">
              <a:spLocks noChangeArrowheads="1"/>
            </p:cNvSpPr>
            <p:nvPr/>
          </p:nvSpPr>
          <p:spPr bwMode="auto">
            <a:xfrm>
              <a:off x="4993175" y="2555793"/>
              <a:ext cx="36036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b="1" dirty="0">
                  <a:latin typeface="Comic Sans MS" panose="030F0702030302020204" pitchFamily="66" charset="0"/>
                </a:rPr>
                <a:t>A</a:t>
              </a:r>
              <a:endParaRPr lang="el-GR" altLang="el-GR" sz="1800" b="1" dirty="0">
                <a:latin typeface="Comic Sans MS" panose="030F0702030302020204" pitchFamily="66" charset="0"/>
              </a:endParaRPr>
            </a:p>
          </p:txBody>
        </p:sp>
        <p:grpSp>
          <p:nvGrpSpPr>
            <p:cNvPr id="20" name="Ομάδα 19"/>
            <p:cNvGrpSpPr/>
            <p:nvPr/>
          </p:nvGrpSpPr>
          <p:grpSpPr>
            <a:xfrm>
              <a:off x="4373120" y="2687881"/>
              <a:ext cx="1147675" cy="1859856"/>
              <a:chOff x="4373120" y="2687881"/>
              <a:chExt cx="1147675" cy="1859856"/>
            </a:xfrm>
          </p:grpSpPr>
          <p:sp>
            <p:nvSpPr>
              <p:cNvPr id="13" name="Line 38"/>
              <p:cNvSpPr>
                <a:spLocks noChangeShapeType="1"/>
              </p:cNvSpPr>
              <p:nvPr/>
            </p:nvSpPr>
            <p:spPr bwMode="auto">
              <a:xfrm>
                <a:off x="4657195" y="2865905"/>
                <a:ext cx="647700" cy="11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" name="Line 45"/>
              <p:cNvSpPr>
                <a:spLocks noChangeShapeType="1"/>
              </p:cNvSpPr>
              <p:nvPr/>
            </p:nvSpPr>
            <p:spPr bwMode="auto">
              <a:xfrm>
                <a:off x="5304895" y="2867491"/>
                <a:ext cx="0" cy="1295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" name="Text Box 47"/>
              <p:cNvSpPr txBox="1">
                <a:spLocks noChangeArrowheads="1"/>
              </p:cNvSpPr>
              <p:nvPr/>
            </p:nvSpPr>
            <p:spPr bwMode="auto">
              <a:xfrm>
                <a:off x="5088995" y="4209183"/>
                <a:ext cx="431800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l-GR" sz="1600" b="1" i="1" dirty="0">
                    <a:latin typeface="Comic Sans MS" panose="030F0702030302020204" pitchFamily="66" charset="0"/>
                  </a:rPr>
                  <a:t>V</a:t>
                </a:r>
                <a:r>
                  <a:rPr lang="en-US" altLang="el-GR" sz="1600" b="1" baseline="-25000" dirty="0">
                    <a:latin typeface="Comic Sans MS" panose="030F0702030302020204" pitchFamily="66" charset="0"/>
                  </a:rPr>
                  <a:t>1</a:t>
                </a:r>
                <a:endParaRPr lang="el-GR" altLang="el-GR" sz="1600" b="1" i="1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9" name="Text Box 47"/>
              <p:cNvSpPr txBox="1">
                <a:spLocks noChangeArrowheads="1"/>
              </p:cNvSpPr>
              <p:nvPr/>
            </p:nvSpPr>
            <p:spPr bwMode="auto">
              <a:xfrm>
                <a:off x="4373120" y="2687881"/>
                <a:ext cx="346395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l-GR" sz="1600" b="1" i="1" dirty="0" smtClean="0">
                    <a:latin typeface="Comic Sans MS" panose="030F0702030302020204" pitchFamily="66" charset="0"/>
                  </a:rPr>
                  <a:t>p</a:t>
                </a:r>
                <a:endParaRPr lang="el-GR" altLang="el-GR" sz="1600" b="1" i="1" dirty="0"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27" name="Ομάδα 26"/>
          <p:cNvGrpSpPr/>
          <p:nvPr/>
        </p:nvGrpSpPr>
        <p:grpSpPr>
          <a:xfrm>
            <a:off x="5364808" y="2006650"/>
            <a:ext cx="948124" cy="2000979"/>
            <a:chOff x="5322378" y="2560708"/>
            <a:chExt cx="948124" cy="2000979"/>
          </a:xfrm>
        </p:grpSpPr>
        <p:sp>
          <p:nvSpPr>
            <p:cNvPr id="23" name="Text Box 44"/>
            <p:cNvSpPr txBox="1">
              <a:spLocks noChangeArrowheads="1"/>
            </p:cNvSpPr>
            <p:nvPr/>
          </p:nvSpPr>
          <p:spPr bwMode="auto">
            <a:xfrm>
              <a:off x="5910139" y="2560708"/>
              <a:ext cx="3603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2000" b="1" dirty="0">
                  <a:latin typeface="Comic Sans MS" panose="030F0702030302020204" pitchFamily="66" charset="0"/>
                </a:rPr>
                <a:t>B</a:t>
              </a:r>
              <a:endParaRPr lang="el-GR" altLang="el-GR" sz="20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24" name="Line 46"/>
            <p:cNvSpPr>
              <a:spLocks noChangeShapeType="1"/>
            </p:cNvSpPr>
            <p:nvPr/>
          </p:nvSpPr>
          <p:spPr bwMode="auto">
            <a:xfrm>
              <a:off x="5938918" y="2865905"/>
              <a:ext cx="0" cy="1295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Text Box 48"/>
            <p:cNvSpPr txBox="1">
              <a:spLocks noChangeArrowheads="1"/>
            </p:cNvSpPr>
            <p:nvPr/>
          </p:nvSpPr>
          <p:spPr bwMode="auto">
            <a:xfrm>
              <a:off x="5720048" y="4223133"/>
              <a:ext cx="4318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b="1" i="1" dirty="0">
                  <a:latin typeface="Comic Sans MS" panose="030F0702030302020204" pitchFamily="66" charset="0"/>
                </a:rPr>
                <a:t>V</a:t>
              </a:r>
              <a:r>
                <a:rPr lang="en-US" altLang="el-GR" sz="1600" b="1" baseline="-25000" dirty="0">
                  <a:latin typeface="Comic Sans MS" panose="030F0702030302020204" pitchFamily="66" charset="0"/>
                </a:rPr>
                <a:t>2</a:t>
              </a:r>
              <a:endParaRPr lang="el-GR" altLang="el-GR" sz="1600" b="1" i="1" dirty="0">
                <a:latin typeface="Comic Sans MS" panose="030F0702030302020204" pitchFamily="66" charset="0"/>
              </a:endParaRPr>
            </a:p>
          </p:txBody>
        </p:sp>
        <p:sp>
          <p:nvSpPr>
            <p:cNvPr id="26" name="Line 38"/>
            <p:cNvSpPr>
              <a:spLocks noChangeShapeType="1"/>
            </p:cNvSpPr>
            <p:nvPr/>
          </p:nvSpPr>
          <p:spPr bwMode="auto">
            <a:xfrm>
              <a:off x="5322378" y="2865904"/>
              <a:ext cx="616539" cy="11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0" name="Ομάδα 29"/>
          <p:cNvGrpSpPr/>
          <p:nvPr/>
        </p:nvGrpSpPr>
        <p:grpSpPr>
          <a:xfrm>
            <a:off x="5556488" y="839845"/>
            <a:ext cx="1841723" cy="2240825"/>
            <a:chOff x="5514058" y="1393903"/>
            <a:chExt cx="1841723" cy="2240825"/>
          </a:xfrm>
        </p:grpSpPr>
        <p:sp>
          <p:nvSpPr>
            <p:cNvPr id="28" name="Arc 39"/>
            <p:cNvSpPr>
              <a:spLocks/>
            </p:cNvSpPr>
            <p:nvPr/>
          </p:nvSpPr>
          <p:spPr bwMode="auto">
            <a:xfrm rot="11233874">
              <a:off x="5514058" y="1393903"/>
              <a:ext cx="1512887" cy="1970087"/>
            </a:xfrm>
            <a:custGeom>
              <a:avLst/>
              <a:gdLst>
                <a:gd name="G0" fmla="+- 0 0 0"/>
                <a:gd name="G1" fmla="+- 21598 0 0"/>
                <a:gd name="G2" fmla="+- 21600 0 0"/>
                <a:gd name="T0" fmla="*/ 260 w 20554"/>
                <a:gd name="T1" fmla="*/ 0 h 21598"/>
                <a:gd name="T2" fmla="*/ 20554 w 20554"/>
                <a:gd name="T3" fmla="*/ 14958 h 21598"/>
                <a:gd name="T4" fmla="*/ 0 w 20554"/>
                <a:gd name="T5" fmla="*/ 21598 h 2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54" h="21598" fill="none" extrusionOk="0">
                  <a:moveTo>
                    <a:pt x="260" y="-1"/>
                  </a:moveTo>
                  <a:cubicBezTo>
                    <a:pt x="9534" y="111"/>
                    <a:pt x="17702" y="6131"/>
                    <a:pt x="20554" y="14957"/>
                  </a:cubicBezTo>
                </a:path>
                <a:path w="20554" h="21598" stroke="0" extrusionOk="0">
                  <a:moveTo>
                    <a:pt x="260" y="-1"/>
                  </a:moveTo>
                  <a:cubicBezTo>
                    <a:pt x="9534" y="111"/>
                    <a:pt x="17702" y="6131"/>
                    <a:pt x="20554" y="14957"/>
                  </a:cubicBezTo>
                  <a:lnTo>
                    <a:pt x="0" y="21598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Text Box 41"/>
            <p:cNvSpPr txBox="1">
              <a:spLocks noChangeArrowheads="1"/>
            </p:cNvSpPr>
            <p:nvPr/>
          </p:nvSpPr>
          <p:spPr bwMode="auto">
            <a:xfrm>
              <a:off x="6850956" y="3268016"/>
              <a:ext cx="50482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l-GR" sz="1800" b="1" i="1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n</a:t>
              </a:r>
              <a:r>
                <a:rPr lang="en-US" altLang="el-GR" sz="1800" b="1" baseline="-25000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2</a:t>
              </a:r>
              <a:endParaRPr lang="el-GR" altLang="el-GR" sz="18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32" name="Text Box 50"/>
          <p:cNvSpPr txBox="1">
            <a:spLocks noChangeArrowheads="1"/>
          </p:cNvSpPr>
          <p:nvPr/>
        </p:nvSpPr>
        <p:spPr bwMode="auto">
          <a:xfrm>
            <a:off x="4761945" y="5246954"/>
            <a:ext cx="13908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l-GR" altLang="el-GR" sz="2000" b="1" i="1" dirty="0">
                <a:solidFill>
                  <a:srgbClr val="008000"/>
                </a:solidFill>
                <a:latin typeface="Comic Sans MS" pitchFamily="66" charset="0"/>
              </a:rPr>
              <a:t> </a:t>
            </a:r>
            <a:r>
              <a:rPr lang="en-US" altLang="el-GR" sz="24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</a:t>
            </a:r>
            <a:r>
              <a:rPr lang="el-GR" altLang="el-GR" sz="2400" b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2</a:t>
            </a:r>
            <a:r>
              <a:rPr lang="el-GR" altLang="el-GR" sz="2400" b="1" i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&gt;</a:t>
            </a:r>
            <a:r>
              <a:rPr lang="el-GR" altLang="el-GR" sz="24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</a:t>
            </a:r>
            <a:r>
              <a:rPr lang="el-GR" altLang="el-GR" sz="2400" b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</a:t>
            </a:r>
            <a:endParaRPr lang="el-GR" altLang="el-GR" sz="2400" b="1" dirty="0">
              <a:solidFill>
                <a:srgbClr val="A5002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33" name="Text Box 25"/>
          <p:cNvSpPr txBox="1">
            <a:spLocks noChangeArrowheads="1"/>
          </p:cNvSpPr>
          <p:nvPr/>
        </p:nvSpPr>
        <p:spPr bwMode="auto">
          <a:xfrm>
            <a:off x="6992446" y="4204955"/>
            <a:ext cx="447142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2000" b="1" dirty="0">
                <a:latin typeface="Comic Sans MS" pitchFamily="66" charset="0"/>
              </a:rPr>
              <a:t>Όσο</a:t>
            </a:r>
            <a:r>
              <a:rPr lang="el-GR" altLang="el-GR" sz="2000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μεγαλύτερη </a:t>
            </a:r>
            <a:r>
              <a:rPr lang="el-GR" alt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 ποσότητα αερίου</a:t>
            </a:r>
            <a:r>
              <a:rPr lang="el-GR" altLang="el-GR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 </a:t>
            </a:r>
            <a:r>
              <a:rPr lang="el-GR" altLang="el-GR" sz="2000" b="1" dirty="0">
                <a:latin typeface="Comic Sans MS" pitchFamily="66" charset="0"/>
              </a:rPr>
              <a:t>τόσο η υπερβολή απομακρύνεται από την αρχή των αξόνων.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60882" y="4271824"/>
            <a:ext cx="2628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 = </a:t>
            </a:r>
            <a:r>
              <a:rPr lang="en-US" sz="2000" b="1" i="1" dirty="0" smtClean="0">
                <a:latin typeface="Comic Sans MS" panose="030F0702030302020204" pitchFamily="66" charset="0"/>
              </a:rPr>
              <a:t>n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R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T </a:t>
            </a:r>
            <a:r>
              <a:rPr lang="en-US" sz="2000" b="1" dirty="0" smtClean="0">
                <a:latin typeface="Comic Sans MS" panose="030F0702030302020204" pitchFamily="66" charset="0"/>
              </a:rPr>
              <a:t>   </a:t>
            </a:r>
            <a:r>
              <a:rPr lang="en-US" sz="1600" b="1" dirty="0" smtClean="0">
                <a:latin typeface="Comic Sans MS" panose="030F0702030302020204" pitchFamily="66" charset="0"/>
              </a:rPr>
              <a:t>(1)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260054" y="4873048"/>
            <a:ext cx="2628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 = </a:t>
            </a:r>
            <a:r>
              <a:rPr lang="en-US" sz="2000" b="1" i="1" dirty="0" smtClean="0">
                <a:latin typeface="Comic Sans MS" panose="030F0702030302020204" pitchFamily="66" charset="0"/>
              </a:rPr>
              <a:t>n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R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T    </a:t>
            </a:r>
            <a:r>
              <a:rPr lang="en-US" sz="1600" b="1" dirty="0" smtClean="0">
                <a:latin typeface="Comic Sans MS" panose="030F0702030302020204" pitchFamily="66" charset="0"/>
              </a:rPr>
              <a:t>(2)</a:t>
            </a:r>
            <a:r>
              <a:rPr lang="en-US" sz="2000" b="1" i="1" dirty="0" smtClean="0">
                <a:latin typeface="Comic Sans MS" panose="030F0702030302020204" pitchFamily="66" charset="0"/>
              </a:rPr>
              <a:t>   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36" name="Δεξί άγκιστρο 35"/>
          <p:cNvSpPr/>
          <p:nvPr/>
        </p:nvSpPr>
        <p:spPr>
          <a:xfrm>
            <a:off x="3930526" y="4328993"/>
            <a:ext cx="132146" cy="108811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062672" y="4411291"/>
                <a:ext cx="826325" cy="6765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l-GR" sz="20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f>
                            <m:f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groupChr>
                    </m:oMath>
                  </m:oMathPara>
                </a14:m>
                <a:endParaRPr lang="el-GR" sz="20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2672" y="4411291"/>
                <a:ext cx="826325" cy="67659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852372" y="4559019"/>
                <a:ext cx="1027782" cy="6280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l-GR" sz="2000" b="1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2372" y="4559019"/>
                <a:ext cx="1027782" cy="6280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969777" y="4716607"/>
                <a:ext cx="4751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l-GR" sz="2000" b="1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9777" y="4716607"/>
                <a:ext cx="475194" cy="307777"/>
              </a:xfrm>
              <a:prstGeom prst="rect">
                <a:avLst/>
              </a:prstGeom>
              <a:blipFill>
                <a:blip r:embed="rId4"/>
                <a:stretch>
                  <a:fillRect l="-10256" r="-12821" b="-600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519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32" grpId="0"/>
      <p:bldP spid="33" grpId="0"/>
      <p:bldP spid="34" grpId="0"/>
      <p:bldP spid="35" grpId="0"/>
      <p:bldP spid="36" grpId="0" animBg="1"/>
      <p:bldP spid="37" grpId="0"/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19287" y="304229"/>
            <a:ext cx="8353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Β. </a:t>
            </a: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Παρατηρήσεις στην</a:t>
            </a:r>
            <a:r>
              <a:rPr lang="el-GR" altLang="el-GR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ισόχωρη </a:t>
            </a:r>
            <a:r>
              <a:rPr lang="el-GR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μεταβολή.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679446" y="1049800"/>
            <a:ext cx="66017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l-GR" altLang="el-GR" sz="2000" dirty="0">
                <a:latin typeface="Comic Sans MS" panose="030F0702030302020204" pitchFamily="66" charset="0"/>
              </a:rPr>
              <a:t>   </a:t>
            </a:r>
            <a:r>
              <a:rPr lang="el-GR" altLang="el-GR" sz="2000" b="1" dirty="0">
                <a:latin typeface="Comic Sans MS" panose="030F0702030302020204" pitchFamily="66" charset="0"/>
              </a:rPr>
              <a:t>Ίδια ποσότητα αερίου σε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διαφορετικούς όγκους</a:t>
            </a:r>
            <a:endParaRPr lang="el-GR" altLang="el-GR" sz="2000" b="1" dirty="0">
              <a:latin typeface="Comic Sans MS" panose="030F0702030302020204" pitchFamily="66" charset="0"/>
            </a:endParaRPr>
          </a:p>
        </p:txBody>
      </p:sp>
      <p:grpSp>
        <p:nvGrpSpPr>
          <p:cNvPr id="13" name="Ομάδα 12"/>
          <p:cNvGrpSpPr/>
          <p:nvPr/>
        </p:nvGrpSpPr>
        <p:grpSpPr>
          <a:xfrm>
            <a:off x="3968877" y="1583373"/>
            <a:ext cx="3671888" cy="2786479"/>
            <a:chOff x="3968877" y="1583373"/>
            <a:chExt cx="3671888" cy="2786479"/>
          </a:xfrm>
        </p:grpSpPr>
        <p:sp>
          <p:nvSpPr>
            <p:cNvPr id="7" name="Line 7"/>
            <p:cNvSpPr>
              <a:spLocks noChangeShapeType="1"/>
            </p:cNvSpPr>
            <p:nvPr/>
          </p:nvSpPr>
          <p:spPr bwMode="auto">
            <a:xfrm flipV="1">
              <a:off x="4616577" y="1654810"/>
              <a:ext cx="0" cy="23764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4616577" y="4031298"/>
              <a:ext cx="288131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3968877" y="1583373"/>
              <a:ext cx="72072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i="1" dirty="0">
                  <a:latin typeface="Comic Sans MS" panose="030F0702030302020204" pitchFamily="66" charset="0"/>
                </a:rPr>
                <a:t>p</a:t>
              </a:r>
              <a:r>
                <a:rPr lang="en-US" altLang="el-GR" sz="1600" dirty="0">
                  <a:latin typeface="Comic Sans MS" panose="030F0702030302020204" pitchFamily="66" charset="0"/>
                </a:rPr>
                <a:t>/Pa</a:t>
              </a:r>
              <a:endParaRPr lang="el-GR" altLang="el-GR" sz="1600" i="1" dirty="0">
                <a:latin typeface="Comic Sans MS" panose="030F0702030302020204" pitchFamily="66" charset="0"/>
              </a:endParaRPr>
            </a:p>
          </p:txBody>
        </p:sp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4329240" y="3959860"/>
              <a:ext cx="35877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dirty="0">
                  <a:latin typeface="Comic Sans MS" panose="030F0702030302020204" pitchFamily="66" charset="0"/>
                </a:rPr>
                <a:t>0</a:t>
              </a:r>
              <a:endParaRPr lang="el-GR" altLang="el-GR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6993065" y="4031298"/>
              <a:ext cx="6477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i="1" dirty="0">
                  <a:latin typeface="Comic Sans MS" panose="030F0702030302020204" pitchFamily="66" charset="0"/>
                </a:rPr>
                <a:t>T</a:t>
              </a:r>
              <a:r>
                <a:rPr lang="en-US" altLang="el-GR" sz="1600" dirty="0">
                  <a:latin typeface="Comic Sans MS" panose="030F0702030302020204" pitchFamily="66" charset="0"/>
                </a:rPr>
                <a:t>/K</a:t>
              </a:r>
              <a:endParaRPr lang="el-GR" altLang="el-GR" sz="1600" i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6345365" y="2015173"/>
            <a:ext cx="1295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l-GR" sz="18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 </a:t>
            </a:r>
            <a:r>
              <a:rPr lang="en-US" altLang="el-GR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=</a:t>
            </a:r>
            <a:r>
              <a:rPr lang="el-GR" altLang="el-GR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1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σταθ</a:t>
            </a:r>
            <a:r>
              <a:rPr lang="el-GR" altLang="el-GR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  <a:endParaRPr lang="el-GR" altLang="el-GR" sz="18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32" name="Ομάδα 31"/>
          <p:cNvGrpSpPr/>
          <p:nvPr/>
        </p:nvGrpSpPr>
        <p:grpSpPr>
          <a:xfrm>
            <a:off x="4292727" y="3148194"/>
            <a:ext cx="1763713" cy="1256936"/>
            <a:chOff x="4292727" y="3148194"/>
            <a:chExt cx="1763713" cy="1256936"/>
          </a:xfrm>
        </p:grpSpPr>
        <p:grpSp>
          <p:nvGrpSpPr>
            <p:cNvPr id="17" name="Ομάδα 16"/>
            <p:cNvGrpSpPr/>
            <p:nvPr/>
          </p:nvGrpSpPr>
          <p:grpSpPr>
            <a:xfrm>
              <a:off x="4292727" y="3148194"/>
              <a:ext cx="1477962" cy="847827"/>
              <a:chOff x="4219703" y="3150869"/>
              <a:chExt cx="1477962" cy="847827"/>
            </a:xfrm>
          </p:grpSpPr>
          <p:sp>
            <p:nvSpPr>
              <p:cNvPr id="14" name="Line 41"/>
              <p:cNvSpPr>
                <a:spLocks noChangeShapeType="1"/>
              </p:cNvSpPr>
              <p:nvPr/>
            </p:nvSpPr>
            <p:spPr bwMode="auto">
              <a:xfrm flipH="1" flipV="1">
                <a:off x="5687568" y="3436408"/>
                <a:ext cx="10097" cy="562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" name="Line 42"/>
              <p:cNvSpPr>
                <a:spLocks noChangeShapeType="1"/>
              </p:cNvSpPr>
              <p:nvPr/>
            </p:nvSpPr>
            <p:spPr bwMode="auto">
              <a:xfrm flipH="1">
                <a:off x="4545140" y="3422435"/>
                <a:ext cx="11525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" name="Text Box 45"/>
              <p:cNvSpPr txBox="1">
                <a:spLocks noChangeArrowheads="1"/>
              </p:cNvSpPr>
              <p:nvPr/>
            </p:nvSpPr>
            <p:spPr bwMode="auto">
              <a:xfrm>
                <a:off x="4219703" y="3150869"/>
                <a:ext cx="431800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l-GR" sz="1600" b="1" i="1" dirty="0">
                    <a:latin typeface="Comic Sans MS" panose="030F0702030302020204" pitchFamily="66" charset="0"/>
                  </a:rPr>
                  <a:t>p</a:t>
                </a:r>
                <a:r>
                  <a:rPr lang="en-US" altLang="el-GR" sz="1600" b="1" baseline="-25000" dirty="0">
                    <a:latin typeface="Comic Sans MS" panose="030F0702030302020204" pitchFamily="66" charset="0"/>
                  </a:rPr>
                  <a:t>1</a:t>
                </a:r>
                <a:endParaRPr lang="el-GR" altLang="el-GR" sz="1600" b="1" dirty="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8" name="Text Box 45"/>
            <p:cNvSpPr txBox="1">
              <a:spLocks noChangeArrowheads="1"/>
            </p:cNvSpPr>
            <p:nvPr/>
          </p:nvSpPr>
          <p:spPr bwMode="auto">
            <a:xfrm>
              <a:off x="5624640" y="4066576"/>
              <a:ext cx="4318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l-GR" altLang="el-GR" sz="1600" b="1" i="1" dirty="0" smtClean="0">
                  <a:latin typeface="Comic Sans MS" panose="030F0702030302020204" pitchFamily="66" charset="0"/>
                </a:rPr>
                <a:t>Τ</a:t>
              </a:r>
              <a:endParaRPr lang="el-GR" altLang="el-GR" sz="16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" name="Ομάδα 21"/>
          <p:cNvGrpSpPr/>
          <p:nvPr/>
        </p:nvGrpSpPr>
        <p:grpSpPr>
          <a:xfrm>
            <a:off x="4247704" y="2216297"/>
            <a:ext cx="1512888" cy="1217436"/>
            <a:chOff x="4247704" y="2216297"/>
            <a:chExt cx="1512888" cy="1217436"/>
          </a:xfrm>
        </p:grpSpPr>
        <p:sp>
          <p:nvSpPr>
            <p:cNvPr id="19" name="Line 41"/>
            <p:cNvSpPr>
              <a:spLocks noChangeShapeType="1"/>
            </p:cNvSpPr>
            <p:nvPr/>
          </p:nvSpPr>
          <p:spPr bwMode="auto">
            <a:xfrm flipV="1">
              <a:off x="5760592" y="2503635"/>
              <a:ext cx="0" cy="9300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Line 43"/>
            <p:cNvSpPr>
              <a:spLocks noChangeShapeType="1"/>
            </p:cNvSpPr>
            <p:nvPr/>
          </p:nvSpPr>
          <p:spPr bwMode="auto">
            <a:xfrm flipH="1">
              <a:off x="4608067" y="2503635"/>
              <a:ext cx="1152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Text Box 46"/>
            <p:cNvSpPr txBox="1">
              <a:spLocks noChangeArrowheads="1"/>
            </p:cNvSpPr>
            <p:nvPr/>
          </p:nvSpPr>
          <p:spPr bwMode="auto">
            <a:xfrm>
              <a:off x="4247704" y="2216297"/>
              <a:ext cx="50323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b="1" i="1" dirty="0">
                  <a:latin typeface="Comic Sans MS" panose="030F0702030302020204" pitchFamily="66" charset="0"/>
                </a:rPr>
                <a:t>p</a:t>
              </a:r>
              <a:r>
                <a:rPr lang="en-US" altLang="el-GR" sz="1600" b="1" baseline="-25000" dirty="0">
                  <a:latin typeface="Comic Sans MS" panose="030F0702030302020204" pitchFamily="66" charset="0"/>
                </a:rPr>
                <a:t>2</a:t>
              </a:r>
              <a:endParaRPr lang="el-GR" altLang="el-GR" sz="16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24" name="Line 10"/>
          <p:cNvSpPr>
            <a:spLocks noChangeShapeType="1"/>
          </p:cNvSpPr>
          <p:nvPr/>
        </p:nvSpPr>
        <p:spPr bwMode="auto">
          <a:xfrm flipH="1">
            <a:off x="4604699" y="3027963"/>
            <a:ext cx="789692" cy="100994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 flipH="1">
            <a:off x="4614989" y="3608576"/>
            <a:ext cx="807403" cy="41611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0" name="Ομάδα 29"/>
          <p:cNvGrpSpPr/>
          <p:nvPr/>
        </p:nvGrpSpPr>
        <p:grpSpPr>
          <a:xfrm>
            <a:off x="5430903" y="2816927"/>
            <a:ext cx="1933447" cy="791647"/>
            <a:chOff x="5430903" y="2816927"/>
            <a:chExt cx="1933447" cy="791647"/>
          </a:xfrm>
        </p:grpSpPr>
        <p:sp>
          <p:nvSpPr>
            <p:cNvPr id="25" name="Line 11"/>
            <p:cNvSpPr>
              <a:spLocks noChangeShapeType="1"/>
            </p:cNvSpPr>
            <p:nvPr/>
          </p:nvSpPr>
          <p:spPr bwMode="auto">
            <a:xfrm flipV="1">
              <a:off x="5430903" y="2830608"/>
              <a:ext cx="1562162" cy="7779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Text Box 16"/>
            <p:cNvSpPr txBox="1">
              <a:spLocks noChangeArrowheads="1"/>
            </p:cNvSpPr>
            <p:nvPr/>
          </p:nvSpPr>
          <p:spPr bwMode="auto">
            <a:xfrm>
              <a:off x="6932550" y="2816927"/>
              <a:ext cx="4318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l-GR" sz="1600" b="1" i="1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V</a:t>
              </a:r>
              <a:r>
                <a:rPr lang="en-US" altLang="el-GR" sz="1600" b="1" baseline="-25000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1</a:t>
              </a:r>
              <a:endParaRPr lang="el-GR" altLang="el-GR" sz="1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</p:grpSp>
      <p:grpSp>
        <p:nvGrpSpPr>
          <p:cNvPr id="29" name="Ομάδα 28"/>
          <p:cNvGrpSpPr/>
          <p:nvPr/>
        </p:nvGrpSpPr>
        <p:grpSpPr>
          <a:xfrm>
            <a:off x="5422391" y="1510810"/>
            <a:ext cx="861633" cy="1500199"/>
            <a:chOff x="5422391" y="1510810"/>
            <a:chExt cx="861633" cy="1500199"/>
          </a:xfrm>
        </p:grpSpPr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V="1">
              <a:off x="5422391" y="1776882"/>
              <a:ext cx="861633" cy="123412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Text Box 17"/>
            <p:cNvSpPr txBox="1">
              <a:spLocks noChangeArrowheads="1"/>
            </p:cNvSpPr>
            <p:nvPr/>
          </p:nvSpPr>
          <p:spPr bwMode="auto">
            <a:xfrm>
              <a:off x="5840540" y="1510810"/>
              <a:ext cx="4318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l-GR" sz="1600" b="1" i="1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V</a:t>
              </a:r>
              <a:r>
                <a:rPr lang="en-US" altLang="el-GR" sz="1600" b="1" baseline="-25000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2</a:t>
              </a:r>
              <a:endParaRPr lang="el-GR" altLang="el-GR" sz="1600" b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5760592" y="5461610"/>
            <a:ext cx="13601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l-GR" sz="24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</a:t>
            </a:r>
            <a:r>
              <a:rPr lang="en-US" altLang="el-GR" sz="2400" b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</a:t>
            </a:r>
            <a:r>
              <a:rPr lang="en-US" altLang="el-GR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&gt; </a:t>
            </a:r>
            <a:r>
              <a:rPr lang="en-US" altLang="el-GR" sz="24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</a:t>
            </a:r>
            <a:r>
              <a:rPr lang="en-US" altLang="el-GR" sz="2400" b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2</a:t>
            </a:r>
            <a:endParaRPr lang="el-GR" altLang="el-GR" sz="2400" b="1" i="1" dirty="0">
              <a:solidFill>
                <a:srgbClr val="A5002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36251" y="4460276"/>
            <a:ext cx="2703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 = </a:t>
            </a:r>
            <a:r>
              <a:rPr lang="en-US" sz="2000" b="1" i="1" dirty="0" err="1" smtClean="0">
                <a:latin typeface="Comic Sans MS" panose="030F0702030302020204" pitchFamily="66" charset="0"/>
              </a:rPr>
              <a:t>n</a:t>
            </a:r>
            <a:r>
              <a:rPr lang="en-US" sz="2000" b="1" dirty="0" err="1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err="1" smtClean="0">
                <a:latin typeface="Comic Sans MS" panose="030F0702030302020204" pitchFamily="66" charset="0"/>
              </a:rPr>
              <a:t>R</a:t>
            </a:r>
            <a:r>
              <a:rPr lang="en-US" sz="2000" b="1" dirty="0" err="1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err="1" smtClean="0">
                <a:latin typeface="Comic Sans MS" panose="030F0702030302020204" pitchFamily="66" charset="0"/>
              </a:rPr>
              <a:t>T</a:t>
            </a:r>
            <a:r>
              <a:rPr lang="en-US" sz="2000" b="1" i="1" dirty="0" smtClean="0">
                <a:latin typeface="Comic Sans MS" panose="030F0702030302020204" pitchFamily="66" charset="0"/>
              </a:rPr>
              <a:t> </a:t>
            </a:r>
            <a:r>
              <a:rPr lang="en-US" sz="2000" b="1" dirty="0" smtClean="0">
                <a:latin typeface="Comic Sans MS" panose="030F0702030302020204" pitchFamily="66" charset="0"/>
              </a:rPr>
              <a:t>  </a:t>
            </a:r>
            <a:r>
              <a:rPr lang="en-US" sz="1600" b="1" dirty="0" smtClean="0">
                <a:latin typeface="Comic Sans MS" panose="030F0702030302020204" pitchFamily="66" charset="0"/>
              </a:rPr>
              <a:t>(1)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35424" y="5061500"/>
            <a:ext cx="254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 = </a:t>
            </a:r>
            <a:r>
              <a:rPr lang="en-US" sz="2000" b="1" i="1" dirty="0" err="1" smtClean="0">
                <a:latin typeface="Comic Sans MS" panose="030F0702030302020204" pitchFamily="66" charset="0"/>
              </a:rPr>
              <a:t>n</a:t>
            </a:r>
            <a:r>
              <a:rPr lang="en-US" sz="2000" b="1" dirty="0" err="1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err="1" smtClean="0">
                <a:latin typeface="Comic Sans MS" panose="030F0702030302020204" pitchFamily="66" charset="0"/>
              </a:rPr>
              <a:t>R</a:t>
            </a:r>
            <a:r>
              <a:rPr lang="en-US" sz="2000" b="1" dirty="0" err="1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err="1" smtClean="0">
                <a:latin typeface="Comic Sans MS" panose="030F0702030302020204" pitchFamily="66" charset="0"/>
              </a:rPr>
              <a:t>T</a:t>
            </a:r>
            <a:r>
              <a:rPr lang="en-US" sz="2000" b="1" i="1" dirty="0" smtClean="0">
                <a:latin typeface="Comic Sans MS" panose="030F0702030302020204" pitchFamily="66" charset="0"/>
              </a:rPr>
              <a:t>   </a:t>
            </a:r>
            <a:r>
              <a:rPr lang="en-US" sz="1600" b="1" dirty="0" smtClean="0">
                <a:latin typeface="Comic Sans MS" panose="030F0702030302020204" pitchFamily="66" charset="0"/>
              </a:rPr>
              <a:t>(2)</a:t>
            </a:r>
            <a:r>
              <a:rPr lang="en-US" sz="2000" b="1" i="1" dirty="0" smtClean="0">
                <a:latin typeface="Comic Sans MS" panose="030F0702030302020204" pitchFamily="66" charset="0"/>
              </a:rPr>
              <a:t>   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36" name="Δεξί άγκιστρο 35"/>
          <p:cNvSpPr/>
          <p:nvPr/>
        </p:nvSpPr>
        <p:spPr>
          <a:xfrm>
            <a:off x="4014663" y="4517445"/>
            <a:ext cx="132146" cy="108811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177947" y="4755398"/>
                <a:ext cx="826325" cy="4351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l-GR" sz="20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d>
                            <m:d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,(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groupChr>
                    </m:oMath>
                  </m:oMathPara>
                </a14:m>
                <a:endParaRPr lang="el-GR" sz="20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7947" y="4755398"/>
                <a:ext cx="826325" cy="4351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7672320" y="4686353"/>
                <a:ext cx="1019766" cy="6280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l-GR" sz="2000" b="1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320" y="4686353"/>
                <a:ext cx="1019766" cy="6280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8805966" y="4846492"/>
                <a:ext cx="4751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l-GR" sz="2000" b="1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5966" y="4846492"/>
                <a:ext cx="475194" cy="307777"/>
              </a:xfrm>
              <a:prstGeom prst="rect">
                <a:avLst/>
              </a:prstGeom>
              <a:blipFill>
                <a:blip r:embed="rId4"/>
                <a:stretch>
                  <a:fillRect l="-10256" r="-11538" b="-588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Ορθογώνιο 4"/>
          <p:cNvSpPr/>
          <p:nvPr/>
        </p:nvSpPr>
        <p:spPr>
          <a:xfrm>
            <a:off x="4979376" y="4800327"/>
            <a:ext cx="19535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 </a:t>
            </a:r>
            <a:r>
              <a:rPr lang="en-US" sz="2000" b="1" dirty="0" smtClean="0">
                <a:latin typeface="Comic Sans MS" panose="030F0702030302020204" pitchFamily="66" charset="0"/>
              </a:rPr>
              <a:t>= </a:t>
            </a:r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endParaRPr lang="el-GR" sz="2000" dirty="0"/>
          </a:p>
        </p:txBody>
      </p:sp>
      <p:sp>
        <p:nvSpPr>
          <p:cNvPr id="31" name="Δεξί βέλος 30"/>
          <p:cNvSpPr/>
          <p:nvPr/>
        </p:nvSpPr>
        <p:spPr>
          <a:xfrm flipV="1">
            <a:off x="6932550" y="5038640"/>
            <a:ext cx="490362" cy="4571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5249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2" grpId="0"/>
      <p:bldP spid="24" grpId="0" animBg="1"/>
      <p:bldP spid="26" grpId="0" animBg="1"/>
      <p:bldP spid="33" grpId="0"/>
      <p:bldP spid="34" grpId="0"/>
      <p:bldP spid="35" grpId="0"/>
      <p:bldP spid="36" grpId="0" animBg="1"/>
      <p:bldP spid="37" grpId="0"/>
      <p:bldP spid="38" grpId="0"/>
      <p:bldP spid="39" grpId="0"/>
      <p:bldP spid="5" grpId="0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8426037" y="4548071"/>
            <a:ext cx="13079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l-GR" sz="24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</a:t>
            </a:r>
            <a:r>
              <a:rPr lang="en-US" altLang="el-GR" sz="2400" b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2</a:t>
            </a:r>
            <a:r>
              <a:rPr lang="en-US" altLang="el-GR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&gt; </a:t>
            </a:r>
            <a:r>
              <a:rPr lang="en-US" altLang="el-GR" sz="24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</a:t>
            </a:r>
            <a:r>
              <a:rPr lang="en-US" altLang="el-GR" sz="2400" b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</a:t>
            </a:r>
            <a:endParaRPr lang="el-GR" altLang="el-GR" sz="2400" b="1" i="1" dirty="0">
              <a:solidFill>
                <a:srgbClr val="A5002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606294" y="574312"/>
            <a:ext cx="66017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l-GR" altLang="el-GR" sz="2000" dirty="0">
                <a:latin typeface="Comic Sans MS" panose="030F0702030302020204" pitchFamily="66" charset="0"/>
              </a:rPr>
              <a:t>  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Διαφορετικές ποσότητες </a:t>
            </a:r>
            <a:r>
              <a:rPr lang="el-GR" altLang="el-GR" sz="2000" b="1" dirty="0">
                <a:latin typeface="Comic Sans MS" panose="030F0702030302020204" pitchFamily="66" charset="0"/>
              </a:rPr>
              <a:t>αερίου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στον ίδιο όγκο</a:t>
            </a:r>
            <a:endParaRPr lang="el-GR" altLang="el-GR" sz="2000" b="1" dirty="0">
              <a:latin typeface="Comic Sans MS" panose="030F0702030302020204" pitchFamily="66" charset="0"/>
            </a:endParaRPr>
          </a:p>
        </p:txBody>
      </p:sp>
      <p:grpSp>
        <p:nvGrpSpPr>
          <p:cNvPr id="29" name="Ομάδα 28"/>
          <p:cNvGrpSpPr/>
          <p:nvPr/>
        </p:nvGrpSpPr>
        <p:grpSpPr>
          <a:xfrm>
            <a:off x="4165600" y="1208584"/>
            <a:ext cx="3671888" cy="2786479"/>
            <a:chOff x="3968877" y="1583373"/>
            <a:chExt cx="3671888" cy="2786479"/>
          </a:xfrm>
        </p:grpSpPr>
        <p:sp>
          <p:nvSpPr>
            <p:cNvPr id="30" name="Line 7"/>
            <p:cNvSpPr>
              <a:spLocks noChangeShapeType="1"/>
            </p:cNvSpPr>
            <p:nvPr/>
          </p:nvSpPr>
          <p:spPr bwMode="auto">
            <a:xfrm flipV="1">
              <a:off x="4616577" y="1654810"/>
              <a:ext cx="0" cy="23764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Line 8"/>
            <p:cNvSpPr>
              <a:spLocks noChangeShapeType="1"/>
            </p:cNvSpPr>
            <p:nvPr/>
          </p:nvSpPr>
          <p:spPr bwMode="auto">
            <a:xfrm>
              <a:off x="4616577" y="4031298"/>
              <a:ext cx="288131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Text Box 13"/>
            <p:cNvSpPr txBox="1">
              <a:spLocks noChangeArrowheads="1"/>
            </p:cNvSpPr>
            <p:nvPr/>
          </p:nvSpPr>
          <p:spPr bwMode="auto">
            <a:xfrm>
              <a:off x="3968877" y="1583373"/>
              <a:ext cx="72072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i="1" dirty="0">
                  <a:latin typeface="Comic Sans MS" panose="030F0702030302020204" pitchFamily="66" charset="0"/>
                </a:rPr>
                <a:t>p</a:t>
              </a:r>
              <a:r>
                <a:rPr lang="en-US" altLang="el-GR" sz="1600" dirty="0">
                  <a:latin typeface="Comic Sans MS" panose="030F0702030302020204" pitchFamily="66" charset="0"/>
                </a:rPr>
                <a:t>/Pa</a:t>
              </a:r>
              <a:endParaRPr lang="el-GR" altLang="el-GR" sz="1600" i="1" dirty="0">
                <a:latin typeface="Comic Sans MS" panose="030F0702030302020204" pitchFamily="66" charset="0"/>
              </a:endParaRPr>
            </a:p>
          </p:txBody>
        </p:sp>
        <p:sp>
          <p:nvSpPr>
            <p:cNvPr id="33" name="Text Box 14"/>
            <p:cNvSpPr txBox="1">
              <a:spLocks noChangeArrowheads="1"/>
            </p:cNvSpPr>
            <p:nvPr/>
          </p:nvSpPr>
          <p:spPr bwMode="auto">
            <a:xfrm>
              <a:off x="4329240" y="3959860"/>
              <a:ext cx="35877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dirty="0">
                  <a:latin typeface="Comic Sans MS" panose="030F0702030302020204" pitchFamily="66" charset="0"/>
                </a:rPr>
                <a:t>0</a:t>
              </a:r>
              <a:endParaRPr lang="el-GR" altLang="el-GR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34" name="Text Box 15"/>
            <p:cNvSpPr txBox="1">
              <a:spLocks noChangeArrowheads="1"/>
            </p:cNvSpPr>
            <p:nvPr/>
          </p:nvSpPr>
          <p:spPr bwMode="auto">
            <a:xfrm>
              <a:off x="6993065" y="4031298"/>
              <a:ext cx="6477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i="1" dirty="0">
                  <a:latin typeface="Comic Sans MS" panose="030F0702030302020204" pitchFamily="66" charset="0"/>
                </a:rPr>
                <a:t>T</a:t>
              </a:r>
              <a:r>
                <a:rPr lang="en-US" altLang="el-GR" sz="1600" dirty="0">
                  <a:latin typeface="Comic Sans MS" panose="030F0702030302020204" pitchFamily="66" charset="0"/>
                </a:rPr>
                <a:t>/K</a:t>
              </a:r>
              <a:endParaRPr lang="el-GR" altLang="el-GR" sz="1600" i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5" name="Ομάδα 34"/>
          <p:cNvGrpSpPr/>
          <p:nvPr/>
        </p:nvGrpSpPr>
        <p:grpSpPr>
          <a:xfrm>
            <a:off x="4489450" y="2773405"/>
            <a:ext cx="1763713" cy="1256936"/>
            <a:chOff x="4292727" y="3148194"/>
            <a:chExt cx="1763713" cy="1256936"/>
          </a:xfrm>
        </p:grpSpPr>
        <p:grpSp>
          <p:nvGrpSpPr>
            <p:cNvPr id="36" name="Ομάδα 35"/>
            <p:cNvGrpSpPr/>
            <p:nvPr/>
          </p:nvGrpSpPr>
          <p:grpSpPr>
            <a:xfrm>
              <a:off x="4292727" y="3148194"/>
              <a:ext cx="1477962" cy="847827"/>
              <a:chOff x="4219703" y="3150869"/>
              <a:chExt cx="1477962" cy="847827"/>
            </a:xfrm>
          </p:grpSpPr>
          <p:sp>
            <p:nvSpPr>
              <p:cNvPr id="38" name="Line 41"/>
              <p:cNvSpPr>
                <a:spLocks noChangeShapeType="1"/>
              </p:cNvSpPr>
              <p:nvPr/>
            </p:nvSpPr>
            <p:spPr bwMode="auto">
              <a:xfrm flipH="1" flipV="1">
                <a:off x="5687568" y="3436408"/>
                <a:ext cx="10097" cy="562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9" name="Line 42"/>
              <p:cNvSpPr>
                <a:spLocks noChangeShapeType="1"/>
              </p:cNvSpPr>
              <p:nvPr/>
            </p:nvSpPr>
            <p:spPr bwMode="auto">
              <a:xfrm flipH="1">
                <a:off x="4545140" y="3422435"/>
                <a:ext cx="11525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" name="Text Box 45"/>
              <p:cNvSpPr txBox="1">
                <a:spLocks noChangeArrowheads="1"/>
              </p:cNvSpPr>
              <p:nvPr/>
            </p:nvSpPr>
            <p:spPr bwMode="auto">
              <a:xfrm>
                <a:off x="4219703" y="3150869"/>
                <a:ext cx="431800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l-GR" sz="1600" b="1" i="1" dirty="0">
                    <a:latin typeface="Comic Sans MS" panose="030F0702030302020204" pitchFamily="66" charset="0"/>
                  </a:rPr>
                  <a:t>p</a:t>
                </a:r>
                <a:r>
                  <a:rPr lang="en-US" altLang="el-GR" sz="1600" b="1" baseline="-25000" dirty="0">
                    <a:latin typeface="Comic Sans MS" panose="030F0702030302020204" pitchFamily="66" charset="0"/>
                  </a:rPr>
                  <a:t>1</a:t>
                </a:r>
                <a:endParaRPr lang="el-GR" altLang="el-GR" sz="1600" b="1" dirty="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37" name="Text Box 45"/>
            <p:cNvSpPr txBox="1">
              <a:spLocks noChangeArrowheads="1"/>
            </p:cNvSpPr>
            <p:nvPr/>
          </p:nvSpPr>
          <p:spPr bwMode="auto">
            <a:xfrm>
              <a:off x="5624640" y="4066576"/>
              <a:ext cx="4318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l-GR" altLang="el-GR" sz="1600" b="1" i="1" dirty="0" smtClean="0">
                  <a:latin typeface="Comic Sans MS" panose="030F0702030302020204" pitchFamily="66" charset="0"/>
                </a:rPr>
                <a:t>Τ</a:t>
              </a:r>
              <a:endParaRPr lang="el-GR" altLang="el-GR" sz="16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41" name="Ομάδα 40"/>
          <p:cNvGrpSpPr/>
          <p:nvPr/>
        </p:nvGrpSpPr>
        <p:grpSpPr>
          <a:xfrm>
            <a:off x="4444427" y="1841508"/>
            <a:ext cx="1512888" cy="1217436"/>
            <a:chOff x="4247704" y="2216297"/>
            <a:chExt cx="1512888" cy="1217436"/>
          </a:xfrm>
        </p:grpSpPr>
        <p:sp>
          <p:nvSpPr>
            <p:cNvPr id="42" name="Line 41"/>
            <p:cNvSpPr>
              <a:spLocks noChangeShapeType="1"/>
            </p:cNvSpPr>
            <p:nvPr/>
          </p:nvSpPr>
          <p:spPr bwMode="auto">
            <a:xfrm flipV="1">
              <a:off x="5760592" y="2503635"/>
              <a:ext cx="0" cy="9300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Line 43"/>
            <p:cNvSpPr>
              <a:spLocks noChangeShapeType="1"/>
            </p:cNvSpPr>
            <p:nvPr/>
          </p:nvSpPr>
          <p:spPr bwMode="auto">
            <a:xfrm flipH="1">
              <a:off x="4608067" y="2503635"/>
              <a:ext cx="1152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" name="Text Box 46"/>
            <p:cNvSpPr txBox="1">
              <a:spLocks noChangeArrowheads="1"/>
            </p:cNvSpPr>
            <p:nvPr/>
          </p:nvSpPr>
          <p:spPr bwMode="auto">
            <a:xfrm>
              <a:off x="4247704" y="2216297"/>
              <a:ext cx="50323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b="1" i="1" dirty="0">
                  <a:latin typeface="Comic Sans MS" panose="030F0702030302020204" pitchFamily="66" charset="0"/>
                </a:rPr>
                <a:t>p</a:t>
              </a:r>
              <a:r>
                <a:rPr lang="en-US" altLang="el-GR" sz="1600" b="1" baseline="-25000" dirty="0">
                  <a:latin typeface="Comic Sans MS" panose="030F0702030302020204" pitchFamily="66" charset="0"/>
                </a:rPr>
                <a:t>2</a:t>
              </a:r>
              <a:endParaRPr lang="el-GR" altLang="el-GR" sz="16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45" name="Line 10"/>
          <p:cNvSpPr>
            <a:spLocks noChangeShapeType="1"/>
          </p:cNvSpPr>
          <p:nvPr/>
        </p:nvSpPr>
        <p:spPr bwMode="auto">
          <a:xfrm flipH="1">
            <a:off x="4801422" y="2653174"/>
            <a:ext cx="789692" cy="100994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Line 12"/>
          <p:cNvSpPr>
            <a:spLocks noChangeShapeType="1"/>
          </p:cNvSpPr>
          <p:nvPr/>
        </p:nvSpPr>
        <p:spPr bwMode="auto">
          <a:xfrm flipH="1">
            <a:off x="4811712" y="3233787"/>
            <a:ext cx="807403" cy="41611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7" name="Ομάδα 46"/>
          <p:cNvGrpSpPr/>
          <p:nvPr/>
        </p:nvGrpSpPr>
        <p:grpSpPr>
          <a:xfrm>
            <a:off x="5627626" y="2442138"/>
            <a:ext cx="1933447" cy="791647"/>
            <a:chOff x="5430903" y="2816927"/>
            <a:chExt cx="1933447" cy="791647"/>
          </a:xfrm>
        </p:grpSpPr>
        <p:sp>
          <p:nvSpPr>
            <p:cNvPr id="48" name="Line 11"/>
            <p:cNvSpPr>
              <a:spLocks noChangeShapeType="1"/>
            </p:cNvSpPr>
            <p:nvPr/>
          </p:nvSpPr>
          <p:spPr bwMode="auto">
            <a:xfrm flipV="1">
              <a:off x="5430903" y="2830608"/>
              <a:ext cx="1562162" cy="7779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9" name="Text Box 16"/>
            <p:cNvSpPr txBox="1">
              <a:spLocks noChangeArrowheads="1"/>
            </p:cNvSpPr>
            <p:nvPr/>
          </p:nvSpPr>
          <p:spPr bwMode="auto">
            <a:xfrm>
              <a:off x="6932550" y="2816927"/>
              <a:ext cx="4318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l-GR" sz="1600" b="1" i="1" dirty="0" smtClean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n</a:t>
              </a:r>
              <a:r>
                <a:rPr lang="en-US" altLang="el-GR" sz="1600" b="1" baseline="-25000" dirty="0" smtClean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1</a:t>
              </a:r>
              <a:endParaRPr lang="el-GR" altLang="el-GR" sz="1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</p:grpSp>
      <p:grpSp>
        <p:nvGrpSpPr>
          <p:cNvPr id="50" name="Ομάδα 49"/>
          <p:cNvGrpSpPr/>
          <p:nvPr/>
        </p:nvGrpSpPr>
        <p:grpSpPr>
          <a:xfrm>
            <a:off x="5619114" y="1136021"/>
            <a:ext cx="861633" cy="1500199"/>
            <a:chOff x="5422391" y="1510810"/>
            <a:chExt cx="861633" cy="1500199"/>
          </a:xfrm>
        </p:grpSpPr>
        <p:sp>
          <p:nvSpPr>
            <p:cNvPr id="51" name="Line 9"/>
            <p:cNvSpPr>
              <a:spLocks noChangeShapeType="1"/>
            </p:cNvSpPr>
            <p:nvPr/>
          </p:nvSpPr>
          <p:spPr bwMode="auto">
            <a:xfrm flipV="1">
              <a:off x="5422391" y="1776882"/>
              <a:ext cx="861633" cy="123412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" name="Text Box 17"/>
            <p:cNvSpPr txBox="1">
              <a:spLocks noChangeArrowheads="1"/>
            </p:cNvSpPr>
            <p:nvPr/>
          </p:nvSpPr>
          <p:spPr bwMode="auto">
            <a:xfrm>
              <a:off x="5840540" y="1510810"/>
              <a:ext cx="4318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l-GR" sz="1600" b="1" i="1" dirty="0" smtClean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n</a:t>
              </a:r>
              <a:r>
                <a:rPr lang="en-US" altLang="el-GR" sz="1600" b="1" baseline="-25000" dirty="0" smtClean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2</a:t>
              </a:r>
              <a:endParaRPr lang="el-GR" altLang="el-GR" sz="1600" b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2789324" y="4278679"/>
            <a:ext cx="2628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dirty="0" smtClean="0">
                <a:latin typeface="Comic Sans MS" panose="030F0702030302020204" pitchFamily="66" charset="0"/>
              </a:rPr>
              <a:t> = </a:t>
            </a:r>
            <a:r>
              <a:rPr lang="en-US" sz="2000" b="1" i="1" dirty="0" smtClean="0">
                <a:latin typeface="Comic Sans MS" panose="030F0702030302020204" pitchFamily="66" charset="0"/>
              </a:rPr>
              <a:t>n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R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T </a:t>
            </a:r>
            <a:r>
              <a:rPr lang="en-US" sz="2000" b="1" dirty="0" smtClean="0">
                <a:latin typeface="Comic Sans MS" panose="030F0702030302020204" pitchFamily="66" charset="0"/>
              </a:rPr>
              <a:t>   </a:t>
            </a:r>
            <a:r>
              <a:rPr lang="en-US" sz="1600" b="1" dirty="0" smtClean="0">
                <a:latin typeface="Comic Sans MS" panose="030F0702030302020204" pitchFamily="66" charset="0"/>
              </a:rPr>
              <a:t>(1)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788496" y="4879903"/>
            <a:ext cx="2628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dirty="0" smtClean="0">
                <a:latin typeface="Comic Sans MS" panose="030F0702030302020204" pitchFamily="66" charset="0"/>
              </a:rPr>
              <a:t> = </a:t>
            </a:r>
            <a:r>
              <a:rPr lang="en-US" sz="2000" b="1" i="1" dirty="0" smtClean="0">
                <a:latin typeface="Comic Sans MS" panose="030F0702030302020204" pitchFamily="66" charset="0"/>
              </a:rPr>
              <a:t>n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R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T    </a:t>
            </a:r>
            <a:r>
              <a:rPr lang="en-US" sz="1600" b="1" dirty="0" smtClean="0">
                <a:latin typeface="Comic Sans MS" panose="030F0702030302020204" pitchFamily="66" charset="0"/>
              </a:rPr>
              <a:t>(2)</a:t>
            </a:r>
            <a:r>
              <a:rPr lang="en-US" sz="2000" b="1" i="1" dirty="0" smtClean="0">
                <a:latin typeface="Comic Sans MS" panose="030F0702030302020204" pitchFamily="66" charset="0"/>
              </a:rPr>
              <a:t>   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56" name="Δεξί άγκιστρο 55"/>
          <p:cNvSpPr/>
          <p:nvPr/>
        </p:nvSpPr>
        <p:spPr>
          <a:xfrm>
            <a:off x="5458968" y="4335848"/>
            <a:ext cx="132146" cy="108811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5591114" y="4418146"/>
                <a:ext cx="826325" cy="6765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l-GR" sz="20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f>
                            <m:f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groupChr>
                    </m:oMath>
                  </m:oMathPara>
                </a14:m>
                <a:endParaRPr lang="el-GR" sz="2000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114" y="4418146"/>
                <a:ext cx="826325" cy="67659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6417439" y="4593062"/>
                <a:ext cx="1019766" cy="5833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l-GR" sz="2000" b="1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7439" y="4593062"/>
                <a:ext cx="1019766" cy="5833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7513638" y="4701959"/>
                <a:ext cx="4751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l-GR" sz="2000" b="1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3638" y="4701959"/>
                <a:ext cx="475194" cy="307777"/>
              </a:xfrm>
              <a:prstGeom prst="rect">
                <a:avLst/>
              </a:prstGeom>
              <a:blipFill>
                <a:blip r:embed="rId4"/>
                <a:stretch>
                  <a:fillRect l="-10256" r="-11538" b="-588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 Box 18"/>
          <p:cNvSpPr txBox="1">
            <a:spLocks noChangeArrowheads="1"/>
          </p:cNvSpPr>
          <p:nvPr/>
        </p:nvSpPr>
        <p:spPr bwMode="auto">
          <a:xfrm>
            <a:off x="6481573" y="1724654"/>
            <a:ext cx="1295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l-GR" sz="18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 </a:t>
            </a:r>
            <a:r>
              <a:rPr lang="en-US" altLang="el-GR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=</a:t>
            </a:r>
            <a:r>
              <a:rPr lang="el-GR" altLang="el-GR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1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σταθ</a:t>
            </a:r>
            <a:r>
              <a:rPr lang="el-GR" altLang="el-GR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  <a:endParaRPr lang="el-GR" altLang="el-GR" sz="18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17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45" grpId="0" animBg="1"/>
      <p:bldP spid="46" grpId="0" animBg="1"/>
      <p:bldP spid="54" grpId="0"/>
      <p:bldP spid="55" grpId="0"/>
      <p:bldP spid="56" grpId="0" animBg="1"/>
      <p:bldP spid="57" grpId="0"/>
      <p:bldP spid="58" grpId="0"/>
      <p:bldP spid="59" grpId="0"/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19287" y="304229"/>
            <a:ext cx="8353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Γ. </a:t>
            </a: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Παρατηρήσεις στην</a:t>
            </a:r>
            <a:r>
              <a:rPr lang="el-GR" altLang="el-GR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ισοβαρή </a:t>
            </a:r>
            <a:r>
              <a:rPr lang="el-GR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μεταβολή.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07462" y="1004951"/>
            <a:ext cx="62999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l-GR" altLang="el-GR" sz="2000" dirty="0">
                <a:latin typeface="Comic Sans MS" panose="030F0702030302020204" pitchFamily="66" charset="0"/>
              </a:rPr>
              <a:t>   </a:t>
            </a:r>
            <a:r>
              <a:rPr lang="el-GR" altLang="el-GR" sz="2000" b="1" dirty="0">
                <a:latin typeface="Comic Sans MS" panose="030F0702030302020204" pitchFamily="66" charset="0"/>
              </a:rPr>
              <a:t>Ίδια ποσότητα αερίου σε διαφορετικές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πιέσεις</a:t>
            </a:r>
            <a:endParaRPr lang="el-GR" altLang="el-GR" sz="2000" b="1" dirty="0">
              <a:latin typeface="Comic Sans MS" panose="030F0702030302020204" pitchFamily="66" charset="0"/>
            </a:endParaRPr>
          </a:p>
        </p:txBody>
      </p:sp>
      <p:grpSp>
        <p:nvGrpSpPr>
          <p:cNvPr id="6" name="Ομάδα 5"/>
          <p:cNvGrpSpPr/>
          <p:nvPr/>
        </p:nvGrpSpPr>
        <p:grpSpPr>
          <a:xfrm>
            <a:off x="3968877" y="1583373"/>
            <a:ext cx="3671888" cy="2786479"/>
            <a:chOff x="3968877" y="1583373"/>
            <a:chExt cx="3671888" cy="2786479"/>
          </a:xfrm>
        </p:grpSpPr>
        <p:sp>
          <p:nvSpPr>
            <p:cNvPr id="7" name="Line 7"/>
            <p:cNvSpPr>
              <a:spLocks noChangeShapeType="1"/>
            </p:cNvSpPr>
            <p:nvPr/>
          </p:nvSpPr>
          <p:spPr bwMode="auto">
            <a:xfrm flipV="1">
              <a:off x="4616577" y="1654810"/>
              <a:ext cx="0" cy="23764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4616577" y="4031298"/>
              <a:ext cx="288131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3968877" y="1583373"/>
              <a:ext cx="72072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i="1" dirty="0" smtClean="0">
                  <a:latin typeface="Comic Sans MS" panose="030F0702030302020204" pitchFamily="66" charset="0"/>
                </a:rPr>
                <a:t>V</a:t>
              </a:r>
              <a:r>
                <a:rPr lang="en-US" altLang="el-GR" sz="1600" dirty="0" smtClean="0">
                  <a:latin typeface="Comic Sans MS" panose="030F0702030302020204" pitchFamily="66" charset="0"/>
                </a:rPr>
                <a:t>/m</a:t>
              </a:r>
              <a:r>
                <a:rPr lang="en-US" altLang="el-GR" sz="1600" baseline="30000" dirty="0" smtClean="0">
                  <a:latin typeface="Comic Sans MS" panose="030F0702030302020204" pitchFamily="66" charset="0"/>
                </a:rPr>
                <a:t>3</a:t>
              </a:r>
              <a:endParaRPr lang="el-GR" altLang="el-GR" sz="1600" i="1" baseline="30000" dirty="0">
                <a:latin typeface="Comic Sans MS" panose="030F0702030302020204" pitchFamily="66" charset="0"/>
              </a:endParaRPr>
            </a:p>
          </p:txBody>
        </p:sp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4329240" y="3959860"/>
              <a:ext cx="35877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dirty="0">
                  <a:latin typeface="Comic Sans MS" panose="030F0702030302020204" pitchFamily="66" charset="0"/>
                </a:rPr>
                <a:t>0</a:t>
              </a:r>
              <a:endParaRPr lang="el-GR" altLang="el-GR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6993065" y="4031298"/>
              <a:ext cx="6477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i="1" dirty="0">
                  <a:latin typeface="Comic Sans MS" panose="030F0702030302020204" pitchFamily="66" charset="0"/>
                </a:rPr>
                <a:t>T</a:t>
              </a:r>
              <a:r>
                <a:rPr lang="en-US" altLang="el-GR" sz="1600" dirty="0">
                  <a:latin typeface="Comic Sans MS" panose="030F0702030302020204" pitchFamily="66" charset="0"/>
                </a:rPr>
                <a:t>/K</a:t>
              </a:r>
              <a:endParaRPr lang="el-GR" altLang="el-GR" sz="1600" i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6345365" y="2015173"/>
            <a:ext cx="1295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l-GR" sz="18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 </a:t>
            </a:r>
            <a:r>
              <a:rPr lang="en-US" altLang="el-GR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=</a:t>
            </a:r>
            <a:r>
              <a:rPr lang="el-GR" altLang="el-GR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1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σταθ</a:t>
            </a:r>
            <a:r>
              <a:rPr lang="el-GR" altLang="el-GR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  <a:endParaRPr lang="el-GR" altLang="el-GR" sz="18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3" name="Ομάδα 12"/>
          <p:cNvGrpSpPr/>
          <p:nvPr/>
        </p:nvGrpSpPr>
        <p:grpSpPr>
          <a:xfrm>
            <a:off x="4292727" y="3148194"/>
            <a:ext cx="1763713" cy="1256936"/>
            <a:chOff x="4292727" y="3148194"/>
            <a:chExt cx="1763713" cy="1256936"/>
          </a:xfrm>
        </p:grpSpPr>
        <p:grpSp>
          <p:nvGrpSpPr>
            <p:cNvPr id="14" name="Ομάδα 13"/>
            <p:cNvGrpSpPr/>
            <p:nvPr/>
          </p:nvGrpSpPr>
          <p:grpSpPr>
            <a:xfrm>
              <a:off x="4292727" y="3148194"/>
              <a:ext cx="1477962" cy="847827"/>
              <a:chOff x="4219703" y="3150869"/>
              <a:chExt cx="1477962" cy="847827"/>
            </a:xfrm>
          </p:grpSpPr>
          <p:sp>
            <p:nvSpPr>
              <p:cNvPr id="16" name="Line 41"/>
              <p:cNvSpPr>
                <a:spLocks noChangeShapeType="1"/>
              </p:cNvSpPr>
              <p:nvPr/>
            </p:nvSpPr>
            <p:spPr bwMode="auto">
              <a:xfrm flipH="1" flipV="1">
                <a:off x="5687568" y="3436408"/>
                <a:ext cx="10097" cy="562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" name="Line 42"/>
              <p:cNvSpPr>
                <a:spLocks noChangeShapeType="1"/>
              </p:cNvSpPr>
              <p:nvPr/>
            </p:nvSpPr>
            <p:spPr bwMode="auto">
              <a:xfrm flipH="1">
                <a:off x="4545140" y="3422435"/>
                <a:ext cx="11525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" name="Text Box 45"/>
              <p:cNvSpPr txBox="1">
                <a:spLocks noChangeArrowheads="1"/>
              </p:cNvSpPr>
              <p:nvPr/>
            </p:nvSpPr>
            <p:spPr bwMode="auto">
              <a:xfrm>
                <a:off x="4219703" y="3150869"/>
                <a:ext cx="431800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l-GR" sz="1600" b="1" i="1" dirty="0" smtClean="0">
                    <a:latin typeface="Comic Sans MS" panose="030F0702030302020204" pitchFamily="66" charset="0"/>
                  </a:rPr>
                  <a:t>V</a:t>
                </a:r>
                <a:r>
                  <a:rPr lang="en-US" altLang="el-GR" sz="1600" b="1" baseline="-25000" dirty="0" smtClean="0">
                    <a:latin typeface="Comic Sans MS" panose="030F0702030302020204" pitchFamily="66" charset="0"/>
                  </a:rPr>
                  <a:t>1</a:t>
                </a:r>
                <a:endParaRPr lang="el-GR" altLang="el-GR" sz="1600" b="1" dirty="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5" name="Text Box 45"/>
            <p:cNvSpPr txBox="1">
              <a:spLocks noChangeArrowheads="1"/>
            </p:cNvSpPr>
            <p:nvPr/>
          </p:nvSpPr>
          <p:spPr bwMode="auto">
            <a:xfrm>
              <a:off x="5624640" y="4066576"/>
              <a:ext cx="4318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l-GR" altLang="el-GR" sz="1600" b="1" i="1" dirty="0" smtClean="0">
                  <a:latin typeface="Comic Sans MS" panose="030F0702030302020204" pitchFamily="66" charset="0"/>
                </a:rPr>
                <a:t>Τ</a:t>
              </a:r>
              <a:endParaRPr lang="el-GR" altLang="el-GR" sz="16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9" name="Ομάδα 18"/>
          <p:cNvGrpSpPr/>
          <p:nvPr/>
        </p:nvGrpSpPr>
        <p:grpSpPr>
          <a:xfrm>
            <a:off x="4247704" y="2216297"/>
            <a:ext cx="1512888" cy="1217436"/>
            <a:chOff x="4247704" y="2216297"/>
            <a:chExt cx="1512888" cy="1217436"/>
          </a:xfrm>
        </p:grpSpPr>
        <p:sp>
          <p:nvSpPr>
            <p:cNvPr id="20" name="Line 41"/>
            <p:cNvSpPr>
              <a:spLocks noChangeShapeType="1"/>
            </p:cNvSpPr>
            <p:nvPr/>
          </p:nvSpPr>
          <p:spPr bwMode="auto">
            <a:xfrm flipV="1">
              <a:off x="5760592" y="2503635"/>
              <a:ext cx="0" cy="9300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Line 43"/>
            <p:cNvSpPr>
              <a:spLocks noChangeShapeType="1"/>
            </p:cNvSpPr>
            <p:nvPr/>
          </p:nvSpPr>
          <p:spPr bwMode="auto">
            <a:xfrm flipH="1">
              <a:off x="4608067" y="2503635"/>
              <a:ext cx="1152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Text Box 46"/>
            <p:cNvSpPr txBox="1">
              <a:spLocks noChangeArrowheads="1"/>
            </p:cNvSpPr>
            <p:nvPr/>
          </p:nvSpPr>
          <p:spPr bwMode="auto">
            <a:xfrm>
              <a:off x="4247704" y="2216297"/>
              <a:ext cx="50323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b="1" i="1" dirty="0" smtClean="0">
                  <a:latin typeface="Comic Sans MS" panose="030F0702030302020204" pitchFamily="66" charset="0"/>
                </a:rPr>
                <a:t>V</a:t>
              </a:r>
              <a:r>
                <a:rPr lang="en-US" altLang="el-GR" sz="1600" b="1" baseline="-25000" dirty="0" smtClean="0">
                  <a:latin typeface="Comic Sans MS" panose="030F0702030302020204" pitchFamily="66" charset="0"/>
                </a:rPr>
                <a:t>2</a:t>
              </a:r>
              <a:endParaRPr lang="el-GR" altLang="el-GR" sz="16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23" name="Line 10"/>
          <p:cNvSpPr>
            <a:spLocks noChangeShapeType="1"/>
          </p:cNvSpPr>
          <p:nvPr/>
        </p:nvSpPr>
        <p:spPr bwMode="auto">
          <a:xfrm flipH="1">
            <a:off x="4604699" y="3027963"/>
            <a:ext cx="789692" cy="100994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Line 12"/>
          <p:cNvSpPr>
            <a:spLocks noChangeShapeType="1"/>
          </p:cNvSpPr>
          <p:nvPr/>
        </p:nvSpPr>
        <p:spPr bwMode="auto">
          <a:xfrm flipH="1">
            <a:off x="4614989" y="3608576"/>
            <a:ext cx="807403" cy="41611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5" name="Ομάδα 24"/>
          <p:cNvGrpSpPr/>
          <p:nvPr/>
        </p:nvGrpSpPr>
        <p:grpSpPr>
          <a:xfrm>
            <a:off x="5430903" y="2816927"/>
            <a:ext cx="1933447" cy="791647"/>
            <a:chOff x="5430903" y="2816927"/>
            <a:chExt cx="1933447" cy="791647"/>
          </a:xfrm>
        </p:grpSpPr>
        <p:sp>
          <p:nvSpPr>
            <p:cNvPr id="26" name="Line 11"/>
            <p:cNvSpPr>
              <a:spLocks noChangeShapeType="1"/>
            </p:cNvSpPr>
            <p:nvPr/>
          </p:nvSpPr>
          <p:spPr bwMode="auto">
            <a:xfrm flipV="1">
              <a:off x="5430903" y="2830608"/>
              <a:ext cx="1562162" cy="7779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Text Box 16"/>
            <p:cNvSpPr txBox="1">
              <a:spLocks noChangeArrowheads="1"/>
            </p:cNvSpPr>
            <p:nvPr/>
          </p:nvSpPr>
          <p:spPr bwMode="auto">
            <a:xfrm>
              <a:off x="6932550" y="2816927"/>
              <a:ext cx="4318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l-GR" sz="1600" b="1" i="1" dirty="0" smtClean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p</a:t>
              </a:r>
              <a:r>
                <a:rPr lang="en-US" altLang="el-GR" sz="1600" b="1" baseline="-25000" dirty="0" smtClean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1</a:t>
              </a:r>
              <a:endParaRPr lang="el-GR" altLang="el-GR" sz="1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</p:grpSp>
      <p:grpSp>
        <p:nvGrpSpPr>
          <p:cNvPr id="28" name="Ομάδα 27"/>
          <p:cNvGrpSpPr/>
          <p:nvPr/>
        </p:nvGrpSpPr>
        <p:grpSpPr>
          <a:xfrm>
            <a:off x="5422391" y="1510810"/>
            <a:ext cx="861633" cy="1500199"/>
            <a:chOff x="5422391" y="1510810"/>
            <a:chExt cx="861633" cy="1500199"/>
          </a:xfrm>
        </p:grpSpPr>
        <p:sp>
          <p:nvSpPr>
            <p:cNvPr id="29" name="Line 9"/>
            <p:cNvSpPr>
              <a:spLocks noChangeShapeType="1"/>
            </p:cNvSpPr>
            <p:nvPr/>
          </p:nvSpPr>
          <p:spPr bwMode="auto">
            <a:xfrm flipV="1">
              <a:off x="5422391" y="1776882"/>
              <a:ext cx="861633" cy="123412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Text Box 17"/>
            <p:cNvSpPr txBox="1">
              <a:spLocks noChangeArrowheads="1"/>
            </p:cNvSpPr>
            <p:nvPr/>
          </p:nvSpPr>
          <p:spPr bwMode="auto">
            <a:xfrm>
              <a:off x="5840540" y="1510810"/>
              <a:ext cx="4318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l-GR" sz="1600" b="1" i="1" dirty="0" smtClean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p</a:t>
              </a:r>
              <a:r>
                <a:rPr lang="en-US" altLang="el-GR" sz="1600" b="1" baseline="-25000" dirty="0" smtClean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2</a:t>
              </a:r>
              <a:endParaRPr lang="el-GR" altLang="el-GR" sz="1600" b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951589" y="4458521"/>
            <a:ext cx="2703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 = </a:t>
            </a:r>
            <a:r>
              <a:rPr lang="en-US" sz="2000" b="1" i="1" dirty="0" err="1" smtClean="0">
                <a:latin typeface="Comic Sans MS" panose="030F0702030302020204" pitchFamily="66" charset="0"/>
              </a:rPr>
              <a:t>n</a:t>
            </a:r>
            <a:r>
              <a:rPr lang="en-US" sz="2000" b="1" dirty="0" err="1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err="1" smtClean="0">
                <a:latin typeface="Comic Sans MS" panose="030F0702030302020204" pitchFamily="66" charset="0"/>
              </a:rPr>
              <a:t>R</a:t>
            </a:r>
            <a:r>
              <a:rPr lang="en-US" sz="2000" b="1" dirty="0" err="1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err="1" smtClean="0">
                <a:latin typeface="Comic Sans MS" panose="030F0702030302020204" pitchFamily="66" charset="0"/>
              </a:rPr>
              <a:t>T</a:t>
            </a:r>
            <a:r>
              <a:rPr lang="en-US" sz="2000" b="1" i="1" dirty="0" smtClean="0">
                <a:latin typeface="Comic Sans MS" panose="030F0702030302020204" pitchFamily="66" charset="0"/>
              </a:rPr>
              <a:t> </a:t>
            </a:r>
            <a:r>
              <a:rPr lang="en-US" sz="2000" b="1" dirty="0" smtClean="0">
                <a:latin typeface="Comic Sans MS" panose="030F0702030302020204" pitchFamily="66" charset="0"/>
              </a:rPr>
              <a:t>  </a:t>
            </a:r>
            <a:r>
              <a:rPr lang="en-US" sz="1600" b="1" dirty="0" smtClean="0">
                <a:latin typeface="Comic Sans MS" panose="030F0702030302020204" pitchFamily="66" charset="0"/>
              </a:rPr>
              <a:t>(1)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950762" y="5059745"/>
            <a:ext cx="254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 = </a:t>
            </a:r>
            <a:r>
              <a:rPr lang="en-US" sz="2000" b="1" i="1" dirty="0" err="1" smtClean="0">
                <a:latin typeface="Comic Sans MS" panose="030F0702030302020204" pitchFamily="66" charset="0"/>
              </a:rPr>
              <a:t>n</a:t>
            </a:r>
            <a:r>
              <a:rPr lang="en-US" sz="2000" b="1" dirty="0" err="1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err="1" smtClean="0">
                <a:latin typeface="Comic Sans MS" panose="030F0702030302020204" pitchFamily="66" charset="0"/>
              </a:rPr>
              <a:t>R</a:t>
            </a:r>
            <a:r>
              <a:rPr lang="en-US" sz="2000" b="1" dirty="0" err="1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err="1" smtClean="0">
                <a:latin typeface="Comic Sans MS" panose="030F0702030302020204" pitchFamily="66" charset="0"/>
              </a:rPr>
              <a:t>T</a:t>
            </a:r>
            <a:r>
              <a:rPr lang="en-US" sz="2000" b="1" i="1" dirty="0" smtClean="0">
                <a:latin typeface="Comic Sans MS" panose="030F0702030302020204" pitchFamily="66" charset="0"/>
              </a:rPr>
              <a:t>   </a:t>
            </a:r>
            <a:r>
              <a:rPr lang="en-US" sz="1600" b="1" dirty="0" smtClean="0">
                <a:latin typeface="Comic Sans MS" panose="030F0702030302020204" pitchFamily="66" charset="0"/>
              </a:rPr>
              <a:t>(2)</a:t>
            </a:r>
            <a:r>
              <a:rPr lang="en-US" sz="2000" b="1" i="1" dirty="0" smtClean="0">
                <a:latin typeface="Comic Sans MS" panose="030F0702030302020204" pitchFamily="66" charset="0"/>
              </a:rPr>
              <a:t>   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33" name="Δεξί άγκιστρο 32"/>
          <p:cNvSpPr/>
          <p:nvPr/>
        </p:nvSpPr>
        <p:spPr>
          <a:xfrm>
            <a:off x="4430001" y="4515690"/>
            <a:ext cx="132146" cy="108811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4593285" y="4753643"/>
                <a:ext cx="826325" cy="4351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l-GR" sz="20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d>
                            <m:d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,(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groupChr>
                    </m:oMath>
                  </m:oMathPara>
                </a14:m>
                <a:endParaRPr lang="el-GR" sz="20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285" y="4753643"/>
                <a:ext cx="826325" cy="4351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087658" y="4684598"/>
                <a:ext cx="1019766" cy="6280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l-GR" sz="2000" b="1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7658" y="4684598"/>
                <a:ext cx="1019766" cy="6280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9221304" y="4844737"/>
                <a:ext cx="4751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l-GR" sz="2000" b="1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1304" y="4844737"/>
                <a:ext cx="475194" cy="307777"/>
              </a:xfrm>
              <a:prstGeom prst="rect">
                <a:avLst/>
              </a:prstGeom>
              <a:blipFill>
                <a:blip r:embed="rId4"/>
                <a:stretch>
                  <a:fillRect l="-10256" r="-11538" b="-600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Ορθογώνιο 36"/>
          <p:cNvSpPr/>
          <p:nvPr/>
        </p:nvSpPr>
        <p:spPr>
          <a:xfrm>
            <a:off x="5394714" y="4798572"/>
            <a:ext cx="19535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 </a:t>
            </a:r>
            <a:r>
              <a:rPr lang="en-US" sz="2000" b="1" dirty="0" smtClean="0">
                <a:latin typeface="Comic Sans MS" panose="030F0702030302020204" pitchFamily="66" charset="0"/>
              </a:rPr>
              <a:t>= </a:t>
            </a:r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endParaRPr lang="el-GR" sz="2000" dirty="0"/>
          </a:p>
        </p:txBody>
      </p:sp>
      <p:sp>
        <p:nvSpPr>
          <p:cNvPr id="38" name="Δεξί βέλος 37"/>
          <p:cNvSpPr/>
          <p:nvPr/>
        </p:nvSpPr>
        <p:spPr>
          <a:xfrm flipV="1">
            <a:off x="7347888" y="5036885"/>
            <a:ext cx="490362" cy="4571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5760592" y="5376659"/>
            <a:ext cx="13601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l-GR" sz="2400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</a:t>
            </a:r>
            <a:r>
              <a:rPr lang="en-US" altLang="el-GR" sz="2400" b="1" baseline="-2500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</a:t>
            </a:r>
            <a:r>
              <a:rPr lang="en-US" altLang="el-GR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&gt; </a:t>
            </a:r>
            <a:r>
              <a:rPr lang="en-US" altLang="el-GR" sz="2400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</a:t>
            </a:r>
            <a:r>
              <a:rPr lang="en-US" altLang="el-GR" sz="2400" b="1" baseline="-2500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2</a:t>
            </a:r>
            <a:endParaRPr lang="el-GR" altLang="el-GR" sz="2400" b="1" i="1" dirty="0">
              <a:solidFill>
                <a:srgbClr val="A5002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37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23" grpId="0" animBg="1"/>
      <p:bldP spid="24" grpId="0" animBg="1"/>
      <p:bldP spid="31" grpId="0"/>
      <p:bldP spid="32" grpId="0"/>
      <p:bldP spid="33" grpId="0" animBg="1"/>
      <p:bldP spid="34" grpId="0"/>
      <p:bldP spid="35" grpId="0"/>
      <p:bldP spid="36" grpId="0"/>
      <p:bldP spid="37" grpId="0"/>
      <p:bldP spid="38" grpId="0" animBg="1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Ομάδα 3"/>
          <p:cNvGrpSpPr/>
          <p:nvPr/>
        </p:nvGrpSpPr>
        <p:grpSpPr>
          <a:xfrm>
            <a:off x="3804285" y="1162749"/>
            <a:ext cx="3671888" cy="2786479"/>
            <a:chOff x="3968877" y="1583373"/>
            <a:chExt cx="3671888" cy="2786479"/>
          </a:xfrm>
        </p:grpSpPr>
        <p:sp>
          <p:nvSpPr>
            <p:cNvPr id="5" name="Line 7"/>
            <p:cNvSpPr>
              <a:spLocks noChangeShapeType="1"/>
            </p:cNvSpPr>
            <p:nvPr/>
          </p:nvSpPr>
          <p:spPr bwMode="auto">
            <a:xfrm flipV="1">
              <a:off x="4616577" y="1654810"/>
              <a:ext cx="0" cy="23764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>
              <a:off x="4616577" y="4031298"/>
              <a:ext cx="288131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Text Box 13"/>
            <p:cNvSpPr txBox="1">
              <a:spLocks noChangeArrowheads="1"/>
            </p:cNvSpPr>
            <p:nvPr/>
          </p:nvSpPr>
          <p:spPr bwMode="auto">
            <a:xfrm>
              <a:off x="3968877" y="1583373"/>
              <a:ext cx="72072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i="1" dirty="0" smtClean="0">
                  <a:latin typeface="Comic Sans MS" panose="030F0702030302020204" pitchFamily="66" charset="0"/>
                </a:rPr>
                <a:t>V</a:t>
              </a:r>
              <a:r>
                <a:rPr lang="en-US" altLang="el-GR" sz="1600" dirty="0" smtClean="0">
                  <a:latin typeface="Comic Sans MS" panose="030F0702030302020204" pitchFamily="66" charset="0"/>
                </a:rPr>
                <a:t>/m</a:t>
              </a:r>
              <a:r>
                <a:rPr lang="en-US" altLang="el-GR" sz="1600" baseline="30000" dirty="0" smtClean="0">
                  <a:latin typeface="Comic Sans MS" panose="030F0702030302020204" pitchFamily="66" charset="0"/>
                </a:rPr>
                <a:t>3</a:t>
              </a:r>
              <a:endParaRPr lang="el-GR" altLang="el-GR" sz="1600" i="1" baseline="30000" dirty="0">
                <a:latin typeface="Comic Sans MS" panose="030F0702030302020204" pitchFamily="66" charset="0"/>
              </a:endParaRPr>
            </a:p>
          </p:txBody>
        </p:sp>
        <p:sp>
          <p:nvSpPr>
            <p:cNvPr id="8" name="Text Box 14"/>
            <p:cNvSpPr txBox="1">
              <a:spLocks noChangeArrowheads="1"/>
            </p:cNvSpPr>
            <p:nvPr/>
          </p:nvSpPr>
          <p:spPr bwMode="auto">
            <a:xfrm>
              <a:off x="4329240" y="3959860"/>
              <a:ext cx="35877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dirty="0">
                  <a:latin typeface="Comic Sans MS" panose="030F0702030302020204" pitchFamily="66" charset="0"/>
                </a:rPr>
                <a:t>0</a:t>
              </a:r>
              <a:endParaRPr lang="el-GR" altLang="el-GR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6993065" y="4031298"/>
              <a:ext cx="6477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i="1" dirty="0">
                  <a:latin typeface="Comic Sans MS" panose="030F0702030302020204" pitchFamily="66" charset="0"/>
                </a:rPr>
                <a:t>T</a:t>
              </a:r>
              <a:r>
                <a:rPr lang="en-US" altLang="el-GR" sz="1600" dirty="0">
                  <a:latin typeface="Comic Sans MS" panose="030F0702030302020204" pitchFamily="66" charset="0"/>
                </a:rPr>
                <a:t>/K</a:t>
              </a:r>
              <a:endParaRPr lang="el-GR" altLang="el-GR" sz="1600" i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6180772" y="1594549"/>
            <a:ext cx="13996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l-GR" sz="18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p </a:t>
            </a:r>
            <a:r>
              <a:rPr lang="en-US" altLang="el-GR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=</a:t>
            </a:r>
            <a:r>
              <a:rPr lang="el-GR" altLang="el-GR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1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σταθ</a:t>
            </a:r>
            <a:r>
              <a:rPr lang="el-GR" altLang="el-GR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  <a:endParaRPr lang="el-GR" altLang="el-GR" sz="18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1" name="Ομάδα 10"/>
          <p:cNvGrpSpPr/>
          <p:nvPr/>
        </p:nvGrpSpPr>
        <p:grpSpPr>
          <a:xfrm>
            <a:off x="4128135" y="2727570"/>
            <a:ext cx="1763713" cy="1256936"/>
            <a:chOff x="4292727" y="3148194"/>
            <a:chExt cx="1763713" cy="1256936"/>
          </a:xfrm>
        </p:grpSpPr>
        <p:grpSp>
          <p:nvGrpSpPr>
            <p:cNvPr id="12" name="Ομάδα 11"/>
            <p:cNvGrpSpPr/>
            <p:nvPr/>
          </p:nvGrpSpPr>
          <p:grpSpPr>
            <a:xfrm>
              <a:off x="4292727" y="3148194"/>
              <a:ext cx="1477962" cy="847827"/>
              <a:chOff x="4219703" y="3150869"/>
              <a:chExt cx="1477962" cy="847827"/>
            </a:xfrm>
          </p:grpSpPr>
          <p:sp>
            <p:nvSpPr>
              <p:cNvPr id="14" name="Line 41"/>
              <p:cNvSpPr>
                <a:spLocks noChangeShapeType="1"/>
              </p:cNvSpPr>
              <p:nvPr/>
            </p:nvSpPr>
            <p:spPr bwMode="auto">
              <a:xfrm flipH="1" flipV="1">
                <a:off x="5687568" y="3436408"/>
                <a:ext cx="10097" cy="562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" name="Line 42"/>
              <p:cNvSpPr>
                <a:spLocks noChangeShapeType="1"/>
              </p:cNvSpPr>
              <p:nvPr/>
            </p:nvSpPr>
            <p:spPr bwMode="auto">
              <a:xfrm flipH="1">
                <a:off x="4545140" y="3422435"/>
                <a:ext cx="11525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" name="Text Box 45"/>
              <p:cNvSpPr txBox="1">
                <a:spLocks noChangeArrowheads="1"/>
              </p:cNvSpPr>
              <p:nvPr/>
            </p:nvSpPr>
            <p:spPr bwMode="auto">
              <a:xfrm>
                <a:off x="4219703" y="3150869"/>
                <a:ext cx="431800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l-GR" sz="1600" b="1" i="1" dirty="0" smtClean="0">
                    <a:latin typeface="Comic Sans MS" panose="030F0702030302020204" pitchFamily="66" charset="0"/>
                  </a:rPr>
                  <a:t>V</a:t>
                </a:r>
                <a:r>
                  <a:rPr lang="en-US" altLang="el-GR" sz="1600" b="1" baseline="-25000" dirty="0" smtClean="0">
                    <a:latin typeface="Comic Sans MS" panose="030F0702030302020204" pitchFamily="66" charset="0"/>
                  </a:rPr>
                  <a:t>1</a:t>
                </a:r>
                <a:endParaRPr lang="el-GR" altLang="el-GR" sz="1600" b="1" dirty="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3" name="Text Box 45"/>
            <p:cNvSpPr txBox="1">
              <a:spLocks noChangeArrowheads="1"/>
            </p:cNvSpPr>
            <p:nvPr/>
          </p:nvSpPr>
          <p:spPr bwMode="auto">
            <a:xfrm>
              <a:off x="5624640" y="4066576"/>
              <a:ext cx="4318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l-GR" altLang="el-GR" sz="1600" b="1" i="1" dirty="0" smtClean="0">
                  <a:latin typeface="Comic Sans MS" panose="030F0702030302020204" pitchFamily="66" charset="0"/>
                </a:rPr>
                <a:t>Τ</a:t>
              </a:r>
              <a:endParaRPr lang="el-GR" altLang="el-GR" sz="16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Ομάδα 16"/>
          <p:cNvGrpSpPr/>
          <p:nvPr/>
        </p:nvGrpSpPr>
        <p:grpSpPr>
          <a:xfrm>
            <a:off x="4083112" y="1795673"/>
            <a:ext cx="1512888" cy="1217436"/>
            <a:chOff x="4247704" y="2216297"/>
            <a:chExt cx="1512888" cy="1217436"/>
          </a:xfrm>
        </p:grpSpPr>
        <p:sp>
          <p:nvSpPr>
            <p:cNvPr id="18" name="Line 41"/>
            <p:cNvSpPr>
              <a:spLocks noChangeShapeType="1"/>
            </p:cNvSpPr>
            <p:nvPr/>
          </p:nvSpPr>
          <p:spPr bwMode="auto">
            <a:xfrm flipV="1">
              <a:off x="5760592" y="2503635"/>
              <a:ext cx="0" cy="9300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Line 43"/>
            <p:cNvSpPr>
              <a:spLocks noChangeShapeType="1"/>
            </p:cNvSpPr>
            <p:nvPr/>
          </p:nvSpPr>
          <p:spPr bwMode="auto">
            <a:xfrm flipH="1">
              <a:off x="4608067" y="2503635"/>
              <a:ext cx="1152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Text Box 46"/>
            <p:cNvSpPr txBox="1">
              <a:spLocks noChangeArrowheads="1"/>
            </p:cNvSpPr>
            <p:nvPr/>
          </p:nvSpPr>
          <p:spPr bwMode="auto">
            <a:xfrm>
              <a:off x="4247704" y="2216297"/>
              <a:ext cx="50323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b="1" i="1" dirty="0" smtClean="0">
                  <a:latin typeface="Comic Sans MS" panose="030F0702030302020204" pitchFamily="66" charset="0"/>
                </a:rPr>
                <a:t>V</a:t>
              </a:r>
              <a:r>
                <a:rPr lang="en-US" altLang="el-GR" sz="1600" b="1" baseline="-25000" dirty="0" smtClean="0">
                  <a:latin typeface="Comic Sans MS" panose="030F0702030302020204" pitchFamily="66" charset="0"/>
                </a:rPr>
                <a:t>2</a:t>
              </a:r>
              <a:endParaRPr lang="el-GR" altLang="el-GR" sz="16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21" name="Line 10"/>
          <p:cNvSpPr>
            <a:spLocks noChangeShapeType="1"/>
          </p:cNvSpPr>
          <p:nvPr/>
        </p:nvSpPr>
        <p:spPr bwMode="auto">
          <a:xfrm flipH="1">
            <a:off x="4440107" y="2607339"/>
            <a:ext cx="789692" cy="100994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Line 12"/>
          <p:cNvSpPr>
            <a:spLocks noChangeShapeType="1"/>
          </p:cNvSpPr>
          <p:nvPr/>
        </p:nvSpPr>
        <p:spPr bwMode="auto">
          <a:xfrm flipH="1">
            <a:off x="4450397" y="3187952"/>
            <a:ext cx="807403" cy="41611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3" name="Ομάδα 22"/>
          <p:cNvGrpSpPr/>
          <p:nvPr/>
        </p:nvGrpSpPr>
        <p:grpSpPr>
          <a:xfrm>
            <a:off x="5266311" y="2396303"/>
            <a:ext cx="1933447" cy="791647"/>
            <a:chOff x="5430903" y="2816927"/>
            <a:chExt cx="1933447" cy="791647"/>
          </a:xfrm>
        </p:grpSpPr>
        <p:sp>
          <p:nvSpPr>
            <p:cNvPr id="24" name="Line 11"/>
            <p:cNvSpPr>
              <a:spLocks noChangeShapeType="1"/>
            </p:cNvSpPr>
            <p:nvPr/>
          </p:nvSpPr>
          <p:spPr bwMode="auto">
            <a:xfrm flipV="1">
              <a:off x="5430903" y="2830608"/>
              <a:ext cx="1562162" cy="7779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Text Box 16"/>
            <p:cNvSpPr txBox="1">
              <a:spLocks noChangeArrowheads="1"/>
            </p:cNvSpPr>
            <p:nvPr/>
          </p:nvSpPr>
          <p:spPr bwMode="auto">
            <a:xfrm>
              <a:off x="6932550" y="2816927"/>
              <a:ext cx="4318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l-GR" sz="1600" b="1" i="1" dirty="0" smtClean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n</a:t>
              </a:r>
              <a:r>
                <a:rPr lang="en-US" altLang="el-GR" sz="1600" b="1" baseline="-25000" dirty="0" smtClean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1</a:t>
              </a:r>
              <a:endParaRPr lang="el-GR" altLang="el-GR" sz="1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</p:grpSp>
      <p:grpSp>
        <p:nvGrpSpPr>
          <p:cNvPr id="26" name="Ομάδα 25"/>
          <p:cNvGrpSpPr/>
          <p:nvPr/>
        </p:nvGrpSpPr>
        <p:grpSpPr>
          <a:xfrm>
            <a:off x="5257799" y="1090186"/>
            <a:ext cx="861633" cy="1500199"/>
            <a:chOff x="5422391" y="1510810"/>
            <a:chExt cx="861633" cy="1500199"/>
          </a:xfrm>
        </p:grpSpPr>
        <p:sp>
          <p:nvSpPr>
            <p:cNvPr id="27" name="Line 9"/>
            <p:cNvSpPr>
              <a:spLocks noChangeShapeType="1"/>
            </p:cNvSpPr>
            <p:nvPr/>
          </p:nvSpPr>
          <p:spPr bwMode="auto">
            <a:xfrm flipV="1">
              <a:off x="5422391" y="1776882"/>
              <a:ext cx="861633" cy="123412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Text Box 17"/>
            <p:cNvSpPr txBox="1">
              <a:spLocks noChangeArrowheads="1"/>
            </p:cNvSpPr>
            <p:nvPr/>
          </p:nvSpPr>
          <p:spPr bwMode="auto">
            <a:xfrm>
              <a:off x="5840540" y="1510810"/>
              <a:ext cx="4318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l-GR" sz="1600" b="1" i="1" dirty="0" smtClean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n</a:t>
              </a:r>
              <a:r>
                <a:rPr lang="en-US" altLang="el-GR" sz="1600" b="1" baseline="-25000" dirty="0" smtClean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2</a:t>
              </a:r>
              <a:endParaRPr lang="el-GR" altLang="el-GR" sz="1600" b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2590991" y="481380"/>
            <a:ext cx="66017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l-GR" altLang="el-GR" sz="2000" dirty="0">
                <a:latin typeface="Comic Sans MS" panose="030F0702030302020204" pitchFamily="66" charset="0"/>
              </a:rPr>
              <a:t>  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Διαφορετικές ποσότητες </a:t>
            </a:r>
            <a:r>
              <a:rPr lang="el-GR" altLang="el-GR" sz="2000" b="1" dirty="0">
                <a:latin typeface="Comic Sans MS" panose="030F0702030302020204" pitchFamily="66" charset="0"/>
              </a:rPr>
              <a:t>αερίου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στην ίδια πίεση</a:t>
            </a:r>
            <a:endParaRPr lang="el-GR" alt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30" name="Text Box 40"/>
          <p:cNvSpPr txBox="1">
            <a:spLocks noChangeArrowheads="1"/>
          </p:cNvSpPr>
          <p:nvPr/>
        </p:nvSpPr>
        <p:spPr bwMode="auto">
          <a:xfrm>
            <a:off x="8169730" y="4502327"/>
            <a:ext cx="13079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l-GR" sz="24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</a:t>
            </a:r>
            <a:r>
              <a:rPr lang="en-US" altLang="el-GR" sz="2400" b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2</a:t>
            </a:r>
            <a:r>
              <a:rPr lang="en-US" altLang="el-GR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&gt; </a:t>
            </a:r>
            <a:r>
              <a:rPr lang="en-US" altLang="el-GR" sz="24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</a:t>
            </a:r>
            <a:r>
              <a:rPr lang="en-US" altLang="el-GR" sz="2400" b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</a:t>
            </a:r>
            <a:endParaRPr lang="el-GR" altLang="el-GR" sz="2400" b="1" i="1" dirty="0">
              <a:solidFill>
                <a:srgbClr val="A5002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33017" y="4232935"/>
            <a:ext cx="2628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 = </a:t>
            </a:r>
            <a:r>
              <a:rPr lang="en-US" sz="2000" b="1" i="1" dirty="0" smtClean="0">
                <a:latin typeface="Comic Sans MS" panose="030F0702030302020204" pitchFamily="66" charset="0"/>
              </a:rPr>
              <a:t>n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R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T </a:t>
            </a:r>
            <a:r>
              <a:rPr lang="en-US" sz="2000" b="1" dirty="0" smtClean="0">
                <a:latin typeface="Comic Sans MS" panose="030F0702030302020204" pitchFamily="66" charset="0"/>
              </a:rPr>
              <a:t>   </a:t>
            </a:r>
            <a:r>
              <a:rPr lang="en-US" sz="1600" b="1" dirty="0" smtClean="0">
                <a:latin typeface="Comic Sans MS" panose="030F0702030302020204" pitchFamily="66" charset="0"/>
              </a:rPr>
              <a:t>(1)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32189" y="4834159"/>
            <a:ext cx="2628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 = </a:t>
            </a:r>
            <a:r>
              <a:rPr lang="en-US" sz="2000" b="1" i="1" dirty="0" smtClean="0">
                <a:latin typeface="Comic Sans MS" panose="030F0702030302020204" pitchFamily="66" charset="0"/>
              </a:rPr>
              <a:t>n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R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T    </a:t>
            </a:r>
            <a:r>
              <a:rPr lang="en-US" sz="1600" b="1" dirty="0" smtClean="0">
                <a:latin typeface="Comic Sans MS" panose="030F0702030302020204" pitchFamily="66" charset="0"/>
              </a:rPr>
              <a:t>(2)</a:t>
            </a:r>
            <a:r>
              <a:rPr lang="en-US" sz="2000" b="1" i="1" dirty="0" smtClean="0">
                <a:latin typeface="Comic Sans MS" panose="030F0702030302020204" pitchFamily="66" charset="0"/>
              </a:rPr>
              <a:t>   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33" name="Δεξί άγκιστρο 32"/>
          <p:cNvSpPr/>
          <p:nvPr/>
        </p:nvSpPr>
        <p:spPr>
          <a:xfrm>
            <a:off x="5202661" y="4290104"/>
            <a:ext cx="132146" cy="108811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334807" y="4372402"/>
                <a:ext cx="826325" cy="6765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l-GR" sz="20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f>
                            <m:f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groupChr>
                    </m:oMath>
                  </m:oMathPara>
                </a14:m>
                <a:endParaRPr lang="el-GR" sz="20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807" y="4372402"/>
                <a:ext cx="826325" cy="67659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6141143" y="4520130"/>
                <a:ext cx="1027782" cy="6280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l-GR" sz="2000" b="1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143" y="4520130"/>
                <a:ext cx="1027782" cy="6280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7257331" y="4656215"/>
                <a:ext cx="4751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l-GR" sz="2000" b="1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331" y="4656215"/>
                <a:ext cx="475194" cy="307777"/>
              </a:xfrm>
              <a:prstGeom prst="rect">
                <a:avLst/>
              </a:prstGeom>
              <a:blipFill>
                <a:blip r:embed="rId4"/>
                <a:stretch>
                  <a:fillRect l="-10390" r="-12987" b="-600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841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 animBg="1"/>
      <p:bldP spid="22" grpId="0" animBg="1"/>
      <p:bldP spid="29" grpId="0"/>
      <p:bldP spid="30" grpId="0"/>
      <p:bldP spid="31" grpId="0"/>
      <p:bldP spid="32" grpId="0"/>
      <p:bldP spid="33" grpId="0" animBg="1"/>
      <p:bldP spid="34" grpId="0"/>
      <p:bldP spid="35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087368" y="304229"/>
            <a:ext cx="37124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Κυκλική μεταβολή</a:t>
            </a:r>
            <a:endParaRPr lang="el-GR" altLang="el-G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406396" y="745745"/>
            <a:ext cx="785317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Κυκλική</a:t>
            </a:r>
            <a:r>
              <a:rPr lang="el-GR" altLang="el-GR" sz="2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ονομάζεται η μεταβολή της κατάστασης ορισμένης ποσότητας ιδανικού αερίου, η οποία αποτελείται από ένα σύνολο διαδοχικών καταστάσεων ισορροπίας διαφορετικών μεταξύ τους, εκτός από την αρχική και τελική κατάσταση που συμπίπτουν.</a:t>
            </a: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192" y="1226549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Ομάδα 26"/>
          <p:cNvGrpSpPr/>
          <p:nvPr/>
        </p:nvGrpSpPr>
        <p:grpSpPr>
          <a:xfrm>
            <a:off x="4584002" y="2869403"/>
            <a:ext cx="3671887" cy="2786479"/>
            <a:chOff x="4584002" y="2869403"/>
            <a:chExt cx="3671887" cy="2786479"/>
          </a:xfrm>
        </p:grpSpPr>
        <p:sp>
          <p:nvSpPr>
            <p:cNvPr id="7" name="Line 16"/>
            <p:cNvSpPr>
              <a:spLocks noChangeShapeType="1"/>
            </p:cNvSpPr>
            <p:nvPr/>
          </p:nvSpPr>
          <p:spPr bwMode="auto">
            <a:xfrm flipV="1">
              <a:off x="5231702" y="2869403"/>
              <a:ext cx="0" cy="23764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Line 17"/>
            <p:cNvSpPr>
              <a:spLocks noChangeShapeType="1"/>
            </p:cNvSpPr>
            <p:nvPr/>
          </p:nvSpPr>
          <p:spPr bwMode="auto">
            <a:xfrm>
              <a:off x="5231702" y="5245891"/>
              <a:ext cx="28813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Text Box 18"/>
            <p:cNvSpPr txBox="1">
              <a:spLocks noChangeArrowheads="1"/>
            </p:cNvSpPr>
            <p:nvPr/>
          </p:nvSpPr>
          <p:spPr bwMode="auto">
            <a:xfrm>
              <a:off x="4942777" y="5101428"/>
              <a:ext cx="35877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dirty="0">
                  <a:latin typeface="Comic Sans MS" panose="030F0702030302020204" pitchFamily="66" charset="0"/>
                </a:rPr>
                <a:t>0</a:t>
              </a:r>
              <a:endParaRPr lang="el-GR" altLang="el-GR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10" name="Text Box 19"/>
            <p:cNvSpPr txBox="1">
              <a:spLocks noChangeArrowheads="1"/>
            </p:cNvSpPr>
            <p:nvPr/>
          </p:nvSpPr>
          <p:spPr bwMode="auto">
            <a:xfrm>
              <a:off x="4584002" y="2869403"/>
              <a:ext cx="72072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i="1" dirty="0">
                  <a:latin typeface="Comic Sans MS" panose="030F0702030302020204" pitchFamily="66" charset="0"/>
                </a:rPr>
                <a:t>p</a:t>
              </a:r>
              <a:r>
                <a:rPr lang="en-US" altLang="el-GR" sz="1600" dirty="0">
                  <a:latin typeface="Comic Sans MS" panose="030F0702030302020204" pitchFamily="66" charset="0"/>
                </a:rPr>
                <a:t>/Pa</a:t>
              </a:r>
              <a:endParaRPr lang="el-GR" altLang="el-GR" sz="1600" i="1" dirty="0">
                <a:latin typeface="Comic Sans MS" panose="030F0702030302020204" pitchFamily="66" charset="0"/>
              </a:endParaRPr>
            </a:p>
          </p:txBody>
        </p:sp>
        <p:sp>
          <p:nvSpPr>
            <p:cNvPr id="11" name="Text Box 20"/>
            <p:cNvSpPr txBox="1">
              <a:spLocks noChangeArrowheads="1"/>
            </p:cNvSpPr>
            <p:nvPr/>
          </p:nvSpPr>
          <p:spPr bwMode="auto">
            <a:xfrm>
              <a:off x="7463727" y="5317328"/>
              <a:ext cx="792162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i="1" dirty="0">
                  <a:latin typeface="Comic Sans MS" panose="030F0702030302020204" pitchFamily="66" charset="0"/>
                </a:rPr>
                <a:t>V</a:t>
              </a:r>
              <a:r>
                <a:rPr lang="en-US" altLang="el-GR" sz="1600" dirty="0">
                  <a:latin typeface="Comic Sans MS" panose="030F0702030302020204" pitchFamily="66" charset="0"/>
                </a:rPr>
                <a:t>/m</a:t>
              </a:r>
              <a:r>
                <a:rPr lang="en-US" altLang="el-GR" sz="1600" baseline="30000" dirty="0">
                  <a:latin typeface="Comic Sans MS" panose="030F0702030302020204" pitchFamily="66" charset="0"/>
                </a:rPr>
                <a:t>3</a:t>
              </a:r>
              <a:endParaRPr lang="el-GR" altLang="el-GR" sz="1600" i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2" name="Arc 21"/>
          <p:cNvSpPr>
            <a:spLocks/>
          </p:cNvSpPr>
          <p:nvPr/>
        </p:nvSpPr>
        <p:spPr bwMode="auto">
          <a:xfrm rot="11113799">
            <a:off x="5828985" y="2967257"/>
            <a:ext cx="1425501" cy="1682424"/>
          </a:xfrm>
          <a:custGeom>
            <a:avLst/>
            <a:gdLst>
              <a:gd name="G0" fmla="+- 0 0 0"/>
              <a:gd name="G1" fmla="+- 21132 0 0"/>
              <a:gd name="G2" fmla="+- 21600 0 0"/>
              <a:gd name="T0" fmla="*/ 4472 w 18355"/>
              <a:gd name="T1" fmla="*/ 0 h 21132"/>
              <a:gd name="T2" fmla="*/ 18355 w 18355"/>
              <a:gd name="T3" fmla="*/ 9745 h 21132"/>
              <a:gd name="T4" fmla="*/ 0 w 18355"/>
              <a:gd name="T5" fmla="*/ 21132 h 21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355" h="21132" fill="none" extrusionOk="0">
                <a:moveTo>
                  <a:pt x="4471" y="0"/>
                </a:moveTo>
                <a:cubicBezTo>
                  <a:pt x="10234" y="1219"/>
                  <a:pt x="15249" y="4739"/>
                  <a:pt x="18354" y="9745"/>
                </a:cubicBezTo>
              </a:path>
              <a:path w="18355" h="21132" stroke="0" extrusionOk="0">
                <a:moveTo>
                  <a:pt x="4471" y="0"/>
                </a:moveTo>
                <a:cubicBezTo>
                  <a:pt x="10234" y="1219"/>
                  <a:pt x="15249" y="4739"/>
                  <a:pt x="18354" y="9745"/>
                </a:cubicBezTo>
                <a:lnTo>
                  <a:pt x="0" y="21132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Line 30"/>
          <p:cNvSpPr>
            <a:spLocks noChangeShapeType="1"/>
          </p:cNvSpPr>
          <p:nvPr/>
        </p:nvSpPr>
        <p:spPr bwMode="auto">
          <a:xfrm>
            <a:off x="5807964" y="3806028"/>
            <a:ext cx="0" cy="863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Line 31"/>
          <p:cNvSpPr>
            <a:spLocks noChangeShapeType="1"/>
          </p:cNvSpPr>
          <p:nvPr/>
        </p:nvSpPr>
        <p:spPr bwMode="auto">
          <a:xfrm>
            <a:off x="5806375" y="4673069"/>
            <a:ext cx="10080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 Box 34"/>
          <p:cNvSpPr txBox="1">
            <a:spLocks noChangeArrowheads="1"/>
          </p:cNvSpPr>
          <p:nvPr/>
        </p:nvSpPr>
        <p:spPr bwMode="auto">
          <a:xfrm>
            <a:off x="5560769" y="4637865"/>
            <a:ext cx="3603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1800" b="1" dirty="0">
                <a:latin typeface="Comic Sans MS" panose="030F0702030302020204" pitchFamily="66" charset="0"/>
              </a:rPr>
              <a:t>Γ</a:t>
            </a:r>
          </a:p>
        </p:txBody>
      </p:sp>
      <p:grpSp>
        <p:nvGrpSpPr>
          <p:cNvPr id="38" name="Ομάδα 37"/>
          <p:cNvGrpSpPr/>
          <p:nvPr/>
        </p:nvGrpSpPr>
        <p:grpSpPr>
          <a:xfrm>
            <a:off x="5259720" y="3517042"/>
            <a:ext cx="2195348" cy="1726769"/>
            <a:chOff x="5259720" y="3517042"/>
            <a:chExt cx="2195348" cy="1726769"/>
          </a:xfrm>
        </p:grpSpPr>
        <p:sp>
          <p:nvSpPr>
            <p:cNvPr id="23" name="Arc 38"/>
            <p:cNvSpPr>
              <a:spLocks/>
            </p:cNvSpPr>
            <p:nvPr/>
          </p:nvSpPr>
          <p:spPr bwMode="auto">
            <a:xfrm rot="11427061">
              <a:off x="5259720" y="3517042"/>
              <a:ext cx="1779588" cy="1439863"/>
            </a:xfrm>
            <a:custGeom>
              <a:avLst/>
              <a:gdLst>
                <a:gd name="G0" fmla="+- 2979 0 0"/>
                <a:gd name="G1" fmla="+- 21600 0 0"/>
                <a:gd name="G2" fmla="+- 21600 0 0"/>
                <a:gd name="T0" fmla="*/ 0 w 22898"/>
                <a:gd name="T1" fmla="*/ 206 h 21600"/>
                <a:gd name="T2" fmla="*/ 22898 w 22898"/>
                <a:gd name="T3" fmla="*/ 13247 h 21600"/>
                <a:gd name="T4" fmla="*/ 2979 w 2289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898" h="21600" fill="none" extrusionOk="0">
                  <a:moveTo>
                    <a:pt x="0" y="206"/>
                  </a:moveTo>
                  <a:cubicBezTo>
                    <a:pt x="987" y="68"/>
                    <a:pt x="1982" y="0"/>
                    <a:pt x="2979" y="0"/>
                  </a:cubicBezTo>
                  <a:cubicBezTo>
                    <a:pt x="11680" y="0"/>
                    <a:pt x="19533" y="5221"/>
                    <a:pt x="22898" y="13246"/>
                  </a:cubicBezTo>
                </a:path>
                <a:path w="22898" h="21600" stroke="0" extrusionOk="0">
                  <a:moveTo>
                    <a:pt x="0" y="206"/>
                  </a:moveTo>
                  <a:cubicBezTo>
                    <a:pt x="987" y="68"/>
                    <a:pt x="1982" y="0"/>
                    <a:pt x="2979" y="0"/>
                  </a:cubicBezTo>
                  <a:cubicBezTo>
                    <a:pt x="11680" y="0"/>
                    <a:pt x="19533" y="5221"/>
                    <a:pt x="22898" y="13246"/>
                  </a:cubicBezTo>
                  <a:lnTo>
                    <a:pt x="2979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Text Box 39"/>
            <p:cNvSpPr txBox="1">
              <a:spLocks noChangeArrowheads="1"/>
            </p:cNvSpPr>
            <p:nvPr/>
          </p:nvSpPr>
          <p:spPr bwMode="auto">
            <a:xfrm>
              <a:off x="6950243" y="4905257"/>
              <a:ext cx="50482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l-GR" altLang="el-GR" sz="1600" b="1" i="1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Τ</a:t>
              </a:r>
              <a:r>
                <a:rPr lang="el-GR" altLang="el-GR" sz="1600" b="1" baseline="-25000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2</a:t>
              </a:r>
              <a:endParaRPr lang="el-GR" altLang="el-GR" sz="1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</p:grpSp>
      <p:grpSp>
        <p:nvGrpSpPr>
          <p:cNvPr id="39" name="Ομάδα 38"/>
          <p:cNvGrpSpPr/>
          <p:nvPr/>
        </p:nvGrpSpPr>
        <p:grpSpPr>
          <a:xfrm>
            <a:off x="4876625" y="3467475"/>
            <a:ext cx="1207851" cy="2116970"/>
            <a:chOff x="4871339" y="3467475"/>
            <a:chExt cx="1207851" cy="2116970"/>
          </a:xfrm>
        </p:grpSpPr>
        <p:sp>
          <p:nvSpPr>
            <p:cNvPr id="26" name="Text Box 34"/>
            <p:cNvSpPr txBox="1">
              <a:spLocks noChangeArrowheads="1"/>
            </p:cNvSpPr>
            <p:nvPr/>
          </p:nvSpPr>
          <p:spPr bwMode="auto">
            <a:xfrm>
              <a:off x="5718827" y="3467475"/>
              <a:ext cx="36036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l-GR" altLang="el-GR" sz="1800" b="1" dirty="0" smtClean="0">
                  <a:latin typeface="Comic Sans MS" panose="030F0702030302020204" pitchFamily="66" charset="0"/>
                </a:rPr>
                <a:t>Α</a:t>
              </a:r>
              <a:endParaRPr lang="el-GR" altLang="el-GR" sz="1800" b="1" dirty="0">
                <a:latin typeface="Comic Sans MS" panose="030F0702030302020204" pitchFamily="66" charset="0"/>
              </a:endParaRPr>
            </a:p>
          </p:txBody>
        </p:sp>
        <p:grpSp>
          <p:nvGrpSpPr>
            <p:cNvPr id="34" name="Ομάδα 33"/>
            <p:cNvGrpSpPr/>
            <p:nvPr/>
          </p:nvGrpSpPr>
          <p:grpSpPr>
            <a:xfrm>
              <a:off x="4871339" y="3590128"/>
              <a:ext cx="1150938" cy="1994317"/>
              <a:chOff x="4871339" y="3590128"/>
              <a:chExt cx="1150938" cy="1994317"/>
            </a:xfrm>
          </p:grpSpPr>
          <p:sp>
            <p:nvSpPr>
              <p:cNvPr id="13" name="Text Box 24"/>
              <p:cNvSpPr txBox="1">
                <a:spLocks noChangeArrowheads="1"/>
              </p:cNvSpPr>
              <p:nvPr/>
            </p:nvSpPr>
            <p:spPr bwMode="auto">
              <a:xfrm>
                <a:off x="4871339" y="3590128"/>
                <a:ext cx="431800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l-GR" sz="1600" b="1" i="1" dirty="0">
                    <a:latin typeface="Comic Sans MS" panose="030F0702030302020204" pitchFamily="66" charset="0"/>
                  </a:rPr>
                  <a:t>p</a:t>
                </a:r>
                <a:r>
                  <a:rPr lang="en-US" altLang="el-GR" sz="1600" b="1" baseline="-25000" dirty="0">
                    <a:latin typeface="Comic Sans MS" panose="030F0702030302020204" pitchFamily="66" charset="0"/>
                  </a:rPr>
                  <a:t>1</a:t>
                </a:r>
                <a:endParaRPr lang="el-GR" altLang="el-GR" sz="1600" b="1" i="1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29" name="Line 22"/>
              <p:cNvSpPr>
                <a:spLocks noChangeShapeType="1"/>
              </p:cNvSpPr>
              <p:nvPr/>
            </p:nvSpPr>
            <p:spPr bwMode="auto">
              <a:xfrm flipH="1">
                <a:off x="5241218" y="3804493"/>
                <a:ext cx="5762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" name="Text Box 28"/>
              <p:cNvSpPr txBox="1">
                <a:spLocks noChangeArrowheads="1"/>
              </p:cNvSpPr>
              <p:nvPr/>
            </p:nvSpPr>
            <p:spPr bwMode="auto">
              <a:xfrm>
                <a:off x="5590477" y="5245891"/>
                <a:ext cx="431800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l-GR" sz="1600" b="1" i="1" dirty="0">
                    <a:latin typeface="Comic Sans MS" panose="030F0702030302020204" pitchFamily="66" charset="0"/>
                  </a:rPr>
                  <a:t>V</a:t>
                </a:r>
                <a:r>
                  <a:rPr lang="en-US" altLang="el-GR" sz="1600" b="1" baseline="-25000" dirty="0">
                    <a:latin typeface="Comic Sans MS" panose="030F0702030302020204" pitchFamily="66" charset="0"/>
                  </a:rPr>
                  <a:t>1</a:t>
                </a:r>
                <a:endParaRPr lang="el-GR" altLang="el-GR" sz="1600" b="1" i="1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28" name="Line 35"/>
              <p:cNvSpPr>
                <a:spLocks noChangeShapeType="1"/>
              </p:cNvSpPr>
              <p:nvPr/>
            </p:nvSpPr>
            <p:spPr bwMode="auto">
              <a:xfrm flipH="1">
                <a:off x="5808540" y="3806028"/>
                <a:ext cx="7927" cy="14231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37" name="Ομάδα 36"/>
          <p:cNvGrpSpPr/>
          <p:nvPr/>
        </p:nvGrpSpPr>
        <p:grpSpPr>
          <a:xfrm rot="233536">
            <a:off x="5636161" y="2886109"/>
            <a:ext cx="1892873" cy="1918714"/>
            <a:chOff x="5696842" y="2962517"/>
            <a:chExt cx="1892873" cy="1918714"/>
          </a:xfrm>
        </p:grpSpPr>
        <p:sp>
          <p:nvSpPr>
            <p:cNvPr id="22" name="Text Box 37"/>
            <p:cNvSpPr txBox="1">
              <a:spLocks noChangeArrowheads="1"/>
            </p:cNvSpPr>
            <p:nvPr/>
          </p:nvSpPr>
          <p:spPr bwMode="auto">
            <a:xfrm>
              <a:off x="7084890" y="4542677"/>
              <a:ext cx="50482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l-GR" altLang="el-GR" sz="1600" b="1" i="1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Τ</a:t>
              </a:r>
              <a:r>
                <a:rPr lang="el-GR" altLang="el-GR" sz="1600" b="1" baseline="-25000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1</a:t>
              </a:r>
              <a:endParaRPr lang="el-GR" altLang="el-GR" sz="1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grpSp>
          <p:nvGrpSpPr>
            <p:cNvPr id="36" name="Ομάδα 35"/>
            <p:cNvGrpSpPr/>
            <p:nvPr/>
          </p:nvGrpSpPr>
          <p:grpSpPr>
            <a:xfrm>
              <a:off x="5696842" y="2962517"/>
              <a:ext cx="1671635" cy="1856336"/>
              <a:chOff x="5696842" y="2962517"/>
              <a:chExt cx="1671635" cy="1856336"/>
            </a:xfrm>
          </p:grpSpPr>
          <p:sp>
            <p:nvSpPr>
              <p:cNvPr id="15" name="Arc 26"/>
              <p:cNvSpPr>
                <a:spLocks/>
              </p:cNvSpPr>
              <p:nvPr/>
            </p:nvSpPr>
            <p:spPr bwMode="auto">
              <a:xfrm rot="9128421">
                <a:off x="6808089" y="4309266"/>
                <a:ext cx="560388" cy="509587"/>
              </a:xfrm>
              <a:custGeom>
                <a:avLst/>
                <a:gdLst>
                  <a:gd name="G0" fmla="+- 0 0 0"/>
                  <a:gd name="G1" fmla="+- 18484 0 0"/>
                  <a:gd name="G2" fmla="+- 21600 0 0"/>
                  <a:gd name="T0" fmla="*/ 11177 w 19634"/>
                  <a:gd name="T1" fmla="*/ 0 h 18484"/>
                  <a:gd name="T2" fmla="*/ 19634 w 19634"/>
                  <a:gd name="T3" fmla="*/ 9480 h 18484"/>
                  <a:gd name="T4" fmla="*/ 0 w 19634"/>
                  <a:gd name="T5" fmla="*/ 18484 h 18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634" h="18484" fill="none" extrusionOk="0">
                    <a:moveTo>
                      <a:pt x="11176" y="0"/>
                    </a:moveTo>
                    <a:cubicBezTo>
                      <a:pt x="14882" y="2241"/>
                      <a:pt x="17828" y="5543"/>
                      <a:pt x="19633" y="9480"/>
                    </a:cubicBezTo>
                  </a:path>
                  <a:path w="19634" h="18484" stroke="0" extrusionOk="0">
                    <a:moveTo>
                      <a:pt x="11176" y="0"/>
                    </a:moveTo>
                    <a:cubicBezTo>
                      <a:pt x="14882" y="2241"/>
                      <a:pt x="17828" y="5543"/>
                      <a:pt x="19633" y="9480"/>
                    </a:cubicBezTo>
                    <a:lnTo>
                      <a:pt x="0" y="18484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" name="Arc 27"/>
              <p:cNvSpPr>
                <a:spLocks/>
              </p:cNvSpPr>
              <p:nvPr/>
            </p:nvSpPr>
            <p:spPr bwMode="auto">
              <a:xfrm rot="11703724">
                <a:off x="5696842" y="3150499"/>
                <a:ext cx="445980" cy="660013"/>
              </a:xfrm>
              <a:custGeom>
                <a:avLst/>
                <a:gdLst>
                  <a:gd name="G0" fmla="+- 0 0 0"/>
                  <a:gd name="G1" fmla="+- 18933 0 0"/>
                  <a:gd name="G2" fmla="+- 21600 0 0"/>
                  <a:gd name="T0" fmla="*/ 10398 w 21017"/>
                  <a:gd name="T1" fmla="*/ 0 h 18933"/>
                  <a:gd name="T2" fmla="*/ 21017 w 21017"/>
                  <a:gd name="T3" fmla="*/ 13949 h 18933"/>
                  <a:gd name="T4" fmla="*/ 0 w 21017"/>
                  <a:gd name="T5" fmla="*/ 18933 h 18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17" h="18933" fill="none" extrusionOk="0">
                    <a:moveTo>
                      <a:pt x="10397" y="0"/>
                    </a:moveTo>
                    <a:cubicBezTo>
                      <a:pt x="15750" y="2939"/>
                      <a:pt x="19608" y="8007"/>
                      <a:pt x="21017" y="13948"/>
                    </a:cubicBezTo>
                  </a:path>
                  <a:path w="21017" h="18933" stroke="0" extrusionOk="0">
                    <a:moveTo>
                      <a:pt x="10397" y="0"/>
                    </a:moveTo>
                    <a:cubicBezTo>
                      <a:pt x="15750" y="2939"/>
                      <a:pt x="19608" y="8007"/>
                      <a:pt x="21017" y="13948"/>
                    </a:cubicBezTo>
                    <a:lnTo>
                      <a:pt x="0" y="1893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" name="Arc 21"/>
              <p:cNvSpPr>
                <a:spLocks/>
              </p:cNvSpPr>
              <p:nvPr/>
            </p:nvSpPr>
            <p:spPr bwMode="auto">
              <a:xfrm rot="11243670">
                <a:off x="5821565" y="2962517"/>
                <a:ext cx="1481137" cy="1692275"/>
              </a:xfrm>
              <a:custGeom>
                <a:avLst/>
                <a:gdLst>
                  <a:gd name="G0" fmla="+- 0 0 0"/>
                  <a:gd name="G1" fmla="+- 21132 0 0"/>
                  <a:gd name="G2" fmla="+- 21600 0 0"/>
                  <a:gd name="T0" fmla="*/ 4472 w 18355"/>
                  <a:gd name="T1" fmla="*/ 0 h 21132"/>
                  <a:gd name="T2" fmla="*/ 18355 w 18355"/>
                  <a:gd name="T3" fmla="*/ 9745 h 21132"/>
                  <a:gd name="T4" fmla="*/ 0 w 18355"/>
                  <a:gd name="T5" fmla="*/ 21132 h 21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355" h="21132" fill="none" extrusionOk="0">
                    <a:moveTo>
                      <a:pt x="4471" y="0"/>
                    </a:moveTo>
                    <a:cubicBezTo>
                      <a:pt x="10234" y="1219"/>
                      <a:pt x="15249" y="4739"/>
                      <a:pt x="18354" y="9745"/>
                    </a:cubicBezTo>
                  </a:path>
                  <a:path w="18355" h="21132" stroke="0" extrusionOk="0">
                    <a:moveTo>
                      <a:pt x="4471" y="0"/>
                    </a:moveTo>
                    <a:cubicBezTo>
                      <a:pt x="10234" y="1219"/>
                      <a:pt x="15249" y="4739"/>
                      <a:pt x="18354" y="9745"/>
                    </a:cubicBezTo>
                    <a:lnTo>
                      <a:pt x="0" y="2113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42" name="Ομάδα 41"/>
          <p:cNvGrpSpPr/>
          <p:nvPr/>
        </p:nvGrpSpPr>
        <p:grpSpPr>
          <a:xfrm>
            <a:off x="4861996" y="4356698"/>
            <a:ext cx="2222893" cy="1227747"/>
            <a:chOff x="4871339" y="4356698"/>
            <a:chExt cx="2222893" cy="1227747"/>
          </a:xfrm>
        </p:grpSpPr>
        <p:sp>
          <p:nvSpPr>
            <p:cNvPr id="25" name="Text Box 34"/>
            <p:cNvSpPr txBox="1">
              <a:spLocks noChangeArrowheads="1"/>
            </p:cNvSpPr>
            <p:nvPr/>
          </p:nvSpPr>
          <p:spPr bwMode="auto">
            <a:xfrm>
              <a:off x="6733869" y="4356698"/>
              <a:ext cx="36036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l-GR" altLang="el-GR" sz="1800" b="1" dirty="0" smtClean="0">
                  <a:latin typeface="Comic Sans MS" panose="030F0702030302020204" pitchFamily="66" charset="0"/>
                </a:rPr>
                <a:t>Β</a:t>
              </a:r>
              <a:endParaRPr lang="el-GR" altLang="el-GR" sz="1800" b="1" dirty="0">
                <a:latin typeface="Comic Sans MS" panose="030F0702030302020204" pitchFamily="66" charset="0"/>
              </a:endParaRPr>
            </a:p>
          </p:txBody>
        </p:sp>
        <p:grpSp>
          <p:nvGrpSpPr>
            <p:cNvPr id="41" name="Ομάδα 40"/>
            <p:cNvGrpSpPr/>
            <p:nvPr/>
          </p:nvGrpSpPr>
          <p:grpSpPr>
            <a:xfrm>
              <a:off x="4871339" y="4382291"/>
              <a:ext cx="2159000" cy="1202154"/>
              <a:chOff x="4871339" y="4382291"/>
              <a:chExt cx="2159000" cy="1202154"/>
            </a:xfrm>
          </p:grpSpPr>
          <p:sp>
            <p:nvSpPr>
              <p:cNvPr id="18" name="Text Box 29"/>
              <p:cNvSpPr txBox="1">
                <a:spLocks noChangeArrowheads="1"/>
              </p:cNvSpPr>
              <p:nvPr/>
            </p:nvSpPr>
            <p:spPr bwMode="auto">
              <a:xfrm>
                <a:off x="6598539" y="5245891"/>
                <a:ext cx="431800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l-GR" sz="1600" b="1" i="1" dirty="0">
                    <a:latin typeface="Comic Sans MS" panose="030F0702030302020204" pitchFamily="66" charset="0"/>
                  </a:rPr>
                  <a:t>V</a:t>
                </a:r>
                <a:r>
                  <a:rPr lang="en-US" altLang="el-GR" sz="1600" b="1" baseline="-25000" dirty="0">
                    <a:latin typeface="Comic Sans MS" panose="030F0702030302020204" pitchFamily="66" charset="0"/>
                  </a:rPr>
                  <a:t>2</a:t>
                </a:r>
                <a:endParaRPr lang="el-GR" altLang="el-GR" sz="1600" b="1" i="1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4" name="Text Box 25"/>
              <p:cNvSpPr txBox="1">
                <a:spLocks noChangeArrowheads="1"/>
              </p:cNvSpPr>
              <p:nvPr/>
            </p:nvSpPr>
            <p:spPr bwMode="auto">
              <a:xfrm>
                <a:off x="4871339" y="4382291"/>
                <a:ext cx="431800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l-GR" sz="1600" b="1" i="1" dirty="0">
                    <a:latin typeface="Comic Sans MS" panose="030F0702030302020204" pitchFamily="66" charset="0"/>
                  </a:rPr>
                  <a:t>p</a:t>
                </a:r>
                <a:r>
                  <a:rPr lang="en-US" altLang="el-GR" sz="1600" b="1" baseline="-25000" dirty="0">
                    <a:latin typeface="Comic Sans MS" panose="030F0702030302020204" pitchFamily="66" charset="0"/>
                  </a:rPr>
                  <a:t>2</a:t>
                </a:r>
                <a:endParaRPr lang="el-GR" altLang="el-GR" sz="1600" b="1" i="1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31" name="Line 36"/>
              <p:cNvSpPr>
                <a:spLocks noChangeShapeType="1"/>
              </p:cNvSpPr>
              <p:nvPr/>
            </p:nvSpPr>
            <p:spPr bwMode="auto">
              <a:xfrm>
                <a:off x="6814439" y="4687672"/>
                <a:ext cx="0" cy="5762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" name="Line 31"/>
              <p:cNvSpPr>
                <a:spLocks noChangeShapeType="1"/>
              </p:cNvSpPr>
              <p:nvPr/>
            </p:nvSpPr>
            <p:spPr bwMode="auto">
              <a:xfrm flipV="1">
                <a:off x="5255847" y="4669626"/>
                <a:ext cx="1558593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120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7755" y="389106"/>
            <a:ext cx="83246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l-GR" altLang="el-GR" sz="20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Παρακάτω δίνονται μερικές διευθύνσεις όπου μπορείτε </a:t>
            </a:r>
            <a:r>
              <a:rPr lang="el-GR" altLang="el-GR" sz="2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να </a:t>
            </a:r>
            <a:r>
              <a:rPr lang="el-GR" altLang="el-GR" sz="20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βρείτε </a:t>
            </a:r>
            <a:endParaRPr lang="el-GR" altLang="el-GR" sz="2000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l-GR" altLang="el-GR" sz="2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αναρτήσεις για </a:t>
            </a:r>
            <a:r>
              <a:rPr lang="el-GR" altLang="el-GR" sz="20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το θέμα </a:t>
            </a:r>
            <a:r>
              <a:rPr lang="el-GR" altLang="el-GR" sz="2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 </a:t>
            </a:r>
            <a:r>
              <a:rPr lang="el-GR" alt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Καταστατική Εξίσωση Ιδανικών αερίων </a:t>
            </a:r>
            <a:r>
              <a:rPr lang="el-GR" altLang="el-GR" sz="2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».</a:t>
            </a:r>
            <a:endParaRPr lang="el-GR" altLang="el-GR" sz="2000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2639218" y="1328147"/>
            <a:ext cx="7181676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b="1" dirty="0">
                <a:latin typeface="Comic Sans MS" pitchFamily="66" charset="0"/>
              </a:rPr>
              <a:t>Δ</a:t>
            </a:r>
            <a:r>
              <a:rPr lang="el-GR" b="1" dirty="0" smtClean="0">
                <a:latin typeface="Comic Sans MS" pitchFamily="66" charset="0"/>
              </a:rPr>
              <a:t>ιαδικτυακό </a:t>
            </a:r>
            <a:r>
              <a:rPr lang="el-GR" b="1" dirty="0">
                <a:latin typeface="Comic Sans MS" pitchFamily="66" charset="0"/>
              </a:rPr>
              <a:t>μάθημα</a:t>
            </a:r>
            <a:r>
              <a:rPr lang="en-US" b="1" dirty="0">
                <a:latin typeface="Comic Sans MS" pitchFamily="66" charset="0"/>
              </a:rPr>
              <a:t> </a:t>
            </a:r>
            <a:r>
              <a:rPr lang="el-GR" b="1" dirty="0" smtClean="0">
                <a:latin typeface="Comic Sans MS" pitchFamily="66" charset="0"/>
              </a:rPr>
              <a:t>από </a:t>
            </a:r>
            <a:r>
              <a:rPr lang="el-GR" b="1" dirty="0">
                <a:latin typeface="Comic Sans MS" pitchFamily="66" charset="0"/>
              </a:rPr>
              <a:t>τον Σταύρο </a:t>
            </a:r>
            <a:r>
              <a:rPr lang="el-GR" b="1" dirty="0" err="1">
                <a:latin typeface="Comic Sans MS" pitchFamily="66" charset="0"/>
              </a:rPr>
              <a:t>Λουβερδή</a:t>
            </a:r>
            <a:r>
              <a:rPr lang="el-GR" b="1" dirty="0">
                <a:latin typeface="Comic Sans MS" pitchFamily="66" charset="0"/>
              </a:rPr>
              <a:t> </a:t>
            </a:r>
            <a:r>
              <a:rPr lang="el-GR" b="1" dirty="0" smtClean="0">
                <a:latin typeface="Comic Sans MS" pitchFamily="66" charset="0"/>
                <a:hlinkClick r:id="rId2"/>
              </a:rPr>
              <a:t>εδώ</a:t>
            </a:r>
            <a:r>
              <a:rPr lang="el-GR" b="1" dirty="0" smtClean="0">
                <a:latin typeface="Comic Sans MS" pitchFamily="66" charset="0"/>
              </a:rPr>
              <a:t>.</a:t>
            </a:r>
            <a:endParaRPr lang="en-US" b="1" dirty="0">
              <a:latin typeface="Comic Sans MS" pitchFamily="66" charset="0"/>
            </a:endParaRPr>
          </a:p>
          <a:p>
            <a:pPr algn="just"/>
            <a:endParaRPr lang="el-GR" sz="1000" b="1" dirty="0">
              <a:latin typeface="Comic Sans MS" pitchFamily="66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 smtClean="0">
                <a:latin typeface="Comic Sans MS" pitchFamily="66" charset="0"/>
              </a:rPr>
              <a:t>Διαδικτυακή επίλυση άσκησης από τον Σωκράτη </a:t>
            </a:r>
            <a:r>
              <a:rPr lang="el-GR" b="1" dirty="0" err="1" smtClean="0">
                <a:latin typeface="Comic Sans MS" pitchFamily="66" charset="0"/>
              </a:rPr>
              <a:t>Καλέλη</a:t>
            </a:r>
            <a:r>
              <a:rPr lang="el-GR" b="1" dirty="0" smtClean="0">
                <a:latin typeface="Comic Sans MS" pitchFamily="66" charset="0"/>
              </a:rPr>
              <a:t> </a:t>
            </a:r>
            <a:r>
              <a:rPr lang="el-GR" b="1" dirty="0" smtClean="0">
                <a:latin typeface="Comic Sans MS" pitchFamily="66" charset="0"/>
                <a:hlinkClick r:id="rId3"/>
              </a:rPr>
              <a:t>εδώ</a:t>
            </a:r>
            <a:r>
              <a:rPr lang="el-GR" b="1" dirty="0" smtClean="0">
                <a:latin typeface="Comic Sans MS" pitchFamily="66" charset="0"/>
              </a:rPr>
              <a:t>.</a:t>
            </a:r>
            <a:endParaRPr lang="en-US" b="1" dirty="0" smtClean="0">
              <a:latin typeface="Comic Sans MS" pitchFamily="66" charset="0"/>
            </a:endParaRPr>
          </a:p>
          <a:p>
            <a:pPr algn="just">
              <a:lnSpc>
                <a:spcPct val="150000"/>
              </a:lnSpc>
            </a:pPr>
            <a:endParaRPr lang="en-US" sz="1000" b="1" dirty="0" smtClean="0">
              <a:latin typeface="Comic Sans MS" pitchFamily="66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 smtClean="0">
                <a:latin typeface="Comic Sans MS" pitchFamily="66" charset="0"/>
              </a:rPr>
              <a:t>Παρουσίαση προσομοιώσεων για τους νόμους των αερίων από τον Ηλία </a:t>
            </a:r>
            <a:r>
              <a:rPr lang="el-GR" b="1" dirty="0" err="1" smtClean="0">
                <a:latin typeface="Comic Sans MS" pitchFamily="66" charset="0"/>
              </a:rPr>
              <a:t>Σιτσανλή</a:t>
            </a:r>
            <a:r>
              <a:rPr lang="el-GR" b="1" dirty="0" smtClean="0">
                <a:latin typeface="Comic Sans MS" pitchFamily="66" charset="0"/>
              </a:rPr>
              <a:t> </a:t>
            </a:r>
            <a:r>
              <a:rPr lang="el-GR" b="1" dirty="0" smtClean="0">
                <a:latin typeface="Comic Sans MS" pitchFamily="66" charset="0"/>
                <a:hlinkClick r:id="rId4"/>
              </a:rPr>
              <a:t>εδώ</a:t>
            </a:r>
            <a:r>
              <a:rPr lang="el-GR" b="1" dirty="0" smtClean="0">
                <a:latin typeface="Comic Sans MS" pitchFamily="66" charset="0"/>
              </a:rPr>
              <a:t>.</a:t>
            </a:r>
            <a:endParaRPr lang="en-US" b="1" dirty="0" smtClean="0">
              <a:latin typeface="Comic Sans MS" pitchFamily="66" charset="0"/>
            </a:endParaRPr>
          </a:p>
          <a:p>
            <a:pPr algn="just">
              <a:lnSpc>
                <a:spcPct val="150000"/>
              </a:lnSpc>
            </a:pPr>
            <a:endParaRPr lang="en-US" sz="1000" b="1" dirty="0" smtClean="0">
              <a:latin typeface="Comic Sans MS" pitchFamily="66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 smtClean="0">
                <a:latin typeface="Comic Sans MS" pitchFamily="66" charset="0"/>
              </a:rPr>
              <a:t>Ένα άλλο </a:t>
            </a:r>
            <a:r>
              <a:rPr lang="en-US" b="1" dirty="0" err="1" smtClean="0">
                <a:latin typeface="Comic Sans MS" pitchFamily="66" charset="0"/>
              </a:rPr>
              <a:t>ppt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l-GR" b="1" dirty="0" smtClean="0">
                <a:latin typeface="Comic Sans MS" pitchFamily="66" charset="0"/>
              </a:rPr>
              <a:t>από τον Γιάννη Κυριακόπουλο </a:t>
            </a:r>
            <a:r>
              <a:rPr lang="el-GR" b="1" dirty="0" smtClean="0">
                <a:latin typeface="Comic Sans MS" pitchFamily="66" charset="0"/>
                <a:hlinkClick r:id="rId5"/>
              </a:rPr>
              <a:t>εδώ</a:t>
            </a:r>
            <a:r>
              <a:rPr lang="el-GR" b="1" dirty="0" smtClean="0">
                <a:latin typeface="Comic Sans MS" pitchFamily="66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l-GR" sz="1000" b="1" dirty="0" smtClean="0">
              <a:latin typeface="Comic Sans MS" pitchFamily="66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 smtClean="0">
                <a:latin typeface="Comic Sans MS" pitchFamily="66" charset="0"/>
              </a:rPr>
              <a:t>Βίντεο προσομοίωσης για τον νόμο των ιδανικών αερίων </a:t>
            </a:r>
            <a:r>
              <a:rPr lang="el-GR" b="1" dirty="0" smtClean="0">
                <a:latin typeface="Comic Sans MS" pitchFamily="66" charset="0"/>
                <a:hlinkClick r:id="rId6"/>
              </a:rPr>
              <a:t>εδώ</a:t>
            </a:r>
            <a:r>
              <a:rPr lang="el-GR" b="1" dirty="0" smtClean="0">
                <a:latin typeface="Comic Sans MS" pitchFamily="66" charset="0"/>
              </a:rPr>
              <a:t>. </a:t>
            </a:r>
            <a:endParaRPr lang="en-US" b="1" dirty="0" smtClean="0">
              <a:latin typeface="Comic Sans MS" pitchFamily="66" charset="0"/>
            </a:endParaRPr>
          </a:p>
          <a:p>
            <a:pPr algn="just">
              <a:lnSpc>
                <a:spcPct val="150000"/>
              </a:lnSpc>
            </a:pPr>
            <a:endParaRPr lang="el-GR" sz="1000" b="1" dirty="0" smtClean="0">
              <a:latin typeface="Comic Sans MS" pitchFamily="66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altLang="el-GR" b="1" dirty="0" smtClean="0">
                <a:latin typeface="Comic Sans MS" pitchFamily="66" charset="0"/>
              </a:rPr>
              <a:t>Πολλές </a:t>
            </a:r>
            <a:r>
              <a:rPr lang="el-GR" altLang="el-GR" b="1" dirty="0">
                <a:latin typeface="Comic Sans MS" pitchFamily="66" charset="0"/>
              </a:rPr>
              <a:t>ερωτήσεις και ασκήσεις από το Υλικό Φυσικής – Χημείας </a:t>
            </a:r>
            <a:r>
              <a:rPr lang="el-GR" altLang="el-GR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hlinkClick r:id="rId7"/>
              </a:rPr>
              <a:t>εδώ</a:t>
            </a:r>
            <a:r>
              <a:rPr lang="el-GR" altLang="el-GR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.</a:t>
            </a:r>
            <a:endParaRPr lang="el-GR" altLang="el-GR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39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354077" y="619664"/>
            <a:ext cx="921173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Ερωτήσεις </a:t>
            </a: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στην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Καταστατική Εξίσωση των Αερίων</a:t>
            </a:r>
            <a:endParaRPr lang="el-GR" altLang="el-GR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46352" y="1558853"/>
            <a:ext cx="7027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2400" b="1" dirty="0" smtClean="0">
                <a:latin typeface="Comic Sans MS" panose="030F0702030302020204" pitchFamily="66" charset="0"/>
              </a:rPr>
              <a:t>  35 Ερωτήσεις Β’ Θέματος από την Τράπεζα Θεμάτων του ΙΕΠ </a:t>
            </a:r>
            <a:r>
              <a:rPr lang="el-GR" sz="2400" b="1" dirty="0" smtClean="0">
                <a:latin typeface="Comic Sans MS" panose="030F0702030302020204" pitchFamily="66" charset="0"/>
                <a:hlinkClick r:id="rId2"/>
              </a:rPr>
              <a:t>εδώ</a:t>
            </a:r>
            <a:r>
              <a:rPr lang="el-GR" sz="2400" b="1" dirty="0" smtClean="0">
                <a:latin typeface="Comic Sans MS" panose="030F0702030302020204" pitchFamily="66" charset="0"/>
              </a:rPr>
              <a:t>. 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2792320" y="255189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l-GR" dirty="0">
                <a:latin typeface="Comic Sans MS" panose="030F0702030302020204" pitchFamily="66" charset="0"/>
              </a:rPr>
              <a:t>Στο αρχείο θα βρείτε 35 ερωτήσεις </a:t>
            </a:r>
            <a:r>
              <a:rPr lang="el-GR" dirty="0" smtClean="0">
                <a:latin typeface="Comic Sans MS" panose="030F0702030302020204" pitchFamily="66" charset="0"/>
              </a:rPr>
              <a:t>Β</a:t>
            </a:r>
            <a:r>
              <a:rPr lang="el-GR" dirty="0">
                <a:latin typeface="Comic Sans MS" panose="030F0702030302020204" pitchFamily="66" charset="0"/>
              </a:rPr>
              <a:t>' θέματος της ύλης Θετικού Προσανατολισμού, σχετικά με την Κινητική των Αερίων (Νόμοι των αερίων, Καταστατική εξίσωση των ιδανικών αερίων, Κινητική θεωρία).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46352" y="4060946"/>
            <a:ext cx="6646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400" b="1" dirty="0" smtClean="0">
                <a:latin typeface="Comic Sans MS" panose="030F0702030302020204" pitchFamily="66" charset="0"/>
              </a:rPr>
              <a:t> </a:t>
            </a:r>
            <a:r>
              <a:rPr lang="en-US" sz="2400" b="1" dirty="0" smtClean="0">
                <a:latin typeface="Comic Sans MS" panose="030F0702030302020204" pitchFamily="66" charset="0"/>
              </a:rPr>
              <a:t>25</a:t>
            </a:r>
            <a:r>
              <a:rPr lang="el-GR" sz="2400" b="1" dirty="0" smtClean="0">
                <a:latin typeface="Comic Sans MS" panose="030F0702030302020204" pitchFamily="66" charset="0"/>
              </a:rPr>
              <a:t> Ερωτήσεις Πολλαπλής Επιλογής με το πρόγραμμα </a:t>
            </a:r>
            <a:r>
              <a:rPr lang="en-US" sz="2400" b="1" dirty="0" smtClean="0">
                <a:latin typeface="Comic Sans MS" panose="030F0702030302020204" pitchFamily="66" charset="0"/>
              </a:rPr>
              <a:t>Hot Potatoes </a:t>
            </a:r>
            <a:r>
              <a:rPr lang="el-GR" sz="2400" b="1" dirty="0" smtClean="0">
                <a:latin typeface="Comic Sans MS" panose="030F0702030302020204" pitchFamily="66" charset="0"/>
                <a:hlinkClick r:id="rId3"/>
              </a:rPr>
              <a:t>εδώ</a:t>
            </a:r>
            <a:r>
              <a:rPr lang="el-GR" sz="2400" b="1" dirty="0" smtClean="0">
                <a:latin typeface="Comic Sans MS" panose="030F0702030302020204" pitchFamily="66" charset="0"/>
              </a:rPr>
              <a:t>.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49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016587" y="922387"/>
            <a:ext cx="3641969" cy="7578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altLang="el-GR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Εφαρμογές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526" y="2095871"/>
            <a:ext cx="3438030" cy="3438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321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973918" y="1859896"/>
            <a:ext cx="624416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Ερωτήσεις από το βιβλίο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(από σελ. 88)</a:t>
            </a:r>
            <a:endParaRPr lang="el-GR" alt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60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053254" y="307349"/>
            <a:ext cx="3112478" cy="61910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Ιδανικά Αέρια</a:t>
            </a:r>
            <a:endParaRPr lang="el-GR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54" y="1232259"/>
            <a:ext cx="3479507" cy="3963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902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280160" y="376535"/>
            <a:ext cx="9220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latin typeface="Trebuchet MS" panose="020B0603020202020204" pitchFamily="34" charset="0"/>
              </a:rPr>
              <a:t>4.  </a:t>
            </a:r>
            <a:r>
              <a:rPr lang="el-GR" sz="2000" dirty="0" smtClean="0">
                <a:latin typeface="Trebuchet MS" panose="020B0603020202020204" pitchFamily="34" charset="0"/>
              </a:rPr>
              <a:t>Ποσότητα </a:t>
            </a:r>
            <a:r>
              <a:rPr lang="el-GR" sz="2000" dirty="0">
                <a:latin typeface="Trebuchet MS" panose="020B0603020202020204" pitchFamily="34" charset="0"/>
              </a:rPr>
              <a:t>αερίου θερμαίνεται με σταθερό όγκο. Η πυκνότητά του  </a:t>
            </a:r>
            <a:endParaRPr lang="en-US" sz="2000" dirty="0" smtClean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α</a:t>
            </a:r>
            <a:r>
              <a:rPr lang="el-GR" sz="2000" b="1" dirty="0">
                <a:latin typeface="Trebuchet MS" panose="020B0603020202020204" pitchFamily="34" charset="0"/>
              </a:rPr>
              <a:t>) </a:t>
            </a:r>
            <a:r>
              <a:rPr lang="en-US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α</a:t>
            </a:r>
            <a:r>
              <a:rPr lang="el-GR" sz="2000" dirty="0" smtClean="0">
                <a:latin typeface="Trebuchet MS" panose="020B0603020202020204" pitchFamily="34" charset="0"/>
              </a:rPr>
              <a:t>υξάνεται</a:t>
            </a:r>
            <a:r>
              <a:rPr lang="el-GR" sz="2000" dirty="0">
                <a:latin typeface="Trebuchet MS" panose="020B0603020202020204" pitchFamily="34" charset="0"/>
              </a:rPr>
              <a:t>.  </a:t>
            </a:r>
            <a:r>
              <a:rPr lang="en-US" sz="2000" dirty="0" smtClean="0">
                <a:latin typeface="Trebuchet MS" panose="020B0603020202020204" pitchFamily="34" charset="0"/>
              </a:rPr>
              <a:t>                       </a:t>
            </a:r>
            <a:r>
              <a:rPr lang="el-GR" sz="2000" b="1" dirty="0" smtClean="0">
                <a:latin typeface="Trebuchet MS" panose="020B0603020202020204" pitchFamily="34" charset="0"/>
              </a:rPr>
              <a:t>β)</a:t>
            </a:r>
            <a:r>
              <a:rPr lang="en-US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μειώνεται</a:t>
            </a:r>
            <a:r>
              <a:rPr lang="el-GR" sz="2000" dirty="0">
                <a:latin typeface="Trebuchet MS" panose="020B0603020202020204" pitchFamily="34" charset="0"/>
              </a:rPr>
              <a:t>.  </a:t>
            </a:r>
            <a:r>
              <a:rPr lang="en-US" sz="2000" dirty="0" smtClean="0">
                <a:latin typeface="Trebuchet MS" panose="020B0603020202020204" pitchFamily="34" charset="0"/>
              </a:rPr>
              <a:t>                   </a:t>
            </a:r>
            <a:r>
              <a:rPr lang="en-US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b="1" dirty="0" smtClean="0">
                <a:latin typeface="Trebuchet MS" panose="020B0603020202020204" pitchFamily="34" charset="0"/>
              </a:rPr>
              <a:t>γ</a:t>
            </a:r>
            <a:r>
              <a:rPr lang="el-GR" sz="2000" b="1" dirty="0">
                <a:latin typeface="Trebuchet MS" panose="020B0603020202020204" pitchFamily="34" charset="0"/>
              </a:rPr>
              <a:t>) </a:t>
            </a:r>
            <a:r>
              <a:rPr lang="en-US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μένει </a:t>
            </a:r>
            <a:r>
              <a:rPr lang="el-GR" sz="2000" dirty="0">
                <a:latin typeface="Trebuchet MS" panose="020B0603020202020204" pitchFamily="34" charset="0"/>
              </a:rPr>
              <a:t>σταθερή. </a:t>
            </a:r>
            <a:endParaRPr lang="en-US" sz="2000" dirty="0" smtClean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l-GR" sz="2000" dirty="0" smtClean="0">
                <a:latin typeface="Trebuchet MS" panose="020B0603020202020204" pitchFamily="34" charset="0"/>
              </a:rPr>
              <a:t>Ποια </a:t>
            </a:r>
            <a:r>
              <a:rPr lang="el-GR" sz="2000" dirty="0">
                <a:latin typeface="Trebuchet MS" panose="020B0603020202020204" pitchFamily="34" charset="0"/>
              </a:rPr>
              <a:t>απάντηση είναι σωστή;</a:t>
            </a:r>
          </a:p>
        </p:txBody>
      </p:sp>
      <p:grpSp>
        <p:nvGrpSpPr>
          <p:cNvPr id="7" name="Ομάδα 6"/>
          <p:cNvGrpSpPr/>
          <p:nvPr/>
        </p:nvGrpSpPr>
        <p:grpSpPr>
          <a:xfrm>
            <a:off x="1280160" y="2166619"/>
            <a:ext cx="10127611" cy="2862322"/>
            <a:chOff x="1280160" y="2166619"/>
            <a:chExt cx="10127611" cy="2862322"/>
          </a:xfrm>
        </p:grpSpPr>
        <p:pic>
          <p:nvPicPr>
            <p:cNvPr id="5" name="Εικόνα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225" y="2434159"/>
              <a:ext cx="2749546" cy="2375348"/>
            </a:xfrm>
            <a:prstGeom prst="rect">
              <a:avLst/>
            </a:prstGeom>
          </p:spPr>
        </p:pic>
        <p:sp>
          <p:nvSpPr>
            <p:cNvPr id="6" name="Ορθογώνιο 5"/>
            <p:cNvSpPr/>
            <p:nvPr/>
          </p:nvSpPr>
          <p:spPr>
            <a:xfrm>
              <a:off x="1280160" y="2166619"/>
              <a:ext cx="7186930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b="1" dirty="0" smtClean="0">
                  <a:latin typeface="Trebuchet MS" panose="020B0603020202020204" pitchFamily="34" charset="0"/>
                </a:rPr>
                <a:t>5.  </a:t>
              </a:r>
              <a:r>
                <a:rPr lang="el-GR" sz="2000" dirty="0" smtClean="0">
                  <a:latin typeface="Trebuchet MS" panose="020B0603020202020204" pitchFamily="34" charset="0"/>
                </a:rPr>
                <a:t>Στο </a:t>
              </a:r>
              <a:r>
                <a:rPr lang="el-GR" sz="2000" dirty="0">
                  <a:latin typeface="Trebuchet MS" panose="020B0603020202020204" pitchFamily="34" charset="0"/>
                </a:rPr>
                <a:t>διάγραμμα </a:t>
              </a:r>
              <a:r>
                <a:rPr lang="el-GR" sz="2000" i="1" dirty="0" smtClean="0">
                  <a:latin typeface="Trebuchet MS" panose="020B0603020202020204" pitchFamily="34" charset="0"/>
                </a:rPr>
                <a:t>p</a:t>
              </a:r>
              <a:r>
                <a:rPr lang="en-US" sz="2000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 smtClean="0">
                  <a:latin typeface="Trebuchet MS" panose="020B0603020202020204" pitchFamily="34" charset="0"/>
                </a:rPr>
                <a:t>-</a:t>
              </a:r>
              <a:r>
                <a:rPr lang="en-US" sz="2000" dirty="0" smtClean="0">
                  <a:latin typeface="Trebuchet MS" panose="020B0603020202020204" pitchFamily="34" charset="0"/>
                </a:rPr>
                <a:t> </a:t>
              </a:r>
              <a:r>
                <a:rPr lang="el-GR" sz="2000" i="1" dirty="0" smtClean="0">
                  <a:latin typeface="Trebuchet MS" panose="020B0603020202020204" pitchFamily="34" charset="0"/>
                </a:rPr>
                <a:t>V</a:t>
              </a:r>
              <a:r>
                <a:rPr lang="el-GR" sz="2000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>
                  <a:latin typeface="Trebuchet MS" panose="020B0603020202020204" pitchFamily="34" charset="0"/>
                </a:rPr>
                <a:t>του </a:t>
              </a:r>
              <a:r>
                <a:rPr lang="el-GR" sz="2000" dirty="0" smtClean="0">
                  <a:latin typeface="Trebuchet MS" panose="020B0603020202020204" pitchFamily="34" charset="0"/>
                </a:rPr>
                <a:t>διπλανού σχήματος οι </a:t>
              </a:r>
              <a:r>
                <a:rPr lang="el-GR" sz="2000" dirty="0">
                  <a:latin typeface="Trebuchet MS" panose="020B0603020202020204" pitchFamily="34" charset="0"/>
                </a:rPr>
                <a:t>καμπύλες (1) και (2) αντιστοιχούν στις ισόθερμες μεταβολές δύο αερίων που πραγματοποιήθηκαν στην ίδια θερμοκρασία. Αν </a:t>
              </a:r>
              <a:r>
                <a:rPr lang="el-GR" sz="2000" i="1" dirty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1</a:t>
              </a:r>
              <a:r>
                <a:rPr lang="el-GR" sz="2000" dirty="0">
                  <a:latin typeface="Trebuchet MS" panose="020B0603020202020204" pitchFamily="34" charset="0"/>
                </a:rPr>
                <a:t> και </a:t>
              </a:r>
              <a:r>
                <a:rPr lang="el-GR" sz="2000" i="1" dirty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2</a:t>
              </a:r>
              <a:r>
                <a:rPr lang="el-GR" sz="2000" dirty="0">
                  <a:latin typeface="Trebuchet MS" panose="020B0603020202020204" pitchFamily="34" charset="0"/>
                </a:rPr>
                <a:t> τα </a:t>
              </a:r>
              <a:r>
                <a:rPr lang="el-GR" sz="2000" dirty="0" err="1">
                  <a:latin typeface="Trebuchet MS" panose="020B0603020202020204" pitchFamily="34" charset="0"/>
                </a:rPr>
                <a:t>moles</a:t>
              </a:r>
              <a:r>
                <a:rPr lang="el-GR" sz="2000" dirty="0">
                  <a:latin typeface="Trebuchet MS" panose="020B0603020202020204" pitchFamily="34" charset="0"/>
                </a:rPr>
                <a:t> των δύο αερίων τότε: </a:t>
              </a:r>
            </a:p>
            <a:p>
              <a:pPr algn="just">
                <a:lnSpc>
                  <a:spcPct val="150000"/>
                </a:lnSpc>
              </a:pPr>
              <a:r>
                <a:rPr lang="el-GR" sz="2000" b="1" dirty="0">
                  <a:latin typeface="Trebuchet MS" panose="020B0603020202020204" pitchFamily="34" charset="0"/>
                </a:rPr>
                <a:t>α) 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 </a:t>
              </a:r>
              <a:r>
                <a:rPr lang="el-GR" sz="2000" i="1" dirty="0" smtClean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 smtClean="0">
                  <a:latin typeface="Trebuchet MS" panose="020B0603020202020204" pitchFamily="34" charset="0"/>
                </a:rPr>
                <a:t>1 </a:t>
              </a:r>
              <a:r>
                <a:rPr lang="el-GR" sz="2000" dirty="0" smtClean="0">
                  <a:latin typeface="Trebuchet MS" panose="020B0603020202020204" pitchFamily="34" charset="0"/>
                </a:rPr>
                <a:t>= </a:t>
              </a:r>
              <a:r>
                <a:rPr lang="el-GR" sz="2000" i="1" dirty="0" smtClean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 smtClean="0">
                  <a:latin typeface="Trebuchet MS" panose="020B0603020202020204" pitchFamily="34" charset="0"/>
                </a:rPr>
                <a:t>2</a:t>
              </a:r>
              <a:r>
                <a:rPr lang="el-GR" sz="2000" dirty="0" smtClean="0">
                  <a:latin typeface="Trebuchet MS" panose="020B0603020202020204" pitchFamily="34" charset="0"/>
                </a:rPr>
                <a:t>.                 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β</a:t>
              </a:r>
              <a:r>
                <a:rPr lang="el-GR" sz="2000" b="1" dirty="0">
                  <a:latin typeface="Trebuchet MS" panose="020B0603020202020204" pitchFamily="34" charset="0"/>
                </a:rPr>
                <a:t>)  </a:t>
              </a:r>
              <a:r>
                <a:rPr lang="el-GR" sz="2000" i="1" dirty="0" smtClean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 smtClean="0">
                  <a:latin typeface="Trebuchet MS" panose="020B0603020202020204" pitchFamily="34" charset="0"/>
                </a:rPr>
                <a:t>1 </a:t>
              </a:r>
              <a:r>
                <a:rPr lang="el-GR" sz="2000" dirty="0" smtClean="0">
                  <a:latin typeface="Trebuchet MS" panose="020B0603020202020204" pitchFamily="34" charset="0"/>
                </a:rPr>
                <a:t>&gt; </a:t>
              </a:r>
              <a:r>
                <a:rPr lang="el-GR" sz="2000" i="1" dirty="0" smtClean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 smtClean="0">
                  <a:latin typeface="Trebuchet MS" panose="020B0603020202020204" pitchFamily="34" charset="0"/>
                </a:rPr>
                <a:t>2</a:t>
              </a:r>
              <a:r>
                <a:rPr lang="el-GR" sz="2000" dirty="0" smtClean="0">
                  <a:latin typeface="Trebuchet MS" panose="020B0603020202020204" pitchFamily="34" charset="0"/>
                </a:rPr>
                <a:t>.                   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γ)  </a:t>
              </a:r>
              <a:r>
                <a:rPr lang="el-GR" sz="2000" i="1" dirty="0" smtClean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 smtClean="0">
                  <a:latin typeface="Trebuchet MS" panose="020B0603020202020204" pitchFamily="34" charset="0"/>
                </a:rPr>
                <a:t>1 </a:t>
              </a:r>
              <a:r>
                <a:rPr lang="el-GR" sz="2000" dirty="0" smtClean="0">
                  <a:latin typeface="Trebuchet MS" panose="020B0603020202020204" pitchFamily="34" charset="0"/>
                </a:rPr>
                <a:t>&lt; </a:t>
              </a:r>
              <a:r>
                <a:rPr lang="el-GR" sz="2000" i="1" dirty="0" smtClean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 smtClean="0">
                  <a:latin typeface="Trebuchet MS" panose="020B0603020202020204" pitchFamily="34" charset="0"/>
                </a:rPr>
                <a:t>2</a:t>
              </a:r>
              <a:r>
                <a:rPr lang="el-GR" sz="2000" dirty="0" smtClean="0">
                  <a:latin typeface="Trebuchet MS" panose="020B0603020202020204" pitchFamily="34" charset="0"/>
                </a:rPr>
                <a:t>.</a:t>
              </a:r>
              <a:endParaRPr lang="el-GR" sz="2000" dirty="0">
                <a:latin typeface="Trebuchet MS" panose="020B0603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l-GR" sz="2000" dirty="0">
                  <a:latin typeface="Trebuchet MS" panose="020B0603020202020204" pitchFamily="34" charset="0"/>
                </a:rPr>
                <a:t>Επιλέξτε το σωστό.</a:t>
              </a:r>
            </a:p>
          </p:txBody>
        </p:sp>
      </p:grpSp>
      <p:sp>
        <p:nvSpPr>
          <p:cNvPr id="8" name="Οβάλ 7"/>
          <p:cNvSpPr/>
          <p:nvPr/>
        </p:nvSpPr>
        <p:spPr>
          <a:xfrm>
            <a:off x="7992061" y="866687"/>
            <a:ext cx="475029" cy="497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βάλ 9"/>
          <p:cNvSpPr/>
          <p:nvPr/>
        </p:nvSpPr>
        <p:spPr>
          <a:xfrm>
            <a:off x="6381782" y="4055591"/>
            <a:ext cx="475029" cy="497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6629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760020" y="343166"/>
            <a:ext cx="1023652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6.  </a:t>
            </a:r>
            <a:r>
              <a:rPr lang="el-GR" sz="2000" dirty="0" smtClean="0">
                <a:latin typeface="Trebuchet MS" panose="020B0603020202020204" pitchFamily="34" charset="0"/>
              </a:rPr>
              <a:t>Ποιες </a:t>
            </a:r>
            <a:r>
              <a:rPr lang="el-GR" sz="2000" dirty="0">
                <a:latin typeface="Trebuchet MS" panose="020B0603020202020204" pitchFamily="34" charset="0"/>
              </a:rPr>
              <a:t>από τις επόμενες προτάσεις είναι σωστές;</a:t>
            </a:r>
          </a:p>
          <a:p>
            <a:pPr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 </a:t>
            </a:r>
            <a:r>
              <a:rPr lang="el-GR" sz="2000" b="1" dirty="0" smtClean="0">
                <a:latin typeface="Trebuchet MS" panose="020B0603020202020204" pitchFamily="34" charset="0"/>
              </a:rPr>
              <a:t>α)  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>
                <a:latin typeface="Trebuchet MS" panose="020B0603020202020204" pitchFamily="34" charset="0"/>
              </a:rPr>
              <a:t>καταστατική εξίσωση ισχύει μόνο αν το αέριο αποτελείται από ένα είδος μορίων.</a:t>
            </a:r>
          </a:p>
          <a:p>
            <a:pPr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 </a:t>
            </a:r>
            <a:r>
              <a:rPr lang="el-GR" sz="2000" b="1" dirty="0" smtClean="0">
                <a:latin typeface="Trebuchet MS" panose="020B0603020202020204" pitchFamily="34" charset="0"/>
              </a:rPr>
              <a:t>β)   </a:t>
            </a:r>
            <a:r>
              <a:rPr lang="el-GR" sz="2000" dirty="0" smtClean="0">
                <a:latin typeface="Trebuchet MS" panose="020B0603020202020204" pitchFamily="34" charset="0"/>
              </a:rPr>
              <a:t>Τα </a:t>
            </a:r>
            <a:r>
              <a:rPr lang="el-GR" sz="2000" dirty="0">
                <a:latin typeface="Trebuchet MS" panose="020B0603020202020204" pitchFamily="34" charset="0"/>
              </a:rPr>
              <a:t>αέρια για τα οποία ισχύει η καταστατική εξίσωση ονομάζονται ιδανικά.</a:t>
            </a:r>
          </a:p>
          <a:p>
            <a:pPr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 </a:t>
            </a:r>
            <a:r>
              <a:rPr lang="el-GR" sz="2000" b="1" dirty="0" smtClean="0">
                <a:latin typeface="Trebuchet MS" panose="020B0603020202020204" pitchFamily="34" charset="0"/>
              </a:rPr>
              <a:t>γ)   </a:t>
            </a:r>
            <a:r>
              <a:rPr lang="el-GR" sz="2000" dirty="0" smtClean="0">
                <a:latin typeface="Trebuchet MS" panose="020B0603020202020204" pitchFamily="34" charset="0"/>
              </a:rPr>
              <a:t>Σε </a:t>
            </a:r>
            <a:r>
              <a:rPr lang="el-GR" sz="2000" dirty="0">
                <a:latin typeface="Trebuchet MS" panose="020B0603020202020204" pitchFamily="34" charset="0"/>
              </a:rPr>
              <a:t>ορισμένη ποσότητα ιδανικού αερίου η παράσταση 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i="1" dirty="0" err="1" smtClean="0">
                <a:latin typeface="Trebuchet MS" panose="020B0603020202020204" pitchFamily="34" charset="0"/>
              </a:rPr>
              <a:t>pV</a:t>
            </a:r>
            <a:r>
              <a:rPr lang="el-GR" sz="2000" dirty="0" smtClean="0">
                <a:latin typeface="Trebuchet MS" panose="020B0603020202020204" pitchFamily="34" charset="0"/>
              </a:rPr>
              <a:t>/</a:t>
            </a:r>
            <a:r>
              <a:rPr lang="el-GR" sz="2000" i="1" dirty="0" smtClean="0">
                <a:latin typeface="Trebuchet MS" panose="020B0603020202020204" pitchFamily="34" charset="0"/>
              </a:rPr>
              <a:t>T</a:t>
            </a:r>
            <a:r>
              <a:rPr lang="el-GR" sz="2000" dirty="0" smtClean="0">
                <a:latin typeface="Trebuchet MS" panose="020B0603020202020204" pitchFamily="34" charset="0"/>
              </a:rPr>
              <a:t>  παραμένει </a:t>
            </a:r>
            <a:r>
              <a:rPr lang="el-GR" sz="2000" dirty="0">
                <a:latin typeface="Trebuchet MS" panose="020B0603020202020204" pitchFamily="34" charset="0"/>
              </a:rPr>
              <a:t>σταθερή.</a:t>
            </a:r>
          </a:p>
          <a:p>
            <a:pPr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 </a:t>
            </a:r>
            <a:r>
              <a:rPr lang="el-GR" sz="2000" b="1" dirty="0" smtClean="0">
                <a:latin typeface="Trebuchet MS" panose="020B0603020202020204" pitchFamily="34" charset="0"/>
              </a:rPr>
              <a:t>δ)  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>
                <a:latin typeface="Trebuchet MS" panose="020B0603020202020204" pitchFamily="34" charset="0"/>
              </a:rPr>
              <a:t>καταστατική εξίσωση ισχύει μόνο στα </a:t>
            </a:r>
            <a:r>
              <a:rPr lang="el-GR" sz="2000" dirty="0" err="1">
                <a:latin typeface="Trebuchet MS" panose="020B0603020202020204" pitchFamily="34" charset="0"/>
              </a:rPr>
              <a:t>μονοατομικά</a:t>
            </a:r>
            <a:r>
              <a:rPr lang="el-GR" sz="2000" dirty="0">
                <a:latin typeface="Trebuchet MS" panose="020B0603020202020204" pitchFamily="34" charset="0"/>
              </a:rPr>
              <a:t> αέρια.</a:t>
            </a:r>
          </a:p>
        </p:txBody>
      </p:sp>
      <p:grpSp>
        <p:nvGrpSpPr>
          <p:cNvPr id="7" name="Ομάδα 6"/>
          <p:cNvGrpSpPr/>
          <p:nvPr/>
        </p:nvGrpSpPr>
        <p:grpSpPr>
          <a:xfrm>
            <a:off x="815439" y="2977835"/>
            <a:ext cx="10561122" cy="3056911"/>
            <a:chOff x="815439" y="2977835"/>
            <a:chExt cx="10561122" cy="3056911"/>
          </a:xfrm>
        </p:grpSpPr>
        <p:sp>
          <p:nvSpPr>
            <p:cNvPr id="5" name="Ορθογώνιο 4"/>
            <p:cNvSpPr/>
            <p:nvPr/>
          </p:nvSpPr>
          <p:spPr>
            <a:xfrm>
              <a:off x="815439" y="2977835"/>
              <a:ext cx="10561122" cy="9591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l-GR" sz="2000" b="1" dirty="0" smtClean="0">
                  <a:latin typeface="Trebuchet MS" panose="020B0603020202020204" pitchFamily="34" charset="0"/>
                </a:rPr>
                <a:t>7.  </a:t>
              </a:r>
              <a:r>
                <a:rPr lang="el-GR" sz="2000" dirty="0" smtClean="0">
                  <a:latin typeface="Trebuchet MS" panose="020B0603020202020204" pitchFamily="34" charset="0"/>
                </a:rPr>
                <a:t>Ποιο </a:t>
              </a:r>
              <a:r>
                <a:rPr lang="el-GR" sz="2000" dirty="0">
                  <a:latin typeface="Trebuchet MS" panose="020B0603020202020204" pitchFamily="34" charset="0"/>
                </a:rPr>
                <a:t>από τα επόμενα διαγράμματα παριστάνει το γινόμενο </a:t>
              </a:r>
              <a:r>
                <a:rPr lang="el-GR" sz="2000" i="1" dirty="0" err="1" smtClean="0">
                  <a:latin typeface="Trebuchet MS" panose="020B0603020202020204" pitchFamily="34" charset="0"/>
                </a:rPr>
                <a:t>p.V</a:t>
              </a:r>
              <a:r>
                <a:rPr lang="el-GR" sz="2000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>
                  <a:latin typeface="Trebuchet MS" panose="020B0603020202020204" pitchFamily="34" charset="0"/>
                </a:rPr>
                <a:t>ορισμένης ποσότητας αερίου σε συνάρτηση με την απόλυτη θερμοκρασία του;</a:t>
              </a:r>
            </a:p>
          </p:txBody>
        </p:sp>
        <p:pic>
          <p:nvPicPr>
            <p:cNvPr id="6" name="Εικόνα 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527" y="4138146"/>
              <a:ext cx="10379034" cy="1896600"/>
            </a:xfrm>
            <a:prstGeom prst="rect">
              <a:avLst/>
            </a:prstGeom>
          </p:spPr>
        </p:pic>
      </p:grpSp>
      <p:sp>
        <p:nvSpPr>
          <p:cNvPr id="8" name="Οβάλ 7"/>
          <p:cNvSpPr/>
          <p:nvPr/>
        </p:nvSpPr>
        <p:spPr>
          <a:xfrm>
            <a:off x="777891" y="1294982"/>
            <a:ext cx="475029" cy="497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βάλ 8"/>
          <p:cNvSpPr/>
          <p:nvPr/>
        </p:nvSpPr>
        <p:spPr>
          <a:xfrm>
            <a:off x="814242" y="1792006"/>
            <a:ext cx="475029" cy="497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βάλ 9"/>
          <p:cNvSpPr/>
          <p:nvPr/>
        </p:nvSpPr>
        <p:spPr>
          <a:xfrm>
            <a:off x="6187044" y="5752041"/>
            <a:ext cx="475029" cy="497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53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Ομάδα 5"/>
          <p:cNvGrpSpPr/>
          <p:nvPr/>
        </p:nvGrpSpPr>
        <p:grpSpPr>
          <a:xfrm>
            <a:off x="1140030" y="402265"/>
            <a:ext cx="9583388" cy="4122233"/>
            <a:chOff x="1140030" y="402265"/>
            <a:chExt cx="9583388" cy="4122233"/>
          </a:xfrm>
        </p:grpSpPr>
        <p:sp>
          <p:nvSpPr>
            <p:cNvPr id="4" name="Ορθογώνιο 3"/>
            <p:cNvSpPr/>
            <p:nvPr/>
          </p:nvSpPr>
          <p:spPr>
            <a:xfrm>
              <a:off x="1140030" y="402265"/>
              <a:ext cx="9583388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l-GR" sz="2000" b="1" dirty="0" smtClean="0">
                  <a:latin typeface="Trebuchet MS" panose="020B0603020202020204" pitchFamily="34" charset="0"/>
                </a:rPr>
                <a:t>8.  </a:t>
              </a:r>
              <a:r>
                <a:rPr lang="el-GR" sz="2000" dirty="0" smtClean="0">
                  <a:latin typeface="Trebuchet MS" panose="020B0603020202020204" pitchFamily="34" charset="0"/>
                </a:rPr>
                <a:t>Δύο </a:t>
              </a:r>
              <a:r>
                <a:rPr lang="el-GR" sz="2000" dirty="0">
                  <a:latin typeface="Trebuchet MS" panose="020B0603020202020204" pitchFamily="34" charset="0"/>
                </a:rPr>
                <a:t>ποσότητες αερίων με αριθμό γραμμομορίων </a:t>
              </a:r>
              <a:r>
                <a:rPr lang="el-GR" sz="2000" i="1" dirty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1</a:t>
              </a:r>
              <a:r>
                <a:rPr lang="el-GR" sz="2000" dirty="0">
                  <a:latin typeface="Trebuchet MS" panose="020B0603020202020204" pitchFamily="34" charset="0"/>
                </a:rPr>
                <a:t> και </a:t>
              </a:r>
              <a:r>
                <a:rPr lang="el-GR" sz="2000" i="1" dirty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2</a:t>
              </a:r>
              <a:r>
                <a:rPr lang="el-GR" sz="2000" dirty="0">
                  <a:latin typeface="Trebuchet MS" panose="020B0603020202020204" pitchFamily="34" charset="0"/>
                </a:rPr>
                <a:t> εκτελούν ισοβαρή μεταβολή στην ίδια πίεση. Ποιο από τα παρακάτω διαγράμματα είναι το σωστό; (</a:t>
              </a:r>
              <a:r>
                <a:rPr lang="el-GR" sz="2000" i="1" dirty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1</a:t>
              </a:r>
              <a:r>
                <a:rPr lang="el-GR" sz="2000" dirty="0">
                  <a:latin typeface="Trebuchet MS" panose="020B0603020202020204" pitchFamily="34" charset="0"/>
                </a:rPr>
                <a:t> &gt; </a:t>
              </a:r>
              <a:r>
                <a:rPr lang="el-GR" sz="2000" i="1" dirty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2</a:t>
              </a:r>
              <a:r>
                <a:rPr lang="el-GR" sz="2000" dirty="0">
                  <a:latin typeface="Trebuchet MS" panose="020B0603020202020204" pitchFamily="34" charset="0"/>
                </a:rPr>
                <a:t>).</a:t>
              </a:r>
            </a:p>
          </p:txBody>
        </p:sp>
        <p:pic>
          <p:nvPicPr>
            <p:cNvPr id="5" name="Εικόνα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839" y="2214417"/>
              <a:ext cx="9012355" cy="2310081"/>
            </a:xfrm>
            <a:prstGeom prst="rect">
              <a:avLst/>
            </a:prstGeom>
          </p:spPr>
        </p:pic>
      </p:grpSp>
      <p:sp>
        <p:nvSpPr>
          <p:cNvPr id="7" name="Οβάλ 6"/>
          <p:cNvSpPr/>
          <p:nvPr/>
        </p:nvSpPr>
        <p:spPr>
          <a:xfrm>
            <a:off x="5355762" y="4144276"/>
            <a:ext cx="475029" cy="497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2190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697955" y="1907398"/>
            <a:ext cx="6244164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Ασκήσεις και προβλήματα από το βιβλίο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(από σελ. 91)</a:t>
            </a:r>
            <a:endParaRPr lang="el-GR" alt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79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Ορθογώνιο 4"/>
              <p:cNvSpPr/>
              <p:nvPr/>
            </p:nvSpPr>
            <p:spPr>
              <a:xfrm>
                <a:off x="1187533" y="883238"/>
                <a:ext cx="9607138" cy="2142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l-GR" sz="2000" dirty="0">
                    <a:latin typeface="Trebuchet MS" panose="020B0603020202020204" pitchFamily="34" charset="0"/>
                  </a:rPr>
                  <a:t>Να βρεθεί η πυκνότητα του αέρα μια καλοκαιρινή μέρα που η θερμοκρασία είναι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     27 </a:t>
                </a:r>
                <a:r>
                  <a:rPr lang="el-GR" sz="2000" baseline="30000" dirty="0" smtClean="0">
                    <a:latin typeface="Trebuchet MS" panose="020B0603020202020204" pitchFamily="34" charset="0"/>
                  </a:rPr>
                  <a:t>0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C</a:t>
                </a:r>
                <a:r>
                  <a:rPr lang="el-GR" sz="2000" dirty="0">
                    <a:latin typeface="Trebuchet MS" panose="020B0603020202020204" pitchFamily="34" charset="0"/>
                  </a:rPr>
                  <a:t>. Υποθέτουμε ότι η ατμοσφαιρική πίεση είναι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1atm (</a:t>
                </a:r>
                <a:r>
                  <a:rPr lang="el-GR" sz="2000" dirty="0">
                    <a:latin typeface="Trebuchet MS" panose="020B0603020202020204" pitchFamily="34" charset="0"/>
                  </a:rPr>
                  <a:t>1atm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= 1,013×10</a:t>
                </a:r>
                <a:r>
                  <a:rPr lang="el-GR" sz="2000" baseline="30000" dirty="0" smtClean="0">
                    <a:latin typeface="Trebuchet MS" panose="020B0603020202020204" pitchFamily="34" charset="0"/>
                  </a:rPr>
                  <a:t>5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 N/m</a:t>
                </a:r>
                <a:r>
                  <a:rPr lang="el-GR" sz="2000" baseline="30000" dirty="0" smtClean="0">
                    <a:latin typeface="Trebuchet MS" panose="020B0603020202020204" pitchFamily="34" charset="0"/>
                  </a:rPr>
                  <a:t>2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,  και </a:t>
                </a:r>
                <a:r>
                  <a:rPr lang="el-GR" sz="2000" dirty="0">
                    <a:latin typeface="Trebuchet MS" panose="020B0603020202020204" pitchFamily="34" charset="0"/>
                  </a:rPr>
                  <a:t>ότι ο αέρας συμπεριφέρεται σαν ιδανικό αέριο με γραμμομοριακή μάζα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       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29×10</a:t>
                </a:r>
                <a:r>
                  <a:rPr lang="el-GR" sz="2000" baseline="30000" dirty="0" smtClean="0">
                    <a:latin typeface="Trebuchet MS" panose="020B0603020202020204" pitchFamily="34" charset="0"/>
                  </a:rPr>
                  <a:t>-3</a:t>
                </a:r>
                <a:r>
                  <a:rPr lang="en-US" sz="2000" dirty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 err="1" smtClean="0">
                    <a:latin typeface="Trebuchet MS" panose="020B0603020202020204" pitchFamily="34" charset="0"/>
                  </a:rPr>
                  <a:t>kg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/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m</a:t>
                </a:r>
                <a:r>
                  <a:rPr lang="el-GR" sz="2000" dirty="0" err="1" smtClean="0">
                    <a:latin typeface="Trebuchet MS" panose="020B0603020202020204" pitchFamily="34" charset="0"/>
                  </a:rPr>
                  <a:t>ol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.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 Δίνεται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: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2000" i="1" dirty="0" smtClean="0">
                    <a:latin typeface="Trebuchet MS" panose="020B0603020202020204" pitchFamily="34" charset="0"/>
                  </a:rPr>
                  <a:t>R </a:t>
                </a:r>
                <a:r>
                  <a:rPr lang="en-US" sz="2000" dirty="0">
                    <a:latin typeface="Trebuchet MS" panose="020B0603020202020204" pitchFamily="34" charset="0"/>
                  </a:rPr>
                  <a:t>= 8,314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J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mol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K</m:t>
                        </m:r>
                      </m:den>
                    </m:f>
                  </m:oMath>
                </a14:m>
                <a:endParaRPr lang="el-GR" sz="200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5" name="Ορθογώνιο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533" y="883238"/>
                <a:ext cx="9607138" cy="2142253"/>
              </a:xfrm>
              <a:prstGeom prst="rect">
                <a:avLst/>
              </a:prstGeom>
              <a:blipFill>
                <a:blip r:embed="rId2"/>
                <a:stretch>
                  <a:fillRect l="-698" r="-63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8253352" y="2737728"/>
            <a:ext cx="2541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</a:t>
            </a:r>
            <a:r>
              <a:rPr lang="el-GR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ρ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= 1,18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kg/m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)</a:t>
            </a:r>
            <a:endParaRPr lang="el-GR" sz="2400" b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7533" y="3428553"/>
            <a:ext cx="95002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(εκτός βιβλίου) </a:t>
            </a:r>
            <a:r>
              <a:rPr lang="el-GR" sz="2000" dirty="0" smtClean="0">
                <a:latin typeface="Trebuchet MS" panose="020B0603020202020204" pitchFamily="34" charset="0"/>
              </a:rPr>
              <a:t>Με βάση το προηγούμενο αποτέλεσμα, να εκτιμήσεις πόσο εύκολο θα είναι για σένα να σηκώσεις τον αέρα που υπάρχει σε μια σχολική αίθουσα διαστάσεων</a:t>
            </a:r>
            <a:r>
              <a:rPr lang="en-US" sz="2000" dirty="0" smtClean="0">
                <a:latin typeface="Trebuchet MS" panose="020B0603020202020204" pitchFamily="34" charset="0"/>
              </a:rPr>
              <a:t>  </a:t>
            </a:r>
            <a:r>
              <a:rPr lang="el-GR" sz="2000" dirty="0" smtClean="0">
                <a:latin typeface="Trebuchet MS" panose="020B0603020202020204" pitchFamily="34" charset="0"/>
              </a:rPr>
              <a:t>8</a:t>
            </a:r>
            <a:r>
              <a:rPr lang="en-US" sz="2000" dirty="0" smtClean="0">
                <a:latin typeface="Trebuchet MS" panose="020B0603020202020204" pitchFamily="34" charset="0"/>
              </a:rPr>
              <a:t>m</a:t>
            </a:r>
            <a:r>
              <a:rPr lang="el-GR" sz="2000" dirty="0" smtClean="0">
                <a:latin typeface="Trebuchet MS" panose="020B0603020202020204" pitchFamily="34" charset="0"/>
              </a:rPr>
              <a:t> ×</a:t>
            </a:r>
            <a:r>
              <a:rPr lang="en-US" sz="2000" dirty="0" smtClean="0">
                <a:latin typeface="Trebuchet MS" panose="020B0603020202020204" pitchFamily="34" charset="0"/>
              </a:rPr>
              <a:t> 8m </a:t>
            </a:r>
            <a:r>
              <a:rPr lang="el-GR" sz="2000" dirty="0" smtClean="0">
                <a:latin typeface="Trebuchet MS" panose="020B0603020202020204" pitchFamily="34" charset="0"/>
              </a:rPr>
              <a:t>×</a:t>
            </a:r>
            <a:r>
              <a:rPr lang="en-US" sz="2000" dirty="0" smtClean="0">
                <a:latin typeface="Trebuchet MS" panose="020B0603020202020204" pitchFamily="34" charset="0"/>
              </a:rPr>
              <a:t> 4m.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endParaRPr lang="el-GR" sz="2000" dirty="0">
              <a:latin typeface="Trebuchet MS" panose="020B0603020202020204" pitchFamily="34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380009" y="351909"/>
            <a:ext cx="5450775" cy="4844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ΠΑΡΑΔΕΙΓΜΑ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3-2    </a:t>
            </a:r>
            <a:r>
              <a:rPr lang="el-GR" sz="1600" b="1" dirty="0" smtClean="0">
                <a:latin typeface="Trebuchet MS" panose="020B0603020202020204" pitchFamily="34" charset="0"/>
              </a:rPr>
              <a:t>(σελίδα 75)</a:t>
            </a:r>
            <a:endParaRPr lang="el-GR" sz="1600" b="1" dirty="0">
              <a:latin typeface="Trebuchet MS" panose="020B06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53353" y="4679926"/>
            <a:ext cx="2434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</a:t>
            </a:r>
            <a:r>
              <a:rPr lang="el-GR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αέρα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= 302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kg)</a:t>
            </a:r>
            <a:endParaRPr lang="el-GR" sz="2400" b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9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642753" y="449191"/>
            <a:ext cx="890649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16.  </a:t>
            </a:r>
            <a:r>
              <a:rPr lang="el-GR" sz="2000" dirty="0" smtClean="0">
                <a:latin typeface="Trebuchet MS" panose="020B0603020202020204" pitchFamily="34" charset="0"/>
              </a:rPr>
              <a:t>Δοχείο </a:t>
            </a:r>
            <a:r>
              <a:rPr lang="el-GR" sz="2000" dirty="0">
                <a:latin typeface="Trebuchet MS" panose="020B0603020202020204" pitchFamily="34" charset="0"/>
              </a:rPr>
              <a:t>σταθερού όγκου περιέχει αέρα σε θερμοκρασία 27 </a:t>
            </a:r>
            <a:r>
              <a:rPr lang="el-GR" sz="2000" baseline="30000" dirty="0" smtClean="0">
                <a:latin typeface="Trebuchet MS" panose="020B0603020202020204" pitchFamily="34" charset="0"/>
              </a:rPr>
              <a:t>0</a:t>
            </a:r>
            <a:r>
              <a:rPr lang="el-GR" sz="2000" dirty="0" smtClean="0">
                <a:latin typeface="Trebuchet MS" panose="020B0603020202020204" pitchFamily="34" charset="0"/>
              </a:rPr>
              <a:t>C </a:t>
            </a:r>
            <a:r>
              <a:rPr lang="el-GR" sz="2000" dirty="0">
                <a:latin typeface="Trebuchet MS" panose="020B0603020202020204" pitchFamily="34" charset="0"/>
              </a:rPr>
              <a:t>και πίεση  </a:t>
            </a:r>
            <a:r>
              <a:rPr lang="el-GR" sz="2000" dirty="0" smtClean="0">
                <a:latin typeface="Trebuchet MS" panose="020B0603020202020204" pitchFamily="34" charset="0"/>
              </a:rPr>
              <a:t>1atm</a:t>
            </a:r>
            <a:r>
              <a:rPr lang="el-GR" sz="2000" dirty="0">
                <a:latin typeface="Trebuchet MS" panose="020B0603020202020204" pitchFamily="34" charset="0"/>
              </a:rPr>
              <a:t>. Θερμαίνουμε το δοχείο ώστε η θερμοκρασία του αερίου να  αυξηθεί κατά 60 </a:t>
            </a:r>
            <a:r>
              <a:rPr lang="en-US" sz="2000" baseline="30000" dirty="0" smtClean="0">
                <a:latin typeface="Trebuchet MS" panose="020B0603020202020204" pitchFamily="34" charset="0"/>
              </a:rPr>
              <a:t>0</a:t>
            </a:r>
            <a:r>
              <a:rPr lang="el-GR" sz="2000" dirty="0" smtClean="0">
                <a:latin typeface="Trebuchet MS" panose="020B0603020202020204" pitchFamily="34" charset="0"/>
              </a:rPr>
              <a:t>C</a:t>
            </a:r>
            <a:r>
              <a:rPr lang="el-GR" sz="2000" dirty="0">
                <a:latin typeface="Trebuchet MS" panose="020B0603020202020204" pitchFamily="34" charset="0"/>
              </a:rPr>
              <a:t>. Πόση θα γίνει η πίεση; </a:t>
            </a:r>
            <a:endParaRPr lang="el-GR" sz="2000" dirty="0" smtClean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000" dirty="0" smtClean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endParaRPr lang="el-GR" sz="2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17.  </a:t>
            </a:r>
            <a:r>
              <a:rPr lang="el-GR" sz="2000" dirty="0" smtClean="0">
                <a:latin typeface="Trebuchet MS" panose="020B0603020202020204" pitchFamily="34" charset="0"/>
              </a:rPr>
              <a:t>Αέριο </a:t>
            </a:r>
            <a:r>
              <a:rPr lang="el-GR" sz="2000" dirty="0">
                <a:latin typeface="Trebuchet MS" panose="020B0603020202020204" pitchFamily="34" charset="0"/>
              </a:rPr>
              <a:t>βρίσκεται μέσα σε κατακόρυφο κυλινδρικό δοχείο. Το δοχείο  κλείνεται με εφαρμοστό έμβολο, πάνω στο οποίο τοποθετούνται  διάφορα σταθμά. Το αέριο βρίσκεται σε θερμοκρασία 27 </a:t>
            </a:r>
            <a:r>
              <a:rPr lang="en-US" sz="2000" baseline="30000" dirty="0" smtClean="0">
                <a:latin typeface="Trebuchet MS" panose="020B0603020202020204" pitchFamily="34" charset="0"/>
              </a:rPr>
              <a:t>0</a:t>
            </a:r>
            <a:r>
              <a:rPr lang="el-GR" sz="2000" dirty="0" smtClean="0">
                <a:latin typeface="Trebuchet MS" panose="020B0603020202020204" pitchFamily="34" charset="0"/>
              </a:rPr>
              <a:t>C </a:t>
            </a:r>
            <a:r>
              <a:rPr lang="el-GR" sz="2000" dirty="0">
                <a:latin typeface="Trebuchet MS" panose="020B0603020202020204" pitchFamily="34" charset="0"/>
              </a:rPr>
              <a:t>και  καταλαμβάνει όγκο </a:t>
            </a:r>
            <a:r>
              <a:rPr lang="el-GR" sz="2000" dirty="0" smtClean="0">
                <a:latin typeface="Trebuchet MS" panose="020B0603020202020204" pitchFamily="34" charset="0"/>
              </a:rPr>
              <a:t>0,20m</a:t>
            </a:r>
            <a:r>
              <a:rPr lang="el-GR" sz="2000" baseline="30000" dirty="0" smtClean="0">
                <a:latin typeface="Trebuchet MS" panose="020B0603020202020204" pitchFamily="34" charset="0"/>
              </a:rPr>
              <a:t>3</a:t>
            </a:r>
            <a:r>
              <a:rPr lang="el-GR" sz="2000" dirty="0">
                <a:latin typeface="Trebuchet MS" panose="020B0603020202020204" pitchFamily="34" charset="0"/>
              </a:rPr>
              <a:t>. Ψύχουμε το αέριο στους -</a:t>
            </a:r>
            <a:r>
              <a:rPr lang="el-GR" sz="2000" dirty="0" smtClean="0">
                <a:latin typeface="Trebuchet MS" panose="020B0603020202020204" pitchFamily="34" charset="0"/>
              </a:rPr>
              <a:t>3 </a:t>
            </a:r>
            <a:r>
              <a:rPr lang="el-GR" sz="2000" baseline="30000" dirty="0" smtClean="0">
                <a:latin typeface="Trebuchet MS" panose="020B0603020202020204" pitchFamily="34" charset="0"/>
              </a:rPr>
              <a:t>0</a:t>
            </a:r>
            <a:r>
              <a:rPr lang="el-GR" sz="2000" dirty="0" smtClean="0">
                <a:latin typeface="Trebuchet MS" panose="020B0603020202020204" pitchFamily="34" charset="0"/>
              </a:rPr>
              <a:t>C</a:t>
            </a:r>
            <a:r>
              <a:rPr lang="el-GR" sz="2000" dirty="0">
                <a:latin typeface="Trebuchet MS" panose="020B0603020202020204" pitchFamily="34" charset="0"/>
              </a:rPr>
              <a:t>. Ποιος θα  είναι ο νέος όγκος του αερίου; 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9018059" y="1474546"/>
            <a:ext cx="1531188" cy="578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(1,2atm) 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9002029" y="4699115"/>
            <a:ext cx="1547218" cy="578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(0,18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3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) 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Ορθογώνιο 3"/>
              <p:cNvSpPr/>
              <p:nvPr/>
            </p:nvSpPr>
            <p:spPr>
              <a:xfrm>
                <a:off x="1478280" y="542836"/>
                <a:ext cx="9235440" cy="49122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b="1" dirty="0" smtClean="0">
                    <a:latin typeface="Trebuchet MS" panose="020B0603020202020204" pitchFamily="34" charset="0"/>
                  </a:rPr>
                  <a:t>18. 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Δωμάτιο </a:t>
                </a:r>
                <a:r>
                  <a:rPr lang="el-GR" sz="2000" dirty="0">
                    <a:latin typeface="Trebuchet MS" panose="020B0603020202020204" pitchFamily="34" charset="0"/>
                  </a:rPr>
                  <a:t>έχει διαστάσεις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4m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>
                    <a:latin typeface="Trebuchet MS" panose="020B0603020202020204" pitchFamily="34" charset="0"/>
                  </a:rPr>
                  <a:t>×</a:t>
                </a:r>
                <a:r>
                  <a:rPr lang="en-US" sz="2000" dirty="0">
                    <a:latin typeface="Trebuchet MS" panose="020B0603020202020204" pitchFamily="34" charset="0"/>
                  </a:rPr>
                  <a:t>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4m </a:t>
                </a:r>
                <a:r>
                  <a:rPr lang="el-GR" sz="2000" dirty="0">
                    <a:latin typeface="Trebuchet MS" panose="020B0603020202020204" pitchFamily="34" charset="0"/>
                  </a:rPr>
                  <a:t>×</a:t>
                </a:r>
                <a:r>
                  <a:rPr lang="en-US" sz="2000" dirty="0">
                    <a:latin typeface="Trebuchet MS" panose="020B0603020202020204" pitchFamily="34" charset="0"/>
                  </a:rPr>
                  <a:t>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3m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. </a:t>
                </a:r>
                <a:r>
                  <a:rPr lang="el-GR" sz="2000" dirty="0">
                    <a:latin typeface="Trebuchet MS" panose="020B0603020202020204" pitchFamily="34" charset="0"/>
                  </a:rPr>
                  <a:t>Η θερμοκρασία στο δωμάτιο  είναι 27 </a:t>
                </a:r>
                <a:r>
                  <a:rPr lang="en-US" sz="2000" baseline="30000" dirty="0" smtClean="0">
                    <a:latin typeface="Trebuchet MS" panose="020B0603020202020204" pitchFamily="34" charset="0"/>
                  </a:rPr>
                  <a:t>0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C </a:t>
                </a:r>
                <a:r>
                  <a:rPr lang="el-GR" sz="2000" dirty="0">
                    <a:latin typeface="Trebuchet MS" panose="020B0603020202020204" pitchFamily="34" charset="0"/>
                  </a:rPr>
                  <a:t>και η πίεση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1</a:t>
                </a:r>
                <a:r>
                  <a:rPr lang="el-GR" sz="2000" dirty="0" err="1" smtClean="0">
                    <a:latin typeface="Trebuchet MS" panose="020B0603020202020204" pitchFamily="34" charset="0"/>
                  </a:rPr>
                  <a:t>atm</a:t>
                </a:r>
                <a:r>
                  <a:rPr lang="el-GR" sz="2000" dirty="0">
                    <a:latin typeface="Trebuchet MS" panose="020B0603020202020204" pitchFamily="34" charset="0"/>
                  </a:rPr>
                  <a:t>. Να υπολογίσετε τον αριθμό των </a:t>
                </a:r>
                <a:r>
                  <a:rPr lang="el-GR" sz="2000" dirty="0" err="1">
                    <a:latin typeface="Trebuchet MS" panose="020B0603020202020204" pitchFamily="34" charset="0"/>
                  </a:rPr>
                  <a:t>mol</a:t>
                </a:r>
                <a:r>
                  <a:rPr lang="el-GR" sz="2000" dirty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του </a:t>
                </a:r>
                <a:r>
                  <a:rPr lang="el-GR" sz="2000" dirty="0">
                    <a:latin typeface="Trebuchet MS" panose="020B0603020202020204" pitchFamily="34" charset="0"/>
                  </a:rPr>
                  <a:t>αέρα στο δωμάτιο. Δίνονται: 1atm = 1,013×10</a:t>
                </a:r>
                <a:r>
                  <a:rPr lang="el-GR" sz="2000" baseline="30000" dirty="0">
                    <a:latin typeface="Trebuchet MS" panose="020B0603020202020204" pitchFamily="34" charset="0"/>
                  </a:rPr>
                  <a:t>5</a:t>
                </a:r>
                <a:r>
                  <a:rPr lang="el-GR" sz="2000" dirty="0">
                    <a:latin typeface="Trebuchet MS" panose="020B0603020202020204" pitchFamily="34" charset="0"/>
                  </a:rPr>
                  <a:t> N/m</a:t>
                </a:r>
                <a:r>
                  <a:rPr lang="el-GR" sz="2000" baseline="30000" dirty="0">
                    <a:latin typeface="Trebuchet MS" panose="020B0603020202020204" pitchFamily="34" charset="0"/>
                  </a:rPr>
                  <a:t>2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,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2000" i="1" dirty="0">
                    <a:latin typeface="Trebuchet MS" panose="020B0603020202020204" pitchFamily="34" charset="0"/>
                  </a:rPr>
                  <a:t>R</a:t>
                </a:r>
                <a:r>
                  <a:rPr lang="en-US" sz="2000" dirty="0">
                    <a:latin typeface="Trebuchet MS" panose="020B0603020202020204" pitchFamily="34" charset="0"/>
                  </a:rPr>
                  <a:t> = 8,314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J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mol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K</m:t>
                        </m:r>
                      </m:den>
                    </m:f>
                  </m:oMath>
                </a14:m>
                <a:r>
                  <a:rPr lang="en-US" sz="2000" dirty="0" smtClean="0">
                    <a:latin typeface="Trebuchet MS" panose="020B0603020202020204" pitchFamily="34" charset="0"/>
                  </a:rPr>
                  <a:t> .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000" dirty="0" smtClean="0">
                  <a:latin typeface="Trebuchet MS" panose="020B0603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endParaRPr lang="en-US" sz="2000" dirty="0">
                  <a:latin typeface="Trebuchet MS" panose="020B0603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000" b="1" dirty="0" smtClean="0">
                    <a:latin typeface="Trebuchet MS" panose="020B0603020202020204" pitchFamily="34" charset="0"/>
                  </a:rPr>
                  <a:t>19. 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Κυλινδρικό </a:t>
                </a:r>
                <a:r>
                  <a:rPr lang="el-GR" sz="2000" dirty="0">
                    <a:latin typeface="Trebuchet MS" panose="020B0603020202020204" pitchFamily="34" charset="0"/>
                  </a:rPr>
                  <a:t>δοχείο με διαθερμικά τοιχώματα φράσσεται με εφαρμοστό  έμβολο. Το δοχείο περιέχει αέρα πίεσης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1</a:t>
                </a:r>
                <a:r>
                  <a:rPr lang="el-GR" sz="2000" dirty="0" err="1" smtClean="0">
                    <a:latin typeface="Trebuchet MS" panose="020B0603020202020204" pitchFamily="34" charset="0"/>
                  </a:rPr>
                  <a:t>atm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>
                    <a:latin typeface="Trebuchet MS" panose="020B0603020202020204" pitchFamily="34" charset="0"/>
                  </a:rPr>
                  <a:t>και βρίσκεται μέσα σε  λουτρό νερού σταθερής θερμοκρασίας. Πιέζουμε το έμβολο ώστε ο  όγκος του αερίου να ελαττωθεί στο 1/3 του αρχικού. Υπολογίστε την  τελική τιμή της πίεσης του αερίου. </a:t>
                </a:r>
              </a:p>
            </p:txBody>
          </p:sp>
        </mc:Choice>
        <mc:Fallback xmlns="">
          <p:sp>
            <p:nvSpPr>
              <p:cNvPr id="4" name="Ορθογώνιο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80" y="542836"/>
                <a:ext cx="9235440" cy="4912242"/>
              </a:xfrm>
              <a:prstGeom prst="rect">
                <a:avLst/>
              </a:prstGeom>
              <a:blipFill>
                <a:blip r:embed="rId2"/>
                <a:stretch>
                  <a:fillRect l="-726" r="-66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Ορθογώνιο 6"/>
          <p:cNvSpPr/>
          <p:nvPr/>
        </p:nvSpPr>
        <p:spPr>
          <a:xfrm>
            <a:off x="9093864" y="1934178"/>
            <a:ext cx="1760418" cy="578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1950mol)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9477484" y="4880890"/>
            <a:ext cx="13292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3atm)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59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Ορθογώνιο 3"/>
              <p:cNvSpPr/>
              <p:nvPr/>
            </p:nvSpPr>
            <p:spPr>
              <a:xfrm>
                <a:off x="1280160" y="501650"/>
                <a:ext cx="9372600" cy="44505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b="1" dirty="0" smtClean="0">
                    <a:latin typeface="Trebuchet MS" panose="020B0603020202020204" pitchFamily="34" charset="0"/>
                  </a:rPr>
                  <a:t>20.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2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×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10</a:t>
                </a:r>
                <a:r>
                  <a:rPr lang="en-US" sz="2000" baseline="30000" dirty="0" smtClean="0">
                    <a:latin typeface="Trebuchet MS" panose="020B0603020202020204" pitchFamily="34" charset="0"/>
                  </a:rPr>
                  <a:t>-5 </a:t>
                </a:r>
                <a:r>
                  <a:rPr lang="el-GR" sz="2000" dirty="0" err="1" smtClean="0">
                    <a:latin typeface="Trebuchet MS" panose="020B0603020202020204" pitchFamily="34" charset="0"/>
                  </a:rPr>
                  <a:t>mol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>
                    <a:latin typeface="Trebuchet MS" panose="020B0603020202020204" pitchFamily="34" charset="0"/>
                  </a:rPr>
                  <a:t>υδρογόνου βρίσκονται σε δοχείο όγκου </a:t>
                </a:r>
                <a:r>
                  <a:rPr lang="el-GR" sz="2000" i="1" dirty="0">
                    <a:latin typeface="Trebuchet MS" panose="020B0603020202020204" pitchFamily="34" charset="0"/>
                  </a:rPr>
                  <a:t>V</a:t>
                </a:r>
                <a:r>
                  <a:rPr lang="el-GR" sz="2000" dirty="0">
                    <a:latin typeface="Trebuchet MS" panose="020B0603020202020204" pitchFamily="34" charset="0"/>
                  </a:rPr>
                  <a:t> =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0,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25m</a:t>
                </a:r>
                <a:r>
                  <a:rPr lang="el-GR" sz="2000" baseline="30000" dirty="0" smtClean="0">
                    <a:latin typeface="Trebuchet MS" panose="020B0603020202020204" pitchFamily="34" charset="0"/>
                  </a:rPr>
                  <a:t>3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, </a:t>
                </a:r>
                <a:r>
                  <a:rPr lang="el-GR" sz="2000" dirty="0">
                    <a:latin typeface="Trebuchet MS" panose="020B0603020202020204" pitchFamily="34" charset="0"/>
                  </a:rPr>
                  <a:t>σε θερμοκρασία 27 </a:t>
                </a:r>
                <a:r>
                  <a:rPr lang="en-US" sz="2000" baseline="30000" dirty="0" smtClean="0">
                    <a:latin typeface="Trebuchet MS" panose="020B0603020202020204" pitchFamily="34" charset="0"/>
                  </a:rPr>
                  <a:t>0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C</a:t>
                </a:r>
                <a:r>
                  <a:rPr lang="el-GR" sz="2000" dirty="0">
                    <a:latin typeface="Trebuchet MS" panose="020B0603020202020204" pitchFamily="34" charset="0"/>
                  </a:rPr>
                  <a:t>. Υπολογίστε την πίεση του αερίου. Δίνονται: </a:t>
                </a:r>
                <a:r>
                  <a:rPr lang="en-US" sz="2000" i="1" dirty="0" smtClean="0">
                    <a:latin typeface="Trebuchet MS" panose="020B0603020202020204" pitchFamily="34" charset="0"/>
                  </a:rPr>
                  <a:t>R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= </a:t>
                </a:r>
                <a:r>
                  <a:rPr lang="en-US" sz="2000" dirty="0">
                    <a:latin typeface="Trebuchet MS" panose="020B0603020202020204" pitchFamily="34" charset="0"/>
                  </a:rPr>
                  <a:t>8,314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J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mol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K</m:t>
                        </m:r>
                      </m:den>
                    </m:f>
                  </m:oMath>
                </a14:m>
                <a:r>
                  <a:rPr lang="en-US" sz="2000" dirty="0" smtClean="0">
                    <a:latin typeface="Trebuchet MS" panose="020B0603020202020204" pitchFamily="34" charset="0"/>
                  </a:rPr>
                  <a:t>.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 </a:t>
                </a:r>
                <a:endParaRPr lang="en-US" sz="2000" dirty="0" smtClean="0">
                  <a:latin typeface="Trebuchet MS" panose="020B0603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endParaRPr lang="en-US" sz="2000" dirty="0">
                  <a:latin typeface="Trebuchet MS" panose="020B0603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endParaRPr lang="en-US" sz="2000" dirty="0" smtClean="0">
                  <a:latin typeface="Trebuchet MS" panose="020B0603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000" b="1" dirty="0" smtClean="0">
                    <a:latin typeface="Trebuchet MS" panose="020B0603020202020204" pitchFamily="34" charset="0"/>
                  </a:rPr>
                  <a:t>21. 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Αέριο </a:t>
                </a:r>
                <a:r>
                  <a:rPr lang="el-GR" sz="2000" dirty="0">
                    <a:latin typeface="Trebuchet MS" panose="020B0603020202020204" pitchFamily="34" charset="0"/>
                  </a:rPr>
                  <a:t>βρίσκεται μέσα σε κυλινδρικό δοχείο. Το πάνω μέρος του  δοχείου κλείνεται αεροστεγώς με έμβολο. Ο όγκος του αερίου μέσα  στο δοχείο είναι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 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0,4m</a:t>
                </a:r>
                <a:r>
                  <a:rPr lang="el-GR" sz="2000" baseline="30000" dirty="0" smtClean="0">
                    <a:latin typeface="Trebuchet MS" panose="020B0603020202020204" pitchFamily="34" charset="0"/>
                  </a:rPr>
                  <a:t>3</a:t>
                </a:r>
                <a:r>
                  <a:rPr lang="el-GR" sz="2000" dirty="0">
                    <a:latin typeface="Trebuchet MS" panose="020B0603020202020204" pitchFamily="34" charset="0"/>
                  </a:rPr>
                  <a:t>, η θερμοκρασία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300Κ </a:t>
                </a:r>
                <a:r>
                  <a:rPr lang="el-GR" sz="2000" dirty="0">
                    <a:latin typeface="Trebuchet MS" panose="020B0603020202020204" pitchFamily="34" charset="0"/>
                  </a:rPr>
                  <a:t>και η πίεσή του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1atm. </a:t>
                </a:r>
                <a:r>
                  <a:rPr lang="el-GR" sz="2000" dirty="0">
                    <a:latin typeface="Trebuchet MS" panose="020B0603020202020204" pitchFamily="34" charset="0"/>
                  </a:rPr>
                  <a:t>Πιέζουμε το έμβολο ώστε ο όγκος του αερίου να γίνει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0,1m</a:t>
                </a:r>
                <a:r>
                  <a:rPr lang="el-GR" sz="2000" baseline="30000" dirty="0" smtClean="0">
                    <a:latin typeface="Trebuchet MS" panose="020B0603020202020204" pitchFamily="34" charset="0"/>
                  </a:rPr>
                  <a:t>3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 οπότε </a:t>
                </a:r>
                <a:r>
                  <a:rPr lang="el-GR" sz="2000" dirty="0">
                    <a:latin typeface="Trebuchet MS" panose="020B0603020202020204" pitchFamily="34" charset="0"/>
                  </a:rPr>
                  <a:t>παρατηρούμε ότι η θερμοκρασία του έγινε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600Κ</a:t>
                </a:r>
                <a:r>
                  <a:rPr lang="el-GR" sz="2000" dirty="0">
                    <a:latin typeface="Trebuchet MS" panose="020B0603020202020204" pitchFamily="34" charset="0"/>
                  </a:rPr>
                  <a:t>. Υπολογίστε την  τελική πίεση του αερίου. </a:t>
                </a:r>
              </a:p>
            </p:txBody>
          </p:sp>
        </mc:Choice>
        <mc:Fallback xmlns="">
          <p:sp>
            <p:nvSpPr>
              <p:cNvPr id="4" name="Ορθογώνιο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160" y="501650"/>
                <a:ext cx="9372600" cy="4450577"/>
              </a:xfrm>
              <a:prstGeom prst="rect">
                <a:avLst/>
              </a:prstGeom>
              <a:blipFill>
                <a:blip r:embed="rId2"/>
                <a:stretch>
                  <a:fillRect l="-650" r="-585" b="-13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Ορθογώνιο 5"/>
          <p:cNvSpPr/>
          <p:nvPr/>
        </p:nvSpPr>
        <p:spPr>
          <a:xfrm>
            <a:off x="9072945" y="1674604"/>
            <a:ext cx="17246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0,2N/m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)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9608245" y="4786551"/>
            <a:ext cx="1236236" cy="578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8atm)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50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Ορθογώνιο 3"/>
              <p:cNvSpPr/>
              <p:nvPr/>
            </p:nvSpPr>
            <p:spPr>
              <a:xfrm>
                <a:off x="1508760" y="404336"/>
                <a:ext cx="9433560" cy="46538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b="1" dirty="0" smtClean="0">
                    <a:latin typeface="Trebuchet MS" panose="020B0603020202020204" pitchFamily="34" charset="0"/>
                  </a:rPr>
                  <a:t>22. 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Στο </a:t>
                </a:r>
                <a:r>
                  <a:rPr lang="el-GR" sz="2000" dirty="0">
                    <a:latin typeface="Trebuchet MS" panose="020B0603020202020204" pitchFamily="34" charset="0"/>
                  </a:rPr>
                  <a:t>εργαστήριο μπορούν να επιτευχθούν πολύ χαμηλές πιέσεις (υψηλό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κενό</a:t>
                </a:r>
                <a:r>
                  <a:rPr lang="el-GR" sz="2000" dirty="0">
                    <a:latin typeface="Trebuchet MS" panose="020B0603020202020204" pitchFamily="34" charset="0"/>
                  </a:rPr>
                  <a:t>), έως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13×10</a:t>
                </a:r>
                <a:r>
                  <a:rPr lang="en-US" sz="2000" baseline="30000" dirty="0" smtClean="0">
                    <a:latin typeface="Trebuchet MS" panose="020B0603020202020204" pitchFamily="34" charset="0"/>
                  </a:rPr>
                  <a:t>-</a:t>
                </a:r>
                <a:r>
                  <a:rPr lang="el-GR" sz="2000" baseline="30000" dirty="0" smtClean="0">
                    <a:latin typeface="Trebuchet MS" panose="020B0603020202020204" pitchFamily="34" charset="0"/>
                  </a:rPr>
                  <a:t>15</a:t>
                </a:r>
                <a:r>
                  <a:rPr lang="en-US" sz="2000" baseline="30000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 err="1" smtClean="0">
                    <a:latin typeface="Trebuchet MS" panose="020B0603020202020204" pitchFamily="34" charset="0"/>
                  </a:rPr>
                  <a:t>atm</a:t>
                </a:r>
                <a:r>
                  <a:rPr lang="el-GR" sz="2000" dirty="0">
                    <a:latin typeface="Trebuchet MS" panose="020B0603020202020204" pitchFamily="34" charset="0"/>
                  </a:rPr>
                  <a:t>. Υπολογίστε τον αριθμό των μορίων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ενός </a:t>
                </a:r>
                <a:r>
                  <a:rPr lang="el-GR" sz="2000" dirty="0">
                    <a:latin typeface="Trebuchet MS" panose="020B0603020202020204" pitchFamily="34" charset="0"/>
                  </a:rPr>
                  <a:t>αερίου σε ένα δοχείο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1L </a:t>
                </a:r>
                <a:r>
                  <a:rPr lang="el-GR" sz="2000" dirty="0">
                    <a:latin typeface="Trebuchet MS" panose="020B0603020202020204" pitchFamily="34" charset="0"/>
                  </a:rPr>
                  <a:t>σε αυτή την πίεση και σε  θερμοκρασία δωματίου (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300Κ</a:t>
                </a:r>
                <a:r>
                  <a:rPr lang="el-GR" sz="2000" dirty="0">
                    <a:latin typeface="Trebuchet MS" panose="020B0603020202020204" pitchFamily="34" charset="0"/>
                  </a:rPr>
                  <a:t>). </a:t>
                </a:r>
                <a:endParaRPr lang="en-US" sz="2000" dirty="0" smtClean="0">
                  <a:latin typeface="Trebuchet MS" panose="020B0603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l-GR" sz="2000" dirty="0" smtClean="0">
                    <a:latin typeface="Trebuchet MS" panose="020B0603020202020204" pitchFamily="34" charset="0"/>
                  </a:rPr>
                  <a:t>Δίνονται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:   </a:t>
                </a:r>
                <a:r>
                  <a:rPr lang="en-US" sz="2000" i="1" dirty="0">
                    <a:latin typeface="Trebuchet MS" panose="020B0603020202020204" pitchFamily="34" charset="0"/>
                  </a:rPr>
                  <a:t>R </a:t>
                </a:r>
                <a:r>
                  <a:rPr lang="en-US" sz="2000" dirty="0">
                    <a:latin typeface="Trebuchet MS" panose="020B0603020202020204" pitchFamily="34" charset="0"/>
                  </a:rPr>
                  <a:t>= 8,314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J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mol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K</m:t>
                        </m:r>
                      </m:den>
                    </m:f>
                  </m:oMath>
                </a14:m>
                <a:r>
                  <a:rPr lang="en-US" sz="2000" dirty="0" smtClean="0">
                    <a:latin typeface="Trebuchet MS" panose="020B0603020202020204" pitchFamily="34" charset="0"/>
                  </a:rPr>
                  <a:t>,    </a:t>
                </a:r>
                <a:r>
                  <a:rPr lang="en-US" sz="2000" i="1" dirty="0" smtClean="0">
                    <a:latin typeface="Trebuchet MS" panose="020B0603020202020204" pitchFamily="34" charset="0"/>
                  </a:rPr>
                  <a:t>N</a:t>
                </a:r>
                <a:r>
                  <a:rPr lang="en-US" sz="2000" baseline="-25000" dirty="0" smtClean="0">
                    <a:latin typeface="Trebuchet MS" panose="020B0603020202020204" pitchFamily="34" charset="0"/>
                  </a:rPr>
                  <a:t>A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 = 6,023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×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10</a:t>
                </a:r>
                <a:r>
                  <a:rPr lang="en-US" sz="2000" baseline="30000" dirty="0" smtClean="0">
                    <a:latin typeface="Trebuchet MS" panose="020B0603020202020204" pitchFamily="34" charset="0"/>
                  </a:rPr>
                  <a:t>23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μόρια/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mol.</a:t>
                </a:r>
                <a:endParaRPr lang="el-GR" sz="2000" dirty="0" smtClean="0">
                  <a:latin typeface="Trebuchet MS" panose="020B0603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endParaRPr lang="en-US" sz="2000" dirty="0" smtClean="0">
                  <a:latin typeface="Trebuchet MS" panose="020B0603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endParaRPr lang="el-GR" sz="2000" dirty="0">
                  <a:latin typeface="Trebuchet MS" panose="020B0603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l-GR" sz="2000" b="1" dirty="0" smtClean="0">
                    <a:latin typeface="Trebuchet MS" panose="020B0603020202020204" pitchFamily="34" charset="0"/>
                  </a:rPr>
                  <a:t>23.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 Να </a:t>
                </a:r>
                <a:r>
                  <a:rPr lang="el-GR" sz="2000" dirty="0">
                    <a:latin typeface="Trebuchet MS" panose="020B0603020202020204" pitchFamily="34" charset="0"/>
                  </a:rPr>
                  <a:t>υπολογιστεί η πυκνότητα του διοξειδίου του άνθρακα σε θερμοκρασία 185 </a:t>
                </a:r>
                <a:r>
                  <a:rPr lang="el-GR" sz="2000" baseline="30000" dirty="0" smtClean="0">
                    <a:latin typeface="Trebuchet MS" panose="020B0603020202020204" pitchFamily="34" charset="0"/>
                  </a:rPr>
                  <a:t>0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C </a:t>
                </a:r>
                <a:r>
                  <a:rPr lang="el-GR" sz="2000" dirty="0">
                    <a:latin typeface="Trebuchet MS" panose="020B0603020202020204" pitchFamily="34" charset="0"/>
                  </a:rPr>
                  <a:t>και πίεση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1atm (</a:t>
                </a:r>
                <a:r>
                  <a:rPr lang="el-GR" sz="2000" dirty="0">
                    <a:latin typeface="Trebuchet MS" panose="020B0603020202020204" pitchFamily="34" charset="0"/>
                  </a:rPr>
                  <a:t>1atm =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1,013×10</a:t>
                </a:r>
                <a:r>
                  <a:rPr lang="el-GR" sz="2000" baseline="30000" dirty="0" smtClean="0">
                    <a:latin typeface="Trebuchet MS" panose="020B0603020202020204" pitchFamily="34" charset="0"/>
                  </a:rPr>
                  <a:t>5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 N/m</a:t>
                </a:r>
                <a:r>
                  <a:rPr lang="el-GR" sz="2000" baseline="30000" dirty="0" smtClean="0">
                    <a:latin typeface="Trebuchet MS" panose="020B0603020202020204" pitchFamily="34" charset="0"/>
                  </a:rPr>
                  <a:t>2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). </a:t>
                </a:r>
                <a:r>
                  <a:rPr lang="en-US" sz="2000" dirty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Δίνονται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: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>
                    <a:latin typeface="Trebuchet MS" panose="020B0603020202020204" pitchFamily="34" charset="0"/>
                  </a:rPr>
                  <a:t>η γραμμομοριακή μάζα του διοξειδίου του άνθρακα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44×10</a:t>
                </a:r>
                <a:r>
                  <a:rPr lang="el-GR" sz="2000" baseline="30000" dirty="0" smtClean="0">
                    <a:latin typeface="Trebuchet MS" panose="020B0603020202020204" pitchFamily="34" charset="0"/>
                  </a:rPr>
                  <a:t>-3</a:t>
                </a:r>
                <a:r>
                  <a:rPr lang="en-US" sz="2000" baseline="300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kg/</a:t>
                </a:r>
                <a:r>
                  <a:rPr lang="en-US" sz="2000" dirty="0" err="1" smtClean="0">
                    <a:latin typeface="Trebuchet MS" panose="020B0603020202020204" pitchFamily="34" charset="0"/>
                  </a:rPr>
                  <a:t>mol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,    </a:t>
                </a:r>
                <a:r>
                  <a:rPr lang="en-US" sz="2000" i="1" dirty="0" smtClean="0">
                    <a:latin typeface="Trebuchet MS" panose="020B0603020202020204" pitchFamily="34" charset="0"/>
                  </a:rPr>
                  <a:t>R </a:t>
                </a:r>
                <a:r>
                  <a:rPr lang="en-US" sz="2000" dirty="0">
                    <a:latin typeface="Trebuchet MS" panose="020B0603020202020204" pitchFamily="34" charset="0"/>
                  </a:rPr>
                  <a:t>= 8,314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J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mol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K</m:t>
                        </m:r>
                      </m:den>
                    </m:f>
                  </m:oMath>
                </a14:m>
                <a:r>
                  <a:rPr lang="en-US" sz="2000" dirty="0" smtClean="0">
                    <a:latin typeface="Trebuchet MS" panose="020B0603020202020204" pitchFamily="34" charset="0"/>
                  </a:rPr>
                  <a:t>.</a:t>
                </a:r>
                <a:endParaRPr lang="en-US" sz="200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4" name="Ορθογώνιο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760" y="404336"/>
                <a:ext cx="9433560" cy="4653838"/>
              </a:xfrm>
              <a:prstGeom prst="rect">
                <a:avLst/>
              </a:prstGeom>
              <a:blipFill>
                <a:blip r:embed="rId2"/>
                <a:stretch>
                  <a:fillRect l="-711" r="-64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Ορθογώνιο 4"/>
          <p:cNvSpPr/>
          <p:nvPr/>
        </p:nvSpPr>
        <p:spPr>
          <a:xfrm>
            <a:off x="8317884" y="2152763"/>
            <a:ext cx="2624436" cy="578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3,18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×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10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8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μόρια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)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8891759" y="4839524"/>
            <a:ext cx="20505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1,17kg/m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)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94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Ορθογώνιο 3"/>
              <p:cNvSpPr/>
              <p:nvPr/>
            </p:nvSpPr>
            <p:spPr>
              <a:xfrm>
                <a:off x="1272540" y="512356"/>
                <a:ext cx="9646920" cy="35272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b="1" dirty="0" smtClean="0">
                    <a:latin typeface="Trebuchet MS" panose="020B0603020202020204" pitchFamily="34" charset="0"/>
                  </a:rPr>
                  <a:t>24. 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Ένα </a:t>
                </a:r>
                <a:r>
                  <a:rPr lang="el-GR" sz="2000" dirty="0">
                    <a:latin typeface="Trebuchet MS" panose="020B0603020202020204" pitchFamily="34" charset="0"/>
                  </a:rPr>
                  <a:t>αέριο θερμαίνεται με σταθερή πίεση. Να γίνει η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γραφική </a:t>
                </a:r>
                <a:r>
                  <a:rPr lang="el-GR" sz="2000" dirty="0">
                    <a:latin typeface="Trebuchet MS" panose="020B0603020202020204" pitchFamily="34" charset="0"/>
                  </a:rPr>
                  <a:t>παράσταση της σχέσης </a:t>
                </a:r>
                <a:r>
                  <a:rPr lang="el-GR" sz="2000" i="1" dirty="0">
                    <a:latin typeface="Trebuchet MS" panose="020B0603020202020204" pitchFamily="34" charset="0"/>
                  </a:rPr>
                  <a:t>ρ</a:t>
                </a:r>
                <a:r>
                  <a:rPr lang="el-GR" sz="2000" dirty="0">
                    <a:latin typeface="Trebuchet MS" panose="020B0603020202020204" pitchFamily="34" charset="0"/>
                  </a:rPr>
                  <a:t> = f(</a:t>
                </a:r>
                <a:r>
                  <a:rPr lang="el-GR" sz="2000" i="1" dirty="0">
                    <a:latin typeface="Trebuchet MS" panose="020B0603020202020204" pitchFamily="34" charset="0"/>
                  </a:rPr>
                  <a:t>θ</a:t>
                </a:r>
                <a:r>
                  <a:rPr lang="el-GR" sz="2000" dirty="0">
                    <a:latin typeface="Trebuchet MS" panose="020B0603020202020204" pitchFamily="34" charset="0"/>
                  </a:rPr>
                  <a:t>), όπου</a:t>
                </a:r>
                <a:r>
                  <a:rPr lang="el-GR" sz="2000" i="1" dirty="0">
                    <a:latin typeface="Trebuchet MS" panose="020B0603020202020204" pitchFamily="34" charset="0"/>
                  </a:rPr>
                  <a:t> ρ </a:t>
                </a:r>
                <a:r>
                  <a:rPr lang="el-GR" sz="2000" dirty="0">
                    <a:latin typeface="Trebuchet MS" panose="020B0603020202020204" pitchFamily="34" charset="0"/>
                  </a:rPr>
                  <a:t>η πυκνότητα και </a:t>
                </a:r>
                <a:r>
                  <a:rPr lang="el-GR" sz="2000" i="1" dirty="0">
                    <a:latin typeface="Trebuchet MS" panose="020B0603020202020204" pitchFamily="34" charset="0"/>
                  </a:rPr>
                  <a:t>θ </a:t>
                </a:r>
                <a:r>
                  <a:rPr lang="el-GR" sz="2000" dirty="0">
                    <a:latin typeface="Trebuchet MS" panose="020B0603020202020204" pitchFamily="34" charset="0"/>
                  </a:rPr>
                  <a:t>η  θερμοκρασία σε βαθμούς Κελσίου.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000" b="1" dirty="0" smtClean="0">
                  <a:latin typeface="Trebuchet MS" panose="020B0603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endParaRPr lang="en-US" sz="2000" b="1" dirty="0" smtClean="0">
                  <a:latin typeface="Trebuchet MS" panose="020B0603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000" b="1" dirty="0" smtClean="0">
                    <a:latin typeface="Trebuchet MS" panose="020B0603020202020204" pitchFamily="34" charset="0"/>
                  </a:rPr>
                  <a:t>25. 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Σε </a:t>
                </a:r>
                <a:r>
                  <a:rPr lang="el-GR" sz="2000" dirty="0">
                    <a:latin typeface="Trebuchet MS" panose="020B0603020202020204" pitchFamily="34" charset="0"/>
                  </a:rPr>
                  <a:t>θερμοκρασία </a:t>
                </a:r>
                <a:r>
                  <a:rPr lang="el-GR" sz="2000" i="1" dirty="0">
                    <a:latin typeface="Trebuchet MS" panose="020B0603020202020204" pitchFamily="34" charset="0"/>
                  </a:rPr>
                  <a:t>θ</a:t>
                </a:r>
                <a:r>
                  <a:rPr lang="el-GR" sz="2000" dirty="0">
                    <a:latin typeface="Trebuchet MS" panose="020B0603020202020204" pitchFamily="34" charset="0"/>
                  </a:rPr>
                  <a:t> = 27 </a:t>
                </a:r>
                <a:r>
                  <a:rPr lang="en-US" sz="2000" baseline="30000" dirty="0" smtClean="0">
                    <a:latin typeface="Trebuchet MS" panose="020B0603020202020204" pitchFamily="34" charset="0"/>
                  </a:rPr>
                  <a:t>0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C </a:t>
                </a:r>
                <a:r>
                  <a:rPr lang="el-GR" sz="2000" dirty="0">
                    <a:latin typeface="Trebuchet MS" panose="020B0603020202020204" pitchFamily="34" charset="0"/>
                  </a:rPr>
                  <a:t>και πίεση </a:t>
                </a:r>
                <a:r>
                  <a:rPr lang="el-GR" sz="2000" i="1" dirty="0" smtClean="0">
                    <a:latin typeface="Trebuchet MS" panose="020B0603020202020204" pitchFamily="34" charset="0"/>
                  </a:rPr>
                  <a:t>p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 =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 1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0</a:t>
                </a:r>
                <a:r>
                  <a:rPr lang="en-US" sz="2000" baseline="30000" dirty="0" smtClean="0">
                    <a:latin typeface="Trebuchet MS" panose="020B0603020202020204" pitchFamily="34" charset="0"/>
                  </a:rPr>
                  <a:t>3</a:t>
                </a:r>
                <a:r>
                  <a:rPr lang="en-US" sz="2000" dirty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Ν/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m</a:t>
                </a:r>
                <a:r>
                  <a:rPr lang="en-US" sz="2000" baseline="30000" dirty="0" smtClean="0">
                    <a:latin typeface="Trebuchet MS" panose="020B0603020202020204" pitchFamily="34" charset="0"/>
                  </a:rPr>
                  <a:t>2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>
                    <a:latin typeface="Trebuchet MS" panose="020B0603020202020204" pitchFamily="34" charset="0"/>
                  </a:rPr>
                  <a:t>η πυκνότητα  ενός αερίου είναι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8×10</a:t>
                </a:r>
                <a:r>
                  <a:rPr lang="en-US" sz="2000" baseline="30000" dirty="0" smtClean="0">
                    <a:latin typeface="Trebuchet MS" panose="020B0603020202020204" pitchFamily="34" charset="0"/>
                  </a:rPr>
                  <a:t>-</a:t>
                </a:r>
                <a:r>
                  <a:rPr lang="el-GR" sz="2000" baseline="30000" dirty="0" smtClean="0">
                    <a:latin typeface="Trebuchet MS" panose="020B0603020202020204" pitchFamily="34" charset="0"/>
                  </a:rPr>
                  <a:t>4 </a:t>
                </a:r>
                <a:r>
                  <a:rPr lang="el-GR" sz="2000" dirty="0" err="1" smtClean="0">
                    <a:latin typeface="Trebuchet MS" panose="020B0603020202020204" pitchFamily="34" charset="0"/>
                  </a:rPr>
                  <a:t>kg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/m</a:t>
                </a:r>
                <a:r>
                  <a:rPr lang="en-US" sz="2000" baseline="30000" dirty="0" smtClean="0">
                    <a:latin typeface="Trebuchet MS" panose="020B0603020202020204" pitchFamily="34" charset="0"/>
                  </a:rPr>
                  <a:t>3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. </a:t>
                </a:r>
                <a:r>
                  <a:rPr lang="el-GR" sz="2000" dirty="0">
                    <a:latin typeface="Trebuchet MS" panose="020B0603020202020204" pitchFamily="34" charset="0"/>
                  </a:rPr>
                  <a:t>Να υπολογιστεί η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γραμμομοριακή </a:t>
                </a:r>
                <a:r>
                  <a:rPr lang="el-GR" sz="2000" dirty="0">
                    <a:latin typeface="Trebuchet MS" panose="020B0603020202020204" pitchFamily="34" charset="0"/>
                  </a:rPr>
                  <a:t>του μάζα. </a:t>
                </a:r>
                <a:endParaRPr lang="en-US" sz="2000" dirty="0" smtClean="0">
                  <a:latin typeface="Trebuchet MS" panose="020B0603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l-GR" sz="2000" dirty="0" smtClean="0">
                    <a:latin typeface="Trebuchet MS" panose="020B0603020202020204" pitchFamily="34" charset="0"/>
                  </a:rPr>
                  <a:t>Δίνεται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:   </a:t>
                </a:r>
                <a:r>
                  <a:rPr lang="en-US" sz="2000" i="1" dirty="0" smtClean="0">
                    <a:latin typeface="Trebuchet MS" panose="020B0603020202020204" pitchFamily="34" charset="0"/>
                  </a:rPr>
                  <a:t>R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=</a:t>
                </a:r>
                <a:r>
                  <a:rPr lang="en-US" sz="2000" i="1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8,314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J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mol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K</m:t>
                        </m:r>
                      </m:den>
                    </m:f>
                  </m:oMath>
                </a14:m>
                <a:r>
                  <a:rPr lang="en-US" sz="2000" dirty="0">
                    <a:latin typeface="Trebuchet MS" panose="020B0603020202020204" pitchFamily="34" charset="0"/>
                  </a:rPr>
                  <a:t>.</a:t>
                </a:r>
                <a:r>
                  <a:rPr lang="el-GR" sz="2000" dirty="0">
                    <a:latin typeface="Trebuchet MS" panose="020B0603020202020204" pitchFamily="34" charset="0"/>
                  </a:rPr>
                  <a:t> </a:t>
                </a:r>
                <a:endParaRPr lang="en-US" sz="200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4" name="Ορθογώνιο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540" y="512356"/>
                <a:ext cx="9646920" cy="3527248"/>
              </a:xfrm>
              <a:prstGeom prst="rect">
                <a:avLst/>
              </a:prstGeom>
              <a:blipFill>
                <a:blip r:embed="rId2"/>
                <a:stretch>
                  <a:fillRect l="-695" r="-63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Ορθογώνιο 6"/>
          <p:cNvSpPr/>
          <p:nvPr/>
        </p:nvSpPr>
        <p:spPr>
          <a:xfrm>
            <a:off x="8428072" y="3461112"/>
            <a:ext cx="2491388" cy="578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2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×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10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-3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kg/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mol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)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61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587" y="1095529"/>
            <a:ext cx="720204" cy="107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8088923" y="261689"/>
            <a:ext cx="1939395" cy="1241796"/>
          </a:xfrm>
          <a:prstGeom prst="cloudCallout">
            <a:avLst>
              <a:gd name="adj1" fmla="val 74459"/>
              <a:gd name="adj2" fmla="val 23681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el-GR" b="1" dirty="0" smtClean="0">
                <a:latin typeface="Comic Sans MS" pitchFamily="66" charset="0"/>
              </a:rPr>
              <a:t>Τι είναι τα ιδανικά αέρια</a:t>
            </a:r>
            <a:r>
              <a:rPr lang="en-US" b="1" dirty="0" smtClean="0">
                <a:latin typeface="Comic Sans MS" pitchFamily="66" charset="0"/>
              </a:rPr>
              <a:t>;</a:t>
            </a:r>
            <a:endParaRPr lang="el-GR" b="1" dirty="0">
              <a:latin typeface="Comic Sans MS" pitchFamily="66" charset="0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30" y="2523087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38130" y="1868617"/>
            <a:ext cx="5956300" cy="1600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Το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ιδανικό αέριο</a:t>
            </a:r>
            <a:r>
              <a:rPr lang="el-GR" sz="2000" b="1" dirty="0" smtClean="0">
                <a:latin typeface="Comic Sans MS" panose="030F0702030302020204" pitchFamily="66" charset="0"/>
              </a:rPr>
              <a:t> είναι ένα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μοντέλο</a:t>
            </a:r>
            <a:r>
              <a:rPr lang="el-GR" sz="2000" b="1" dirty="0" smtClean="0">
                <a:latin typeface="Comic Sans MS" panose="030F0702030302020204" pitchFamily="66" charset="0"/>
              </a:rPr>
              <a:t> που φτιάξαμε για να μελετήσουμε (κατά προσέγγιση) τις ιδιότητες και την συμπεριφορά των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αερίων</a:t>
            </a:r>
            <a:r>
              <a:rPr lang="el-GR" sz="2000" b="1" dirty="0" smtClean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0" name="Ορθογώνιο 9"/>
          <p:cNvSpPr/>
          <p:nvPr/>
        </p:nvSpPr>
        <p:spPr>
          <a:xfrm>
            <a:off x="2370992" y="3469376"/>
            <a:ext cx="51640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Ας δούμε τα χαρακτηριστικά που δώσαμε σ’ αυτό το μοντέλο. </a:t>
            </a:r>
          </a:p>
        </p:txBody>
      </p:sp>
    </p:spTree>
    <p:extLst>
      <p:ext uri="{BB962C8B-B14F-4D97-AF65-F5344CB8AC3E}">
        <p14:creationId xmlns:p14="http://schemas.microsoft.com/office/powerpoint/2010/main" val="208271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944880" y="631597"/>
            <a:ext cx="96774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Trebuchet MS" panose="020B0603020202020204" pitchFamily="34" charset="0"/>
              </a:rPr>
              <a:t>26.  </a:t>
            </a:r>
            <a:r>
              <a:rPr lang="el-GR" sz="2000" dirty="0" smtClean="0">
                <a:latin typeface="Trebuchet MS" panose="020B0603020202020204" pitchFamily="34" charset="0"/>
              </a:rPr>
              <a:t>Ένα </a:t>
            </a:r>
            <a:r>
              <a:rPr lang="el-GR" sz="2000" dirty="0" err="1">
                <a:latin typeface="Trebuchet MS" panose="020B0603020202020204" pitchFamily="34" charset="0"/>
              </a:rPr>
              <a:t>mol</a:t>
            </a:r>
            <a:r>
              <a:rPr lang="el-GR" sz="2000" dirty="0">
                <a:latin typeface="Trebuchet MS" panose="020B0603020202020204" pitchFamily="34" charset="0"/>
              </a:rPr>
              <a:t> αερίου βρίσκεται σε </a:t>
            </a:r>
            <a:r>
              <a:rPr lang="el-GR" sz="2000" dirty="0" err="1">
                <a:latin typeface="Trebuchet MS" panose="020B0603020202020204" pitchFamily="34" charset="0"/>
              </a:rPr>
              <a:t>s.t.p</a:t>
            </a:r>
            <a:r>
              <a:rPr lang="el-GR" sz="2000" dirty="0">
                <a:latin typeface="Trebuchet MS" panose="020B0603020202020204" pitchFamily="34" charset="0"/>
              </a:rPr>
              <a:t>. Διπλασιάζουμε την πίεση  διατηρώντας σταθερή τη θερμοκρασία και στη συνέχεια  τριπλασιάζουμε τον όγκο διατηρώντας σταθερή την πίεση. Να  υπολογίσετε τις τελικές τιμές πίεσης, όγκου, θερμοκρασίας και να  </a:t>
            </a:r>
            <a:r>
              <a:rPr lang="el-GR" sz="2000" dirty="0" err="1">
                <a:latin typeface="Trebuchet MS" panose="020B0603020202020204" pitchFamily="34" charset="0"/>
              </a:rPr>
              <a:t>παραστήσετε</a:t>
            </a:r>
            <a:r>
              <a:rPr lang="el-GR" sz="2000" dirty="0">
                <a:latin typeface="Trebuchet MS" panose="020B0603020202020204" pitchFamily="34" charset="0"/>
              </a:rPr>
              <a:t> γραφικά τις μεταβολές του αερίου σε άξονες </a:t>
            </a:r>
            <a:r>
              <a:rPr lang="el-GR" sz="2000" i="1" dirty="0" smtClean="0">
                <a:latin typeface="Trebuchet MS" panose="020B0603020202020204" pitchFamily="34" charset="0"/>
              </a:rPr>
              <a:t>p</a:t>
            </a:r>
            <a:r>
              <a:rPr lang="en-US" sz="2000" i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-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l-GR" sz="2000" i="1" dirty="0" smtClean="0">
                <a:latin typeface="Trebuchet MS" panose="020B0603020202020204" pitchFamily="34" charset="0"/>
              </a:rPr>
              <a:t>V</a:t>
            </a:r>
            <a:r>
              <a:rPr lang="el-GR" sz="2000" dirty="0">
                <a:latin typeface="Trebuchet MS" panose="020B0603020202020204" pitchFamily="34" charset="0"/>
              </a:rPr>
              <a:t>, </a:t>
            </a:r>
            <a:r>
              <a:rPr lang="el-GR" sz="2000" i="1" dirty="0" smtClean="0">
                <a:latin typeface="Trebuchet MS" panose="020B0603020202020204" pitchFamily="34" charset="0"/>
              </a:rPr>
              <a:t>p</a:t>
            </a:r>
            <a:r>
              <a:rPr lang="en-US" sz="2000" i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-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l-GR" sz="2000" i="1" dirty="0" smtClean="0">
                <a:latin typeface="Trebuchet MS" panose="020B0603020202020204" pitchFamily="34" charset="0"/>
              </a:rPr>
              <a:t>Τ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και  </a:t>
            </a:r>
            <a:r>
              <a:rPr lang="el-GR" sz="2000" i="1" dirty="0" smtClean="0">
                <a:latin typeface="Trebuchet MS" panose="020B0603020202020204" pitchFamily="34" charset="0"/>
              </a:rPr>
              <a:t>V</a:t>
            </a:r>
            <a:r>
              <a:rPr lang="en-US" sz="2000" i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-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l-GR" sz="2000" i="1" dirty="0" smtClean="0">
                <a:latin typeface="Trebuchet MS" panose="020B0603020202020204" pitchFamily="34" charset="0"/>
              </a:rPr>
              <a:t>T</a:t>
            </a:r>
            <a:r>
              <a:rPr lang="el-GR" sz="2000" dirty="0">
                <a:latin typeface="Trebuchet MS" panose="020B0603020202020204" pitchFamily="34" charset="0"/>
              </a:rPr>
              <a:t>. 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7473308" y="2801421"/>
            <a:ext cx="3304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2atm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,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33,6L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,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819Κ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)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24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436915" y="742783"/>
            <a:ext cx="914399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32.  </a:t>
            </a:r>
            <a:r>
              <a:rPr lang="el-GR" sz="2000" dirty="0" smtClean="0">
                <a:latin typeface="Trebuchet MS" panose="020B0603020202020204" pitchFamily="34" charset="0"/>
              </a:rPr>
              <a:t>Κυλινδρικό </a:t>
            </a:r>
            <a:r>
              <a:rPr lang="el-GR" sz="2000" dirty="0">
                <a:latin typeface="Trebuchet MS" panose="020B0603020202020204" pitchFamily="34" charset="0"/>
              </a:rPr>
              <a:t>δοχείο, με τον άξονά του κατακόρυφο, κλείνεται  αεροστεγώς στο πάνω μέρος του με έμβολο διατομής </a:t>
            </a:r>
            <a:r>
              <a:rPr lang="el-GR" sz="2000" i="1" dirty="0">
                <a:latin typeface="Trebuchet MS" panose="020B0603020202020204" pitchFamily="34" charset="0"/>
              </a:rPr>
              <a:t>A</a:t>
            </a:r>
            <a:r>
              <a:rPr lang="el-GR" sz="2000" dirty="0">
                <a:latin typeface="Trebuchet MS" panose="020B0603020202020204" pitchFamily="34" charset="0"/>
              </a:rPr>
              <a:t> =</a:t>
            </a:r>
            <a:r>
              <a:rPr lang="el-GR" sz="2000" dirty="0" smtClean="0">
                <a:latin typeface="Trebuchet MS" panose="020B0603020202020204" pitchFamily="34" charset="0"/>
              </a:rPr>
              <a:t> 0,02m</a:t>
            </a:r>
            <a:r>
              <a:rPr lang="el-GR" sz="2000" baseline="30000" dirty="0" smtClean="0">
                <a:latin typeface="Trebuchet MS" panose="020B0603020202020204" pitchFamily="34" charset="0"/>
              </a:rPr>
              <a:t>2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και βάρους </a:t>
            </a:r>
            <a:r>
              <a:rPr lang="el-GR" sz="2000" i="1" dirty="0">
                <a:latin typeface="Trebuchet MS" panose="020B0603020202020204" pitchFamily="34" charset="0"/>
              </a:rPr>
              <a:t>w</a:t>
            </a:r>
            <a:r>
              <a:rPr lang="el-GR" sz="2000" dirty="0">
                <a:latin typeface="Trebuchet MS" panose="020B0603020202020204" pitchFamily="34" charset="0"/>
              </a:rPr>
              <a:t> = </a:t>
            </a:r>
            <a:r>
              <a:rPr lang="el-GR" sz="2000" dirty="0" smtClean="0">
                <a:latin typeface="Trebuchet MS" panose="020B0603020202020204" pitchFamily="34" charset="0"/>
              </a:rPr>
              <a:t>374Ν</a:t>
            </a:r>
            <a:r>
              <a:rPr lang="el-GR" sz="2000" dirty="0">
                <a:latin typeface="Trebuchet MS" panose="020B0603020202020204" pitchFamily="34" charset="0"/>
              </a:rPr>
              <a:t>. Το αέριο μέσα στο δοχείο καταλαμβάνει </a:t>
            </a:r>
            <a:r>
              <a:rPr lang="el-GR" sz="2000" dirty="0" smtClean="0">
                <a:latin typeface="Trebuchet MS" panose="020B0603020202020204" pitchFamily="34" charset="0"/>
              </a:rPr>
              <a:t>όγκο 0,01m</a:t>
            </a:r>
            <a:r>
              <a:rPr lang="el-GR" sz="2000" baseline="30000" dirty="0" smtClean="0">
                <a:latin typeface="Trebuchet MS" panose="020B0603020202020204" pitchFamily="34" charset="0"/>
              </a:rPr>
              <a:t>3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και βρίσκεται σε θερμοκρασία 27 </a:t>
            </a:r>
            <a:r>
              <a:rPr lang="el-GR" sz="2000" baseline="30000" dirty="0" smtClean="0">
                <a:latin typeface="Trebuchet MS" panose="020B0603020202020204" pitchFamily="34" charset="0"/>
              </a:rPr>
              <a:t>0</a:t>
            </a:r>
            <a:r>
              <a:rPr lang="el-GR" sz="2000" dirty="0" smtClean="0">
                <a:latin typeface="Trebuchet MS" panose="020B0603020202020204" pitchFamily="34" charset="0"/>
              </a:rPr>
              <a:t>C</a:t>
            </a:r>
            <a:r>
              <a:rPr lang="el-GR" sz="2000" dirty="0">
                <a:latin typeface="Trebuchet MS" panose="020B0603020202020204" pitchFamily="34" charset="0"/>
              </a:rPr>
              <a:t>. Η ατμοσφαιρική πίεση  είναι </a:t>
            </a:r>
            <a:r>
              <a:rPr lang="el-GR" sz="2000" i="1" dirty="0" err="1" smtClean="0">
                <a:latin typeface="Trebuchet MS" panose="020B0603020202020204" pitchFamily="34" charset="0"/>
              </a:rPr>
              <a:t>p</a:t>
            </a:r>
            <a:r>
              <a:rPr lang="el-GR" sz="2000" baseline="-25000" dirty="0" err="1" smtClean="0">
                <a:latin typeface="Trebuchet MS" panose="020B0603020202020204" pitchFamily="34" charset="0"/>
              </a:rPr>
              <a:t>ατ</a:t>
            </a:r>
            <a:r>
              <a:rPr lang="el-GR" sz="2000" dirty="0" smtClean="0">
                <a:latin typeface="Trebuchet MS" panose="020B0603020202020204" pitchFamily="34" charset="0"/>
              </a:rPr>
              <a:t> = 1atm.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α)  </a:t>
            </a:r>
            <a:r>
              <a:rPr lang="el-GR" sz="2000" dirty="0">
                <a:latin typeface="Trebuchet MS" panose="020B0603020202020204" pitchFamily="34" charset="0"/>
              </a:rPr>
              <a:t>Πόση είναι η πίεση του αερίου; </a:t>
            </a:r>
            <a:endParaRPr lang="el-GR" sz="2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β</a:t>
            </a:r>
            <a:r>
              <a:rPr lang="el-GR" sz="2000" b="1" dirty="0">
                <a:latin typeface="Trebuchet MS" panose="020B0603020202020204" pitchFamily="34" charset="0"/>
              </a:rPr>
              <a:t>) </a:t>
            </a:r>
            <a:r>
              <a:rPr lang="el-GR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Πόσο </a:t>
            </a:r>
            <a:r>
              <a:rPr lang="el-GR" sz="2000" dirty="0">
                <a:latin typeface="Trebuchet MS" panose="020B0603020202020204" pitchFamily="34" charset="0"/>
              </a:rPr>
              <a:t>θα αυξηθεί ο όγκος του αερίου, αν η θερμοκρασία </a:t>
            </a:r>
            <a:r>
              <a:rPr lang="el-GR" sz="2000" dirty="0" smtClean="0">
                <a:latin typeface="Trebuchet MS" panose="020B0603020202020204" pitchFamily="34" charset="0"/>
              </a:rPr>
              <a:t>του </a:t>
            </a:r>
            <a:r>
              <a:rPr lang="el-GR" sz="2000" dirty="0">
                <a:latin typeface="Trebuchet MS" panose="020B0603020202020204" pitchFamily="34" charset="0"/>
              </a:rPr>
              <a:t>γίνει 207 </a:t>
            </a:r>
            <a:r>
              <a:rPr lang="el-GR" sz="2000" baseline="30000" dirty="0" smtClean="0">
                <a:latin typeface="Trebuchet MS" panose="020B0603020202020204" pitchFamily="34" charset="0"/>
              </a:rPr>
              <a:t>0</a:t>
            </a:r>
            <a:r>
              <a:rPr lang="el-GR" sz="2000" dirty="0" smtClean="0">
                <a:latin typeface="Trebuchet MS" panose="020B0603020202020204" pitchFamily="34" charset="0"/>
              </a:rPr>
              <a:t>C</a:t>
            </a:r>
            <a:r>
              <a:rPr lang="el-GR" sz="2000" dirty="0">
                <a:latin typeface="Trebuchet MS" panose="020B0603020202020204" pitchFamily="34" charset="0"/>
              </a:rPr>
              <a:t>; </a:t>
            </a:r>
            <a:endParaRPr lang="el-GR" sz="2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dirty="0" smtClean="0">
                <a:latin typeface="Trebuchet MS" panose="020B0603020202020204" pitchFamily="34" charset="0"/>
              </a:rPr>
              <a:t>Δίνεται</a:t>
            </a:r>
            <a:r>
              <a:rPr lang="en-US" sz="2000" dirty="0" smtClean="0">
                <a:latin typeface="Trebuchet MS" panose="020B0603020202020204" pitchFamily="34" charset="0"/>
              </a:rPr>
              <a:t>: </a:t>
            </a:r>
            <a:r>
              <a:rPr lang="el-GR" sz="2000" dirty="0">
                <a:latin typeface="Trebuchet MS" panose="020B0603020202020204" pitchFamily="34" charset="0"/>
              </a:rPr>
              <a:t>1atm = 1,013×10</a:t>
            </a:r>
            <a:r>
              <a:rPr lang="el-GR" sz="2000" baseline="30000" dirty="0">
                <a:latin typeface="Trebuchet MS" panose="020B0603020202020204" pitchFamily="34" charset="0"/>
              </a:rPr>
              <a:t>5</a:t>
            </a:r>
            <a:r>
              <a:rPr lang="el-GR" sz="2000" dirty="0">
                <a:latin typeface="Trebuchet MS" panose="020B0603020202020204" pitchFamily="34" charset="0"/>
              </a:rPr>
              <a:t> N/m</a:t>
            </a:r>
            <a:r>
              <a:rPr lang="el-GR" sz="2000" baseline="30000" dirty="0">
                <a:latin typeface="Trebuchet MS" panose="020B0603020202020204" pitchFamily="34" charset="0"/>
              </a:rPr>
              <a:t>2</a:t>
            </a:r>
            <a:endParaRPr lang="el-GR" sz="2000" dirty="0">
              <a:latin typeface="Trebuchet MS" panose="020B0603020202020204" pitchFamily="34" charset="0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6661879" y="3980603"/>
            <a:ext cx="43786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(1,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2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×10</a:t>
            </a:r>
            <a:r>
              <a:rPr lang="el-GR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5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N/m</a:t>
            </a:r>
            <a:r>
              <a:rPr lang="el-GR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,  0,006m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3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)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067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2727393" y="1528028"/>
            <a:ext cx="6274104" cy="13101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altLang="el-GR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Ερωτήσεις και Ασκήσεις εκτός του βιβλίου</a:t>
            </a:r>
          </a:p>
        </p:txBody>
      </p:sp>
    </p:spTree>
    <p:extLst>
      <p:ext uri="{BB962C8B-B14F-4D97-AF65-F5344CB8AC3E}">
        <p14:creationId xmlns:p14="http://schemas.microsoft.com/office/powerpoint/2010/main" val="400740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049319" y="459249"/>
            <a:ext cx="5299007" cy="53827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Παρατηρήσεις στις Ασκήσεις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Ορθογώνιο 18"/>
              <p:cNvSpPr/>
              <p:nvPr/>
            </p:nvSpPr>
            <p:spPr>
              <a:xfrm>
                <a:off x="2183725" y="1130242"/>
                <a:ext cx="7114654" cy="35272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l-GR" sz="2000" b="1" dirty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α. </a:t>
                </a:r>
                <a:r>
                  <a:rPr lang="el-GR" sz="2000" b="1" dirty="0" smtClean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l-GR" sz="2000" dirty="0" smtClean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Προσοχή </a:t>
                </a:r>
                <a:r>
                  <a:rPr lang="el-GR" sz="2000" dirty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στο σύστημα των μονάδων που χρησιμοποιείτε. Αν δουλεύετε στο σύστημα </a:t>
                </a:r>
                <a:r>
                  <a:rPr lang="en-US" sz="2000" dirty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S</a:t>
                </a:r>
                <a:r>
                  <a:rPr lang="el-GR" sz="2000" dirty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.</a:t>
                </a:r>
                <a:r>
                  <a:rPr lang="en-US" sz="2000" dirty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I</a:t>
                </a:r>
                <a:r>
                  <a:rPr lang="el-GR" sz="2000" dirty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. (προτείνεται), μη ξεχνάτε να μετατρέπετε όλες τις μονάδες σ' αυτό το σύστημα. </a:t>
                </a:r>
                <a:endPara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l-GR" altLang="el-GR" sz="2000" dirty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Π.χ</a:t>
                </a:r>
                <a:r>
                  <a:rPr lang="el-GR" altLang="el-GR" sz="2000" dirty="0" smtClean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. </a:t>
                </a:r>
                <a:r>
                  <a:rPr lang="el-GR" altLang="el-GR" sz="2000" dirty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Η γραμμομοριακή </a:t>
                </a:r>
                <a:r>
                  <a:rPr lang="el-GR" altLang="el-GR" sz="2000" dirty="0" smtClean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μάζα </a:t>
                </a:r>
                <a:r>
                  <a:rPr lang="el-GR" altLang="el-GR" sz="2000" i="1" dirty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Μ</a:t>
                </a:r>
                <a:r>
                  <a:rPr lang="en-US" altLang="el-GR" sz="2000" baseline="-30000" dirty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r</a:t>
                </a:r>
                <a:r>
                  <a:rPr lang="el-GR" altLang="el-GR" sz="2000" dirty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 = </a:t>
                </a:r>
                <a:r>
                  <a:rPr lang="el-GR" altLang="el-GR" sz="2000" dirty="0" smtClean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40</a:t>
                </a:r>
                <a:r>
                  <a:rPr lang="en-US" altLang="el-GR" sz="2000" dirty="0" smtClean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g/</a:t>
                </a:r>
                <a:r>
                  <a:rPr lang="en-US" altLang="el-GR" sz="2000" dirty="0" err="1" smtClean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mol</a:t>
                </a:r>
                <a:r>
                  <a:rPr lang="en-US" altLang="el-GR" sz="2000" dirty="0" smtClean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, </a:t>
                </a:r>
                <a:r>
                  <a:rPr lang="el-GR" altLang="el-GR" sz="2000" dirty="0" smtClean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θα γραφτεί 40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×10</a:t>
                </a:r>
                <a:r>
                  <a:rPr lang="el-GR" sz="2000" baseline="30000" dirty="0" smtClean="0">
                    <a:latin typeface="Trebuchet MS" panose="020B0603020202020204" pitchFamily="34" charset="0"/>
                  </a:rPr>
                  <a:t>-3</a:t>
                </a:r>
                <a:r>
                  <a:rPr lang="en-US" sz="2000" baseline="300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kg/</a:t>
                </a:r>
                <a:r>
                  <a:rPr lang="en-US" sz="2000" dirty="0" err="1" smtClean="0">
                    <a:latin typeface="Trebuchet MS" panose="020B0603020202020204" pitchFamily="34" charset="0"/>
                  </a:rPr>
                  <a:t>mol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>
                    <a:latin typeface="Trebuchet MS" panose="020B0603020202020204" pitchFamily="34" charset="0"/>
                  </a:rPr>
                  <a:t>ή </a:t>
                </a:r>
                <a:r>
                  <a:rPr lang="pt-BR" sz="2000" dirty="0">
                    <a:latin typeface="Trebuchet MS" panose="020B0603020202020204" pitchFamily="34" charset="0"/>
                  </a:rPr>
                  <a:t>1 atm =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1,013×10</a:t>
                </a:r>
                <a:r>
                  <a:rPr lang="el-GR" sz="2000" baseline="30000" dirty="0" smtClean="0">
                    <a:latin typeface="Trebuchet MS" panose="020B0603020202020204" pitchFamily="34" charset="0"/>
                  </a:rPr>
                  <a:t>5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 N/m</a:t>
                </a:r>
                <a:r>
                  <a:rPr lang="el-GR" sz="2000" baseline="30000" dirty="0" smtClean="0">
                    <a:latin typeface="Trebuchet MS" panose="020B0603020202020204" pitchFamily="34" charset="0"/>
                  </a:rPr>
                  <a:t>2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sz="2000" b="1" dirty="0">
                    <a:latin typeface="Trebuchet MS" panose="020B0603020202020204" pitchFamily="34" charset="0"/>
                  </a:rPr>
                  <a:t>β.  </a:t>
                </a:r>
                <a:r>
                  <a:rPr lang="el-GR" sz="2000" dirty="0">
                    <a:latin typeface="Trebuchet MS" panose="020B0603020202020204" pitchFamily="34" charset="0"/>
                  </a:rPr>
                  <a:t>Δίνονται οι τιμές των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σταθερών, </a:t>
                </a:r>
                <a:r>
                  <a:rPr lang="el-GR" sz="2000" dirty="0">
                    <a:latin typeface="Trebuchet MS" panose="020B0603020202020204" pitchFamily="34" charset="0"/>
                  </a:rPr>
                  <a:t>για όπου χρειάζονται: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i="1" dirty="0">
                    <a:latin typeface="Trebuchet MS" panose="020B0603020202020204" pitchFamily="34" charset="0"/>
                  </a:rPr>
                  <a:t>R </a:t>
                </a:r>
                <a:r>
                  <a:rPr lang="en-US" sz="2000" dirty="0">
                    <a:latin typeface="Trebuchet MS" panose="020B0603020202020204" pitchFamily="34" charset="0"/>
                  </a:rPr>
                  <a:t>= 8,314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J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mol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K</m:t>
                        </m:r>
                      </m:den>
                    </m:f>
                  </m:oMath>
                </a14:m>
                <a:r>
                  <a:rPr lang="el-GR" sz="2000" dirty="0" smtClean="0">
                    <a:latin typeface="Trebuchet MS" panose="020B0603020202020204" pitchFamily="34" charset="0"/>
                  </a:rPr>
                  <a:t>,  </a:t>
                </a:r>
                <a:r>
                  <a:rPr lang="en-US" sz="2000" i="1" dirty="0" smtClean="0">
                    <a:latin typeface="Trebuchet MS" panose="020B0603020202020204" pitchFamily="34" charset="0"/>
                  </a:rPr>
                  <a:t>N</a:t>
                </a:r>
                <a:r>
                  <a:rPr lang="en-US" sz="2000" baseline="-25000" dirty="0" smtClean="0">
                    <a:latin typeface="Trebuchet MS" panose="020B0603020202020204" pitchFamily="34" charset="0"/>
                  </a:rPr>
                  <a:t>A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2000" dirty="0">
                    <a:latin typeface="Trebuchet MS" panose="020B0603020202020204" pitchFamily="34" charset="0"/>
                  </a:rPr>
                  <a:t>= 6,023</a:t>
                </a:r>
                <a:r>
                  <a:rPr lang="el-GR" sz="2000" dirty="0">
                    <a:latin typeface="Trebuchet MS" panose="020B0603020202020204" pitchFamily="34" charset="0"/>
                  </a:rPr>
                  <a:t>×</a:t>
                </a:r>
                <a:r>
                  <a:rPr lang="en-US" sz="2000" dirty="0">
                    <a:latin typeface="Trebuchet MS" panose="020B0603020202020204" pitchFamily="34" charset="0"/>
                  </a:rPr>
                  <a:t>10</a:t>
                </a:r>
                <a:r>
                  <a:rPr lang="en-US" sz="2000" baseline="30000" dirty="0">
                    <a:latin typeface="Trebuchet MS" panose="020B0603020202020204" pitchFamily="34" charset="0"/>
                  </a:rPr>
                  <a:t>23</a:t>
                </a:r>
                <a:r>
                  <a:rPr lang="en-US" sz="2000" dirty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>
                    <a:latin typeface="Trebuchet MS" panose="020B0603020202020204" pitchFamily="34" charset="0"/>
                  </a:rPr>
                  <a:t>μόρια/</a:t>
                </a:r>
                <a:r>
                  <a:rPr lang="en-US" sz="2000" dirty="0" err="1" smtClean="0">
                    <a:latin typeface="Trebuchet MS" panose="020B0603020202020204" pitchFamily="34" charset="0"/>
                  </a:rPr>
                  <a:t>mol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.   </a:t>
                </a:r>
                <a:endParaRPr lang="en-US" sz="200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9" name="Ορθογώνιο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3725" y="1130242"/>
                <a:ext cx="7114654" cy="3527248"/>
              </a:xfrm>
              <a:prstGeom prst="rect">
                <a:avLst/>
              </a:prstGeom>
              <a:blipFill>
                <a:blip r:embed="rId2"/>
                <a:stretch>
                  <a:fillRect l="-857" r="-94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0"/>
          <p:cNvSpPr>
            <a:spLocks noChangeArrowheads="1"/>
          </p:cNvSpPr>
          <p:nvPr/>
        </p:nvSpPr>
        <p:spPr bwMode="auto">
          <a:xfrm>
            <a:off x="-342900" y="16287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l-G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kumimoji="0" lang="pt-BR" alt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09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829733" y="470499"/>
            <a:ext cx="10532533" cy="4965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l-GR" sz="2000" dirty="0">
                <a:latin typeface="Trebuchet MS" panose="020B0603020202020204" pitchFamily="34" charset="0"/>
              </a:rPr>
              <a:t>Δύο</a:t>
            </a:r>
            <a:r>
              <a:rPr lang="el-GR" sz="2000" b="1" dirty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διαφορετικά ιδανικά αέρια έχουν ίδιο αριθμό γραμμομορίων και ίσες πιέσεις. Για να είναι η θερμοκρασία τους ίδια πρέπει να έχουν </a:t>
            </a:r>
            <a:r>
              <a:rPr lang="el-GR" sz="2000" b="1" dirty="0">
                <a:latin typeface="Trebuchet MS" panose="020B0603020202020204" pitchFamily="34" charset="0"/>
              </a:rPr>
              <a:t> </a:t>
            </a:r>
            <a:endParaRPr lang="el-GR" sz="20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</a:t>
            </a:r>
            <a:r>
              <a:rPr lang="el-GR" sz="2000" dirty="0">
                <a:latin typeface="Trebuchet MS" panose="020B0603020202020204" pitchFamily="34" charset="0"/>
              </a:rPr>
              <a:t>  ίσες μάζες.                                                  </a:t>
            </a:r>
            <a:r>
              <a:rPr lang="el-GR" sz="2000" b="1" dirty="0" smtClean="0">
                <a:latin typeface="Trebuchet MS" panose="020B0603020202020204" pitchFamily="34" charset="0"/>
              </a:rPr>
              <a:t>β</a:t>
            </a:r>
            <a:r>
              <a:rPr lang="el-GR" sz="2000" b="1" dirty="0">
                <a:latin typeface="Trebuchet MS" panose="020B0603020202020204" pitchFamily="34" charset="0"/>
              </a:rPr>
              <a:t>.</a:t>
            </a:r>
            <a:r>
              <a:rPr lang="el-GR" sz="2000" dirty="0">
                <a:latin typeface="Trebuchet MS" panose="020B0603020202020204" pitchFamily="34" charset="0"/>
              </a:rPr>
              <a:t>  ίσες πυκνότητες.                                                     </a:t>
            </a:r>
          </a:p>
          <a:p>
            <a:pPr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</a:t>
            </a:r>
            <a:r>
              <a:rPr lang="el-GR" sz="2000" dirty="0">
                <a:latin typeface="Trebuchet MS" panose="020B0603020202020204" pitchFamily="34" charset="0"/>
              </a:rPr>
              <a:t>  ίσους όγκους.                                              </a:t>
            </a:r>
            <a:r>
              <a:rPr lang="el-GR" sz="2000" b="1" dirty="0" smtClean="0">
                <a:latin typeface="Trebuchet MS" panose="020B0603020202020204" pitchFamily="34" charset="0"/>
              </a:rPr>
              <a:t>δ</a:t>
            </a:r>
            <a:r>
              <a:rPr lang="el-GR" sz="2000" b="1" dirty="0">
                <a:latin typeface="Trebuchet MS" panose="020B0603020202020204" pitchFamily="34" charset="0"/>
              </a:rPr>
              <a:t>.</a:t>
            </a:r>
            <a:r>
              <a:rPr lang="el-GR" sz="2000" dirty="0">
                <a:latin typeface="Trebuchet MS" panose="020B0603020202020204" pitchFamily="34" charset="0"/>
              </a:rPr>
              <a:t>  ίσες γραμμομοριακές μάζες.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l-GR" sz="2000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Να επιλέξετε 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τη σωστή </a:t>
            </a:r>
            <a:r>
              <a:rPr lang="el-GR" sz="2000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απάντηση 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και</a:t>
            </a:r>
            <a:r>
              <a:rPr lang="el-GR" sz="2000" b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ν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 δικαιολογήσετε την επιλογή σας</a:t>
            </a:r>
            <a:r>
              <a:rPr lang="el-GR" sz="2000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l-GR" sz="2000" dirty="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2.  </a:t>
            </a:r>
            <a:r>
              <a:rPr lang="el-GR" sz="2000" dirty="0" smtClean="0">
                <a:latin typeface="Trebuchet MS" panose="020B0603020202020204" pitchFamily="34" charset="0"/>
              </a:rPr>
              <a:t>Τετραπλασιάζουμε </a:t>
            </a:r>
            <a:r>
              <a:rPr lang="el-GR" sz="2000" dirty="0">
                <a:latin typeface="Trebuchet MS" panose="020B0603020202020204" pitchFamily="34" charset="0"/>
              </a:rPr>
              <a:t>την πίεση ορισμένης ποσότητας ιδανικού αερίου διατηρώντας σταθερή την πυκνότητά </a:t>
            </a:r>
            <a:r>
              <a:rPr lang="el-GR" sz="2000" dirty="0" smtClean="0">
                <a:latin typeface="Trebuchet MS" panose="020B0603020202020204" pitchFamily="34" charset="0"/>
              </a:rPr>
              <a:t>του. Η </a:t>
            </a:r>
            <a:r>
              <a:rPr lang="el-GR" sz="2000" dirty="0">
                <a:latin typeface="Trebuchet MS" panose="020B0603020202020204" pitchFamily="34" charset="0"/>
              </a:rPr>
              <a:t>απόλυτη θερμοκρασία του αερίου θα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</a:t>
            </a:r>
            <a:r>
              <a:rPr lang="el-GR" sz="2000" dirty="0">
                <a:latin typeface="Trebuchet MS" panose="020B0603020202020204" pitchFamily="34" charset="0"/>
              </a:rPr>
              <a:t>  </a:t>
            </a:r>
            <a:r>
              <a:rPr lang="el-GR" sz="2000" dirty="0" smtClean="0">
                <a:latin typeface="Trebuchet MS" panose="020B0603020202020204" pitchFamily="34" charset="0"/>
              </a:rPr>
              <a:t>διπλασιαστεί</a:t>
            </a:r>
            <a:r>
              <a:rPr lang="el-GR" sz="2000" dirty="0">
                <a:latin typeface="Trebuchet MS" panose="020B0603020202020204" pitchFamily="34" charset="0"/>
              </a:rPr>
              <a:t>.	           </a:t>
            </a:r>
            <a:r>
              <a:rPr lang="el-GR" sz="2000" b="1" dirty="0" smtClean="0">
                <a:latin typeface="Trebuchet MS" panose="020B0603020202020204" pitchFamily="34" charset="0"/>
              </a:rPr>
              <a:t>β</a:t>
            </a:r>
            <a:r>
              <a:rPr lang="el-GR" sz="2000" b="1" dirty="0">
                <a:latin typeface="Trebuchet MS" panose="020B0603020202020204" pitchFamily="34" charset="0"/>
              </a:rPr>
              <a:t>.</a:t>
            </a:r>
            <a:r>
              <a:rPr lang="el-GR" sz="2000" dirty="0">
                <a:latin typeface="Trebuchet MS" panose="020B0603020202020204" pitchFamily="34" charset="0"/>
              </a:rPr>
              <a:t>  </a:t>
            </a:r>
            <a:r>
              <a:rPr lang="el-GR" sz="2000" dirty="0" smtClean="0">
                <a:latin typeface="Trebuchet MS" panose="020B0603020202020204" pitchFamily="34" charset="0"/>
              </a:rPr>
              <a:t>τετραπλασιαστεί</a:t>
            </a:r>
            <a:r>
              <a:rPr lang="el-GR" sz="2000" dirty="0">
                <a:latin typeface="Trebuchet MS" panose="020B0603020202020204" pitchFamily="34" charset="0"/>
              </a:rPr>
              <a:t>.	             </a:t>
            </a:r>
            <a:r>
              <a:rPr lang="el-GR" sz="2000" b="1" dirty="0" smtClean="0">
                <a:latin typeface="Trebuchet MS" panose="020B0603020202020204" pitchFamily="34" charset="0"/>
              </a:rPr>
              <a:t>γ</a:t>
            </a:r>
            <a:r>
              <a:rPr lang="el-GR" sz="2000" b="1" dirty="0">
                <a:latin typeface="Trebuchet MS" panose="020B0603020202020204" pitchFamily="34" charset="0"/>
              </a:rPr>
              <a:t>.</a:t>
            </a:r>
            <a:r>
              <a:rPr lang="el-GR" sz="2000" dirty="0">
                <a:latin typeface="Trebuchet MS" panose="020B0603020202020204" pitchFamily="34" charset="0"/>
              </a:rPr>
              <a:t>  </a:t>
            </a:r>
            <a:r>
              <a:rPr lang="el-GR" sz="2000" dirty="0" smtClean="0">
                <a:latin typeface="Trebuchet MS" panose="020B0603020202020204" pitchFamily="34" charset="0"/>
              </a:rPr>
              <a:t>υποδιπλασιαστεί</a:t>
            </a:r>
            <a:r>
              <a:rPr lang="el-GR" sz="2000" dirty="0">
                <a:latin typeface="Trebuchet MS" panose="020B0603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l-GR" sz="2000" dirty="0" smtClean="0">
                <a:latin typeface="Trebuchet MS" panose="020B0603020202020204" pitchFamily="34" charset="0"/>
              </a:rPr>
              <a:t>Να </a:t>
            </a:r>
            <a:r>
              <a:rPr lang="el-GR" sz="2000" dirty="0">
                <a:latin typeface="Trebuchet MS" panose="020B0603020202020204" pitchFamily="34" charset="0"/>
              </a:rPr>
              <a:t>επιλέξετε τη σωστή </a:t>
            </a:r>
            <a:r>
              <a:rPr lang="el-GR" sz="2000" dirty="0" smtClean="0">
                <a:latin typeface="Trebuchet MS" panose="020B0603020202020204" pitchFamily="34" charset="0"/>
              </a:rPr>
              <a:t>απάντηση και να </a:t>
            </a:r>
            <a:r>
              <a:rPr lang="el-GR" sz="2000" dirty="0">
                <a:latin typeface="Trebuchet MS" panose="020B0603020202020204" pitchFamily="34" charset="0"/>
              </a:rPr>
              <a:t>δικαιολογήσετε την επιλογή σας</a:t>
            </a:r>
            <a:r>
              <a:rPr lang="el-GR" sz="2000" dirty="0" smtClean="0">
                <a:latin typeface="Trebuchet MS" panose="020B0603020202020204" pitchFamily="34" charset="0"/>
              </a:rPr>
              <a:t>.</a:t>
            </a:r>
            <a:endParaRPr lang="el-GR" sz="2000" dirty="0">
              <a:latin typeface="Trebuchet MS" panose="020B0603020202020204" pitchFamily="34" charset="0"/>
            </a:endParaRPr>
          </a:p>
        </p:txBody>
      </p:sp>
      <p:sp>
        <p:nvSpPr>
          <p:cNvPr id="5" name="Οβάλ 4"/>
          <p:cNvSpPr/>
          <p:nvPr/>
        </p:nvSpPr>
        <p:spPr>
          <a:xfrm>
            <a:off x="736117" y="1920865"/>
            <a:ext cx="510794" cy="5017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βάλ 6"/>
          <p:cNvSpPr/>
          <p:nvPr/>
        </p:nvSpPr>
        <p:spPr>
          <a:xfrm>
            <a:off x="4340356" y="4422146"/>
            <a:ext cx="510794" cy="5017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788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127760" y="407341"/>
            <a:ext cx="9936480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l-GR" sz="2000" b="1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l-GR" sz="2000" b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l-GR" sz="2000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Μια 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ποσότητα ιδανικού αερίου </a:t>
            </a:r>
            <a:r>
              <a:rPr lang="el-GR" sz="2000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ευρισκόμενη 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σε κατάσταση θερμοδυναμικής ισορροπίας, καταλαμβάνει όγκο</a:t>
            </a:r>
            <a:r>
              <a:rPr lang="el-GR" sz="2000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V,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έχει απόλυτη θερμοκρασία</a:t>
            </a:r>
            <a:r>
              <a:rPr lang="el-GR" sz="2000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Τ,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ενώ βρίσκεται </a:t>
            </a:r>
            <a:r>
              <a:rPr lang="el-GR" sz="2000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σε 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πίεση</a:t>
            </a:r>
            <a:r>
              <a:rPr lang="el-GR" sz="2000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l-GR" sz="2000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Διπλασιάζουμε τον όγκο της ποσότητας </a:t>
            </a:r>
            <a:r>
              <a:rPr lang="el-GR" sz="2000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αυτής, 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ενώ ταυτόχρονα τετραπλασιάζουμε την πίεση της. Στην νέα κατάσταση θερμοδυναμικής ισορροπίας το αέριο θα έχει απόλυτη θερμοκρασία 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l-GR" sz="2000" b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α. </a:t>
            </a:r>
            <a:r>
              <a:rPr lang="el-GR" sz="2000" b="1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i="1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</a:t>
            </a:r>
            <a:r>
              <a:rPr lang="en-US" sz="2000" i="1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' 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4</a:t>
            </a:r>
            <a:r>
              <a:rPr lang="el-GR" sz="2000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                                 </a:t>
            </a:r>
            <a:r>
              <a:rPr lang="el-GR" sz="2000" b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β.</a:t>
            </a:r>
            <a:r>
              <a:rPr lang="el-GR" sz="2000" b="1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l-GR" sz="2000" i="1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</a:t>
            </a:r>
            <a:r>
              <a:rPr lang="en-US" sz="2000" i="1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i="1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' 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8</a:t>
            </a:r>
            <a:r>
              <a:rPr lang="el-GR" sz="2000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                            </a:t>
            </a:r>
            <a:r>
              <a:rPr lang="el-GR" sz="2000" b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γ. </a:t>
            </a:r>
            <a:r>
              <a:rPr lang="el-GR" sz="2000" b="1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i="1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</a:t>
            </a:r>
            <a:r>
              <a:rPr lang="en-US" sz="2000" i="1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baseline="30000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el-GR" sz="2000" i="1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2</a:t>
            </a:r>
            <a:r>
              <a:rPr lang="el-GR" sz="2000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l-GR" sz="2000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Να 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επιλέξετε τη σωστή </a:t>
            </a:r>
            <a:r>
              <a:rPr lang="el-GR" sz="2000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απάντηση και να 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αιτιολογήσετε την επιλογή σας.</a:t>
            </a:r>
          </a:p>
        </p:txBody>
      </p:sp>
      <p:sp>
        <p:nvSpPr>
          <p:cNvPr id="5" name="Οβάλ 4"/>
          <p:cNvSpPr/>
          <p:nvPr/>
        </p:nvSpPr>
        <p:spPr>
          <a:xfrm>
            <a:off x="5041396" y="3446786"/>
            <a:ext cx="510794" cy="5017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500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Ομάδα 5"/>
          <p:cNvGrpSpPr/>
          <p:nvPr/>
        </p:nvGrpSpPr>
        <p:grpSpPr>
          <a:xfrm>
            <a:off x="631348" y="274320"/>
            <a:ext cx="10951051" cy="5670947"/>
            <a:chOff x="631348" y="274320"/>
            <a:chExt cx="10951051" cy="5670947"/>
          </a:xfrm>
        </p:grpSpPr>
        <p:pic>
          <p:nvPicPr>
            <p:cNvPr id="4" name="Εικόνα 3"/>
            <p:cNvPicPr/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53840" y="274320"/>
              <a:ext cx="3558858" cy="2453640"/>
            </a:xfrm>
            <a:prstGeom prst="rect">
              <a:avLst/>
            </a:prstGeom>
          </p:spPr>
        </p:pic>
        <p:sp>
          <p:nvSpPr>
            <p:cNvPr id="5" name="Ορθογώνιο 4"/>
            <p:cNvSpPr/>
            <p:nvPr/>
          </p:nvSpPr>
          <p:spPr>
            <a:xfrm>
              <a:off x="631348" y="2621280"/>
              <a:ext cx="10951051" cy="33239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b="1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lang="el-GR" sz="2000" b="1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  </a:t>
              </a:r>
              <a:r>
                <a:rPr lang="el-GR" sz="2000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Δύο 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ποσότητες ιδανικού αερίου υφίστανται τις αντιστρεπτές μεταβολές που παριστάνονται στο </a:t>
              </a:r>
              <a:r>
                <a:rPr lang="el-GR" sz="2000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παραπάνω 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διάγραμμα</a:t>
              </a:r>
              <a:r>
                <a:rPr lang="el-GR" sz="2000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l-GR" sz="2000" b="1" dirty="0">
                  <a:latin typeface="Trebuchet MS" panose="020B0603020202020204" pitchFamily="34" charset="0"/>
                </a:rPr>
                <a:t>Α.  </a:t>
              </a:r>
              <a:r>
                <a:rPr lang="el-GR" sz="2000" dirty="0">
                  <a:latin typeface="Trebuchet MS" panose="020B0603020202020204" pitchFamily="34" charset="0"/>
                </a:rPr>
                <a:t>Να χαρακτηρίσετε τις μεταβολές.</a:t>
              </a:r>
            </a:p>
            <a:p>
              <a:pPr>
                <a:lnSpc>
                  <a:spcPct val="150000"/>
                </a:lnSpc>
              </a:pPr>
              <a:r>
                <a:rPr lang="el-GR" sz="2000" b="1" dirty="0" smtClean="0">
                  <a:latin typeface="Trebuchet MS" panose="020B0603020202020204" pitchFamily="34" charset="0"/>
                </a:rPr>
                <a:t>Β.  </a:t>
              </a:r>
              <a:r>
                <a:rPr lang="el-GR" sz="2000" dirty="0" smtClean="0">
                  <a:latin typeface="Trebuchet MS" panose="020B0603020202020204" pitchFamily="34" charset="0"/>
                </a:rPr>
                <a:t>Εάν </a:t>
              </a:r>
              <a:r>
                <a:rPr lang="el-GR" sz="2000" dirty="0">
                  <a:latin typeface="Trebuchet MS" panose="020B0603020202020204" pitchFamily="34" charset="0"/>
                </a:rPr>
                <a:t>για τους όγκους των δοχείων που περιέχουν </a:t>
              </a:r>
              <a:r>
                <a:rPr lang="el-GR" sz="2000" dirty="0" smtClean="0">
                  <a:latin typeface="Trebuchet MS" panose="020B0603020202020204" pitchFamily="34" charset="0"/>
                </a:rPr>
                <a:t>τα </a:t>
              </a:r>
              <a:r>
                <a:rPr lang="el-GR" sz="2000" dirty="0">
                  <a:latin typeface="Trebuchet MS" panose="020B0603020202020204" pitchFamily="34" charset="0"/>
                </a:rPr>
                <a:t>αέρια ισχύει</a:t>
              </a:r>
              <a:r>
                <a:rPr lang="el-GR" sz="2000" i="1" dirty="0">
                  <a:latin typeface="Trebuchet MS" panose="020B0603020202020204" pitchFamily="34" charset="0"/>
                </a:rPr>
                <a:t> </a:t>
              </a:r>
              <a:r>
                <a:rPr lang="en-US" sz="2000" i="1" dirty="0">
                  <a:latin typeface="Trebuchet MS" panose="020B0603020202020204" pitchFamily="34" charset="0"/>
                </a:rPr>
                <a:t>V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1</a:t>
              </a:r>
              <a:r>
                <a:rPr lang="el-GR" sz="2000" i="1" dirty="0">
                  <a:latin typeface="Trebuchet MS" panose="020B0603020202020204" pitchFamily="34" charset="0"/>
                </a:rPr>
                <a:t> = </a:t>
              </a:r>
              <a:r>
                <a:rPr lang="en-US" sz="2000" i="1" dirty="0">
                  <a:latin typeface="Trebuchet MS" panose="020B0603020202020204" pitchFamily="34" charset="0"/>
                </a:rPr>
                <a:t>V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2</a:t>
              </a:r>
              <a:r>
                <a:rPr lang="el-GR" sz="2000" dirty="0">
                  <a:latin typeface="Trebuchet MS" panose="020B0603020202020204" pitchFamily="34" charset="0"/>
                </a:rPr>
                <a:t>, τότε για τις ποσότητες των </a:t>
              </a:r>
              <a:r>
                <a:rPr lang="el-GR" sz="2000" dirty="0" smtClean="0">
                  <a:latin typeface="Trebuchet MS" panose="020B0603020202020204" pitchFamily="34" charset="0"/>
                </a:rPr>
                <a:t>αερίων </a:t>
              </a:r>
              <a:r>
                <a:rPr lang="el-GR" sz="2000" dirty="0">
                  <a:latin typeface="Trebuchet MS" panose="020B0603020202020204" pitchFamily="34" charset="0"/>
                </a:rPr>
                <a:t>ισχύει:</a:t>
              </a:r>
            </a:p>
            <a:p>
              <a:pPr>
                <a:lnSpc>
                  <a:spcPct val="150000"/>
                </a:lnSpc>
              </a:pPr>
              <a:r>
                <a:rPr lang="el-GR" sz="2000" b="1" dirty="0">
                  <a:latin typeface="Trebuchet MS" panose="020B0603020202020204" pitchFamily="34" charset="0"/>
                </a:rPr>
                <a:t>α. </a:t>
              </a:r>
              <a:r>
                <a:rPr lang="el-GR" sz="2000" b="1" i="1" dirty="0">
                  <a:latin typeface="Trebuchet MS" panose="020B0603020202020204" pitchFamily="34" charset="0"/>
                </a:rPr>
                <a:t> </a:t>
              </a:r>
              <a:r>
                <a:rPr lang="en-US" sz="2000" i="1" dirty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1</a:t>
              </a:r>
              <a:r>
                <a:rPr lang="el-GR" sz="2000" i="1" dirty="0">
                  <a:latin typeface="Trebuchet MS" panose="020B0603020202020204" pitchFamily="34" charset="0"/>
                </a:rPr>
                <a:t> = </a:t>
              </a:r>
              <a:r>
                <a:rPr lang="en-US" sz="2000" i="1" dirty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2</a:t>
              </a:r>
              <a:r>
                <a:rPr lang="el-GR" sz="2000" i="1" dirty="0">
                  <a:latin typeface="Trebuchet MS" panose="020B0603020202020204" pitchFamily="34" charset="0"/>
                </a:rPr>
                <a:t>.</a:t>
              </a:r>
              <a:r>
                <a:rPr lang="el-GR" sz="2000" dirty="0">
                  <a:latin typeface="Trebuchet MS" panose="020B0603020202020204" pitchFamily="34" charset="0"/>
                </a:rPr>
                <a:t>	                        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β</a:t>
              </a:r>
              <a:r>
                <a:rPr lang="el-GR" sz="2000" b="1" dirty="0">
                  <a:latin typeface="Trebuchet MS" panose="020B0603020202020204" pitchFamily="34" charset="0"/>
                </a:rPr>
                <a:t>.</a:t>
              </a:r>
              <a:r>
                <a:rPr lang="el-GR" sz="2000" dirty="0">
                  <a:latin typeface="Trebuchet MS" panose="020B0603020202020204" pitchFamily="34" charset="0"/>
                </a:rPr>
                <a:t> </a:t>
              </a:r>
              <a:r>
                <a:rPr lang="el-GR" sz="2000" i="1" dirty="0">
                  <a:latin typeface="Trebuchet MS" panose="020B0603020202020204" pitchFamily="34" charset="0"/>
                </a:rPr>
                <a:t> </a:t>
              </a:r>
              <a:r>
                <a:rPr lang="en-US" sz="2000" i="1" dirty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1</a:t>
              </a:r>
              <a:r>
                <a:rPr lang="el-GR" sz="2000" i="1" dirty="0">
                  <a:latin typeface="Trebuchet MS" panose="020B0603020202020204" pitchFamily="34" charset="0"/>
                </a:rPr>
                <a:t> &gt; </a:t>
              </a:r>
              <a:r>
                <a:rPr lang="en-US" sz="2000" i="1" dirty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2</a:t>
              </a:r>
              <a:r>
                <a:rPr lang="el-GR" sz="2000" i="1" dirty="0">
                  <a:latin typeface="Trebuchet MS" panose="020B0603020202020204" pitchFamily="34" charset="0"/>
                </a:rPr>
                <a:t>.</a:t>
              </a:r>
              <a:r>
                <a:rPr lang="el-GR" sz="2000" dirty="0">
                  <a:latin typeface="Trebuchet MS" panose="020B0603020202020204" pitchFamily="34" charset="0"/>
                </a:rPr>
                <a:t>	                         </a:t>
              </a:r>
              <a:r>
                <a:rPr lang="el-GR" sz="2000" dirty="0" smtClean="0">
                  <a:latin typeface="Trebuchet MS" panose="020B0603020202020204" pitchFamily="34" charset="0"/>
                </a:rPr>
                <a:t> </a:t>
              </a:r>
              <a:r>
                <a:rPr lang="el-GR" sz="2000" b="1" dirty="0">
                  <a:latin typeface="Trebuchet MS" panose="020B0603020202020204" pitchFamily="34" charset="0"/>
                </a:rPr>
                <a:t>γ.</a:t>
              </a:r>
              <a:r>
                <a:rPr lang="el-GR" sz="2000" dirty="0">
                  <a:latin typeface="Trebuchet MS" panose="020B0603020202020204" pitchFamily="34" charset="0"/>
                </a:rPr>
                <a:t> </a:t>
              </a:r>
              <a:r>
                <a:rPr lang="el-GR" sz="2000" i="1" dirty="0">
                  <a:latin typeface="Trebuchet MS" panose="020B0603020202020204" pitchFamily="34" charset="0"/>
                </a:rPr>
                <a:t> </a:t>
              </a:r>
              <a:r>
                <a:rPr lang="en-US" sz="2000" i="1" dirty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1</a:t>
              </a:r>
              <a:r>
                <a:rPr lang="el-GR" sz="2000" i="1" dirty="0">
                  <a:latin typeface="Trebuchet MS" panose="020B0603020202020204" pitchFamily="34" charset="0"/>
                </a:rPr>
                <a:t> &lt; </a:t>
              </a:r>
              <a:r>
                <a:rPr lang="en-US" sz="2000" i="1" dirty="0">
                  <a:latin typeface="Trebuchet MS" panose="020B0603020202020204" pitchFamily="34" charset="0"/>
                </a:rPr>
                <a:t>n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2</a:t>
              </a:r>
              <a:r>
                <a:rPr lang="el-GR" sz="2000" i="1" dirty="0">
                  <a:latin typeface="Trebuchet MS" panose="020B0603020202020204" pitchFamily="34" charset="0"/>
                </a:rPr>
                <a:t>.</a:t>
              </a:r>
              <a:endParaRPr lang="el-GR" sz="2000" dirty="0">
                <a:latin typeface="Trebuchet MS" panose="020B0603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l-GR" sz="2000" dirty="0">
                  <a:latin typeface="Trebuchet MS" panose="020B0603020202020204" pitchFamily="34" charset="0"/>
                </a:rPr>
                <a:t>Να επιλέξετε τη σωστή </a:t>
              </a:r>
              <a:r>
                <a:rPr lang="el-GR" sz="2000" dirty="0" smtClean="0">
                  <a:latin typeface="Trebuchet MS" panose="020B0603020202020204" pitchFamily="34" charset="0"/>
                </a:rPr>
                <a:t>απάντηση και να </a:t>
              </a:r>
              <a:r>
                <a:rPr lang="el-GR" sz="2000" dirty="0">
                  <a:latin typeface="Trebuchet MS" panose="020B0603020202020204" pitchFamily="34" charset="0"/>
                </a:rPr>
                <a:t>αιτιολογήσετε την επιλογή σας</a:t>
              </a:r>
              <a:r>
                <a:rPr lang="el-GR" sz="2000" dirty="0" smtClean="0">
                  <a:latin typeface="Trebuchet MS" panose="020B0603020202020204" pitchFamily="34" charset="0"/>
                </a:rPr>
                <a:t>.</a:t>
              </a:r>
              <a:endParaRPr lang="el-GR" sz="2000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7" name="Οβάλ 6"/>
          <p:cNvSpPr/>
          <p:nvPr/>
        </p:nvSpPr>
        <p:spPr>
          <a:xfrm>
            <a:off x="4170680" y="4940306"/>
            <a:ext cx="510794" cy="5017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1492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Ομάδα 6"/>
          <p:cNvGrpSpPr/>
          <p:nvPr/>
        </p:nvGrpSpPr>
        <p:grpSpPr>
          <a:xfrm>
            <a:off x="1600200" y="603796"/>
            <a:ext cx="8702040" cy="4854059"/>
            <a:chOff x="1600200" y="603796"/>
            <a:chExt cx="8702040" cy="4854059"/>
          </a:xfrm>
        </p:grpSpPr>
        <p:sp>
          <p:nvSpPr>
            <p:cNvPr id="4" name="Ορθογώνιο 3"/>
            <p:cNvSpPr/>
            <p:nvPr/>
          </p:nvSpPr>
          <p:spPr>
            <a:xfrm>
              <a:off x="1600200" y="603796"/>
              <a:ext cx="870204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el-GR" sz="2000" b="1" dirty="0">
                  <a:latin typeface="Trebuchet MS" panose="020B0603020202020204" pitchFamily="34" charset="0"/>
                </a:rPr>
                <a:t>5.   </a:t>
              </a:r>
              <a:r>
                <a:rPr lang="en-US" altLang="el-GR" sz="2000" dirty="0">
                  <a:latin typeface="Trebuchet MS" panose="020B0603020202020204" pitchFamily="34" charset="0"/>
                </a:rPr>
                <a:t>∆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ύο</a:t>
              </a:r>
              <a:r>
                <a:rPr lang="en-US" altLang="el-GR" sz="2000" dirty="0">
                  <a:latin typeface="Trebuchet MS" panose="020B0603020202020204" pitchFamily="34" charset="0"/>
                </a:rPr>
                <a:t> 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δοχεί</a:t>
              </a:r>
              <a:r>
                <a:rPr lang="en-US" altLang="el-GR" sz="2000" dirty="0">
                  <a:latin typeface="Trebuchet MS" panose="020B0603020202020204" pitchFamily="34" charset="0"/>
                </a:rPr>
                <a:t>α Α και Β ίσου όγκου περιέχουν ιδανικό αέριο µε αριθµό mol </a:t>
              </a:r>
              <a:r>
                <a:rPr lang="en-US" altLang="el-GR" sz="2000" i="1" dirty="0">
                  <a:latin typeface="Trebuchet MS" panose="020B0603020202020204" pitchFamily="34" charset="0"/>
                </a:rPr>
                <a:t>n</a:t>
              </a:r>
              <a:r>
                <a:rPr lang="en-US" altLang="el-GR" sz="2000" baseline="-25000" dirty="0">
                  <a:latin typeface="Trebuchet MS" panose="020B0603020202020204" pitchFamily="34" charset="0"/>
                </a:rPr>
                <a:t>Α</a:t>
              </a:r>
              <a:r>
                <a:rPr lang="en-US" altLang="el-GR" sz="2000" dirty="0">
                  <a:latin typeface="Trebuchet MS" panose="020B0603020202020204" pitchFamily="34" charset="0"/>
                </a:rPr>
                <a:t> και </a:t>
              </a:r>
              <a:r>
                <a:rPr lang="en-US" altLang="el-GR" sz="2000" i="1" dirty="0">
                  <a:latin typeface="Trebuchet MS" panose="020B0603020202020204" pitchFamily="34" charset="0"/>
                </a:rPr>
                <a:t>n</a:t>
              </a:r>
              <a:r>
                <a:rPr lang="en-US" altLang="el-GR" sz="2000" baseline="-25000" dirty="0">
                  <a:latin typeface="Trebuchet MS" panose="020B0603020202020204" pitchFamily="34" charset="0"/>
                </a:rPr>
                <a:t>Β</a:t>
              </a:r>
              <a:r>
                <a:rPr lang="en-US" altLang="el-GR" sz="2000" dirty="0">
                  <a:latin typeface="Trebuchet MS" panose="020B0603020202020204" pitchFamily="34" charset="0"/>
                </a:rPr>
                <a:t> αντίστοιχα, όπου </a:t>
              </a:r>
              <a:r>
                <a:rPr lang="en-US" altLang="el-GR" sz="2000" i="1" dirty="0" smtClean="0">
                  <a:latin typeface="Trebuchet MS" panose="020B0603020202020204" pitchFamily="34" charset="0"/>
                </a:rPr>
                <a:t>n</a:t>
              </a:r>
              <a:r>
                <a:rPr lang="en-US" altLang="el-GR" sz="2000" baseline="-25000" dirty="0" smtClean="0">
                  <a:latin typeface="Trebuchet MS" panose="020B0603020202020204" pitchFamily="34" charset="0"/>
                </a:rPr>
                <a:t>Α </a:t>
              </a:r>
              <a:r>
                <a:rPr lang="en-US" altLang="el-GR" sz="2000" dirty="0" smtClean="0">
                  <a:latin typeface="Trebuchet MS" panose="020B0603020202020204" pitchFamily="34" charset="0"/>
                </a:rPr>
                <a:t>&gt; </a:t>
              </a:r>
              <a:r>
                <a:rPr lang="en-US" altLang="el-GR" sz="2000" i="1" dirty="0" smtClean="0">
                  <a:latin typeface="Trebuchet MS" panose="020B0603020202020204" pitchFamily="34" charset="0"/>
                </a:rPr>
                <a:t>n</a:t>
              </a:r>
              <a:r>
                <a:rPr lang="en-US" altLang="el-GR" sz="2000" baseline="-25000" dirty="0" smtClean="0">
                  <a:latin typeface="Trebuchet MS" panose="020B0603020202020204" pitchFamily="34" charset="0"/>
                </a:rPr>
                <a:t>Β</a:t>
              </a:r>
              <a:r>
                <a:rPr lang="en-US" altLang="el-GR" sz="2000" dirty="0">
                  <a:latin typeface="Trebuchet MS" panose="020B0603020202020204" pitchFamily="34" charset="0"/>
                </a:rPr>
                <a:t>. 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Αν</a:t>
              </a:r>
              <a:r>
                <a:rPr lang="en-US" altLang="el-GR" sz="2000" dirty="0">
                  <a:latin typeface="Trebuchet MS" panose="020B0603020202020204" pitchFamily="34" charset="0"/>
                </a:rPr>
                <a:t> 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το</a:t>
              </a:r>
              <a:r>
                <a:rPr lang="en-US" altLang="el-GR" sz="2000" dirty="0">
                  <a:latin typeface="Trebuchet MS" panose="020B0603020202020204" pitchFamily="34" charset="0"/>
                </a:rPr>
                <a:t> α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έριο</a:t>
              </a:r>
              <a:r>
                <a:rPr lang="en-US" altLang="el-GR" sz="2000" dirty="0">
                  <a:latin typeface="Trebuchet MS" panose="020B0603020202020204" pitchFamily="34" charset="0"/>
                </a:rPr>
                <a:t> 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του</a:t>
              </a:r>
              <a:r>
                <a:rPr lang="en-US" altLang="el-GR" sz="2000" dirty="0">
                  <a:latin typeface="Trebuchet MS" panose="020B0603020202020204" pitchFamily="34" charset="0"/>
                </a:rPr>
                <a:t> 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κάθε</a:t>
              </a:r>
              <a:r>
                <a:rPr lang="en-US" altLang="el-GR" sz="2000" dirty="0">
                  <a:latin typeface="Trebuchet MS" panose="020B0603020202020204" pitchFamily="34" charset="0"/>
                </a:rPr>
                <a:t> 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δοχείου</a:t>
              </a:r>
              <a:r>
                <a:rPr lang="en-US" altLang="el-GR" sz="2000" dirty="0">
                  <a:latin typeface="Trebuchet MS" panose="020B0603020202020204" pitchFamily="34" charset="0"/>
                </a:rPr>
                <a:t> υπ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οστεί</a:t>
              </a:r>
              <a:r>
                <a:rPr lang="en-US" altLang="el-GR" sz="2000" dirty="0">
                  <a:latin typeface="Trebuchet MS" panose="020B0603020202020204" pitchFamily="34" charset="0"/>
                </a:rPr>
                <a:t> 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ισόχωρη</a:t>
              </a:r>
              <a:r>
                <a:rPr lang="en-US" altLang="el-GR" sz="2000" dirty="0">
                  <a:latin typeface="Trebuchet MS" panose="020B0603020202020204" pitchFamily="34" charset="0"/>
                </a:rPr>
                <a:t> α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ντιστρε</a:t>
              </a:r>
              <a:r>
                <a:rPr lang="en-US" altLang="el-GR" sz="2000" dirty="0">
                  <a:latin typeface="Trebuchet MS" panose="020B0603020202020204" pitchFamily="34" charset="0"/>
                </a:rPr>
                <a:t>πτή µεταβολή, ποιο από τα παρακάτω διαγράµµατα είναι σωστό;</a:t>
              </a:r>
            </a:p>
          </p:txBody>
        </p:sp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337" y="2329428"/>
              <a:ext cx="7501583" cy="2699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600200" y="5057745"/>
              <a:ext cx="4941887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tabLst>
                  <a:tab pos="-14859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tabLst>
                  <a:tab pos="-14859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tabLst>
                  <a:tab pos="-14859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tabLst>
                  <a:tab pos="-14859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tabLst>
                  <a:tab pos="-14859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14859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14859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14859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14859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l-GR" sz="2000" dirty="0">
                  <a:effectLst/>
                  <a:latin typeface="Trebuchet MS" panose="020B0603020202020204" pitchFamily="34" charset="0"/>
                </a:rPr>
                <a:t>Να </a:t>
              </a:r>
              <a:r>
                <a:rPr lang="en-US" altLang="el-GR" sz="2000" dirty="0" err="1">
                  <a:effectLst/>
                  <a:latin typeface="Trebuchet MS" panose="020B0603020202020204" pitchFamily="34" charset="0"/>
                </a:rPr>
                <a:t>δικ</a:t>
              </a:r>
              <a:r>
                <a:rPr lang="en-US" altLang="el-GR" sz="2000" dirty="0">
                  <a:effectLst/>
                  <a:latin typeface="Trebuchet MS" panose="020B0603020202020204" pitchFamily="34" charset="0"/>
                </a:rPr>
                <a:t>αιολογήσετε την απάντησή σας.</a:t>
              </a:r>
            </a:p>
          </p:txBody>
        </p:sp>
      </p:grpSp>
      <p:sp>
        <p:nvSpPr>
          <p:cNvPr id="8" name="Οβάλ 7"/>
          <p:cNvSpPr/>
          <p:nvPr/>
        </p:nvSpPr>
        <p:spPr>
          <a:xfrm>
            <a:off x="8564880" y="4333363"/>
            <a:ext cx="567245" cy="5830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644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Ομάδα 6"/>
          <p:cNvGrpSpPr/>
          <p:nvPr/>
        </p:nvGrpSpPr>
        <p:grpSpPr>
          <a:xfrm>
            <a:off x="1176864" y="232172"/>
            <a:ext cx="10168467" cy="5932195"/>
            <a:chOff x="1176864" y="232172"/>
            <a:chExt cx="10168467" cy="5932195"/>
          </a:xfrm>
        </p:grpSpPr>
        <p:sp>
          <p:nvSpPr>
            <p:cNvPr id="4" name="Ορθογώνιο 3"/>
            <p:cNvSpPr/>
            <p:nvPr/>
          </p:nvSpPr>
          <p:spPr>
            <a:xfrm>
              <a:off x="1176864" y="232172"/>
              <a:ext cx="1016846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l-GR" sz="2000" b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  <a:r>
                <a:rPr lang="el-GR" sz="2000" b="1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 </a:t>
              </a:r>
              <a:r>
                <a:rPr lang="el-GR" sz="2000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Ορισμένη 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ποσότητα ιδανικού αερίου υφίσταται ισοβαρή θέρμανση από την κατάσταση Α στην κατάσταση </a:t>
              </a:r>
              <a:r>
                <a:rPr lang="el-GR" sz="2000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Β.</a:t>
              </a:r>
              <a:endParaRPr lang="el-GR" sz="2000" dirty="0">
                <a:latin typeface="Trebuchet MS" panose="020B0603020202020204" pitchFamily="34" charset="0"/>
              </a:endParaRPr>
            </a:p>
          </p:txBody>
        </p:sp>
        <p:pic>
          <p:nvPicPr>
            <p:cNvPr id="5" name="Εικόνα 4"/>
            <p:cNvPicPr/>
            <p:nvPr/>
          </p:nvPicPr>
          <p:blipFill>
            <a:blip r:embed="rId2">
              <a:clrChange>
                <a:clrFrom>
                  <a:srgbClr val="C8F0FF"/>
                </a:clrFrom>
                <a:clrTo>
                  <a:srgbClr val="C8F0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51097" y="1181168"/>
              <a:ext cx="7619999" cy="2752374"/>
            </a:xfrm>
            <a:prstGeom prst="rect">
              <a:avLst/>
            </a:prstGeom>
          </p:spPr>
        </p:pic>
        <p:sp>
          <p:nvSpPr>
            <p:cNvPr id="6" name="Ορθογώνιο 5"/>
            <p:cNvSpPr/>
            <p:nvPr/>
          </p:nvSpPr>
          <p:spPr>
            <a:xfrm>
              <a:off x="1176864" y="3968894"/>
              <a:ext cx="10168467" cy="21954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Η γραφική παράσταση της πυκνότητας</a:t>
              </a:r>
              <a:r>
                <a:rPr lang="el-GR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ρ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του ιδανικού αερίου σε συνάρτηση με την θερμοκρασία</a:t>
              </a:r>
              <a:r>
                <a:rPr lang="el-GR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Τ 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γι’ αυτή την μεταβολή απεικονίζεται</a:t>
              </a:r>
            </a:p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l-GR" sz="2000" b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α.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στο σχ.1.                         </a:t>
              </a:r>
              <a:r>
                <a:rPr lang="el-GR" sz="2000" b="1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β</a:t>
              </a:r>
              <a:r>
                <a:rPr lang="el-GR" sz="2000" b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στο σχ.2.                         </a:t>
              </a:r>
              <a:r>
                <a:rPr lang="el-GR" sz="2000" b="1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γ</a:t>
              </a:r>
              <a:r>
                <a:rPr lang="el-GR" sz="2000" b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στο σχ.3.</a:t>
              </a:r>
            </a:p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l-GR" sz="2000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Να 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επιλέξετε τη σωστή </a:t>
              </a:r>
              <a:r>
                <a:rPr lang="el-GR" sz="2000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απάντηση και να 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αιτιολογήσετε την επιλογή σας.</a:t>
              </a:r>
            </a:p>
          </p:txBody>
        </p:sp>
      </p:grpSp>
      <p:sp>
        <p:nvSpPr>
          <p:cNvPr id="8" name="Οβάλ 7"/>
          <p:cNvSpPr/>
          <p:nvPr/>
        </p:nvSpPr>
        <p:spPr>
          <a:xfrm>
            <a:off x="7771003" y="5066630"/>
            <a:ext cx="510794" cy="5017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7200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Ομάδα 6"/>
          <p:cNvGrpSpPr/>
          <p:nvPr/>
        </p:nvGrpSpPr>
        <p:grpSpPr>
          <a:xfrm>
            <a:off x="1032933" y="436263"/>
            <a:ext cx="10126134" cy="5388278"/>
            <a:chOff x="1032933" y="436263"/>
            <a:chExt cx="10126134" cy="5388278"/>
          </a:xfrm>
        </p:grpSpPr>
        <p:sp>
          <p:nvSpPr>
            <p:cNvPr id="4" name="Ορθογώνιο 3"/>
            <p:cNvSpPr/>
            <p:nvPr/>
          </p:nvSpPr>
          <p:spPr>
            <a:xfrm>
              <a:off x="1032933" y="436263"/>
              <a:ext cx="1005840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l-GR" sz="2000" b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</a:t>
              </a:r>
              <a:r>
                <a:rPr lang="el-GR" sz="2000" b="1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 </a:t>
              </a:r>
              <a:r>
                <a:rPr lang="el-GR" sz="2000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Στο 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διάγραμμα</a:t>
              </a:r>
              <a:r>
                <a:rPr lang="el-GR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</a:t>
              </a:r>
              <a:r>
                <a:rPr lang="en-US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r>
                <a:rPr lang="el-GR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V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του σχήματος, οι καμπύλες (1) και (2) αντιστοιχούν στις ισόθερμες μεταβολές δύο αερίων που πραγματοποιούνται στην ίδια θερμοκρασία</a:t>
              </a:r>
              <a:r>
                <a:rPr lang="el-GR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</a:t>
              </a:r>
              <a:r>
                <a:rPr lang="el-GR" sz="2000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l-GR" sz="2000" dirty="0"/>
            </a:p>
          </p:txBody>
        </p:sp>
        <p:pic>
          <p:nvPicPr>
            <p:cNvPr id="5" name="Εικόνα 4"/>
            <p:cNvPicPr/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65600" y="1451925"/>
              <a:ext cx="4351867" cy="2781407"/>
            </a:xfrm>
            <a:prstGeom prst="rect">
              <a:avLst/>
            </a:prstGeom>
          </p:spPr>
        </p:pic>
        <p:sp>
          <p:nvSpPr>
            <p:cNvPr id="6" name="Ορθογώνιο 5"/>
            <p:cNvSpPr/>
            <p:nvPr/>
          </p:nvSpPr>
          <p:spPr>
            <a:xfrm>
              <a:off x="1032933" y="4436532"/>
              <a:ext cx="10126134" cy="13880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Αν</a:t>
              </a:r>
              <a:r>
                <a:rPr lang="el-GR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r>
                <a:rPr lang="el-GR" sz="2000" baseline="-25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και</a:t>
              </a:r>
              <a:r>
                <a:rPr lang="el-GR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r>
                <a:rPr lang="el-GR" sz="2000" baseline="-25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οι ποσότητες των δύο αερίων, τότε ισχύει: </a:t>
              </a:r>
            </a:p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l-GR" sz="2000" b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α</a:t>
              </a:r>
              <a:r>
                <a:rPr lang="en-US" sz="2000" b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r>
                <a:rPr lang="en-US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</a:t>
              </a:r>
              <a:r>
                <a:rPr lang="en-US" sz="2000" baseline="-25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r>
                <a:rPr lang="en-US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&gt;</a:t>
              </a:r>
              <a:r>
                <a:rPr lang="en-US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</a:t>
              </a:r>
              <a:r>
                <a:rPr lang="en-US" sz="2000" baseline="-25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	                         </a:t>
              </a:r>
              <a:r>
                <a:rPr lang="el-GR" sz="2000" b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β</a:t>
              </a:r>
              <a:r>
                <a:rPr lang="en-US" sz="2000" b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r>
                <a:rPr lang="en-US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n</a:t>
              </a:r>
              <a:r>
                <a:rPr lang="en-US" sz="2000" baseline="-25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&gt;</a:t>
              </a:r>
              <a:r>
                <a:rPr lang="en-US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</a:t>
              </a:r>
              <a:r>
                <a:rPr lang="en-US" sz="2000" baseline="-25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r>
                <a:rPr lang="en-US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                                </a:t>
              </a:r>
              <a:r>
                <a:rPr lang="el-GR" sz="2000" b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γ</a:t>
              </a:r>
              <a:r>
                <a:rPr lang="en-US" sz="2000" b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r>
                <a:rPr lang="en-US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</a:t>
              </a:r>
              <a:r>
                <a:rPr lang="en-US" sz="2000" baseline="-25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=</a:t>
              </a:r>
              <a:r>
                <a:rPr lang="en-US" sz="2000" i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</a:t>
              </a:r>
              <a:r>
                <a:rPr lang="en-US" sz="2000" baseline="-25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r>
                <a:rPr lang="en-US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l-GR" sz="2000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Να 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επιλέξετε τη σωστή </a:t>
              </a:r>
              <a:r>
                <a:rPr lang="el-GR" sz="2000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απάντηση</a:t>
              </a:r>
              <a:r>
                <a:rPr lang="el-GR" sz="2000" b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l-GR" sz="2000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και</a:t>
              </a:r>
              <a:r>
                <a:rPr lang="el-GR" sz="2000" b="1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ν</a:t>
              </a:r>
              <a:r>
                <a:rPr lang="el-GR" sz="2000" dirty="0" smtClean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α 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δικαιολογήσετε την επιλογή σας.</a:t>
              </a:r>
            </a:p>
          </p:txBody>
        </p:sp>
      </p:grpSp>
      <p:sp>
        <p:nvSpPr>
          <p:cNvPr id="8" name="Οβάλ 7"/>
          <p:cNvSpPr/>
          <p:nvPr/>
        </p:nvSpPr>
        <p:spPr>
          <a:xfrm>
            <a:off x="914696" y="4865278"/>
            <a:ext cx="510794" cy="5305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230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6967" y="182880"/>
            <a:ext cx="825703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>
                <a:latin typeface="Comic Sans MS" panose="030F0702030302020204" pitchFamily="66" charset="0"/>
              </a:rPr>
              <a:t>Τα μόρια </a:t>
            </a:r>
            <a:r>
              <a:rPr lang="el-GR" sz="2000" b="1" dirty="0" smtClean="0">
                <a:latin typeface="Comic Sans MS" panose="030F0702030302020204" pitchFamily="66" charset="0"/>
              </a:rPr>
              <a:t>του αερίου είναι σημειακά, </a:t>
            </a:r>
            <a:r>
              <a:rPr lang="el-GR" sz="2000" b="1" dirty="0">
                <a:latin typeface="Comic Sans MS" panose="030F0702030302020204" pitchFamily="66" charset="0"/>
              </a:rPr>
              <a:t>πεπερασμένης </a:t>
            </a:r>
            <a:r>
              <a:rPr lang="el-GR" sz="2000" b="1" dirty="0" smtClean="0">
                <a:latin typeface="Comic Sans MS" panose="030F0702030302020204" pitchFamily="66" charset="0"/>
              </a:rPr>
              <a:t>μάζας, που </a:t>
            </a:r>
            <a:r>
              <a:rPr lang="el-GR" sz="2000" b="1" dirty="0">
                <a:latin typeface="Comic Sans MS" panose="030F0702030302020204" pitchFamily="66" charset="0"/>
              </a:rPr>
              <a:t>βρίσκονται σε μια διαρκή άτακτη κίνηση. </a:t>
            </a:r>
            <a:endParaRPr lang="el-GR" sz="2000" b="1" dirty="0" smtClean="0">
              <a:latin typeface="Comic Sans MS" panose="030F0702030302020204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>
                <a:latin typeface="Comic Sans MS" panose="030F0702030302020204" pitchFamily="66" charset="0"/>
              </a:rPr>
              <a:t>Ο όγκος των μορίων είναι πολύ μικρός, σε σχέση με τον όγκο που καταλαμβάνει το </a:t>
            </a:r>
            <a:r>
              <a:rPr lang="el-GR" sz="2000" b="1" dirty="0" smtClean="0">
                <a:latin typeface="Comic Sans MS" panose="030F0702030302020204" pitchFamily="66" charset="0"/>
              </a:rPr>
              <a:t>αέριο στο χώρο που βρίσκεται.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Μεταξύ </a:t>
            </a:r>
            <a:r>
              <a:rPr lang="el-GR" sz="2000" b="1" dirty="0">
                <a:latin typeface="Comic Sans MS" panose="030F0702030302020204" pitchFamily="66" charset="0"/>
              </a:rPr>
              <a:t>των μορίων δεν ασκούνται σημαντικές δυνάμεις, παρά μόνο στη διάρκεια μιας κρούσης. </a:t>
            </a:r>
            <a:r>
              <a:rPr lang="el-GR" sz="2000" b="1" dirty="0" smtClean="0">
                <a:latin typeface="Comic Sans MS" panose="030F0702030302020204" pitchFamily="66" charset="0"/>
              </a:rPr>
              <a:t>Έτσι</a:t>
            </a:r>
            <a:r>
              <a:rPr lang="el-GR" sz="2000" b="1" dirty="0">
                <a:latin typeface="Comic Sans MS" panose="030F0702030302020204" pitchFamily="66" charset="0"/>
              </a:rPr>
              <a:t>, μεταξύ δύο διαδοχικών κρούσεων το μόριο κινείται με σταθερή ταχύτητα</a:t>
            </a:r>
            <a:r>
              <a:rPr lang="el-GR" sz="2000" b="1" dirty="0" smtClean="0">
                <a:latin typeface="Comic Sans MS" panose="030F0702030302020204" pitchFamily="66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Οι κρούσεις είναι μετωπικές, όπου μεταβάλλονται μόνο το μέτρο και η φορά της ταχύτητας των μορίων (όχι η διεύθυνση).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Οι κρούσεις είναι ελαστικές με αμελητέα διάρκεια (διατηρείται το σύνολο της κινητικής ενέργειας των μορίων).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Τα μόρια δεν </a:t>
            </a:r>
            <a:r>
              <a:rPr lang="el-GR" sz="2000" b="1" dirty="0" err="1" smtClean="0">
                <a:latin typeface="Comic Sans MS" panose="030F0702030302020204" pitchFamily="66" charset="0"/>
              </a:rPr>
              <a:t>αλληλεπιδρούν</a:t>
            </a:r>
            <a:r>
              <a:rPr lang="el-GR" sz="2000" b="1" dirty="0" smtClean="0">
                <a:latin typeface="Comic Sans MS" panose="030F0702030302020204" pitchFamily="66" charset="0"/>
              </a:rPr>
              <a:t> με κανέναν άλλο τρόπο μεταξύ τους (π.χ. δεν εμφανίζονται ηλεκτρικές δυνάμεις).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47" y="1755648"/>
            <a:ext cx="2233500" cy="2544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827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Πίνακας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29179418"/>
                  </p:ext>
                </p:extLst>
              </p:nvPr>
            </p:nvGraphicFramePr>
            <p:xfrm>
              <a:off x="3691246" y="2969559"/>
              <a:ext cx="4809508" cy="2297558"/>
            </p:xfrm>
            <a:graphic>
              <a:graphicData uri="http://schemas.openxmlformats.org/drawingml/2006/table">
                <a:tbl>
                  <a:tblPr/>
                  <a:tblGrid>
                    <a:gridCol w="634642">
                      <a:extLst>
                        <a:ext uri="{9D8B030D-6E8A-4147-A177-3AD203B41FA5}">
                          <a16:colId xmlns:a16="http://schemas.microsoft.com/office/drawing/2014/main" val="2447325208"/>
                        </a:ext>
                      </a:extLst>
                    </a:gridCol>
                    <a:gridCol w="1446579">
                      <a:extLst>
                        <a:ext uri="{9D8B030D-6E8A-4147-A177-3AD203B41FA5}">
                          <a16:colId xmlns:a16="http://schemas.microsoft.com/office/drawing/2014/main" val="2738265678"/>
                        </a:ext>
                      </a:extLst>
                    </a:gridCol>
                    <a:gridCol w="1440933">
                      <a:extLst>
                        <a:ext uri="{9D8B030D-6E8A-4147-A177-3AD203B41FA5}">
                          <a16:colId xmlns:a16="http://schemas.microsoft.com/office/drawing/2014/main" val="1195122928"/>
                        </a:ext>
                      </a:extLst>
                    </a:gridCol>
                    <a:gridCol w="1287354">
                      <a:extLst>
                        <a:ext uri="{9D8B030D-6E8A-4147-A177-3AD203B41FA5}">
                          <a16:colId xmlns:a16="http://schemas.microsoft.com/office/drawing/2014/main" val="1633356546"/>
                        </a:ext>
                      </a:extLst>
                    </a:gridCol>
                  </a:tblGrid>
                  <a:tr h="493493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l-GR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  </a:t>
                          </a:r>
                          <a:endParaRPr lang="el-GR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de-DE" sz="2000" i="1" dirty="0" smtClean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p</a:t>
                          </a:r>
                          <a:r>
                            <a:rPr lang="el-GR" sz="2000" dirty="0" smtClean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/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l-GR" sz="200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l-GR" sz="2000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e>
                                    <m:sup>
                                      <m:r>
                                        <a:rPr lang="en-US" sz="2000" b="0" i="0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endParaRPr lang="el-GR" sz="2000" i="0" dirty="0">
                            <a:effectLst/>
                            <a:latin typeface="Trebuchet MS" panose="020B0603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l-GR" sz="2000" i="1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r>
                            <a:rPr lang="de-DE" sz="2000" i="1" dirty="0" smtClean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V</a:t>
                          </a:r>
                          <a:r>
                            <a:rPr lang="el-GR" sz="2000" dirty="0" smtClean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/ </a:t>
                          </a:r>
                          <a:r>
                            <a:rPr lang="de-DE" sz="2000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m</a:t>
                          </a:r>
                          <a:r>
                            <a:rPr lang="de-DE" sz="2000" baseline="30000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3</a:t>
                          </a:r>
                          <a:endParaRPr lang="el-GR" sz="2000" dirty="0">
                            <a:effectLst/>
                            <a:latin typeface="Trebuchet MS" panose="020B0603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l-GR" sz="2000" i="1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r>
                            <a:rPr lang="de-DE" sz="2000" i="1" dirty="0" smtClean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T</a:t>
                          </a:r>
                          <a:r>
                            <a:rPr lang="el-GR" sz="2000" dirty="0" smtClean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/ </a:t>
                          </a:r>
                          <a:r>
                            <a:rPr lang="de-DE" sz="2000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K</a:t>
                          </a:r>
                          <a:endParaRPr lang="el-GR" sz="2000" dirty="0">
                            <a:effectLst/>
                            <a:latin typeface="Trebuchet MS" panose="020B0603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27184672"/>
                      </a:ext>
                    </a:extLst>
                  </a:tr>
                  <a:tr h="60135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l-GR" sz="2000" b="1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Α</a:t>
                          </a:r>
                          <a:endParaRPr lang="el-GR" sz="2000" dirty="0">
                            <a:effectLst/>
                            <a:latin typeface="Trebuchet MS" panose="020B0603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31684662"/>
                      </a:ext>
                    </a:extLst>
                  </a:tr>
                  <a:tr h="60135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l-GR" sz="2000" b="1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Β</a:t>
                          </a:r>
                          <a:endParaRPr lang="el-GR" sz="2000" dirty="0">
                            <a:effectLst/>
                            <a:latin typeface="Trebuchet MS" panose="020B0603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40005860"/>
                      </a:ext>
                    </a:extLst>
                  </a:tr>
                  <a:tr h="60135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l-GR" sz="2000" b="1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Γ</a:t>
                          </a:r>
                          <a:endParaRPr lang="el-GR" sz="2000" dirty="0">
                            <a:effectLst/>
                            <a:latin typeface="Trebuchet MS" panose="020B0603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13286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Πίνακας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29179418"/>
                  </p:ext>
                </p:extLst>
              </p:nvPr>
            </p:nvGraphicFramePr>
            <p:xfrm>
              <a:off x="3691246" y="2969559"/>
              <a:ext cx="4809508" cy="2297558"/>
            </p:xfrm>
            <a:graphic>
              <a:graphicData uri="http://schemas.openxmlformats.org/drawingml/2006/table">
                <a:tbl>
                  <a:tblPr/>
                  <a:tblGrid>
                    <a:gridCol w="634642">
                      <a:extLst>
                        <a:ext uri="{9D8B030D-6E8A-4147-A177-3AD203B41FA5}">
                          <a16:colId xmlns:a16="http://schemas.microsoft.com/office/drawing/2014/main" val="2447325208"/>
                        </a:ext>
                      </a:extLst>
                    </a:gridCol>
                    <a:gridCol w="1446579">
                      <a:extLst>
                        <a:ext uri="{9D8B030D-6E8A-4147-A177-3AD203B41FA5}">
                          <a16:colId xmlns:a16="http://schemas.microsoft.com/office/drawing/2014/main" val="2738265678"/>
                        </a:ext>
                      </a:extLst>
                    </a:gridCol>
                    <a:gridCol w="1440933">
                      <a:extLst>
                        <a:ext uri="{9D8B030D-6E8A-4147-A177-3AD203B41FA5}">
                          <a16:colId xmlns:a16="http://schemas.microsoft.com/office/drawing/2014/main" val="1195122928"/>
                        </a:ext>
                      </a:extLst>
                    </a:gridCol>
                    <a:gridCol w="1287354">
                      <a:extLst>
                        <a:ext uri="{9D8B030D-6E8A-4147-A177-3AD203B41FA5}">
                          <a16:colId xmlns:a16="http://schemas.microsoft.com/office/drawing/2014/main" val="1633356546"/>
                        </a:ext>
                      </a:extLst>
                    </a:gridCol>
                  </a:tblGrid>
                  <a:tr h="493493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l-GR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  </a:t>
                          </a:r>
                          <a:endParaRPr lang="el-GR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4118" t="-17284" r="-189076" b="-3691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l-GR" sz="2000" i="1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r>
                            <a:rPr lang="de-DE" sz="2000" i="1" dirty="0" smtClean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V</a:t>
                          </a:r>
                          <a:r>
                            <a:rPr lang="el-GR" sz="2000" dirty="0" smtClean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/ </a:t>
                          </a:r>
                          <a:r>
                            <a:rPr lang="de-DE" sz="2000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m</a:t>
                          </a:r>
                          <a:r>
                            <a:rPr lang="de-DE" sz="2000" baseline="30000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3</a:t>
                          </a:r>
                          <a:endParaRPr lang="el-GR" sz="2000" dirty="0">
                            <a:effectLst/>
                            <a:latin typeface="Trebuchet MS" panose="020B0603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l-GR" sz="2000" i="1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r>
                            <a:rPr lang="de-DE" sz="2000" i="1" dirty="0" smtClean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T</a:t>
                          </a:r>
                          <a:r>
                            <a:rPr lang="el-GR" sz="2000" dirty="0" smtClean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/ </a:t>
                          </a:r>
                          <a:r>
                            <a:rPr lang="de-DE" sz="2000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K</a:t>
                          </a:r>
                          <a:endParaRPr lang="el-GR" sz="2000" dirty="0">
                            <a:effectLst/>
                            <a:latin typeface="Trebuchet MS" panose="020B0603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27184672"/>
                      </a:ext>
                    </a:extLst>
                  </a:tr>
                  <a:tr h="60135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l-GR" sz="2000" b="1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Α</a:t>
                          </a:r>
                          <a:endParaRPr lang="el-GR" sz="2000" dirty="0">
                            <a:effectLst/>
                            <a:latin typeface="Trebuchet MS" panose="020B0603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31684662"/>
                      </a:ext>
                    </a:extLst>
                  </a:tr>
                  <a:tr h="60135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l-GR" sz="2000" b="1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Β</a:t>
                          </a:r>
                          <a:endParaRPr lang="el-GR" sz="2000" dirty="0">
                            <a:effectLst/>
                            <a:latin typeface="Trebuchet MS" panose="020B0603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40005860"/>
                      </a:ext>
                    </a:extLst>
                  </a:tr>
                  <a:tr h="60135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l-GR" sz="2000" b="1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</a:rPr>
                            <a:t>Γ</a:t>
                          </a:r>
                          <a:endParaRPr lang="el-GR" sz="2000" dirty="0">
                            <a:effectLst/>
                            <a:latin typeface="Trebuchet MS" panose="020B0603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de-DE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l-GR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132865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9" name="Ομάδα 8"/>
          <p:cNvGrpSpPr/>
          <p:nvPr/>
        </p:nvGrpSpPr>
        <p:grpSpPr>
          <a:xfrm>
            <a:off x="1078674" y="335939"/>
            <a:ext cx="9822874" cy="5410363"/>
            <a:chOff x="1078674" y="335939"/>
            <a:chExt cx="9822874" cy="5410363"/>
          </a:xfrm>
        </p:grpSpPr>
        <p:sp>
          <p:nvSpPr>
            <p:cNvPr id="4" name="Ορθογώνιο 3"/>
            <p:cNvSpPr/>
            <p:nvPr/>
          </p:nvSpPr>
          <p:spPr>
            <a:xfrm>
              <a:off x="1078675" y="335939"/>
              <a:ext cx="9715995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l-GR" sz="2000" b="1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8</a:t>
              </a:r>
              <a:r>
                <a:rPr lang="en-US" sz="2000" b="1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. 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Μια </a:t>
              </a:r>
              <a:r>
                <a:rPr lang="el-GR" sz="2000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ποσότητα ιδανικού αερίου καταλαμβάνει 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όγκο </a:t>
              </a:r>
              <a:r>
                <a:rPr lang="en-US" sz="2000" i="1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V</a:t>
              </a:r>
              <a:r>
                <a:rPr lang="el-GR" sz="2000" baseline="-25000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Α</a:t>
              </a:r>
              <a:r>
                <a:rPr lang="el-GR" sz="2000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 = 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4</a:t>
              </a:r>
              <a:r>
                <a:rPr lang="en-US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m</a:t>
              </a:r>
              <a:r>
                <a:rPr lang="el-GR" sz="2000" baseline="30000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3</a:t>
              </a:r>
              <a:r>
                <a:rPr lang="el-GR" sz="2000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 σε 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πίεση </a:t>
              </a:r>
              <a:r>
                <a:rPr lang="en-US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               </a:t>
              </a:r>
              <a:r>
                <a:rPr lang="en-US" sz="2000" i="1" dirty="0" err="1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p</a:t>
              </a:r>
              <a:r>
                <a:rPr lang="en-US" sz="2000" baseline="-25000" dirty="0" err="1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A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l-GR" sz="2000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= 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3.10</a:t>
              </a:r>
              <a:r>
                <a:rPr lang="el-GR" sz="2000" baseline="30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5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Ν/</a:t>
              </a:r>
              <a:r>
                <a:rPr lang="en-US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m</a:t>
              </a:r>
              <a:r>
                <a:rPr lang="en-US" sz="2000" baseline="30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2</a:t>
              </a:r>
              <a:r>
                <a:rPr lang="en-US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l-GR" sz="2000" dirty="0">
                  <a:latin typeface="Trebuchet MS" panose="020B0603020202020204" pitchFamily="34" charset="0"/>
                </a:rPr>
                <a:t>και θερμοκρασία </a:t>
              </a:r>
              <a:r>
                <a:rPr lang="el-GR" sz="2000" i="1" dirty="0" smtClean="0">
                  <a:latin typeface="Trebuchet MS" panose="020B0603020202020204" pitchFamily="34" charset="0"/>
                </a:rPr>
                <a:t>Τ</a:t>
              </a:r>
              <a:r>
                <a:rPr lang="el-GR" sz="2000" baseline="-25000" dirty="0" smtClean="0">
                  <a:latin typeface="Trebuchet MS" panose="020B0603020202020204" pitchFamily="34" charset="0"/>
                </a:rPr>
                <a:t>Α</a:t>
              </a:r>
              <a:r>
                <a:rPr lang="el-GR" sz="2000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>
                  <a:latin typeface="Trebuchet MS" panose="020B0603020202020204" pitchFamily="34" charset="0"/>
                </a:rPr>
                <a:t>= </a:t>
              </a:r>
              <a:r>
                <a:rPr lang="el-GR" sz="2000" dirty="0" smtClean="0">
                  <a:latin typeface="Trebuchet MS" panose="020B0603020202020204" pitchFamily="34" charset="0"/>
                </a:rPr>
                <a:t>400Κ</a:t>
              </a:r>
              <a:r>
                <a:rPr lang="el-GR" sz="2000" dirty="0">
                  <a:latin typeface="Trebuchet MS" panose="020B0603020202020204" pitchFamily="34" charset="0"/>
                </a:rPr>
                <a:t>. Το αέριο εκτελεί κυκλική μεταβολή που αποτελείται από τις παρακάτω επί μέρους μεταβολές:    </a:t>
              </a:r>
              <a:r>
                <a:rPr lang="el-GR" sz="2000" b="1" dirty="0">
                  <a:latin typeface="Trebuchet MS" panose="020B0603020202020204" pitchFamily="34" charset="0"/>
                </a:rPr>
                <a:t> </a:t>
              </a:r>
              <a:endParaRPr lang="el-GR" sz="2000" dirty="0">
                <a:latin typeface="Trebuchet MS" panose="020B0603020202020204" pitchFamily="34" charset="0"/>
              </a:endParaRPr>
            </a:p>
            <a:p>
              <a:pPr algn="just"/>
              <a:r>
                <a:rPr lang="en-US" sz="2000" b="1" dirty="0" err="1">
                  <a:latin typeface="Trebuchet MS" panose="020B0603020202020204" pitchFamily="34" charset="0"/>
                </a:rPr>
                <a:t>i</a:t>
              </a:r>
              <a:r>
                <a:rPr lang="el-GR" sz="2000" b="1" dirty="0">
                  <a:latin typeface="Trebuchet MS" panose="020B0603020202020204" pitchFamily="34" charset="0"/>
                </a:rPr>
                <a:t>.    </a:t>
              </a:r>
              <a:r>
                <a:rPr lang="el-GR" sz="2000" dirty="0">
                  <a:latin typeface="Trebuchet MS" panose="020B0603020202020204" pitchFamily="34" charset="0"/>
                </a:rPr>
                <a:t>ισοβαρή εκτόνωση  ΑΒ </a:t>
              </a:r>
              <a:r>
                <a:rPr lang="el-GR" sz="2000" dirty="0" smtClean="0">
                  <a:latin typeface="Trebuchet MS" panose="020B0603020202020204" pitchFamily="34" charset="0"/>
                </a:rPr>
                <a:t>με </a:t>
              </a:r>
              <a:r>
                <a:rPr lang="el-GR" sz="2000" i="1" dirty="0">
                  <a:latin typeface="Trebuchet MS" panose="020B0603020202020204" pitchFamily="34" charset="0"/>
                </a:rPr>
                <a:t>Τ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Β</a:t>
              </a:r>
              <a:r>
                <a:rPr lang="el-GR" sz="2000" dirty="0">
                  <a:latin typeface="Trebuchet MS" panose="020B0603020202020204" pitchFamily="34" charset="0"/>
                </a:rPr>
                <a:t> = </a:t>
              </a:r>
              <a:r>
                <a:rPr lang="el-GR" sz="2000" dirty="0" smtClean="0">
                  <a:latin typeface="Trebuchet MS" panose="020B0603020202020204" pitchFamily="34" charset="0"/>
                </a:rPr>
                <a:t>800Κ</a:t>
              </a:r>
              <a:r>
                <a:rPr lang="el-GR" sz="2000" dirty="0">
                  <a:latin typeface="Trebuchet MS" panose="020B0603020202020204" pitchFamily="34" charset="0"/>
                </a:rPr>
                <a:t>.</a:t>
              </a:r>
            </a:p>
            <a:p>
              <a:pPr marL="514350" indent="-514350" algn="just">
                <a:buAutoNum type="romanLcPeriod" startAt="2"/>
              </a:pPr>
              <a:r>
                <a:rPr lang="el-GR" sz="2000" dirty="0" smtClean="0">
                  <a:latin typeface="Trebuchet MS" panose="020B0603020202020204" pitchFamily="34" charset="0"/>
                </a:rPr>
                <a:t>ισόχωρη </a:t>
              </a:r>
              <a:r>
                <a:rPr lang="el-GR" sz="2000" dirty="0">
                  <a:latin typeface="Trebuchet MS" panose="020B0603020202020204" pitchFamily="34" charset="0"/>
                </a:rPr>
                <a:t>ψύξη  </a:t>
              </a:r>
              <a:r>
                <a:rPr lang="el-GR" sz="2000" dirty="0" smtClean="0">
                  <a:latin typeface="Trebuchet MS" panose="020B0603020202020204" pitchFamily="34" charset="0"/>
                </a:rPr>
                <a:t>ΒΓ.</a:t>
              </a:r>
              <a:r>
                <a:rPr lang="en-US" sz="2000" dirty="0" smtClean="0">
                  <a:latin typeface="Trebuchet MS" panose="020B0603020202020204" pitchFamily="34" charset="0"/>
                </a:rPr>
                <a:t>                                  </a:t>
              </a:r>
            </a:p>
            <a:p>
              <a:pPr marL="514350" indent="-514350" algn="just">
                <a:buAutoNum type="romanLcPeriod" startAt="2"/>
              </a:pPr>
              <a:r>
                <a:rPr lang="el-GR" sz="2000" dirty="0" smtClean="0">
                  <a:latin typeface="Trebuchet MS" panose="020B0603020202020204" pitchFamily="34" charset="0"/>
                </a:rPr>
                <a:t>ισόθερμη </a:t>
              </a:r>
              <a:r>
                <a:rPr lang="el-GR" sz="2000" dirty="0">
                  <a:latin typeface="Trebuchet MS" panose="020B0603020202020204" pitchFamily="34" charset="0"/>
                </a:rPr>
                <a:t>συμπίεση </a:t>
              </a:r>
              <a:r>
                <a:rPr lang="el-GR" sz="2000" dirty="0" smtClean="0">
                  <a:latin typeface="Trebuchet MS" panose="020B0603020202020204" pitchFamily="34" charset="0"/>
                </a:rPr>
                <a:t>ΓΑ.</a:t>
              </a:r>
              <a:endParaRPr lang="el-GR" sz="2000" dirty="0">
                <a:latin typeface="Trebuchet MS" panose="020B0603020202020204" pitchFamily="34" charset="0"/>
              </a:endParaRPr>
            </a:p>
            <a:p>
              <a:pPr algn="just"/>
              <a:r>
                <a:rPr lang="el-GR" sz="2000" b="1" dirty="0">
                  <a:latin typeface="Trebuchet MS" panose="020B0603020202020204" pitchFamily="34" charset="0"/>
                </a:rPr>
                <a:t>α.   </a:t>
              </a:r>
              <a:r>
                <a:rPr lang="el-GR" sz="2000" dirty="0">
                  <a:latin typeface="Trebuchet MS" panose="020B0603020202020204" pitchFamily="34" charset="0"/>
                </a:rPr>
                <a:t>Να γράψετε το νόμο των αερίων που ισχύει σε κάθε μεταβολή</a:t>
              </a:r>
              <a:r>
                <a:rPr lang="el-GR" sz="2000" dirty="0" smtClean="0">
                  <a:latin typeface="Trebuchet MS" panose="020B0603020202020204" pitchFamily="34" charset="0"/>
                </a:rPr>
                <a:t>.</a:t>
              </a:r>
              <a:endParaRPr lang="el-GR" sz="2000" dirty="0">
                <a:latin typeface="Trebuchet MS" panose="020B0603020202020204" pitchFamily="34" charset="0"/>
              </a:endParaRPr>
            </a:p>
            <a:p>
              <a:pPr algn="just"/>
              <a:r>
                <a:rPr lang="el-GR" sz="2000" b="1" dirty="0">
                  <a:latin typeface="Trebuchet MS" panose="020B0603020202020204" pitchFamily="34" charset="0"/>
                </a:rPr>
                <a:t>β.   </a:t>
              </a:r>
              <a:r>
                <a:rPr lang="el-GR" sz="2000" dirty="0">
                  <a:latin typeface="Trebuchet MS" panose="020B0603020202020204" pitchFamily="34" charset="0"/>
                </a:rPr>
                <a:t>Να συμπληρώσετε τα κενά του παρακάτω πίνακα τιμών</a:t>
              </a:r>
              <a:r>
                <a:rPr lang="el-GR" sz="2000" dirty="0" smtClean="0">
                  <a:latin typeface="Trebuchet MS" panose="020B0603020202020204" pitchFamily="34" charset="0"/>
                </a:rPr>
                <a:t>.</a:t>
              </a:r>
              <a:endParaRPr lang="el-GR" sz="2000" dirty="0">
                <a:latin typeface="Trebuchet MS" panose="020B0603020202020204" pitchFamily="34" charset="0"/>
              </a:endParaRPr>
            </a:p>
          </p:txBody>
        </p:sp>
        <p:sp>
          <p:nvSpPr>
            <p:cNvPr id="8" name="Ορθογώνιο 7"/>
            <p:cNvSpPr/>
            <p:nvPr/>
          </p:nvSpPr>
          <p:spPr>
            <a:xfrm>
              <a:off x="1078674" y="5346192"/>
              <a:ext cx="982287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l-GR" sz="2000" b="1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γ.  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Να </a:t>
              </a:r>
              <a:r>
                <a:rPr lang="el-GR" sz="2000" dirty="0" err="1">
                  <a:latin typeface="Trebuchet MS" panose="020B0603020202020204" pitchFamily="34" charset="0"/>
                  <a:ea typeface="Times New Roman" panose="02020603050405020304" pitchFamily="18" charset="0"/>
                </a:rPr>
                <a:t>παραστήσετε</a:t>
              </a:r>
              <a:r>
                <a:rPr lang="el-GR" sz="2000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 την κυκλική μεταβολή σε διαγράμματα: 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(</a:t>
              </a:r>
              <a:r>
                <a:rPr lang="en-US" sz="2000" i="1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p</a:t>
              </a:r>
              <a:r>
                <a:rPr lang="en-US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l-GR" sz="2000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– </a:t>
              </a:r>
              <a:r>
                <a:rPr lang="en-US" sz="2000" i="1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V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), (</a:t>
              </a:r>
              <a:r>
                <a:rPr lang="en-US" sz="2000" i="1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V </a:t>
              </a:r>
              <a:r>
                <a:rPr lang="el-GR" sz="2000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– </a:t>
              </a:r>
              <a:r>
                <a:rPr lang="en-US" sz="2000" i="1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T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), </a:t>
              </a:r>
              <a:r>
                <a:rPr lang="en-US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(</a:t>
              </a:r>
              <a:r>
                <a:rPr lang="el-GR" sz="2000" i="1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p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l-GR" sz="2000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– </a:t>
              </a:r>
              <a:r>
                <a:rPr lang="el-GR" sz="2000" i="1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T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).</a:t>
              </a:r>
              <a:endParaRPr lang="el-GR" sz="20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361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4" name="Rectangle 62"/>
          <p:cNvSpPr>
            <a:spLocks noChangeArrowheads="1"/>
          </p:cNvSpPr>
          <p:nvPr/>
        </p:nvSpPr>
        <p:spPr bwMode="auto">
          <a:xfrm>
            <a:off x="4419600" y="166116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pSp>
        <p:nvGrpSpPr>
          <p:cNvPr id="59" name="Ομάδα 58"/>
          <p:cNvGrpSpPr/>
          <p:nvPr/>
        </p:nvGrpSpPr>
        <p:grpSpPr>
          <a:xfrm>
            <a:off x="1516454" y="439506"/>
            <a:ext cx="9151546" cy="5016414"/>
            <a:chOff x="1516454" y="439506"/>
            <a:chExt cx="9151546" cy="5016414"/>
          </a:xfrm>
        </p:grpSpPr>
        <p:grpSp>
          <p:nvGrpSpPr>
            <p:cNvPr id="57" name="Ομάδα 56"/>
            <p:cNvGrpSpPr/>
            <p:nvPr/>
          </p:nvGrpSpPr>
          <p:grpSpPr>
            <a:xfrm>
              <a:off x="3421123" y="1455169"/>
              <a:ext cx="5890517" cy="4000751"/>
              <a:chOff x="4419600" y="2413635"/>
              <a:chExt cx="4318000" cy="3084286"/>
            </a:xfrm>
          </p:grpSpPr>
          <p:grpSp>
            <p:nvGrpSpPr>
              <p:cNvPr id="31" name="Group 38"/>
              <p:cNvGrpSpPr>
                <a:grpSpLocks noChangeAspect="1"/>
              </p:cNvGrpSpPr>
              <p:nvPr/>
            </p:nvGrpSpPr>
            <p:grpSpPr bwMode="auto">
              <a:xfrm>
                <a:off x="4419600" y="2413635"/>
                <a:ext cx="4318000" cy="3084286"/>
                <a:chOff x="2511" y="2101"/>
                <a:chExt cx="3288" cy="2400"/>
              </a:xfrm>
            </p:grpSpPr>
            <p:sp>
              <p:nvSpPr>
                <p:cNvPr id="32" name="AutoShape 61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2511" y="2101"/>
                  <a:ext cx="3288" cy="2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l-GR"/>
                </a:p>
              </p:txBody>
            </p:sp>
            <p:sp>
              <p:nvSpPr>
                <p:cNvPr id="33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3138" y="2261"/>
                  <a:ext cx="1" cy="19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l-GR"/>
                </a:p>
              </p:txBody>
            </p:sp>
            <p:sp>
              <p:nvSpPr>
                <p:cNvPr id="34" name="Line 59"/>
                <p:cNvSpPr>
                  <a:spLocks noChangeShapeType="1"/>
                </p:cNvSpPr>
                <p:nvPr/>
              </p:nvSpPr>
              <p:spPr bwMode="auto">
                <a:xfrm>
                  <a:off x="3138" y="4181"/>
                  <a:ext cx="2347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l-GR"/>
                </a:p>
              </p:txBody>
            </p:sp>
            <p:sp>
              <p:nvSpPr>
                <p:cNvPr id="35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2511" y="2101"/>
                  <a:ext cx="779" cy="6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l-GR" sz="1000" b="0" i="1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endParaRPr kumimoji="0" lang="en-US" altLang="el-G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6" name="Line 56"/>
                <p:cNvSpPr>
                  <a:spLocks noChangeShapeType="1"/>
                </p:cNvSpPr>
                <p:nvPr/>
              </p:nvSpPr>
              <p:spPr bwMode="auto">
                <a:xfrm>
                  <a:off x="3138" y="3061"/>
                  <a:ext cx="626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l-GR"/>
                </a:p>
              </p:txBody>
            </p:sp>
            <p:sp>
              <p:nvSpPr>
                <p:cNvPr id="37" name="Line 55"/>
                <p:cNvSpPr>
                  <a:spLocks noChangeShapeType="1"/>
                </p:cNvSpPr>
                <p:nvPr/>
              </p:nvSpPr>
              <p:spPr bwMode="auto">
                <a:xfrm>
                  <a:off x="3138" y="3541"/>
                  <a:ext cx="1095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l-GR"/>
                </a:p>
              </p:txBody>
            </p:sp>
            <p:sp>
              <p:nvSpPr>
                <p:cNvPr id="38" name="Line 54"/>
                <p:cNvSpPr>
                  <a:spLocks noChangeShapeType="1"/>
                </p:cNvSpPr>
                <p:nvPr/>
              </p:nvSpPr>
              <p:spPr bwMode="auto">
                <a:xfrm>
                  <a:off x="3764" y="3061"/>
                  <a:ext cx="0" cy="11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l-GR"/>
                </a:p>
              </p:txBody>
            </p:sp>
            <p:sp>
              <p:nvSpPr>
                <p:cNvPr id="39" name="Line 53"/>
                <p:cNvSpPr>
                  <a:spLocks noChangeShapeType="1"/>
                </p:cNvSpPr>
                <p:nvPr/>
              </p:nvSpPr>
              <p:spPr bwMode="auto">
                <a:xfrm>
                  <a:off x="3764" y="3061"/>
                  <a:ext cx="469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l-GR"/>
                </a:p>
              </p:txBody>
            </p:sp>
            <p:sp>
              <p:nvSpPr>
                <p:cNvPr id="40" name="Line 52"/>
                <p:cNvSpPr>
                  <a:spLocks noChangeShapeType="1"/>
                </p:cNvSpPr>
                <p:nvPr/>
              </p:nvSpPr>
              <p:spPr bwMode="auto">
                <a:xfrm>
                  <a:off x="4233" y="3061"/>
                  <a:ext cx="0" cy="48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l-GR"/>
                </a:p>
              </p:txBody>
            </p:sp>
            <p:sp>
              <p:nvSpPr>
                <p:cNvPr id="41" name="Line 51"/>
                <p:cNvSpPr>
                  <a:spLocks noChangeShapeType="1"/>
                </p:cNvSpPr>
                <p:nvPr/>
              </p:nvSpPr>
              <p:spPr bwMode="auto">
                <a:xfrm>
                  <a:off x="4233" y="3541"/>
                  <a:ext cx="0" cy="6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l-GR"/>
                </a:p>
              </p:txBody>
            </p:sp>
            <p:sp>
              <p:nvSpPr>
                <p:cNvPr id="42" name="Line 50"/>
                <p:cNvSpPr>
                  <a:spLocks noChangeShapeType="1"/>
                </p:cNvSpPr>
                <p:nvPr/>
              </p:nvSpPr>
              <p:spPr bwMode="auto">
                <a:xfrm>
                  <a:off x="4233" y="3541"/>
                  <a:ext cx="783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l-GR"/>
                </a:p>
              </p:txBody>
            </p:sp>
            <p:sp>
              <p:nvSpPr>
                <p:cNvPr id="43" name="Line 49"/>
                <p:cNvSpPr>
                  <a:spLocks noChangeShapeType="1"/>
                </p:cNvSpPr>
                <p:nvPr/>
              </p:nvSpPr>
              <p:spPr bwMode="auto">
                <a:xfrm>
                  <a:off x="5016" y="3541"/>
                  <a:ext cx="0" cy="6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l-GR"/>
                </a:p>
              </p:txBody>
            </p:sp>
            <p:sp>
              <p:nvSpPr>
                <p:cNvPr id="44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3607" y="2741"/>
                  <a:ext cx="313" cy="3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l-GR" sz="2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anose="020B0603020202020204" pitchFamily="34" charset="0"/>
                      <a:ea typeface="Times New Roman" panose="02020603050405020304" pitchFamily="18" charset="0"/>
                    </a:rPr>
                    <a:t>A</a:t>
                  </a:r>
                  <a:endParaRPr kumimoji="0" lang="en-US" altLang="el-GR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45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4073" y="2759"/>
                  <a:ext cx="313" cy="2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l-GR" sz="2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anose="020B0603020202020204" pitchFamily="34" charset="0"/>
                      <a:ea typeface="Times New Roman" panose="02020603050405020304" pitchFamily="18" charset="0"/>
                    </a:rPr>
                    <a:t>B</a:t>
                  </a:r>
                  <a:endParaRPr kumimoji="0" lang="en-US" altLang="el-GR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46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4233" y="3256"/>
                  <a:ext cx="313" cy="3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l-GR" altLang="el-GR" sz="2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anose="020B0603020202020204" pitchFamily="34" charset="0"/>
                      <a:ea typeface="Times New Roman" panose="02020603050405020304" pitchFamily="18" charset="0"/>
                    </a:rPr>
                    <a:t>Γ</a:t>
                  </a:r>
                  <a:endParaRPr kumimoji="0" lang="el-GR" altLang="el-GR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47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4859" y="3221"/>
                  <a:ext cx="313" cy="3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l-GR" altLang="el-GR" sz="2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anose="020B0603020202020204" pitchFamily="34" charset="0"/>
                      <a:ea typeface="Times New Roman" panose="02020603050405020304" pitchFamily="18" charset="0"/>
                    </a:rPr>
                    <a:t>Δ</a:t>
                  </a:r>
                  <a:endParaRPr kumimoji="0" lang="el-GR" altLang="el-GR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48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2824" y="2901"/>
                  <a:ext cx="466" cy="3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l-GR" sz="2000" b="0" i="1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anose="020B0603020202020204" pitchFamily="34" charset="0"/>
                      <a:ea typeface="Times New Roman" panose="02020603050405020304" pitchFamily="18" charset="0"/>
                    </a:rPr>
                    <a:t>p</a:t>
                  </a:r>
                  <a:r>
                    <a:rPr kumimoji="0" lang="en-US" altLang="el-GR" sz="2000" b="0" i="0" u="none" strike="noStrike" cap="none" normalizeH="0" baseline="-3000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anose="020B0603020202020204" pitchFamily="34" charset="0"/>
                      <a:ea typeface="Times New Roman" panose="02020603050405020304" pitchFamily="18" charset="0"/>
                    </a:rPr>
                    <a:t>1</a:t>
                  </a:r>
                  <a:endParaRPr kumimoji="0" lang="en-US" altLang="el-GR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4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2818" y="3346"/>
                  <a:ext cx="468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l-GR" sz="2000" b="0" i="1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anose="020B0603020202020204" pitchFamily="34" charset="0"/>
                      <a:ea typeface="Times New Roman" panose="02020603050405020304" pitchFamily="18" charset="0"/>
                    </a:rPr>
                    <a:t>p</a:t>
                  </a:r>
                  <a:r>
                    <a:rPr kumimoji="0" lang="en-US" altLang="el-GR" sz="2000" b="0" i="0" u="none" strike="noStrike" cap="none" normalizeH="0" baseline="-3000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anose="020B0603020202020204" pitchFamily="34" charset="0"/>
                      <a:ea typeface="Times New Roman" panose="02020603050405020304" pitchFamily="18" charset="0"/>
                    </a:rPr>
                    <a:t>2</a:t>
                  </a:r>
                  <a:endParaRPr kumimoji="0" lang="en-US" altLang="el-GR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50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3607" y="4181"/>
                  <a:ext cx="469" cy="3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l-GR" sz="2000" b="0" i="1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anose="020B0603020202020204" pitchFamily="34" charset="0"/>
                      <a:ea typeface="Times New Roman" panose="02020603050405020304" pitchFamily="18" charset="0"/>
                    </a:rPr>
                    <a:t>T</a:t>
                  </a:r>
                  <a:r>
                    <a:rPr kumimoji="0" lang="en-US" altLang="el-GR" sz="2000" b="0" i="0" u="none" strike="noStrike" cap="none" normalizeH="0" baseline="-3000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anose="020B0603020202020204" pitchFamily="34" charset="0"/>
                      <a:ea typeface="Times New Roman" panose="02020603050405020304" pitchFamily="18" charset="0"/>
                    </a:rPr>
                    <a:t>1</a:t>
                  </a:r>
                  <a:endParaRPr kumimoji="0" lang="en-US" altLang="el-GR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51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4077" y="4181"/>
                  <a:ext cx="468" cy="3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l-GR" sz="2000" b="0" i="1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anose="020B0603020202020204" pitchFamily="34" charset="0"/>
                      <a:ea typeface="Times New Roman" panose="02020603050405020304" pitchFamily="18" charset="0"/>
                    </a:rPr>
                    <a:t>T</a:t>
                  </a:r>
                  <a:r>
                    <a:rPr kumimoji="0" lang="en-US" altLang="el-GR" sz="2000" b="0" i="0" u="none" strike="noStrike" cap="none" normalizeH="0" baseline="-3000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anose="020B0603020202020204" pitchFamily="34" charset="0"/>
                      <a:ea typeface="Times New Roman" panose="02020603050405020304" pitchFamily="18" charset="0"/>
                    </a:rPr>
                    <a:t>2</a:t>
                  </a:r>
                  <a:endParaRPr kumimoji="0" lang="en-US" altLang="el-GR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52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4859" y="4181"/>
                  <a:ext cx="470" cy="3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l-GR" sz="2000" b="0" i="1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anose="020B0603020202020204" pitchFamily="34" charset="0"/>
                      <a:ea typeface="Times New Roman" panose="02020603050405020304" pitchFamily="18" charset="0"/>
                    </a:rPr>
                    <a:t>T</a:t>
                  </a:r>
                  <a:r>
                    <a:rPr kumimoji="0" lang="en-US" altLang="el-GR" sz="2000" b="0" i="0" u="none" strike="noStrike" cap="none" normalizeH="0" baseline="-3000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anose="020B0603020202020204" pitchFamily="34" charset="0"/>
                      <a:ea typeface="Times New Roman" panose="02020603050405020304" pitchFamily="18" charset="0"/>
                    </a:rPr>
                    <a:t>3</a:t>
                  </a:r>
                  <a:endParaRPr kumimoji="0" lang="en-US" altLang="el-GR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53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5172" y="4181"/>
                  <a:ext cx="627" cy="3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l-GR" sz="2000" b="0" i="1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anose="020B0603020202020204" pitchFamily="34" charset="0"/>
                      <a:ea typeface="Times New Roman" panose="02020603050405020304" pitchFamily="18" charset="0"/>
                    </a:rPr>
                    <a:t>T/ K</a:t>
                  </a:r>
                  <a:endParaRPr kumimoji="0" lang="en-US" altLang="el-GR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rebuchet MS" panose="020B0603020202020204" pitchFamily="34" charset="0"/>
                  </a:endParaRPr>
                </a:p>
              </p:txBody>
            </p:sp>
          </p:grpSp>
          <p:sp>
            <p:nvSpPr>
              <p:cNvPr id="56" name="Text Box 39"/>
              <p:cNvSpPr txBox="1">
                <a:spLocks noChangeArrowheads="1"/>
              </p:cNvSpPr>
              <p:nvPr/>
            </p:nvSpPr>
            <p:spPr bwMode="auto">
              <a:xfrm>
                <a:off x="4419600" y="2665519"/>
                <a:ext cx="978203" cy="411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l-GR" sz="2000" i="1" dirty="0" smtClean="0"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p</a:t>
                </a:r>
                <a:r>
                  <a:rPr kumimoji="0" lang="en-US" altLang="el-GR" sz="20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/ </a:t>
                </a:r>
                <a:r>
                  <a:rPr kumimoji="0" lang="en-US" altLang="el-GR" sz="2000" b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N/m</a:t>
                </a:r>
                <a:r>
                  <a:rPr kumimoji="0" lang="en-US" altLang="el-GR" sz="2000" b="0" u="none" strike="noStrike" cap="none" normalizeH="0" baseline="30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2</a:t>
                </a:r>
                <a:endParaRPr kumimoji="0" lang="en-US" altLang="el-GR" sz="2000" b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58" name="Ορθογώνιο 57"/>
            <p:cNvSpPr/>
            <p:nvPr/>
          </p:nvSpPr>
          <p:spPr>
            <a:xfrm>
              <a:off x="1516454" y="439506"/>
              <a:ext cx="915154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l-GR" sz="2000" b="1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9.   </a:t>
              </a:r>
              <a:r>
                <a:rPr lang="el-GR" sz="2000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Οι μεταβολές  ΑΒ – ΒΓ – ΓΔ  που φαίνονται στο 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παρακάτω </a:t>
              </a:r>
              <a:r>
                <a:rPr lang="el-GR" sz="2000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διάγραμμα </a:t>
              </a:r>
              <a:r>
                <a:rPr lang="en-US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       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(</a:t>
              </a:r>
              <a:r>
                <a:rPr lang="en-US" sz="2000" i="1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p 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–</a:t>
              </a:r>
              <a:r>
                <a:rPr lang="en-US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000" i="1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T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)  </a:t>
              </a:r>
              <a:r>
                <a:rPr lang="el-GR" sz="2000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να αποδοθούν σε διάγραμμα  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(</a:t>
              </a:r>
              <a:r>
                <a:rPr lang="en-US" sz="2000" i="1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p 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–</a:t>
              </a:r>
              <a:r>
                <a:rPr lang="en-US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000" i="1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V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).</a:t>
              </a:r>
              <a:endParaRPr lang="el-GR" sz="20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531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555667" y="434791"/>
            <a:ext cx="902524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l-GR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10.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Η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πίεση, ο όγκος και η απόλυτη θερμοκρασία ιδανικού αερίου είναι </a:t>
            </a:r>
            <a:r>
              <a:rPr lang="en-US" sz="2000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p</a:t>
            </a:r>
            <a:r>
              <a:rPr lang="el-GR" sz="2000" baseline="-25000" dirty="0">
                <a:latin typeface="Trebuchet MS" panose="020B0603020202020204" pitchFamily="34" charset="0"/>
                <a:ea typeface="Times New Roman" panose="02020603050405020304" pitchFamily="18" charset="0"/>
              </a:rPr>
              <a:t>0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V</a:t>
            </a:r>
            <a:r>
              <a:rPr lang="el-GR" sz="2000" baseline="-25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0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i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T</a:t>
            </a:r>
            <a:r>
              <a:rPr lang="el-GR" sz="2000" baseline="-25000" dirty="0">
                <a:latin typeface="Trebuchet MS" panose="020B0603020202020204" pitchFamily="34" charset="0"/>
                <a:ea typeface="Times New Roman" panose="02020603050405020304" pitchFamily="18" charset="0"/>
              </a:rPr>
              <a:t>0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, αντίστοιχα. Το αέριο θερμαίνεται με σταθερή πίεση μέχρι να διπλασιαστεί η θερμοκρασία του. Μετά, συμπιέζεται με σταθερή θερμοκρασία μέχρι να τριπλασιαστεί η πίεσή του και στη συνέχεια ψύχεται με σταθερό όγκο μέχρι να </a:t>
            </a:r>
            <a:r>
              <a:rPr lang="el-GR" sz="2000" dirty="0" err="1">
                <a:latin typeface="Trebuchet MS" panose="020B0603020202020204" pitchFamily="34" charset="0"/>
                <a:ea typeface="Times New Roman" panose="02020603050405020304" pitchFamily="18" charset="0"/>
              </a:rPr>
              <a:t>υποτετραπλασιαστεί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 η θερμοκρασία του.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l-GR" sz="2000" b="1" dirty="0">
                <a:latin typeface="Trebuchet MS" panose="020B0603020202020204" pitchFamily="34" charset="0"/>
                <a:ea typeface="Times New Roman" panose="02020603050405020304" pitchFamily="18" charset="0"/>
              </a:rPr>
              <a:t>α.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Να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εκφράσεις τις τελικές τιμές πίεσης, όγκου και θερμοκρασίας σε συνάρτηση με τις αντίστοιχες αρχικές τιμές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.</a:t>
            </a:r>
            <a:endParaRPr lang="el-GR" sz="2000" dirty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l-GR" sz="2000" b="1" dirty="0">
                <a:latin typeface="Trebuchet MS" panose="020B0603020202020204" pitchFamily="34" charset="0"/>
                <a:ea typeface="Times New Roman" panose="02020603050405020304" pitchFamily="18" charset="0"/>
              </a:rPr>
              <a:t>β.  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Να σχεδιάσεις τις γραφικές παραστάσεις των παραπάνω μεταβολών του αερίου, σε άξονες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(</a:t>
            </a:r>
            <a:r>
              <a:rPr lang="en-US" sz="2000" i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p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– </a:t>
            </a:r>
            <a:r>
              <a:rPr lang="en-US" sz="2000" i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V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), (</a:t>
            </a:r>
            <a:r>
              <a:rPr lang="en-US" sz="2000" i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p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– </a:t>
            </a:r>
            <a:r>
              <a:rPr lang="en-US" sz="2000" i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T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), (</a:t>
            </a:r>
            <a:r>
              <a:rPr lang="en-US" sz="2000" i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V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– </a:t>
            </a:r>
            <a:r>
              <a:rPr lang="en-US" sz="2000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T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).               </a:t>
            </a:r>
            <a:endParaRPr lang="el-GR" sz="2000" dirty="0">
              <a:effectLst/>
              <a:latin typeface="Trebuchet MS" panose="020B0603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21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452747" y="493401"/>
            <a:ext cx="937754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l-GR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11. 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Ένα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αέριο βρίσκεται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στην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κατάσταση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Α(</a:t>
            </a:r>
            <a:r>
              <a:rPr lang="en-US" sz="2000" i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p</a:t>
            </a:r>
            <a:r>
              <a:rPr lang="el-GR" sz="2000" baseline="-25000" dirty="0">
                <a:latin typeface="Trebuchet MS" panose="020B0603020202020204" pitchFamily="34" charset="0"/>
                <a:ea typeface="Times New Roman" panose="02020603050405020304" pitchFamily="18" charset="0"/>
              </a:rPr>
              <a:t>0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V</a:t>
            </a:r>
            <a:r>
              <a:rPr lang="el-GR" sz="2000" baseline="-25000" dirty="0">
                <a:latin typeface="Trebuchet MS" panose="020B0603020202020204" pitchFamily="34" charset="0"/>
                <a:ea typeface="Times New Roman" panose="02020603050405020304" pitchFamily="18" charset="0"/>
              </a:rPr>
              <a:t>0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T</a:t>
            </a:r>
            <a:r>
              <a:rPr lang="el-GR" sz="2000" baseline="-25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0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).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Το αέριο εκτονώνεται ισόθερμα μέχρι να αποκτήσει όγκο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5</a:t>
            </a:r>
            <a:r>
              <a:rPr lang="en-US" sz="2000" i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V</a:t>
            </a:r>
            <a:r>
              <a:rPr lang="el-GR" sz="2000" baseline="-25000" dirty="0">
                <a:latin typeface="Trebuchet MS" panose="020B0603020202020204" pitchFamily="34" charset="0"/>
                <a:ea typeface="Times New Roman" panose="02020603050405020304" pitchFamily="18" charset="0"/>
              </a:rPr>
              <a:t>0 </a:t>
            </a:r>
            <a:r>
              <a:rPr lang="el-GR" sz="2000" baseline="-25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και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στη συνέχεια συμπιέζεται ισοβαρώς μέχρι ο όγκος του να γίνει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3</a:t>
            </a:r>
            <a:r>
              <a:rPr lang="en-US" sz="2000" i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V</a:t>
            </a:r>
            <a:r>
              <a:rPr lang="el-GR" sz="2000" baseline="-25000" dirty="0">
                <a:latin typeface="Trebuchet MS" panose="020B0603020202020204" pitchFamily="34" charset="0"/>
                <a:ea typeface="Times New Roman" panose="02020603050405020304" pitchFamily="18" charset="0"/>
              </a:rPr>
              <a:t>0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.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Να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σχεδιάσετε τις μεταβολές του αερίου σε άξονες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(</a:t>
            </a:r>
            <a:r>
              <a:rPr lang="en-US" sz="2000" i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p</a:t>
            </a:r>
            <a:r>
              <a:rPr lang="el-GR" sz="2000" i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- </a:t>
            </a:r>
            <a:r>
              <a:rPr lang="en-US" sz="2000" i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V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l-GR" sz="2000" dirty="0" smtClean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12.  </a:t>
            </a:r>
            <a:r>
              <a:rPr lang="el-GR" sz="2000" dirty="0">
                <a:latin typeface="Trebuchet MS" panose="020B0603020202020204" pitchFamily="34" charset="0"/>
              </a:rPr>
              <a:t>Αέριο </a:t>
            </a:r>
            <a:r>
              <a:rPr lang="el-GR" sz="2000" dirty="0" smtClean="0">
                <a:latin typeface="Trebuchet MS" panose="020B0603020202020204" pitchFamily="34" charset="0"/>
              </a:rPr>
              <a:t>ήλιο </a:t>
            </a:r>
            <a:r>
              <a:rPr lang="el-GR" sz="2000" dirty="0">
                <a:latin typeface="Trebuchet MS" panose="020B0603020202020204" pitchFamily="34" charset="0"/>
              </a:rPr>
              <a:t>καταλαμβάνει όγκο 1,8L, έχει πίεση 3atm και θερμοκρασία </a:t>
            </a:r>
            <a:r>
              <a:rPr lang="en-US" sz="2000" dirty="0" smtClean="0">
                <a:latin typeface="Trebuchet MS" panose="020B0603020202020204" pitchFamily="34" charset="0"/>
              </a:rPr>
              <a:t>     </a:t>
            </a:r>
            <a:r>
              <a:rPr lang="el-GR" sz="2000" dirty="0" smtClean="0">
                <a:latin typeface="Trebuchet MS" panose="020B0603020202020204" pitchFamily="34" charset="0"/>
              </a:rPr>
              <a:t>57 </a:t>
            </a:r>
            <a:r>
              <a:rPr lang="en-US" sz="2000" baseline="30000" dirty="0" smtClean="0">
                <a:latin typeface="Trebuchet MS" panose="020B0603020202020204" pitchFamily="34" charset="0"/>
              </a:rPr>
              <a:t>0</a:t>
            </a:r>
            <a:r>
              <a:rPr lang="el-GR" sz="2000" dirty="0" smtClean="0">
                <a:latin typeface="Trebuchet MS" panose="020B0603020202020204" pitchFamily="34" charset="0"/>
              </a:rPr>
              <a:t>C</a:t>
            </a:r>
            <a:r>
              <a:rPr lang="el-GR" sz="2000" dirty="0">
                <a:latin typeface="Trebuchet MS" panose="020B0603020202020204" pitchFamily="34" charset="0"/>
              </a:rPr>
              <a:t>. Θερμαίνουμε το αέριο ώσπου να διπλασιαστούν η πίεση και ο όγκος του.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   </a:t>
            </a:r>
            <a:r>
              <a:rPr lang="el-GR" sz="2000" dirty="0">
                <a:latin typeface="Trebuchet MS" panose="020B0603020202020204" pitchFamily="34" charset="0"/>
              </a:rPr>
              <a:t>Πόση είναι η τελική θερμοκρασία του;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β.   </a:t>
            </a:r>
            <a:r>
              <a:rPr lang="el-GR" sz="2000" dirty="0">
                <a:latin typeface="Trebuchet MS" panose="020B0603020202020204" pitchFamily="34" charset="0"/>
              </a:rPr>
              <a:t>Πόσα γραμμάρια ηλίου υπάρχουν;   </a:t>
            </a:r>
          </a:p>
          <a:p>
            <a:pPr algn="just">
              <a:lnSpc>
                <a:spcPct val="150000"/>
              </a:lnSpc>
            </a:pPr>
            <a:r>
              <a:rPr lang="el-GR" sz="2000" dirty="0">
                <a:latin typeface="Trebuchet MS" panose="020B0603020202020204" pitchFamily="34" charset="0"/>
              </a:rPr>
              <a:t>Δίνεται:    Μ</a:t>
            </a:r>
            <a:r>
              <a:rPr lang="en-US" sz="2000" baseline="-25000" dirty="0">
                <a:latin typeface="Trebuchet MS" panose="020B0603020202020204" pitchFamily="34" charset="0"/>
              </a:rPr>
              <a:t>r(He) </a:t>
            </a:r>
            <a:r>
              <a:rPr lang="en-US" sz="2000" dirty="0">
                <a:latin typeface="Trebuchet MS" panose="020B0603020202020204" pitchFamily="34" charset="0"/>
              </a:rPr>
              <a:t>= 4</a:t>
            </a:r>
            <a:r>
              <a:rPr lang="en-US" sz="2000" dirty="0" smtClean="0">
                <a:latin typeface="Trebuchet MS" panose="020B0603020202020204" pitchFamily="34" charset="0"/>
              </a:rPr>
              <a:t>.</a:t>
            </a:r>
            <a:endParaRPr lang="el-GR" sz="2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84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7589520" y="182207"/>
            <a:ext cx="3073008" cy="1390562"/>
          </a:xfrm>
          <a:prstGeom prst="cloudCallout">
            <a:avLst>
              <a:gd name="adj1" fmla="val 55608"/>
              <a:gd name="adj2" fmla="val 3813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el-GR" b="1" dirty="0" smtClean="0">
                <a:latin typeface="Comic Sans MS" pitchFamily="66" charset="0"/>
              </a:rPr>
              <a:t>Υπάρχει πραγματικό αέριο σαν το ιδανικό</a:t>
            </a:r>
            <a:r>
              <a:rPr lang="en-US" b="1" dirty="0" smtClean="0">
                <a:latin typeface="Comic Sans MS" pitchFamily="66" charset="0"/>
              </a:rPr>
              <a:t>;</a:t>
            </a:r>
            <a:endParaRPr lang="el-GR" b="1" dirty="0">
              <a:latin typeface="Comic Sans MS" pitchFamily="66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356" y="1429637"/>
            <a:ext cx="720204" cy="107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38" y="751061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32038" y="386861"/>
            <a:ext cx="50281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Ένα </a:t>
            </a:r>
            <a:r>
              <a:rPr lang="el-GR" sz="2000" b="1" dirty="0" err="1" smtClean="0">
                <a:latin typeface="Comic Sans MS" panose="030F0702030302020204" pitchFamily="66" charset="0"/>
              </a:rPr>
              <a:t>μονοατομικό</a:t>
            </a:r>
            <a:r>
              <a:rPr lang="el-GR" sz="2000" b="1" dirty="0" smtClean="0">
                <a:latin typeface="Comic Sans MS" panose="030F0702030302020204" pitchFamily="66" charset="0"/>
              </a:rPr>
              <a:t> αέριο, αραιό και θερμό πλησιάζει περισσότερο στην συμπεριφορά του ιδανικού αερίου.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1257" y="3956897"/>
            <a:ext cx="65546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Μακροσκοπικά, ιδανικό αέριο </a:t>
            </a:r>
            <a:r>
              <a:rPr lang="el-GR" sz="2400" b="1" dirty="0" smtClean="0">
                <a:latin typeface="Comic Sans MS" panose="030F0702030302020204" pitchFamily="66" charset="0"/>
              </a:rPr>
              <a:t>είναι αυτό που υπακούει στους τρεις νόμους των αερίων, σε οποιεσδήποτε συνθήκες κι αν βρίσκεται. 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278831" y="2105435"/>
            <a:ext cx="8808877" cy="175432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l-GR" altLang="el-GR" b="1" dirty="0">
                <a:latin typeface="Comic Sans MS" pitchFamily="66" charset="0"/>
              </a:rPr>
              <a:t>Η συμπεριφορά ενός πραγματικού αερίου διαφέρει από εκείνη </a:t>
            </a:r>
            <a:r>
              <a:rPr lang="el-GR" altLang="el-GR" b="1" dirty="0" smtClean="0">
                <a:latin typeface="Comic Sans MS" pitchFamily="66" charset="0"/>
              </a:rPr>
              <a:t>του </a:t>
            </a:r>
            <a:r>
              <a:rPr lang="el-GR" altLang="el-GR" b="1" dirty="0">
                <a:latin typeface="Comic Sans MS" pitchFamily="66" charset="0"/>
              </a:rPr>
              <a:t>ιδανικού αερίου. Όσο πιο πολύπλοκη είναι η δομή του μορίου ενός πραγματικού αερίου, τόσο περισσότερο αποκλίνει από το ιδανικό αέριο. </a:t>
            </a:r>
          </a:p>
          <a:p>
            <a:pPr algn="just">
              <a:lnSpc>
                <a:spcPct val="150000"/>
              </a:lnSpc>
              <a:defRPr/>
            </a:pPr>
            <a:r>
              <a:rPr lang="el-GR" altLang="el-GR" b="1" dirty="0">
                <a:latin typeface="Comic Sans MS" pitchFamily="66" charset="0"/>
              </a:rPr>
              <a:t>Σε όσα θα εξετάσουμε</a:t>
            </a:r>
            <a:r>
              <a:rPr lang="el-GR" altLang="el-GR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l-GR" alt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θα δεχόμαστε ότι τα αέρια συμπεριφέρονται σαν ιδανικά.</a:t>
            </a:r>
            <a:r>
              <a:rPr lang="el-GR" altLang="el-GR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880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128965" y="272408"/>
            <a:ext cx="7772400" cy="69977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Καταστατική Εξίσωση Ιδανικών Αερίων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017520" y="859536"/>
            <a:ext cx="555040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l-GR" altLang="el-GR" sz="2000" b="1" dirty="0">
                <a:latin typeface="Comic Sans MS" panose="030F0702030302020204" pitchFamily="66" charset="0"/>
              </a:rPr>
              <a:t>Ο συνδυασμός των τριών νόμων των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αερίων, </a:t>
            </a:r>
            <a:r>
              <a:rPr lang="el-GR" altLang="el-GR" sz="2000" b="1" dirty="0">
                <a:latin typeface="Comic Sans MS" panose="030F0702030302020204" pitchFamily="66" charset="0"/>
              </a:rPr>
              <a:t>μας δίνει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την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καταστατική εξίσωση</a:t>
            </a:r>
            <a:endParaRPr lang="el-GR" alt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364069" y="2359484"/>
            <a:ext cx="3455987" cy="646331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isometricOffAxis1Right"/>
            <a:lightRig rig="threePt" dir="t"/>
          </a:scene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l-G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p.V = </a:t>
            </a:r>
            <a:r>
              <a:rPr lang="en-US" altLang="el-G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n.R.T</a:t>
            </a:r>
            <a:endParaRPr lang="el-GR" altLang="el-GR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9073" y="2082485"/>
            <a:ext cx="3702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i="1" dirty="0" smtClean="0">
                <a:latin typeface="Comic Sans MS" panose="030F0702030302020204" pitchFamily="66" charset="0"/>
              </a:rPr>
              <a:t>R</a:t>
            </a:r>
            <a:r>
              <a:rPr lang="en-US" b="1" dirty="0" smtClean="0">
                <a:latin typeface="Comic Sans MS" panose="030F0702030302020204" pitchFamily="66" charset="0"/>
              </a:rPr>
              <a:t> = </a:t>
            </a:r>
            <a:r>
              <a:rPr lang="el-GR" b="1" dirty="0" smtClean="0">
                <a:latin typeface="Comic Sans MS" panose="030F0702030302020204" pitchFamily="66" charset="0"/>
              </a:rPr>
              <a:t>παγκόσμια σταθερά αερίων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Comic Sans MS" panose="030F0702030302020204" pitchFamily="66" charset="0"/>
              </a:rPr>
              <a:t>n = </a:t>
            </a:r>
            <a:r>
              <a:rPr lang="el-GR" b="1" dirty="0" smtClean="0">
                <a:latin typeface="Comic Sans MS" panose="030F0702030302020204" pitchFamily="66" charset="0"/>
              </a:rPr>
              <a:t>αριθμός γραμμομορίων (</a:t>
            </a:r>
            <a:r>
              <a:rPr lang="en-US" b="1" dirty="0" err="1" smtClean="0">
                <a:latin typeface="Comic Sans MS" panose="030F0702030302020204" pitchFamily="66" charset="0"/>
              </a:rPr>
              <a:t>mol</a:t>
            </a:r>
            <a:r>
              <a:rPr lang="en-US" b="1" dirty="0" smtClean="0">
                <a:latin typeface="Comic Sans MS" panose="030F0702030302020204" pitchFamily="66" charset="0"/>
              </a:rPr>
              <a:t>)</a:t>
            </a:r>
            <a:endParaRPr lang="el-GR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49044" y="3620385"/>
                <a:ext cx="1987548" cy="5316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i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R</a:t>
                </a:r>
                <a:r>
                  <a:rPr lang="en-US" sz="2000" b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 = 8,314</a:t>
                </a:r>
                <a:r>
                  <a:rPr lang="el-GR" sz="2000" b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0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𝐉</m:t>
                        </m:r>
                      </m:num>
                      <m:den>
                        <m:r>
                          <a:rPr lang="en-US" sz="2400" b="1" i="0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𝐦𝐨𝐥</m:t>
                        </m:r>
                        <m:r>
                          <a:rPr lang="en-US" sz="2400" b="1" i="0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1" i="0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𝐊</m:t>
                        </m:r>
                      </m:den>
                    </m:f>
                  </m:oMath>
                </a14:m>
                <a:r>
                  <a:rPr lang="en-US" sz="2400" b="1" dirty="0" smtClean="0">
                    <a:latin typeface="Comic Sans MS" panose="030F0702030302020204" pitchFamily="66" charset="0"/>
                  </a:rPr>
                  <a:t>  </a:t>
                </a:r>
                <a:endParaRPr lang="el-GR" sz="2400" b="1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9044" y="3620385"/>
                <a:ext cx="1987548" cy="531684"/>
              </a:xfrm>
              <a:prstGeom prst="rect">
                <a:avLst/>
              </a:prstGeom>
              <a:blipFill>
                <a:blip r:embed="rId2"/>
                <a:stretch>
                  <a:fillRect l="-8282" r="-2147" b="-1724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096000" y="3657286"/>
            <a:ext cx="43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latin typeface="Comic Sans MS" panose="030F0702030302020204" pitchFamily="66" charset="0"/>
              </a:rPr>
              <a:t>ή</a:t>
            </a:r>
            <a:endParaRPr lang="el-GR" b="1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6592" y="3657286"/>
            <a:ext cx="1056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latin typeface="Comic Sans MS" panose="030F0702030302020204" pitchFamily="66" charset="0"/>
              </a:rPr>
              <a:t>στο </a:t>
            </a:r>
            <a:r>
              <a:rPr lang="en-US" b="1" dirty="0" smtClean="0">
                <a:latin typeface="Comic Sans MS" panose="030F0702030302020204" pitchFamily="66" charset="0"/>
              </a:rPr>
              <a:t>SI</a:t>
            </a:r>
            <a:endParaRPr lang="el-GR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050228" y="3620385"/>
                <a:ext cx="2398572" cy="5316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i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R</a:t>
                </a:r>
                <a:r>
                  <a:rPr lang="en-US" sz="2000" b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 = </a:t>
                </a:r>
                <a:r>
                  <a:rPr lang="el-GR" sz="2000" b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0,082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0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𝐚𝐭𝐦</m:t>
                        </m:r>
                        <m:r>
                          <a:rPr lang="en-US" sz="2400" b="1" i="0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1" i="0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𝐋</m:t>
                        </m:r>
                      </m:num>
                      <m:den>
                        <m:r>
                          <a:rPr lang="en-US" sz="2400" b="1" i="0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𝐦𝐨𝐥</m:t>
                        </m:r>
                        <m:r>
                          <a:rPr lang="en-US" sz="2400" b="1" i="0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1" i="0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𝐊</m:t>
                        </m:r>
                      </m:den>
                    </m:f>
                  </m:oMath>
                </a14:m>
                <a:r>
                  <a:rPr lang="en-US" sz="2400" b="1" dirty="0" smtClean="0">
                    <a:latin typeface="Comic Sans MS" panose="030F0702030302020204" pitchFamily="66" charset="0"/>
                  </a:rPr>
                  <a:t>  </a:t>
                </a:r>
                <a:endParaRPr lang="el-GR" sz="2400" b="1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0228" y="3620385"/>
                <a:ext cx="2398572" cy="531684"/>
              </a:xfrm>
              <a:prstGeom prst="rect">
                <a:avLst/>
              </a:prstGeom>
              <a:blipFill>
                <a:blip r:embed="rId3"/>
                <a:stretch>
                  <a:fillRect l="-6870" b="-1724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Ορθογώνιο 11"/>
          <p:cNvSpPr/>
          <p:nvPr/>
        </p:nvSpPr>
        <p:spPr>
          <a:xfrm>
            <a:off x="7086254" y="2366998"/>
            <a:ext cx="800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>
                <a:latin typeface="Comic Sans MS" panose="030F0702030302020204" pitchFamily="66" charset="0"/>
              </a:rPr>
              <a:t>όπου</a:t>
            </a:r>
            <a:r>
              <a:rPr lang="en-US" b="1" dirty="0" smtClean="0">
                <a:latin typeface="Comic Sans MS" panose="030F0702030302020204" pitchFamily="66" charset="0"/>
              </a:rPr>
              <a:t>: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706209" y="4655746"/>
                <a:ext cx="1020536" cy="6354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400" b="1" i="1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0066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0066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0066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𝑴</m:t>
                          </m:r>
                        </m:den>
                      </m:f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209" y="4655746"/>
                <a:ext cx="1020536" cy="635430"/>
              </a:xfrm>
              <a:prstGeom prst="rect">
                <a:avLst/>
              </a:prstGeom>
              <a:blipFill>
                <a:blip r:embed="rId4"/>
                <a:stretch>
                  <a:fillRect r="-1796" b="-769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176532" y="4501104"/>
                <a:ext cx="1355499" cy="753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400" b="1" i="1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0066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0066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𝑽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66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0066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400" b="1" i="0" smtClean="0">
                                  <a:solidFill>
                                    <a:srgbClr val="0066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𝐦𝐨𝐥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532" y="4501104"/>
                <a:ext cx="1355499" cy="753604"/>
              </a:xfrm>
              <a:prstGeom prst="rect">
                <a:avLst/>
              </a:prstGeom>
              <a:blipFill>
                <a:blip r:embed="rId5"/>
                <a:stretch>
                  <a:fillRect r="-1345" b="-645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980831" y="4443089"/>
                <a:ext cx="1179169" cy="751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400" b="1" i="1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0066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0066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𝑵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66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0066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400" b="1" i="0" smtClean="0">
                                  <a:solidFill>
                                    <a:srgbClr val="0066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𝐀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0831" y="4443089"/>
                <a:ext cx="1179169" cy="751872"/>
              </a:xfrm>
              <a:prstGeom prst="rect">
                <a:avLst/>
              </a:prstGeom>
              <a:blipFill>
                <a:blip r:embed="rId6"/>
                <a:stretch>
                  <a:fillRect b="-650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Ορθογώνιο 15"/>
          <p:cNvSpPr/>
          <p:nvPr/>
        </p:nvSpPr>
        <p:spPr>
          <a:xfrm>
            <a:off x="1110238" y="5254708"/>
            <a:ext cx="27116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i="1" dirty="0" smtClean="0">
                <a:latin typeface="Comic Sans MS" panose="030F0702030302020204" pitchFamily="66" charset="0"/>
              </a:rPr>
              <a:t>m</a:t>
            </a:r>
            <a:r>
              <a:rPr lang="en-US" b="1" dirty="0" smtClean="0">
                <a:latin typeface="Comic Sans MS" panose="030F0702030302020204" pitchFamily="66" charset="0"/>
              </a:rPr>
              <a:t>: </a:t>
            </a:r>
            <a:r>
              <a:rPr lang="el-GR" b="1" dirty="0" smtClean="0">
                <a:latin typeface="Comic Sans MS" panose="030F0702030302020204" pitchFamily="66" charset="0"/>
              </a:rPr>
              <a:t>μάζα αερίου</a:t>
            </a:r>
            <a:endParaRPr lang="en-US" b="1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l-GR" b="1" i="1" dirty="0" smtClean="0">
                <a:latin typeface="Comic Sans MS" panose="030F0702030302020204" pitchFamily="66" charset="0"/>
              </a:rPr>
              <a:t>Μ</a:t>
            </a:r>
            <a:r>
              <a:rPr lang="en-US" b="1" dirty="0" smtClean="0">
                <a:latin typeface="Comic Sans MS" panose="030F0702030302020204" pitchFamily="66" charset="0"/>
              </a:rPr>
              <a:t>: </a:t>
            </a:r>
            <a:r>
              <a:rPr lang="el-GR" b="1" dirty="0" smtClean="0">
                <a:latin typeface="Comic Sans MS" panose="030F0702030302020204" pitchFamily="66" charset="0"/>
              </a:rPr>
              <a:t>γραμμομοριακή μάζα </a:t>
            </a:r>
            <a:endParaRPr lang="el-GR" dirty="0"/>
          </a:p>
        </p:txBody>
      </p:sp>
      <p:sp>
        <p:nvSpPr>
          <p:cNvPr id="17" name="Ορθογώνιο 16"/>
          <p:cNvSpPr/>
          <p:nvPr/>
        </p:nvSpPr>
        <p:spPr>
          <a:xfrm>
            <a:off x="4540066" y="5204918"/>
            <a:ext cx="3218015" cy="879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i="1" dirty="0" smtClean="0">
                <a:latin typeface="Comic Sans MS" panose="030F0702030302020204" pitchFamily="66" charset="0"/>
              </a:rPr>
              <a:t>V</a:t>
            </a:r>
            <a:r>
              <a:rPr lang="en-US" b="1" dirty="0" smtClean="0">
                <a:latin typeface="Comic Sans MS" panose="030F0702030302020204" pitchFamily="66" charset="0"/>
              </a:rPr>
              <a:t>:</a:t>
            </a:r>
            <a:r>
              <a:rPr lang="el-GR" b="1" dirty="0" smtClean="0">
                <a:latin typeface="Comic Sans MS" panose="030F0702030302020204" pitchFamily="66" charset="0"/>
              </a:rPr>
              <a:t> όγκος αερίου</a:t>
            </a:r>
          </a:p>
          <a:p>
            <a:pPr>
              <a:lnSpc>
                <a:spcPct val="150000"/>
              </a:lnSpc>
            </a:pPr>
            <a:r>
              <a:rPr lang="en-US" b="1" i="1" dirty="0" err="1" smtClean="0">
                <a:latin typeface="Comic Sans MS" panose="030F0702030302020204" pitchFamily="66" charset="0"/>
              </a:rPr>
              <a:t>V</a:t>
            </a:r>
            <a:r>
              <a:rPr lang="en-US" b="1" baseline="-25000" dirty="0" err="1" smtClean="0">
                <a:latin typeface="Comic Sans MS" panose="030F0702030302020204" pitchFamily="66" charset="0"/>
              </a:rPr>
              <a:t>mol</a:t>
            </a:r>
            <a:r>
              <a:rPr lang="en-US" b="1" dirty="0" smtClean="0">
                <a:latin typeface="Comic Sans MS" panose="030F0702030302020204" pitchFamily="66" charset="0"/>
              </a:rPr>
              <a:t>: </a:t>
            </a:r>
            <a:r>
              <a:rPr lang="el-GR" b="1" dirty="0" smtClean="0">
                <a:latin typeface="Comic Sans MS" panose="030F0702030302020204" pitchFamily="66" charset="0"/>
              </a:rPr>
              <a:t>γραμμομοριακός όγκος</a:t>
            </a:r>
            <a:endParaRPr lang="el-GR" dirty="0"/>
          </a:p>
        </p:txBody>
      </p:sp>
      <p:sp>
        <p:nvSpPr>
          <p:cNvPr id="18" name="Ορθογώνιο 17"/>
          <p:cNvSpPr/>
          <p:nvPr/>
        </p:nvSpPr>
        <p:spPr>
          <a:xfrm>
            <a:off x="8221306" y="5183117"/>
            <a:ext cx="30052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b="1" i="1" dirty="0" smtClean="0">
                <a:latin typeface="Comic Sans MS" panose="030F0702030302020204" pitchFamily="66" charset="0"/>
              </a:rPr>
              <a:t>Ν</a:t>
            </a:r>
            <a:r>
              <a:rPr lang="en-US" b="1" dirty="0" smtClean="0">
                <a:latin typeface="Comic Sans MS" panose="030F0702030302020204" pitchFamily="66" charset="0"/>
              </a:rPr>
              <a:t>:</a:t>
            </a:r>
            <a:r>
              <a:rPr lang="en-US" b="1" i="1" dirty="0" smtClean="0">
                <a:latin typeface="Comic Sans MS" panose="030F0702030302020204" pitchFamily="66" charset="0"/>
              </a:rPr>
              <a:t> </a:t>
            </a:r>
            <a:r>
              <a:rPr lang="el-GR" b="1" dirty="0" smtClean="0">
                <a:latin typeface="Comic Sans MS" panose="030F0702030302020204" pitchFamily="66" charset="0"/>
              </a:rPr>
              <a:t>αριθμός μορίων αερίου</a:t>
            </a:r>
          </a:p>
          <a:p>
            <a:pPr>
              <a:lnSpc>
                <a:spcPct val="150000"/>
              </a:lnSpc>
            </a:pPr>
            <a:r>
              <a:rPr lang="el-GR" b="1" i="1" dirty="0" smtClean="0">
                <a:latin typeface="Comic Sans MS" panose="030F0702030302020204" pitchFamily="66" charset="0"/>
              </a:rPr>
              <a:t>Ν</a:t>
            </a:r>
            <a:r>
              <a:rPr lang="el-GR" b="1" baseline="-25000" dirty="0" smtClean="0">
                <a:latin typeface="Comic Sans MS" panose="030F0702030302020204" pitchFamily="66" charset="0"/>
              </a:rPr>
              <a:t>Α</a:t>
            </a:r>
            <a:r>
              <a:rPr lang="en-US" b="1" dirty="0" smtClean="0">
                <a:latin typeface="Comic Sans MS" panose="030F0702030302020204" pitchFamily="66" charset="0"/>
              </a:rPr>
              <a:t>: </a:t>
            </a:r>
            <a:r>
              <a:rPr lang="el-GR" b="1" dirty="0" smtClean="0">
                <a:latin typeface="Comic Sans MS" panose="030F0702030302020204" pitchFamily="66" charset="0"/>
              </a:rPr>
              <a:t>αριθμός </a:t>
            </a:r>
            <a:r>
              <a:rPr lang="en-US" b="1" dirty="0" smtClean="0">
                <a:latin typeface="Comic Sans MS" panose="030F0702030302020204" pitchFamily="66" charset="0"/>
              </a:rPr>
              <a:t>Avogadro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9633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452116" y="251206"/>
            <a:ext cx="7287768" cy="69977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Άλλες μορφές της Καταστατικής </a:t>
            </a: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</a:t>
            </a: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ξίσωσης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965335" y="1251877"/>
            <a:ext cx="2350931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l-GR" sz="24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p.V </a:t>
            </a:r>
            <a:r>
              <a:rPr lang="en-US" altLang="el-GR" sz="2400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l-GR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=</a:t>
            </a:r>
            <a:r>
              <a:rPr lang="en-US" altLang="el-GR" sz="2400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l-GR" sz="2400" b="1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n.R.T</a:t>
            </a:r>
            <a:endParaRPr lang="el-GR" altLang="el-GR" sz="2400" b="1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6"/>
              <p:cNvSpPr txBox="1">
                <a:spLocks noChangeArrowheads="1"/>
              </p:cNvSpPr>
              <p:nvPr/>
            </p:nvSpPr>
            <p:spPr bwMode="auto">
              <a:xfrm>
                <a:off x="4932564" y="1251877"/>
                <a:ext cx="2112264" cy="583301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US" altLang="el-GR" sz="2400" b="1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p.V  </a:t>
                </a:r>
                <a:r>
                  <a:rPr lang="en-US" altLang="el-GR" sz="2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:r>
                  <a:rPr lang="en-US" altLang="el-GR" sz="2400" b="1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l-GR" sz="2400" b="1" i="1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l-GR" sz="2400" b="1" i="1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el-GR" sz="2400" b="1" i="1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el-GR" sz="2400" b="1" i="1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den>
                    </m:f>
                  </m:oMath>
                </a14:m>
                <a:r>
                  <a:rPr lang="en-US" altLang="el-GR" sz="2400" b="1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.</a:t>
                </a:r>
                <a:r>
                  <a:rPr lang="en-US" altLang="el-GR" sz="2400" b="1" i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R.T</a:t>
                </a:r>
                <a:endParaRPr lang="el-GR" altLang="el-GR" sz="24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32564" y="1251877"/>
                <a:ext cx="2112264" cy="583301"/>
              </a:xfrm>
              <a:prstGeom prst="rect">
                <a:avLst/>
              </a:prstGeom>
              <a:blipFill>
                <a:blip r:embed="rId2"/>
                <a:stretch>
                  <a:fillRect t="-3125" b="-14583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6"/>
              <p:cNvSpPr txBox="1">
                <a:spLocks noChangeArrowheads="1"/>
              </p:cNvSpPr>
              <p:nvPr/>
            </p:nvSpPr>
            <p:spPr bwMode="auto">
              <a:xfrm>
                <a:off x="6159340" y="2085600"/>
                <a:ext cx="2318511" cy="72770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en-US" altLang="el-GR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l-GR" altLang="el-GR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𝝆</m:t>
                        </m:r>
                        <m:r>
                          <a:rPr lang="el-GR" altLang="el-GR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l-GR" altLang="el-GR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el-GR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𝒎</m:t>
                            </m:r>
                          </m:num>
                          <m:den>
                            <m:r>
                              <a:rPr lang="en-US" altLang="el-GR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  <m:r>
                              <a:rPr lang="en-US" altLang="el-GR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den>
                        </m:f>
                      </m:e>
                    </m:groupChr>
                  </m:oMath>
                </a14:m>
                <a:r>
                  <a:rPr lang="en-US" altLang="el-GR" sz="2400" b="1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</a:t>
                </a:r>
                <a:r>
                  <a:rPr lang="en-US" altLang="el-GR" sz="2800" b="1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p  </a:t>
                </a:r>
                <a:r>
                  <a:rPr lang="en-US" altLang="el-GR" sz="28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en-US" altLang="el-GR" sz="2800" b="1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l-GR" sz="28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altLang="el-GR" sz="28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𝝆</m:t>
                        </m:r>
                        <m:r>
                          <a:rPr lang="en-US" altLang="el-GR" sz="28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el-GR" sz="28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  <m:r>
                          <a:rPr lang="en-US" altLang="el-GR" sz="28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el-GR" sz="28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</m:num>
                      <m:den>
                        <m:r>
                          <a:rPr lang="en-US" altLang="el-GR" sz="28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den>
                    </m:f>
                  </m:oMath>
                </a14:m>
                <a:r>
                  <a:rPr lang="en-US" altLang="el-GR" sz="2800" b="1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el-GR" sz="2400" b="1" i="1" dirty="0" smtClean="0">
                    <a:latin typeface="Comic Sans MS" pitchFamily="66" charset="0"/>
                  </a:rPr>
                  <a:t>   </a:t>
                </a:r>
                <a:endParaRPr lang="el-GR" altLang="el-GR" sz="2400" b="1" i="1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9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59340" y="2085600"/>
                <a:ext cx="2318511" cy="727700"/>
              </a:xfrm>
              <a:prstGeom prst="rect">
                <a:avLst/>
              </a:prstGeom>
              <a:blipFill>
                <a:blip r:embed="rId3"/>
                <a:stretch>
                  <a:fillRect b="-18487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055536" y="3020505"/>
                <a:ext cx="1312282" cy="689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lang="el-GR" sz="24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l-GR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𝑴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𝑻</m:t>
                          </m:r>
                        </m:den>
                      </m:f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5536" y="3020505"/>
                <a:ext cx="1312282" cy="689035"/>
              </a:xfrm>
              <a:prstGeom prst="rect">
                <a:avLst/>
              </a:prstGeom>
              <a:blipFill>
                <a:blip r:embed="rId4"/>
                <a:stretch>
                  <a:fillRect r="-926" b="-614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7903229" y="984409"/>
            <a:ext cx="2082019" cy="79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600" b="1" dirty="0" smtClean="0">
                <a:latin typeface="Comic Sans MS" panose="030F0702030302020204" pitchFamily="66" charset="0"/>
              </a:rPr>
              <a:t>σε συνάρτηση με τη γραμμομοριακή μάζα</a:t>
            </a:r>
            <a:endParaRPr lang="el-GR" sz="1600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89611" y="2126638"/>
            <a:ext cx="1900546" cy="79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1600" b="1" dirty="0" smtClean="0">
                <a:latin typeface="Comic Sans MS" panose="030F0702030302020204" pitchFamily="66" charset="0"/>
              </a:rPr>
              <a:t>σε συνάρτηση με την πυκνότητα</a:t>
            </a:r>
            <a:endParaRPr lang="el-GR" sz="1600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Ορθογώνιο 15"/>
              <p:cNvSpPr/>
              <p:nvPr/>
            </p:nvSpPr>
            <p:spPr>
              <a:xfrm>
                <a:off x="4094552" y="904940"/>
                <a:ext cx="821059" cy="8224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vertJc m:val="bot"/>
                          <m:ctrlPr>
                            <a:rPr lang="en-US" altLang="el-GR" sz="2400" b="1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altLang="el-GR" sz="2400" b="1" i="1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altLang="el-GR" sz="2400" b="1" i="1">
                              <a:latin typeface="Cambria Math" panose="020405030504060302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en-US" altLang="el-GR" sz="24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l-GR" sz="24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num>
                            <m:den>
                              <m:r>
                                <a:rPr lang="el-GR" altLang="el-GR" sz="2400" b="1" i="1">
                                  <a:latin typeface="Cambria Math" panose="02040503050406030204" pitchFamily="18" charset="0"/>
                                </a:rPr>
                                <m:t>𝜧</m:t>
                              </m:r>
                            </m:den>
                          </m:f>
                        </m:e>
                      </m:groupChr>
                    </m:oMath>
                  </m:oMathPara>
                </a14:m>
                <a:endParaRPr lang="el-GR" sz="2400" dirty="0"/>
              </a:p>
            </p:txBody>
          </p:sp>
        </mc:Choice>
        <mc:Fallback xmlns="">
          <p:sp>
            <p:nvSpPr>
              <p:cNvPr id="16" name="Ορθογώνιο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4552" y="904940"/>
                <a:ext cx="821059" cy="8224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Ορθογώνιο 16"/>
              <p:cNvSpPr/>
              <p:nvPr/>
            </p:nvSpPr>
            <p:spPr>
              <a:xfrm>
                <a:off x="1500528" y="2230127"/>
                <a:ext cx="1861407" cy="5831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el-GR" sz="2400" b="1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p.V  </a:t>
                </a:r>
                <a:r>
                  <a:rPr lang="en-US" altLang="el-GR" sz="24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en-US" altLang="el-GR" sz="2400" b="1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l-GR" sz="2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l-GR" sz="2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el-GR" sz="2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den>
                    </m:f>
                  </m:oMath>
                </a14:m>
                <a:r>
                  <a:rPr lang="en-US" altLang="el-GR" sz="2400" b="1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.R.T </a:t>
                </a:r>
                <a:endParaRPr lang="el-GR" sz="2400" dirty="0"/>
              </a:p>
            </p:txBody>
          </p:sp>
        </mc:Choice>
        <mc:Fallback xmlns="">
          <p:sp>
            <p:nvSpPr>
              <p:cNvPr id="17" name="Ορθογώνιο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528" y="2230127"/>
                <a:ext cx="1861407" cy="583173"/>
              </a:xfrm>
              <a:prstGeom prst="rect">
                <a:avLst/>
              </a:prstGeom>
              <a:blipFill>
                <a:blip r:embed="rId6"/>
                <a:stretch>
                  <a:fillRect l="-4918" t="-2105" r="-4590" b="-947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Ορθογώνιο 17"/>
              <p:cNvSpPr/>
              <p:nvPr/>
            </p:nvSpPr>
            <p:spPr>
              <a:xfrm>
                <a:off x="3413036" y="2230127"/>
                <a:ext cx="437427" cy="4888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vertJc m:val="bot"/>
                          <m:ctrlPr>
                            <a:rPr lang="en-US" altLang="el-G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18" name="Ορθογώνιο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3036" y="2230127"/>
                <a:ext cx="437427" cy="4888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Ορθογώνιο 18"/>
              <p:cNvSpPr/>
              <p:nvPr/>
            </p:nvSpPr>
            <p:spPr>
              <a:xfrm>
                <a:off x="4042279" y="2229742"/>
                <a:ext cx="1805302" cy="5839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el-GR" sz="2400" b="1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  </a:t>
                </a:r>
                <a:r>
                  <a:rPr lang="en-US" altLang="el-GR" sz="24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en-US" altLang="el-GR" sz="2400" b="1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l-GR" sz="2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l-GR" sz="2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el-GR" sz="2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  <m:r>
                          <a:rPr lang="en-US" altLang="el-GR" sz="2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el-GR" sz="2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den>
                    </m:f>
                  </m:oMath>
                </a14:m>
                <a:r>
                  <a:rPr lang="en-US" altLang="el-GR" sz="2400" b="1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.R.T </a:t>
                </a:r>
                <a:endParaRPr lang="el-GR" sz="2400" dirty="0"/>
              </a:p>
            </p:txBody>
          </p:sp>
        </mc:Choice>
        <mc:Fallback xmlns="">
          <p:sp>
            <p:nvSpPr>
              <p:cNvPr id="19" name="Ορθογώνιο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2279" y="2229742"/>
                <a:ext cx="1805302" cy="583942"/>
              </a:xfrm>
              <a:prstGeom prst="rect">
                <a:avLst/>
              </a:prstGeom>
              <a:blipFill>
                <a:blip r:embed="rId8"/>
                <a:stretch>
                  <a:fillRect l="-5068" t="-2083" r="-4730" b="-833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Ελεύθερη σχεδίαση 19"/>
          <p:cNvSpPr/>
          <p:nvPr/>
        </p:nvSpPr>
        <p:spPr>
          <a:xfrm>
            <a:off x="4692630" y="2204408"/>
            <a:ext cx="445962" cy="631782"/>
          </a:xfrm>
          <a:custGeom>
            <a:avLst/>
            <a:gdLst>
              <a:gd name="connsiteX0" fmla="*/ 173736 w 445962"/>
              <a:gd name="connsiteY0" fmla="*/ 9990 h 631782"/>
              <a:gd name="connsiteX1" fmla="*/ 118872 w 445962"/>
              <a:gd name="connsiteY1" fmla="*/ 19134 h 631782"/>
              <a:gd name="connsiteX2" fmla="*/ 64008 w 445962"/>
              <a:gd name="connsiteY2" fmla="*/ 101430 h 631782"/>
              <a:gd name="connsiteX3" fmla="*/ 45720 w 445962"/>
              <a:gd name="connsiteY3" fmla="*/ 128862 h 631782"/>
              <a:gd name="connsiteX4" fmla="*/ 27432 w 445962"/>
              <a:gd name="connsiteY4" fmla="*/ 183726 h 631782"/>
              <a:gd name="connsiteX5" fmla="*/ 18288 w 445962"/>
              <a:gd name="connsiteY5" fmla="*/ 247734 h 631782"/>
              <a:gd name="connsiteX6" fmla="*/ 9144 w 445962"/>
              <a:gd name="connsiteY6" fmla="*/ 284310 h 631782"/>
              <a:gd name="connsiteX7" fmla="*/ 0 w 445962"/>
              <a:gd name="connsiteY7" fmla="*/ 384894 h 631782"/>
              <a:gd name="connsiteX8" fmla="*/ 18288 w 445962"/>
              <a:gd name="connsiteY8" fmla="*/ 549486 h 631782"/>
              <a:gd name="connsiteX9" fmla="*/ 36576 w 445962"/>
              <a:gd name="connsiteY9" fmla="*/ 576918 h 631782"/>
              <a:gd name="connsiteX10" fmla="*/ 118872 w 445962"/>
              <a:gd name="connsiteY10" fmla="*/ 622638 h 631782"/>
              <a:gd name="connsiteX11" fmla="*/ 146304 w 445962"/>
              <a:gd name="connsiteY11" fmla="*/ 631782 h 631782"/>
              <a:gd name="connsiteX12" fmla="*/ 210312 w 445962"/>
              <a:gd name="connsiteY12" fmla="*/ 622638 h 631782"/>
              <a:gd name="connsiteX13" fmla="*/ 228600 w 445962"/>
              <a:gd name="connsiteY13" fmla="*/ 567774 h 631782"/>
              <a:gd name="connsiteX14" fmla="*/ 256032 w 445962"/>
              <a:gd name="connsiteY14" fmla="*/ 512910 h 631782"/>
              <a:gd name="connsiteX15" fmla="*/ 274320 w 445962"/>
              <a:gd name="connsiteY15" fmla="*/ 448902 h 631782"/>
              <a:gd name="connsiteX16" fmla="*/ 301752 w 445962"/>
              <a:gd name="connsiteY16" fmla="*/ 430614 h 631782"/>
              <a:gd name="connsiteX17" fmla="*/ 347472 w 445962"/>
              <a:gd name="connsiteY17" fmla="*/ 375750 h 631782"/>
              <a:gd name="connsiteX18" fmla="*/ 374904 w 445962"/>
              <a:gd name="connsiteY18" fmla="*/ 357462 h 631782"/>
              <a:gd name="connsiteX19" fmla="*/ 402336 w 445962"/>
              <a:gd name="connsiteY19" fmla="*/ 256878 h 631782"/>
              <a:gd name="connsiteX20" fmla="*/ 411480 w 445962"/>
              <a:gd name="connsiteY20" fmla="*/ 202014 h 631782"/>
              <a:gd name="connsiteX21" fmla="*/ 420624 w 445962"/>
              <a:gd name="connsiteY21" fmla="*/ 83142 h 631782"/>
              <a:gd name="connsiteX22" fmla="*/ 384048 w 445962"/>
              <a:gd name="connsiteY22" fmla="*/ 64854 h 631782"/>
              <a:gd name="connsiteX23" fmla="*/ 356616 w 445962"/>
              <a:gd name="connsiteY23" fmla="*/ 46566 h 631782"/>
              <a:gd name="connsiteX24" fmla="*/ 301752 w 445962"/>
              <a:gd name="connsiteY24" fmla="*/ 28278 h 631782"/>
              <a:gd name="connsiteX25" fmla="*/ 246888 w 445962"/>
              <a:gd name="connsiteY25" fmla="*/ 846 h 631782"/>
              <a:gd name="connsiteX26" fmla="*/ 173736 w 445962"/>
              <a:gd name="connsiteY26" fmla="*/ 9990 h 63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45962" h="631782">
                <a:moveTo>
                  <a:pt x="173736" y="9990"/>
                </a:moveTo>
                <a:cubicBezTo>
                  <a:pt x="155448" y="13038"/>
                  <a:pt x="134061" y="8502"/>
                  <a:pt x="118872" y="19134"/>
                </a:cubicBezTo>
                <a:lnTo>
                  <a:pt x="64008" y="101430"/>
                </a:lnTo>
                <a:cubicBezTo>
                  <a:pt x="57912" y="110574"/>
                  <a:pt x="49195" y="118436"/>
                  <a:pt x="45720" y="128862"/>
                </a:cubicBezTo>
                <a:lnTo>
                  <a:pt x="27432" y="183726"/>
                </a:lnTo>
                <a:cubicBezTo>
                  <a:pt x="24384" y="205062"/>
                  <a:pt x="22143" y="226529"/>
                  <a:pt x="18288" y="247734"/>
                </a:cubicBezTo>
                <a:cubicBezTo>
                  <a:pt x="16040" y="260099"/>
                  <a:pt x="10805" y="271853"/>
                  <a:pt x="9144" y="284310"/>
                </a:cubicBezTo>
                <a:cubicBezTo>
                  <a:pt x="4695" y="317681"/>
                  <a:pt x="3048" y="351366"/>
                  <a:pt x="0" y="384894"/>
                </a:cubicBezTo>
                <a:cubicBezTo>
                  <a:pt x="1142" y="402031"/>
                  <a:pt x="-3528" y="505854"/>
                  <a:pt x="18288" y="549486"/>
                </a:cubicBezTo>
                <a:cubicBezTo>
                  <a:pt x="23203" y="559316"/>
                  <a:pt x="29541" y="568475"/>
                  <a:pt x="36576" y="576918"/>
                </a:cubicBezTo>
                <a:cubicBezTo>
                  <a:pt x="68163" y="614822"/>
                  <a:pt x="65866" y="604969"/>
                  <a:pt x="118872" y="622638"/>
                </a:cubicBezTo>
                <a:lnTo>
                  <a:pt x="146304" y="631782"/>
                </a:lnTo>
                <a:cubicBezTo>
                  <a:pt x="167640" y="628734"/>
                  <a:pt x="193299" y="635870"/>
                  <a:pt x="210312" y="622638"/>
                </a:cubicBezTo>
                <a:cubicBezTo>
                  <a:pt x="225529" y="610803"/>
                  <a:pt x="217907" y="583814"/>
                  <a:pt x="228600" y="567774"/>
                </a:cubicBezTo>
                <a:cubicBezTo>
                  <a:pt x="248638" y="537718"/>
                  <a:pt x="246568" y="546036"/>
                  <a:pt x="256032" y="512910"/>
                </a:cubicBezTo>
                <a:cubicBezTo>
                  <a:pt x="256762" y="510354"/>
                  <a:pt x="269448" y="454992"/>
                  <a:pt x="274320" y="448902"/>
                </a:cubicBezTo>
                <a:cubicBezTo>
                  <a:pt x="281185" y="440320"/>
                  <a:pt x="293309" y="437649"/>
                  <a:pt x="301752" y="430614"/>
                </a:cubicBezTo>
                <a:cubicBezTo>
                  <a:pt x="391632" y="355714"/>
                  <a:pt x="275544" y="447678"/>
                  <a:pt x="347472" y="375750"/>
                </a:cubicBezTo>
                <a:cubicBezTo>
                  <a:pt x="355243" y="367979"/>
                  <a:pt x="365760" y="363558"/>
                  <a:pt x="374904" y="357462"/>
                </a:cubicBezTo>
                <a:cubicBezTo>
                  <a:pt x="420101" y="289666"/>
                  <a:pt x="415791" y="324151"/>
                  <a:pt x="402336" y="256878"/>
                </a:cubicBezTo>
                <a:cubicBezTo>
                  <a:pt x="405384" y="238590"/>
                  <a:pt x="405617" y="219603"/>
                  <a:pt x="411480" y="202014"/>
                </a:cubicBezTo>
                <a:cubicBezTo>
                  <a:pt x="431790" y="141083"/>
                  <a:pt x="472585" y="207849"/>
                  <a:pt x="420624" y="83142"/>
                </a:cubicBezTo>
                <a:cubicBezTo>
                  <a:pt x="415381" y="70559"/>
                  <a:pt x="395883" y="71617"/>
                  <a:pt x="384048" y="64854"/>
                </a:cubicBezTo>
                <a:cubicBezTo>
                  <a:pt x="374506" y="59402"/>
                  <a:pt x="366659" y="51029"/>
                  <a:pt x="356616" y="46566"/>
                </a:cubicBezTo>
                <a:cubicBezTo>
                  <a:pt x="339000" y="38737"/>
                  <a:pt x="317792" y="38971"/>
                  <a:pt x="301752" y="28278"/>
                </a:cubicBezTo>
                <a:cubicBezTo>
                  <a:pt x="285067" y="17155"/>
                  <a:pt x="268286" y="2492"/>
                  <a:pt x="246888" y="846"/>
                </a:cubicBezTo>
                <a:cubicBezTo>
                  <a:pt x="216498" y="-1492"/>
                  <a:pt x="185928" y="846"/>
                  <a:pt x="173736" y="999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TextBox 20"/>
          <p:cNvSpPr txBox="1"/>
          <p:nvPr/>
        </p:nvSpPr>
        <p:spPr>
          <a:xfrm>
            <a:off x="3021664" y="3171264"/>
            <a:ext cx="2825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1600" b="1" dirty="0" smtClean="0">
                <a:latin typeface="Comic Sans MS" panose="030F0702030302020204" pitchFamily="66" charset="0"/>
              </a:rPr>
              <a:t>Υπολογισμός πυκνότητας</a:t>
            </a:r>
            <a:r>
              <a:rPr lang="en-US" sz="1600" b="1" dirty="0" smtClean="0">
                <a:latin typeface="Comic Sans MS" panose="030F0702030302020204" pitchFamily="66" charset="0"/>
              </a:rPr>
              <a:t>:</a:t>
            </a:r>
            <a:endParaRPr lang="el-GR" sz="1600" b="1" dirty="0">
              <a:latin typeface="Comic Sans MS" panose="030F0702030302020204" pitchFamily="66" charset="0"/>
            </a:endParaRPr>
          </a:p>
        </p:txBody>
      </p:sp>
      <p:sp>
        <p:nvSpPr>
          <p:cNvPr id="22" name="Ορθογώνιο 21"/>
          <p:cNvSpPr/>
          <p:nvPr/>
        </p:nvSpPr>
        <p:spPr>
          <a:xfrm>
            <a:off x="2229628" y="3916745"/>
            <a:ext cx="7859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Ιδανικό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 smtClean="0">
                <a:latin typeface="Comic Sans MS" pitchFamily="66" charset="0"/>
              </a:rPr>
              <a:t>είναι </a:t>
            </a:r>
            <a:r>
              <a:rPr lang="el-GR" altLang="el-GR" sz="2000" b="1" dirty="0">
                <a:latin typeface="Comic Sans MS" pitchFamily="66" charset="0"/>
              </a:rPr>
              <a:t>το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αέριο</a:t>
            </a:r>
            <a:r>
              <a:rPr lang="el-GR" altLang="el-GR" sz="2400" b="1" dirty="0"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για το οποίο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ισχύει η καταστατική εξίσωση </a:t>
            </a:r>
            <a:r>
              <a:rPr lang="el-GR" altLang="el-GR" sz="2000" b="1" dirty="0">
                <a:latin typeface="Comic Sans MS" pitchFamily="66" charset="0"/>
              </a:rPr>
              <a:t>για όλες τις πιέσεις και θερμοκρασίες.</a:t>
            </a:r>
            <a:endParaRPr lang="el-GR" altLang="el-GR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96" y="4362941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40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6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11" grpId="0"/>
      <p:bldP spid="14" grpId="0"/>
      <p:bldP spid="15" grpId="0"/>
      <p:bldP spid="16" grpId="0"/>
      <p:bldP spid="17" grpId="0"/>
      <p:bldP spid="18" grpId="0"/>
      <p:bldP spid="20" grpId="0" animBg="1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55544" y="323656"/>
            <a:ext cx="5971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Ορισμένη ποσότητα </a:t>
            </a:r>
            <a:r>
              <a:rPr lang="en-US" sz="2000" b="1" i="1" dirty="0" smtClean="0">
                <a:latin typeface="Comic Sans MS" panose="030F0702030302020204" pitchFamily="66" charset="0"/>
              </a:rPr>
              <a:t>n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r>
              <a:rPr lang="en-US" sz="2000" b="1" dirty="0" err="1" smtClean="0">
                <a:latin typeface="Comic Sans MS" panose="030F0702030302020204" pitchFamily="66" charset="0"/>
              </a:rPr>
              <a:t>mol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latin typeface="Comic Sans MS" panose="030F0702030302020204" pitchFamily="66" charset="0"/>
              </a:rPr>
              <a:t>αερίου βρίσκεται αρχικά σε κατάσταση ισορροπίας Α(</a:t>
            </a:r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, 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, </a:t>
            </a:r>
            <a:r>
              <a:rPr lang="en-US" sz="2000" b="1" i="1" dirty="0" smtClean="0">
                <a:latin typeface="Comic Sans MS" panose="030F0702030302020204" pitchFamily="66" charset="0"/>
              </a:rPr>
              <a:t>T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)</a:t>
            </a:r>
            <a:r>
              <a:rPr lang="el-GR" sz="2000" b="1" dirty="0" smtClean="0">
                <a:latin typeface="Comic Sans MS" panose="030F0702030302020204" pitchFamily="66" charset="0"/>
              </a:rPr>
              <a:t> 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62884" y="1915668"/>
            <a:ext cx="5292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Με κάποιο τρόπο το αέριο οδηγείται σε νέα κατάσταση ισορροπίας Β(</a:t>
            </a:r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l-GR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, 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l-GR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, </a:t>
            </a:r>
            <a:r>
              <a:rPr lang="en-US" sz="2000" b="1" i="1" dirty="0" smtClean="0">
                <a:latin typeface="Comic Sans MS" panose="030F0702030302020204" pitchFamily="66" charset="0"/>
              </a:rPr>
              <a:t>T</a:t>
            </a:r>
            <a:r>
              <a:rPr lang="el-GR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)</a:t>
            </a:r>
            <a:r>
              <a:rPr lang="el-GR" sz="2000" b="1" dirty="0" smtClean="0">
                <a:latin typeface="Comic Sans MS" panose="030F0702030302020204" pitchFamily="66" charset="0"/>
              </a:rPr>
              <a:t> 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10" name="Κάτω βέλος 9"/>
          <p:cNvSpPr/>
          <p:nvPr/>
        </p:nvSpPr>
        <p:spPr>
          <a:xfrm>
            <a:off x="5735320" y="1371323"/>
            <a:ext cx="173736" cy="54434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1861362" y="3155337"/>
            <a:ext cx="252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Comic Sans MS" panose="030F0702030302020204" pitchFamily="66" charset="0"/>
              </a:rPr>
              <a:t>p</a:t>
            </a:r>
            <a:r>
              <a:rPr lang="el-GR" sz="24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400" b="1" dirty="0" smtClean="0">
                <a:latin typeface="Comic Sans MS" panose="030F0702030302020204" pitchFamily="66" charset="0"/>
              </a:rPr>
              <a:t>.</a:t>
            </a:r>
            <a:r>
              <a:rPr lang="en-US" sz="2400" b="1" i="1" dirty="0" smtClean="0">
                <a:latin typeface="Comic Sans MS" panose="030F0702030302020204" pitchFamily="66" charset="0"/>
              </a:rPr>
              <a:t>V</a:t>
            </a:r>
            <a:r>
              <a:rPr lang="en-US" sz="24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400" b="1" dirty="0" smtClean="0">
                <a:latin typeface="Comic Sans MS" panose="030F0702030302020204" pitchFamily="66" charset="0"/>
              </a:rPr>
              <a:t> = </a:t>
            </a:r>
            <a:r>
              <a:rPr lang="en-US" sz="2400" b="1" i="1" dirty="0" smtClean="0">
                <a:latin typeface="Comic Sans MS" panose="030F0702030302020204" pitchFamily="66" charset="0"/>
              </a:rPr>
              <a:t>n</a:t>
            </a:r>
            <a:r>
              <a:rPr lang="en-US" sz="2400" b="1" dirty="0" smtClean="0">
                <a:latin typeface="Comic Sans MS" panose="030F0702030302020204" pitchFamily="66" charset="0"/>
              </a:rPr>
              <a:t>.</a:t>
            </a:r>
            <a:r>
              <a:rPr lang="en-US" sz="2400" b="1" i="1" dirty="0" smtClean="0">
                <a:latin typeface="Comic Sans MS" panose="030F0702030302020204" pitchFamily="66" charset="0"/>
              </a:rPr>
              <a:t>R</a:t>
            </a:r>
            <a:r>
              <a:rPr lang="en-US" sz="2400" b="1" dirty="0" smtClean="0">
                <a:latin typeface="Comic Sans MS" panose="030F0702030302020204" pitchFamily="66" charset="0"/>
              </a:rPr>
              <a:t>.</a:t>
            </a:r>
            <a:r>
              <a:rPr lang="en-US" sz="2400" b="1" i="1" dirty="0" smtClean="0">
                <a:latin typeface="Comic Sans MS" panose="030F0702030302020204" pitchFamily="66" charset="0"/>
              </a:rPr>
              <a:t>T</a:t>
            </a:r>
            <a:r>
              <a:rPr lang="en-US" sz="2400" b="1" baseline="-25000" dirty="0" smtClean="0">
                <a:latin typeface="Comic Sans MS" panose="030F0702030302020204" pitchFamily="66" charset="0"/>
              </a:rPr>
              <a:t>1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43394" y="4182175"/>
            <a:ext cx="2391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Comic Sans MS" panose="030F0702030302020204" pitchFamily="66" charset="0"/>
              </a:rPr>
              <a:t>p</a:t>
            </a:r>
            <a:r>
              <a:rPr lang="el-GR" sz="24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400" b="1" dirty="0" smtClean="0">
                <a:latin typeface="Comic Sans MS" panose="030F0702030302020204" pitchFamily="66" charset="0"/>
              </a:rPr>
              <a:t>.</a:t>
            </a:r>
            <a:r>
              <a:rPr lang="en-US" sz="2400" b="1" i="1" dirty="0" smtClean="0">
                <a:latin typeface="Comic Sans MS" panose="030F0702030302020204" pitchFamily="66" charset="0"/>
              </a:rPr>
              <a:t>V</a:t>
            </a:r>
            <a:r>
              <a:rPr lang="en-US" sz="24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400" b="1" dirty="0" smtClean="0">
                <a:latin typeface="Comic Sans MS" panose="030F0702030302020204" pitchFamily="66" charset="0"/>
              </a:rPr>
              <a:t> = </a:t>
            </a:r>
            <a:r>
              <a:rPr lang="en-US" sz="2400" b="1" i="1" dirty="0" smtClean="0">
                <a:latin typeface="Comic Sans MS" panose="030F0702030302020204" pitchFamily="66" charset="0"/>
              </a:rPr>
              <a:t>n</a:t>
            </a:r>
            <a:r>
              <a:rPr lang="en-US" sz="2400" b="1" dirty="0" smtClean="0">
                <a:latin typeface="Comic Sans MS" panose="030F0702030302020204" pitchFamily="66" charset="0"/>
              </a:rPr>
              <a:t>.</a:t>
            </a:r>
            <a:r>
              <a:rPr lang="en-US" sz="2400" b="1" i="1" dirty="0" smtClean="0">
                <a:latin typeface="Comic Sans MS" panose="030F0702030302020204" pitchFamily="66" charset="0"/>
              </a:rPr>
              <a:t>R</a:t>
            </a:r>
            <a:r>
              <a:rPr lang="en-US" sz="2400" b="1" dirty="0" smtClean="0">
                <a:latin typeface="Comic Sans MS" panose="030F0702030302020204" pitchFamily="66" charset="0"/>
              </a:rPr>
              <a:t>.</a:t>
            </a:r>
            <a:r>
              <a:rPr lang="en-US" sz="2400" b="1" i="1" dirty="0" smtClean="0">
                <a:latin typeface="Comic Sans MS" panose="030F0702030302020204" pitchFamily="66" charset="0"/>
              </a:rPr>
              <a:t>T</a:t>
            </a:r>
            <a:r>
              <a:rPr lang="en-US" sz="2400" b="1" baseline="-25000" dirty="0" smtClean="0">
                <a:latin typeface="Comic Sans MS" panose="030F0702030302020204" pitchFamily="66" charset="0"/>
              </a:rPr>
              <a:t>2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234820" y="3010233"/>
                <a:ext cx="2248629" cy="751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vertJc m:val="bot"/>
                          <m:ctrlPr>
                            <a:rPr lang="el-GR" sz="24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l-GR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l-GR" sz="24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400" b="1" i="1" smtClean="0">
                                  <a:latin typeface="Cambria Math" panose="02040503050406030204" pitchFamily="18" charset="0"/>
                                </a:rPr>
                                <m:t>𝜯</m:t>
                              </m:r>
                            </m:e>
                            <m:sub>
                              <m:r>
                                <a:rPr lang="el-GR" sz="24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820" y="3010233"/>
                <a:ext cx="2248629" cy="7518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235173" y="4037071"/>
                <a:ext cx="2248629" cy="751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vertJc m:val="bot"/>
                          <m:ctrlPr>
                            <a:rPr lang="el-GR" sz="24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l-GR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400" b="1" i="1" smtClean="0">
                                  <a:latin typeface="Cambria Math" panose="02040503050406030204" pitchFamily="18" charset="0"/>
                                </a:rPr>
                                <m:t>𝜯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173" y="4037071"/>
                <a:ext cx="2248629" cy="7518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6601968" y="3218198"/>
            <a:ext cx="530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omic Sans MS" panose="030F0702030302020204" pitchFamily="66" charset="0"/>
              </a:rPr>
              <a:t>(1)</a:t>
            </a:r>
            <a:endParaRPr lang="el-GR" sz="1600" b="1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01968" y="4243730"/>
            <a:ext cx="530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omic Sans MS" panose="030F0702030302020204" pitchFamily="66" charset="0"/>
              </a:rPr>
              <a:t>(2)</a:t>
            </a:r>
            <a:endParaRPr lang="el-GR" sz="1600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486163" y="3617002"/>
                <a:ext cx="826325" cy="4351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l-GR" sz="20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d>
                            <m:d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,(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groupChr>
                    </m:oMath>
                  </m:oMathPara>
                </a14:m>
                <a:endParaRPr lang="el-GR" sz="20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6163" y="3617002"/>
                <a:ext cx="826325" cy="4351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Δεξί άγκιστρο 17"/>
          <p:cNvSpPr/>
          <p:nvPr/>
        </p:nvSpPr>
        <p:spPr>
          <a:xfrm>
            <a:off x="7257564" y="3155620"/>
            <a:ext cx="176507" cy="1426664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Ορθογώνιο 18"/>
              <p:cNvSpPr/>
              <p:nvPr/>
            </p:nvSpPr>
            <p:spPr>
              <a:xfrm>
                <a:off x="8312488" y="3446849"/>
                <a:ext cx="2268367" cy="8442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l-GR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𝜯</m:t>
                              </m:r>
                            </m:e>
                            <m:sub>
                              <m:r>
                                <a:rPr lang="el-GR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  <m:r>
                        <a:rPr lang="en-US" sz="2400" b="1" i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l-GR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𝜯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l-GR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9" name="Ορθογώνιο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2488" y="3446849"/>
                <a:ext cx="2268367" cy="8442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450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19287" y="304229"/>
            <a:ext cx="8353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Α. Παρατηρήσεις στην</a:t>
            </a:r>
            <a:r>
              <a:rPr lang="el-GR" altLang="el-GR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ισόθερμη μεταβολή.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350262" y="1105535"/>
            <a:ext cx="71412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l-GR" altLang="el-GR" sz="2000" dirty="0">
                <a:latin typeface="Comic Sans MS" panose="030F0702030302020204" pitchFamily="66" charset="0"/>
              </a:rPr>
              <a:t>   </a:t>
            </a:r>
            <a:r>
              <a:rPr lang="el-GR" altLang="el-GR" sz="2000" b="1" dirty="0">
                <a:latin typeface="Comic Sans MS" panose="030F0702030302020204" pitchFamily="66" charset="0"/>
              </a:rPr>
              <a:t>Ίδια ποσότητα αερίου σε διαφορετικές θερμοκρασίες</a:t>
            </a:r>
          </a:p>
        </p:txBody>
      </p:sp>
      <p:grpSp>
        <p:nvGrpSpPr>
          <p:cNvPr id="11" name="Ομάδα 10"/>
          <p:cNvGrpSpPr/>
          <p:nvPr/>
        </p:nvGrpSpPr>
        <p:grpSpPr>
          <a:xfrm>
            <a:off x="4283075" y="1945980"/>
            <a:ext cx="3743325" cy="2715042"/>
            <a:chOff x="4283075" y="2220300"/>
            <a:chExt cx="3743325" cy="2715042"/>
          </a:xfrm>
        </p:grpSpPr>
        <p:sp>
          <p:nvSpPr>
            <p:cNvPr id="6" name="Line 7"/>
            <p:cNvSpPr>
              <a:spLocks noChangeShapeType="1"/>
            </p:cNvSpPr>
            <p:nvPr/>
          </p:nvSpPr>
          <p:spPr bwMode="auto">
            <a:xfrm flipV="1">
              <a:off x="4930775" y="2220300"/>
              <a:ext cx="0" cy="23764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4930775" y="4596788"/>
              <a:ext cx="28813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4641850" y="4452325"/>
              <a:ext cx="35877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dirty="0">
                  <a:latin typeface="Comic Sans MS" panose="030F0702030302020204" pitchFamily="66" charset="0"/>
                </a:rPr>
                <a:t>0</a:t>
              </a:r>
              <a:endParaRPr lang="el-GR" altLang="el-GR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4283075" y="2220300"/>
              <a:ext cx="72072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i="1" dirty="0">
                  <a:latin typeface="Comic Sans MS" panose="030F0702030302020204" pitchFamily="66" charset="0"/>
                </a:rPr>
                <a:t>p</a:t>
              </a:r>
              <a:r>
                <a:rPr lang="en-US" altLang="el-GR" sz="1600" dirty="0">
                  <a:latin typeface="Comic Sans MS" panose="030F0702030302020204" pitchFamily="66" charset="0"/>
                </a:rPr>
                <a:t>/Pa</a:t>
              </a:r>
              <a:endParaRPr lang="el-GR" altLang="el-GR" sz="1600" i="1" dirty="0">
                <a:latin typeface="Comic Sans MS" panose="030F0702030302020204" pitchFamily="66" charset="0"/>
              </a:endParaRP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7234237" y="4596788"/>
              <a:ext cx="79216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i="1" dirty="0">
                  <a:latin typeface="Comic Sans MS" panose="030F0702030302020204" pitchFamily="66" charset="0"/>
                </a:rPr>
                <a:t>V</a:t>
              </a:r>
              <a:r>
                <a:rPr lang="en-US" altLang="el-GR" sz="1600" dirty="0">
                  <a:latin typeface="Comic Sans MS" panose="030F0702030302020204" pitchFamily="66" charset="0"/>
                </a:rPr>
                <a:t>/m</a:t>
              </a:r>
              <a:r>
                <a:rPr lang="en-US" altLang="el-GR" sz="1600" baseline="30000" dirty="0">
                  <a:latin typeface="Comic Sans MS" panose="030F0702030302020204" pitchFamily="66" charset="0"/>
                </a:rPr>
                <a:t>3</a:t>
              </a:r>
              <a:endParaRPr lang="el-GR" altLang="el-GR" sz="1600" i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Ομάδα 16"/>
          <p:cNvGrpSpPr/>
          <p:nvPr/>
        </p:nvGrpSpPr>
        <p:grpSpPr>
          <a:xfrm>
            <a:off x="4641850" y="2664485"/>
            <a:ext cx="1207384" cy="1960356"/>
            <a:chOff x="4641850" y="2938805"/>
            <a:chExt cx="1207384" cy="1960356"/>
          </a:xfrm>
        </p:grpSpPr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4930776" y="3263619"/>
              <a:ext cx="6477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Line 27"/>
            <p:cNvSpPr>
              <a:spLocks noChangeShapeType="1"/>
            </p:cNvSpPr>
            <p:nvPr/>
          </p:nvSpPr>
          <p:spPr bwMode="auto">
            <a:xfrm>
              <a:off x="5578476" y="3265207"/>
              <a:ext cx="0" cy="1295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Text Box 30"/>
            <p:cNvSpPr txBox="1">
              <a:spLocks noChangeArrowheads="1"/>
            </p:cNvSpPr>
            <p:nvPr/>
          </p:nvSpPr>
          <p:spPr bwMode="auto">
            <a:xfrm>
              <a:off x="5291138" y="4560607"/>
              <a:ext cx="4318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b="1" i="1" dirty="0">
                  <a:latin typeface="Comic Sans MS" panose="030F0702030302020204" pitchFamily="66" charset="0"/>
                </a:rPr>
                <a:t>V</a:t>
              </a:r>
              <a:r>
                <a:rPr lang="en-US" altLang="el-GR" sz="1600" b="1" baseline="-25000" dirty="0">
                  <a:latin typeface="Comic Sans MS" panose="030F0702030302020204" pitchFamily="66" charset="0"/>
                </a:rPr>
                <a:t>1</a:t>
              </a:r>
              <a:endParaRPr lang="el-GR" altLang="el-GR" sz="1600" b="1" i="1" dirty="0">
                <a:latin typeface="Comic Sans MS" panose="030F0702030302020204" pitchFamily="66" charset="0"/>
              </a:endParaRPr>
            </a:p>
          </p:txBody>
        </p:sp>
        <p:sp>
          <p:nvSpPr>
            <p:cNvPr id="15" name="Text Box 30"/>
            <p:cNvSpPr txBox="1">
              <a:spLocks noChangeArrowheads="1"/>
            </p:cNvSpPr>
            <p:nvPr/>
          </p:nvSpPr>
          <p:spPr bwMode="auto">
            <a:xfrm>
              <a:off x="4641850" y="3060562"/>
              <a:ext cx="30962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b="1" i="1" dirty="0" smtClean="0">
                  <a:latin typeface="Comic Sans MS" panose="030F0702030302020204" pitchFamily="66" charset="0"/>
                </a:rPr>
                <a:t>p</a:t>
              </a:r>
              <a:endParaRPr lang="el-GR" altLang="el-GR" sz="1600" b="1" i="1" dirty="0">
                <a:latin typeface="Comic Sans MS" panose="030F0702030302020204" pitchFamily="66" charset="0"/>
              </a:endParaRPr>
            </a:p>
          </p:txBody>
        </p:sp>
        <p:sp>
          <p:nvSpPr>
            <p:cNvPr id="16" name="Text Box 22"/>
            <p:cNvSpPr txBox="1">
              <a:spLocks noChangeArrowheads="1"/>
            </p:cNvSpPr>
            <p:nvPr/>
          </p:nvSpPr>
          <p:spPr bwMode="auto">
            <a:xfrm>
              <a:off x="5488871" y="2938805"/>
              <a:ext cx="36036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b="1" dirty="0">
                  <a:latin typeface="Comic Sans MS" panose="030F0702030302020204" pitchFamily="66" charset="0"/>
                </a:rPr>
                <a:t>A</a:t>
              </a:r>
              <a:endParaRPr lang="el-GR" altLang="el-GR" sz="18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" name="Ομάδα 21"/>
          <p:cNvGrpSpPr/>
          <p:nvPr/>
        </p:nvGrpSpPr>
        <p:grpSpPr>
          <a:xfrm>
            <a:off x="5578476" y="2659185"/>
            <a:ext cx="814180" cy="1965656"/>
            <a:chOff x="5578476" y="2933505"/>
            <a:chExt cx="814180" cy="1965656"/>
          </a:xfrm>
        </p:grpSpPr>
        <p:sp>
          <p:nvSpPr>
            <p:cNvPr id="18" name="Line 12"/>
            <p:cNvSpPr>
              <a:spLocks noChangeShapeType="1"/>
            </p:cNvSpPr>
            <p:nvPr/>
          </p:nvSpPr>
          <p:spPr bwMode="auto">
            <a:xfrm>
              <a:off x="5578476" y="3265207"/>
              <a:ext cx="57626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Text Box 23"/>
            <p:cNvSpPr txBox="1">
              <a:spLocks noChangeArrowheads="1"/>
            </p:cNvSpPr>
            <p:nvPr/>
          </p:nvSpPr>
          <p:spPr bwMode="auto">
            <a:xfrm>
              <a:off x="6032294" y="2933505"/>
              <a:ext cx="36036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b="1" dirty="0">
                  <a:latin typeface="Comic Sans MS" panose="030F0702030302020204" pitchFamily="66" charset="0"/>
                </a:rPr>
                <a:t>B</a:t>
              </a:r>
              <a:endParaRPr lang="el-GR" altLang="el-GR" sz="18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20" name="Line 28"/>
            <p:cNvSpPr>
              <a:spLocks noChangeShapeType="1"/>
            </p:cNvSpPr>
            <p:nvPr/>
          </p:nvSpPr>
          <p:spPr bwMode="auto">
            <a:xfrm>
              <a:off x="6154737" y="3265207"/>
              <a:ext cx="0" cy="1295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Text Box 31"/>
            <p:cNvSpPr txBox="1">
              <a:spLocks noChangeArrowheads="1"/>
            </p:cNvSpPr>
            <p:nvPr/>
          </p:nvSpPr>
          <p:spPr bwMode="auto">
            <a:xfrm>
              <a:off x="5883979" y="4560607"/>
              <a:ext cx="4318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b="1" i="1" dirty="0">
                  <a:latin typeface="Comic Sans MS" panose="030F0702030302020204" pitchFamily="66" charset="0"/>
                </a:rPr>
                <a:t>V</a:t>
              </a:r>
              <a:r>
                <a:rPr lang="en-US" altLang="el-GR" sz="1600" b="1" baseline="-25000" dirty="0">
                  <a:latin typeface="Comic Sans MS" panose="030F0702030302020204" pitchFamily="66" charset="0"/>
                </a:rPr>
                <a:t>2</a:t>
              </a:r>
              <a:endParaRPr lang="el-GR" altLang="el-GR" sz="1600" b="1" i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26" name="Text Box 51"/>
          <p:cNvSpPr txBox="1">
            <a:spLocks noChangeArrowheads="1"/>
          </p:cNvSpPr>
          <p:nvPr/>
        </p:nvSpPr>
        <p:spPr bwMode="auto">
          <a:xfrm>
            <a:off x="6671691" y="1925646"/>
            <a:ext cx="13295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l-GR" sz="18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 </a:t>
            </a:r>
            <a:r>
              <a:rPr lang="en-US" altLang="el-GR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= </a:t>
            </a:r>
            <a:r>
              <a:rPr lang="el-GR" altLang="el-GR" sz="1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σταθ</a:t>
            </a:r>
            <a:r>
              <a:rPr lang="el-GR" altLang="el-GR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  <a:endParaRPr lang="el-GR" altLang="el-GR" sz="18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28" name="Ομάδα 27"/>
          <p:cNvGrpSpPr/>
          <p:nvPr/>
        </p:nvGrpSpPr>
        <p:grpSpPr>
          <a:xfrm>
            <a:off x="6154738" y="2646237"/>
            <a:ext cx="863599" cy="1971303"/>
            <a:chOff x="6154738" y="2920557"/>
            <a:chExt cx="863599" cy="1971303"/>
          </a:xfrm>
        </p:grpSpPr>
        <p:sp>
          <p:nvSpPr>
            <p:cNvPr id="23" name="Text Box 24"/>
            <p:cNvSpPr txBox="1">
              <a:spLocks noChangeArrowheads="1"/>
            </p:cNvSpPr>
            <p:nvPr/>
          </p:nvSpPr>
          <p:spPr bwMode="auto">
            <a:xfrm>
              <a:off x="6611362" y="2920557"/>
              <a:ext cx="36036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l-GR" altLang="el-GR" sz="1800" b="1" dirty="0">
                  <a:latin typeface="Comic Sans MS" panose="030F0702030302020204" pitchFamily="66" charset="0"/>
                </a:rPr>
                <a:t>Γ</a:t>
              </a:r>
            </a:p>
          </p:txBody>
        </p:sp>
        <p:sp>
          <p:nvSpPr>
            <p:cNvPr id="24" name="Line 29"/>
            <p:cNvSpPr>
              <a:spLocks noChangeShapeType="1"/>
            </p:cNvSpPr>
            <p:nvPr/>
          </p:nvSpPr>
          <p:spPr bwMode="auto">
            <a:xfrm>
              <a:off x="6730999" y="3257906"/>
              <a:ext cx="0" cy="1295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Text Box 32"/>
            <p:cNvSpPr txBox="1">
              <a:spLocks noChangeArrowheads="1"/>
            </p:cNvSpPr>
            <p:nvPr/>
          </p:nvSpPr>
          <p:spPr bwMode="auto">
            <a:xfrm>
              <a:off x="6515099" y="4553306"/>
              <a:ext cx="50323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b="1" i="1" dirty="0">
                  <a:latin typeface="Comic Sans MS" panose="030F0702030302020204" pitchFamily="66" charset="0"/>
                </a:rPr>
                <a:t>V</a:t>
              </a:r>
              <a:r>
                <a:rPr lang="el-GR" altLang="el-GR" sz="1600" b="1" baseline="-25000" dirty="0"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27" name="Line 12"/>
            <p:cNvSpPr>
              <a:spLocks noChangeShapeType="1"/>
            </p:cNvSpPr>
            <p:nvPr/>
          </p:nvSpPr>
          <p:spPr bwMode="auto">
            <a:xfrm>
              <a:off x="6154738" y="3253814"/>
              <a:ext cx="57626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6" name="Ομάδα 35"/>
          <p:cNvGrpSpPr/>
          <p:nvPr/>
        </p:nvGrpSpPr>
        <p:grpSpPr>
          <a:xfrm>
            <a:off x="5652293" y="1474214"/>
            <a:ext cx="1941513" cy="2092325"/>
            <a:chOff x="5652293" y="1748534"/>
            <a:chExt cx="1941513" cy="2092325"/>
          </a:xfrm>
        </p:grpSpPr>
        <p:sp>
          <p:nvSpPr>
            <p:cNvPr id="29" name="Arc 14"/>
            <p:cNvSpPr>
              <a:spLocks/>
            </p:cNvSpPr>
            <p:nvPr/>
          </p:nvSpPr>
          <p:spPr bwMode="auto">
            <a:xfrm rot="10800000">
              <a:off x="5652293" y="1748534"/>
              <a:ext cx="1512888" cy="1970088"/>
            </a:xfrm>
            <a:custGeom>
              <a:avLst/>
              <a:gdLst>
                <a:gd name="G0" fmla="+- 0 0 0"/>
                <a:gd name="G1" fmla="+- 21598 0 0"/>
                <a:gd name="G2" fmla="+- 21600 0 0"/>
                <a:gd name="T0" fmla="*/ 260 w 20554"/>
                <a:gd name="T1" fmla="*/ 0 h 21598"/>
                <a:gd name="T2" fmla="*/ 20554 w 20554"/>
                <a:gd name="T3" fmla="*/ 14958 h 21598"/>
                <a:gd name="T4" fmla="*/ 0 w 20554"/>
                <a:gd name="T5" fmla="*/ 21598 h 2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54" h="21598" fill="none" extrusionOk="0">
                  <a:moveTo>
                    <a:pt x="260" y="-1"/>
                  </a:moveTo>
                  <a:cubicBezTo>
                    <a:pt x="9534" y="111"/>
                    <a:pt x="17702" y="6131"/>
                    <a:pt x="20554" y="14957"/>
                  </a:cubicBezTo>
                </a:path>
                <a:path w="20554" h="21598" stroke="0" extrusionOk="0">
                  <a:moveTo>
                    <a:pt x="260" y="-1"/>
                  </a:moveTo>
                  <a:cubicBezTo>
                    <a:pt x="9534" y="111"/>
                    <a:pt x="17702" y="6131"/>
                    <a:pt x="20554" y="14957"/>
                  </a:cubicBezTo>
                  <a:lnTo>
                    <a:pt x="0" y="21598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Text Box 16"/>
            <p:cNvSpPr txBox="1">
              <a:spLocks noChangeArrowheads="1"/>
            </p:cNvSpPr>
            <p:nvPr/>
          </p:nvSpPr>
          <p:spPr bwMode="auto">
            <a:xfrm>
              <a:off x="7017543" y="3474147"/>
              <a:ext cx="576263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l-GR" sz="1800" b="1" i="1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</a:t>
              </a:r>
              <a:r>
                <a:rPr lang="en-US" altLang="el-GR" sz="1800" b="1" baseline="-25000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2</a:t>
              </a:r>
              <a:endParaRPr lang="el-GR" altLang="el-GR" sz="18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</p:grpSp>
      <p:grpSp>
        <p:nvGrpSpPr>
          <p:cNvPr id="35" name="Ομάδα 34"/>
          <p:cNvGrpSpPr/>
          <p:nvPr/>
        </p:nvGrpSpPr>
        <p:grpSpPr>
          <a:xfrm>
            <a:off x="5233165" y="1975935"/>
            <a:ext cx="2150435" cy="1970234"/>
            <a:chOff x="5233165" y="2250255"/>
            <a:chExt cx="2150435" cy="1970234"/>
          </a:xfrm>
        </p:grpSpPr>
        <p:sp>
          <p:nvSpPr>
            <p:cNvPr id="30" name="Text Box 15"/>
            <p:cNvSpPr txBox="1">
              <a:spLocks noChangeArrowheads="1"/>
            </p:cNvSpPr>
            <p:nvPr/>
          </p:nvSpPr>
          <p:spPr bwMode="auto">
            <a:xfrm>
              <a:off x="6920265" y="3853777"/>
              <a:ext cx="46333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l-GR" sz="1800" b="1" i="1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</a:t>
              </a:r>
              <a:r>
                <a:rPr lang="en-US" altLang="el-GR" sz="1800" b="1" baseline="-25000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1</a:t>
              </a:r>
              <a:endParaRPr lang="el-GR" altLang="el-GR" sz="18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2" name="Arc 17"/>
            <p:cNvSpPr>
              <a:spLocks/>
            </p:cNvSpPr>
            <p:nvPr/>
          </p:nvSpPr>
          <p:spPr bwMode="auto">
            <a:xfrm rot="11113799">
              <a:off x="5233165" y="2250255"/>
              <a:ext cx="1822459" cy="1757638"/>
            </a:xfrm>
            <a:custGeom>
              <a:avLst/>
              <a:gdLst>
                <a:gd name="G0" fmla="+- 1967 0 0"/>
                <a:gd name="G1" fmla="+- 21600 0 0"/>
                <a:gd name="G2" fmla="+- 21600 0 0"/>
                <a:gd name="T0" fmla="*/ 0 w 23253"/>
                <a:gd name="T1" fmla="*/ 90 h 21600"/>
                <a:gd name="T2" fmla="*/ 23253 w 23253"/>
                <a:gd name="T3" fmla="*/ 17933 h 21600"/>
                <a:gd name="T4" fmla="*/ 1967 w 2325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253" h="21600" fill="none" extrusionOk="0">
                  <a:moveTo>
                    <a:pt x="-1" y="89"/>
                  </a:moveTo>
                  <a:cubicBezTo>
                    <a:pt x="653" y="29"/>
                    <a:pt x="1310" y="0"/>
                    <a:pt x="1967" y="0"/>
                  </a:cubicBezTo>
                  <a:cubicBezTo>
                    <a:pt x="12481" y="0"/>
                    <a:pt x="21468" y="7571"/>
                    <a:pt x="23253" y="17932"/>
                  </a:cubicBezTo>
                </a:path>
                <a:path w="23253" h="21600" stroke="0" extrusionOk="0">
                  <a:moveTo>
                    <a:pt x="-1" y="89"/>
                  </a:moveTo>
                  <a:cubicBezTo>
                    <a:pt x="653" y="29"/>
                    <a:pt x="1310" y="0"/>
                    <a:pt x="1967" y="0"/>
                  </a:cubicBezTo>
                  <a:cubicBezTo>
                    <a:pt x="12481" y="0"/>
                    <a:pt x="21468" y="7571"/>
                    <a:pt x="23253" y="17932"/>
                  </a:cubicBezTo>
                  <a:lnTo>
                    <a:pt x="1967" y="2160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7" name="Ομάδα 36"/>
          <p:cNvGrpSpPr/>
          <p:nvPr/>
        </p:nvGrpSpPr>
        <p:grpSpPr>
          <a:xfrm>
            <a:off x="5974555" y="964730"/>
            <a:ext cx="1641127" cy="2270229"/>
            <a:chOff x="5974555" y="1239050"/>
            <a:chExt cx="1641127" cy="2270229"/>
          </a:xfrm>
        </p:grpSpPr>
        <p:sp>
          <p:nvSpPr>
            <p:cNvPr id="33" name="Arc 20"/>
            <p:cNvSpPr>
              <a:spLocks/>
            </p:cNvSpPr>
            <p:nvPr/>
          </p:nvSpPr>
          <p:spPr bwMode="auto">
            <a:xfrm rot="10800000">
              <a:off x="5974555" y="1239050"/>
              <a:ext cx="1298575" cy="2170112"/>
            </a:xfrm>
            <a:custGeom>
              <a:avLst/>
              <a:gdLst>
                <a:gd name="G0" fmla="+- 0 0 0"/>
                <a:gd name="G1" fmla="+- 21558 0 0"/>
                <a:gd name="G2" fmla="+- 21600 0 0"/>
                <a:gd name="T0" fmla="*/ 1339 w 20554"/>
                <a:gd name="T1" fmla="*/ 0 h 21558"/>
                <a:gd name="T2" fmla="*/ 20554 w 20554"/>
                <a:gd name="T3" fmla="*/ 14918 h 21558"/>
                <a:gd name="T4" fmla="*/ 0 w 20554"/>
                <a:gd name="T5" fmla="*/ 21558 h 21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54" h="21558" fill="none" extrusionOk="0">
                  <a:moveTo>
                    <a:pt x="1339" y="-1"/>
                  </a:moveTo>
                  <a:cubicBezTo>
                    <a:pt x="10201" y="550"/>
                    <a:pt x="17824" y="6468"/>
                    <a:pt x="20554" y="14917"/>
                  </a:cubicBezTo>
                </a:path>
                <a:path w="20554" h="21558" stroke="0" extrusionOk="0">
                  <a:moveTo>
                    <a:pt x="1339" y="-1"/>
                  </a:moveTo>
                  <a:cubicBezTo>
                    <a:pt x="10201" y="550"/>
                    <a:pt x="17824" y="6468"/>
                    <a:pt x="20554" y="14917"/>
                  </a:cubicBezTo>
                  <a:lnTo>
                    <a:pt x="0" y="21558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Text Box 21"/>
            <p:cNvSpPr txBox="1">
              <a:spLocks noChangeArrowheads="1"/>
            </p:cNvSpPr>
            <p:nvPr/>
          </p:nvSpPr>
          <p:spPr bwMode="auto">
            <a:xfrm>
              <a:off x="7039419" y="3142566"/>
              <a:ext cx="57626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l-GR" sz="1800" b="1" i="1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</a:t>
              </a:r>
              <a:r>
                <a:rPr lang="el-GR" altLang="el-GR" sz="1800" b="1" baseline="-25000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3</a:t>
              </a:r>
              <a:endParaRPr lang="el-GR" altLang="el-GR" sz="18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38" name="Text Box 25"/>
          <p:cNvSpPr txBox="1">
            <a:spLocks noChangeArrowheads="1"/>
          </p:cNvSpPr>
          <p:nvPr/>
        </p:nvSpPr>
        <p:spPr bwMode="auto">
          <a:xfrm>
            <a:off x="7273130" y="4574454"/>
            <a:ext cx="399227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2000" b="1" dirty="0">
                <a:latin typeface="Comic Sans MS" pitchFamily="66" charset="0"/>
              </a:rPr>
              <a:t>Όσο</a:t>
            </a:r>
            <a:r>
              <a:rPr lang="el-GR" altLang="el-GR" sz="2000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μεγαλύτερη </a:t>
            </a:r>
            <a:r>
              <a:rPr lang="el-GR" alt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 θερμοκρασία</a:t>
            </a:r>
            <a:r>
              <a:rPr lang="el-GR" altLang="el-GR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 </a:t>
            </a:r>
            <a:r>
              <a:rPr lang="el-GR" altLang="el-GR" sz="2000" b="1" dirty="0">
                <a:latin typeface="Comic Sans MS" pitchFamily="66" charset="0"/>
              </a:rPr>
              <a:t>τόσο η υπερβολή απομακρύνεται από την αρχή των αξόνων.</a:t>
            </a:r>
          </a:p>
        </p:txBody>
      </p:sp>
      <p:sp>
        <p:nvSpPr>
          <p:cNvPr id="39" name="Text Box 26"/>
          <p:cNvSpPr txBox="1">
            <a:spLocks noChangeArrowheads="1"/>
          </p:cNvSpPr>
          <p:nvPr/>
        </p:nvSpPr>
        <p:spPr bwMode="auto">
          <a:xfrm>
            <a:off x="5261655" y="5705049"/>
            <a:ext cx="1425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l-GR" altLang="el-GR" sz="2400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</a:t>
            </a:r>
            <a:r>
              <a:rPr lang="el-GR" altLang="el-GR" sz="2400" b="1" baseline="-2500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2</a:t>
            </a:r>
            <a:r>
              <a:rPr lang="el-GR" altLang="el-GR" sz="2400" b="1" i="1" baseline="-2500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&gt; Τ</a:t>
            </a:r>
            <a:r>
              <a:rPr lang="el-GR" altLang="el-GR" sz="2400" b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</a:t>
            </a:r>
            <a:endParaRPr lang="el-GR" altLang="el-GR" sz="2400" b="1" dirty="0">
              <a:solidFill>
                <a:srgbClr val="A5002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31010" y="4668323"/>
            <a:ext cx="2628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 = </a:t>
            </a:r>
            <a:r>
              <a:rPr lang="en-US" sz="2000" b="1" i="1" dirty="0" smtClean="0">
                <a:latin typeface="Comic Sans MS" panose="030F0702030302020204" pitchFamily="66" charset="0"/>
              </a:rPr>
              <a:t>n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R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T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i="1" dirty="0" smtClean="0">
                <a:latin typeface="Comic Sans MS" panose="030F0702030302020204" pitchFamily="66" charset="0"/>
              </a:rPr>
              <a:t> </a:t>
            </a:r>
            <a:r>
              <a:rPr lang="en-US" sz="2000" b="1" dirty="0" smtClean="0">
                <a:latin typeface="Comic Sans MS" panose="030F0702030302020204" pitchFamily="66" charset="0"/>
              </a:rPr>
              <a:t>   </a:t>
            </a:r>
            <a:r>
              <a:rPr lang="en-US" sz="1600" b="1" dirty="0" smtClean="0">
                <a:latin typeface="Comic Sans MS" panose="030F0702030302020204" pitchFamily="66" charset="0"/>
              </a:rPr>
              <a:t>(1)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30182" y="5269547"/>
            <a:ext cx="2628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 = </a:t>
            </a:r>
            <a:r>
              <a:rPr lang="en-US" sz="2000" b="1" i="1" dirty="0" smtClean="0">
                <a:latin typeface="Comic Sans MS" panose="030F0702030302020204" pitchFamily="66" charset="0"/>
              </a:rPr>
              <a:t>n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R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i="1" dirty="0" smtClean="0">
                <a:latin typeface="Comic Sans MS" panose="030F0702030302020204" pitchFamily="66" charset="0"/>
              </a:rPr>
              <a:t>T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i="1" dirty="0" smtClean="0">
                <a:latin typeface="Comic Sans MS" panose="030F0702030302020204" pitchFamily="66" charset="0"/>
              </a:rPr>
              <a:t>    </a:t>
            </a:r>
            <a:r>
              <a:rPr lang="en-US" sz="1600" b="1" dirty="0" smtClean="0">
                <a:latin typeface="Comic Sans MS" panose="030F0702030302020204" pitchFamily="66" charset="0"/>
              </a:rPr>
              <a:t>(2)</a:t>
            </a:r>
            <a:r>
              <a:rPr lang="en-US" sz="2000" b="1" i="1" dirty="0" smtClean="0">
                <a:latin typeface="Comic Sans MS" panose="030F0702030302020204" pitchFamily="66" charset="0"/>
              </a:rPr>
              <a:t>   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42" name="Δεξί άγκιστρο 41"/>
          <p:cNvSpPr/>
          <p:nvPr/>
        </p:nvSpPr>
        <p:spPr>
          <a:xfrm>
            <a:off x="4000654" y="4725492"/>
            <a:ext cx="132146" cy="108811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132800" y="4807790"/>
                <a:ext cx="826325" cy="6765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l-GR" sz="20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f>
                            <m:f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groupChr>
                    </m:oMath>
                  </m:oMathPara>
                </a14:m>
                <a:endParaRPr lang="el-GR" sz="20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800" y="4807790"/>
                <a:ext cx="826325" cy="67659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922500" y="4955518"/>
                <a:ext cx="1027782" cy="6280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l-GR" sz="2000" b="1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500" y="4955518"/>
                <a:ext cx="1027782" cy="6280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6039905" y="5113106"/>
                <a:ext cx="4751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l-GR" sz="2000" b="1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9905" y="5113106"/>
                <a:ext cx="475194" cy="307777"/>
              </a:xfrm>
              <a:prstGeom prst="rect">
                <a:avLst/>
              </a:prstGeom>
              <a:blipFill>
                <a:blip r:embed="rId4"/>
                <a:stretch>
                  <a:fillRect l="-10256" r="-11538" b="-600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409496" y="2296397"/>
            <a:ext cx="3634267" cy="877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Δύο ισόθερμες καμπύλες δεν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b="1" dirty="0" smtClean="0">
                <a:latin typeface="Comic Sans MS" panose="030F0702030302020204" pitchFamily="66" charset="0"/>
              </a:rPr>
              <a:t>είναι δυνατόν να </a:t>
            </a:r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τέμνονται.</a:t>
            </a:r>
            <a:endParaRPr lang="el-G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61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6" grpId="0"/>
      <p:bldP spid="38" grpId="0"/>
      <p:bldP spid="39" grpId="0"/>
      <p:bldP spid="40" grpId="0"/>
      <p:bldP spid="41" grpId="0"/>
      <p:bldP spid="42" grpId="0" animBg="1"/>
      <p:bldP spid="43" grpId="0"/>
      <p:bldP spid="44" grpId="0"/>
      <p:bldP spid="45" grpId="0"/>
      <p:bldP spid="46" grpId="0"/>
    </p:bldLst>
  </p:timing>
</p:sld>
</file>

<file path=ppt/theme/theme1.xml><?xml version="1.0" encoding="utf-8"?>
<a:theme xmlns:a="http://schemas.openxmlformats.org/drawingml/2006/main" name="2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</TotalTime>
  <Words>3529</Words>
  <Application>Microsoft Office PowerPoint</Application>
  <PresentationFormat>Ευρεία οθόνη</PresentationFormat>
  <Paragraphs>399</Paragraphs>
  <Slides>43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43</vt:i4>
      </vt:variant>
    </vt:vector>
  </HeadingPairs>
  <TitlesOfParts>
    <vt:vector size="51" baseType="lpstr">
      <vt:lpstr>Arial</vt:lpstr>
      <vt:lpstr>Calibri</vt:lpstr>
      <vt:lpstr>Cambria Math</vt:lpstr>
      <vt:lpstr>Comic Sans MS</vt:lpstr>
      <vt:lpstr>Times New Roman</vt:lpstr>
      <vt:lpstr>Trebuchet MS</vt:lpstr>
      <vt:lpstr>Wingdings</vt:lpstr>
      <vt:lpstr>2_Θέμα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Μερκούριος Παναγιωτόπουλος</dc:creator>
  <cp:lastModifiedBy>petros xirodimas</cp:lastModifiedBy>
  <cp:revision>280</cp:revision>
  <dcterms:created xsi:type="dcterms:W3CDTF">2018-11-30T20:16:29Z</dcterms:created>
  <dcterms:modified xsi:type="dcterms:W3CDTF">2021-01-23T11:35:39Z</dcterms:modified>
</cp:coreProperties>
</file>