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256" r:id="rId2"/>
    <p:sldId id="261" r:id="rId3"/>
    <p:sldId id="264" r:id="rId4"/>
    <p:sldId id="265" r:id="rId5"/>
    <p:sldId id="271" r:id="rId6"/>
    <p:sldId id="270" r:id="rId7"/>
    <p:sldId id="269" r:id="rId8"/>
    <p:sldId id="268" r:id="rId9"/>
    <p:sldId id="267" r:id="rId10"/>
    <p:sldId id="277" r:id="rId11"/>
    <p:sldId id="272" r:id="rId12"/>
    <p:sldId id="275" r:id="rId13"/>
    <p:sldId id="274" r:id="rId14"/>
    <p:sldId id="273" r:id="rId15"/>
    <p:sldId id="266" r:id="rId16"/>
    <p:sldId id="282" r:id="rId17"/>
    <p:sldId id="283" r:id="rId18"/>
    <p:sldId id="262" r:id="rId19"/>
    <p:sldId id="281" r:id="rId20"/>
    <p:sldId id="260" r:id="rId21"/>
    <p:sldId id="300" r:id="rId22"/>
    <p:sldId id="280" r:id="rId23"/>
    <p:sldId id="279" r:id="rId24"/>
    <p:sldId id="290" r:id="rId25"/>
    <p:sldId id="289" r:id="rId26"/>
    <p:sldId id="288" r:id="rId27"/>
    <p:sldId id="286" r:id="rId28"/>
    <p:sldId id="278" r:id="rId29"/>
    <p:sldId id="299" r:id="rId30"/>
    <p:sldId id="298" r:id="rId31"/>
    <p:sldId id="297" r:id="rId32"/>
    <p:sldId id="296" r:id="rId33"/>
    <p:sldId id="287" r:id="rId34"/>
    <p:sldId id="257" r:id="rId35"/>
    <p:sldId id="295" r:id="rId3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00"/>
    <a:srgbClr val="006600"/>
    <a:srgbClr val="FFFFCC"/>
    <a:srgbClr val="0000FF"/>
    <a:srgbClr val="CC0000"/>
    <a:srgbClr val="008000"/>
    <a:srgbClr val="FFFF99"/>
    <a:srgbClr val="993366"/>
    <a:srgbClr val="FF33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6.vml.rels><?xml version="1.0" encoding="UTF-8" standalone="yes"?>
<Relationships xmlns="http://schemas.openxmlformats.org/package/2006/relationships"><Relationship Id="rId8" Type="http://schemas.openxmlformats.org/officeDocument/2006/relationships/image" Target="../media/image13.emf"/><Relationship Id="rId3" Type="http://schemas.openxmlformats.org/officeDocument/2006/relationships/image" Target="../media/image8.wmf"/><Relationship Id="rId7" Type="http://schemas.openxmlformats.org/officeDocument/2006/relationships/image" Target="../media/image12.emf"/><Relationship Id="rId2" Type="http://schemas.openxmlformats.org/officeDocument/2006/relationships/image" Target="../media/image7.emf"/><Relationship Id="rId1" Type="http://schemas.openxmlformats.org/officeDocument/2006/relationships/image" Target="../media/image6.emf"/><Relationship Id="rId6" Type="http://schemas.openxmlformats.org/officeDocument/2006/relationships/image" Target="../media/image11.emf"/><Relationship Id="rId5" Type="http://schemas.openxmlformats.org/officeDocument/2006/relationships/image" Target="../media/image10.emf"/><Relationship Id="rId4" Type="http://schemas.openxmlformats.org/officeDocument/2006/relationships/image" Target="../media/image9.e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4.emf"/><Relationship Id="rId1" Type="http://schemas.openxmlformats.org/officeDocument/2006/relationships/image" Target="../media/image1.png"/></Relationships>
</file>

<file path=ppt/drawings/_rels/vmlDrawing8.vml.rels><?xml version="1.0" encoding="UTF-8" standalone="yes"?>
<Relationships xmlns="http://schemas.openxmlformats.org/package/2006/relationships"><Relationship Id="rId3" Type="http://schemas.openxmlformats.org/officeDocument/2006/relationships/image" Target="../media/image26.wmf"/><Relationship Id="rId2" Type="http://schemas.openxmlformats.org/officeDocument/2006/relationships/image" Target="../media/image25.wmf"/><Relationship Id="rId1" Type="http://schemas.openxmlformats.org/officeDocument/2006/relationships/image" Target="../media/image24.wmf"/><Relationship Id="rId4" Type="http://schemas.openxmlformats.org/officeDocument/2006/relationships/image" Target="../media/image2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EB36858-BB78-4618-9536-FB8B2BD33B4F}" type="datetimeFigureOut">
              <a:rPr lang="el-GR" smtClean="0"/>
              <a:t>22/9/2020</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D3243C4-B8FF-41B0-AC0D-D8A7E48679C4}" type="slidenum">
              <a:rPr lang="el-GR" smtClean="0"/>
              <a:t>‹#›</a:t>
            </a:fld>
            <a:endParaRPr lang="el-GR"/>
          </a:p>
        </p:txBody>
      </p:sp>
    </p:spTree>
    <p:extLst>
      <p:ext uri="{BB962C8B-B14F-4D97-AF65-F5344CB8AC3E}">
        <p14:creationId xmlns:p14="http://schemas.microsoft.com/office/powerpoint/2010/main" val="30720267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50A323DB-A5D6-4B44-AA23-4C2FF4BDEEF6}" type="datetime1">
              <a:rPr lang="el-GR" smtClean="0"/>
              <a:t>22/9/2020</a:t>
            </a:fld>
            <a:endParaRPr lang="el-GR"/>
          </a:p>
        </p:txBody>
      </p:sp>
      <p:sp>
        <p:nvSpPr>
          <p:cNvPr id="5" name="4 - Θέση υποσέλιδου"/>
          <p:cNvSpPr>
            <a:spLocks noGrp="1"/>
          </p:cNvSpPr>
          <p:nvPr>
            <p:ph type="ftr" sz="quarter" idx="11"/>
          </p:nvPr>
        </p:nvSpPr>
        <p:spPr/>
        <p:txBody>
          <a:bodyPr/>
          <a:lstStyle/>
          <a:p>
            <a:r>
              <a:rPr lang="el-GR" smtClean="0"/>
              <a:t>Μερκ. Παναγιωτόπουλος - Φυσικός         </a:t>
            </a:r>
            <a:r>
              <a:rPr lang="en-US" smtClean="0"/>
              <a:t>www.merkopanas.blogspot.gr</a:t>
            </a:r>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6B0AD73A-8481-4EE0-ABBD-313DF787B43F}" type="datetime1">
              <a:rPr lang="el-GR" smtClean="0"/>
              <a:t>22/9/2020</a:t>
            </a:fld>
            <a:endParaRPr lang="el-GR"/>
          </a:p>
        </p:txBody>
      </p:sp>
      <p:sp>
        <p:nvSpPr>
          <p:cNvPr id="5" name="4 - Θέση υποσέλιδου"/>
          <p:cNvSpPr>
            <a:spLocks noGrp="1"/>
          </p:cNvSpPr>
          <p:nvPr>
            <p:ph type="ftr" sz="quarter" idx="11"/>
          </p:nvPr>
        </p:nvSpPr>
        <p:spPr/>
        <p:txBody>
          <a:bodyPr/>
          <a:lstStyle/>
          <a:p>
            <a:r>
              <a:rPr lang="el-GR" smtClean="0"/>
              <a:t>Μερκ. Παναγιωτόπουλος - Φυσικός         </a:t>
            </a:r>
            <a:r>
              <a:rPr lang="en-US" smtClean="0"/>
              <a:t>www.merkopanas.blogspot.gr</a:t>
            </a:r>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1AFC2044-D48B-4AAC-B70C-794898DA5832}" type="datetime1">
              <a:rPr lang="el-GR" smtClean="0"/>
              <a:t>22/9/2020</a:t>
            </a:fld>
            <a:endParaRPr lang="el-GR"/>
          </a:p>
        </p:txBody>
      </p:sp>
      <p:sp>
        <p:nvSpPr>
          <p:cNvPr id="5" name="4 - Θέση υποσέλιδου"/>
          <p:cNvSpPr>
            <a:spLocks noGrp="1"/>
          </p:cNvSpPr>
          <p:nvPr>
            <p:ph type="ftr" sz="quarter" idx="11"/>
          </p:nvPr>
        </p:nvSpPr>
        <p:spPr/>
        <p:txBody>
          <a:bodyPr/>
          <a:lstStyle/>
          <a:p>
            <a:r>
              <a:rPr lang="el-GR" smtClean="0"/>
              <a:t>Μερκ. Παναγιωτόπουλος - Φυσικός         </a:t>
            </a:r>
            <a:r>
              <a:rPr lang="en-US" smtClean="0"/>
              <a:t>www.merkopanas.blogspot.gr</a:t>
            </a:r>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2DFABC6-0FB5-4763-B213-41B3FE3C84D7}" type="datetime1">
              <a:rPr lang="el-GR" smtClean="0"/>
              <a:t>22/9/2020</a:t>
            </a:fld>
            <a:endParaRPr lang="el-GR"/>
          </a:p>
        </p:txBody>
      </p:sp>
      <p:sp>
        <p:nvSpPr>
          <p:cNvPr id="5" name="4 - Θέση υποσέλιδου"/>
          <p:cNvSpPr>
            <a:spLocks noGrp="1"/>
          </p:cNvSpPr>
          <p:nvPr>
            <p:ph type="ftr" sz="quarter" idx="11"/>
          </p:nvPr>
        </p:nvSpPr>
        <p:spPr/>
        <p:txBody>
          <a:bodyPr/>
          <a:lstStyle/>
          <a:p>
            <a:r>
              <a:rPr lang="el-GR" smtClean="0"/>
              <a:t>Μερκ. Παναγιωτόπουλος - Φυσικός         </a:t>
            </a:r>
            <a:r>
              <a:rPr lang="en-US" smtClean="0"/>
              <a:t>www.merkopanas.blogspot.gr</a:t>
            </a:r>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157BB995-0132-4BBC-B652-5D8CA873E56A}" type="datetime1">
              <a:rPr lang="el-GR" smtClean="0"/>
              <a:t>22/9/2020</a:t>
            </a:fld>
            <a:endParaRPr lang="el-GR"/>
          </a:p>
        </p:txBody>
      </p:sp>
      <p:sp>
        <p:nvSpPr>
          <p:cNvPr id="5" name="4 - Θέση υποσέλιδου"/>
          <p:cNvSpPr>
            <a:spLocks noGrp="1"/>
          </p:cNvSpPr>
          <p:nvPr>
            <p:ph type="ftr" sz="quarter" idx="11"/>
          </p:nvPr>
        </p:nvSpPr>
        <p:spPr/>
        <p:txBody>
          <a:bodyPr/>
          <a:lstStyle/>
          <a:p>
            <a:r>
              <a:rPr lang="el-GR" smtClean="0"/>
              <a:t>Μερκ. Παναγιωτόπουλος - Φυσικός         </a:t>
            </a:r>
            <a:r>
              <a:rPr lang="en-US" smtClean="0"/>
              <a:t>www.merkopanas.blogspot.gr</a:t>
            </a:r>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2FF8A35A-A1CC-4104-A76E-0D411F16BAF6}" type="datetime1">
              <a:rPr lang="el-GR" smtClean="0"/>
              <a:t>22/9/2020</a:t>
            </a:fld>
            <a:endParaRPr lang="el-GR"/>
          </a:p>
        </p:txBody>
      </p:sp>
      <p:sp>
        <p:nvSpPr>
          <p:cNvPr id="6" name="5 - Θέση υποσέλιδου"/>
          <p:cNvSpPr>
            <a:spLocks noGrp="1"/>
          </p:cNvSpPr>
          <p:nvPr>
            <p:ph type="ftr" sz="quarter" idx="11"/>
          </p:nvPr>
        </p:nvSpPr>
        <p:spPr/>
        <p:txBody>
          <a:bodyPr/>
          <a:lstStyle/>
          <a:p>
            <a:r>
              <a:rPr lang="el-GR" smtClean="0"/>
              <a:t>Μερκ. Παναγιωτόπουλος - Φυσικός         </a:t>
            </a:r>
            <a:r>
              <a:rPr lang="en-US" smtClean="0"/>
              <a:t>www.merkopanas.blogspot.gr</a:t>
            </a:r>
            <a:endParaRPr lang="el-GR"/>
          </a:p>
        </p:txBody>
      </p:sp>
      <p:sp>
        <p:nvSpPr>
          <p:cNvPr id="7" name="6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2AFB9713-9AE3-476C-9C6F-FE1128CB1068}" type="datetime1">
              <a:rPr lang="el-GR" smtClean="0"/>
              <a:t>22/9/2020</a:t>
            </a:fld>
            <a:endParaRPr lang="el-GR"/>
          </a:p>
        </p:txBody>
      </p:sp>
      <p:sp>
        <p:nvSpPr>
          <p:cNvPr id="8" name="7 - Θέση υποσέλιδου"/>
          <p:cNvSpPr>
            <a:spLocks noGrp="1"/>
          </p:cNvSpPr>
          <p:nvPr>
            <p:ph type="ftr" sz="quarter" idx="11"/>
          </p:nvPr>
        </p:nvSpPr>
        <p:spPr/>
        <p:txBody>
          <a:bodyPr/>
          <a:lstStyle/>
          <a:p>
            <a:r>
              <a:rPr lang="el-GR" smtClean="0"/>
              <a:t>Μερκ. Παναγιωτόπουλος - Φυσικός         </a:t>
            </a:r>
            <a:r>
              <a:rPr lang="en-US" smtClean="0"/>
              <a:t>www.merkopanas.blogspot.gr</a:t>
            </a:r>
            <a:endParaRPr lang="el-GR"/>
          </a:p>
        </p:txBody>
      </p:sp>
      <p:sp>
        <p:nvSpPr>
          <p:cNvPr id="9" name="8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AE30AF74-2F45-48A6-B7DC-93226D041220}" type="datetime1">
              <a:rPr lang="el-GR" smtClean="0"/>
              <a:t>22/9/2020</a:t>
            </a:fld>
            <a:endParaRPr lang="el-GR"/>
          </a:p>
        </p:txBody>
      </p:sp>
      <p:sp>
        <p:nvSpPr>
          <p:cNvPr id="4" name="3 - Θέση υποσέλιδου"/>
          <p:cNvSpPr>
            <a:spLocks noGrp="1"/>
          </p:cNvSpPr>
          <p:nvPr>
            <p:ph type="ftr" sz="quarter" idx="11"/>
          </p:nvPr>
        </p:nvSpPr>
        <p:spPr/>
        <p:txBody>
          <a:bodyPr/>
          <a:lstStyle/>
          <a:p>
            <a:r>
              <a:rPr lang="el-GR" smtClean="0"/>
              <a:t>Μερκ. Παναγιωτόπουλος - Φυσικός         </a:t>
            </a:r>
            <a:r>
              <a:rPr lang="en-US" smtClean="0"/>
              <a:t>www.merkopanas.blogspot.gr</a:t>
            </a:r>
            <a:endParaRPr lang="el-GR"/>
          </a:p>
        </p:txBody>
      </p:sp>
      <p:sp>
        <p:nvSpPr>
          <p:cNvPr id="5" name="4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CCABD373-12DC-421E-828F-E0A69A2996B7}" type="datetime1">
              <a:rPr lang="el-GR" smtClean="0"/>
              <a:t>22/9/2020</a:t>
            </a:fld>
            <a:endParaRPr lang="el-GR"/>
          </a:p>
        </p:txBody>
      </p:sp>
      <p:sp>
        <p:nvSpPr>
          <p:cNvPr id="3" name="2 - Θέση υποσέλιδου"/>
          <p:cNvSpPr>
            <a:spLocks noGrp="1"/>
          </p:cNvSpPr>
          <p:nvPr>
            <p:ph type="ftr" sz="quarter" idx="11"/>
          </p:nvPr>
        </p:nvSpPr>
        <p:spPr/>
        <p:txBody>
          <a:bodyPr/>
          <a:lstStyle/>
          <a:p>
            <a:r>
              <a:rPr lang="el-GR" smtClean="0"/>
              <a:t>Μερκ. Παναγιωτόπουλος - Φυσικός         </a:t>
            </a:r>
            <a:r>
              <a:rPr lang="en-US" smtClean="0"/>
              <a:t>www.merkopanas.blogspot.gr</a:t>
            </a:r>
            <a:endParaRPr lang="el-GR"/>
          </a:p>
        </p:txBody>
      </p:sp>
      <p:sp>
        <p:nvSpPr>
          <p:cNvPr id="4" name="3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64C843A9-FC27-4E01-93B2-5722AE171893}" type="datetime1">
              <a:rPr lang="el-GR" smtClean="0"/>
              <a:t>22/9/2020</a:t>
            </a:fld>
            <a:endParaRPr lang="el-GR"/>
          </a:p>
        </p:txBody>
      </p:sp>
      <p:sp>
        <p:nvSpPr>
          <p:cNvPr id="6" name="5 - Θέση υποσέλιδου"/>
          <p:cNvSpPr>
            <a:spLocks noGrp="1"/>
          </p:cNvSpPr>
          <p:nvPr>
            <p:ph type="ftr" sz="quarter" idx="11"/>
          </p:nvPr>
        </p:nvSpPr>
        <p:spPr/>
        <p:txBody>
          <a:bodyPr/>
          <a:lstStyle/>
          <a:p>
            <a:r>
              <a:rPr lang="el-GR" smtClean="0"/>
              <a:t>Μερκ. Παναγιωτόπουλος - Φυσικός         </a:t>
            </a:r>
            <a:r>
              <a:rPr lang="en-US" smtClean="0"/>
              <a:t>www.merkopanas.blogspot.gr</a:t>
            </a:r>
            <a:endParaRPr lang="el-GR"/>
          </a:p>
        </p:txBody>
      </p:sp>
      <p:sp>
        <p:nvSpPr>
          <p:cNvPr id="7" name="6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4F747C06-3549-49D0-BC6D-6A27FC713515}" type="datetime1">
              <a:rPr lang="el-GR" smtClean="0"/>
              <a:t>22/9/2020</a:t>
            </a:fld>
            <a:endParaRPr lang="el-GR"/>
          </a:p>
        </p:txBody>
      </p:sp>
      <p:sp>
        <p:nvSpPr>
          <p:cNvPr id="6" name="5 - Θέση υποσέλιδου"/>
          <p:cNvSpPr>
            <a:spLocks noGrp="1"/>
          </p:cNvSpPr>
          <p:nvPr>
            <p:ph type="ftr" sz="quarter" idx="11"/>
          </p:nvPr>
        </p:nvSpPr>
        <p:spPr/>
        <p:txBody>
          <a:bodyPr/>
          <a:lstStyle/>
          <a:p>
            <a:r>
              <a:rPr lang="el-GR" smtClean="0"/>
              <a:t>Μερκ. Παναγιωτόπουλος - Φυσικός         </a:t>
            </a:r>
            <a:r>
              <a:rPr lang="en-US" smtClean="0"/>
              <a:t>www.merkopanas.blogspot.gr</a:t>
            </a:r>
            <a:endParaRPr lang="el-GR"/>
          </a:p>
        </p:txBody>
      </p:sp>
      <p:sp>
        <p:nvSpPr>
          <p:cNvPr id="7" name="6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85025B-2EF3-47C0-9CBD-3898DE75FC6D}" type="datetime1">
              <a:rPr lang="el-GR" smtClean="0"/>
              <a:t>22/9/2020</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l-GR" smtClean="0"/>
              <a:t>Μερκ. Παναγιωτόπουλος - Φυσικός         </a:t>
            </a:r>
            <a:r>
              <a:rPr lang="en-US" smtClean="0"/>
              <a:t>www.merkopanas.blogspot.gr</a:t>
            </a:r>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F53439-851E-44AD-84B1-B6BFC3D0C743}"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8" Type="http://schemas.openxmlformats.org/officeDocument/2006/relationships/image" Target="../media/image8.wmf"/><Relationship Id="rId13" Type="http://schemas.openxmlformats.org/officeDocument/2006/relationships/oleObject" Target="../embeddings/oleObject11.bin"/><Relationship Id="rId18" Type="http://schemas.openxmlformats.org/officeDocument/2006/relationships/oleObject" Target="../embeddings/oleObject14.bin"/><Relationship Id="rId3" Type="http://schemas.openxmlformats.org/officeDocument/2006/relationships/oleObject" Target="../embeddings/oleObject6.bin"/><Relationship Id="rId7" Type="http://schemas.openxmlformats.org/officeDocument/2006/relationships/oleObject" Target="../embeddings/oleObject8.bin"/><Relationship Id="rId12" Type="http://schemas.openxmlformats.org/officeDocument/2006/relationships/image" Target="../media/image10.emf"/><Relationship Id="rId17" Type="http://schemas.openxmlformats.org/officeDocument/2006/relationships/oleObject" Target="../embeddings/oleObject13.bin"/><Relationship Id="rId2" Type="http://schemas.openxmlformats.org/officeDocument/2006/relationships/slideLayout" Target="../slideLayouts/slideLayout7.xml"/><Relationship Id="rId16" Type="http://schemas.openxmlformats.org/officeDocument/2006/relationships/image" Target="../media/image12.emf"/><Relationship Id="rId1" Type="http://schemas.openxmlformats.org/officeDocument/2006/relationships/vmlDrawing" Target="../drawings/vmlDrawing6.vml"/><Relationship Id="rId6" Type="http://schemas.openxmlformats.org/officeDocument/2006/relationships/image" Target="../media/image7.emf"/><Relationship Id="rId11" Type="http://schemas.openxmlformats.org/officeDocument/2006/relationships/oleObject" Target="../embeddings/oleObject10.bin"/><Relationship Id="rId5" Type="http://schemas.openxmlformats.org/officeDocument/2006/relationships/oleObject" Target="../embeddings/oleObject7.bin"/><Relationship Id="rId15" Type="http://schemas.openxmlformats.org/officeDocument/2006/relationships/oleObject" Target="../embeddings/oleObject12.bin"/><Relationship Id="rId10" Type="http://schemas.openxmlformats.org/officeDocument/2006/relationships/image" Target="../media/image9.emf"/><Relationship Id="rId19" Type="http://schemas.openxmlformats.org/officeDocument/2006/relationships/image" Target="../media/image13.emf"/><Relationship Id="rId4" Type="http://schemas.openxmlformats.org/officeDocument/2006/relationships/image" Target="../media/image6.emf"/><Relationship Id="rId9" Type="http://schemas.openxmlformats.org/officeDocument/2006/relationships/oleObject" Target="../embeddings/oleObject9.bin"/><Relationship Id="rId14" Type="http://schemas.openxmlformats.org/officeDocument/2006/relationships/image" Target="../media/image11.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hyperlink" Target="http://www.science-animations.com/support-files/energy.swf" TargetMode="Externa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16.gif"/><Relationship Id="rId7" Type="http://schemas.openxmlformats.org/officeDocument/2006/relationships/image" Target="../media/image14.emf"/><Relationship Id="rId12" Type="http://schemas.openxmlformats.org/officeDocument/2006/relationships/image" Target="../media/image15.emf"/><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oleObject" Target="../embeddings/oleObject16.bin"/><Relationship Id="rId11" Type="http://schemas.openxmlformats.org/officeDocument/2006/relationships/oleObject" Target="../embeddings/oleObject17.bin"/><Relationship Id="rId5" Type="http://schemas.openxmlformats.org/officeDocument/2006/relationships/image" Target="../media/image1.png"/><Relationship Id="rId10" Type="http://schemas.openxmlformats.org/officeDocument/2006/relationships/hyperlink" Target="http://el.wikipedia.org/wiki/%CE%A4%CE%B6%CE%AD%CE%B9%CE%BC%CF%82_%CE%92%CE%B1%CF%84" TargetMode="External"/><Relationship Id="rId4" Type="http://schemas.openxmlformats.org/officeDocument/2006/relationships/oleObject" Target="../embeddings/oleObject15.bin"/><Relationship Id="rId9" Type="http://schemas.openxmlformats.org/officeDocument/2006/relationships/image" Target="../media/image17.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8" Type="http://schemas.openxmlformats.org/officeDocument/2006/relationships/hyperlink" Target="http://www.seilias.gr/index.php?option=com_content&amp;task=view&amp;id=272&amp;Itemid=32&amp;catid=21" TargetMode="External"/><Relationship Id="rId3" Type="http://schemas.openxmlformats.org/officeDocument/2006/relationships/hyperlink" Target="http://education.jlab.org/index.html" TargetMode="External"/><Relationship Id="rId7" Type="http://schemas.openxmlformats.org/officeDocument/2006/relationships/hyperlink" Target="http://www.seilias.gr/index.php" TargetMode="External"/><Relationship Id="rId2" Type="http://schemas.openxmlformats.org/officeDocument/2006/relationships/hyperlink" Target="http://stzafeiriou.comeze.com/web_documents/a%20lykeiou/diatirish%20mhxanikhs%20energeias.ppt" TargetMode="External"/><Relationship Id="rId1" Type="http://schemas.openxmlformats.org/officeDocument/2006/relationships/slideLayout" Target="../slideLayouts/slideLayout7.xml"/><Relationship Id="rId6" Type="http://schemas.openxmlformats.org/officeDocument/2006/relationships/hyperlink" Target="http://ylikonet200.blogspot.gr/p/blog-page_926.html" TargetMode="External"/><Relationship Id="rId5" Type="http://schemas.openxmlformats.org/officeDocument/2006/relationships/hyperlink" Target="http://ylikonet.gr/" TargetMode="External"/><Relationship Id="rId4" Type="http://schemas.openxmlformats.org/officeDocument/2006/relationships/hyperlink" Target="http://education.jlab.org/jsat/powerpoint/0708_potential_and_kinetic.ppt" TargetMode="External"/><Relationship Id="rId9" Type="http://schemas.openxmlformats.org/officeDocument/2006/relationships/hyperlink" Target="http://www.seilias.gr/index.php?option=com_content&amp;task=view&amp;id=276&amp;Itemid=32&amp;catid=21"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3.jpeg"/><Relationship Id="rId5" Type="http://schemas.openxmlformats.org/officeDocument/2006/relationships/image" Target="../media/image2.gif"/><Relationship Id="rId4" Type="http://schemas.openxmlformats.org/officeDocument/2006/relationships/image" Target="../media/image1.png"/></Relationships>
</file>

<file path=ppt/slides/_rels/slide30.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8" Type="http://schemas.openxmlformats.org/officeDocument/2006/relationships/image" Target="../media/image26.wmf"/><Relationship Id="rId3" Type="http://schemas.openxmlformats.org/officeDocument/2006/relationships/oleObject" Target="../embeddings/oleObject18.bin"/><Relationship Id="rId7" Type="http://schemas.openxmlformats.org/officeDocument/2006/relationships/oleObject" Target="../embeddings/oleObject20.bin"/><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image" Target="../media/image25.wmf"/><Relationship Id="rId5" Type="http://schemas.openxmlformats.org/officeDocument/2006/relationships/oleObject" Target="../embeddings/oleObject19.bin"/><Relationship Id="rId10" Type="http://schemas.openxmlformats.org/officeDocument/2006/relationships/image" Target="../media/image27.wmf"/><Relationship Id="rId4" Type="http://schemas.openxmlformats.org/officeDocument/2006/relationships/image" Target="../media/image24.wmf"/><Relationship Id="rId9" Type="http://schemas.openxmlformats.org/officeDocument/2006/relationships/oleObject" Target="../embeddings/oleObject21.bin"/></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1.png"/><Relationship Id="rId4" Type="http://schemas.openxmlformats.org/officeDocument/2006/relationships/oleObject" Target="../embeddings/oleObject2.bin"/></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hyperlink" Target="http://el.wikipedia.org/wiki/%CE%A4%CE%B6%CE%AD%CE%B9%CE%BC%CF%82_%CE%A0%CF%81%CE%AD%CF%83%CE%BA%CE%BF%CF%84_%CE%A4%CE%B6%CE%AC%CE%BF%CF%85%CE%BB" TargetMode="External"/><Relationship Id="rId5" Type="http://schemas.openxmlformats.org/officeDocument/2006/relationships/image" Target="../media/image5.jpeg"/><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7.xml"/><Relationship Id="rId1" Type="http://schemas.openxmlformats.org/officeDocument/2006/relationships/vmlDrawing" Target="../drawings/vmlDrawing4.vm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7.xml"/><Relationship Id="rId1" Type="http://schemas.openxmlformats.org/officeDocument/2006/relationships/vmlDrawing" Target="../drawings/vmlDrawing5.v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5" name="Θέση αριθμού διαφάνειας 4"/>
          <p:cNvSpPr>
            <a:spLocks noGrp="1"/>
          </p:cNvSpPr>
          <p:nvPr>
            <p:ph type="sldNum" sz="quarter" idx="12"/>
          </p:nvPr>
        </p:nvSpPr>
        <p:spPr/>
        <p:txBody>
          <a:bodyPr/>
          <a:lstStyle/>
          <a:p>
            <a:fld id="{3DF53439-851E-44AD-84B1-B6BFC3D0C743}" type="slidenum">
              <a:rPr lang="el-GR" smtClean="0"/>
              <a:t>1</a:t>
            </a:fld>
            <a:endParaRPr lang="el-GR"/>
          </a:p>
        </p:txBody>
      </p:sp>
      <p:sp>
        <p:nvSpPr>
          <p:cNvPr id="6" name="Oval 5"/>
          <p:cNvSpPr>
            <a:spLocks noChangeArrowheads="1"/>
          </p:cNvSpPr>
          <p:nvPr/>
        </p:nvSpPr>
        <p:spPr bwMode="auto">
          <a:xfrm>
            <a:off x="3779838" y="2205038"/>
            <a:ext cx="1584325" cy="1584325"/>
          </a:xfrm>
          <a:prstGeom prst="ellipse">
            <a:avLst/>
          </a:prstGeom>
          <a:solidFill>
            <a:srgbClr val="33CCFF"/>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altLang="el-GR" sz="2000" b="1" dirty="0" smtClean="0">
                <a:effectLst>
                  <a:outerShdw blurRad="38100" dist="38100" dir="2700000" algn="tl">
                    <a:srgbClr val="FFFFFF"/>
                  </a:outerShdw>
                </a:effectLst>
                <a:latin typeface="Comic Sans MS" pitchFamily="66" charset="0"/>
              </a:rPr>
              <a:t> </a:t>
            </a:r>
            <a:r>
              <a:rPr lang="el-GR" altLang="el-GR" sz="2000" b="1" dirty="0" smtClean="0">
                <a:effectLst>
                  <a:outerShdw blurRad="38100" dist="38100" dir="2700000" algn="tl">
                    <a:srgbClr val="FFFFFF"/>
                  </a:outerShdw>
                </a:effectLst>
                <a:latin typeface="Comic Sans MS" pitchFamily="66" charset="0"/>
              </a:rPr>
              <a:t>Μετατροπές </a:t>
            </a:r>
            <a:endParaRPr lang="el-GR" altLang="el-GR" sz="2000" b="1" dirty="0">
              <a:effectLst>
                <a:outerShdw blurRad="38100" dist="38100" dir="2700000" algn="tl">
                  <a:srgbClr val="FFFFFF"/>
                </a:outerShdw>
              </a:effectLst>
              <a:latin typeface="Comic Sans MS" pitchFamily="66" charset="0"/>
            </a:endParaRPr>
          </a:p>
          <a:p>
            <a:pPr algn="ctr">
              <a:defRPr/>
            </a:pPr>
            <a:r>
              <a:rPr lang="el-GR" altLang="el-GR" sz="2000" b="1" dirty="0">
                <a:effectLst>
                  <a:outerShdw blurRad="38100" dist="38100" dir="2700000" algn="tl">
                    <a:srgbClr val="FFFFFF"/>
                  </a:outerShdw>
                </a:effectLst>
                <a:latin typeface="Comic Sans MS" pitchFamily="66" charset="0"/>
              </a:rPr>
              <a:t>ενέργειας</a:t>
            </a:r>
          </a:p>
        </p:txBody>
      </p:sp>
      <p:grpSp>
        <p:nvGrpSpPr>
          <p:cNvPr id="28" name="Ομάδα 27"/>
          <p:cNvGrpSpPr/>
          <p:nvPr/>
        </p:nvGrpSpPr>
        <p:grpSpPr>
          <a:xfrm>
            <a:off x="2051050" y="3631520"/>
            <a:ext cx="2067944" cy="1867354"/>
            <a:chOff x="2051050" y="3631520"/>
            <a:chExt cx="2067944" cy="1867354"/>
          </a:xfrm>
        </p:grpSpPr>
        <p:sp>
          <p:nvSpPr>
            <p:cNvPr id="14" name="Oval 13"/>
            <p:cNvSpPr>
              <a:spLocks noChangeArrowheads="1"/>
            </p:cNvSpPr>
            <p:nvPr/>
          </p:nvSpPr>
          <p:spPr bwMode="auto">
            <a:xfrm>
              <a:off x="2051050" y="4419374"/>
              <a:ext cx="1152525" cy="1079500"/>
            </a:xfrm>
            <a:prstGeom prst="ellipse">
              <a:avLst/>
            </a:prstGeom>
            <a:solidFill>
              <a:srgbClr val="C0C0C0"/>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l-GR" altLang="el-GR" sz="2000" b="1" dirty="0">
                  <a:effectLst>
                    <a:outerShdw blurRad="38100" dist="38100" dir="2700000" algn="tl">
                      <a:srgbClr val="FFFFFF"/>
                    </a:outerShdw>
                  </a:effectLst>
                  <a:latin typeface="Comic Sans MS" pitchFamily="66" charset="0"/>
                </a:rPr>
                <a:t>Ήχος</a:t>
              </a:r>
            </a:p>
          </p:txBody>
        </p:sp>
        <p:sp>
          <p:nvSpPr>
            <p:cNvPr id="15" name="Line 14"/>
            <p:cNvSpPr>
              <a:spLocks noChangeShapeType="1"/>
            </p:cNvSpPr>
            <p:nvPr/>
          </p:nvSpPr>
          <p:spPr bwMode="auto">
            <a:xfrm flipH="1">
              <a:off x="3039494" y="3631520"/>
              <a:ext cx="1079500" cy="936625"/>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grpSp>
      <p:grpSp>
        <p:nvGrpSpPr>
          <p:cNvPr id="27" name="Ομάδα 26"/>
          <p:cNvGrpSpPr/>
          <p:nvPr/>
        </p:nvGrpSpPr>
        <p:grpSpPr>
          <a:xfrm>
            <a:off x="3995738" y="3789363"/>
            <a:ext cx="1295400" cy="2087562"/>
            <a:chOff x="3995738" y="3789363"/>
            <a:chExt cx="1295400" cy="2087562"/>
          </a:xfrm>
        </p:grpSpPr>
        <p:sp>
          <p:nvSpPr>
            <p:cNvPr id="10" name="Oval 9"/>
            <p:cNvSpPr>
              <a:spLocks noChangeArrowheads="1"/>
            </p:cNvSpPr>
            <p:nvPr/>
          </p:nvSpPr>
          <p:spPr bwMode="auto">
            <a:xfrm>
              <a:off x="3995738" y="4581525"/>
              <a:ext cx="1295400" cy="1295400"/>
            </a:xfrm>
            <a:prstGeom prst="ellipse">
              <a:avLst/>
            </a:prstGeom>
            <a:solidFill>
              <a:srgbClr val="CC9900"/>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l-GR" altLang="el-GR" sz="2000" b="1" dirty="0">
                  <a:effectLst>
                    <a:outerShdw blurRad="38100" dist="38100" dir="2700000" algn="tl">
                      <a:srgbClr val="FFFFFF"/>
                    </a:outerShdw>
                  </a:effectLst>
                  <a:latin typeface="Comic Sans MS" pitchFamily="66" charset="0"/>
                </a:rPr>
                <a:t>Θερμότητα</a:t>
              </a:r>
            </a:p>
          </p:txBody>
        </p:sp>
        <p:sp>
          <p:nvSpPr>
            <p:cNvPr id="16" name="Line 15"/>
            <p:cNvSpPr>
              <a:spLocks noChangeShapeType="1"/>
            </p:cNvSpPr>
            <p:nvPr/>
          </p:nvSpPr>
          <p:spPr bwMode="auto">
            <a:xfrm flipH="1">
              <a:off x="4572000" y="3789363"/>
              <a:ext cx="0" cy="792162"/>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grpSp>
      <p:grpSp>
        <p:nvGrpSpPr>
          <p:cNvPr id="2" name="Ομάδα 1"/>
          <p:cNvGrpSpPr/>
          <p:nvPr/>
        </p:nvGrpSpPr>
        <p:grpSpPr>
          <a:xfrm>
            <a:off x="1187450" y="2493963"/>
            <a:ext cx="2592386" cy="1079500"/>
            <a:chOff x="1187450" y="2493963"/>
            <a:chExt cx="2592386" cy="1079500"/>
          </a:xfrm>
        </p:grpSpPr>
        <p:sp>
          <p:nvSpPr>
            <p:cNvPr id="9" name="Oval 8"/>
            <p:cNvSpPr>
              <a:spLocks noChangeArrowheads="1"/>
            </p:cNvSpPr>
            <p:nvPr/>
          </p:nvSpPr>
          <p:spPr bwMode="auto">
            <a:xfrm>
              <a:off x="1187450" y="2493963"/>
              <a:ext cx="1152525" cy="1079500"/>
            </a:xfrm>
            <a:prstGeom prst="ellipse">
              <a:avLst/>
            </a:prstGeom>
            <a:solidFill>
              <a:srgbClr val="33CC33"/>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l-GR" altLang="el-GR" sz="2000" b="1" dirty="0" smtClean="0">
                  <a:effectLst>
                    <a:outerShdw blurRad="38100" dist="38100" dir="2700000" algn="tl">
                      <a:srgbClr val="FFFFFF"/>
                    </a:outerShdw>
                  </a:effectLst>
                  <a:latin typeface="Comic Sans MS" pitchFamily="66" charset="0"/>
                </a:rPr>
                <a:t>Δυναμική</a:t>
              </a:r>
              <a:endParaRPr lang="el-GR" altLang="el-GR" sz="2000" b="1" dirty="0">
                <a:effectLst>
                  <a:outerShdw blurRad="38100" dist="38100" dir="2700000" algn="tl">
                    <a:srgbClr val="FFFFFF"/>
                  </a:outerShdw>
                </a:effectLst>
                <a:latin typeface="Comic Sans MS" pitchFamily="66" charset="0"/>
              </a:endParaRPr>
            </a:p>
          </p:txBody>
        </p:sp>
        <p:sp>
          <p:nvSpPr>
            <p:cNvPr id="17" name="Line 16"/>
            <p:cNvSpPr>
              <a:spLocks noChangeShapeType="1"/>
            </p:cNvSpPr>
            <p:nvPr/>
          </p:nvSpPr>
          <p:spPr bwMode="auto">
            <a:xfrm flipH="1">
              <a:off x="2339974" y="2997200"/>
              <a:ext cx="1439862" cy="17859"/>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grpSp>
      <p:grpSp>
        <p:nvGrpSpPr>
          <p:cNvPr id="25" name="Ομάδα 24"/>
          <p:cNvGrpSpPr/>
          <p:nvPr/>
        </p:nvGrpSpPr>
        <p:grpSpPr>
          <a:xfrm>
            <a:off x="5364163" y="2349500"/>
            <a:ext cx="2519362" cy="1223963"/>
            <a:chOff x="5364163" y="2349500"/>
            <a:chExt cx="2519362" cy="1223963"/>
          </a:xfrm>
        </p:grpSpPr>
        <p:sp>
          <p:nvSpPr>
            <p:cNvPr id="11" name="Oval 10"/>
            <p:cNvSpPr>
              <a:spLocks noChangeArrowheads="1"/>
            </p:cNvSpPr>
            <p:nvPr/>
          </p:nvSpPr>
          <p:spPr bwMode="auto">
            <a:xfrm>
              <a:off x="6659563" y="2349500"/>
              <a:ext cx="1223962" cy="1223963"/>
            </a:xfrm>
            <a:prstGeom prst="ellipse">
              <a:avLst/>
            </a:prstGeom>
            <a:solidFill>
              <a:schemeClr val="accent1"/>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l-GR" altLang="el-GR" sz="2000" b="1" dirty="0">
                  <a:effectLst>
                    <a:outerShdw blurRad="38100" dist="38100" dir="2700000" algn="tl">
                      <a:srgbClr val="FFFFFF"/>
                    </a:outerShdw>
                  </a:effectLst>
                  <a:latin typeface="Comic Sans MS" pitchFamily="66" charset="0"/>
                </a:rPr>
                <a:t>Ηλεκτρική</a:t>
              </a:r>
            </a:p>
          </p:txBody>
        </p:sp>
        <p:sp>
          <p:nvSpPr>
            <p:cNvPr id="18" name="Line 17"/>
            <p:cNvSpPr>
              <a:spLocks noChangeShapeType="1"/>
            </p:cNvSpPr>
            <p:nvPr/>
          </p:nvSpPr>
          <p:spPr bwMode="auto">
            <a:xfrm flipH="1" flipV="1">
              <a:off x="5364163" y="2995613"/>
              <a:ext cx="1295400" cy="1587"/>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grpSp>
      <p:grpSp>
        <p:nvGrpSpPr>
          <p:cNvPr id="26" name="Ομάδα 25"/>
          <p:cNvGrpSpPr/>
          <p:nvPr/>
        </p:nvGrpSpPr>
        <p:grpSpPr>
          <a:xfrm>
            <a:off x="5219700" y="3429000"/>
            <a:ext cx="2017713" cy="1871663"/>
            <a:chOff x="5219700" y="3429000"/>
            <a:chExt cx="2017713" cy="1871663"/>
          </a:xfrm>
        </p:grpSpPr>
        <p:sp>
          <p:nvSpPr>
            <p:cNvPr id="13" name="Oval 12"/>
            <p:cNvSpPr>
              <a:spLocks noChangeArrowheads="1"/>
            </p:cNvSpPr>
            <p:nvPr/>
          </p:nvSpPr>
          <p:spPr bwMode="auto">
            <a:xfrm>
              <a:off x="6084888" y="4221163"/>
              <a:ext cx="1152525" cy="1079500"/>
            </a:xfrm>
            <a:prstGeom prst="ellipse">
              <a:avLst/>
            </a:prstGeom>
            <a:solidFill>
              <a:srgbClr val="FFFF66"/>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l-GR" altLang="el-GR" sz="2000" b="1" dirty="0">
                  <a:effectLst>
                    <a:outerShdw blurRad="38100" dist="38100" dir="2700000" algn="tl">
                      <a:srgbClr val="FFFFFF"/>
                    </a:outerShdw>
                  </a:effectLst>
                  <a:latin typeface="Comic Sans MS" pitchFamily="66" charset="0"/>
                </a:rPr>
                <a:t>Φως</a:t>
              </a:r>
            </a:p>
          </p:txBody>
        </p:sp>
        <p:sp>
          <p:nvSpPr>
            <p:cNvPr id="19" name="Line 18"/>
            <p:cNvSpPr>
              <a:spLocks noChangeShapeType="1"/>
            </p:cNvSpPr>
            <p:nvPr/>
          </p:nvSpPr>
          <p:spPr bwMode="auto">
            <a:xfrm flipH="1" flipV="1">
              <a:off x="5219700" y="3429000"/>
              <a:ext cx="1081088" cy="8636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grpSp>
      <p:grpSp>
        <p:nvGrpSpPr>
          <p:cNvPr id="3" name="Ομάδα 2"/>
          <p:cNvGrpSpPr/>
          <p:nvPr/>
        </p:nvGrpSpPr>
        <p:grpSpPr>
          <a:xfrm>
            <a:off x="1835150" y="836613"/>
            <a:ext cx="2160588" cy="1584325"/>
            <a:chOff x="1835150" y="836613"/>
            <a:chExt cx="2160588" cy="1584325"/>
          </a:xfrm>
        </p:grpSpPr>
        <p:sp>
          <p:nvSpPr>
            <p:cNvPr id="8" name="Oval 7"/>
            <p:cNvSpPr>
              <a:spLocks noChangeArrowheads="1"/>
            </p:cNvSpPr>
            <p:nvPr/>
          </p:nvSpPr>
          <p:spPr bwMode="auto">
            <a:xfrm>
              <a:off x="1835150" y="836613"/>
              <a:ext cx="1152525" cy="1079500"/>
            </a:xfrm>
            <a:prstGeom prst="ellipse">
              <a:avLst/>
            </a:prstGeom>
            <a:solidFill>
              <a:srgbClr val="FF9933"/>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l-GR" altLang="el-GR" sz="2000" b="1" dirty="0" smtClean="0">
                  <a:effectLst>
                    <a:outerShdw blurRad="38100" dist="38100" dir="2700000" algn="tl">
                      <a:srgbClr val="FFFFFF"/>
                    </a:outerShdw>
                  </a:effectLst>
                  <a:latin typeface="Comic Sans MS" pitchFamily="66" charset="0"/>
                </a:rPr>
                <a:t>Κινητική</a:t>
              </a:r>
              <a:endParaRPr lang="el-GR" altLang="el-GR" sz="2000" b="1" dirty="0">
                <a:effectLst>
                  <a:outerShdw blurRad="38100" dist="38100" dir="2700000" algn="tl">
                    <a:srgbClr val="FFFFFF"/>
                  </a:outerShdw>
                </a:effectLst>
                <a:latin typeface="Comic Sans MS" pitchFamily="66" charset="0"/>
              </a:endParaRPr>
            </a:p>
          </p:txBody>
        </p:sp>
        <p:sp>
          <p:nvSpPr>
            <p:cNvPr id="20" name="Line 19"/>
            <p:cNvSpPr>
              <a:spLocks noChangeShapeType="1"/>
            </p:cNvSpPr>
            <p:nvPr/>
          </p:nvSpPr>
          <p:spPr bwMode="auto">
            <a:xfrm flipH="1" flipV="1">
              <a:off x="2843213" y="1700213"/>
              <a:ext cx="1152525" cy="720725"/>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grpSp>
      <p:grpSp>
        <p:nvGrpSpPr>
          <p:cNvPr id="23" name="Ομάδα 22"/>
          <p:cNvGrpSpPr/>
          <p:nvPr/>
        </p:nvGrpSpPr>
        <p:grpSpPr>
          <a:xfrm>
            <a:off x="3995738" y="404813"/>
            <a:ext cx="1152525" cy="1800225"/>
            <a:chOff x="3995738" y="404813"/>
            <a:chExt cx="1152525" cy="1800225"/>
          </a:xfrm>
        </p:grpSpPr>
        <p:sp>
          <p:nvSpPr>
            <p:cNvPr id="7" name="Oval 6"/>
            <p:cNvSpPr>
              <a:spLocks noChangeArrowheads="1"/>
            </p:cNvSpPr>
            <p:nvPr/>
          </p:nvSpPr>
          <p:spPr bwMode="auto">
            <a:xfrm>
              <a:off x="3995738" y="404813"/>
              <a:ext cx="1152525" cy="1079500"/>
            </a:xfrm>
            <a:prstGeom prst="ellipse">
              <a:avLst/>
            </a:prstGeom>
            <a:solidFill>
              <a:srgbClr val="FF0000"/>
            </a:solidFill>
            <a:ln w="9525">
              <a:noFill/>
              <a:round/>
              <a:headEnd/>
              <a:tailEnd/>
            </a:ln>
            <a:effectLst/>
            <a:extLst/>
          </p:spPr>
          <p:txBody>
            <a:bodyPr wrap="none" anchor="ctr"/>
            <a:lstStyle/>
            <a:p>
              <a:pPr algn="ctr">
                <a:defRPr/>
              </a:pPr>
              <a:r>
                <a:rPr lang="el-GR" altLang="el-GR" sz="2000" b="1" dirty="0">
                  <a:effectLst>
                    <a:outerShdw blurRad="38100" dist="38100" dir="2700000" algn="tl">
                      <a:srgbClr val="FFFFFF"/>
                    </a:outerShdw>
                  </a:effectLst>
                  <a:latin typeface="Comic Sans MS" pitchFamily="66" charset="0"/>
                </a:rPr>
                <a:t>Χημική</a:t>
              </a:r>
            </a:p>
          </p:txBody>
        </p:sp>
        <p:sp>
          <p:nvSpPr>
            <p:cNvPr id="21" name="Line 20"/>
            <p:cNvSpPr>
              <a:spLocks noChangeShapeType="1"/>
            </p:cNvSpPr>
            <p:nvPr/>
          </p:nvSpPr>
          <p:spPr bwMode="auto">
            <a:xfrm flipH="1">
              <a:off x="4572000" y="1484313"/>
              <a:ext cx="0" cy="720725"/>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grpSp>
      <p:grpSp>
        <p:nvGrpSpPr>
          <p:cNvPr id="24" name="Ομάδα 23"/>
          <p:cNvGrpSpPr/>
          <p:nvPr/>
        </p:nvGrpSpPr>
        <p:grpSpPr>
          <a:xfrm>
            <a:off x="5148263" y="692150"/>
            <a:ext cx="2089150" cy="1800225"/>
            <a:chOff x="5148263" y="692150"/>
            <a:chExt cx="2089150" cy="1800225"/>
          </a:xfrm>
        </p:grpSpPr>
        <p:sp>
          <p:nvSpPr>
            <p:cNvPr id="12" name="Oval 11"/>
            <p:cNvSpPr>
              <a:spLocks noChangeArrowheads="1"/>
            </p:cNvSpPr>
            <p:nvPr/>
          </p:nvSpPr>
          <p:spPr bwMode="auto">
            <a:xfrm>
              <a:off x="6084888" y="692150"/>
              <a:ext cx="1152525" cy="1152525"/>
            </a:xfrm>
            <a:prstGeom prst="ellipse">
              <a:avLst/>
            </a:prstGeom>
            <a:solidFill>
              <a:schemeClr val="accent2">
                <a:lumMod val="60000"/>
                <a:lumOff val="40000"/>
              </a:schemeClr>
            </a:solidFill>
            <a:ln w="9525">
              <a:noFill/>
              <a:round/>
              <a:headEnd/>
              <a:tailEnd/>
            </a:ln>
            <a:effectLst/>
            <a:extLst/>
          </p:spPr>
          <p:txBody>
            <a:bodyPr wrap="none" anchor="ctr"/>
            <a:lstStyle/>
            <a:p>
              <a:pPr algn="ctr">
                <a:defRPr/>
              </a:pPr>
              <a:r>
                <a:rPr lang="el-GR" altLang="el-GR" sz="2000" b="1" dirty="0">
                  <a:effectLst>
                    <a:outerShdw blurRad="38100" dist="38100" dir="2700000" algn="tl">
                      <a:srgbClr val="C0C0C0"/>
                    </a:outerShdw>
                  </a:effectLst>
                  <a:latin typeface="Comic Sans MS" pitchFamily="66" charset="0"/>
                </a:rPr>
                <a:t>Πυρηνική</a:t>
              </a:r>
            </a:p>
          </p:txBody>
        </p:sp>
        <p:sp>
          <p:nvSpPr>
            <p:cNvPr id="22" name="Line 21"/>
            <p:cNvSpPr>
              <a:spLocks noChangeShapeType="1"/>
            </p:cNvSpPr>
            <p:nvPr/>
          </p:nvSpPr>
          <p:spPr bwMode="auto">
            <a:xfrm flipH="1">
              <a:off x="5148263" y="1700213"/>
              <a:ext cx="1152525" cy="792162"/>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grpSp>
    </p:spTree>
    <p:extLst>
      <p:ext uri="{BB962C8B-B14F-4D97-AF65-F5344CB8AC3E}">
        <p14:creationId xmlns:p14="http://schemas.microsoft.com/office/powerpoint/2010/main" val="2342974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ppt_x"/>
                                          </p:val>
                                        </p:tav>
                                        <p:tav tm="100000">
                                          <p:val>
                                            <p:strVal val="#ppt_x"/>
                                          </p:val>
                                        </p:tav>
                                      </p:tavLst>
                                    </p:anim>
                                    <p:anim calcmode="lin" valueType="num">
                                      <p:cBhvr additive="base">
                                        <p:cTn id="8" dur="2000" fill="hold"/>
                                        <p:tgtEl>
                                          <p:spTgt spid="6"/>
                                        </p:tgtEl>
                                        <p:attrNameLst>
                                          <p:attrName>ppt_y</p:attrName>
                                        </p:attrNameLst>
                                      </p:cBhvr>
                                      <p:tavLst>
                                        <p:tav tm="0">
                                          <p:val>
                                            <p:strVal val="1+#ppt_h/2"/>
                                          </p:val>
                                        </p:tav>
                                        <p:tav tm="100000">
                                          <p:val>
                                            <p:strVal val="#ppt_y"/>
                                          </p:val>
                                        </p:tav>
                                      </p:tavLst>
                                    </p:anim>
                                  </p:childTnLst>
                                </p:cTn>
                              </p:par>
                            </p:childTnLst>
                          </p:cTn>
                        </p:par>
                        <p:par>
                          <p:cTn id="9" fill="hold">
                            <p:stCondLst>
                              <p:cond delay="2000"/>
                            </p:stCondLst>
                            <p:childTnLst>
                              <p:par>
                                <p:cTn id="10" presetID="2" presetClass="entr" presetSubtype="8" fill="hold" nodeType="after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1500" fill="hold"/>
                                        <p:tgtEl>
                                          <p:spTgt spid="2"/>
                                        </p:tgtEl>
                                        <p:attrNameLst>
                                          <p:attrName>ppt_x</p:attrName>
                                        </p:attrNameLst>
                                      </p:cBhvr>
                                      <p:tavLst>
                                        <p:tav tm="0">
                                          <p:val>
                                            <p:strVal val="0-#ppt_w/2"/>
                                          </p:val>
                                        </p:tav>
                                        <p:tav tm="100000">
                                          <p:val>
                                            <p:strVal val="#ppt_x"/>
                                          </p:val>
                                        </p:tav>
                                      </p:tavLst>
                                    </p:anim>
                                    <p:anim calcmode="lin" valueType="num">
                                      <p:cBhvr additive="base">
                                        <p:cTn id="13" dur="1500" fill="hold"/>
                                        <p:tgtEl>
                                          <p:spTgt spid="2"/>
                                        </p:tgtEl>
                                        <p:attrNameLst>
                                          <p:attrName>ppt_y</p:attrName>
                                        </p:attrNameLst>
                                      </p:cBhvr>
                                      <p:tavLst>
                                        <p:tav tm="0">
                                          <p:val>
                                            <p:strVal val="#ppt_y"/>
                                          </p:val>
                                        </p:tav>
                                        <p:tav tm="100000">
                                          <p:val>
                                            <p:strVal val="#ppt_y"/>
                                          </p:val>
                                        </p:tav>
                                      </p:tavLst>
                                    </p:anim>
                                  </p:childTnLst>
                                </p:cTn>
                              </p:par>
                            </p:childTnLst>
                          </p:cTn>
                        </p:par>
                        <p:par>
                          <p:cTn id="14" fill="hold">
                            <p:stCondLst>
                              <p:cond delay="3500"/>
                            </p:stCondLst>
                            <p:childTnLst>
                              <p:par>
                                <p:cTn id="15" presetID="2" presetClass="entr" presetSubtype="9"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2000" fill="hold"/>
                                        <p:tgtEl>
                                          <p:spTgt spid="3"/>
                                        </p:tgtEl>
                                        <p:attrNameLst>
                                          <p:attrName>ppt_x</p:attrName>
                                        </p:attrNameLst>
                                      </p:cBhvr>
                                      <p:tavLst>
                                        <p:tav tm="0">
                                          <p:val>
                                            <p:strVal val="0-#ppt_w/2"/>
                                          </p:val>
                                        </p:tav>
                                        <p:tav tm="100000">
                                          <p:val>
                                            <p:strVal val="#ppt_x"/>
                                          </p:val>
                                        </p:tav>
                                      </p:tavLst>
                                    </p:anim>
                                    <p:anim calcmode="lin" valueType="num">
                                      <p:cBhvr additive="base">
                                        <p:cTn id="18" dur="2000" fill="hold"/>
                                        <p:tgtEl>
                                          <p:spTgt spid="3"/>
                                        </p:tgtEl>
                                        <p:attrNameLst>
                                          <p:attrName>ppt_y</p:attrName>
                                        </p:attrNameLst>
                                      </p:cBhvr>
                                      <p:tavLst>
                                        <p:tav tm="0">
                                          <p:val>
                                            <p:strVal val="0-#ppt_h/2"/>
                                          </p:val>
                                        </p:tav>
                                        <p:tav tm="100000">
                                          <p:val>
                                            <p:strVal val="#ppt_y"/>
                                          </p:val>
                                        </p:tav>
                                      </p:tavLst>
                                    </p:anim>
                                  </p:childTnLst>
                                </p:cTn>
                              </p:par>
                            </p:childTnLst>
                          </p:cTn>
                        </p:par>
                        <p:par>
                          <p:cTn id="19" fill="hold">
                            <p:stCondLst>
                              <p:cond delay="5500"/>
                            </p:stCondLst>
                            <p:childTnLst>
                              <p:par>
                                <p:cTn id="20" presetID="2" presetClass="entr" presetSubtype="1" fill="hold" nodeType="afterEffect">
                                  <p:stCondLst>
                                    <p:cond delay="0"/>
                                  </p:stCondLst>
                                  <p:childTnLst>
                                    <p:set>
                                      <p:cBhvr>
                                        <p:cTn id="21" dur="1" fill="hold">
                                          <p:stCondLst>
                                            <p:cond delay="0"/>
                                          </p:stCondLst>
                                        </p:cTn>
                                        <p:tgtEl>
                                          <p:spTgt spid="23"/>
                                        </p:tgtEl>
                                        <p:attrNameLst>
                                          <p:attrName>style.visibility</p:attrName>
                                        </p:attrNameLst>
                                      </p:cBhvr>
                                      <p:to>
                                        <p:strVal val="visible"/>
                                      </p:to>
                                    </p:set>
                                    <p:anim calcmode="lin" valueType="num">
                                      <p:cBhvr additive="base">
                                        <p:cTn id="22" dur="2000" fill="hold"/>
                                        <p:tgtEl>
                                          <p:spTgt spid="23"/>
                                        </p:tgtEl>
                                        <p:attrNameLst>
                                          <p:attrName>ppt_x</p:attrName>
                                        </p:attrNameLst>
                                      </p:cBhvr>
                                      <p:tavLst>
                                        <p:tav tm="0">
                                          <p:val>
                                            <p:strVal val="#ppt_x"/>
                                          </p:val>
                                        </p:tav>
                                        <p:tav tm="100000">
                                          <p:val>
                                            <p:strVal val="#ppt_x"/>
                                          </p:val>
                                        </p:tav>
                                      </p:tavLst>
                                    </p:anim>
                                    <p:anim calcmode="lin" valueType="num">
                                      <p:cBhvr additive="base">
                                        <p:cTn id="23" dur="2000" fill="hold"/>
                                        <p:tgtEl>
                                          <p:spTgt spid="23"/>
                                        </p:tgtEl>
                                        <p:attrNameLst>
                                          <p:attrName>ppt_y</p:attrName>
                                        </p:attrNameLst>
                                      </p:cBhvr>
                                      <p:tavLst>
                                        <p:tav tm="0">
                                          <p:val>
                                            <p:strVal val="0-#ppt_h/2"/>
                                          </p:val>
                                        </p:tav>
                                        <p:tav tm="100000">
                                          <p:val>
                                            <p:strVal val="#ppt_y"/>
                                          </p:val>
                                        </p:tav>
                                      </p:tavLst>
                                    </p:anim>
                                  </p:childTnLst>
                                </p:cTn>
                              </p:par>
                            </p:childTnLst>
                          </p:cTn>
                        </p:par>
                        <p:par>
                          <p:cTn id="24" fill="hold">
                            <p:stCondLst>
                              <p:cond delay="7500"/>
                            </p:stCondLst>
                            <p:childTnLst>
                              <p:par>
                                <p:cTn id="25" presetID="2" presetClass="entr" presetSubtype="3" fill="hold" nodeType="afterEffect">
                                  <p:stCondLst>
                                    <p:cond delay="0"/>
                                  </p:stCondLst>
                                  <p:childTnLst>
                                    <p:set>
                                      <p:cBhvr>
                                        <p:cTn id="26" dur="1" fill="hold">
                                          <p:stCondLst>
                                            <p:cond delay="0"/>
                                          </p:stCondLst>
                                        </p:cTn>
                                        <p:tgtEl>
                                          <p:spTgt spid="24"/>
                                        </p:tgtEl>
                                        <p:attrNameLst>
                                          <p:attrName>style.visibility</p:attrName>
                                        </p:attrNameLst>
                                      </p:cBhvr>
                                      <p:to>
                                        <p:strVal val="visible"/>
                                      </p:to>
                                    </p:set>
                                    <p:anim calcmode="lin" valueType="num">
                                      <p:cBhvr additive="base">
                                        <p:cTn id="27" dur="2000" fill="hold"/>
                                        <p:tgtEl>
                                          <p:spTgt spid="24"/>
                                        </p:tgtEl>
                                        <p:attrNameLst>
                                          <p:attrName>ppt_x</p:attrName>
                                        </p:attrNameLst>
                                      </p:cBhvr>
                                      <p:tavLst>
                                        <p:tav tm="0">
                                          <p:val>
                                            <p:strVal val="1+#ppt_w/2"/>
                                          </p:val>
                                        </p:tav>
                                        <p:tav tm="100000">
                                          <p:val>
                                            <p:strVal val="#ppt_x"/>
                                          </p:val>
                                        </p:tav>
                                      </p:tavLst>
                                    </p:anim>
                                    <p:anim calcmode="lin" valueType="num">
                                      <p:cBhvr additive="base">
                                        <p:cTn id="28" dur="2000" fill="hold"/>
                                        <p:tgtEl>
                                          <p:spTgt spid="24"/>
                                        </p:tgtEl>
                                        <p:attrNameLst>
                                          <p:attrName>ppt_y</p:attrName>
                                        </p:attrNameLst>
                                      </p:cBhvr>
                                      <p:tavLst>
                                        <p:tav tm="0">
                                          <p:val>
                                            <p:strVal val="0-#ppt_h/2"/>
                                          </p:val>
                                        </p:tav>
                                        <p:tav tm="100000">
                                          <p:val>
                                            <p:strVal val="#ppt_y"/>
                                          </p:val>
                                        </p:tav>
                                      </p:tavLst>
                                    </p:anim>
                                  </p:childTnLst>
                                </p:cTn>
                              </p:par>
                            </p:childTnLst>
                          </p:cTn>
                        </p:par>
                        <p:par>
                          <p:cTn id="29" fill="hold">
                            <p:stCondLst>
                              <p:cond delay="9500"/>
                            </p:stCondLst>
                            <p:childTnLst>
                              <p:par>
                                <p:cTn id="30" presetID="2" presetClass="entr" presetSubtype="2" fill="hold" nodeType="afterEffect">
                                  <p:stCondLst>
                                    <p:cond delay="0"/>
                                  </p:stCondLst>
                                  <p:childTnLst>
                                    <p:set>
                                      <p:cBhvr>
                                        <p:cTn id="31" dur="1" fill="hold">
                                          <p:stCondLst>
                                            <p:cond delay="0"/>
                                          </p:stCondLst>
                                        </p:cTn>
                                        <p:tgtEl>
                                          <p:spTgt spid="25"/>
                                        </p:tgtEl>
                                        <p:attrNameLst>
                                          <p:attrName>style.visibility</p:attrName>
                                        </p:attrNameLst>
                                      </p:cBhvr>
                                      <p:to>
                                        <p:strVal val="visible"/>
                                      </p:to>
                                    </p:set>
                                    <p:anim calcmode="lin" valueType="num">
                                      <p:cBhvr additive="base">
                                        <p:cTn id="32" dur="2000" fill="hold"/>
                                        <p:tgtEl>
                                          <p:spTgt spid="25"/>
                                        </p:tgtEl>
                                        <p:attrNameLst>
                                          <p:attrName>ppt_x</p:attrName>
                                        </p:attrNameLst>
                                      </p:cBhvr>
                                      <p:tavLst>
                                        <p:tav tm="0">
                                          <p:val>
                                            <p:strVal val="1+#ppt_w/2"/>
                                          </p:val>
                                        </p:tav>
                                        <p:tav tm="100000">
                                          <p:val>
                                            <p:strVal val="#ppt_x"/>
                                          </p:val>
                                        </p:tav>
                                      </p:tavLst>
                                    </p:anim>
                                    <p:anim calcmode="lin" valueType="num">
                                      <p:cBhvr additive="base">
                                        <p:cTn id="33" dur="2000" fill="hold"/>
                                        <p:tgtEl>
                                          <p:spTgt spid="25"/>
                                        </p:tgtEl>
                                        <p:attrNameLst>
                                          <p:attrName>ppt_y</p:attrName>
                                        </p:attrNameLst>
                                      </p:cBhvr>
                                      <p:tavLst>
                                        <p:tav tm="0">
                                          <p:val>
                                            <p:strVal val="#ppt_y"/>
                                          </p:val>
                                        </p:tav>
                                        <p:tav tm="100000">
                                          <p:val>
                                            <p:strVal val="#ppt_y"/>
                                          </p:val>
                                        </p:tav>
                                      </p:tavLst>
                                    </p:anim>
                                  </p:childTnLst>
                                </p:cTn>
                              </p:par>
                            </p:childTnLst>
                          </p:cTn>
                        </p:par>
                        <p:par>
                          <p:cTn id="34" fill="hold">
                            <p:stCondLst>
                              <p:cond delay="11500"/>
                            </p:stCondLst>
                            <p:childTnLst>
                              <p:par>
                                <p:cTn id="35" presetID="2" presetClass="entr" presetSubtype="6" fill="hold" nodeType="afterEffect">
                                  <p:stCondLst>
                                    <p:cond delay="0"/>
                                  </p:stCondLst>
                                  <p:childTnLst>
                                    <p:set>
                                      <p:cBhvr>
                                        <p:cTn id="36" dur="1" fill="hold">
                                          <p:stCondLst>
                                            <p:cond delay="0"/>
                                          </p:stCondLst>
                                        </p:cTn>
                                        <p:tgtEl>
                                          <p:spTgt spid="26"/>
                                        </p:tgtEl>
                                        <p:attrNameLst>
                                          <p:attrName>style.visibility</p:attrName>
                                        </p:attrNameLst>
                                      </p:cBhvr>
                                      <p:to>
                                        <p:strVal val="visible"/>
                                      </p:to>
                                    </p:set>
                                    <p:anim calcmode="lin" valueType="num">
                                      <p:cBhvr additive="base">
                                        <p:cTn id="37" dur="2000" fill="hold"/>
                                        <p:tgtEl>
                                          <p:spTgt spid="26"/>
                                        </p:tgtEl>
                                        <p:attrNameLst>
                                          <p:attrName>ppt_x</p:attrName>
                                        </p:attrNameLst>
                                      </p:cBhvr>
                                      <p:tavLst>
                                        <p:tav tm="0">
                                          <p:val>
                                            <p:strVal val="1+#ppt_w/2"/>
                                          </p:val>
                                        </p:tav>
                                        <p:tav tm="100000">
                                          <p:val>
                                            <p:strVal val="#ppt_x"/>
                                          </p:val>
                                        </p:tav>
                                      </p:tavLst>
                                    </p:anim>
                                    <p:anim calcmode="lin" valueType="num">
                                      <p:cBhvr additive="base">
                                        <p:cTn id="38" dur="2000" fill="hold"/>
                                        <p:tgtEl>
                                          <p:spTgt spid="26"/>
                                        </p:tgtEl>
                                        <p:attrNameLst>
                                          <p:attrName>ppt_y</p:attrName>
                                        </p:attrNameLst>
                                      </p:cBhvr>
                                      <p:tavLst>
                                        <p:tav tm="0">
                                          <p:val>
                                            <p:strVal val="1+#ppt_h/2"/>
                                          </p:val>
                                        </p:tav>
                                        <p:tav tm="100000">
                                          <p:val>
                                            <p:strVal val="#ppt_y"/>
                                          </p:val>
                                        </p:tav>
                                      </p:tavLst>
                                    </p:anim>
                                  </p:childTnLst>
                                </p:cTn>
                              </p:par>
                            </p:childTnLst>
                          </p:cTn>
                        </p:par>
                        <p:par>
                          <p:cTn id="39" fill="hold">
                            <p:stCondLst>
                              <p:cond delay="13500"/>
                            </p:stCondLst>
                            <p:childTnLst>
                              <p:par>
                                <p:cTn id="40" presetID="2" presetClass="entr" presetSubtype="4" fill="hold" nodeType="afterEffect">
                                  <p:stCondLst>
                                    <p:cond delay="0"/>
                                  </p:stCondLst>
                                  <p:childTnLst>
                                    <p:set>
                                      <p:cBhvr>
                                        <p:cTn id="41" dur="1" fill="hold">
                                          <p:stCondLst>
                                            <p:cond delay="0"/>
                                          </p:stCondLst>
                                        </p:cTn>
                                        <p:tgtEl>
                                          <p:spTgt spid="27"/>
                                        </p:tgtEl>
                                        <p:attrNameLst>
                                          <p:attrName>style.visibility</p:attrName>
                                        </p:attrNameLst>
                                      </p:cBhvr>
                                      <p:to>
                                        <p:strVal val="visible"/>
                                      </p:to>
                                    </p:set>
                                    <p:anim calcmode="lin" valueType="num">
                                      <p:cBhvr additive="base">
                                        <p:cTn id="42" dur="2000" fill="hold"/>
                                        <p:tgtEl>
                                          <p:spTgt spid="27"/>
                                        </p:tgtEl>
                                        <p:attrNameLst>
                                          <p:attrName>ppt_x</p:attrName>
                                        </p:attrNameLst>
                                      </p:cBhvr>
                                      <p:tavLst>
                                        <p:tav tm="0">
                                          <p:val>
                                            <p:strVal val="#ppt_x"/>
                                          </p:val>
                                        </p:tav>
                                        <p:tav tm="100000">
                                          <p:val>
                                            <p:strVal val="#ppt_x"/>
                                          </p:val>
                                        </p:tav>
                                      </p:tavLst>
                                    </p:anim>
                                    <p:anim calcmode="lin" valueType="num">
                                      <p:cBhvr additive="base">
                                        <p:cTn id="43" dur="2000" fill="hold"/>
                                        <p:tgtEl>
                                          <p:spTgt spid="27"/>
                                        </p:tgtEl>
                                        <p:attrNameLst>
                                          <p:attrName>ppt_y</p:attrName>
                                        </p:attrNameLst>
                                      </p:cBhvr>
                                      <p:tavLst>
                                        <p:tav tm="0">
                                          <p:val>
                                            <p:strVal val="1+#ppt_h/2"/>
                                          </p:val>
                                        </p:tav>
                                        <p:tav tm="100000">
                                          <p:val>
                                            <p:strVal val="#ppt_y"/>
                                          </p:val>
                                        </p:tav>
                                      </p:tavLst>
                                    </p:anim>
                                  </p:childTnLst>
                                </p:cTn>
                              </p:par>
                            </p:childTnLst>
                          </p:cTn>
                        </p:par>
                        <p:par>
                          <p:cTn id="44" fill="hold">
                            <p:stCondLst>
                              <p:cond delay="15500"/>
                            </p:stCondLst>
                            <p:childTnLst>
                              <p:par>
                                <p:cTn id="45" presetID="2" presetClass="entr" presetSubtype="12" fill="hold" nodeType="afterEffect">
                                  <p:stCondLst>
                                    <p:cond delay="0"/>
                                  </p:stCondLst>
                                  <p:childTnLst>
                                    <p:set>
                                      <p:cBhvr>
                                        <p:cTn id="46" dur="1" fill="hold">
                                          <p:stCondLst>
                                            <p:cond delay="0"/>
                                          </p:stCondLst>
                                        </p:cTn>
                                        <p:tgtEl>
                                          <p:spTgt spid="28"/>
                                        </p:tgtEl>
                                        <p:attrNameLst>
                                          <p:attrName>style.visibility</p:attrName>
                                        </p:attrNameLst>
                                      </p:cBhvr>
                                      <p:to>
                                        <p:strVal val="visible"/>
                                      </p:to>
                                    </p:set>
                                    <p:anim calcmode="lin" valueType="num">
                                      <p:cBhvr additive="base">
                                        <p:cTn id="47" dur="2000" fill="hold"/>
                                        <p:tgtEl>
                                          <p:spTgt spid="28"/>
                                        </p:tgtEl>
                                        <p:attrNameLst>
                                          <p:attrName>ppt_x</p:attrName>
                                        </p:attrNameLst>
                                      </p:cBhvr>
                                      <p:tavLst>
                                        <p:tav tm="0">
                                          <p:val>
                                            <p:strVal val="0-#ppt_w/2"/>
                                          </p:val>
                                        </p:tav>
                                        <p:tav tm="100000">
                                          <p:val>
                                            <p:strVal val="#ppt_x"/>
                                          </p:val>
                                        </p:tav>
                                      </p:tavLst>
                                    </p:anim>
                                    <p:anim calcmode="lin" valueType="num">
                                      <p:cBhvr additive="base">
                                        <p:cTn id="48" dur="2000" fill="hold"/>
                                        <p:tgtEl>
                                          <p:spTgt spid="2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3" name="Θέση αριθμού διαφάνειας 2"/>
          <p:cNvSpPr>
            <a:spLocks noGrp="1"/>
          </p:cNvSpPr>
          <p:nvPr>
            <p:ph type="sldNum" sz="quarter" idx="12"/>
          </p:nvPr>
        </p:nvSpPr>
        <p:spPr/>
        <p:txBody>
          <a:bodyPr/>
          <a:lstStyle/>
          <a:p>
            <a:pPr>
              <a:defRPr/>
            </a:pPr>
            <a:fld id="{C9F1C9D8-6099-47DC-8CA7-AC328681A632}" type="slidenum">
              <a:rPr lang="el-GR"/>
              <a:pPr>
                <a:defRPr/>
              </a:pPr>
              <a:t>10</a:t>
            </a:fld>
            <a:endParaRPr lang="el-GR"/>
          </a:p>
        </p:txBody>
      </p:sp>
      <p:sp>
        <p:nvSpPr>
          <p:cNvPr id="24580" name="Rectangle 4"/>
          <p:cNvSpPr>
            <a:spLocks noChangeArrowheads="1"/>
          </p:cNvSpPr>
          <p:nvPr/>
        </p:nvSpPr>
        <p:spPr bwMode="auto">
          <a:xfrm>
            <a:off x="827088" y="2060575"/>
            <a:ext cx="7561262" cy="215900"/>
          </a:xfrm>
          <a:prstGeom prst="rect">
            <a:avLst/>
          </a:prstGeom>
          <a:solidFill>
            <a:schemeClr val="bg2"/>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bg2"/>
            </a:extrusionClr>
          </a:sp3d>
        </p:spPr>
        <p:txBody>
          <a:bodyPr wrap="none" anchor="ctr">
            <a:flatTx/>
          </a:bodyPr>
          <a:lstStyle/>
          <a:p>
            <a:endParaRPr lang="en-US"/>
          </a:p>
        </p:txBody>
      </p:sp>
      <p:sp>
        <p:nvSpPr>
          <p:cNvPr id="24581" name="Rectangle 5"/>
          <p:cNvSpPr>
            <a:spLocks noChangeArrowheads="1"/>
          </p:cNvSpPr>
          <p:nvPr/>
        </p:nvSpPr>
        <p:spPr bwMode="auto">
          <a:xfrm>
            <a:off x="1474788" y="1518897"/>
            <a:ext cx="1152525" cy="576263"/>
          </a:xfrm>
          <a:prstGeom prst="rect">
            <a:avLst/>
          </a:prstGeom>
          <a:solidFill>
            <a:srgbClr val="FF9933"/>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FF9933"/>
            </a:extrusionClr>
          </a:sp3d>
        </p:spPr>
        <p:txBody>
          <a:bodyPr wrap="none" anchor="ctr">
            <a:flatTx/>
          </a:bodyPr>
          <a:lstStyle/>
          <a:p>
            <a:pPr algn="ctr"/>
            <a:endParaRPr lang="en-US">
              <a:solidFill>
                <a:srgbClr val="FF9933"/>
              </a:solidFill>
            </a:endParaRPr>
          </a:p>
        </p:txBody>
      </p:sp>
      <p:grpSp>
        <p:nvGrpSpPr>
          <p:cNvPr id="24677" name="Group 101"/>
          <p:cNvGrpSpPr>
            <a:grpSpLocks/>
          </p:cNvGrpSpPr>
          <p:nvPr/>
        </p:nvGrpSpPr>
        <p:grpSpPr bwMode="auto">
          <a:xfrm>
            <a:off x="2771775" y="2420937"/>
            <a:ext cx="5113375" cy="519113"/>
            <a:chOff x="1746" y="2160"/>
            <a:chExt cx="3087" cy="327"/>
          </a:xfrm>
        </p:grpSpPr>
        <p:sp>
          <p:nvSpPr>
            <p:cNvPr id="24671" name="Line 25"/>
            <p:cNvSpPr>
              <a:spLocks noChangeShapeType="1"/>
            </p:cNvSpPr>
            <p:nvPr/>
          </p:nvSpPr>
          <p:spPr bwMode="auto">
            <a:xfrm>
              <a:off x="1746" y="2251"/>
              <a:ext cx="0" cy="181"/>
            </a:xfrm>
            <a:prstGeom prst="line">
              <a:avLst/>
            </a:prstGeom>
            <a:noFill/>
            <a:ln w="9525">
              <a:solidFill>
                <a:schemeClr val="tx1"/>
              </a:solidFill>
              <a:round/>
              <a:headEnd/>
              <a:tailEnd/>
            </a:ln>
          </p:spPr>
          <p:txBody>
            <a:bodyPr/>
            <a:lstStyle/>
            <a:p>
              <a:endParaRPr lang="el-GR"/>
            </a:p>
          </p:txBody>
        </p:sp>
        <p:sp>
          <p:nvSpPr>
            <p:cNvPr id="24672" name="Line 26"/>
            <p:cNvSpPr>
              <a:spLocks noChangeShapeType="1"/>
            </p:cNvSpPr>
            <p:nvPr/>
          </p:nvSpPr>
          <p:spPr bwMode="auto">
            <a:xfrm>
              <a:off x="4833" y="2250"/>
              <a:ext cx="0" cy="182"/>
            </a:xfrm>
            <a:prstGeom prst="line">
              <a:avLst/>
            </a:prstGeom>
            <a:noFill/>
            <a:ln w="9525">
              <a:solidFill>
                <a:schemeClr val="tx1"/>
              </a:solidFill>
              <a:round/>
              <a:headEnd/>
              <a:tailEnd/>
            </a:ln>
          </p:spPr>
          <p:txBody>
            <a:bodyPr/>
            <a:lstStyle/>
            <a:p>
              <a:endParaRPr lang="el-GR"/>
            </a:p>
          </p:txBody>
        </p:sp>
        <p:sp>
          <p:nvSpPr>
            <p:cNvPr id="24673" name="Line 27"/>
            <p:cNvSpPr>
              <a:spLocks noChangeShapeType="1"/>
            </p:cNvSpPr>
            <p:nvPr/>
          </p:nvSpPr>
          <p:spPr bwMode="auto">
            <a:xfrm flipH="1">
              <a:off x="1746" y="2341"/>
              <a:ext cx="1360" cy="0"/>
            </a:xfrm>
            <a:prstGeom prst="line">
              <a:avLst/>
            </a:prstGeom>
            <a:noFill/>
            <a:ln w="9525">
              <a:solidFill>
                <a:schemeClr val="tx1"/>
              </a:solidFill>
              <a:round/>
              <a:headEnd/>
              <a:tailEnd type="triangle" w="med" len="med"/>
            </a:ln>
          </p:spPr>
          <p:txBody>
            <a:bodyPr/>
            <a:lstStyle/>
            <a:p>
              <a:endParaRPr lang="el-GR"/>
            </a:p>
          </p:txBody>
        </p:sp>
        <p:sp>
          <p:nvSpPr>
            <p:cNvPr id="24674" name="Line 28"/>
            <p:cNvSpPr>
              <a:spLocks noChangeShapeType="1"/>
            </p:cNvSpPr>
            <p:nvPr/>
          </p:nvSpPr>
          <p:spPr bwMode="auto">
            <a:xfrm flipH="1" flipV="1">
              <a:off x="3696" y="2341"/>
              <a:ext cx="1137" cy="1"/>
            </a:xfrm>
            <a:prstGeom prst="line">
              <a:avLst/>
            </a:prstGeom>
            <a:noFill/>
            <a:ln w="9525">
              <a:solidFill>
                <a:schemeClr val="tx1"/>
              </a:solidFill>
              <a:round/>
              <a:headEnd type="triangle" w="med" len="med"/>
              <a:tailEnd/>
            </a:ln>
          </p:spPr>
          <p:txBody>
            <a:bodyPr/>
            <a:lstStyle/>
            <a:p>
              <a:endParaRPr lang="el-GR"/>
            </a:p>
          </p:txBody>
        </p:sp>
        <p:sp>
          <p:nvSpPr>
            <p:cNvPr id="24675" name="Text Box 29"/>
            <p:cNvSpPr txBox="1">
              <a:spLocks noChangeArrowheads="1"/>
            </p:cNvSpPr>
            <p:nvPr/>
          </p:nvSpPr>
          <p:spPr bwMode="auto">
            <a:xfrm>
              <a:off x="3198" y="2160"/>
              <a:ext cx="454" cy="327"/>
            </a:xfrm>
            <a:prstGeom prst="rect">
              <a:avLst/>
            </a:prstGeom>
            <a:noFill/>
            <a:ln w="9525">
              <a:noFill/>
              <a:miter lim="800000"/>
              <a:headEnd/>
              <a:tailEnd/>
            </a:ln>
          </p:spPr>
          <p:txBody>
            <a:bodyPr>
              <a:spAutoFit/>
            </a:bodyPr>
            <a:lstStyle/>
            <a:p>
              <a:pPr algn="ctr">
                <a:spcBef>
                  <a:spcPct val="50000"/>
                </a:spcBef>
              </a:pPr>
              <a:r>
                <a:rPr lang="en-US" sz="2800" b="1" i="1">
                  <a:latin typeface="Comic Sans MS" pitchFamily="66" charset="0"/>
                </a:rPr>
                <a:t>x</a:t>
              </a:r>
              <a:endParaRPr lang="el-GR" sz="2800" b="1" i="1">
                <a:latin typeface="Comic Sans MS" pitchFamily="66" charset="0"/>
              </a:endParaRPr>
            </a:p>
          </p:txBody>
        </p:sp>
      </p:grpSp>
      <p:grpSp>
        <p:nvGrpSpPr>
          <p:cNvPr id="24620" name="Group 44"/>
          <p:cNvGrpSpPr>
            <a:grpSpLocks/>
          </p:cNvGrpSpPr>
          <p:nvPr/>
        </p:nvGrpSpPr>
        <p:grpSpPr bwMode="auto">
          <a:xfrm>
            <a:off x="6983963" y="474440"/>
            <a:ext cx="879475" cy="288925"/>
            <a:chOff x="2381" y="845"/>
            <a:chExt cx="554" cy="182"/>
          </a:xfrm>
        </p:grpSpPr>
        <p:sp>
          <p:nvSpPr>
            <p:cNvPr id="24616" name="Line 40"/>
            <p:cNvSpPr>
              <a:spLocks noChangeShapeType="1"/>
            </p:cNvSpPr>
            <p:nvPr/>
          </p:nvSpPr>
          <p:spPr bwMode="auto">
            <a:xfrm>
              <a:off x="2381" y="1026"/>
              <a:ext cx="408" cy="0"/>
            </a:xfrm>
            <a:prstGeom prst="line">
              <a:avLst/>
            </a:prstGeom>
            <a:noFill/>
            <a:ln w="38100">
              <a:solidFill>
                <a:srgbClr val="006600"/>
              </a:solidFill>
              <a:round/>
              <a:headEnd/>
              <a:tailEnd type="triangle" w="med" len="med"/>
            </a:ln>
            <a:effectLst>
              <a:outerShdw dist="35921" dir="2700000" algn="ctr" rotWithShape="0">
                <a:schemeClr val="bg2">
                  <a:alpha val="50000"/>
                </a:schemeClr>
              </a:outerShdw>
            </a:effectLst>
          </p:spPr>
          <p:txBody>
            <a:bodyPr/>
            <a:lstStyle/>
            <a:p>
              <a:pPr>
                <a:defRPr/>
              </a:pPr>
              <a:endParaRPr lang="el-GR"/>
            </a:p>
          </p:txBody>
        </p:sp>
        <p:graphicFrame>
          <p:nvGraphicFramePr>
            <p:cNvPr id="24619" name="Object 43"/>
            <p:cNvGraphicFramePr>
              <a:graphicFrameLocks noChangeAspect="1"/>
            </p:cNvGraphicFramePr>
            <p:nvPr/>
          </p:nvGraphicFramePr>
          <p:xfrm>
            <a:off x="2789" y="845"/>
            <a:ext cx="146" cy="182"/>
          </p:xfrm>
          <a:graphic>
            <a:graphicData uri="http://schemas.openxmlformats.org/presentationml/2006/ole">
              <mc:AlternateContent xmlns:mc="http://schemas.openxmlformats.org/markup-compatibility/2006">
                <mc:Choice xmlns:v="urn:schemas-microsoft-com:vml" Requires="v">
                  <p:oleObj spid="_x0000_s14072" name="Εξίσωση" r:id="rId3" imgW="152280" imgH="190440" progId="Equation.3">
                    <p:embed/>
                  </p:oleObj>
                </mc:Choice>
                <mc:Fallback>
                  <p:oleObj name="Εξίσωση" r:id="rId3" imgW="152280" imgH="19044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89" y="845"/>
                          <a:ext cx="146" cy="182"/>
                        </a:xfrm>
                        <a:prstGeom prst="rect">
                          <a:avLst/>
                        </a:prstGeom>
                        <a:noFill/>
                        <a:effectLst>
                          <a:outerShdw dist="35921" dir="2700000" algn="ctr" rotWithShape="0">
                            <a:srgbClr val="808080"/>
                          </a:outerShdw>
                        </a:effectLst>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nvGrpSpPr>
          <p:cNvPr id="24622" name="Group 46"/>
          <p:cNvGrpSpPr>
            <a:grpSpLocks/>
          </p:cNvGrpSpPr>
          <p:nvPr/>
        </p:nvGrpSpPr>
        <p:grpSpPr bwMode="auto">
          <a:xfrm>
            <a:off x="2698751" y="1302997"/>
            <a:ext cx="857250" cy="431800"/>
            <a:chOff x="1655" y="1434"/>
            <a:chExt cx="540" cy="272"/>
          </a:xfrm>
        </p:grpSpPr>
        <p:sp>
          <p:nvSpPr>
            <p:cNvPr id="24582" name="Line 6"/>
            <p:cNvSpPr>
              <a:spLocks noChangeShapeType="1"/>
            </p:cNvSpPr>
            <p:nvPr/>
          </p:nvSpPr>
          <p:spPr bwMode="auto">
            <a:xfrm>
              <a:off x="1655" y="1706"/>
              <a:ext cx="454" cy="0"/>
            </a:xfrm>
            <a:prstGeom prst="line">
              <a:avLst/>
            </a:prstGeom>
            <a:noFill/>
            <a:ln w="57150">
              <a:solidFill>
                <a:srgbClr val="FF0000"/>
              </a:solidFill>
              <a:round/>
              <a:headEnd/>
              <a:tailEnd type="triangle" w="med" len="med"/>
            </a:ln>
            <a:effectLst>
              <a:outerShdw dist="35921" dir="2700000" algn="ctr" rotWithShape="0">
                <a:schemeClr val="bg2"/>
              </a:outerShdw>
            </a:effectLst>
          </p:spPr>
          <p:txBody>
            <a:bodyPr/>
            <a:lstStyle/>
            <a:p>
              <a:pPr>
                <a:defRPr/>
              </a:pPr>
              <a:endParaRPr lang="el-GR"/>
            </a:p>
          </p:txBody>
        </p:sp>
        <p:graphicFrame>
          <p:nvGraphicFramePr>
            <p:cNvPr id="24621" name="Object 45"/>
            <p:cNvGraphicFramePr>
              <a:graphicFrameLocks noChangeAspect="1"/>
            </p:cNvGraphicFramePr>
            <p:nvPr/>
          </p:nvGraphicFramePr>
          <p:xfrm>
            <a:off x="2018" y="1434"/>
            <a:ext cx="177" cy="227"/>
          </p:xfrm>
          <a:graphic>
            <a:graphicData uri="http://schemas.openxmlformats.org/presentationml/2006/ole">
              <mc:AlternateContent xmlns:mc="http://schemas.openxmlformats.org/markup-compatibility/2006">
                <mc:Choice xmlns:v="urn:schemas-microsoft-com:vml" Requires="v">
                  <p:oleObj spid="_x0000_s14073" name="Εξίσωση" r:id="rId5" imgW="177480" imgH="228600" progId="Equation.3">
                    <p:embed/>
                  </p:oleObj>
                </mc:Choice>
                <mc:Fallback>
                  <p:oleObj name="Εξίσωση" r:id="rId5" imgW="177480" imgH="2286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18" y="1434"/>
                          <a:ext cx="177" cy="227"/>
                        </a:xfrm>
                        <a:prstGeom prst="rect">
                          <a:avLst/>
                        </a:prstGeom>
                        <a:noFill/>
                        <a:effectLst>
                          <a:outerShdw dist="35921" dir="2700000" algn="ctr" rotWithShape="0">
                            <a:srgbClr val="808080"/>
                          </a:outerShdw>
                        </a:effectLst>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nvGrpSpPr>
          <p:cNvPr id="24638" name="Group 62"/>
          <p:cNvGrpSpPr>
            <a:grpSpLocks/>
          </p:cNvGrpSpPr>
          <p:nvPr/>
        </p:nvGrpSpPr>
        <p:grpSpPr bwMode="auto">
          <a:xfrm>
            <a:off x="1979613" y="692150"/>
            <a:ext cx="320675" cy="1296987"/>
            <a:chOff x="1247" y="1071"/>
            <a:chExt cx="202" cy="817"/>
          </a:xfrm>
        </p:grpSpPr>
        <p:sp>
          <p:nvSpPr>
            <p:cNvPr id="24586" name="Line 10"/>
            <p:cNvSpPr>
              <a:spLocks noChangeShapeType="1"/>
            </p:cNvSpPr>
            <p:nvPr/>
          </p:nvSpPr>
          <p:spPr bwMode="auto">
            <a:xfrm flipV="1">
              <a:off x="1247" y="1298"/>
              <a:ext cx="0" cy="590"/>
            </a:xfrm>
            <a:prstGeom prst="line">
              <a:avLst/>
            </a:prstGeom>
            <a:noFill/>
            <a:ln w="57150">
              <a:solidFill>
                <a:schemeClr val="tx1"/>
              </a:solidFill>
              <a:round/>
              <a:headEnd/>
              <a:tailEnd type="triangle" w="med" len="med"/>
            </a:ln>
            <a:effectLst>
              <a:outerShdw dist="35921" dir="2700000" algn="ctr" rotWithShape="0">
                <a:schemeClr val="bg2"/>
              </a:outerShdw>
            </a:effectLst>
          </p:spPr>
          <p:txBody>
            <a:bodyPr/>
            <a:lstStyle/>
            <a:p>
              <a:pPr>
                <a:defRPr/>
              </a:pPr>
              <a:endParaRPr lang="el-GR"/>
            </a:p>
          </p:txBody>
        </p:sp>
        <p:graphicFrame>
          <p:nvGraphicFramePr>
            <p:cNvPr id="24626" name="Object 50"/>
            <p:cNvGraphicFramePr>
              <a:graphicFrameLocks noChangeAspect="1"/>
            </p:cNvGraphicFramePr>
            <p:nvPr/>
          </p:nvGraphicFramePr>
          <p:xfrm>
            <a:off x="1247" y="1071"/>
            <a:ext cx="202" cy="227"/>
          </p:xfrm>
          <a:graphic>
            <a:graphicData uri="http://schemas.openxmlformats.org/presentationml/2006/ole">
              <mc:AlternateContent xmlns:mc="http://schemas.openxmlformats.org/markup-compatibility/2006">
                <mc:Choice xmlns:v="urn:schemas-microsoft-com:vml" Requires="v">
                  <p:oleObj spid="_x0000_s14074" name="Εξίσωση" r:id="rId7" imgW="203040" imgH="228600" progId="Equation.3">
                    <p:embed/>
                  </p:oleObj>
                </mc:Choice>
                <mc:Fallback>
                  <p:oleObj name="Εξίσωση" r:id="rId7" imgW="203040" imgH="2286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247" y="1071"/>
                          <a:ext cx="202" cy="22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nvGrpSpPr>
          <p:cNvPr id="24629" name="Group 53"/>
          <p:cNvGrpSpPr>
            <a:grpSpLocks/>
          </p:cNvGrpSpPr>
          <p:nvPr/>
        </p:nvGrpSpPr>
        <p:grpSpPr bwMode="auto">
          <a:xfrm>
            <a:off x="1908175" y="1771650"/>
            <a:ext cx="249238" cy="1081087"/>
            <a:chOff x="1202" y="1751"/>
            <a:chExt cx="157" cy="681"/>
          </a:xfrm>
        </p:grpSpPr>
        <p:sp>
          <p:nvSpPr>
            <p:cNvPr id="24584" name="Line 8"/>
            <p:cNvSpPr>
              <a:spLocks noChangeShapeType="1"/>
            </p:cNvSpPr>
            <p:nvPr/>
          </p:nvSpPr>
          <p:spPr bwMode="auto">
            <a:xfrm>
              <a:off x="1247" y="1751"/>
              <a:ext cx="0" cy="499"/>
            </a:xfrm>
            <a:prstGeom prst="line">
              <a:avLst/>
            </a:prstGeom>
            <a:noFill/>
            <a:ln w="57150">
              <a:solidFill>
                <a:srgbClr val="0000FF"/>
              </a:solidFill>
              <a:round/>
              <a:headEnd/>
              <a:tailEnd type="triangle" w="med" len="med"/>
            </a:ln>
            <a:effectLst>
              <a:outerShdw dist="35921" dir="2700000" algn="ctr" rotWithShape="0">
                <a:schemeClr val="bg2"/>
              </a:outerShdw>
            </a:effectLst>
          </p:spPr>
          <p:txBody>
            <a:bodyPr/>
            <a:lstStyle/>
            <a:p>
              <a:pPr>
                <a:defRPr/>
              </a:pPr>
              <a:endParaRPr lang="el-GR"/>
            </a:p>
          </p:txBody>
        </p:sp>
        <p:graphicFrame>
          <p:nvGraphicFramePr>
            <p:cNvPr id="24628" name="Object 52"/>
            <p:cNvGraphicFramePr>
              <a:graphicFrameLocks noChangeAspect="1"/>
            </p:cNvGraphicFramePr>
            <p:nvPr/>
          </p:nvGraphicFramePr>
          <p:xfrm>
            <a:off x="1202" y="2251"/>
            <a:ext cx="157" cy="181"/>
          </p:xfrm>
          <a:graphic>
            <a:graphicData uri="http://schemas.openxmlformats.org/presentationml/2006/ole">
              <mc:AlternateContent xmlns:mc="http://schemas.openxmlformats.org/markup-compatibility/2006">
                <mc:Choice xmlns:v="urn:schemas-microsoft-com:vml" Requires="v">
                  <p:oleObj spid="_x0000_s14075" name="Εξίσωση" r:id="rId9" imgW="164880" imgH="190440" progId="Equation.3">
                    <p:embed/>
                  </p:oleObj>
                </mc:Choice>
                <mc:Fallback>
                  <p:oleObj name="Εξίσωση" r:id="rId9" imgW="164880" imgH="19044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202" y="2251"/>
                          <a:ext cx="157" cy="181"/>
                        </a:xfrm>
                        <a:prstGeom prst="rect">
                          <a:avLst/>
                        </a:prstGeom>
                        <a:noFill/>
                        <a:effectLst>
                          <a:outerShdw dist="35921" dir="2700000" algn="ctr" rotWithShape="0">
                            <a:srgbClr val="808080"/>
                          </a:outerShdw>
                        </a:effectLst>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nvGrpSpPr>
          <p:cNvPr id="24631" name="Group 55"/>
          <p:cNvGrpSpPr>
            <a:grpSpLocks/>
          </p:cNvGrpSpPr>
          <p:nvPr/>
        </p:nvGrpSpPr>
        <p:grpSpPr bwMode="auto">
          <a:xfrm>
            <a:off x="755651" y="1663360"/>
            <a:ext cx="719137" cy="431800"/>
            <a:chOff x="431" y="1661"/>
            <a:chExt cx="453" cy="272"/>
          </a:xfrm>
        </p:grpSpPr>
        <p:sp>
          <p:nvSpPr>
            <p:cNvPr id="24588" name="Line 12"/>
            <p:cNvSpPr>
              <a:spLocks noChangeShapeType="1"/>
            </p:cNvSpPr>
            <p:nvPr/>
          </p:nvSpPr>
          <p:spPr bwMode="auto">
            <a:xfrm flipH="1">
              <a:off x="521" y="1933"/>
              <a:ext cx="363" cy="0"/>
            </a:xfrm>
            <a:prstGeom prst="line">
              <a:avLst/>
            </a:prstGeom>
            <a:noFill/>
            <a:ln w="57150">
              <a:solidFill>
                <a:srgbClr val="800000"/>
              </a:solidFill>
              <a:round/>
              <a:headEnd/>
              <a:tailEnd type="triangle" w="med" len="med"/>
            </a:ln>
            <a:effectLst>
              <a:outerShdw dist="35921" dir="2700000" algn="ctr" rotWithShape="0">
                <a:schemeClr val="bg2"/>
              </a:outerShdw>
            </a:effectLst>
          </p:spPr>
          <p:txBody>
            <a:bodyPr/>
            <a:lstStyle/>
            <a:p>
              <a:pPr>
                <a:defRPr/>
              </a:pPr>
              <a:endParaRPr lang="el-GR"/>
            </a:p>
          </p:txBody>
        </p:sp>
        <p:graphicFrame>
          <p:nvGraphicFramePr>
            <p:cNvPr id="24630" name="Object 54"/>
            <p:cNvGraphicFramePr>
              <a:graphicFrameLocks noChangeAspect="1"/>
            </p:cNvGraphicFramePr>
            <p:nvPr/>
          </p:nvGraphicFramePr>
          <p:xfrm>
            <a:off x="431" y="1661"/>
            <a:ext cx="187" cy="227"/>
          </p:xfrm>
          <a:graphic>
            <a:graphicData uri="http://schemas.openxmlformats.org/presentationml/2006/ole">
              <mc:AlternateContent xmlns:mc="http://schemas.openxmlformats.org/markup-compatibility/2006">
                <mc:Choice xmlns:v="urn:schemas-microsoft-com:vml" Requires="v">
                  <p:oleObj spid="_x0000_s14076" name="Εξίσωση" r:id="rId11" imgW="177480" imgH="215640" progId="Equation.3">
                    <p:embed/>
                  </p:oleObj>
                </mc:Choice>
                <mc:Fallback>
                  <p:oleObj name="Εξίσωση" r:id="rId11" imgW="177480" imgH="21564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31" y="1661"/>
                          <a:ext cx="187" cy="227"/>
                        </a:xfrm>
                        <a:prstGeom prst="rect">
                          <a:avLst/>
                        </a:prstGeom>
                        <a:noFill/>
                        <a:effectLst>
                          <a:outerShdw dist="35921" dir="2700000" algn="ctr" rotWithShape="0">
                            <a:srgbClr val="808080"/>
                          </a:outerShdw>
                        </a:effectLst>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nvGrpSpPr>
          <p:cNvPr id="24646" name="Group 70"/>
          <p:cNvGrpSpPr>
            <a:grpSpLocks/>
          </p:cNvGrpSpPr>
          <p:nvPr/>
        </p:nvGrpSpPr>
        <p:grpSpPr bwMode="auto">
          <a:xfrm>
            <a:off x="683568" y="727868"/>
            <a:ext cx="2873375" cy="1944687"/>
            <a:chOff x="2925" y="1071"/>
            <a:chExt cx="1810" cy="1225"/>
          </a:xfrm>
        </p:grpSpPr>
        <p:sp>
          <p:nvSpPr>
            <p:cNvPr id="24657" name="Rectangle 15"/>
            <p:cNvSpPr>
              <a:spLocks noChangeArrowheads="1"/>
            </p:cNvSpPr>
            <p:nvPr/>
          </p:nvSpPr>
          <p:spPr bwMode="auto">
            <a:xfrm>
              <a:off x="3379" y="1570"/>
              <a:ext cx="726" cy="363"/>
            </a:xfrm>
            <a:prstGeom prst="rect">
              <a:avLst/>
            </a:prstGeom>
            <a:solidFill>
              <a:srgbClr val="FF9900"/>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FF9900"/>
              </a:extrusionClr>
            </a:sp3d>
          </p:spPr>
          <p:txBody>
            <a:bodyPr wrap="none" anchor="ctr">
              <a:flatTx/>
            </a:bodyPr>
            <a:lstStyle/>
            <a:p>
              <a:endParaRPr lang="en-US"/>
            </a:p>
          </p:txBody>
        </p:sp>
        <p:grpSp>
          <p:nvGrpSpPr>
            <p:cNvPr id="24658" name="Group 47"/>
            <p:cNvGrpSpPr>
              <a:grpSpLocks/>
            </p:cNvGrpSpPr>
            <p:nvPr/>
          </p:nvGrpSpPr>
          <p:grpSpPr bwMode="auto">
            <a:xfrm>
              <a:off x="4195" y="1434"/>
              <a:ext cx="540" cy="272"/>
              <a:chOff x="1655" y="1434"/>
              <a:chExt cx="540" cy="272"/>
            </a:xfrm>
          </p:grpSpPr>
          <p:sp>
            <p:nvSpPr>
              <p:cNvPr id="24624" name="Line 48"/>
              <p:cNvSpPr>
                <a:spLocks noChangeShapeType="1"/>
              </p:cNvSpPr>
              <p:nvPr/>
            </p:nvSpPr>
            <p:spPr bwMode="auto">
              <a:xfrm>
                <a:off x="1655" y="1706"/>
                <a:ext cx="454" cy="0"/>
              </a:xfrm>
              <a:prstGeom prst="line">
                <a:avLst/>
              </a:prstGeom>
              <a:noFill/>
              <a:ln w="57150">
                <a:solidFill>
                  <a:srgbClr val="FF0000"/>
                </a:solidFill>
                <a:round/>
                <a:headEnd/>
                <a:tailEnd type="triangle" w="med" len="med"/>
              </a:ln>
              <a:effectLst>
                <a:outerShdw dist="35921" dir="2700000" algn="ctr" rotWithShape="0">
                  <a:schemeClr val="bg2"/>
                </a:outerShdw>
              </a:effectLst>
            </p:spPr>
            <p:txBody>
              <a:bodyPr/>
              <a:lstStyle/>
              <a:p>
                <a:pPr>
                  <a:defRPr/>
                </a:pPr>
                <a:endParaRPr lang="el-GR"/>
              </a:p>
            </p:txBody>
          </p:sp>
          <p:graphicFrame>
            <p:nvGraphicFramePr>
              <p:cNvPr id="24625" name="Object 49"/>
              <p:cNvGraphicFramePr>
                <a:graphicFrameLocks noChangeAspect="1"/>
              </p:cNvGraphicFramePr>
              <p:nvPr/>
            </p:nvGraphicFramePr>
            <p:xfrm>
              <a:off x="2018" y="1434"/>
              <a:ext cx="177" cy="227"/>
            </p:xfrm>
            <a:graphic>
              <a:graphicData uri="http://schemas.openxmlformats.org/presentationml/2006/ole">
                <mc:AlternateContent xmlns:mc="http://schemas.openxmlformats.org/markup-compatibility/2006">
                  <mc:Choice xmlns:v="urn:schemas-microsoft-com:vml" Requires="v">
                    <p:oleObj spid="_x0000_s14077" name="Εξίσωση" r:id="rId13" imgW="177480" imgH="228600" progId="Equation.3">
                      <p:embed/>
                    </p:oleObj>
                  </mc:Choice>
                  <mc:Fallback>
                    <p:oleObj name="Εξίσωση" r:id="rId13" imgW="177480" imgH="22860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018" y="1434"/>
                            <a:ext cx="177" cy="227"/>
                          </a:xfrm>
                          <a:prstGeom prst="rect">
                            <a:avLst/>
                          </a:prstGeom>
                          <a:noFill/>
                          <a:effectLst>
                            <a:outerShdw dist="35921" dir="2700000" algn="ctr" rotWithShape="0">
                              <a:srgbClr val="808080"/>
                            </a:outerShdw>
                          </a:effectLst>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nvGrpSpPr>
            <p:cNvPr id="24659" name="Group 56"/>
            <p:cNvGrpSpPr>
              <a:grpSpLocks/>
            </p:cNvGrpSpPr>
            <p:nvPr/>
          </p:nvGrpSpPr>
          <p:grpSpPr bwMode="auto">
            <a:xfrm>
              <a:off x="2925" y="1661"/>
              <a:ext cx="453" cy="272"/>
              <a:chOff x="431" y="1661"/>
              <a:chExt cx="453" cy="272"/>
            </a:xfrm>
          </p:grpSpPr>
          <p:sp>
            <p:nvSpPr>
              <p:cNvPr id="24633" name="Line 57"/>
              <p:cNvSpPr>
                <a:spLocks noChangeShapeType="1"/>
              </p:cNvSpPr>
              <p:nvPr/>
            </p:nvSpPr>
            <p:spPr bwMode="auto">
              <a:xfrm flipH="1">
                <a:off x="521" y="1933"/>
                <a:ext cx="363" cy="0"/>
              </a:xfrm>
              <a:prstGeom prst="line">
                <a:avLst/>
              </a:prstGeom>
              <a:noFill/>
              <a:ln w="57150">
                <a:solidFill>
                  <a:srgbClr val="800000"/>
                </a:solidFill>
                <a:round/>
                <a:headEnd/>
                <a:tailEnd type="triangle" w="med" len="med"/>
              </a:ln>
              <a:effectLst>
                <a:outerShdw dist="35921" dir="2700000" algn="ctr" rotWithShape="0">
                  <a:schemeClr val="bg2"/>
                </a:outerShdw>
              </a:effectLst>
            </p:spPr>
            <p:txBody>
              <a:bodyPr/>
              <a:lstStyle/>
              <a:p>
                <a:pPr>
                  <a:defRPr/>
                </a:pPr>
                <a:endParaRPr lang="el-GR"/>
              </a:p>
            </p:txBody>
          </p:sp>
          <p:graphicFrame>
            <p:nvGraphicFramePr>
              <p:cNvPr id="24634" name="Object 58"/>
              <p:cNvGraphicFramePr>
                <a:graphicFrameLocks noChangeAspect="1"/>
              </p:cNvGraphicFramePr>
              <p:nvPr/>
            </p:nvGraphicFramePr>
            <p:xfrm>
              <a:off x="431" y="1661"/>
              <a:ext cx="187" cy="227"/>
            </p:xfrm>
            <a:graphic>
              <a:graphicData uri="http://schemas.openxmlformats.org/presentationml/2006/ole">
                <mc:AlternateContent xmlns:mc="http://schemas.openxmlformats.org/markup-compatibility/2006">
                  <mc:Choice xmlns:v="urn:schemas-microsoft-com:vml" Requires="v">
                    <p:oleObj spid="_x0000_s14078" name="Εξίσωση" r:id="rId15" imgW="177480" imgH="215640" progId="Equation.3">
                      <p:embed/>
                    </p:oleObj>
                  </mc:Choice>
                  <mc:Fallback>
                    <p:oleObj name="Εξίσωση" r:id="rId15" imgW="177480" imgH="215640"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31" y="1661"/>
                            <a:ext cx="187" cy="227"/>
                          </a:xfrm>
                          <a:prstGeom prst="rect">
                            <a:avLst/>
                          </a:prstGeom>
                          <a:noFill/>
                          <a:effectLst>
                            <a:outerShdw dist="35921" dir="2700000" algn="ctr" rotWithShape="0">
                              <a:srgbClr val="808080"/>
                            </a:outerShdw>
                          </a:effectLst>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nvGrpSpPr>
            <p:cNvPr id="24660" name="Group 63"/>
            <p:cNvGrpSpPr>
              <a:grpSpLocks/>
            </p:cNvGrpSpPr>
            <p:nvPr/>
          </p:nvGrpSpPr>
          <p:grpSpPr bwMode="auto">
            <a:xfrm>
              <a:off x="3787" y="1071"/>
              <a:ext cx="202" cy="817"/>
              <a:chOff x="1247" y="1071"/>
              <a:chExt cx="202" cy="817"/>
            </a:xfrm>
          </p:grpSpPr>
          <p:sp>
            <p:nvSpPr>
              <p:cNvPr id="24640" name="Line 64"/>
              <p:cNvSpPr>
                <a:spLocks noChangeShapeType="1"/>
              </p:cNvSpPr>
              <p:nvPr/>
            </p:nvSpPr>
            <p:spPr bwMode="auto">
              <a:xfrm flipV="1">
                <a:off x="1247" y="1298"/>
                <a:ext cx="0" cy="590"/>
              </a:xfrm>
              <a:prstGeom prst="line">
                <a:avLst/>
              </a:prstGeom>
              <a:noFill/>
              <a:ln w="57150">
                <a:solidFill>
                  <a:schemeClr val="tx1"/>
                </a:solidFill>
                <a:round/>
                <a:headEnd/>
                <a:tailEnd type="triangle" w="med" len="med"/>
              </a:ln>
              <a:effectLst>
                <a:outerShdw dist="35921" dir="2700000" algn="ctr" rotWithShape="0">
                  <a:schemeClr val="bg2"/>
                </a:outerShdw>
              </a:effectLst>
            </p:spPr>
            <p:txBody>
              <a:bodyPr/>
              <a:lstStyle/>
              <a:p>
                <a:pPr>
                  <a:defRPr/>
                </a:pPr>
                <a:endParaRPr lang="el-GR"/>
              </a:p>
            </p:txBody>
          </p:sp>
          <p:graphicFrame>
            <p:nvGraphicFramePr>
              <p:cNvPr id="24641" name="Object 65"/>
              <p:cNvGraphicFramePr>
                <a:graphicFrameLocks noChangeAspect="1"/>
              </p:cNvGraphicFramePr>
              <p:nvPr/>
            </p:nvGraphicFramePr>
            <p:xfrm>
              <a:off x="1247" y="1071"/>
              <a:ext cx="202" cy="227"/>
            </p:xfrm>
            <a:graphic>
              <a:graphicData uri="http://schemas.openxmlformats.org/presentationml/2006/ole">
                <mc:AlternateContent xmlns:mc="http://schemas.openxmlformats.org/markup-compatibility/2006">
                  <mc:Choice xmlns:v="urn:schemas-microsoft-com:vml" Requires="v">
                    <p:oleObj spid="_x0000_s14079" name="Εξίσωση" r:id="rId17" imgW="203040" imgH="228600" progId="Equation.3">
                      <p:embed/>
                    </p:oleObj>
                  </mc:Choice>
                  <mc:Fallback>
                    <p:oleObj name="Εξίσωση" r:id="rId17" imgW="203040" imgH="2286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247" y="1071"/>
                            <a:ext cx="202" cy="22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nvGrpSpPr>
            <p:cNvPr id="24661" name="Group 69"/>
            <p:cNvGrpSpPr>
              <a:grpSpLocks/>
            </p:cNvGrpSpPr>
            <p:nvPr/>
          </p:nvGrpSpPr>
          <p:grpSpPr bwMode="auto">
            <a:xfrm>
              <a:off x="3787" y="1706"/>
              <a:ext cx="203" cy="590"/>
              <a:chOff x="3787" y="1706"/>
              <a:chExt cx="203" cy="590"/>
            </a:xfrm>
          </p:grpSpPr>
          <p:sp>
            <p:nvSpPr>
              <p:cNvPr id="24643" name="Line 67"/>
              <p:cNvSpPr>
                <a:spLocks noChangeShapeType="1"/>
              </p:cNvSpPr>
              <p:nvPr/>
            </p:nvSpPr>
            <p:spPr bwMode="auto">
              <a:xfrm>
                <a:off x="3787" y="1706"/>
                <a:ext cx="0" cy="499"/>
              </a:xfrm>
              <a:prstGeom prst="line">
                <a:avLst/>
              </a:prstGeom>
              <a:noFill/>
              <a:ln w="57150">
                <a:solidFill>
                  <a:srgbClr val="0000FF"/>
                </a:solidFill>
                <a:round/>
                <a:headEnd/>
                <a:tailEnd type="triangle" w="med" len="med"/>
              </a:ln>
              <a:effectLst>
                <a:outerShdw dist="35921" dir="2700000" algn="ctr" rotWithShape="0">
                  <a:schemeClr val="bg2"/>
                </a:outerShdw>
              </a:effectLst>
            </p:spPr>
            <p:txBody>
              <a:bodyPr/>
              <a:lstStyle/>
              <a:p>
                <a:pPr>
                  <a:defRPr/>
                </a:pPr>
                <a:endParaRPr lang="el-GR"/>
              </a:p>
            </p:txBody>
          </p:sp>
          <p:graphicFrame>
            <p:nvGraphicFramePr>
              <p:cNvPr id="24644" name="Object 68"/>
              <p:cNvGraphicFramePr>
                <a:graphicFrameLocks noChangeAspect="1"/>
              </p:cNvGraphicFramePr>
              <p:nvPr/>
            </p:nvGraphicFramePr>
            <p:xfrm>
              <a:off x="3833" y="2115"/>
              <a:ext cx="157" cy="181"/>
            </p:xfrm>
            <a:graphic>
              <a:graphicData uri="http://schemas.openxmlformats.org/presentationml/2006/ole">
                <mc:AlternateContent xmlns:mc="http://schemas.openxmlformats.org/markup-compatibility/2006">
                  <mc:Choice xmlns:v="urn:schemas-microsoft-com:vml" Requires="v">
                    <p:oleObj spid="_x0000_s14080" name="Εξίσωση" r:id="rId18" imgW="164880" imgH="190440" progId="Equation.3">
                      <p:embed/>
                    </p:oleObj>
                  </mc:Choice>
                  <mc:Fallback>
                    <p:oleObj name="Εξίσωση" r:id="rId18" imgW="164880" imgH="190440" progId="Equation.3">
                      <p:embed/>
                      <p:pic>
                        <p:nvPicPr>
                          <p:cNvPr id="0" name=""/>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3833" y="2115"/>
                            <a:ext cx="157" cy="181"/>
                          </a:xfrm>
                          <a:prstGeom prst="rect">
                            <a:avLst/>
                          </a:prstGeom>
                          <a:noFill/>
                          <a:effectLst>
                            <a:outerShdw dist="35921" dir="2700000" algn="ctr" rotWithShape="0">
                              <a:srgbClr val="808080"/>
                            </a:outerShdw>
                          </a:effectLst>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sp>
        <p:nvSpPr>
          <p:cNvPr id="13" name="TextBox 12"/>
          <p:cNvSpPr txBox="1"/>
          <p:nvPr/>
        </p:nvSpPr>
        <p:spPr>
          <a:xfrm>
            <a:off x="20220" y="3177748"/>
            <a:ext cx="1584449" cy="461665"/>
          </a:xfrm>
          <a:prstGeom prst="rect">
            <a:avLst/>
          </a:prstGeom>
          <a:noFill/>
        </p:spPr>
        <p:txBody>
          <a:bodyPr wrap="square" rtlCol="0">
            <a:spAutoFit/>
          </a:bodyPr>
          <a:lstStyle/>
          <a:p>
            <a:r>
              <a:rPr lang="en-US" sz="2400" b="1" i="1" dirty="0" smtClean="0">
                <a:latin typeface="Comic Sans MS" panose="030F0702030302020204" pitchFamily="66" charset="0"/>
              </a:rPr>
              <a:t>W</a:t>
            </a:r>
            <a:r>
              <a:rPr lang="en-US" sz="2400" b="1" i="1" baseline="-25000" dirty="0" smtClean="0">
                <a:latin typeface="Comic Sans MS" panose="030F0702030302020204" pitchFamily="66" charset="0"/>
              </a:rPr>
              <a:t>F</a:t>
            </a:r>
            <a:r>
              <a:rPr lang="en-US" sz="2400" b="1" dirty="0" smtClean="0">
                <a:latin typeface="Comic Sans MS" panose="030F0702030302020204" pitchFamily="66" charset="0"/>
              </a:rPr>
              <a:t> = </a:t>
            </a:r>
            <a:r>
              <a:rPr lang="en-US" sz="2400" b="1" i="1" dirty="0" err="1" smtClean="0">
                <a:latin typeface="Comic Sans MS" panose="030F0702030302020204" pitchFamily="66" charset="0"/>
              </a:rPr>
              <a:t>F</a:t>
            </a:r>
            <a:r>
              <a:rPr lang="en-US" sz="2400" b="1" dirty="0" err="1" smtClean="0">
                <a:latin typeface="Comic Sans MS" panose="030F0702030302020204" pitchFamily="66" charset="0"/>
              </a:rPr>
              <a:t>.</a:t>
            </a:r>
            <a:r>
              <a:rPr lang="en-US" sz="2400" b="1" i="1" dirty="0" err="1" smtClean="0">
                <a:latin typeface="Comic Sans MS" panose="030F0702030302020204" pitchFamily="66" charset="0"/>
              </a:rPr>
              <a:t>x</a:t>
            </a:r>
            <a:endParaRPr lang="el-GR" sz="2400" b="1" i="1" baseline="-25000" dirty="0">
              <a:latin typeface="Comic Sans MS" panose="030F0702030302020204" pitchFamily="66" charset="0"/>
            </a:endParaRPr>
          </a:p>
        </p:txBody>
      </p:sp>
      <p:sp>
        <p:nvSpPr>
          <p:cNvPr id="14" name="TextBox 13"/>
          <p:cNvSpPr txBox="1"/>
          <p:nvPr/>
        </p:nvSpPr>
        <p:spPr>
          <a:xfrm>
            <a:off x="1481686" y="3191683"/>
            <a:ext cx="1685963" cy="461665"/>
          </a:xfrm>
          <a:prstGeom prst="rect">
            <a:avLst/>
          </a:prstGeom>
          <a:noFill/>
        </p:spPr>
        <p:txBody>
          <a:bodyPr wrap="square" rtlCol="0">
            <a:spAutoFit/>
          </a:bodyPr>
          <a:lstStyle/>
          <a:p>
            <a:r>
              <a:rPr lang="en-US" sz="2400" b="1" dirty="0" smtClean="0">
                <a:latin typeface="Comic Sans MS" panose="030F0702030302020204" pitchFamily="66" charset="0"/>
              </a:rPr>
              <a:t>= (</a:t>
            </a:r>
            <a:r>
              <a:rPr lang="en-US" sz="2400" b="1" i="1" dirty="0" err="1" smtClean="0">
                <a:latin typeface="Comic Sans MS" panose="030F0702030302020204" pitchFamily="66" charset="0"/>
              </a:rPr>
              <a:t>m</a:t>
            </a:r>
            <a:r>
              <a:rPr lang="en-US" sz="2400" b="1" dirty="0" err="1" smtClean="0">
                <a:latin typeface="Comic Sans MS" panose="030F0702030302020204" pitchFamily="66" charset="0"/>
              </a:rPr>
              <a:t>.</a:t>
            </a:r>
            <a:r>
              <a:rPr lang="en-US" sz="2400" b="1" i="1" dirty="0" err="1" smtClean="0">
                <a:latin typeface="Comic Sans MS" panose="030F0702030302020204" pitchFamily="66" charset="0"/>
              </a:rPr>
              <a:t>a</a:t>
            </a:r>
            <a:r>
              <a:rPr lang="en-US" sz="2400" b="1" dirty="0" smtClean="0">
                <a:latin typeface="Comic Sans MS" panose="030F0702030302020204" pitchFamily="66" charset="0"/>
              </a:rPr>
              <a:t>).x</a:t>
            </a:r>
            <a:endParaRPr lang="el-GR" sz="2400" b="1" dirty="0">
              <a:latin typeface="Comic Sans MS" panose="030F0702030302020204" pitchFamily="66" charset="0"/>
            </a:endParaRPr>
          </a:p>
        </p:txBody>
      </p:sp>
      <p:sp>
        <p:nvSpPr>
          <p:cNvPr id="58" name="TextBox 57"/>
          <p:cNvSpPr txBox="1"/>
          <p:nvPr/>
        </p:nvSpPr>
        <p:spPr>
          <a:xfrm>
            <a:off x="3049284" y="3116194"/>
            <a:ext cx="2264785" cy="584775"/>
          </a:xfrm>
          <a:prstGeom prst="rect">
            <a:avLst/>
          </a:prstGeom>
          <a:noFill/>
        </p:spPr>
        <p:txBody>
          <a:bodyPr wrap="square" rtlCol="0">
            <a:spAutoFit/>
          </a:bodyPr>
          <a:lstStyle/>
          <a:p>
            <a:r>
              <a:rPr lang="en-US" sz="2400" b="1" dirty="0" smtClean="0">
                <a:latin typeface="Comic Sans MS" panose="030F0702030302020204" pitchFamily="66" charset="0"/>
              </a:rPr>
              <a:t>= </a:t>
            </a:r>
            <a:r>
              <a:rPr lang="en-US" sz="2400" b="1" i="1" dirty="0" err="1" smtClean="0">
                <a:latin typeface="Comic Sans MS" panose="030F0702030302020204" pitchFamily="66" charset="0"/>
              </a:rPr>
              <a:t>m</a:t>
            </a:r>
            <a:r>
              <a:rPr lang="en-US" sz="2400" b="1" dirty="0" err="1" smtClean="0">
                <a:latin typeface="Comic Sans MS" panose="030F0702030302020204" pitchFamily="66" charset="0"/>
              </a:rPr>
              <a:t>.</a:t>
            </a:r>
            <a:r>
              <a:rPr lang="en-US" sz="2400" b="1" i="1" dirty="0" err="1" smtClean="0">
                <a:latin typeface="Comic Sans MS" panose="030F0702030302020204" pitchFamily="66" charset="0"/>
              </a:rPr>
              <a:t>a</a:t>
            </a:r>
            <a:r>
              <a:rPr lang="en-US" sz="2400" b="1" dirty="0" err="1" smtClean="0">
                <a:latin typeface="Comic Sans MS" panose="030F0702030302020204" pitchFamily="66" charset="0"/>
              </a:rPr>
              <a:t>.</a:t>
            </a:r>
            <a:r>
              <a:rPr lang="en-US" sz="2400" b="1" dirty="0" smtClean="0">
                <a:latin typeface="Comic Sans MS" panose="030F0702030302020204" pitchFamily="66" charset="0"/>
              </a:rPr>
              <a:t>(</a:t>
            </a:r>
            <a:r>
              <a:rPr lang="en-US" sz="3200" b="1" dirty="0" smtClean="0">
                <a:latin typeface="Comic Sans MS" panose="030F0702030302020204" pitchFamily="66" charset="0"/>
              </a:rPr>
              <a:t>½</a:t>
            </a:r>
            <a:r>
              <a:rPr lang="en-US" sz="2400" b="1" i="1" dirty="0" smtClean="0">
                <a:latin typeface="Comic Sans MS" panose="030F0702030302020204" pitchFamily="66" charset="0"/>
              </a:rPr>
              <a:t>a</a:t>
            </a:r>
            <a:r>
              <a:rPr lang="en-US" sz="2400" b="1" dirty="0" smtClean="0">
                <a:latin typeface="Comic Sans MS" panose="030F0702030302020204" pitchFamily="66" charset="0"/>
              </a:rPr>
              <a:t>.</a:t>
            </a:r>
            <a:r>
              <a:rPr lang="en-US" sz="2400" b="1" i="1" dirty="0" smtClean="0">
                <a:latin typeface="Comic Sans MS" panose="030F0702030302020204" pitchFamily="66" charset="0"/>
              </a:rPr>
              <a:t>t</a:t>
            </a:r>
            <a:r>
              <a:rPr lang="en-US" sz="2400" b="1" baseline="30000" dirty="0" smtClean="0">
                <a:latin typeface="Comic Sans MS" panose="030F0702030302020204" pitchFamily="66" charset="0"/>
              </a:rPr>
              <a:t>2</a:t>
            </a:r>
            <a:r>
              <a:rPr lang="en-US" sz="2400" b="1" dirty="0" smtClean="0">
                <a:latin typeface="Comic Sans MS" panose="030F0702030302020204" pitchFamily="66" charset="0"/>
              </a:rPr>
              <a:t>)</a:t>
            </a:r>
            <a:endParaRPr lang="el-GR" sz="2400" b="1" i="1" baseline="30000" dirty="0">
              <a:latin typeface="Comic Sans MS" panose="030F0702030302020204" pitchFamily="66" charset="0"/>
            </a:endParaRPr>
          </a:p>
        </p:txBody>
      </p:sp>
      <p:sp>
        <p:nvSpPr>
          <p:cNvPr id="15" name="TextBox 14"/>
          <p:cNvSpPr txBox="1"/>
          <p:nvPr/>
        </p:nvSpPr>
        <p:spPr>
          <a:xfrm>
            <a:off x="5196396" y="3118402"/>
            <a:ext cx="1943174" cy="584775"/>
          </a:xfrm>
          <a:prstGeom prst="rect">
            <a:avLst/>
          </a:prstGeom>
          <a:noFill/>
        </p:spPr>
        <p:txBody>
          <a:bodyPr wrap="square" rtlCol="0">
            <a:spAutoFit/>
          </a:bodyPr>
          <a:lstStyle/>
          <a:p>
            <a:r>
              <a:rPr lang="en-US" sz="2400" b="1" dirty="0" smtClean="0">
                <a:latin typeface="Comic Sans MS" panose="030F0702030302020204" pitchFamily="66" charset="0"/>
              </a:rPr>
              <a:t>= </a:t>
            </a:r>
            <a:r>
              <a:rPr lang="en-US" sz="3200" b="1" dirty="0" smtClean="0">
                <a:latin typeface="Comic Sans MS" panose="030F0702030302020204" pitchFamily="66" charset="0"/>
              </a:rPr>
              <a:t>½</a:t>
            </a:r>
            <a:r>
              <a:rPr lang="en-US" sz="2400" b="1" i="1" dirty="0" smtClean="0">
                <a:latin typeface="Comic Sans MS" panose="030F0702030302020204" pitchFamily="66" charset="0"/>
              </a:rPr>
              <a:t>m</a:t>
            </a:r>
            <a:r>
              <a:rPr lang="en-US" sz="2400" b="1" dirty="0" smtClean="0">
                <a:latin typeface="Comic Sans MS" panose="030F0702030302020204" pitchFamily="66" charset="0"/>
              </a:rPr>
              <a:t>.(</a:t>
            </a:r>
            <a:r>
              <a:rPr lang="en-US" sz="2400" b="1" i="1" dirty="0" smtClean="0">
                <a:latin typeface="Comic Sans MS" panose="030F0702030302020204" pitchFamily="66" charset="0"/>
              </a:rPr>
              <a:t>a</a:t>
            </a:r>
            <a:r>
              <a:rPr lang="en-US" sz="2400" b="1" dirty="0" smtClean="0">
                <a:latin typeface="Comic Sans MS" panose="030F0702030302020204" pitchFamily="66" charset="0"/>
              </a:rPr>
              <a:t>.</a:t>
            </a:r>
            <a:r>
              <a:rPr lang="en-US" sz="2400" b="1" i="1" dirty="0" smtClean="0">
                <a:latin typeface="Comic Sans MS" panose="030F0702030302020204" pitchFamily="66" charset="0"/>
              </a:rPr>
              <a:t>t</a:t>
            </a:r>
            <a:r>
              <a:rPr lang="en-US" sz="2400" b="1" dirty="0" smtClean="0">
                <a:latin typeface="Comic Sans MS" panose="030F0702030302020204" pitchFamily="66" charset="0"/>
              </a:rPr>
              <a:t>)</a:t>
            </a:r>
            <a:r>
              <a:rPr lang="en-US" sz="2400" b="1" baseline="30000" dirty="0" smtClean="0">
                <a:latin typeface="Comic Sans MS" panose="030F0702030302020204" pitchFamily="66" charset="0"/>
              </a:rPr>
              <a:t>2</a:t>
            </a:r>
            <a:endParaRPr lang="el-GR" sz="2400" b="1" baseline="30000" dirty="0">
              <a:latin typeface="Comic Sans MS" panose="030F0702030302020204" pitchFamily="66" charset="0"/>
            </a:endParaRPr>
          </a:p>
        </p:txBody>
      </p:sp>
      <p:sp>
        <p:nvSpPr>
          <p:cNvPr id="16" name="TextBox 15"/>
          <p:cNvSpPr txBox="1"/>
          <p:nvPr/>
        </p:nvSpPr>
        <p:spPr>
          <a:xfrm>
            <a:off x="6983963" y="3111942"/>
            <a:ext cx="1404387" cy="584775"/>
          </a:xfrm>
          <a:prstGeom prst="rect">
            <a:avLst/>
          </a:prstGeom>
          <a:noFill/>
        </p:spPr>
        <p:txBody>
          <a:bodyPr wrap="square" rtlCol="0">
            <a:spAutoFit/>
          </a:bodyPr>
          <a:lstStyle/>
          <a:p>
            <a:r>
              <a:rPr lang="en-US" sz="2400" b="1" dirty="0" smtClean="0">
                <a:solidFill>
                  <a:srgbClr val="FF0000"/>
                </a:solidFill>
                <a:effectLst>
                  <a:outerShdw blurRad="38100" dist="38100" dir="2700000" algn="tl">
                    <a:srgbClr val="000000">
                      <a:alpha val="43137"/>
                    </a:srgbClr>
                  </a:outerShdw>
                </a:effectLst>
                <a:latin typeface="Comic Sans MS" panose="030F0702030302020204" pitchFamily="66" charset="0"/>
              </a:rPr>
              <a:t>= </a:t>
            </a:r>
            <a:r>
              <a:rPr lang="en-US" sz="3200" b="1" dirty="0" smtClean="0">
                <a:solidFill>
                  <a:srgbClr val="FF0000"/>
                </a:solidFill>
                <a:effectLst>
                  <a:outerShdw blurRad="38100" dist="38100" dir="2700000" algn="tl">
                    <a:srgbClr val="000000">
                      <a:alpha val="43137"/>
                    </a:srgbClr>
                  </a:outerShdw>
                </a:effectLst>
                <a:latin typeface="Comic Sans MS" panose="030F0702030302020204" pitchFamily="66" charset="0"/>
              </a:rPr>
              <a:t>½</a:t>
            </a:r>
            <a:r>
              <a:rPr lang="en-US" sz="2400" b="1" i="1" dirty="0" smtClean="0">
                <a:solidFill>
                  <a:srgbClr val="FF0000"/>
                </a:solidFill>
                <a:effectLst>
                  <a:outerShdw blurRad="38100" dist="38100" dir="2700000" algn="tl">
                    <a:srgbClr val="000000">
                      <a:alpha val="43137"/>
                    </a:srgbClr>
                  </a:outerShdw>
                </a:effectLst>
                <a:latin typeface="Comic Sans MS" panose="030F0702030302020204" pitchFamily="66" charset="0"/>
              </a:rPr>
              <a:t>m</a:t>
            </a:r>
            <a:r>
              <a:rPr lang="en-US" sz="2400" b="1" dirty="0" smtClean="0">
                <a:solidFill>
                  <a:srgbClr val="FF0000"/>
                </a:solidFill>
                <a:effectLst>
                  <a:outerShdw blurRad="38100" dist="38100" dir="2700000" algn="tl">
                    <a:srgbClr val="000000">
                      <a:alpha val="43137"/>
                    </a:srgbClr>
                  </a:outerShdw>
                </a:effectLst>
                <a:latin typeface="Comic Sans MS" panose="030F0702030302020204" pitchFamily="66" charset="0"/>
              </a:rPr>
              <a:t>.</a:t>
            </a:r>
            <a:r>
              <a:rPr lang="el-GR" sz="2400" b="1" i="1" dirty="0" smtClean="0">
                <a:solidFill>
                  <a:srgbClr val="FF0000"/>
                </a:solidFill>
                <a:effectLst>
                  <a:outerShdw blurRad="38100" dist="38100" dir="2700000" algn="tl">
                    <a:srgbClr val="000000">
                      <a:alpha val="43137"/>
                    </a:srgbClr>
                  </a:outerShdw>
                </a:effectLst>
                <a:latin typeface="Comic Sans MS" panose="030F0702030302020204" pitchFamily="66" charset="0"/>
              </a:rPr>
              <a:t>υ</a:t>
            </a:r>
            <a:r>
              <a:rPr lang="el-GR" sz="2400" b="1" baseline="30000" dirty="0" smtClean="0">
                <a:solidFill>
                  <a:srgbClr val="FF0000"/>
                </a:solidFill>
                <a:effectLst>
                  <a:outerShdw blurRad="38100" dist="38100" dir="2700000" algn="tl">
                    <a:srgbClr val="000000">
                      <a:alpha val="43137"/>
                    </a:srgbClr>
                  </a:outerShdw>
                </a:effectLst>
                <a:latin typeface="Comic Sans MS" panose="030F0702030302020204" pitchFamily="66" charset="0"/>
              </a:rPr>
              <a:t>2</a:t>
            </a:r>
            <a:r>
              <a:rPr lang="en-US" sz="2400" b="1" dirty="0" smtClean="0">
                <a:solidFill>
                  <a:srgbClr val="FF0000"/>
                </a:solidFill>
                <a:effectLst>
                  <a:outerShdw blurRad="38100" dist="38100" dir="2700000" algn="tl">
                    <a:srgbClr val="000000">
                      <a:alpha val="43137"/>
                    </a:srgbClr>
                  </a:outerShdw>
                </a:effectLst>
                <a:latin typeface="Comic Sans MS" panose="030F0702030302020204" pitchFamily="66" charset="0"/>
              </a:rPr>
              <a:t> </a:t>
            </a:r>
            <a:endParaRPr lang="el-GR" sz="2400" b="1" dirty="0">
              <a:solidFill>
                <a:srgbClr val="FF0000"/>
              </a:solidFill>
              <a:effectLst>
                <a:outerShdw blurRad="38100" dist="38100" dir="2700000" algn="tl">
                  <a:srgbClr val="000000">
                    <a:alpha val="43137"/>
                  </a:srgbClr>
                </a:outerShdw>
              </a:effectLst>
              <a:latin typeface="Comic Sans MS" panose="030F0702030302020204" pitchFamily="66" charset="0"/>
            </a:endParaRPr>
          </a:p>
        </p:txBody>
      </p:sp>
      <p:sp>
        <p:nvSpPr>
          <p:cNvPr id="17" name="TextBox 16"/>
          <p:cNvSpPr txBox="1"/>
          <p:nvPr/>
        </p:nvSpPr>
        <p:spPr>
          <a:xfrm>
            <a:off x="251520" y="3861048"/>
            <a:ext cx="8640960" cy="1015663"/>
          </a:xfrm>
          <a:prstGeom prst="rect">
            <a:avLst/>
          </a:prstGeom>
          <a:noFill/>
        </p:spPr>
        <p:txBody>
          <a:bodyPr wrap="square" rtlCol="0">
            <a:spAutoFit/>
          </a:bodyPr>
          <a:lstStyle/>
          <a:p>
            <a:r>
              <a:rPr lang="el-GR" sz="2000" b="1" dirty="0" smtClean="0">
                <a:latin typeface="Comic Sans MS" panose="030F0702030302020204" pitchFamily="66" charset="0"/>
              </a:rPr>
              <a:t>Το σώμα απέκτησε κίνηση (ταχύτητα </a:t>
            </a:r>
            <a:r>
              <a:rPr lang="el-GR" sz="2000" b="1" i="1" dirty="0" smtClean="0">
                <a:latin typeface="Comic Sans MS" panose="030F0702030302020204" pitchFamily="66" charset="0"/>
              </a:rPr>
              <a:t>υ </a:t>
            </a:r>
            <a:r>
              <a:rPr lang="el-GR" sz="2000" b="1" dirty="0" smtClean="0">
                <a:latin typeface="Comic Sans MS" panose="030F0702030302020204" pitchFamily="66" charset="0"/>
              </a:rPr>
              <a:t>) από τη δράση της δύναμης</a:t>
            </a:r>
            <a:r>
              <a:rPr lang="en-US" sz="2000" b="1" dirty="0" smtClean="0">
                <a:latin typeface="Comic Sans MS" panose="030F0702030302020204" pitchFamily="66" charset="0"/>
              </a:rPr>
              <a:t> </a:t>
            </a:r>
            <a:r>
              <a:rPr lang="en-US" sz="2000" b="1" i="1" dirty="0" smtClean="0">
                <a:latin typeface="Comic Sans MS" panose="030F0702030302020204" pitchFamily="66" charset="0"/>
              </a:rPr>
              <a:t>F</a:t>
            </a:r>
            <a:r>
              <a:rPr lang="en-US" sz="2000" b="1" dirty="0" smtClean="0">
                <a:latin typeface="Comic Sans MS" panose="030F0702030302020204" pitchFamily="66" charset="0"/>
              </a:rPr>
              <a:t>.</a:t>
            </a:r>
          </a:p>
          <a:p>
            <a:r>
              <a:rPr lang="el-GR" sz="2000" b="1" dirty="0" smtClean="0">
                <a:solidFill>
                  <a:srgbClr val="FF0000"/>
                </a:solidFill>
                <a:effectLst>
                  <a:outerShdw blurRad="38100" dist="38100" dir="2700000" algn="tl">
                    <a:srgbClr val="000000">
                      <a:alpha val="43137"/>
                    </a:srgbClr>
                  </a:outerShdw>
                </a:effectLst>
                <a:latin typeface="Comic Sans MS" panose="030F0702030302020204" pitchFamily="66" charset="0"/>
              </a:rPr>
              <a:t>Το έργο της </a:t>
            </a:r>
            <a:r>
              <a:rPr lang="en-US" sz="2000" b="1" i="1" dirty="0" smtClean="0">
                <a:solidFill>
                  <a:srgbClr val="FF0000"/>
                </a:solidFill>
                <a:effectLst>
                  <a:outerShdw blurRad="38100" dist="38100" dir="2700000" algn="tl">
                    <a:srgbClr val="000000">
                      <a:alpha val="43137"/>
                    </a:srgbClr>
                  </a:outerShdw>
                </a:effectLst>
                <a:latin typeface="Comic Sans MS" panose="030F0702030302020204" pitchFamily="66" charset="0"/>
              </a:rPr>
              <a:t>F</a:t>
            </a:r>
            <a:r>
              <a:rPr lang="el-GR" sz="2000" b="1" dirty="0" smtClean="0">
                <a:solidFill>
                  <a:srgbClr val="FF0000"/>
                </a:solidFill>
                <a:effectLst>
                  <a:outerShdw blurRad="38100" dist="38100" dir="2700000" algn="tl">
                    <a:srgbClr val="000000">
                      <a:alpha val="43137"/>
                    </a:srgbClr>
                  </a:outerShdw>
                </a:effectLst>
                <a:latin typeface="Comic Sans MS" panose="030F0702030302020204" pitchFamily="66" charset="0"/>
              </a:rPr>
              <a:t> είναι ίσο με </a:t>
            </a:r>
            <a:r>
              <a:rPr lang="el-GR" sz="2000" b="1" dirty="0" smtClean="0">
                <a:latin typeface="Comic Sans MS" panose="030F0702030302020204" pitchFamily="66" charset="0"/>
              </a:rPr>
              <a:t>την ενέργεια που απέκτησε το σώμα λόγω της κίνησής του, </a:t>
            </a:r>
            <a:r>
              <a:rPr lang="el-GR" sz="2000" b="1" dirty="0" smtClean="0">
                <a:solidFill>
                  <a:srgbClr val="FF0000"/>
                </a:solidFill>
                <a:effectLst>
                  <a:outerShdw blurRad="38100" dist="38100" dir="2700000" algn="tl">
                    <a:srgbClr val="000000">
                      <a:alpha val="43137"/>
                    </a:srgbClr>
                  </a:outerShdw>
                </a:effectLst>
                <a:latin typeface="Comic Sans MS" panose="030F0702030302020204" pitchFamily="66" charset="0"/>
              </a:rPr>
              <a:t>την Κινητική Ενέργεια </a:t>
            </a:r>
            <a:r>
              <a:rPr lang="el-GR" sz="2000" b="1" i="1" dirty="0" smtClean="0">
                <a:solidFill>
                  <a:srgbClr val="FF0000"/>
                </a:solidFill>
                <a:effectLst>
                  <a:outerShdw blurRad="38100" dist="38100" dir="2700000" algn="tl">
                    <a:srgbClr val="000000">
                      <a:alpha val="43137"/>
                    </a:srgbClr>
                  </a:outerShdw>
                </a:effectLst>
                <a:latin typeface="Comic Sans MS" panose="030F0702030302020204" pitchFamily="66" charset="0"/>
              </a:rPr>
              <a:t>Κ</a:t>
            </a:r>
            <a:r>
              <a:rPr lang="el-GR" sz="2000" b="1" dirty="0" smtClean="0">
                <a:latin typeface="Comic Sans MS" panose="030F0702030302020204" pitchFamily="66" charset="0"/>
              </a:rPr>
              <a:t>.  </a:t>
            </a:r>
            <a:endParaRPr lang="el-GR" sz="2000" b="1" dirty="0">
              <a:latin typeface="Comic Sans MS" panose="030F0702030302020204" pitchFamily="66" charset="0"/>
            </a:endParaRPr>
          </a:p>
        </p:txBody>
      </p:sp>
      <p:sp>
        <p:nvSpPr>
          <p:cNvPr id="18" name="TextBox 17"/>
          <p:cNvSpPr txBox="1"/>
          <p:nvPr/>
        </p:nvSpPr>
        <p:spPr>
          <a:xfrm>
            <a:off x="8244408" y="3191681"/>
            <a:ext cx="778100" cy="461665"/>
          </a:xfrm>
          <a:prstGeom prst="rect">
            <a:avLst/>
          </a:prstGeom>
          <a:noFill/>
        </p:spPr>
        <p:txBody>
          <a:bodyPr wrap="square" rtlCol="0">
            <a:spAutoFit/>
          </a:bodyPr>
          <a:lstStyle/>
          <a:p>
            <a:r>
              <a:rPr lang="el-GR" sz="2400" b="1" dirty="0" smtClean="0">
                <a:solidFill>
                  <a:srgbClr val="FF0000"/>
                </a:solidFill>
                <a:effectLst>
                  <a:outerShdw blurRad="38100" dist="38100" dir="2700000" algn="tl">
                    <a:srgbClr val="000000">
                      <a:alpha val="43137"/>
                    </a:srgbClr>
                  </a:outerShdw>
                </a:effectLst>
                <a:latin typeface="Comic Sans MS" panose="030F0702030302020204" pitchFamily="66" charset="0"/>
              </a:rPr>
              <a:t>= </a:t>
            </a:r>
            <a:r>
              <a:rPr lang="el-GR" sz="2400" b="1" i="1" dirty="0" smtClean="0">
                <a:solidFill>
                  <a:srgbClr val="FF0000"/>
                </a:solidFill>
                <a:effectLst>
                  <a:outerShdw blurRad="38100" dist="38100" dir="2700000" algn="tl">
                    <a:srgbClr val="000000">
                      <a:alpha val="43137"/>
                    </a:srgbClr>
                  </a:outerShdw>
                </a:effectLst>
                <a:latin typeface="Comic Sans MS" panose="030F0702030302020204" pitchFamily="66" charset="0"/>
              </a:rPr>
              <a:t>Κ</a:t>
            </a:r>
            <a:endParaRPr lang="el-GR" sz="2400" b="1" i="1" dirty="0">
              <a:solidFill>
                <a:srgbClr val="FF0000"/>
              </a:solidFill>
              <a:effectLst>
                <a:outerShdw blurRad="38100" dist="38100" dir="2700000" algn="tl">
                  <a:srgbClr val="000000">
                    <a:alpha val="43137"/>
                  </a:srgbClr>
                </a:outerShdw>
              </a:effectLst>
              <a:latin typeface="Comic Sans MS" panose="030F0702030302020204" pitchFamily="66" charset="0"/>
            </a:endParaRPr>
          </a:p>
        </p:txBody>
      </p:sp>
      <p:sp>
        <p:nvSpPr>
          <p:cNvPr id="19" name="TextBox 18"/>
          <p:cNvSpPr txBox="1"/>
          <p:nvPr/>
        </p:nvSpPr>
        <p:spPr>
          <a:xfrm>
            <a:off x="2317583" y="5229199"/>
            <a:ext cx="3684215" cy="584775"/>
          </a:xfrm>
          <a:prstGeom prst="rect">
            <a:avLst/>
          </a:prstGeom>
          <a:noFill/>
        </p:spPr>
        <p:txBody>
          <a:bodyPr wrap="square" rtlCol="0">
            <a:spAutoFit/>
          </a:bodyPr>
          <a:lstStyle/>
          <a:p>
            <a:pPr algn="ctr"/>
            <a:r>
              <a:rPr lang="el-GR" sz="3200" b="1" i="1" dirty="0" smtClean="0">
                <a:solidFill>
                  <a:srgbClr val="FF0000"/>
                </a:solidFill>
                <a:effectLst>
                  <a:outerShdw blurRad="38100" dist="38100" dir="2700000" algn="tl">
                    <a:srgbClr val="000000">
                      <a:alpha val="43137"/>
                    </a:srgbClr>
                  </a:outerShdw>
                </a:effectLst>
                <a:latin typeface="Comic Sans MS" panose="030F0702030302020204" pitchFamily="66" charset="0"/>
              </a:rPr>
              <a:t>Κ</a:t>
            </a:r>
            <a:r>
              <a:rPr lang="el-GR" sz="3200" b="1" dirty="0" smtClean="0">
                <a:solidFill>
                  <a:srgbClr val="FF0000"/>
                </a:solidFill>
                <a:effectLst>
                  <a:outerShdw blurRad="38100" dist="38100" dir="2700000" algn="tl">
                    <a:srgbClr val="000000">
                      <a:alpha val="43137"/>
                    </a:srgbClr>
                  </a:outerShdw>
                </a:effectLst>
                <a:latin typeface="Comic Sans MS" panose="030F0702030302020204" pitchFamily="66" charset="0"/>
              </a:rPr>
              <a:t> = ½ </a:t>
            </a:r>
            <a:r>
              <a:rPr lang="en-US" sz="3200" b="1" i="1" dirty="0" smtClean="0">
                <a:solidFill>
                  <a:srgbClr val="FF0000"/>
                </a:solidFill>
                <a:effectLst>
                  <a:outerShdw blurRad="38100" dist="38100" dir="2700000" algn="tl">
                    <a:srgbClr val="000000">
                      <a:alpha val="43137"/>
                    </a:srgbClr>
                  </a:outerShdw>
                </a:effectLst>
                <a:latin typeface="Comic Sans MS" panose="030F0702030302020204" pitchFamily="66" charset="0"/>
              </a:rPr>
              <a:t>m</a:t>
            </a:r>
            <a:r>
              <a:rPr lang="en-US" sz="3200" b="1" dirty="0" smtClean="0">
                <a:solidFill>
                  <a:srgbClr val="FF0000"/>
                </a:solidFill>
                <a:effectLst>
                  <a:outerShdw blurRad="38100" dist="38100" dir="2700000" algn="tl">
                    <a:srgbClr val="000000">
                      <a:alpha val="43137"/>
                    </a:srgbClr>
                  </a:outerShdw>
                </a:effectLst>
                <a:latin typeface="Comic Sans MS" panose="030F0702030302020204" pitchFamily="66" charset="0"/>
              </a:rPr>
              <a:t> . </a:t>
            </a:r>
            <a:r>
              <a:rPr lang="el-GR" sz="3200" b="1" i="1" dirty="0" smtClean="0">
                <a:solidFill>
                  <a:srgbClr val="FF0000"/>
                </a:solidFill>
                <a:effectLst>
                  <a:outerShdw blurRad="38100" dist="38100" dir="2700000" algn="tl">
                    <a:srgbClr val="000000">
                      <a:alpha val="43137"/>
                    </a:srgbClr>
                  </a:outerShdw>
                </a:effectLst>
                <a:latin typeface="Comic Sans MS" panose="030F0702030302020204" pitchFamily="66" charset="0"/>
              </a:rPr>
              <a:t>υ </a:t>
            </a:r>
            <a:r>
              <a:rPr lang="el-GR" sz="3200" b="1" baseline="30000" dirty="0" smtClean="0">
                <a:solidFill>
                  <a:srgbClr val="FF0000"/>
                </a:solidFill>
                <a:effectLst>
                  <a:outerShdw blurRad="38100" dist="38100" dir="2700000" algn="tl">
                    <a:srgbClr val="000000">
                      <a:alpha val="43137"/>
                    </a:srgbClr>
                  </a:outerShdw>
                </a:effectLst>
                <a:latin typeface="Comic Sans MS" panose="030F0702030302020204" pitchFamily="66" charset="0"/>
              </a:rPr>
              <a:t>2</a:t>
            </a:r>
            <a:endParaRPr lang="el-GR" sz="3200" b="1" baseline="30000" dirty="0">
              <a:solidFill>
                <a:srgbClr val="FF0000"/>
              </a:solidFill>
              <a:effectLst>
                <a:outerShdw blurRad="38100" dist="38100" dir="2700000" algn="tl">
                  <a:srgbClr val="000000">
                    <a:alpha val="43137"/>
                  </a:srgbClr>
                </a:outerShdw>
              </a:effectLst>
              <a:latin typeface="Comic Sans MS" panose="030F0702030302020204" pitchFamily="66" charset="0"/>
            </a:endParaRPr>
          </a:p>
        </p:txBody>
      </p:sp>
    </p:spTree>
    <p:extLst>
      <p:ext uri="{BB962C8B-B14F-4D97-AF65-F5344CB8AC3E}">
        <p14:creationId xmlns:p14="http://schemas.microsoft.com/office/powerpoint/2010/main" val="1348283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24580"/>
                                        </p:tgtEl>
                                        <p:attrNameLst>
                                          <p:attrName>style.visibility</p:attrName>
                                        </p:attrNameLst>
                                      </p:cBhvr>
                                      <p:to>
                                        <p:strVal val="visible"/>
                                      </p:to>
                                    </p:set>
                                    <p:animEffect transition="in" filter="dissolve">
                                      <p:cBhvr>
                                        <p:cTn id="7" dur="500"/>
                                        <p:tgtEl>
                                          <p:spTgt spid="24580"/>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24581"/>
                                        </p:tgtEl>
                                        <p:attrNameLst>
                                          <p:attrName>style.visibility</p:attrName>
                                        </p:attrNameLst>
                                      </p:cBhvr>
                                      <p:to>
                                        <p:strVal val="visible"/>
                                      </p:to>
                                    </p:set>
                                    <p:animEffect transition="in" filter="dissolve">
                                      <p:cBhvr>
                                        <p:cTn id="11" dur="500"/>
                                        <p:tgtEl>
                                          <p:spTgt spid="24581"/>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24622"/>
                                        </p:tgtEl>
                                        <p:attrNameLst>
                                          <p:attrName>style.visibility</p:attrName>
                                        </p:attrNameLst>
                                      </p:cBhvr>
                                      <p:to>
                                        <p:strVal val="visible"/>
                                      </p:to>
                                    </p:set>
                                    <p:animEffect transition="in" filter="fade">
                                      <p:cBhvr>
                                        <p:cTn id="15" dur="500"/>
                                        <p:tgtEl>
                                          <p:spTgt spid="24622"/>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24629"/>
                                        </p:tgtEl>
                                        <p:attrNameLst>
                                          <p:attrName>style.visibility</p:attrName>
                                        </p:attrNameLst>
                                      </p:cBhvr>
                                      <p:to>
                                        <p:strVal val="visible"/>
                                      </p:to>
                                    </p:set>
                                    <p:animEffect transition="in" filter="fade">
                                      <p:cBhvr>
                                        <p:cTn id="19" dur="500"/>
                                        <p:tgtEl>
                                          <p:spTgt spid="24629"/>
                                        </p:tgtEl>
                                      </p:cBhvr>
                                    </p:animEffect>
                                  </p:childTnLst>
                                </p:cTn>
                              </p:par>
                            </p:childTnLst>
                          </p:cTn>
                        </p:par>
                        <p:par>
                          <p:cTn id="20" fill="hold">
                            <p:stCondLst>
                              <p:cond delay="2000"/>
                            </p:stCondLst>
                            <p:childTnLst>
                              <p:par>
                                <p:cTn id="21" presetID="12" presetClass="entr" presetSubtype="4" fill="hold" nodeType="afterEffect">
                                  <p:stCondLst>
                                    <p:cond delay="0"/>
                                  </p:stCondLst>
                                  <p:childTnLst>
                                    <p:set>
                                      <p:cBhvr>
                                        <p:cTn id="22" dur="1" fill="hold">
                                          <p:stCondLst>
                                            <p:cond delay="0"/>
                                          </p:stCondLst>
                                        </p:cTn>
                                        <p:tgtEl>
                                          <p:spTgt spid="24638"/>
                                        </p:tgtEl>
                                        <p:attrNameLst>
                                          <p:attrName>style.visibility</p:attrName>
                                        </p:attrNameLst>
                                      </p:cBhvr>
                                      <p:to>
                                        <p:strVal val="visible"/>
                                      </p:to>
                                    </p:set>
                                    <p:animEffect transition="in" filter="slide(fromBottom)">
                                      <p:cBhvr>
                                        <p:cTn id="23" dur="500"/>
                                        <p:tgtEl>
                                          <p:spTgt spid="24638"/>
                                        </p:tgtEl>
                                      </p:cBhvr>
                                    </p:animEffect>
                                  </p:childTnLst>
                                </p:cTn>
                              </p:par>
                            </p:childTnLst>
                          </p:cTn>
                        </p:par>
                        <p:par>
                          <p:cTn id="24" fill="hold">
                            <p:stCondLst>
                              <p:cond delay="2500"/>
                            </p:stCondLst>
                            <p:childTnLst>
                              <p:par>
                                <p:cTn id="25" presetID="12" presetClass="entr" presetSubtype="4" fill="hold" nodeType="afterEffect">
                                  <p:stCondLst>
                                    <p:cond delay="0"/>
                                  </p:stCondLst>
                                  <p:childTnLst>
                                    <p:set>
                                      <p:cBhvr>
                                        <p:cTn id="26" dur="1" fill="hold">
                                          <p:stCondLst>
                                            <p:cond delay="0"/>
                                          </p:stCondLst>
                                        </p:cTn>
                                        <p:tgtEl>
                                          <p:spTgt spid="24631"/>
                                        </p:tgtEl>
                                        <p:attrNameLst>
                                          <p:attrName>style.visibility</p:attrName>
                                        </p:attrNameLst>
                                      </p:cBhvr>
                                      <p:to>
                                        <p:strVal val="visible"/>
                                      </p:to>
                                    </p:set>
                                    <p:animEffect transition="in" filter="slide(fromBottom)">
                                      <p:cBhvr>
                                        <p:cTn id="27" dur="500"/>
                                        <p:tgtEl>
                                          <p:spTgt spid="24631"/>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24646"/>
                                        </p:tgtEl>
                                        <p:attrNameLst>
                                          <p:attrName>style.visibility</p:attrName>
                                        </p:attrNameLst>
                                      </p:cBhvr>
                                      <p:to>
                                        <p:strVal val="visible"/>
                                      </p:to>
                                    </p:set>
                                    <p:animEffect transition="in" filter="dissolve">
                                      <p:cBhvr>
                                        <p:cTn id="32" dur="500"/>
                                        <p:tgtEl>
                                          <p:spTgt spid="24646"/>
                                        </p:tgtEl>
                                      </p:cBhvr>
                                    </p:animEffect>
                                  </p:childTnLst>
                                </p:cTn>
                              </p:par>
                            </p:childTnLst>
                          </p:cTn>
                        </p:par>
                        <p:par>
                          <p:cTn id="33" fill="hold">
                            <p:stCondLst>
                              <p:cond delay="500"/>
                            </p:stCondLst>
                            <p:childTnLst>
                              <p:par>
                                <p:cTn id="34" presetID="63" presetClass="path" presetSubtype="0" accel="50000" decel="50000" fill="hold" nodeType="afterEffect">
                                  <p:stCondLst>
                                    <p:cond delay="0"/>
                                  </p:stCondLst>
                                  <p:childTnLst>
                                    <p:animMotion origin="layout" path="M -4.44444E-6 -2.94798E-6 L 0.56737 -0.00508 " pathEditMode="relative" rAng="0" ptsTypes="AA">
                                      <p:cBhvr>
                                        <p:cTn id="35" dur="2000" fill="hold"/>
                                        <p:tgtEl>
                                          <p:spTgt spid="24646"/>
                                        </p:tgtEl>
                                        <p:attrNameLst>
                                          <p:attrName>ppt_x</p:attrName>
                                          <p:attrName>ppt_y</p:attrName>
                                        </p:attrNameLst>
                                      </p:cBhvr>
                                      <p:rCtr x="28400" y="-300"/>
                                    </p:animMotion>
                                  </p:childTnLst>
                                </p:cTn>
                              </p:par>
                            </p:childTnLst>
                          </p:cTn>
                        </p:par>
                        <p:par>
                          <p:cTn id="36" fill="hold">
                            <p:stCondLst>
                              <p:cond delay="2500"/>
                            </p:stCondLst>
                            <p:childTnLst>
                              <p:par>
                                <p:cTn id="37" presetID="9" presetClass="entr" presetSubtype="0" fill="hold" nodeType="afterEffect">
                                  <p:stCondLst>
                                    <p:cond delay="0"/>
                                  </p:stCondLst>
                                  <p:childTnLst>
                                    <p:set>
                                      <p:cBhvr>
                                        <p:cTn id="38" dur="1" fill="hold">
                                          <p:stCondLst>
                                            <p:cond delay="0"/>
                                          </p:stCondLst>
                                        </p:cTn>
                                        <p:tgtEl>
                                          <p:spTgt spid="24620"/>
                                        </p:tgtEl>
                                        <p:attrNameLst>
                                          <p:attrName>style.visibility</p:attrName>
                                        </p:attrNameLst>
                                      </p:cBhvr>
                                      <p:to>
                                        <p:strVal val="visible"/>
                                      </p:to>
                                    </p:set>
                                    <p:animEffect transition="in" filter="dissolve">
                                      <p:cBhvr>
                                        <p:cTn id="39" dur="500"/>
                                        <p:tgtEl>
                                          <p:spTgt spid="24620"/>
                                        </p:tgtEl>
                                      </p:cBhvr>
                                    </p:animEffect>
                                  </p:childTnLst>
                                </p:cTn>
                              </p:par>
                            </p:childTnLst>
                          </p:cTn>
                        </p:par>
                        <p:par>
                          <p:cTn id="40" fill="hold">
                            <p:stCondLst>
                              <p:cond delay="3000"/>
                            </p:stCondLst>
                            <p:childTnLst>
                              <p:par>
                                <p:cTn id="41" presetID="9" presetClass="entr" presetSubtype="0" fill="hold" nodeType="afterEffect">
                                  <p:stCondLst>
                                    <p:cond delay="0"/>
                                  </p:stCondLst>
                                  <p:childTnLst>
                                    <p:set>
                                      <p:cBhvr>
                                        <p:cTn id="42" dur="1" fill="hold">
                                          <p:stCondLst>
                                            <p:cond delay="0"/>
                                          </p:stCondLst>
                                        </p:cTn>
                                        <p:tgtEl>
                                          <p:spTgt spid="24677"/>
                                        </p:tgtEl>
                                        <p:attrNameLst>
                                          <p:attrName>style.visibility</p:attrName>
                                        </p:attrNameLst>
                                      </p:cBhvr>
                                      <p:to>
                                        <p:strVal val="visible"/>
                                      </p:to>
                                    </p:set>
                                    <p:animEffect transition="in" filter="dissolve">
                                      <p:cBhvr>
                                        <p:cTn id="43" dur="500"/>
                                        <p:tgtEl>
                                          <p:spTgt spid="24677"/>
                                        </p:tgtEl>
                                      </p:cBhvr>
                                    </p:animEffect>
                                  </p:childTnLst>
                                </p:cTn>
                              </p:par>
                            </p:childTnLst>
                          </p:cTn>
                        </p:par>
                      </p:childTnLst>
                    </p:cTn>
                  </p:par>
                  <p:par>
                    <p:cTn id="44" fill="hold">
                      <p:stCondLst>
                        <p:cond delay="indefinite"/>
                      </p:stCondLst>
                      <p:childTnLst>
                        <p:par>
                          <p:cTn id="45" fill="hold">
                            <p:stCondLst>
                              <p:cond delay="0"/>
                            </p:stCondLst>
                            <p:childTnLst>
                              <p:par>
                                <p:cTn id="46" presetID="2" presetClass="entr" presetSubtype="8" fill="hold" grpId="0" nodeType="clickEffect">
                                  <p:stCondLst>
                                    <p:cond delay="0"/>
                                  </p:stCondLst>
                                  <p:childTnLst>
                                    <p:set>
                                      <p:cBhvr>
                                        <p:cTn id="47" dur="1" fill="hold">
                                          <p:stCondLst>
                                            <p:cond delay="0"/>
                                          </p:stCondLst>
                                        </p:cTn>
                                        <p:tgtEl>
                                          <p:spTgt spid="13"/>
                                        </p:tgtEl>
                                        <p:attrNameLst>
                                          <p:attrName>style.visibility</p:attrName>
                                        </p:attrNameLst>
                                      </p:cBhvr>
                                      <p:to>
                                        <p:strVal val="visible"/>
                                      </p:to>
                                    </p:set>
                                    <p:anim calcmode="lin" valueType="num">
                                      <p:cBhvr additive="base">
                                        <p:cTn id="48" dur="1500" fill="hold"/>
                                        <p:tgtEl>
                                          <p:spTgt spid="13"/>
                                        </p:tgtEl>
                                        <p:attrNameLst>
                                          <p:attrName>ppt_x</p:attrName>
                                        </p:attrNameLst>
                                      </p:cBhvr>
                                      <p:tavLst>
                                        <p:tav tm="0">
                                          <p:val>
                                            <p:strVal val="0-#ppt_w/2"/>
                                          </p:val>
                                        </p:tav>
                                        <p:tav tm="100000">
                                          <p:val>
                                            <p:strVal val="#ppt_x"/>
                                          </p:val>
                                        </p:tav>
                                      </p:tavLst>
                                    </p:anim>
                                    <p:anim calcmode="lin" valueType="num">
                                      <p:cBhvr additive="base">
                                        <p:cTn id="49" dur="1500" fill="hold"/>
                                        <p:tgtEl>
                                          <p:spTgt spid="13"/>
                                        </p:tgtEl>
                                        <p:attrNameLst>
                                          <p:attrName>ppt_y</p:attrName>
                                        </p:attrNameLst>
                                      </p:cBhvr>
                                      <p:tavLst>
                                        <p:tav tm="0">
                                          <p:val>
                                            <p:strVal val="#ppt_y"/>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9" presetClass="entr" presetSubtype="0" fill="hold" grpId="0" nodeType="clickEffect">
                                  <p:stCondLst>
                                    <p:cond delay="0"/>
                                  </p:stCondLst>
                                  <p:childTnLst>
                                    <p:set>
                                      <p:cBhvr>
                                        <p:cTn id="53" dur="1" fill="hold">
                                          <p:stCondLst>
                                            <p:cond delay="0"/>
                                          </p:stCondLst>
                                        </p:cTn>
                                        <p:tgtEl>
                                          <p:spTgt spid="14"/>
                                        </p:tgtEl>
                                        <p:attrNameLst>
                                          <p:attrName>style.visibility</p:attrName>
                                        </p:attrNameLst>
                                      </p:cBhvr>
                                      <p:to>
                                        <p:strVal val="visible"/>
                                      </p:to>
                                    </p:set>
                                    <p:animEffect transition="in" filter="dissolve">
                                      <p:cBhvr>
                                        <p:cTn id="54" dur="500"/>
                                        <p:tgtEl>
                                          <p:spTgt spid="14"/>
                                        </p:tgtEl>
                                      </p:cBhvr>
                                    </p:animEffect>
                                  </p:childTnLst>
                                </p:cTn>
                              </p:par>
                            </p:childTnLst>
                          </p:cTn>
                        </p:par>
                      </p:childTnLst>
                    </p:cTn>
                  </p:par>
                  <p:par>
                    <p:cTn id="55" fill="hold">
                      <p:stCondLst>
                        <p:cond delay="indefinite"/>
                      </p:stCondLst>
                      <p:childTnLst>
                        <p:par>
                          <p:cTn id="56" fill="hold">
                            <p:stCondLst>
                              <p:cond delay="0"/>
                            </p:stCondLst>
                            <p:childTnLst>
                              <p:par>
                                <p:cTn id="57" presetID="9" presetClass="entr" presetSubtype="0" fill="hold" grpId="0" nodeType="clickEffect">
                                  <p:stCondLst>
                                    <p:cond delay="0"/>
                                  </p:stCondLst>
                                  <p:childTnLst>
                                    <p:set>
                                      <p:cBhvr>
                                        <p:cTn id="58" dur="1" fill="hold">
                                          <p:stCondLst>
                                            <p:cond delay="0"/>
                                          </p:stCondLst>
                                        </p:cTn>
                                        <p:tgtEl>
                                          <p:spTgt spid="58"/>
                                        </p:tgtEl>
                                        <p:attrNameLst>
                                          <p:attrName>style.visibility</p:attrName>
                                        </p:attrNameLst>
                                      </p:cBhvr>
                                      <p:to>
                                        <p:strVal val="visible"/>
                                      </p:to>
                                    </p:set>
                                    <p:animEffect transition="in" filter="dissolve">
                                      <p:cBhvr>
                                        <p:cTn id="59" dur="500"/>
                                        <p:tgtEl>
                                          <p:spTgt spid="58"/>
                                        </p:tgtEl>
                                      </p:cBhvr>
                                    </p:animEffect>
                                  </p:childTnLst>
                                </p:cTn>
                              </p:par>
                            </p:childTnLst>
                          </p:cTn>
                        </p:par>
                      </p:childTnLst>
                    </p:cTn>
                  </p:par>
                  <p:par>
                    <p:cTn id="60" fill="hold">
                      <p:stCondLst>
                        <p:cond delay="indefinite"/>
                      </p:stCondLst>
                      <p:childTnLst>
                        <p:par>
                          <p:cTn id="61" fill="hold">
                            <p:stCondLst>
                              <p:cond delay="0"/>
                            </p:stCondLst>
                            <p:childTnLst>
                              <p:par>
                                <p:cTn id="62" presetID="9" presetClass="entr" presetSubtype="0" fill="hold" grpId="0" nodeType="clickEffect">
                                  <p:stCondLst>
                                    <p:cond delay="0"/>
                                  </p:stCondLst>
                                  <p:childTnLst>
                                    <p:set>
                                      <p:cBhvr>
                                        <p:cTn id="63" dur="1" fill="hold">
                                          <p:stCondLst>
                                            <p:cond delay="0"/>
                                          </p:stCondLst>
                                        </p:cTn>
                                        <p:tgtEl>
                                          <p:spTgt spid="15"/>
                                        </p:tgtEl>
                                        <p:attrNameLst>
                                          <p:attrName>style.visibility</p:attrName>
                                        </p:attrNameLst>
                                      </p:cBhvr>
                                      <p:to>
                                        <p:strVal val="visible"/>
                                      </p:to>
                                    </p:set>
                                    <p:animEffect transition="in" filter="dissolve">
                                      <p:cBhvr>
                                        <p:cTn id="64" dur="500"/>
                                        <p:tgtEl>
                                          <p:spTgt spid="15"/>
                                        </p:tgtEl>
                                      </p:cBhvr>
                                    </p:animEffect>
                                  </p:childTnLst>
                                </p:cTn>
                              </p:par>
                            </p:childTnLst>
                          </p:cTn>
                        </p:par>
                      </p:childTnLst>
                    </p:cTn>
                  </p:par>
                  <p:par>
                    <p:cTn id="65" fill="hold">
                      <p:stCondLst>
                        <p:cond delay="indefinite"/>
                      </p:stCondLst>
                      <p:childTnLst>
                        <p:par>
                          <p:cTn id="66" fill="hold">
                            <p:stCondLst>
                              <p:cond delay="0"/>
                            </p:stCondLst>
                            <p:childTnLst>
                              <p:par>
                                <p:cTn id="67" presetID="9" presetClass="entr" presetSubtype="0" fill="hold" grpId="0" nodeType="clickEffect">
                                  <p:stCondLst>
                                    <p:cond delay="0"/>
                                  </p:stCondLst>
                                  <p:childTnLst>
                                    <p:set>
                                      <p:cBhvr>
                                        <p:cTn id="68" dur="1" fill="hold">
                                          <p:stCondLst>
                                            <p:cond delay="0"/>
                                          </p:stCondLst>
                                        </p:cTn>
                                        <p:tgtEl>
                                          <p:spTgt spid="16"/>
                                        </p:tgtEl>
                                        <p:attrNameLst>
                                          <p:attrName>style.visibility</p:attrName>
                                        </p:attrNameLst>
                                      </p:cBhvr>
                                      <p:to>
                                        <p:strVal val="visible"/>
                                      </p:to>
                                    </p:set>
                                    <p:animEffect transition="in" filter="dissolve">
                                      <p:cBhvr>
                                        <p:cTn id="69" dur="500"/>
                                        <p:tgtEl>
                                          <p:spTgt spid="16"/>
                                        </p:tgtEl>
                                      </p:cBhvr>
                                    </p:animEffect>
                                  </p:childTnLst>
                                </p:cTn>
                              </p:par>
                            </p:childTnLst>
                          </p:cTn>
                        </p:par>
                      </p:childTnLst>
                    </p:cTn>
                  </p:par>
                  <p:par>
                    <p:cTn id="70" fill="hold">
                      <p:stCondLst>
                        <p:cond delay="indefinite"/>
                      </p:stCondLst>
                      <p:childTnLst>
                        <p:par>
                          <p:cTn id="71" fill="hold">
                            <p:stCondLst>
                              <p:cond delay="0"/>
                            </p:stCondLst>
                            <p:childTnLst>
                              <p:par>
                                <p:cTn id="72" presetID="9" presetClass="entr" presetSubtype="0" fill="hold" grpId="0" nodeType="clickEffect">
                                  <p:stCondLst>
                                    <p:cond delay="0"/>
                                  </p:stCondLst>
                                  <p:childTnLst>
                                    <p:set>
                                      <p:cBhvr>
                                        <p:cTn id="73" dur="1" fill="hold">
                                          <p:stCondLst>
                                            <p:cond delay="0"/>
                                          </p:stCondLst>
                                        </p:cTn>
                                        <p:tgtEl>
                                          <p:spTgt spid="18"/>
                                        </p:tgtEl>
                                        <p:attrNameLst>
                                          <p:attrName>style.visibility</p:attrName>
                                        </p:attrNameLst>
                                      </p:cBhvr>
                                      <p:to>
                                        <p:strVal val="visible"/>
                                      </p:to>
                                    </p:set>
                                    <p:animEffect transition="in" filter="dissolve">
                                      <p:cBhvr>
                                        <p:cTn id="74" dur="500"/>
                                        <p:tgtEl>
                                          <p:spTgt spid="18"/>
                                        </p:tgtEl>
                                      </p:cBhvr>
                                    </p:animEffect>
                                  </p:childTnLst>
                                </p:cTn>
                              </p:par>
                            </p:childTnLst>
                          </p:cTn>
                        </p:par>
                      </p:childTnLst>
                    </p:cTn>
                  </p:par>
                  <p:par>
                    <p:cTn id="75" fill="hold">
                      <p:stCondLst>
                        <p:cond delay="indefinite"/>
                      </p:stCondLst>
                      <p:childTnLst>
                        <p:par>
                          <p:cTn id="76" fill="hold">
                            <p:stCondLst>
                              <p:cond delay="0"/>
                            </p:stCondLst>
                            <p:childTnLst>
                              <p:par>
                                <p:cTn id="77" presetID="9" presetClass="entr" presetSubtype="0" fill="hold" grpId="0" nodeType="clickEffect">
                                  <p:stCondLst>
                                    <p:cond delay="0"/>
                                  </p:stCondLst>
                                  <p:childTnLst>
                                    <p:set>
                                      <p:cBhvr>
                                        <p:cTn id="78" dur="1" fill="hold">
                                          <p:stCondLst>
                                            <p:cond delay="0"/>
                                          </p:stCondLst>
                                        </p:cTn>
                                        <p:tgtEl>
                                          <p:spTgt spid="17"/>
                                        </p:tgtEl>
                                        <p:attrNameLst>
                                          <p:attrName>style.visibility</p:attrName>
                                        </p:attrNameLst>
                                      </p:cBhvr>
                                      <p:to>
                                        <p:strVal val="visible"/>
                                      </p:to>
                                    </p:set>
                                    <p:animEffect transition="in" filter="dissolve">
                                      <p:cBhvr>
                                        <p:cTn id="79" dur="500"/>
                                        <p:tgtEl>
                                          <p:spTgt spid="17"/>
                                        </p:tgtEl>
                                      </p:cBhvr>
                                    </p:animEffect>
                                  </p:childTnLst>
                                </p:cTn>
                              </p:par>
                            </p:childTnLst>
                          </p:cTn>
                        </p:par>
                        <p:par>
                          <p:cTn id="80" fill="hold">
                            <p:stCondLst>
                              <p:cond delay="500"/>
                            </p:stCondLst>
                            <p:childTnLst>
                              <p:par>
                                <p:cTn id="81" presetID="2" presetClass="entr" presetSubtype="8" fill="hold" grpId="0" nodeType="afterEffect">
                                  <p:stCondLst>
                                    <p:cond delay="1500"/>
                                  </p:stCondLst>
                                  <p:childTnLst>
                                    <p:set>
                                      <p:cBhvr>
                                        <p:cTn id="82" dur="1" fill="hold">
                                          <p:stCondLst>
                                            <p:cond delay="0"/>
                                          </p:stCondLst>
                                        </p:cTn>
                                        <p:tgtEl>
                                          <p:spTgt spid="19"/>
                                        </p:tgtEl>
                                        <p:attrNameLst>
                                          <p:attrName>style.visibility</p:attrName>
                                        </p:attrNameLst>
                                      </p:cBhvr>
                                      <p:to>
                                        <p:strVal val="visible"/>
                                      </p:to>
                                    </p:set>
                                    <p:anim calcmode="lin" valueType="num">
                                      <p:cBhvr additive="base">
                                        <p:cTn id="83" dur="2500" fill="hold"/>
                                        <p:tgtEl>
                                          <p:spTgt spid="19"/>
                                        </p:tgtEl>
                                        <p:attrNameLst>
                                          <p:attrName>ppt_x</p:attrName>
                                        </p:attrNameLst>
                                      </p:cBhvr>
                                      <p:tavLst>
                                        <p:tav tm="0">
                                          <p:val>
                                            <p:strVal val="0-#ppt_w/2"/>
                                          </p:val>
                                        </p:tav>
                                        <p:tav tm="100000">
                                          <p:val>
                                            <p:strVal val="#ppt_x"/>
                                          </p:val>
                                        </p:tav>
                                      </p:tavLst>
                                    </p:anim>
                                    <p:anim calcmode="lin" valueType="num">
                                      <p:cBhvr additive="base">
                                        <p:cTn id="84" dur="2500" fill="hold"/>
                                        <p:tgtEl>
                                          <p:spTgt spid="1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0" grpId="0" animBg="1"/>
      <p:bldP spid="24581" grpId="0" animBg="1"/>
      <p:bldP spid="13" grpId="0"/>
      <p:bldP spid="14" grpId="0"/>
      <p:bldP spid="58" grpId="0"/>
      <p:bldP spid="15" grpId="0"/>
      <p:bldP spid="16" grpId="0"/>
      <p:bldP spid="17" grpId="0"/>
      <p:bldP spid="18" grpId="0"/>
      <p:bldP spid="19"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3" name="Θέση αριθμού διαφάνειας 2"/>
          <p:cNvSpPr>
            <a:spLocks noGrp="1"/>
          </p:cNvSpPr>
          <p:nvPr>
            <p:ph type="sldNum" sz="quarter" idx="12"/>
          </p:nvPr>
        </p:nvSpPr>
        <p:spPr/>
        <p:txBody>
          <a:bodyPr/>
          <a:lstStyle/>
          <a:p>
            <a:fld id="{3DF53439-851E-44AD-84B1-B6BFC3D0C743}" type="slidenum">
              <a:rPr lang="el-GR" smtClean="0"/>
              <a:t>11</a:t>
            </a:fld>
            <a:endParaRPr lang="el-GR"/>
          </a:p>
        </p:txBody>
      </p:sp>
      <p:sp>
        <p:nvSpPr>
          <p:cNvPr id="4" name="Rectangle 4"/>
          <p:cNvSpPr txBox="1">
            <a:spLocks noChangeArrowheads="1"/>
          </p:cNvSpPr>
          <p:nvPr/>
        </p:nvSpPr>
        <p:spPr>
          <a:xfrm>
            <a:off x="2483768" y="2097064"/>
            <a:ext cx="3600400" cy="64765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altLang="el-GR" sz="3600" b="1" dirty="0" smtClean="0">
                <a:solidFill>
                  <a:srgbClr val="800000"/>
                </a:solidFill>
                <a:effectLst>
                  <a:outerShdw blurRad="38100" dist="38100" dir="2700000" algn="tl">
                    <a:srgbClr val="000000">
                      <a:alpha val="43137"/>
                    </a:srgbClr>
                  </a:outerShdw>
                </a:effectLst>
                <a:latin typeface="Comic Sans MS" pitchFamily="66" charset="0"/>
              </a:rPr>
              <a:t>Έργο βάρους</a:t>
            </a:r>
            <a:endParaRPr lang="el-GR" altLang="el-GR" sz="3600" b="1" dirty="0">
              <a:solidFill>
                <a:srgbClr val="800000"/>
              </a:solidFill>
              <a:effectLst>
                <a:outerShdw blurRad="38100" dist="38100" dir="2700000" algn="tl">
                  <a:srgbClr val="000000">
                    <a:alpha val="43137"/>
                  </a:srgbClr>
                </a:outerShdw>
              </a:effectLst>
              <a:latin typeface="Comic Sans MS" pitchFamily="66" charset="0"/>
            </a:endParaRPr>
          </a:p>
        </p:txBody>
      </p:sp>
    </p:spTree>
    <p:extLst>
      <p:ext uri="{BB962C8B-B14F-4D97-AF65-F5344CB8AC3E}">
        <p14:creationId xmlns:p14="http://schemas.microsoft.com/office/powerpoint/2010/main" val="3418138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0-#ppt_w/2"/>
                                          </p:val>
                                        </p:tav>
                                        <p:tav tm="100000">
                                          <p:val>
                                            <p:strVal val="#ppt_x"/>
                                          </p:val>
                                        </p:tav>
                                      </p:tavLst>
                                    </p:anim>
                                    <p:anim calcmode="lin" valueType="num">
                                      <p:cBhvr additive="base">
                                        <p:cTn id="8" dur="20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3" name="Θέση αριθμού διαφάνειας 2"/>
          <p:cNvSpPr>
            <a:spLocks noGrp="1"/>
          </p:cNvSpPr>
          <p:nvPr>
            <p:ph type="sldNum" sz="quarter" idx="12"/>
          </p:nvPr>
        </p:nvSpPr>
        <p:spPr/>
        <p:txBody>
          <a:bodyPr/>
          <a:lstStyle/>
          <a:p>
            <a:fld id="{3DF53439-851E-44AD-84B1-B6BFC3D0C743}" type="slidenum">
              <a:rPr lang="el-GR" smtClean="0"/>
              <a:t>12</a:t>
            </a:fld>
            <a:endParaRPr lang="el-GR" dirty="0"/>
          </a:p>
        </p:txBody>
      </p:sp>
      <p:grpSp>
        <p:nvGrpSpPr>
          <p:cNvPr id="18" name="Ομάδα 17"/>
          <p:cNvGrpSpPr/>
          <p:nvPr/>
        </p:nvGrpSpPr>
        <p:grpSpPr>
          <a:xfrm>
            <a:off x="125480" y="1066284"/>
            <a:ext cx="2285933" cy="369332"/>
            <a:chOff x="125480" y="1066284"/>
            <a:chExt cx="2285933" cy="369332"/>
          </a:xfrm>
        </p:grpSpPr>
        <p:sp>
          <p:nvSpPr>
            <p:cNvPr id="4" name="Oval 4"/>
            <p:cNvSpPr>
              <a:spLocks noChangeArrowheads="1"/>
            </p:cNvSpPr>
            <p:nvPr/>
          </p:nvSpPr>
          <p:spPr bwMode="auto">
            <a:xfrm>
              <a:off x="2182813" y="1101725"/>
              <a:ext cx="228600" cy="228600"/>
            </a:xfrm>
            <a:prstGeom prst="ellipse">
              <a:avLst/>
            </a:prstGeom>
            <a:solidFill>
              <a:srgbClr val="FF9900"/>
            </a:solidFill>
            <a:ln w="9525">
              <a:solidFill>
                <a:schemeClr val="tx1"/>
              </a:solidFill>
              <a:round/>
              <a:headEnd/>
              <a:tailEnd/>
            </a:ln>
            <a:effectLst>
              <a:outerShdw dist="35921" dir="2700000" algn="ctr" rotWithShape="0">
                <a:srgbClr val="808080"/>
              </a:outerShdw>
            </a:effectLst>
          </p:spPr>
          <p:txBody>
            <a:bodyPr/>
            <a:lstStyle/>
            <a:p>
              <a:endParaRPr lang="el-GR"/>
            </a:p>
          </p:txBody>
        </p:sp>
        <p:sp>
          <p:nvSpPr>
            <p:cNvPr id="9" name="Rectangle 14"/>
            <p:cNvSpPr>
              <a:spLocks noChangeArrowheads="1"/>
            </p:cNvSpPr>
            <p:nvPr/>
          </p:nvSpPr>
          <p:spPr bwMode="auto">
            <a:xfrm>
              <a:off x="125480" y="1066284"/>
              <a:ext cx="212407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a:r>
                <a:rPr lang="el-GR" altLang="el-GR" b="1" dirty="0">
                  <a:latin typeface="Comic Sans MS" pitchFamily="66" charset="0"/>
                </a:rPr>
                <a:t>αρχική θέση </a:t>
              </a:r>
              <a:r>
                <a:rPr lang="en-US" altLang="el-GR" b="1" dirty="0">
                  <a:latin typeface="Comic Sans MS" pitchFamily="66" charset="0"/>
                </a:rPr>
                <a:t>A</a:t>
              </a:r>
              <a:r>
                <a:rPr lang="en-US" altLang="el-GR" dirty="0">
                  <a:latin typeface="Comic Sans MS" pitchFamily="66" charset="0"/>
                </a:rPr>
                <a:t> </a:t>
              </a:r>
            </a:p>
          </p:txBody>
        </p:sp>
      </p:grpSp>
      <p:sp>
        <p:nvSpPr>
          <p:cNvPr id="7" name="Text Box 9"/>
          <p:cNvSpPr txBox="1">
            <a:spLocks noChangeArrowheads="1"/>
          </p:cNvSpPr>
          <p:nvPr/>
        </p:nvSpPr>
        <p:spPr bwMode="auto">
          <a:xfrm>
            <a:off x="817224" y="4695547"/>
            <a:ext cx="2881312" cy="71437"/>
          </a:xfrm>
          <a:prstGeom prst="rect">
            <a:avLst/>
          </a:prstGeom>
          <a:solidFill>
            <a:srgbClr val="C0C0C0"/>
          </a:solidFill>
          <a:ln w="9525">
            <a:solidFill>
              <a:schemeClr val="tx1"/>
            </a:solidFill>
            <a:miter lim="800000"/>
            <a:headEnd/>
            <a:tailEnd/>
          </a:ln>
          <a:effectLst>
            <a:outerShdw dist="35921" dir="2700000" algn="ctr" rotWithShape="0">
              <a:srgbClr val="808080"/>
            </a:outerShdw>
          </a:effectLst>
        </p:spPr>
        <p:txBody>
          <a:bodyPr/>
          <a:lstStyle/>
          <a:p>
            <a:endParaRPr lang="el-GR" altLang="el-GR"/>
          </a:p>
        </p:txBody>
      </p:sp>
      <p:sp>
        <p:nvSpPr>
          <p:cNvPr id="10" name="Rectangle 19"/>
          <p:cNvSpPr>
            <a:spLocks noChangeArrowheads="1"/>
          </p:cNvSpPr>
          <p:nvPr/>
        </p:nvSpPr>
        <p:spPr bwMode="auto">
          <a:xfrm>
            <a:off x="683568" y="4720380"/>
            <a:ext cx="172784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r>
              <a:rPr lang="el-GR" altLang="el-GR" b="1" dirty="0">
                <a:latin typeface="Comic Sans MS" pitchFamily="66" charset="0"/>
              </a:rPr>
              <a:t>τελική θέση</a:t>
            </a:r>
            <a:r>
              <a:rPr lang="en-US" altLang="el-GR" b="1" dirty="0">
                <a:latin typeface="Comic Sans MS" pitchFamily="66" charset="0"/>
              </a:rPr>
              <a:t> </a:t>
            </a:r>
            <a:r>
              <a:rPr lang="el-GR" altLang="el-GR" b="1" dirty="0">
                <a:latin typeface="Comic Sans MS" pitchFamily="66" charset="0"/>
              </a:rPr>
              <a:t>Γ</a:t>
            </a:r>
            <a:endParaRPr lang="en-US" altLang="el-GR" dirty="0">
              <a:latin typeface="Comic Sans MS" pitchFamily="66" charset="0"/>
            </a:endParaRPr>
          </a:p>
        </p:txBody>
      </p:sp>
      <p:grpSp>
        <p:nvGrpSpPr>
          <p:cNvPr id="24" name="Ομάδα 23"/>
          <p:cNvGrpSpPr/>
          <p:nvPr/>
        </p:nvGrpSpPr>
        <p:grpSpPr>
          <a:xfrm>
            <a:off x="2700338" y="1196975"/>
            <a:ext cx="576262" cy="3429000"/>
            <a:chOff x="2700338" y="1196975"/>
            <a:chExt cx="576262" cy="3429000"/>
          </a:xfrm>
        </p:grpSpPr>
        <p:sp>
          <p:nvSpPr>
            <p:cNvPr id="6" name="Line 7"/>
            <p:cNvSpPr>
              <a:spLocks noChangeShapeType="1"/>
            </p:cNvSpPr>
            <p:nvPr/>
          </p:nvSpPr>
          <p:spPr bwMode="auto">
            <a:xfrm flipV="1">
              <a:off x="2700338" y="1196975"/>
              <a:ext cx="503237"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l-GR"/>
            </a:p>
          </p:txBody>
        </p:sp>
        <p:sp>
          <p:nvSpPr>
            <p:cNvPr id="8" name="Line 11"/>
            <p:cNvSpPr>
              <a:spLocks noChangeShapeType="1"/>
            </p:cNvSpPr>
            <p:nvPr/>
          </p:nvSpPr>
          <p:spPr bwMode="auto">
            <a:xfrm>
              <a:off x="2916238" y="1196975"/>
              <a:ext cx="0" cy="3429000"/>
            </a:xfrm>
            <a:prstGeom prst="line">
              <a:avLst/>
            </a:prstGeom>
            <a:noFill/>
            <a:ln w="9525">
              <a:solidFill>
                <a:schemeClr val="tx1"/>
              </a:solidFill>
              <a:prstDash val="sysDot"/>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12" name="Text Box 23"/>
            <p:cNvSpPr txBox="1">
              <a:spLocks noChangeArrowheads="1"/>
            </p:cNvSpPr>
            <p:nvPr/>
          </p:nvSpPr>
          <p:spPr bwMode="auto">
            <a:xfrm>
              <a:off x="2700338" y="2708275"/>
              <a:ext cx="57626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l-GR" sz="2000" b="1" i="1">
                  <a:latin typeface="Comic Sans MS" pitchFamily="66" charset="0"/>
                </a:rPr>
                <a:t>h</a:t>
              </a:r>
              <a:endParaRPr lang="el-GR" altLang="el-GR" sz="2000" b="1" i="1">
                <a:latin typeface="Comic Sans MS" pitchFamily="66" charset="0"/>
              </a:endParaRPr>
            </a:p>
          </p:txBody>
        </p:sp>
      </p:grpSp>
      <p:sp>
        <p:nvSpPr>
          <p:cNvPr id="13" name="Text Box 30"/>
          <p:cNvSpPr txBox="1">
            <a:spLocks noChangeArrowheads="1"/>
          </p:cNvSpPr>
          <p:nvPr/>
        </p:nvSpPr>
        <p:spPr bwMode="auto">
          <a:xfrm>
            <a:off x="3132138" y="981075"/>
            <a:ext cx="100806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l-GR" b="1" i="1" dirty="0" err="1">
                <a:latin typeface="Comic Sans MS" pitchFamily="66" charset="0"/>
              </a:rPr>
              <a:t>υ</a:t>
            </a:r>
            <a:r>
              <a:rPr lang="el-GR" altLang="el-GR" b="1" baseline="-25000" dirty="0" err="1">
                <a:latin typeface="Comic Sans MS" pitchFamily="66" charset="0"/>
              </a:rPr>
              <a:t>αρχ</a:t>
            </a:r>
            <a:r>
              <a:rPr lang="el-GR" altLang="el-GR" b="1" baseline="-25000" dirty="0">
                <a:latin typeface="Comic Sans MS" pitchFamily="66" charset="0"/>
              </a:rPr>
              <a:t> </a:t>
            </a:r>
            <a:r>
              <a:rPr lang="el-GR" altLang="el-GR" b="1" dirty="0">
                <a:latin typeface="Comic Sans MS" pitchFamily="66" charset="0"/>
              </a:rPr>
              <a:t>=0</a:t>
            </a:r>
            <a:endParaRPr lang="el-GR" altLang="el-GR" b="1" i="1" dirty="0">
              <a:latin typeface="Comic Sans MS" pitchFamily="66" charset="0"/>
            </a:endParaRPr>
          </a:p>
        </p:txBody>
      </p:sp>
      <p:grpSp>
        <p:nvGrpSpPr>
          <p:cNvPr id="17" name="Ομάδα 16"/>
          <p:cNvGrpSpPr/>
          <p:nvPr/>
        </p:nvGrpSpPr>
        <p:grpSpPr>
          <a:xfrm>
            <a:off x="2051050" y="1330325"/>
            <a:ext cx="576263" cy="739220"/>
            <a:chOff x="2051050" y="1330325"/>
            <a:chExt cx="576263" cy="739220"/>
          </a:xfrm>
        </p:grpSpPr>
        <p:cxnSp>
          <p:nvCxnSpPr>
            <p:cNvPr id="15" name="Ευθύγραμμο βέλος σύνδεσης 14"/>
            <p:cNvCxnSpPr>
              <a:stCxn id="4" idx="4"/>
            </p:cNvCxnSpPr>
            <p:nvPr/>
          </p:nvCxnSpPr>
          <p:spPr>
            <a:xfrm>
              <a:off x="2297113" y="1330325"/>
              <a:ext cx="12700" cy="442913"/>
            </a:xfrm>
            <a:prstGeom prst="straightConnector1">
              <a:avLst/>
            </a:prstGeom>
            <a:ln w="38100">
              <a:solidFill>
                <a:schemeClr val="tx1"/>
              </a:solidFill>
              <a:headEnd type="none" w="med" len="med"/>
              <a:tailEnd type="triangle" w="med" len="med"/>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6" name="Text Box 18"/>
            <p:cNvSpPr txBox="1">
              <a:spLocks noChangeArrowheads="1"/>
            </p:cNvSpPr>
            <p:nvPr/>
          </p:nvSpPr>
          <p:spPr bwMode="auto">
            <a:xfrm>
              <a:off x="2051050" y="1700213"/>
              <a:ext cx="57626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l-GR" b="1" i="1" dirty="0">
                  <a:latin typeface="Comic Sans MS" pitchFamily="66" charset="0"/>
                </a:rPr>
                <a:t>w</a:t>
              </a:r>
              <a:endParaRPr lang="el-GR" altLang="el-GR" b="1" i="1" dirty="0">
                <a:latin typeface="Comic Sans MS" pitchFamily="66" charset="0"/>
              </a:endParaRPr>
            </a:p>
          </p:txBody>
        </p:sp>
      </p:grpSp>
      <p:grpSp>
        <p:nvGrpSpPr>
          <p:cNvPr id="23" name="Ομάδα 22"/>
          <p:cNvGrpSpPr/>
          <p:nvPr/>
        </p:nvGrpSpPr>
        <p:grpSpPr>
          <a:xfrm>
            <a:off x="2051050" y="1067871"/>
            <a:ext cx="576263" cy="967820"/>
            <a:chOff x="5838551" y="1512048"/>
            <a:chExt cx="576263" cy="967820"/>
          </a:xfrm>
        </p:grpSpPr>
        <p:sp>
          <p:nvSpPr>
            <p:cNvPr id="19" name="Oval 4"/>
            <p:cNvSpPr>
              <a:spLocks noChangeArrowheads="1"/>
            </p:cNvSpPr>
            <p:nvPr/>
          </p:nvSpPr>
          <p:spPr bwMode="auto">
            <a:xfrm>
              <a:off x="5959267" y="1512048"/>
              <a:ext cx="228600" cy="228600"/>
            </a:xfrm>
            <a:prstGeom prst="ellipse">
              <a:avLst/>
            </a:prstGeom>
            <a:solidFill>
              <a:srgbClr val="FF9900"/>
            </a:solidFill>
            <a:ln w="9525">
              <a:solidFill>
                <a:schemeClr val="tx1"/>
              </a:solidFill>
              <a:round/>
              <a:headEnd/>
              <a:tailEnd/>
            </a:ln>
            <a:effectLst>
              <a:outerShdw dist="35921" dir="2700000" algn="ctr" rotWithShape="0">
                <a:srgbClr val="808080"/>
              </a:outerShdw>
            </a:effectLst>
          </p:spPr>
          <p:txBody>
            <a:bodyPr/>
            <a:lstStyle/>
            <a:p>
              <a:endParaRPr lang="el-GR"/>
            </a:p>
          </p:txBody>
        </p:sp>
        <p:grpSp>
          <p:nvGrpSpPr>
            <p:cNvPr id="20" name="Ομάδα 19"/>
            <p:cNvGrpSpPr/>
            <p:nvPr/>
          </p:nvGrpSpPr>
          <p:grpSpPr>
            <a:xfrm>
              <a:off x="5838551" y="1740648"/>
              <a:ext cx="576263" cy="739220"/>
              <a:chOff x="2051050" y="1330325"/>
              <a:chExt cx="576263" cy="739220"/>
            </a:xfrm>
          </p:grpSpPr>
          <p:cxnSp>
            <p:nvCxnSpPr>
              <p:cNvPr id="21" name="Ευθύγραμμο βέλος σύνδεσης 20"/>
              <p:cNvCxnSpPr/>
              <p:nvPr/>
            </p:nvCxnSpPr>
            <p:spPr>
              <a:xfrm>
                <a:off x="2297113" y="1330325"/>
                <a:ext cx="12700" cy="442913"/>
              </a:xfrm>
              <a:prstGeom prst="straightConnector1">
                <a:avLst/>
              </a:prstGeom>
              <a:ln w="38100">
                <a:solidFill>
                  <a:schemeClr val="tx1"/>
                </a:solidFill>
                <a:headEnd type="none" w="med" len="med"/>
                <a:tailEnd type="triangle" w="med" len="med"/>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2" name="Text Box 18"/>
              <p:cNvSpPr txBox="1">
                <a:spLocks noChangeArrowheads="1"/>
              </p:cNvSpPr>
              <p:nvPr/>
            </p:nvSpPr>
            <p:spPr bwMode="auto">
              <a:xfrm>
                <a:off x="2051050" y="1700213"/>
                <a:ext cx="57626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l-GR" b="1" i="1" dirty="0">
                    <a:latin typeface="Comic Sans MS" pitchFamily="66" charset="0"/>
                  </a:rPr>
                  <a:t>w</a:t>
                </a:r>
                <a:endParaRPr lang="el-GR" altLang="el-GR" b="1" i="1" dirty="0">
                  <a:latin typeface="Comic Sans MS" pitchFamily="66" charset="0"/>
                </a:endParaRPr>
              </a:p>
            </p:txBody>
          </p:sp>
        </p:grpSp>
      </p:grpSp>
      <p:grpSp>
        <p:nvGrpSpPr>
          <p:cNvPr id="34" name="Ομάδα 33"/>
          <p:cNvGrpSpPr/>
          <p:nvPr/>
        </p:nvGrpSpPr>
        <p:grpSpPr>
          <a:xfrm>
            <a:off x="4140200" y="1702127"/>
            <a:ext cx="2736303" cy="523220"/>
            <a:chOff x="1705554" y="199525"/>
            <a:chExt cx="2736303" cy="523220"/>
          </a:xfrm>
        </p:grpSpPr>
        <p:sp>
          <p:nvSpPr>
            <p:cNvPr id="30" name="TextBox 29"/>
            <p:cNvSpPr txBox="1"/>
            <p:nvPr/>
          </p:nvSpPr>
          <p:spPr>
            <a:xfrm>
              <a:off x="1705554" y="199525"/>
              <a:ext cx="2736303" cy="523220"/>
            </a:xfrm>
            <a:prstGeom prst="rect">
              <a:avLst/>
            </a:prstGeom>
            <a:noFill/>
          </p:spPr>
          <p:txBody>
            <a:bodyPr wrap="square" rtlCol="0">
              <a:spAutoFit/>
            </a:bodyPr>
            <a:lstStyle/>
            <a:p>
              <a:r>
                <a:rPr lang="en-US" sz="2800" b="1" i="1" dirty="0" err="1" smtClean="0">
                  <a:solidFill>
                    <a:srgbClr val="FF0000"/>
                  </a:solidFill>
                  <a:effectLst>
                    <a:outerShdw blurRad="38100" dist="38100" dir="2700000" algn="tl">
                      <a:srgbClr val="000000">
                        <a:alpha val="43137"/>
                      </a:srgbClr>
                    </a:outerShdw>
                  </a:effectLst>
                  <a:latin typeface="Comic Sans MS" panose="030F0702030302020204" pitchFamily="66" charset="0"/>
                </a:rPr>
                <a:t>W</a:t>
              </a:r>
              <a:r>
                <a:rPr lang="en-US" sz="2800" b="1" i="1" baseline="-25000" dirty="0" err="1" smtClean="0">
                  <a:solidFill>
                    <a:srgbClr val="FF0000"/>
                  </a:solidFill>
                  <a:effectLst>
                    <a:outerShdw blurRad="38100" dist="38100" dir="2700000" algn="tl">
                      <a:srgbClr val="000000">
                        <a:alpha val="43137"/>
                      </a:srgbClr>
                    </a:outerShdw>
                  </a:effectLst>
                  <a:latin typeface="Comic Sans MS" panose="030F0702030302020204" pitchFamily="66" charset="0"/>
                </a:rPr>
                <a:t>w</a:t>
              </a:r>
              <a:r>
                <a:rPr lang="el-GR" sz="2800" b="1" i="1" baseline="-25000" dirty="0" smtClean="0">
                  <a:solidFill>
                    <a:srgbClr val="FF0000"/>
                  </a:solidFill>
                  <a:effectLst>
                    <a:outerShdw blurRad="38100" dist="38100" dir="2700000" algn="tl">
                      <a:srgbClr val="000000">
                        <a:alpha val="43137"/>
                      </a:srgbClr>
                    </a:outerShdw>
                  </a:effectLst>
                  <a:latin typeface="Comic Sans MS" panose="030F0702030302020204" pitchFamily="66" charset="0"/>
                </a:rPr>
                <a:t> </a:t>
              </a:r>
              <a:r>
                <a:rPr lang="en-US" sz="2800" b="1" baseline="-25000" dirty="0" smtClean="0">
                  <a:solidFill>
                    <a:srgbClr val="FF0000"/>
                  </a:solidFill>
                  <a:effectLst>
                    <a:outerShdw blurRad="38100" dist="38100" dir="2700000" algn="tl">
                      <a:srgbClr val="000000">
                        <a:alpha val="43137"/>
                      </a:srgbClr>
                    </a:outerShdw>
                  </a:effectLst>
                  <a:latin typeface="Comic Sans MS" panose="030F0702030302020204" pitchFamily="66" charset="0"/>
                </a:rPr>
                <a:t>(</a:t>
              </a:r>
              <a:r>
                <a:rPr lang="el-GR" sz="2800" b="1" baseline="-25000" dirty="0" smtClean="0">
                  <a:solidFill>
                    <a:srgbClr val="FF0000"/>
                  </a:solidFill>
                  <a:effectLst>
                    <a:outerShdw blurRad="38100" dist="38100" dir="2700000" algn="tl">
                      <a:srgbClr val="000000">
                        <a:alpha val="43137"/>
                      </a:srgbClr>
                    </a:outerShdw>
                  </a:effectLst>
                  <a:latin typeface="Comic Sans MS" panose="030F0702030302020204" pitchFamily="66" charset="0"/>
                </a:rPr>
                <a:t>Α   Γ) </a:t>
              </a:r>
              <a:r>
                <a:rPr lang="el-GR" sz="2800" b="1" dirty="0" smtClean="0">
                  <a:latin typeface="Comic Sans MS" panose="030F0702030302020204" pitchFamily="66" charset="0"/>
                </a:rPr>
                <a:t>= </a:t>
              </a:r>
              <a:r>
                <a:rPr lang="en-US" sz="2800" b="1" i="1" dirty="0" err="1" smtClean="0">
                  <a:latin typeface="Comic Sans MS" panose="030F0702030302020204" pitchFamily="66" charset="0"/>
                </a:rPr>
                <a:t>w</a:t>
              </a:r>
              <a:r>
                <a:rPr lang="en-US" sz="2800" b="1" dirty="0" err="1" smtClean="0">
                  <a:latin typeface="Comic Sans MS" panose="030F0702030302020204" pitchFamily="66" charset="0"/>
                </a:rPr>
                <a:t>.</a:t>
              </a:r>
              <a:r>
                <a:rPr lang="en-US" sz="2800" b="1" i="1" dirty="0" err="1" smtClean="0">
                  <a:latin typeface="Comic Sans MS" panose="030F0702030302020204" pitchFamily="66" charset="0"/>
                </a:rPr>
                <a:t>h</a:t>
              </a:r>
              <a:endParaRPr lang="el-GR" sz="2800" b="1" i="1" baseline="-25000" dirty="0">
                <a:latin typeface="Comic Sans MS" panose="030F0702030302020204" pitchFamily="66" charset="0"/>
              </a:endParaRPr>
            </a:p>
          </p:txBody>
        </p:sp>
        <p:cxnSp>
          <p:nvCxnSpPr>
            <p:cNvPr id="32" name="Ευθύγραμμο βέλος σύνδεσης 31"/>
            <p:cNvCxnSpPr/>
            <p:nvPr/>
          </p:nvCxnSpPr>
          <p:spPr>
            <a:xfrm>
              <a:off x="2718081" y="563407"/>
              <a:ext cx="215900" cy="0"/>
            </a:xfrm>
            <a:prstGeom prst="straightConnector1">
              <a:avLst/>
            </a:prstGeom>
            <a:ln w="127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
        <p:nvSpPr>
          <p:cNvPr id="35" name="TextBox 34"/>
          <p:cNvSpPr txBox="1"/>
          <p:nvPr/>
        </p:nvSpPr>
        <p:spPr>
          <a:xfrm>
            <a:off x="6754494" y="1700213"/>
            <a:ext cx="1957842" cy="523220"/>
          </a:xfrm>
          <a:prstGeom prst="rect">
            <a:avLst/>
          </a:prstGeom>
          <a:noFill/>
        </p:spPr>
        <p:txBody>
          <a:bodyPr wrap="square" rtlCol="0">
            <a:spAutoFit/>
          </a:bodyPr>
          <a:lstStyle/>
          <a:p>
            <a:r>
              <a:rPr lang="en-US" sz="2800" b="1" dirty="0" smtClean="0">
                <a:latin typeface="Comic Sans MS" panose="030F0702030302020204" pitchFamily="66" charset="0"/>
              </a:rPr>
              <a:t>= </a:t>
            </a:r>
            <a:r>
              <a:rPr lang="en-US" sz="2800" b="1" i="1" dirty="0" err="1" smtClean="0">
                <a:latin typeface="Comic Sans MS" panose="030F0702030302020204" pitchFamily="66" charset="0"/>
              </a:rPr>
              <a:t>m</a:t>
            </a:r>
            <a:r>
              <a:rPr lang="en-US" sz="2800" b="1" dirty="0" err="1" smtClean="0">
                <a:latin typeface="Comic Sans MS" panose="030F0702030302020204" pitchFamily="66" charset="0"/>
              </a:rPr>
              <a:t>.</a:t>
            </a:r>
            <a:r>
              <a:rPr lang="en-US" sz="2800" b="1" i="1" dirty="0" err="1" smtClean="0">
                <a:latin typeface="Comic Sans MS" panose="030F0702030302020204" pitchFamily="66" charset="0"/>
              </a:rPr>
              <a:t>g</a:t>
            </a:r>
            <a:r>
              <a:rPr lang="en-US" sz="2800" b="1" dirty="0" err="1" smtClean="0">
                <a:latin typeface="Comic Sans MS" panose="030F0702030302020204" pitchFamily="66" charset="0"/>
              </a:rPr>
              <a:t>.</a:t>
            </a:r>
            <a:r>
              <a:rPr lang="en-US" sz="2800" b="1" i="1" dirty="0" err="1" smtClean="0">
                <a:latin typeface="Comic Sans MS" panose="030F0702030302020204" pitchFamily="66" charset="0"/>
              </a:rPr>
              <a:t>h</a:t>
            </a:r>
            <a:r>
              <a:rPr lang="en-US" sz="2800" b="1" i="1" dirty="0" smtClean="0">
                <a:latin typeface="Comic Sans MS" panose="030F0702030302020204" pitchFamily="66" charset="0"/>
              </a:rPr>
              <a:t> =</a:t>
            </a:r>
            <a:endParaRPr lang="el-GR" sz="2800" b="1" i="1" dirty="0">
              <a:latin typeface="Comic Sans MS" panose="030F0702030302020204" pitchFamily="66" charset="0"/>
            </a:endParaRPr>
          </a:p>
        </p:txBody>
      </p:sp>
      <p:sp>
        <p:nvSpPr>
          <p:cNvPr id="36" name="TextBox 35"/>
          <p:cNvSpPr txBox="1"/>
          <p:nvPr/>
        </p:nvSpPr>
        <p:spPr>
          <a:xfrm>
            <a:off x="3959264" y="2551152"/>
            <a:ext cx="2577269" cy="523220"/>
          </a:xfrm>
          <a:prstGeom prst="rect">
            <a:avLst/>
          </a:prstGeom>
          <a:noFill/>
        </p:spPr>
        <p:txBody>
          <a:bodyPr wrap="square" rtlCol="0">
            <a:spAutoFit/>
          </a:bodyPr>
          <a:lstStyle/>
          <a:p>
            <a:r>
              <a:rPr lang="en-US" sz="2800" b="1" dirty="0" smtClean="0">
                <a:latin typeface="Comic Sans MS" panose="030F0702030302020204" pitchFamily="66" charset="0"/>
              </a:rPr>
              <a:t>= </a:t>
            </a:r>
            <a:r>
              <a:rPr lang="en-US" sz="2800" b="1" i="1" dirty="0" err="1" smtClean="0">
                <a:latin typeface="Comic Sans MS" panose="030F0702030302020204" pitchFamily="66" charset="0"/>
              </a:rPr>
              <a:t>m</a:t>
            </a:r>
            <a:r>
              <a:rPr lang="en-US" sz="2800" b="1" dirty="0" err="1" smtClean="0">
                <a:latin typeface="Comic Sans MS" panose="030F0702030302020204" pitchFamily="66" charset="0"/>
              </a:rPr>
              <a:t>.</a:t>
            </a:r>
            <a:r>
              <a:rPr lang="en-US" sz="2800" b="1" i="1" dirty="0" err="1" smtClean="0">
                <a:latin typeface="Comic Sans MS" panose="030F0702030302020204" pitchFamily="66" charset="0"/>
              </a:rPr>
              <a:t>g</a:t>
            </a:r>
            <a:r>
              <a:rPr lang="en-US" sz="2800" b="1" dirty="0" smtClean="0">
                <a:latin typeface="Comic Sans MS" panose="030F0702030302020204" pitchFamily="66" charset="0"/>
              </a:rPr>
              <a:t>.(½</a:t>
            </a:r>
            <a:r>
              <a:rPr lang="en-US" sz="2800" b="1" i="1" dirty="0" smtClean="0">
                <a:latin typeface="Comic Sans MS" panose="030F0702030302020204" pitchFamily="66" charset="0"/>
              </a:rPr>
              <a:t>g</a:t>
            </a:r>
            <a:r>
              <a:rPr lang="en-US" sz="2800" b="1" dirty="0" smtClean="0">
                <a:latin typeface="Comic Sans MS" panose="030F0702030302020204" pitchFamily="66" charset="0"/>
              </a:rPr>
              <a:t>.</a:t>
            </a:r>
            <a:r>
              <a:rPr lang="en-US" sz="2800" b="1" i="1" dirty="0" smtClean="0">
                <a:latin typeface="Comic Sans MS" panose="030F0702030302020204" pitchFamily="66" charset="0"/>
              </a:rPr>
              <a:t>t</a:t>
            </a:r>
            <a:r>
              <a:rPr lang="en-US" sz="2800" b="1" baseline="30000" dirty="0" smtClean="0">
                <a:latin typeface="Comic Sans MS" panose="030F0702030302020204" pitchFamily="66" charset="0"/>
              </a:rPr>
              <a:t>2</a:t>
            </a:r>
            <a:r>
              <a:rPr lang="en-US" sz="2800" b="1" dirty="0" smtClean="0">
                <a:latin typeface="Comic Sans MS" panose="030F0702030302020204" pitchFamily="66" charset="0"/>
              </a:rPr>
              <a:t>) </a:t>
            </a:r>
            <a:endParaRPr lang="el-GR" sz="2800" b="1" dirty="0">
              <a:latin typeface="Comic Sans MS" panose="030F0702030302020204" pitchFamily="66" charset="0"/>
            </a:endParaRPr>
          </a:p>
        </p:txBody>
      </p:sp>
      <p:sp>
        <p:nvSpPr>
          <p:cNvPr id="37" name="TextBox 36"/>
          <p:cNvSpPr txBox="1"/>
          <p:nvPr/>
        </p:nvSpPr>
        <p:spPr>
          <a:xfrm>
            <a:off x="6372200" y="2551152"/>
            <a:ext cx="2520280" cy="523220"/>
          </a:xfrm>
          <a:prstGeom prst="rect">
            <a:avLst/>
          </a:prstGeom>
          <a:noFill/>
        </p:spPr>
        <p:txBody>
          <a:bodyPr wrap="square" rtlCol="0">
            <a:spAutoFit/>
          </a:bodyPr>
          <a:lstStyle/>
          <a:p>
            <a:r>
              <a:rPr lang="en-US" sz="2800" b="1" dirty="0" smtClean="0">
                <a:latin typeface="Comic Sans MS" panose="030F0702030302020204" pitchFamily="66" charset="0"/>
              </a:rPr>
              <a:t>= ½</a:t>
            </a:r>
            <a:r>
              <a:rPr lang="en-US" sz="2800" b="1" i="1" dirty="0" smtClean="0">
                <a:latin typeface="Comic Sans MS" panose="030F0702030302020204" pitchFamily="66" charset="0"/>
              </a:rPr>
              <a:t>m</a:t>
            </a:r>
            <a:r>
              <a:rPr lang="en-US" sz="2800" b="1" dirty="0" smtClean="0">
                <a:latin typeface="Comic Sans MS" panose="030F0702030302020204" pitchFamily="66" charset="0"/>
              </a:rPr>
              <a:t>.(</a:t>
            </a:r>
            <a:r>
              <a:rPr lang="en-US" sz="2800" b="1" i="1" dirty="0" smtClean="0">
                <a:latin typeface="Comic Sans MS" panose="030F0702030302020204" pitchFamily="66" charset="0"/>
              </a:rPr>
              <a:t>g</a:t>
            </a:r>
            <a:r>
              <a:rPr lang="en-US" sz="2800" b="1" dirty="0" smtClean="0">
                <a:latin typeface="Comic Sans MS" panose="030F0702030302020204" pitchFamily="66" charset="0"/>
              </a:rPr>
              <a:t>.</a:t>
            </a:r>
            <a:r>
              <a:rPr lang="en-US" sz="2800" b="1" i="1" dirty="0" smtClean="0">
                <a:latin typeface="Comic Sans MS" panose="030F0702030302020204" pitchFamily="66" charset="0"/>
              </a:rPr>
              <a:t>t</a:t>
            </a:r>
            <a:r>
              <a:rPr lang="en-US" sz="2800" b="1" dirty="0" smtClean="0">
                <a:latin typeface="Comic Sans MS" panose="030F0702030302020204" pitchFamily="66" charset="0"/>
              </a:rPr>
              <a:t>)</a:t>
            </a:r>
            <a:r>
              <a:rPr lang="en-US" sz="2800" b="1" baseline="30000" dirty="0" smtClean="0">
                <a:latin typeface="Comic Sans MS" panose="030F0702030302020204" pitchFamily="66" charset="0"/>
              </a:rPr>
              <a:t>2</a:t>
            </a:r>
            <a:r>
              <a:rPr lang="en-US" sz="2800" b="1" dirty="0" smtClean="0">
                <a:latin typeface="Comic Sans MS" panose="030F0702030302020204" pitchFamily="66" charset="0"/>
              </a:rPr>
              <a:t> =</a:t>
            </a:r>
            <a:endParaRPr lang="el-GR" sz="2800" b="1" baseline="30000" dirty="0">
              <a:latin typeface="Comic Sans MS" panose="030F0702030302020204" pitchFamily="66" charset="0"/>
            </a:endParaRPr>
          </a:p>
        </p:txBody>
      </p:sp>
      <p:sp>
        <p:nvSpPr>
          <p:cNvPr id="39" name="TextBox 38"/>
          <p:cNvSpPr txBox="1"/>
          <p:nvPr/>
        </p:nvSpPr>
        <p:spPr>
          <a:xfrm>
            <a:off x="6187993" y="3286554"/>
            <a:ext cx="1295782" cy="584775"/>
          </a:xfrm>
          <a:prstGeom prst="rect">
            <a:avLst/>
          </a:prstGeom>
          <a:noFill/>
        </p:spPr>
        <p:txBody>
          <a:bodyPr wrap="square" rtlCol="0">
            <a:spAutoFit/>
          </a:bodyPr>
          <a:lstStyle/>
          <a:p>
            <a:r>
              <a:rPr lang="el-GR" sz="3200" b="1" dirty="0" smtClean="0">
                <a:solidFill>
                  <a:srgbClr val="FF0000"/>
                </a:solidFill>
                <a:effectLst>
                  <a:outerShdw blurRad="38100" dist="38100" dir="2700000" algn="tl">
                    <a:srgbClr val="000000">
                      <a:alpha val="43137"/>
                    </a:srgbClr>
                  </a:outerShdw>
                </a:effectLst>
                <a:latin typeface="Comic Sans MS" panose="030F0702030302020204" pitchFamily="66" charset="0"/>
              </a:rPr>
              <a:t>= </a:t>
            </a:r>
            <a:r>
              <a:rPr lang="el-GR" sz="3200" b="1" i="1" dirty="0" err="1" smtClean="0">
                <a:solidFill>
                  <a:srgbClr val="FF0000"/>
                </a:solidFill>
                <a:effectLst>
                  <a:outerShdw blurRad="38100" dist="38100" dir="2700000" algn="tl">
                    <a:srgbClr val="000000">
                      <a:alpha val="43137"/>
                    </a:srgbClr>
                  </a:outerShdw>
                </a:effectLst>
                <a:latin typeface="Comic Sans MS" panose="030F0702030302020204" pitchFamily="66" charset="0"/>
              </a:rPr>
              <a:t>Κ</a:t>
            </a:r>
            <a:r>
              <a:rPr lang="el-GR" sz="3200" b="1" baseline="-25000" dirty="0" err="1" smtClean="0">
                <a:solidFill>
                  <a:srgbClr val="FF0000"/>
                </a:solidFill>
                <a:effectLst>
                  <a:outerShdw blurRad="38100" dist="38100" dir="2700000" algn="tl">
                    <a:srgbClr val="000000">
                      <a:alpha val="43137"/>
                    </a:srgbClr>
                  </a:outerShdw>
                </a:effectLst>
                <a:latin typeface="Comic Sans MS" panose="030F0702030302020204" pitchFamily="66" charset="0"/>
              </a:rPr>
              <a:t>τελ</a:t>
            </a:r>
            <a:endParaRPr lang="el-GR" sz="3200" b="1" i="1" dirty="0">
              <a:solidFill>
                <a:srgbClr val="FF0000"/>
              </a:solidFill>
              <a:effectLst>
                <a:outerShdw blurRad="38100" dist="38100" dir="2700000" algn="tl">
                  <a:srgbClr val="000000">
                    <a:alpha val="43137"/>
                  </a:srgbClr>
                </a:outerShdw>
              </a:effectLst>
              <a:latin typeface="Comic Sans MS" panose="030F0702030302020204" pitchFamily="66" charset="0"/>
            </a:endParaRPr>
          </a:p>
        </p:txBody>
      </p:sp>
      <p:sp>
        <p:nvSpPr>
          <p:cNvPr id="40" name="TextBox 39"/>
          <p:cNvSpPr txBox="1"/>
          <p:nvPr/>
        </p:nvSpPr>
        <p:spPr>
          <a:xfrm>
            <a:off x="4032064" y="4274104"/>
            <a:ext cx="4680272" cy="1631216"/>
          </a:xfrm>
          <a:prstGeom prst="rect">
            <a:avLst/>
          </a:prstGeom>
          <a:noFill/>
        </p:spPr>
        <p:txBody>
          <a:bodyPr wrap="square" rtlCol="0">
            <a:spAutoFit/>
          </a:bodyPr>
          <a:lstStyle/>
          <a:p>
            <a:pPr algn="just"/>
            <a:r>
              <a:rPr lang="el-GR" sz="2000" b="1" dirty="0" smtClean="0">
                <a:latin typeface="Comic Sans MS" panose="030F0702030302020204" pitchFamily="66" charset="0"/>
              </a:rPr>
              <a:t>Στην </a:t>
            </a:r>
            <a:r>
              <a:rPr lang="el-GR" sz="2000" b="1" dirty="0" smtClean="0">
                <a:solidFill>
                  <a:srgbClr val="006600"/>
                </a:solidFill>
                <a:effectLst>
                  <a:outerShdw blurRad="38100" dist="38100" dir="2700000" algn="tl">
                    <a:srgbClr val="000000">
                      <a:alpha val="43137"/>
                    </a:srgbClr>
                  </a:outerShdw>
                </a:effectLst>
                <a:latin typeface="Comic Sans MS" panose="030F0702030302020204" pitchFamily="66" charset="0"/>
              </a:rPr>
              <a:t>ελεύθερη πτώση </a:t>
            </a:r>
            <a:r>
              <a:rPr lang="el-GR" sz="2000" b="1" dirty="0" smtClean="0">
                <a:latin typeface="Comic Sans MS" panose="030F0702030302020204" pitchFamily="66" charset="0"/>
              </a:rPr>
              <a:t>του σώματος </a:t>
            </a:r>
            <a:r>
              <a:rPr lang="el-GR" sz="2000" b="1" dirty="0" smtClean="0">
                <a:solidFill>
                  <a:srgbClr val="FF0000"/>
                </a:solidFill>
                <a:effectLst>
                  <a:outerShdw blurRad="38100" dist="38100" dir="2700000" algn="tl">
                    <a:srgbClr val="000000">
                      <a:alpha val="43137"/>
                    </a:srgbClr>
                  </a:outerShdw>
                </a:effectLst>
                <a:latin typeface="Comic Sans MS" panose="030F0702030302020204" pitchFamily="66" charset="0"/>
              </a:rPr>
              <a:t>το έργο του βάρους </a:t>
            </a:r>
            <a:r>
              <a:rPr lang="el-GR" sz="2000" b="1" dirty="0" smtClean="0">
                <a:latin typeface="Comic Sans MS" panose="030F0702030302020204" pitchFamily="66" charset="0"/>
              </a:rPr>
              <a:t>είναι θετικό και </a:t>
            </a:r>
            <a:r>
              <a:rPr lang="el-GR" sz="2000" b="1" dirty="0" smtClean="0">
                <a:solidFill>
                  <a:srgbClr val="FF0000"/>
                </a:solidFill>
                <a:effectLst>
                  <a:outerShdw blurRad="38100" dist="38100" dir="2700000" algn="tl">
                    <a:srgbClr val="000000">
                      <a:alpha val="43137"/>
                    </a:srgbClr>
                  </a:outerShdw>
                </a:effectLst>
                <a:latin typeface="Comic Sans MS" panose="030F0702030302020204" pitchFamily="66" charset="0"/>
              </a:rPr>
              <a:t>ίσο με την Κινητική ενέργεια </a:t>
            </a:r>
            <a:r>
              <a:rPr lang="el-GR" sz="2000" b="1" dirty="0" smtClean="0">
                <a:latin typeface="Comic Sans MS" panose="030F0702030302020204" pitchFamily="66" charset="0"/>
              </a:rPr>
              <a:t>που έχει το σώμα στο τέλος της κίνησής του (μόλις φτάνει στο έδαφος). </a:t>
            </a:r>
            <a:endParaRPr lang="el-GR" sz="2000" b="1" dirty="0">
              <a:latin typeface="Comic Sans MS" panose="030F0702030302020204" pitchFamily="66" charset="0"/>
            </a:endParaRPr>
          </a:p>
        </p:txBody>
      </p:sp>
      <p:grpSp>
        <p:nvGrpSpPr>
          <p:cNvPr id="42" name="Ομάδα 41"/>
          <p:cNvGrpSpPr/>
          <p:nvPr/>
        </p:nvGrpSpPr>
        <p:grpSpPr>
          <a:xfrm>
            <a:off x="4329805" y="3284984"/>
            <a:ext cx="2323614" cy="584775"/>
            <a:chOff x="4329805" y="3284984"/>
            <a:chExt cx="2323614" cy="584775"/>
          </a:xfrm>
        </p:grpSpPr>
        <p:sp>
          <p:nvSpPr>
            <p:cNvPr id="38" name="TextBox 37"/>
            <p:cNvSpPr txBox="1"/>
            <p:nvPr/>
          </p:nvSpPr>
          <p:spPr>
            <a:xfrm>
              <a:off x="4329805" y="3284984"/>
              <a:ext cx="2323614" cy="584775"/>
            </a:xfrm>
            <a:prstGeom prst="rect">
              <a:avLst/>
            </a:prstGeom>
            <a:noFill/>
          </p:spPr>
          <p:txBody>
            <a:bodyPr wrap="square" rtlCol="0">
              <a:spAutoFit/>
            </a:bodyPr>
            <a:lstStyle/>
            <a:p>
              <a:r>
                <a:rPr lang="en-US" sz="3200" b="1" dirty="0" smtClean="0">
                  <a:solidFill>
                    <a:srgbClr val="FF0000"/>
                  </a:solidFill>
                  <a:effectLst>
                    <a:outerShdw blurRad="38100" dist="38100" dir="2700000" algn="tl">
                      <a:srgbClr val="000000">
                        <a:alpha val="43137"/>
                      </a:srgbClr>
                    </a:outerShdw>
                  </a:effectLst>
                  <a:latin typeface="Comic Sans MS" panose="030F0702030302020204" pitchFamily="66" charset="0"/>
                </a:rPr>
                <a:t>= ½</a:t>
              </a:r>
              <a:r>
                <a:rPr lang="en-US" sz="3200" b="1" i="1" dirty="0" smtClean="0">
                  <a:solidFill>
                    <a:srgbClr val="FF0000"/>
                  </a:solidFill>
                  <a:effectLst>
                    <a:outerShdw blurRad="38100" dist="38100" dir="2700000" algn="tl">
                      <a:srgbClr val="000000">
                        <a:alpha val="43137"/>
                      </a:srgbClr>
                    </a:outerShdw>
                  </a:effectLst>
                  <a:latin typeface="Comic Sans MS" panose="030F0702030302020204" pitchFamily="66" charset="0"/>
                </a:rPr>
                <a:t>m</a:t>
              </a:r>
              <a:r>
                <a:rPr lang="en-US" sz="3200" b="1" dirty="0" smtClean="0">
                  <a:solidFill>
                    <a:srgbClr val="FF0000"/>
                  </a:solidFill>
                  <a:effectLst>
                    <a:outerShdw blurRad="38100" dist="38100" dir="2700000" algn="tl">
                      <a:srgbClr val="000000">
                        <a:alpha val="43137"/>
                      </a:srgbClr>
                    </a:outerShdw>
                  </a:effectLst>
                  <a:latin typeface="Comic Sans MS" panose="030F0702030302020204" pitchFamily="66" charset="0"/>
                </a:rPr>
                <a:t>.</a:t>
              </a:r>
              <a:r>
                <a:rPr lang="el-GR" sz="3200" b="1" i="1" dirty="0" smtClean="0">
                  <a:solidFill>
                    <a:srgbClr val="FF0000"/>
                  </a:solidFill>
                  <a:effectLst>
                    <a:outerShdw blurRad="38100" dist="38100" dir="2700000" algn="tl">
                      <a:srgbClr val="000000">
                        <a:alpha val="43137"/>
                      </a:srgbClr>
                    </a:outerShdw>
                  </a:effectLst>
                  <a:latin typeface="Comic Sans MS" panose="030F0702030302020204" pitchFamily="66" charset="0"/>
                </a:rPr>
                <a:t>υ </a:t>
              </a:r>
              <a:r>
                <a:rPr lang="el-GR" sz="3200" b="1" baseline="30000" dirty="0" smtClean="0">
                  <a:solidFill>
                    <a:srgbClr val="FF0000"/>
                  </a:solidFill>
                  <a:effectLst>
                    <a:outerShdw blurRad="38100" dist="38100" dir="2700000" algn="tl">
                      <a:srgbClr val="000000">
                        <a:alpha val="43137"/>
                      </a:srgbClr>
                    </a:outerShdw>
                  </a:effectLst>
                  <a:latin typeface="Comic Sans MS" panose="030F0702030302020204" pitchFamily="66" charset="0"/>
                </a:rPr>
                <a:t>2</a:t>
              </a:r>
              <a:r>
                <a:rPr lang="en-US" sz="3200" b="1" dirty="0" smtClean="0">
                  <a:solidFill>
                    <a:srgbClr val="FF0000"/>
                  </a:solidFill>
                  <a:effectLst>
                    <a:outerShdw blurRad="38100" dist="38100" dir="2700000" algn="tl">
                      <a:srgbClr val="000000">
                        <a:alpha val="43137"/>
                      </a:srgbClr>
                    </a:outerShdw>
                  </a:effectLst>
                  <a:latin typeface="Comic Sans MS" panose="030F0702030302020204" pitchFamily="66" charset="0"/>
                </a:rPr>
                <a:t> </a:t>
              </a:r>
              <a:endParaRPr lang="el-GR" sz="3200" b="1" dirty="0">
                <a:solidFill>
                  <a:srgbClr val="FF0000"/>
                </a:solidFill>
                <a:effectLst>
                  <a:outerShdw blurRad="38100" dist="38100" dir="2700000" algn="tl">
                    <a:srgbClr val="000000">
                      <a:alpha val="43137"/>
                    </a:srgbClr>
                  </a:outerShdw>
                </a:effectLst>
                <a:latin typeface="Comic Sans MS" panose="030F0702030302020204" pitchFamily="66" charset="0"/>
              </a:endParaRPr>
            </a:p>
          </p:txBody>
        </p:sp>
        <p:sp>
          <p:nvSpPr>
            <p:cNvPr id="41" name="TextBox 40"/>
            <p:cNvSpPr txBox="1"/>
            <p:nvPr/>
          </p:nvSpPr>
          <p:spPr>
            <a:xfrm>
              <a:off x="5683831" y="3553060"/>
              <a:ext cx="504162" cy="307777"/>
            </a:xfrm>
            <a:prstGeom prst="rect">
              <a:avLst/>
            </a:prstGeom>
            <a:noFill/>
          </p:spPr>
          <p:txBody>
            <a:bodyPr wrap="square" rtlCol="0">
              <a:spAutoFit/>
            </a:bodyPr>
            <a:lstStyle/>
            <a:p>
              <a:r>
                <a:rPr lang="el-GR" sz="1400" b="1" dirty="0" err="1" smtClean="0">
                  <a:solidFill>
                    <a:srgbClr val="FF0000"/>
                  </a:solidFill>
                  <a:effectLst>
                    <a:outerShdw blurRad="38100" dist="38100" dir="2700000" algn="tl">
                      <a:srgbClr val="000000">
                        <a:alpha val="43137"/>
                      </a:srgbClr>
                    </a:outerShdw>
                  </a:effectLst>
                  <a:latin typeface="Comic Sans MS" panose="030F0702030302020204" pitchFamily="66" charset="0"/>
                </a:rPr>
                <a:t>τελ</a:t>
              </a:r>
              <a:endParaRPr lang="el-GR" sz="1400" b="1" dirty="0">
                <a:solidFill>
                  <a:srgbClr val="FF0000"/>
                </a:solidFill>
                <a:effectLst>
                  <a:outerShdw blurRad="38100" dist="38100" dir="2700000" algn="tl">
                    <a:srgbClr val="000000">
                      <a:alpha val="43137"/>
                    </a:srgbClr>
                  </a:outerShdw>
                </a:effectLst>
                <a:latin typeface="Comic Sans MS" panose="030F0702030302020204" pitchFamily="66" charset="0"/>
              </a:endParaRPr>
            </a:p>
          </p:txBody>
        </p:sp>
      </p:grpSp>
    </p:spTree>
    <p:extLst>
      <p:ext uri="{BB962C8B-B14F-4D97-AF65-F5344CB8AC3E}">
        <p14:creationId xmlns:p14="http://schemas.microsoft.com/office/powerpoint/2010/main" val="2880456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500"/>
                                        <p:tgtEl>
                                          <p:spTgt spid="1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childTnLst>
                          </p:cTn>
                        </p:par>
                        <p:par>
                          <p:cTn id="11" fill="hold">
                            <p:stCondLst>
                              <p:cond delay="500"/>
                            </p:stCondLst>
                            <p:childTnLst>
                              <p:par>
                                <p:cTn id="12" presetID="10" presetClass="entr" presetSubtype="0" fill="hold" nodeType="afterEffect">
                                  <p:stCondLst>
                                    <p:cond delay="0"/>
                                  </p:stCondLst>
                                  <p:childTnLst>
                                    <p:set>
                                      <p:cBhvr>
                                        <p:cTn id="13" dur="1" fill="hold">
                                          <p:stCondLst>
                                            <p:cond delay="0"/>
                                          </p:stCondLst>
                                        </p:cTn>
                                        <p:tgtEl>
                                          <p:spTgt spid="17"/>
                                        </p:tgtEl>
                                        <p:attrNameLst>
                                          <p:attrName>style.visibility</p:attrName>
                                        </p:attrNameLst>
                                      </p:cBhvr>
                                      <p:to>
                                        <p:strVal val="visible"/>
                                      </p:to>
                                    </p:set>
                                    <p:animEffect transition="in" filter="fade">
                                      <p:cBhvr>
                                        <p:cTn id="14" dur="500"/>
                                        <p:tgtEl>
                                          <p:spTgt spid="17"/>
                                        </p:tgtEl>
                                      </p:cBhvr>
                                    </p:animEffect>
                                  </p:childTnLst>
                                </p:cTn>
                              </p:par>
                            </p:childTnLst>
                          </p:cTn>
                        </p:par>
                        <p:par>
                          <p:cTn id="15" fill="hold">
                            <p:stCondLst>
                              <p:cond delay="1000"/>
                            </p:stCondLst>
                            <p:childTnLst>
                              <p:par>
                                <p:cTn id="16" presetID="10" presetClass="entr" presetSubtype="0" fill="hold" grpId="0" nodeType="after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fade">
                                      <p:cBhvr>
                                        <p:cTn id="18" dur="500"/>
                                        <p:tgtEl>
                                          <p:spTgt spid="13"/>
                                        </p:tgtEl>
                                      </p:cBhvr>
                                    </p:animEffect>
                                  </p:childTnLst>
                                </p:cTn>
                              </p:par>
                            </p:childTnLst>
                          </p:cTn>
                        </p:par>
                      </p:childTnLst>
                    </p:cTn>
                  </p:par>
                  <p:par>
                    <p:cTn id="19" fill="hold">
                      <p:stCondLst>
                        <p:cond delay="indefinite"/>
                      </p:stCondLst>
                      <p:childTnLst>
                        <p:par>
                          <p:cTn id="20" fill="hold">
                            <p:stCondLst>
                              <p:cond delay="0"/>
                            </p:stCondLst>
                            <p:childTnLst>
                              <p:par>
                                <p:cTn id="21" presetID="42" presetClass="path" presetSubtype="0" accel="50000" decel="50000" fill="hold" nodeType="clickEffect">
                                  <p:stCondLst>
                                    <p:cond delay="0"/>
                                  </p:stCondLst>
                                  <p:childTnLst>
                                    <p:animMotion origin="layout" path="M 8.33333E-7 2.59259E-6 L 0.00017 0.49444 " pathEditMode="relative" rAng="0" ptsTypes="AA">
                                      <p:cBhvr>
                                        <p:cTn id="22" dur="2000" fill="hold"/>
                                        <p:tgtEl>
                                          <p:spTgt spid="23"/>
                                        </p:tgtEl>
                                        <p:attrNameLst>
                                          <p:attrName>ppt_x</p:attrName>
                                          <p:attrName>ppt_y</p:attrName>
                                        </p:attrNameLst>
                                      </p:cBhvr>
                                      <p:rCtr x="0" y="24722"/>
                                    </p:animMotion>
                                  </p:childTnLst>
                                </p:cTn>
                              </p:par>
                            </p:childTnLst>
                          </p:cTn>
                        </p:par>
                        <p:par>
                          <p:cTn id="23" fill="hold">
                            <p:stCondLst>
                              <p:cond delay="2000"/>
                            </p:stCondLst>
                            <p:childTnLst>
                              <p:par>
                                <p:cTn id="24" presetID="10" presetClass="entr" presetSubtype="0" fill="hold" grpId="0" nodeType="after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fade">
                                      <p:cBhvr>
                                        <p:cTn id="26" dur="500"/>
                                        <p:tgtEl>
                                          <p:spTgt spid="10"/>
                                        </p:tgtEl>
                                      </p:cBhvr>
                                    </p:animEffect>
                                  </p:childTnLst>
                                </p:cTn>
                              </p:par>
                            </p:childTnLst>
                          </p:cTn>
                        </p:par>
                        <p:par>
                          <p:cTn id="27" fill="hold">
                            <p:stCondLst>
                              <p:cond delay="2500"/>
                            </p:stCondLst>
                            <p:childTnLst>
                              <p:par>
                                <p:cTn id="28" presetID="10" presetClass="entr" presetSubtype="0" fill="hold" nodeType="afterEffect">
                                  <p:stCondLst>
                                    <p:cond delay="0"/>
                                  </p:stCondLst>
                                  <p:childTnLst>
                                    <p:set>
                                      <p:cBhvr>
                                        <p:cTn id="29" dur="1" fill="hold">
                                          <p:stCondLst>
                                            <p:cond delay="0"/>
                                          </p:stCondLst>
                                        </p:cTn>
                                        <p:tgtEl>
                                          <p:spTgt spid="24"/>
                                        </p:tgtEl>
                                        <p:attrNameLst>
                                          <p:attrName>style.visibility</p:attrName>
                                        </p:attrNameLst>
                                      </p:cBhvr>
                                      <p:to>
                                        <p:strVal val="visible"/>
                                      </p:to>
                                    </p:set>
                                    <p:animEffect transition="in" filter="fade">
                                      <p:cBhvr>
                                        <p:cTn id="30" dur="500"/>
                                        <p:tgtEl>
                                          <p:spTgt spid="24"/>
                                        </p:tgtEl>
                                      </p:cBhvr>
                                    </p:animEffect>
                                  </p:childTnLst>
                                </p:cTn>
                              </p:par>
                            </p:childTnLst>
                          </p:cTn>
                        </p:par>
                      </p:childTnLst>
                    </p:cTn>
                  </p:par>
                  <p:par>
                    <p:cTn id="31" fill="hold">
                      <p:stCondLst>
                        <p:cond delay="indefinite"/>
                      </p:stCondLst>
                      <p:childTnLst>
                        <p:par>
                          <p:cTn id="32" fill="hold">
                            <p:stCondLst>
                              <p:cond delay="0"/>
                            </p:stCondLst>
                            <p:childTnLst>
                              <p:par>
                                <p:cTn id="33" presetID="2" presetClass="entr" presetSubtype="8" fill="hold" nodeType="clickEffect">
                                  <p:stCondLst>
                                    <p:cond delay="0"/>
                                  </p:stCondLst>
                                  <p:childTnLst>
                                    <p:set>
                                      <p:cBhvr>
                                        <p:cTn id="34" dur="1" fill="hold">
                                          <p:stCondLst>
                                            <p:cond delay="0"/>
                                          </p:stCondLst>
                                        </p:cTn>
                                        <p:tgtEl>
                                          <p:spTgt spid="34"/>
                                        </p:tgtEl>
                                        <p:attrNameLst>
                                          <p:attrName>style.visibility</p:attrName>
                                        </p:attrNameLst>
                                      </p:cBhvr>
                                      <p:to>
                                        <p:strVal val="visible"/>
                                      </p:to>
                                    </p:set>
                                    <p:anim calcmode="lin" valueType="num">
                                      <p:cBhvr additive="base">
                                        <p:cTn id="35" dur="2000" fill="hold"/>
                                        <p:tgtEl>
                                          <p:spTgt spid="34"/>
                                        </p:tgtEl>
                                        <p:attrNameLst>
                                          <p:attrName>ppt_x</p:attrName>
                                        </p:attrNameLst>
                                      </p:cBhvr>
                                      <p:tavLst>
                                        <p:tav tm="0">
                                          <p:val>
                                            <p:strVal val="0-#ppt_w/2"/>
                                          </p:val>
                                        </p:tav>
                                        <p:tav tm="100000">
                                          <p:val>
                                            <p:strVal val="#ppt_x"/>
                                          </p:val>
                                        </p:tav>
                                      </p:tavLst>
                                    </p:anim>
                                    <p:anim calcmode="lin" valueType="num">
                                      <p:cBhvr additive="base">
                                        <p:cTn id="36" dur="2000" fill="hold"/>
                                        <p:tgtEl>
                                          <p:spTgt spid="34"/>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9" presetClass="entr" presetSubtype="0" fill="hold" grpId="0" nodeType="clickEffect">
                                  <p:stCondLst>
                                    <p:cond delay="0"/>
                                  </p:stCondLst>
                                  <p:childTnLst>
                                    <p:set>
                                      <p:cBhvr>
                                        <p:cTn id="40" dur="1" fill="hold">
                                          <p:stCondLst>
                                            <p:cond delay="0"/>
                                          </p:stCondLst>
                                        </p:cTn>
                                        <p:tgtEl>
                                          <p:spTgt spid="35"/>
                                        </p:tgtEl>
                                        <p:attrNameLst>
                                          <p:attrName>style.visibility</p:attrName>
                                        </p:attrNameLst>
                                      </p:cBhvr>
                                      <p:to>
                                        <p:strVal val="visible"/>
                                      </p:to>
                                    </p:set>
                                    <p:animEffect transition="in" filter="dissolve">
                                      <p:cBhvr>
                                        <p:cTn id="41" dur="500"/>
                                        <p:tgtEl>
                                          <p:spTgt spid="35"/>
                                        </p:tgtEl>
                                      </p:cBhvr>
                                    </p:animEffect>
                                  </p:childTnLst>
                                </p:cTn>
                              </p:par>
                            </p:childTnLst>
                          </p:cTn>
                        </p:par>
                      </p:childTnLst>
                    </p:cTn>
                  </p:par>
                  <p:par>
                    <p:cTn id="42" fill="hold">
                      <p:stCondLst>
                        <p:cond delay="indefinite"/>
                      </p:stCondLst>
                      <p:childTnLst>
                        <p:par>
                          <p:cTn id="43" fill="hold">
                            <p:stCondLst>
                              <p:cond delay="0"/>
                            </p:stCondLst>
                            <p:childTnLst>
                              <p:par>
                                <p:cTn id="44" presetID="9" presetClass="entr" presetSubtype="0" fill="hold" grpId="0" nodeType="clickEffect">
                                  <p:stCondLst>
                                    <p:cond delay="0"/>
                                  </p:stCondLst>
                                  <p:childTnLst>
                                    <p:set>
                                      <p:cBhvr>
                                        <p:cTn id="45" dur="1" fill="hold">
                                          <p:stCondLst>
                                            <p:cond delay="0"/>
                                          </p:stCondLst>
                                        </p:cTn>
                                        <p:tgtEl>
                                          <p:spTgt spid="36"/>
                                        </p:tgtEl>
                                        <p:attrNameLst>
                                          <p:attrName>style.visibility</p:attrName>
                                        </p:attrNameLst>
                                      </p:cBhvr>
                                      <p:to>
                                        <p:strVal val="visible"/>
                                      </p:to>
                                    </p:set>
                                    <p:animEffect transition="in" filter="dissolve">
                                      <p:cBhvr>
                                        <p:cTn id="46" dur="500"/>
                                        <p:tgtEl>
                                          <p:spTgt spid="36"/>
                                        </p:tgtEl>
                                      </p:cBhvr>
                                    </p:animEffect>
                                  </p:childTnLst>
                                </p:cTn>
                              </p:par>
                            </p:childTnLst>
                          </p:cTn>
                        </p:par>
                      </p:childTnLst>
                    </p:cTn>
                  </p:par>
                  <p:par>
                    <p:cTn id="47" fill="hold">
                      <p:stCondLst>
                        <p:cond delay="indefinite"/>
                      </p:stCondLst>
                      <p:childTnLst>
                        <p:par>
                          <p:cTn id="48" fill="hold">
                            <p:stCondLst>
                              <p:cond delay="0"/>
                            </p:stCondLst>
                            <p:childTnLst>
                              <p:par>
                                <p:cTn id="49" presetID="9" presetClass="entr" presetSubtype="0" fill="hold" grpId="0" nodeType="clickEffect">
                                  <p:stCondLst>
                                    <p:cond delay="0"/>
                                  </p:stCondLst>
                                  <p:childTnLst>
                                    <p:set>
                                      <p:cBhvr>
                                        <p:cTn id="50" dur="1" fill="hold">
                                          <p:stCondLst>
                                            <p:cond delay="0"/>
                                          </p:stCondLst>
                                        </p:cTn>
                                        <p:tgtEl>
                                          <p:spTgt spid="37"/>
                                        </p:tgtEl>
                                        <p:attrNameLst>
                                          <p:attrName>style.visibility</p:attrName>
                                        </p:attrNameLst>
                                      </p:cBhvr>
                                      <p:to>
                                        <p:strVal val="visible"/>
                                      </p:to>
                                    </p:set>
                                    <p:animEffect transition="in" filter="dissolve">
                                      <p:cBhvr>
                                        <p:cTn id="51" dur="500"/>
                                        <p:tgtEl>
                                          <p:spTgt spid="37"/>
                                        </p:tgtEl>
                                      </p:cBhvr>
                                    </p:animEffect>
                                  </p:childTnLst>
                                </p:cTn>
                              </p:par>
                            </p:childTnLst>
                          </p:cTn>
                        </p:par>
                      </p:childTnLst>
                    </p:cTn>
                  </p:par>
                  <p:par>
                    <p:cTn id="52" fill="hold">
                      <p:stCondLst>
                        <p:cond delay="indefinite"/>
                      </p:stCondLst>
                      <p:childTnLst>
                        <p:par>
                          <p:cTn id="53" fill="hold">
                            <p:stCondLst>
                              <p:cond delay="0"/>
                            </p:stCondLst>
                            <p:childTnLst>
                              <p:par>
                                <p:cTn id="54" presetID="9" presetClass="entr" presetSubtype="0" fill="hold" nodeType="clickEffect">
                                  <p:stCondLst>
                                    <p:cond delay="0"/>
                                  </p:stCondLst>
                                  <p:childTnLst>
                                    <p:set>
                                      <p:cBhvr>
                                        <p:cTn id="55" dur="1" fill="hold">
                                          <p:stCondLst>
                                            <p:cond delay="0"/>
                                          </p:stCondLst>
                                        </p:cTn>
                                        <p:tgtEl>
                                          <p:spTgt spid="42"/>
                                        </p:tgtEl>
                                        <p:attrNameLst>
                                          <p:attrName>style.visibility</p:attrName>
                                        </p:attrNameLst>
                                      </p:cBhvr>
                                      <p:to>
                                        <p:strVal val="visible"/>
                                      </p:to>
                                    </p:set>
                                    <p:animEffect transition="in" filter="dissolve">
                                      <p:cBhvr>
                                        <p:cTn id="56" dur="500"/>
                                        <p:tgtEl>
                                          <p:spTgt spid="42"/>
                                        </p:tgtEl>
                                      </p:cBhvr>
                                    </p:animEffect>
                                  </p:childTnLst>
                                </p:cTn>
                              </p:par>
                            </p:childTnLst>
                          </p:cTn>
                        </p:par>
                      </p:childTnLst>
                    </p:cTn>
                  </p:par>
                  <p:par>
                    <p:cTn id="57" fill="hold">
                      <p:stCondLst>
                        <p:cond delay="indefinite"/>
                      </p:stCondLst>
                      <p:childTnLst>
                        <p:par>
                          <p:cTn id="58" fill="hold">
                            <p:stCondLst>
                              <p:cond delay="0"/>
                            </p:stCondLst>
                            <p:childTnLst>
                              <p:par>
                                <p:cTn id="59" presetID="2" presetClass="entr" presetSubtype="2" fill="hold" grpId="0" nodeType="clickEffect">
                                  <p:stCondLst>
                                    <p:cond delay="0"/>
                                  </p:stCondLst>
                                  <p:childTnLst>
                                    <p:set>
                                      <p:cBhvr>
                                        <p:cTn id="60" dur="1" fill="hold">
                                          <p:stCondLst>
                                            <p:cond delay="0"/>
                                          </p:stCondLst>
                                        </p:cTn>
                                        <p:tgtEl>
                                          <p:spTgt spid="39"/>
                                        </p:tgtEl>
                                        <p:attrNameLst>
                                          <p:attrName>style.visibility</p:attrName>
                                        </p:attrNameLst>
                                      </p:cBhvr>
                                      <p:to>
                                        <p:strVal val="visible"/>
                                      </p:to>
                                    </p:set>
                                    <p:anim calcmode="lin" valueType="num">
                                      <p:cBhvr additive="base">
                                        <p:cTn id="61" dur="2000" fill="hold"/>
                                        <p:tgtEl>
                                          <p:spTgt spid="39"/>
                                        </p:tgtEl>
                                        <p:attrNameLst>
                                          <p:attrName>ppt_x</p:attrName>
                                        </p:attrNameLst>
                                      </p:cBhvr>
                                      <p:tavLst>
                                        <p:tav tm="0">
                                          <p:val>
                                            <p:strVal val="1+#ppt_w/2"/>
                                          </p:val>
                                        </p:tav>
                                        <p:tav tm="100000">
                                          <p:val>
                                            <p:strVal val="#ppt_x"/>
                                          </p:val>
                                        </p:tav>
                                      </p:tavLst>
                                    </p:anim>
                                    <p:anim calcmode="lin" valueType="num">
                                      <p:cBhvr additive="base">
                                        <p:cTn id="62" dur="2000" fill="hold"/>
                                        <p:tgtEl>
                                          <p:spTgt spid="39"/>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9" presetClass="entr" presetSubtype="0" fill="hold" grpId="0" nodeType="clickEffect">
                                  <p:stCondLst>
                                    <p:cond delay="0"/>
                                  </p:stCondLst>
                                  <p:childTnLst>
                                    <p:set>
                                      <p:cBhvr>
                                        <p:cTn id="66" dur="1" fill="hold">
                                          <p:stCondLst>
                                            <p:cond delay="0"/>
                                          </p:stCondLst>
                                        </p:cTn>
                                        <p:tgtEl>
                                          <p:spTgt spid="40"/>
                                        </p:tgtEl>
                                        <p:attrNameLst>
                                          <p:attrName>style.visibility</p:attrName>
                                        </p:attrNameLst>
                                      </p:cBhvr>
                                      <p:to>
                                        <p:strVal val="visible"/>
                                      </p:to>
                                    </p:set>
                                    <p:animEffect transition="in" filter="dissolve">
                                      <p:cBhvr>
                                        <p:cTn id="67"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0" grpId="0"/>
      <p:bldP spid="13" grpId="0"/>
      <p:bldP spid="35" grpId="0"/>
      <p:bldP spid="36" grpId="0"/>
      <p:bldP spid="37" grpId="0"/>
      <p:bldP spid="39" grpId="0"/>
      <p:bldP spid="40"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3" name="Θέση αριθμού διαφάνειας 2"/>
          <p:cNvSpPr>
            <a:spLocks noGrp="1"/>
          </p:cNvSpPr>
          <p:nvPr>
            <p:ph type="sldNum" sz="quarter" idx="12"/>
          </p:nvPr>
        </p:nvSpPr>
        <p:spPr/>
        <p:txBody>
          <a:bodyPr/>
          <a:lstStyle/>
          <a:p>
            <a:fld id="{3DF53439-851E-44AD-84B1-B6BFC3D0C743}" type="slidenum">
              <a:rPr lang="el-GR" smtClean="0"/>
              <a:t>13</a:t>
            </a:fld>
            <a:endParaRPr lang="el-GR"/>
          </a:p>
        </p:txBody>
      </p:sp>
      <p:sp>
        <p:nvSpPr>
          <p:cNvPr id="4" name="Rectangle 4"/>
          <p:cNvSpPr txBox="1">
            <a:spLocks noChangeArrowheads="1"/>
          </p:cNvSpPr>
          <p:nvPr/>
        </p:nvSpPr>
        <p:spPr>
          <a:xfrm>
            <a:off x="1043608" y="1916113"/>
            <a:ext cx="7056784" cy="1872927"/>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altLang="el-GR" sz="3600" b="1" dirty="0" smtClean="0">
                <a:solidFill>
                  <a:srgbClr val="800000"/>
                </a:solidFill>
                <a:effectLst>
                  <a:outerShdw blurRad="38100" dist="38100" dir="2700000" algn="tl">
                    <a:srgbClr val="000000">
                      <a:alpha val="43137"/>
                    </a:srgbClr>
                  </a:outerShdw>
                </a:effectLst>
                <a:latin typeface="Comic Sans MS" pitchFamily="66" charset="0"/>
              </a:rPr>
              <a:t>Θεώρημα μεταβολής κινητικής ενέργειας </a:t>
            </a:r>
          </a:p>
          <a:p>
            <a:r>
              <a:rPr lang="el-GR" altLang="el-GR" sz="3600" b="1" dirty="0" smtClean="0">
                <a:solidFill>
                  <a:srgbClr val="800000"/>
                </a:solidFill>
                <a:effectLst>
                  <a:outerShdw blurRad="38100" dist="38100" dir="2700000" algn="tl">
                    <a:srgbClr val="000000">
                      <a:alpha val="43137"/>
                    </a:srgbClr>
                  </a:outerShdw>
                </a:effectLst>
                <a:latin typeface="Comic Sans MS" pitchFamily="66" charset="0"/>
              </a:rPr>
              <a:t>(Θεώρημα Έργου – Ενέργειας)</a:t>
            </a:r>
            <a:endParaRPr lang="el-GR" altLang="el-GR" sz="3600" b="1" dirty="0">
              <a:solidFill>
                <a:srgbClr val="800000"/>
              </a:solidFill>
              <a:effectLst>
                <a:outerShdw blurRad="38100" dist="38100" dir="2700000" algn="tl">
                  <a:srgbClr val="000000">
                    <a:alpha val="43137"/>
                  </a:srgbClr>
                </a:outerShdw>
              </a:effectLst>
              <a:latin typeface="Comic Sans MS" pitchFamily="66" charset="0"/>
            </a:endParaRPr>
          </a:p>
        </p:txBody>
      </p:sp>
    </p:spTree>
    <p:extLst>
      <p:ext uri="{BB962C8B-B14F-4D97-AF65-F5344CB8AC3E}">
        <p14:creationId xmlns:p14="http://schemas.microsoft.com/office/powerpoint/2010/main" val="3806535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2000" fill="hold"/>
                                        <p:tgtEl>
                                          <p:spTgt spid="4">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4">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 calcmode="lin" valueType="num">
                                      <p:cBhvr additive="base">
                                        <p:cTn id="11" dur="2000" fill="hold"/>
                                        <p:tgtEl>
                                          <p:spTgt spid="4">
                                            <p:txEl>
                                              <p:pRg st="1" end="1"/>
                                            </p:txEl>
                                          </p:spTgt>
                                        </p:tgtEl>
                                        <p:attrNameLst>
                                          <p:attrName>ppt_x</p:attrName>
                                        </p:attrNameLst>
                                      </p:cBhvr>
                                      <p:tavLst>
                                        <p:tav tm="0">
                                          <p:val>
                                            <p:strVal val="0-#ppt_w/2"/>
                                          </p:val>
                                        </p:tav>
                                        <p:tav tm="100000">
                                          <p:val>
                                            <p:strVal val="#ppt_x"/>
                                          </p:val>
                                        </p:tav>
                                      </p:tavLst>
                                    </p:anim>
                                    <p:anim calcmode="lin" valueType="num">
                                      <p:cBhvr additive="base">
                                        <p:cTn id="12" dur="2000" fill="hold"/>
                                        <p:tgtEl>
                                          <p:spTgt spid="4">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3" name="Θέση αριθμού διαφάνειας 2"/>
          <p:cNvSpPr>
            <a:spLocks noGrp="1"/>
          </p:cNvSpPr>
          <p:nvPr>
            <p:ph type="sldNum" sz="quarter" idx="12"/>
          </p:nvPr>
        </p:nvSpPr>
        <p:spPr/>
        <p:txBody>
          <a:bodyPr/>
          <a:lstStyle/>
          <a:p>
            <a:fld id="{3DF53439-851E-44AD-84B1-B6BFC3D0C743}" type="slidenum">
              <a:rPr lang="el-GR" smtClean="0"/>
              <a:t>14</a:t>
            </a:fld>
            <a:endParaRPr lang="el-GR"/>
          </a:p>
        </p:txBody>
      </p:sp>
      <p:grpSp>
        <p:nvGrpSpPr>
          <p:cNvPr id="4" name="Ομάδα 3"/>
          <p:cNvGrpSpPr/>
          <p:nvPr/>
        </p:nvGrpSpPr>
        <p:grpSpPr>
          <a:xfrm>
            <a:off x="-26707" y="303301"/>
            <a:ext cx="2285933" cy="369332"/>
            <a:chOff x="125480" y="1066284"/>
            <a:chExt cx="2285933" cy="369332"/>
          </a:xfrm>
        </p:grpSpPr>
        <p:sp>
          <p:nvSpPr>
            <p:cNvPr id="5" name="Oval 4"/>
            <p:cNvSpPr>
              <a:spLocks noChangeArrowheads="1"/>
            </p:cNvSpPr>
            <p:nvPr/>
          </p:nvSpPr>
          <p:spPr bwMode="auto">
            <a:xfrm>
              <a:off x="2182813" y="1101725"/>
              <a:ext cx="228600" cy="228600"/>
            </a:xfrm>
            <a:prstGeom prst="ellipse">
              <a:avLst/>
            </a:prstGeom>
            <a:solidFill>
              <a:srgbClr val="FF9900"/>
            </a:solidFill>
            <a:ln w="9525">
              <a:solidFill>
                <a:schemeClr val="tx1"/>
              </a:solidFill>
              <a:round/>
              <a:headEnd/>
              <a:tailEnd/>
            </a:ln>
            <a:effectLst>
              <a:outerShdw dist="35921" dir="2700000" algn="ctr" rotWithShape="0">
                <a:srgbClr val="808080"/>
              </a:outerShdw>
            </a:effectLst>
          </p:spPr>
          <p:txBody>
            <a:bodyPr/>
            <a:lstStyle/>
            <a:p>
              <a:endParaRPr lang="el-GR"/>
            </a:p>
          </p:txBody>
        </p:sp>
        <p:sp>
          <p:nvSpPr>
            <p:cNvPr id="6" name="Rectangle 14"/>
            <p:cNvSpPr>
              <a:spLocks noChangeArrowheads="1"/>
            </p:cNvSpPr>
            <p:nvPr/>
          </p:nvSpPr>
          <p:spPr bwMode="auto">
            <a:xfrm>
              <a:off x="125480" y="1066284"/>
              <a:ext cx="212407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a:r>
                <a:rPr lang="el-GR" altLang="el-GR" b="1" dirty="0">
                  <a:latin typeface="Comic Sans MS" pitchFamily="66" charset="0"/>
                </a:rPr>
                <a:t>αρχική θέση </a:t>
              </a:r>
              <a:r>
                <a:rPr lang="en-US" altLang="el-GR" b="1" dirty="0">
                  <a:latin typeface="Comic Sans MS" pitchFamily="66" charset="0"/>
                </a:rPr>
                <a:t>A</a:t>
              </a:r>
              <a:r>
                <a:rPr lang="en-US" altLang="el-GR" dirty="0">
                  <a:latin typeface="Comic Sans MS" pitchFamily="66" charset="0"/>
                </a:rPr>
                <a:t> </a:t>
              </a:r>
            </a:p>
          </p:txBody>
        </p:sp>
      </p:grpSp>
      <p:sp>
        <p:nvSpPr>
          <p:cNvPr id="7" name="Text Box 9"/>
          <p:cNvSpPr txBox="1">
            <a:spLocks noChangeArrowheads="1"/>
          </p:cNvSpPr>
          <p:nvPr/>
        </p:nvSpPr>
        <p:spPr bwMode="auto">
          <a:xfrm>
            <a:off x="674901" y="3921678"/>
            <a:ext cx="2881312" cy="71437"/>
          </a:xfrm>
          <a:prstGeom prst="rect">
            <a:avLst/>
          </a:prstGeom>
          <a:solidFill>
            <a:srgbClr val="C0C0C0"/>
          </a:solidFill>
          <a:ln w="9525">
            <a:solidFill>
              <a:schemeClr val="tx1"/>
            </a:solidFill>
            <a:miter lim="800000"/>
            <a:headEnd/>
            <a:tailEnd/>
          </a:ln>
          <a:effectLst>
            <a:outerShdw dist="35921" dir="2700000" algn="ctr" rotWithShape="0">
              <a:srgbClr val="808080"/>
            </a:outerShdw>
          </a:effectLst>
        </p:spPr>
        <p:txBody>
          <a:bodyPr/>
          <a:lstStyle/>
          <a:p>
            <a:endParaRPr lang="el-GR" altLang="el-GR"/>
          </a:p>
        </p:txBody>
      </p:sp>
      <p:sp>
        <p:nvSpPr>
          <p:cNvPr id="8" name="Rectangle 19"/>
          <p:cNvSpPr>
            <a:spLocks noChangeArrowheads="1"/>
          </p:cNvSpPr>
          <p:nvPr/>
        </p:nvSpPr>
        <p:spPr bwMode="auto">
          <a:xfrm>
            <a:off x="531381" y="3957397"/>
            <a:ext cx="172784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r>
              <a:rPr lang="el-GR" altLang="el-GR" b="1" dirty="0">
                <a:latin typeface="Comic Sans MS" pitchFamily="66" charset="0"/>
              </a:rPr>
              <a:t>τελική θέση</a:t>
            </a:r>
            <a:r>
              <a:rPr lang="en-US" altLang="el-GR" b="1" dirty="0">
                <a:latin typeface="Comic Sans MS" pitchFamily="66" charset="0"/>
              </a:rPr>
              <a:t> </a:t>
            </a:r>
            <a:r>
              <a:rPr lang="el-GR" altLang="el-GR" b="1" dirty="0">
                <a:latin typeface="Comic Sans MS" pitchFamily="66" charset="0"/>
              </a:rPr>
              <a:t>Γ</a:t>
            </a:r>
            <a:endParaRPr lang="en-US" altLang="el-GR" dirty="0">
              <a:latin typeface="Comic Sans MS" pitchFamily="66" charset="0"/>
            </a:endParaRPr>
          </a:p>
        </p:txBody>
      </p:sp>
      <p:grpSp>
        <p:nvGrpSpPr>
          <p:cNvPr id="9" name="Ομάδα 8"/>
          <p:cNvGrpSpPr/>
          <p:nvPr/>
        </p:nvGrpSpPr>
        <p:grpSpPr>
          <a:xfrm>
            <a:off x="2548151" y="433992"/>
            <a:ext cx="576262" cy="3429000"/>
            <a:chOff x="2700338" y="1196975"/>
            <a:chExt cx="576262" cy="3429000"/>
          </a:xfrm>
        </p:grpSpPr>
        <p:sp>
          <p:nvSpPr>
            <p:cNvPr id="10" name="Line 7"/>
            <p:cNvSpPr>
              <a:spLocks noChangeShapeType="1"/>
            </p:cNvSpPr>
            <p:nvPr/>
          </p:nvSpPr>
          <p:spPr bwMode="auto">
            <a:xfrm flipV="1">
              <a:off x="2700338" y="1196975"/>
              <a:ext cx="503237"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l-GR"/>
            </a:p>
          </p:txBody>
        </p:sp>
        <p:sp>
          <p:nvSpPr>
            <p:cNvPr id="11" name="Line 11"/>
            <p:cNvSpPr>
              <a:spLocks noChangeShapeType="1"/>
            </p:cNvSpPr>
            <p:nvPr/>
          </p:nvSpPr>
          <p:spPr bwMode="auto">
            <a:xfrm>
              <a:off x="2916238" y="1196975"/>
              <a:ext cx="0" cy="3429000"/>
            </a:xfrm>
            <a:prstGeom prst="line">
              <a:avLst/>
            </a:prstGeom>
            <a:noFill/>
            <a:ln w="9525">
              <a:solidFill>
                <a:schemeClr val="tx1"/>
              </a:solidFill>
              <a:prstDash val="sysDot"/>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12" name="Text Box 23"/>
            <p:cNvSpPr txBox="1">
              <a:spLocks noChangeArrowheads="1"/>
            </p:cNvSpPr>
            <p:nvPr/>
          </p:nvSpPr>
          <p:spPr bwMode="auto">
            <a:xfrm>
              <a:off x="2700338" y="2708275"/>
              <a:ext cx="57626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l-GR" sz="2000" b="1" i="1">
                  <a:latin typeface="Comic Sans MS" pitchFamily="66" charset="0"/>
                </a:rPr>
                <a:t>h</a:t>
              </a:r>
              <a:endParaRPr lang="el-GR" altLang="el-GR" sz="2000" b="1" i="1">
                <a:latin typeface="Comic Sans MS" pitchFamily="66" charset="0"/>
              </a:endParaRPr>
            </a:p>
          </p:txBody>
        </p:sp>
      </p:grpSp>
      <p:sp>
        <p:nvSpPr>
          <p:cNvPr id="13" name="Text Box 30"/>
          <p:cNvSpPr txBox="1">
            <a:spLocks noChangeArrowheads="1"/>
          </p:cNvSpPr>
          <p:nvPr/>
        </p:nvSpPr>
        <p:spPr bwMode="auto">
          <a:xfrm>
            <a:off x="2979951" y="218092"/>
            <a:ext cx="100806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l-GR" b="1" i="1" dirty="0" err="1">
                <a:latin typeface="Comic Sans MS" pitchFamily="66" charset="0"/>
              </a:rPr>
              <a:t>υ</a:t>
            </a:r>
            <a:r>
              <a:rPr lang="el-GR" altLang="el-GR" b="1" baseline="-25000" dirty="0" err="1">
                <a:latin typeface="Comic Sans MS" pitchFamily="66" charset="0"/>
              </a:rPr>
              <a:t>αρχ</a:t>
            </a:r>
            <a:r>
              <a:rPr lang="el-GR" altLang="el-GR" b="1" baseline="-25000" dirty="0">
                <a:latin typeface="Comic Sans MS" pitchFamily="66" charset="0"/>
              </a:rPr>
              <a:t> </a:t>
            </a:r>
            <a:r>
              <a:rPr lang="el-GR" altLang="el-GR" b="1" dirty="0">
                <a:latin typeface="Comic Sans MS" pitchFamily="66" charset="0"/>
              </a:rPr>
              <a:t>=0</a:t>
            </a:r>
            <a:endParaRPr lang="el-GR" altLang="el-GR" b="1" i="1" dirty="0">
              <a:latin typeface="Comic Sans MS" pitchFamily="66" charset="0"/>
            </a:endParaRPr>
          </a:p>
        </p:txBody>
      </p:sp>
      <p:grpSp>
        <p:nvGrpSpPr>
          <p:cNvPr id="14" name="Ομάδα 13"/>
          <p:cNvGrpSpPr/>
          <p:nvPr/>
        </p:nvGrpSpPr>
        <p:grpSpPr>
          <a:xfrm>
            <a:off x="1898863" y="304888"/>
            <a:ext cx="576263" cy="967820"/>
            <a:chOff x="5838551" y="1512048"/>
            <a:chExt cx="576263" cy="967820"/>
          </a:xfrm>
        </p:grpSpPr>
        <p:sp>
          <p:nvSpPr>
            <p:cNvPr id="15" name="Oval 4"/>
            <p:cNvSpPr>
              <a:spLocks noChangeArrowheads="1"/>
            </p:cNvSpPr>
            <p:nvPr/>
          </p:nvSpPr>
          <p:spPr bwMode="auto">
            <a:xfrm>
              <a:off x="5959267" y="1512048"/>
              <a:ext cx="228600" cy="228600"/>
            </a:xfrm>
            <a:prstGeom prst="ellipse">
              <a:avLst/>
            </a:prstGeom>
            <a:solidFill>
              <a:srgbClr val="FF9900"/>
            </a:solidFill>
            <a:ln w="9525">
              <a:solidFill>
                <a:schemeClr val="tx1"/>
              </a:solidFill>
              <a:round/>
              <a:headEnd/>
              <a:tailEnd/>
            </a:ln>
            <a:effectLst>
              <a:outerShdw dist="35921" dir="2700000" algn="ctr" rotWithShape="0">
                <a:srgbClr val="808080"/>
              </a:outerShdw>
            </a:effectLst>
          </p:spPr>
          <p:txBody>
            <a:bodyPr/>
            <a:lstStyle/>
            <a:p>
              <a:endParaRPr lang="el-GR"/>
            </a:p>
          </p:txBody>
        </p:sp>
        <p:grpSp>
          <p:nvGrpSpPr>
            <p:cNvPr id="16" name="Ομάδα 15"/>
            <p:cNvGrpSpPr/>
            <p:nvPr/>
          </p:nvGrpSpPr>
          <p:grpSpPr>
            <a:xfrm>
              <a:off x="5838551" y="1740648"/>
              <a:ext cx="576263" cy="739220"/>
              <a:chOff x="2051050" y="1330325"/>
              <a:chExt cx="576263" cy="739220"/>
            </a:xfrm>
          </p:grpSpPr>
          <p:cxnSp>
            <p:nvCxnSpPr>
              <p:cNvPr id="17" name="Ευθύγραμμο βέλος σύνδεσης 16"/>
              <p:cNvCxnSpPr/>
              <p:nvPr/>
            </p:nvCxnSpPr>
            <p:spPr>
              <a:xfrm>
                <a:off x="2297113" y="1330325"/>
                <a:ext cx="12700" cy="442913"/>
              </a:xfrm>
              <a:prstGeom prst="straightConnector1">
                <a:avLst/>
              </a:prstGeom>
              <a:ln w="38100">
                <a:solidFill>
                  <a:schemeClr val="tx1"/>
                </a:solidFill>
                <a:headEnd type="none" w="med" len="med"/>
                <a:tailEnd type="triangle" w="med" len="med"/>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8" name="Text Box 18"/>
              <p:cNvSpPr txBox="1">
                <a:spLocks noChangeArrowheads="1"/>
              </p:cNvSpPr>
              <p:nvPr/>
            </p:nvSpPr>
            <p:spPr bwMode="auto">
              <a:xfrm>
                <a:off x="2051050" y="1700213"/>
                <a:ext cx="57626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l-GR" b="1" i="1" dirty="0">
                    <a:latin typeface="Comic Sans MS" pitchFamily="66" charset="0"/>
                  </a:rPr>
                  <a:t>w</a:t>
                </a:r>
                <a:endParaRPr lang="el-GR" altLang="el-GR" b="1" i="1" dirty="0">
                  <a:latin typeface="Comic Sans MS" pitchFamily="66" charset="0"/>
                </a:endParaRPr>
              </a:p>
            </p:txBody>
          </p:sp>
        </p:grpSp>
      </p:grpSp>
      <p:sp>
        <p:nvSpPr>
          <p:cNvPr id="22" name="TextBox 21"/>
          <p:cNvSpPr txBox="1"/>
          <p:nvPr/>
        </p:nvSpPr>
        <p:spPr>
          <a:xfrm>
            <a:off x="5383560" y="540329"/>
            <a:ext cx="2016224" cy="523220"/>
          </a:xfrm>
          <a:prstGeom prst="rect">
            <a:avLst/>
          </a:prstGeom>
          <a:noFill/>
        </p:spPr>
        <p:txBody>
          <a:bodyPr wrap="square" rtlCol="0">
            <a:spAutoFit/>
          </a:bodyPr>
          <a:lstStyle/>
          <a:p>
            <a:pPr algn="just"/>
            <a:r>
              <a:rPr lang="el-GR" sz="2800" b="1" i="1" dirty="0" err="1" smtClean="0">
                <a:solidFill>
                  <a:srgbClr val="0000FF"/>
                </a:solidFill>
                <a:effectLst>
                  <a:outerShdw blurRad="38100" dist="38100" dir="2700000" algn="tl">
                    <a:srgbClr val="000000">
                      <a:alpha val="43137"/>
                    </a:srgbClr>
                  </a:outerShdw>
                </a:effectLst>
                <a:latin typeface="Comic Sans MS" panose="030F0702030302020204" pitchFamily="66" charset="0"/>
              </a:rPr>
              <a:t>Κ</a:t>
            </a:r>
            <a:r>
              <a:rPr lang="el-GR" sz="2800" b="1" baseline="-25000" dirty="0" err="1" smtClean="0">
                <a:solidFill>
                  <a:srgbClr val="0000FF"/>
                </a:solidFill>
                <a:effectLst>
                  <a:outerShdw blurRad="38100" dist="38100" dir="2700000" algn="tl">
                    <a:srgbClr val="000000">
                      <a:alpha val="43137"/>
                    </a:srgbClr>
                  </a:outerShdw>
                </a:effectLst>
                <a:latin typeface="Comic Sans MS" panose="030F0702030302020204" pitchFamily="66" charset="0"/>
              </a:rPr>
              <a:t>Α(αρχ</a:t>
            </a:r>
            <a:r>
              <a:rPr lang="el-GR" sz="2800" b="1" baseline="-25000" dirty="0" smtClean="0">
                <a:solidFill>
                  <a:srgbClr val="0000FF"/>
                </a:solidFill>
                <a:effectLst>
                  <a:outerShdw blurRad="38100" dist="38100" dir="2700000" algn="tl">
                    <a:srgbClr val="000000">
                      <a:alpha val="43137"/>
                    </a:srgbClr>
                  </a:outerShdw>
                </a:effectLst>
                <a:latin typeface="Comic Sans MS" panose="030F0702030302020204" pitchFamily="66" charset="0"/>
              </a:rPr>
              <a:t>)</a:t>
            </a:r>
            <a:r>
              <a:rPr lang="el-GR" sz="2800" b="1" dirty="0" smtClean="0">
                <a:solidFill>
                  <a:srgbClr val="FF0000"/>
                </a:solidFill>
                <a:effectLst>
                  <a:outerShdw blurRad="38100" dist="38100" dir="2700000" algn="tl">
                    <a:srgbClr val="000000">
                      <a:alpha val="43137"/>
                    </a:srgbClr>
                  </a:outerShdw>
                </a:effectLst>
                <a:latin typeface="Comic Sans MS" panose="030F0702030302020204" pitchFamily="66" charset="0"/>
              </a:rPr>
              <a:t> </a:t>
            </a:r>
            <a:r>
              <a:rPr lang="el-GR" sz="2800" b="1" dirty="0" smtClean="0">
                <a:effectLst>
                  <a:outerShdw blurRad="38100" dist="38100" dir="2700000" algn="tl">
                    <a:srgbClr val="000000">
                      <a:alpha val="43137"/>
                    </a:srgbClr>
                  </a:outerShdw>
                </a:effectLst>
                <a:latin typeface="Comic Sans MS" panose="030F0702030302020204" pitchFamily="66" charset="0"/>
              </a:rPr>
              <a:t>= 0</a:t>
            </a:r>
            <a:endParaRPr lang="el-GR" sz="2800" b="1" baseline="-25000" dirty="0">
              <a:solidFill>
                <a:srgbClr val="FF0000"/>
              </a:solidFill>
              <a:effectLst>
                <a:outerShdw blurRad="38100" dist="38100" dir="2700000" algn="tl">
                  <a:srgbClr val="000000">
                    <a:alpha val="43137"/>
                  </a:srgbClr>
                </a:outerShdw>
              </a:effectLst>
              <a:latin typeface="Comic Sans MS" panose="030F0702030302020204" pitchFamily="66" charset="0"/>
            </a:endParaRPr>
          </a:p>
        </p:txBody>
      </p:sp>
      <p:sp>
        <p:nvSpPr>
          <p:cNvPr id="23" name="TextBox 22"/>
          <p:cNvSpPr txBox="1"/>
          <p:nvPr/>
        </p:nvSpPr>
        <p:spPr>
          <a:xfrm>
            <a:off x="4303688" y="1509220"/>
            <a:ext cx="4032200" cy="523220"/>
          </a:xfrm>
          <a:prstGeom prst="rect">
            <a:avLst/>
          </a:prstGeom>
          <a:noFill/>
        </p:spPr>
        <p:txBody>
          <a:bodyPr wrap="square" rtlCol="0">
            <a:spAutoFit/>
          </a:bodyPr>
          <a:lstStyle/>
          <a:p>
            <a:r>
              <a:rPr lang="el-GR" sz="2800" b="1" dirty="0" smtClean="0">
                <a:solidFill>
                  <a:srgbClr val="0000FF"/>
                </a:solidFill>
                <a:effectLst>
                  <a:outerShdw blurRad="38100" dist="38100" dir="2700000" algn="tl">
                    <a:srgbClr val="000000">
                      <a:alpha val="43137"/>
                    </a:srgbClr>
                  </a:outerShdw>
                </a:effectLst>
                <a:latin typeface="Comic Sans MS" panose="030F0702030302020204" pitchFamily="66" charset="0"/>
              </a:rPr>
              <a:t>Δ</a:t>
            </a:r>
            <a:r>
              <a:rPr lang="el-GR" sz="2800" b="1" i="1" dirty="0" smtClean="0">
                <a:solidFill>
                  <a:srgbClr val="0000FF"/>
                </a:solidFill>
                <a:effectLst>
                  <a:outerShdw blurRad="38100" dist="38100" dir="2700000" algn="tl">
                    <a:srgbClr val="000000">
                      <a:alpha val="43137"/>
                    </a:srgbClr>
                  </a:outerShdw>
                </a:effectLst>
                <a:latin typeface="Comic Sans MS" panose="030F0702030302020204" pitchFamily="66" charset="0"/>
              </a:rPr>
              <a:t>Κ</a:t>
            </a:r>
            <a:r>
              <a:rPr lang="el-GR" sz="2800" b="1" dirty="0" smtClean="0">
                <a:solidFill>
                  <a:srgbClr val="FF0000"/>
                </a:solidFill>
                <a:effectLst>
                  <a:outerShdw blurRad="38100" dist="38100" dir="2700000" algn="tl">
                    <a:srgbClr val="000000">
                      <a:alpha val="43137"/>
                    </a:srgbClr>
                  </a:outerShdw>
                </a:effectLst>
                <a:latin typeface="Comic Sans MS" panose="030F0702030302020204" pitchFamily="66" charset="0"/>
              </a:rPr>
              <a:t> </a:t>
            </a:r>
            <a:r>
              <a:rPr lang="el-GR" sz="2800" b="1" dirty="0" smtClean="0">
                <a:latin typeface="Comic Sans MS" panose="030F0702030302020204" pitchFamily="66" charset="0"/>
              </a:rPr>
              <a:t>= </a:t>
            </a:r>
            <a:r>
              <a:rPr lang="el-GR" sz="2800" b="1" i="1" dirty="0" err="1" smtClean="0">
                <a:latin typeface="Comic Sans MS" panose="030F0702030302020204" pitchFamily="66" charset="0"/>
              </a:rPr>
              <a:t>Κ</a:t>
            </a:r>
            <a:r>
              <a:rPr lang="el-GR" sz="2800" b="1" baseline="-25000" dirty="0" err="1" smtClean="0">
                <a:latin typeface="Comic Sans MS" panose="030F0702030302020204" pitchFamily="66" charset="0"/>
              </a:rPr>
              <a:t>Γ(τελ</a:t>
            </a:r>
            <a:r>
              <a:rPr lang="el-GR" sz="2800" b="1" baseline="-25000" dirty="0" smtClean="0">
                <a:latin typeface="Comic Sans MS" panose="030F0702030302020204" pitchFamily="66" charset="0"/>
              </a:rPr>
              <a:t>) </a:t>
            </a:r>
            <a:r>
              <a:rPr lang="el-GR" sz="2800" b="1" dirty="0" smtClean="0">
                <a:latin typeface="Comic Sans MS" panose="030F0702030302020204" pitchFamily="66" charset="0"/>
              </a:rPr>
              <a:t>– </a:t>
            </a:r>
            <a:r>
              <a:rPr lang="el-GR" sz="2800" b="1" i="1" dirty="0" err="1" smtClean="0">
                <a:latin typeface="Comic Sans MS" panose="030F0702030302020204" pitchFamily="66" charset="0"/>
              </a:rPr>
              <a:t>Κ</a:t>
            </a:r>
            <a:r>
              <a:rPr lang="el-GR" sz="2800" b="1" baseline="-25000" dirty="0" err="1" smtClean="0">
                <a:latin typeface="Comic Sans MS" panose="030F0702030302020204" pitchFamily="66" charset="0"/>
              </a:rPr>
              <a:t>Α(αρχ</a:t>
            </a:r>
            <a:r>
              <a:rPr lang="el-GR" sz="2800" b="1" baseline="-25000" dirty="0" smtClean="0">
                <a:latin typeface="Comic Sans MS" panose="030F0702030302020204" pitchFamily="66" charset="0"/>
              </a:rPr>
              <a:t>)</a:t>
            </a:r>
            <a:r>
              <a:rPr lang="el-GR" sz="2800" b="1" dirty="0" smtClean="0">
                <a:latin typeface="Comic Sans MS" panose="030F0702030302020204" pitchFamily="66" charset="0"/>
              </a:rPr>
              <a:t> =</a:t>
            </a:r>
            <a:endParaRPr lang="el-GR" sz="2800" b="1" dirty="0">
              <a:latin typeface="Comic Sans MS" panose="030F0702030302020204" pitchFamily="66" charset="0"/>
            </a:endParaRPr>
          </a:p>
        </p:txBody>
      </p:sp>
      <p:sp>
        <p:nvSpPr>
          <p:cNvPr id="24" name="TextBox 23"/>
          <p:cNvSpPr txBox="1"/>
          <p:nvPr/>
        </p:nvSpPr>
        <p:spPr>
          <a:xfrm>
            <a:off x="4663480" y="2429315"/>
            <a:ext cx="1512168" cy="523220"/>
          </a:xfrm>
          <a:prstGeom prst="rect">
            <a:avLst/>
          </a:prstGeom>
          <a:noFill/>
        </p:spPr>
        <p:txBody>
          <a:bodyPr wrap="square" rtlCol="0">
            <a:spAutoFit/>
          </a:bodyPr>
          <a:lstStyle/>
          <a:p>
            <a:r>
              <a:rPr lang="el-GR" sz="2800" b="1" dirty="0" smtClean="0">
                <a:solidFill>
                  <a:srgbClr val="0000FF"/>
                </a:solidFill>
                <a:effectLst>
                  <a:outerShdw blurRad="38100" dist="38100" dir="2700000" algn="tl">
                    <a:srgbClr val="000000">
                      <a:alpha val="43137"/>
                    </a:srgbClr>
                  </a:outerShdw>
                </a:effectLst>
                <a:latin typeface="Comic Sans MS" panose="030F0702030302020204" pitchFamily="66" charset="0"/>
              </a:rPr>
              <a:t>=</a:t>
            </a:r>
            <a:r>
              <a:rPr lang="el-GR" sz="2800" b="1" dirty="0" smtClean="0">
                <a:solidFill>
                  <a:srgbClr val="0000FF"/>
                </a:solidFill>
                <a:latin typeface="Comic Sans MS" panose="030F0702030302020204" pitchFamily="66" charset="0"/>
              </a:rPr>
              <a:t> </a:t>
            </a:r>
            <a:r>
              <a:rPr lang="el-GR" sz="2800" b="1" i="1" dirty="0" err="1" smtClean="0">
                <a:solidFill>
                  <a:srgbClr val="0000FF"/>
                </a:solidFill>
                <a:effectLst>
                  <a:outerShdw blurRad="38100" dist="38100" dir="2700000" algn="tl">
                    <a:srgbClr val="000000">
                      <a:alpha val="43137"/>
                    </a:srgbClr>
                  </a:outerShdw>
                </a:effectLst>
                <a:latin typeface="Comic Sans MS" panose="030F0702030302020204" pitchFamily="66" charset="0"/>
              </a:rPr>
              <a:t>Κ</a:t>
            </a:r>
            <a:r>
              <a:rPr lang="el-GR" sz="2800" b="1" baseline="-25000" dirty="0" err="1" smtClean="0">
                <a:solidFill>
                  <a:srgbClr val="0000FF"/>
                </a:solidFill>
                <a:effectLst>
                  <a:outerShdw blurRad="38100" dist="38100" dir="2700000" algn="tl">
                    <a:srgbClr val="000000">
                      <a:alpha val="43137"/>
                    </a:srgbClr>
                  </a:outerShdw>
                </a:effectLst>
                <a:latin typeface="Comic Sans MS" panose="030F0702030302020204" pitchFamily="66" charset="0"/>
              </a:rPr>
              <a:t>Γ(τελ</a:t>
            </a:r>
            <a:r>
              <a:rPr lang="el-GR" sz="2800" b="1" baseline="-25000" dirty="0" smtClean="0">
                <a:solidFill>
                  <a:srgbClr val="0000FF"/>
                </a:solidFill>
                <a:effectLst>
                  <a:outerShdw blurRad="38100" dist="38100" dir="2700000" algn="tl">
                    <a:srgbClr val="000000">
                      <a:alpha val="43137"/>
                    </a:srgbClr>
                  </a:outerShdw>
                </a:effectLst>
                <a:latin typeface="Comic Sans MS" panose="030F0702030302020204" pitchFamily="66" charset="0"/>
              </a:rPr>
              <a:t>)</a:t>
            </a:r>
            <a:endParaRPr lang="el-GR" sz="2800" b="1" dirty="0">
              <a:solidFill>
                <a:srgbClr val="0000FF"/>
              </a:solidFill>
              <a:effectLst>
                <a:outerShdw blurRad="38100" dist="38100" dir="2700000" algn="tl">
                  <a:srgbClr val="000000">
                    <a:alpha val="43137"/>
                  </a:srgbClr>
                </a:outerShdw>
              </a:effectLst>
              <a:latin typeface="Comic Sans MS" panose="030F0702030302020204" pitchFamily="66" charset="0"/>
            </a:endParaRPr>
          </a:p>
        </p:txBody>
      </p:sp>
      <p:sp>
        <p:nvSpPr>
          <p:cNvPr id="25" name="TextBox 24"/>
          <p:cNvSpPr txBox="1"/>
          <p:nvPr/>
        </p:nvSpPr>
        <p:spPr>
          <a:xfrm>
            <a:off x="6084168" y="2433095"/>
            <a:ext cx="1152128" cy="523220"/>
          </a:xfrm>
          <a:prstGeom prst="rect">
            <a:avLst/>
          </a:prstGeom>
          <a:noFill/>
        </p:spPr>
        <p:txBody>
          <a:bodyPr wrap="square" rtlCol="0">
            <a:spAutoFit/>
          </a:bodyPr>
          <a:lstStyle/>
          <a:p>
            <a:r>
              <a:rPr lang="en-US" sz="2800" b="1" dirty="0" smtClean="0">
                <a:solidFill>
                  <a:srgbClr val="0000FF"/>
                </a:solidFill>
                <a:effectLst>
                  <a:outerShdw blurRad="38100" dist="38100" dir="2700000" algn="tl">
                    <a:srgbClr val="000000">
                      <a:alpha val="43137"/>
                    </a:srgbClr>
                  </a:outerShdw>
                </a:effectLst>
                <a:latin typeface="Comic Sans MS" panose="030F0702030302020204" pitchFamily="66" charset="0"/>
              </a:rPr>
              <a:t>= </a:t>
            </a:r>
            <a:r>
              <a:rPr lang="en-US" sz="2800" b="1" i="1" dirty="0" err="1" smtClean="0">
                <a:solidFill>
                  <a:srgbClr val="0000FF"/>
                </a:solidFill>
                <a:effectLst>
                  <a:outerShdw blurRad="38100" dist="38100" dir="2700000" algn="tl">
                    <a:srgbClr val="000000">
                      <a:alpha val="43137"/>
                    </a:srgbClr>
                  </a:outerShdw>
                </a:effectLst>
                <a:latin typeface="Comic Sans MS" panose="030F0702030302020204" pitchFamily="66" charset="0"/>
              </a:rPr>
              <a:t>W</a:t>
            </a:r>
            <a:r>
              <a:rPr lang="en-US" sz="2800" b="1" i="1" baseline="-25000" dirty="0" err="1" smtClean="0">
                <a:solidFill>
                  <a:srgbClr val="0000FF"/>
                </a:solidFill>
                <a:effectLst>
                  <a:outerShdw blurRad="38100" dist="38100" dir="2700000" algn="tl">
                    <a:srgbClr val="000000">
                      <a:alpha val="43137"/>
                    </a:srgbClr>
                  </a:outerShdw>
                </a:effectLst>
                <a:latin typeface="Comic Sans MS" panose="030F0702030302020204" pitchFamily="66" charset="0"/>
              </a:rPr>
              <a:t>w</a:t>
            </a:r>
            <a:endParaRPr lang="el-GR" sz="2800" b="1" i="1" dirty="0">
              <a:solidFill>
                <a:srgbClr val="0000FF"/>
              </a:solidFill>
              <a:effectLst>
                <a:outerShdw blurRad="38100" dist="38100" dir="2700000" algn="tl">
                  <a:srgbClr val="000000">
                    <a:alpha val="43137"/>
                  </a:srgbClr>
                </a:outerShdw>
              </a:effectLst>
              <a:latin typeface="Comic Sans MS" panose="030F0702030302020204" pitchFamily="66" charset="0"/>
            </a:endParaRPr>
          </a:p>
        </p:txBody>
      </p:sp>
      <p:sp>
        <p:nvSpPr>
          <p:cNvPr id="20" name="TextBox 19"/>
          <p:cNvSpPr txBox="1"/>
          <p:nvPr/>
        </p:nvSpPr>
        <p:spPr>
          <a:xfrm>
            <a:off x="4745224" y="3434177"/>
            <a:ext cx="2860848" cy="523220"/>
          </a:xfrm>
          <a:prstGeom prst="rect">
            <a:avLst/>
          </a:prstGeom>
          <a:noFill/>
        </p:spPr>
        <p:txBody>
          <a:bodyPr wrap="square" rtlCol="0">
            <a:spAutoFit/>
          </a:bodyPr>
          <a:lstStyle/>
          <a:p>
            <a:pPr algn="ctr"/>
            <a:r>
              <a:rPr lang="el-GR" sz="2800" b="1" dirty="0" smtClean="0">
                <a:solidFill>
                  <a:srgbClr val="FF0000"/>
                </a:solidFill>
                <a:effectLst>
                  <a:outerShdw blurRad="38100" dist="38100" dir="2700000" algn="tl">
                    <a:srgbClr val="000000">
                      <a:alpha val="43137"/>
                    </a:srgbClr>
                  </a:outerShdw>
                </a:effectLst>
                <a:latin typeface="Comic Sans MS" panose="030F0702030302020204" pitchFamily="66" charset="0"/>
              </a:rPr>
              <a:t>Δ</a:t>
            </a:r>
            <a:r>
              <a:rPr lang="el-GR" sz="2800" b="1" i="1" dirty="0" smtClean="0">
                <a:solidFill>
                  <a:srgbClr val="FF0000"/>
                </a:solidFill>
                <a:effectLst>
                  <a:outerShdw blurRad="38100" dist="38100" dir="2700000" algn="tl">
                    <a:srgbClr val="000000">
                      <a:alpha val="43137"/>
                    </a:srgbClr>
                  </a:outerShdw>
                </a:effectLst>
                <a:latin typeface="Comic Sans MS" panose="030F0702030302020204" pitchFamily="66" charset="0"/>
              </a:rPr>
              <a:t>Κ</a:t>
            </a:r>
            <a:r>
              <a:rPr lang="el-GR" sz="2800" b="1" dirty="0" smtClean="0">
                <a:solidFill>
                  <a:srgbClr val="FF0000"/>
                </a:solidFill>
                <a:effectLst>
                  <a:outerShdw blurRad="38100" dist="38100" dir="2700000" algn="tl">
                    <a:srgbClr val="000000">
                      <a:alpha val="43137"/>
                    </a:srgbClr>
                  </a:outerShdw>
                </a:effectLst>
                <a:latin typeface="Comic Sans MS" panose="030F0702030302020204" pitchFamily="66" charset="0"/>
              </a:rPr>
              <a:t> =</a:t>
            </a:r>
            <a:r>
              <a:rPr lang="en-US" sz="2800" b="1" dirty="0" smtClean="0">
                <a:solidFill>
                  <a:srgbClr val="FF0000"/>
                </a:solidFill>
                <a:effectLst>
                  <a:outerShdw blurRad="38100" dist="38100" dir="2700000" algn="tl">
                    <a:srgbClr val="000000">
                      <a:alpha val="43137"/>
                    </a:srgbClr>
                  </a:outerShdw>
                </a:effectLst>
                <a:latin typeface="Comic Sans MS" panose="030F0702030302020204" pitchFamily="66" charset="0"/>
              </a:rPr>
              <a:t> </a:t>
            </a:r>
            <a:r>
              <a:rPr lang="en-US" sz="2800" b="1" i="1" dirty="0" smtClean="0">
                <a:solidFill>
                  <a:srgbClr val="FF0000"/>
                </a:solidFill>
                <a:effectLst>
                  <a:outerShdw blurRad="38100" dist="38100" dir="2700000" algn="tl">
                    <a:srgbClr val="000000">
                      <a:alpha val="43137"/>
                    </a:srgbClr>
                  </a:outerShdw>
                </a:effectLst>
                <a:latin typeface="Comic Sans MS" panose="030F0702030302020204" pitchFamily="66" charset="0"/>
              </a:rPr>
              <a:t>W</a:t>
            </a:r>
            <a:r>
              <a:rPr lang="en-US" sz="2800" b="1" i="1" baseline="-25000" dirty="0" smtClean="0">
                <a:solidFill>
                  <a:srgbClr val="FF0000"/>
                </a:solidFill>
                <a:effectLst>
                  <a:outerShdw blurRad="38100" dist="38100" dir="2700000" algn="tl">
                    <a:srgbClr val="000000">
                      <a:alpha val="43137"/>
                    </a:srgbClr>
                  </a:outerShdw>
                </a:effectLst>
                <a:latin typeface="Comic Sans MS" panose="030F0702030302020204" pitchFamily="66" charset="0"/>
              </a:rPr>
              <a:t>F</a:t>
            </a:r>
            <a:r>
              <a:rPr lang="el-GR" sz="2800" b="1" baseline="-25000" dirty="0" err="1" smtClean="0">
                <a:solidFill>
                  <a:srgbClr val="FF0000"/>
                </a:solidFill>
                <a:effectLst>
                  <a:outerShdw blurRad="38100" dist="38100" dir="2700000" algn="tl">
                    <a:srgbClr val="000000">
                      <a:alpha val="43137"/>
                    </a:srgbClr>
                  </a:outerShdw>
                </a:effectLst>
                <a:latin typeface="Comic Sans MS" panose="030F0702030302020204" pitchFamily="66" charset="0"/>
              </a:rPr>
              <a:t>ολ</a:t>
            </a:r>
            <a:r>
              <a:rPr lang="el-GR" sz="2800" b="1" dirty="0" smtClean="0">
                <a:solidFill>
                  <a:srgbClr val="FF0000"/>
                </a:solidFill>
                <a:effectLst>
                  <a:outerShdw blurRad="38100" dist="38100" dir="2700000" algn="tl">
                    <a:srgbClr val="000000">
                      <a:alpha val="43137"/>
                    </a:srgbClr>
                  </a:outerShdw>
                </a:effectLst>
                <a:latin typeface="Comic Sans MS" panose="030F0702030302020204" pitchFamily="66" charset="0"/>
              </a:rPr>
              <a:t> </a:t>
            </a:r>
            <a:endParaRPr lang="el-GR" sz="2800" b="1" dirty="0">
              <a:solidFill>
                <a:srgbClr val="FF0000"/>
              </a:solidFill>
              <a:effectLst>
                <a:outerShdw blurRad="38100" dist="38100" dir="2700000" algn="tl">
                  <a:srgbClr val="000000">
                    <a:alpha val="43137"/>
                  </a:srgbClr>
                </a:outerShdw>
              </a:effectLst>
              <a:latin typeface="Comic Sans MS" panose="030F0702030302020204" pitchFamily="66" charset="0"/>
            </a:endParaRPr>
          </a:p>
        </p:txBody>
      </p:sp>
      <p:sp>
        <p:nvSpPr>
          <p:cNvPr id="26" name="Text Box 4"/>
          <p:cNvSpPr txBox="1">
            <a:spLocks noChangeArrowheads="1"/>
          </p:cNvSpPr>
          <p:nvPr/>
        </p:nvSpPr>
        <p:spPr bwMode="auto">
          <a:xfrm>
            <a:off x="605024" y="4509120"/>
            <a:ext cx="82804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el-GR" altLang="el-GR" sz="2400" b="1" dirty="0">
                <a:solidFill>
                  <a:srgbClr val="FF0000"/>
                </a:solidFill>
                <a:effectLst>
                  <a:outerShdw blurRad="38100" dist="38100" dir="2700000" algn="tl">
                    <a:srgbClr val="000000"/>
                  </a:outerShdw>
                </a:effectLst>
                <a:latin typeface="Comic Sans MS" pitchFamily="66" charset="0"/>
              </a:rPr>
              <a:t>Η μεταβολή Δ</a:t>
            </a:r>
            <a:r>
              <a:rPr lang="el-GR" altLang="el-GR" sz="2400" b="1" i="1" dirty="0">
                <a:solidFill>
                  <a:srgbClr val="FF0000"/>
                </a:solidFill>
                <a:effectLst>
                  <a:outerShdw blurRad="38100" dist="38100" dir="2700000" algn="tl">
                    <a:srgbClr val="000000"/>
                  </a:outerShdw>
                </a:effectLst>
                <a:latin typeface="Comic Sans MS" pitchFamily="66" charset="0"/>
              </a:rPr>
              <a:t>Κ </a:t>
            </a:r>
            <a:r>
              <a:rPr lang="el-GR" altLang="el-GR" sz="2400" b="1" dirty="0">
                <a:solidFill>
                  <a:srgbClr val="FF0000"/>
                </a:solidFill>
                <a:effectLst>
                  <a:outerShdw blurRad="38100" dist="38100" dir="2700000" algn="tl">
                    <a:srgbClr val="000000"/>
                  </a:outerShdw>
                </a:effectLst>
                <a:latin typeface="Comic Sans MS" pitchFamily="66" charset="0"/>
              </a:rPr>
              <a:t>της κινητικής ενέργειας </a:t>
            </a:r>
            <a:r>
              <a:rPr lang="el-GR" altLang="el-GR" sz="2400" b="1" dirty="0">
                <a:latin typeface="Comic Sans MS" pitchFamily="66" charset="0"/>
              </a:rPr>
              <a:t>ενός σώματος </a:t>
            </a:r>
            <a:r>
              <a:rPr lang="el-GR" altLang="el-GR" sz="2400" b="1" dirty="0">
                <a:solidFill>
                  <a:srgbClr val="FF0000"/>
                </a:solidFill>
                <a:effectLst>
                  <a:outerShdw blurRad="38100" dist="38100" dir="2700000" algn="tl">
                    <a:srgbClr val="000000">
                      <a:alpha val="43137"/>
                    </a:srgbClr>
                  </a:outerShdw>
                </a:effectLst>
                <a:latin typeface="Comic Sans MS" pitchFamily="66" charset="0"/>
              </a:rPr>
              <a:t>είναι ίση με το αλγεβρικό άθροισμα </a:t>
            </a:r>
            <a:r>
              <a:rPr lang="en-US" altLang="el-GR" sz="2400" b="1" i="1" dirty="0">
                <a:solidFill>
                  <a:srgbClr val="FF0000"/>
                </a:solidFill>
                <a:effectLst>
                  <a:outerShdw blurRad="38100" dist="38100" dir="2700000" algn="tl">
                    <a:srgbClr val="000000">
                      <a:alpha val="43137"/>
                    </a:srgbClr>
                  </a:outerShdw>
                </a:effectLst>
                <a:latin typeface="Comic Sans MS" pitchFamily="66" charset="0"/>
              </a:rPr>
              <a:t>W</a:t>
            </a:r>
            <a:r>
              <a:rPr lang="el-GR" altLang="el-GR" sz="2400" b="1" baseline="-25000" dirty="0" err="1">
                <a:solidFill>
                  <a:srgbClr val="FF0000"/>
                </a:solidFill>
                <a:effectLst>
                  <a:outerShdw blurRad="38100" dist="38100" dir="2700000" algn="tl">
                    <a:srgbClr val="000000">
                      <a:alpha val="43137"/>
                    </a:srgbClr>
                  </a:outerShdw>
                </a:effectLst>
                <a:latin typeface="Comic Sans MS" pitchFamily="66" charset="0"/>
              </a:rPr>
              <a:t>ολ</a:t>
            </a:r>
            <a:r>
              <a:rPr lang="en-US" altLang="el-GR" sz="2400" b="1" baseline="-25000" dirty="0">
                <a:solidFill>
                  <a:srgbClr val="FF0000"/>
                </a:solidFill>
                <a:effectLst>
                  <a:outerShdw blurRad="38100" dist="38100" dir="2700000" algn="tl">
                    <a:srgbClr val="000000">
                      <a:alpha val="43137"/>
                    </a:srgbClr>
                  </a:outerShdw>
                </a:effectLst>
                <a:latin typeface="Comic Sans MS" pitchFamily="66" charset="0"/>
              </a:rPr>
              <a:t> </a:t>
            </a:r>
            <a:r>
              <a:rPr lang="el-GR" altLang="el-GR" sz="2400" b="1" dirty="0">
                <a:solidFill>
                  <a:srgbClr val="FF0000"/>
                </a:solidFill>
                <a:effectLst>
                  <a:outerShdw blurRad="38100" dist="38100" dir="2700000" algn="tl">
                    <a:srgbClr val="000000">
                      <a:alpha val="43137"/>
                    </a:srgbClr>
                  </a:outerShdw>
                </a:effectLst>
                <a:latin typeface="Comic Sans MS" pitchFamily="66" charset="0"/>
              </a:rPr>
              <a:t>των έργων </a:t>
            </a:r>
            <a:r>
              <a:rPr lang="el-GR" altLang="el-GR" sz="2400" b="1" dirty="0">
                <a:latin typeface="Comic Sans MS" pitchFamily="66" charset="0"/>
              </a:rPr>
              <a:t>όλων των δυνάμεων που δρουν στο σώμα ή είναι ίση με το έργο της συνισταμένης δύναμης. </a:t>
            </a:r>
            <a:endParaRPr lang="el-GR" altLang="el-GR" sz="2400" b="1" i="1" dirty="0">
              <a:latin typeface="Comic Sans MS" pitchFamily="66" charset="0"/>
            </a:endParaRPr>
          </a:p>
        </p:txBody>
      </p:sp>
    </p:spTree>
    <p:extLst>
      <p:ext uri="{BB962C8B-B14F-4D97-AF65-F5344CB8AC3E}">
        <p14:creationId xmlns:p14="http://schemas.microsoft.com/office/powerpoint/2010/main" val="4054055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childTnLst>
                          </p:cTn>
                        </p:par>
                        <p:par>
                          <p:cTn id="11" fill="hold">
                            <p:stCondLst>
                              <p:cond delay="500"/>
                            </p:stCondLst>
                            <p:childTnLst>
                              <p:par>
                                <p:cTn id="12" presetID="10" presetClass="entr" presetSubtype="0" fill="hold" grpId="0" nodeType="afterEffect">
                                  <p:stCondLst>
                                    <p:cond delay="0"/>
                                  </p:stCondLst>
                                  <p:childTnLst>
                                    <p:set>
                                      <p:cBhvr>
                                        <p:cTn id="13" dur="1" fill="hold">
                                          <p:stCondLst>
                                            <p:cond delay="0"/>
                                          </p:stCondLst>
                                        </p:cTn>
                                        <p:tgtEl>
                                          <p:spTgt spid="13"/>
                                        </p:tgtEl>
                                        <p:attrNameLst>
                                          <p:attrName>style.visibility</p:attrName>
                                        </p:attrNameLst>
                                      </p:cBhvr>
                                      <p:to>
                                        <p:strVal val="visible"/>
                                      </p:to>
                                    </p:set>
                                    <p:animEffect transition="in" filter="fade">
                                      <p:cBhvr>
                                        <p:cTn id="14" dur="500"/>
                                        <p:tgtEl>
                                          <p:spTgt spid="13"/>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path" presetSubtype="0" accel="50000" decel="50000" fill="hold" nodeType="clickEffect">
                                  <p:stCondLst>
                                    <p:cond delay="0"/>
                                  </p:stCondLst>
                                  <p:childTnLst>
                                    <p:animMotion origin="layout" path="M 8.33333E-7 2.59259E-6 L 0.00017 0.49444 " pathEditMode="relative" rAng="0" ptsTypes="AA">
                                      <p:cBhvr>
                                        <p:cTn id="18" dur="2000" fill="hold"/>
                                        <p:tgtEl>
                                          <p:spTgt spid="14"/>
                                        </p:tgtEl>
                                        <p:attrNameLst>
                                          <p:attrName>ppt_x</p:attrName>
                                          <p:attrName>ppt_y</p:attrName>
                                        </p:attrNameLst>
                                      </p:cBhvr>
                                      <p:rCtr x="0" y="24722"/>
                                    </p:animMotion>
                                  </p:childTnLst>
                                </p:cTn>
                              </p:par>
                            </p:childTnLst>
                          </p:cTn>
                        </p:par>
                        <p:par>
                          <p:cTn id="19" fill="hold">
                            <p:stCondLst>
                              <p:cond delay="2000"/>
                            </p:stCondLst>
                            <p:childTnLst>
                              <p:par>
                                <p:cTn id="20" presetID="10" presetClass="entr" presetSubtype="0" fill="hold" grpId="0" nodeType="after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par>
                          <p:cTn id="23" fill="hold">
                            <p:stCondLst>
                              <p:cond delay="2500"/>
                            </p:stCondLst>
                            <p:childTnLst>
                              <p:par>
                                <p:cTn id="24" presetID="10" presetClass="entr" presetSubtype="0" fill="hold" nodeType="after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fade">
                                      <p:cBhvr>
                                        <p:cTn id="26" dur="500"/>
                                        <p:tgtEl>
                                          <p:spTgt spid="9"/>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22"/>
                                        </p:tgtEl>
                                        <p:attrNameLst>
                                          <p:attrName>style.visibility</p:attrName>
                                        </p:attrNameLst>
                                      </p:cBhvr>
                                      <p:to>
                                        <p:strVal val="visible"/>
                                      </p:to>
                                    </p:set>
                                    <p:animEffect transition="in" filter="fade">
                                      <p:cBhvr>
                                        <p:cTn id="31" dur="500"/>
                                        <p:tgtEl>
                                          <p:spTgt spid="22"/>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23"/>
                                        </p:tgtEl>
                                        <p:attrNameLst>
                                          <p:attrName>style.visibility</p:attrName>
                                        </p:attrNameLst>
                                      </p:cBhvr>
                                      <p:to>
                                        <p:strVal val="visible"/>
                                      </p:to>
                                    </p:set>
                                    <p:animEffect transition="in" filter="fade">
                                      <p:cBhvr>
                                        <p:cTn id="36" dur="500"/>
                                        <p:tgtEl>
                                          <p:spTgt spid="23"/>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24"/>
                                        </p:tgtEl>
                                        <p:attrNameLst>
                                          <p:attrName>style.visibility</p:attrName>
                                        </p:attrNameLst>
                                      </p:cBhvr>
                                      <p:to>
                                        <p:strVal val="visible"/>
                                      </p:to>
                                    </p:set>
                                    <p:animEffect transition="in" filter="fade">
                                      <p:cBhvr>
                                        <p:cTn id="41" dur="500"/>
                                        <p:tgtEl>
                                          <p:spTgt spid="24"/>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25"/>
                                        </p:tgtEl>
                                        <p:attrNameLst>
                                          <p:attrName>style.visibility</p:attrName>
                                        </p:attrNameLst>
                                      </p:cBhvr>
                                      <p:to>
                                        <p:strVal val="visible"/>
                                      </p:to>
                                    </p:set>
                                    <p:animEffect transition="in" filter="fade">
                                      <p:cBhvr>
                                        <p:cTn id="46" dur="500"/>
                                        <p:tgtEl>
                                          <p:spTgt spid="25"/>
                                        </p:tgtEl>
                                      </p:cBhvr>
                                    </p:animEffect>
                                  </p:childTnLst>
                                </p:cTn>
                              </p:par>
                            </p:childTnLst>
                          </p:cTn>
                        </p:par>
                      </p:childTnLst>
                    </p:cTn>
                  </p:par>
                  <p:par>
                    <p:cTn id="47" fill="hold">
                      <p:stCondLst>
                        <p:cond delay="indefinite"/>
                      </p:stCondLst>
                      <p:childTnLst>
                        <p:par>
                          <p:cTn id="48" fill="hold">
                            <p:stCondLst>
                              <p:cond delay="0"/>
                            </p:stCondLst>
                            <p:childTnLst>
                              <p:par>
                                <p:cTn id="49" presetID="2" presetClass="entr" presetSubtype="2" fill="hold" grpId="0" nodeType="clickEffect">
                                  <p:stCondLst>
                                    <p:cond delay="0"/>
                                  </p:stCondLst>
                                  <p:childTnLst>
                                    <p:set>
                                      <p:cBhvr>
                                        <p:cTn id="50" dur="1" fill="hold">
                                          <p:stCondLst>
                                            <p:cond delay="0"/>
                                          </p:stCondLst>
                                        </p:cTn>
                                        <p:tgtEl>
                                          <p:spTgt spid="20"/>
                                        </p:tgtEl>
                                        <p:attrNameLst>
                                          <p:attrName>style.visibility</p:attrName>
                                        </p:attrNameLst>
                                      </p:cBhvr>
                                      <p:to>
                                        <p:strVal val="visible"/>
                                      </p:to>
                                    </p:set>
                                    <p:anim calcmode="lin" valueType="num">
                                      <p:cBhvr additive="base">
                                        <p:cTn id="51" dur="2000" fill="hold"/>
                                        <p:tgtEl>
                                          <p:spTgt spid="20"/>
                                        </p:tgtEl>
                                        <p:attrNameLst>
                                          <p:attrName>ppt_x</p:attrName>
                                        </p:attrNameLst>
                                      </p:cBhvr>
                                      <p:tavLst>
                                        <p:tav tm="0">
                                          <p:val>
                                            <p:strVal val="1+#ppt_w/2"/>
                                          </p:val>
                                        </p:tav>
                                        <p:tav tm="100000">
                                          <p:val>
                                            <p:strVal val="#ppt_x"/>
                                          </p:val>
                                        </p:tav>
                                      </p:tavLst>
                                    </p:anim>
                                    <p:anim calcmode="lin" valueType="num">
                                      <p:cBhvr additive="base">
                                        <p:cTn id="52" dur="2000" fill="hold"/>
                                        <p:tgtEl>
                                          <p:spTgt spid="20"/>
                                        </p:tgtEl>
                                        <p:attrNameLst>
                                          <p:attrName>ppt_y</p:attrName>
                                        </p:attrNameLst>
                                      </p:cBhvr>
                                      <p:tavLst>
                                        <p:tav tm="0">
                                          <p:val>
                                            <p:strVal val="#ppt_y"/>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26"/>
                                        </p:tgtEl>
                                        <p:attrNameLst>
                                          <p:attrName>style.visibility</p:attrName>
                                        </p:attrNameLst>
                                      </p:cBhvr>
                                      <p:to>
                                        <p:strVal val="visible"/>
                                      </p:to>
                                    </p:set>
                                    <p:animEffect transition="in" filter="dissolve">
                                      <p:cBhvr>
                                        <p:cTn id="57"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P spid="13" grpId="0"/>
      <p:bldP spid="22" grpId="0"/>
      <p:bldP spid="23" grpId="0"/>
      <p:bldP spid="24" grpId="0"/>
      <p:bldP spid="25" grpId="0"/>
      <p:bldP spid="20" grpId="0"/>
      <p:bldP spid="26"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3" name="Θέση αριθμού διαφάνειας 2"/>
          <p:cNvSpPr>
            <a:spLocks noGrp="1"/>
          </p:cNvSpPr>
          <p:nvPr>
            <p:ph type="sldNum" sz="quarter" idx="12"/>
          </p:nvPr>
        </p:nvSpPr>
        <p:spPr/>
        <p:txBody>
          <a:bodyPr/>
          <a:lstStyle/>
          <a:p>
            <a:fld id="{3DF53439-851E-44AD-84B1-B6BFC3D0C743}" type="slidenum">
              <a:rPr lang="el-GR" smtClean="0"/>
              <a:t>15</a:t>
            </a:fld>
            <a:endParaRPr lang="el-GR"/>
          </a:p>
        </p:txBody>
      </p:sp>
      <p:sp>
        <p:nvSpPr>
          <p:cNvPr id="4" name="Rectangle 4"/>
          <p:cNvSpPr txBox="1">
            <a:spLocks noChangeArrowheads="1"/>
          </p:cNvSpPr>
          <p:nvPr/>
        </p:nvSpPr>
        <p:spPr>
          <a:xfrm>
            <a:off x="2232310" y="621208"/>
            <a:ext cx="4536504" cy="719733"/>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altLang="el-GR" sz="3600" b="1" dirty="0" smtClean="0">
                <a:solidFill>
                  <a:srgbClr val="800000"/>
                </a:solidFill>
                <a:effectLst>
                  <a:outerShdw blurRad="38100" dist="38100" dir="2700000" algn="tl">
                    <a:srgbClr val="000000"/>
                  </a:outerShdw>
                </a:effectLst>
                <a:latin typeface="Comic Sans MS" pitchFamily="66" charset="0"/>
              </a:rPr>
              <a:t>Μηχανική Ενέργεια</a:t>
            </a:r>
            <a:endParaRPr lang="el-GR" altLang="el-GR" sz="3600" b="1" dirty="0">
              <a:solidFill>
                <a:srgbClr val="800000"/>
              </a:solidFill>
              <a:effectLst>
                <a:outerShdw blurRad="38100" dist="38100" dir="2700000" algn="tl">
                  <a:srgbClr val="000000"/>
                </a:outerShdw>
              </a:effectLst>
              <a:latin typeface="Comic Sans MS" pitchFamily="66" charset="0"/>
            </a:endParaRPr>
          </a:p>
        </p:txBody>
      </p:sp>
      <p:sp>
        <p:nvSpPr>
          <p:cNvPr id="5" name="Text Box 5"/>
          <p:cNvSpPr txBox="1">
            <a:spLocks noChangeArrowheads="1"/>
          </p:cNvSpPr>
          <p:nvPr/>
        </p:nvSpPr>
        <p:spPr bwMode="auto">
          <a:xfrm>
            <a:off x="1835696" y="2708920"/>
            <a:ext cx="47529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l-GR" sz="4000" b="1" i="1" dirty="0" smtClean="0">
                <a:solidFill>
                  <a:srgbClr val="FF0000"/>
                </a:solidFill>
                <a:effectLst>
                  <a:outerShdw blurRad="38100" dist="38100" dir="2700000" algn="tl">
                    <a:srgbClr val="000000"/>
                  </a:outerShdw>
                </a:effectLst>
                <a:latin typeface="Comic Sans MS" pitchFamily="66" charset="0"/>
              </a:rPr>
              <a:t>Ε</a:t>
            </a:r>
            <a:r>
              <a:rPr lang="el-GR" altLang="el-GR" sz="4000" b="1" baseline="-25000" dirty="0" smtClean="0">
                <a:solidFill>
                  <a:srgbClr val="FF0000"/>
                </a:solidFill>
                <a:effectLst>
                  <a:outerShdw blurRad="38100" dist="38100" dir="2700000" algn="tl">
                    <a:srgbClr val="000000"/>
                  </a:outerShdw>
                </a:effectLst>
                <a:latin typeface="Comic Sans MS" pitchFamily="66" charset="0"/>
              </a:rPr>
              <a:t>Μ</a:t>
            </a:r>
            <a:r>
              <a:rPr lang="el-GR" altLang="el-GR" sz="4000" b="1" i="1" dirty="0" smtClean="0">
                <a:solidFill>
                  <a:srgbClr val="FF0000"/>
                </a:solidFill>
                <a:effectLst>
                  <a:outerShdw blurRad="38100" dist="38100" dir="2700000" algn="tl">
                    <a:srgbClr val="000000"/>
                  </a:outerShdw>
                </a:effectLst>
                <a:latin typeface="Comic Sans MS" pitchFamily="66" charset="0"/>
              </a:rPr>
              <a:t> </a:t>
            </a:r>
            <a:r>
              <a:rPr lang="el-GR" altLang="el-GR" sz="4000" b="1" i="1" dirty="0">
                <a:solidFill>
                  <a:srgbClr val="FF0000"/>
                </a:solidFill>
                <a:effectLst>
                  <a:outerShdw blurRad="38100" dist="38100" dir="2700000" algn="tl">
                    <a:srgbClr val="000000"/>
                  </a:outerShdw>
                </a:effectLst>
                <a:latin typeface="Comic Sans MS" pitchFamily="66" charset="0"/>
              </a:rPr>
              <a:t>= Κ + </a:t>
            </a:r>
            <a:r>
              <a:rPr lang="en-US" altLang="el-GR" sz="4000" b="1" i="1" dirty="0">
                <a:solidFill>
                  <a:srgbClr val="FF0000"/>
                </a:solidFill>
                <a:effectLst>
                  <a:outerShdw blurRad="38100" dist="38100" dir="2700000" algn="tl">
                    <a:srgbClr val="000000"/>
                  </a:outerShdw>
                </a:effectLst>
                <a:latin typeface="Comic Sans MS" pitchFamily="66" charset="0"/>
              </a:rPr>
              <a:t>U</a:t>
            </a:r>
            <a:endParaRPr lang="el-GR" altLang="el-GR" sz="4000" b="1" i="1" dirty="0">
              <a:solidFill>
                <a:srgbClr val="FF0000"/>
              </a:solidFill>
              <a:effectLst>
                <a:outerShdw blurRad="38100" dist="38100" dir="2700000" algn="tl">
                  <a:srgbClr val="000000"/>
                </a:outerShdw>
              </a:effectLst>
              <a:latin typeface="Comic Sans MS" pitchFamily="66" charset="0"/>
            </a:endParaRPr>
          </a:p>
        </p:txBody>
      </p:sp>
      <p:sp>
        <p:nvSpPr>
          <p:cNvPr id="6" name="TextBox 5"/>
          <p:cNvSpPr txBox="1"/>
          <p:nvPr/>
        </p:nvSpPr>
        <p:spPr>
          <a:xfrm>
            <a:off x="540122" y="1844824"/>
            <a:ext cx="7920880" cy="400110"/>
          </a:xfrm>
          <a:prstGeom prst="rect">
            <a:avLst/>
          </a:prstGeom>
          <a:noFill/>
        </p:spPr>
        <p:txBody>
          <a:bodyPr wrap="square" rtlCol="0">
            <a:spAutoFit/>
          </a:bodyPr>
          <a:lstStyle/>
          <a:p>
            <a:pPr algn="just"/>
            <a:r>
              <a:rPr lang="el-GR" sz="2000" b="1" dirty="0" smtClean="0">
                <a:latin typeface="Comic Sans MS" panose="030F0702030302020204" pitchFamily="66" charset="0"/>
              </a:rPr>
              <a:t>Ονομάζουμε το άθροισμα της Κινητικής με τη Δυναμική ενέργεια.</a:t>
            </a:r>
            <a:endParaRPr lang="el-GR" sz="2000" b="1" dirty="0">
              <a:latin typeface="Comic Sans MS" panose="030F0702030302020204" pitchFamily="66" charset="0"/>
            </a:endParaRPr>
          </a:p>
        </p:txBody>
      </p:sp>
    </p:spTree>
    <p:extLst>
      <p:ext uri="{BB962C8B-B14F-4D97-AF65-F5344CB8AC3E}">
        <p14:creationId xmlns:p14="http://schemas.microsoft.com/office/powerpoint/2010/main" val="1955109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0-#ppt_w/2"/>
                                          </p:val>
                                        </p:tav>
                                        <p:tav tm="100000">
                                          <p:val>
                                            <p:strVal val="#ppt_x"/>
                                          </p:val>
                                        </p:tav>
                                      </p:tavLst>
                                    </p:anim>
                                    <p:anim calcmode="lin" valueType="num">
                                      <p:cBhvr additive="base">
                                        <p:cTn id="8" dur="20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dissolve">
                                      <p:cBhvr>
                                        <p:cTn id="13" dur="500"/>
                                        <p:tgtEl>
                                          <p:spTgt spid="6"/>
                                        </p:tgtEl>
                                      </p:cBhvr>
                                    </p:animEffect>
                                  </p:childTnLst>
                                </p:cTn>
                              </p:par>
                            </p:childTnLst>
                          </p:cTn>
                        </p:par>
                        <p:par>
                          <p:cTn id="14" fill="hold">
                            <p:stCondLst>
                              <p:cond delay="500"/>
                            </p:stCondLst>
                            <p:childTnLst>
                              <p:par>
                                <p:cTn id="15" presetID="2" presetClass="entr" presetSubtype="8" fill="hold" grpId="0" nodeType="afterEffect">
                                  <p:stCondLst>
                                    <p:cond delay="50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2000" fill="hold"/>
                                        <p:tgtEl>
                                          <p:spTgt spid="5"/>
                                        </p:tgtEl>
                                        <p:attrNameLst>
                                          <p:attrName>ppt_x</p:attrName>
                                        </p:attrNameLst>
                                      </p:cBhvr>
                                      <p:tavLst>
                                        <p:tav tm="0">
                                          <p:val>
                                            <p:strVal val="0-#ppt_w/2"/>
                                          </p:val>
                                        </p:tav>
                                        <p:tav tm="100000">
                                          <p:val>
                                            <p:strVal val="#ppt_x"/>
                                          </p:val>
                                        </p:tav>
                                      </p:tavLst>
                                    </p:anim>
                                    <p:anim calcmode="lin" valueType="num">
                                      <p:cBhvr additive="base">
                                        <p:cTn id="18" dur="20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31" name="Θέση αριθμού διαφάνειας 3"/>
          <p:cNvSpPr>
            <a:spLocks noGrp="1"/>
          </p:cNvSpPr>
          <p:nvPr>
            <p:ph type="sldNum" sz="quarter" idx="12"/>
          </p:nvPr>
        </p:nvSpPr>
        <p:spPr/>
        <p:txBody>
          <a:bodyPr/>
          <a:lstStyle/>
          <a:p>
            <a:fld id="{3852CAF0-FC23-44DC-A10F-5C1E4724C2F8}" type="slidenum">
              <a:rPr lang="el-GR" altLang="el-GR"/>
              <a:pPr/>
              <a:t>16</a:t>
            </a:fld>
            <a:endParaRPr lang="el-GR" altLang="el-GR"/>
          </a:p>
        </p:txBody>
      </p:sp>
      <p:grpSp>
        <p:nvGrpSpPr>
          <p:cNvPr id="12" name="Ομάδα 11"/>
          <p:cNvGrpSpPr/>
          <p:nvPr/>
        </p:nvGrpSpPr>
        <p:grpSpPr>
          <a:xfrm>
            <a:off x="2700338" y="1196975"/>
            <a:ext cx="647700" cy="3429000"/>
            <a:chOff x="2700338" y="1196975"/>
            <a:chExt cx="647700" cy="3429000"/>
          </a:xfrm>
        </p:grpSpPr>
        <p:sp>
          <p:nvSpPr>
            <p:cNvPr id="18434" name="Line 2"/>
            <p:cNvSpPr>
              <a:spLocks noChangeShapeType="1"/>
            </p:cNvSpPr>
            <p:nvPr/>
          </p:nvSpPr>
          <p:spPr bwMode="auto">
            <a:xfrm flipV="1">
              <a:off x="2700338" y="1196975"/>
              <a:ext cx="503237"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l-GR"/>
            </a:p>
          </p:txBody>
        </p:sp>
        <p:sp>
          <p:nvSpPr>
            <p:cNvPr id="18436" name="Line 4"/>
            <p:cNvSpPr>
              <a:spLocks noChangeShapeType="1"/>
            </p:cNvSpPr>
            <p:nvPr/>
          </p:nvSpPr>
          <p:spPr bwMode="auto">
            <a:xfrm>
              <a:off x="2916238" y="1196975"/>
              <a:ext cx="0" cy="3429000"/>
            </a:xfrm>
            <a:prstGeom prst="line">
              <a:avLst/>
            </a:prstGeom>
            <a:noFill/>
            <a:ln w="9525">
              <a:solidFill>
                <a:schemeClr val="tx1"/>
              </a:solidFill>
              <a:prstDash val="sysDot"/>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18440" name="Text Box 8"/>
            <p:cNvSpPr txBox="1">
              <a:spLocks noChangeArrowheads="1"/>
            </p:cNvSpPr>
            <p:nvPr/>
          </p:nvSpPr>
          <p:spPr bwMode="auto">
            <a:xfrm>
              <a:off x="2771775" y="2708275"/>
              <a:ext cx="57626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l-GR" b="1" i="1" dirty="0">
                  <a:latin typeface="Comic Sans MS" pitchFamily="66" charset="0"/>
                </a:rPr>
                <a:t>h</a:t>
              </a:r>
              <a:endParaRPr lang="el-GR" altLang="el-GR" b="1" i="1" dirty="0">
                <a:latin typeface="Comic Sans MS" pitchFamily="66" charset="0"/>
              </a:endParaRPr>
            </a:p>
          </p:txBody>
        </p:sp>
      </p:grpSp>
      <p:sp>
        <p:nvSpPr>
          <p:cNvPr id="18441" name="Text Box 9"/>
          <p:cNvSpPr txBox="1">
            <a:spLocks noChangeArrowheads="1"/>
          </p:cNvSpPr>
          <p:nvPr/>
        </p:nvSpPr>
        <p:spPr bwMode="auto">
          <a:xfrm>
            <a:off x="3132138" y="981075"/>
            <a:ext cx="100806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l-GR" b="1" i="1" dirty="0">
                <a:latin typeface="Comic Sans MS" pitchFamily="66" charset="0"/>
              </a:rPr>
              <a:t>υ</a:t>
            </a:r>
            <a:r>
              <a:rPr lang="el-GR" altLang="el-GR" b="1" baseline="-25000" dirty="0">
                <a:latin typeface="Comic Sans MS" pitchFamily="66" charset="0"/>
              </a:rPr>
              <a:t>αρχ</a:t>
            </a:r>
            <a:r>
              <a:rPr lang="el-GR" altLang="el-GR" b="1" dirty="0">
                <a:latin typeface="Comic Sans MS" pitchFamily="66" charset="0"/>
              </a:rPr>
              <a:t>=0</a:t>
            </a:r>
            <a:endParaRPr lang="el-GR" altLang="el-GR" b="1" i="1" dirty="0">
              <a:latin typeface="Comic Sans MS" pitchFamily="66" charset="0"/>
            </a:endParaRPr>
          </a:p>
        </p:txBody>
      </p:sp>
      <p:grpSp>
        <p:nvGrpSpPr>
          <p:cNvPr id="2" name="Ομάδα 1"/>
          <p:cNvGrpSpPr/>
          <p:nvPr/>
        </p:nvGrpSpPr>
        <p:grpSpPr>
          <a:xfrm>
            <a:off x="0" y="1066284"/>
            <a:ext cx="2484438" cy="369332"/>
            <a:chOff x="0" y="1066284"/>
            <a:chExt cx="2484438" cy="369332"/>
          </a:xfrm>
        </p:grpSpPr>
        <p:sp>
          <p:nvSpPr>
            <p:cNvPr id="18437" name="Rectangle 5"/>
            <p:cNvSpPr>
              <a:spLocks noChangeArrowheads="1"/>
            </p:cNvSpPr>
            <p:nvPr/>
          </p:nvSpPr>
          <p:spPr bwMode="auto">
            <a:xfrm>
              <a:off x="0" y="1066284"/>
              <a:ext cx="2124075" cy="369332"/>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spAutoFit/>
            </a:bodyPr>
            <a:lstStyle/>
            <a:p>
              <a:pPr algn="ctr"/>
              <a:r>
                <a:rPr lang="el-GR" altLang="el-GR" b="1" dirty="0">
                  <a:effectLst>
                    <a:outerShdw blurRad="38100" dist="38100" dir="2700000" algn="tl">
                      <a:srgbClr val="FFFFFF"/>
                    </a:outerShdw>
                  </a:effectLst>
                  <a:latin typeface="Comic Sans MS" pitchFamily="66" charset="0"/>
                </a:rPr>
                <a:t>αρχική θέση </a:t>
              </a:r>
              <a:r>
                <a:rPr lang="en-US" altLang="el-GR" b="1" dirty="0">
                  <a:effectLst>
                    <a:outerShdw blurRad="38100" dist="38100" dir="2700000" algn="tl">
                      <a:srgbClr val="FFFFFF"/>
                    </a:outerShdw>
                  </a:effectLst>
                  <a:latin typeface="Comic Sans MS" pitchFamily="66" charset="0"/>
                </a:rPr>
                <a:t>A</a:t>
              </a:r>
              <a:r>
                <a:rPr lang="en-US" altLang="el-GR" dirty="0">
                  <a:latin typeface="Comic Sans MS" pitchFamily="66" charset="0"/>
                </a:rPr>
                <a:t> </a:t>
              </a:r>
            </a:p>
          </p:txBody>
        </p:sp>
        <p:sp>
          <p:nvSpPr>
            <p:cNvPr id="18444" name="Oval 12"/>
            <p:cNvSpPr>
              <a:spLocks noChangeArrowheads="1"/>
            </p:cNvSpPr>
            <p:nvPr/>
          </p:nvSpPr>
          <p:spPr bwMode="auto">
            <a:xfrm>
              <a:off x="2195513" y="1125538"/>
              <a:ext cx="288925" cy="288925"/>
            </a:xfrm>
            <a:prstGeom prst="ellipse">
              <a:avLst/>
            </a:prstGeom>
            <a:solidFill>
              <a:srgbClr val="FF9900"/>
            </a:solidFill>
            <a:ln w="9525">
              <a:solidFill>
                <a:schemeClr val="tx1"/>
              </a:solidFill>
              <a:round/>
              <a:headEnd/>
              <a:tailEnd/>
            </a:ln>
          </p:spPr>
          <p:txBody>
            <a:bodyPr/>
            <a:lstStyle/>
            <a:p>
              <a:endParaRPr lang="el-GR"/>
            </a:p>
          </p:txBody>
        </p:sp>
      </p:grpSp>
      <p:grpSp>
        <p:nvGrpSpPr>
          <p:cNvPr id="3" name="Ομάδα 2"/>
          <p:cNvGrpSpPr/>
          <p:nvPr/>
        </p:nvGrpSpPr>
        <p:grpSpPr>
          <a:xfrm>
            <a:off x="1979612" y="1414463"/>
            <a:ext cx="360363" cy="645456"/>
            <a:chOff x="1979612" y="1414463"/>
            <a:chExt cx="360363" cy="645456"/>
          </a:xfrm>
        </p:grpSpPr>
        <p:sp>
          <p:nvSpPr>
            <p:cNvPr id="18438" name="Text Box 6"/>
            <p:cNvSpPr txBox="1">
              <a:spLocks noChangeArrowheads="1"/>
            </p:cNvSpPr>
            <p:nvPr/>
          </p:nvSpPr>
          <p:spPr bwMode="auto">
            <a:xfrm>
              <a:off x="1979612" y="1690587"/>
              <a:ext cx="36036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l-GR" b="1" i="1" dirty="0">
                  <a:latin typeface="Comic Sans MS" pitchFamily="66" charset="0"/>
                </a:rPr>
                <a:t>w</a:t>
              </a:r>
              <a:endParaRPr lang="el-GR" altLang="el-GR" b="1" i="1" dirty="0">
                <a:latin typeface="Comic Sans MS" pitchFamily="66" charset="0"/>
              </a:endParaRPr>
            </a:p>
          </p:txBody>
        </p:sp>
        <p:sp>
          <p:nvSpPr>
            <p:cNvPr id="18445" name="Line 13"/>
            <p:cNvSpPr>
              <a:spLocks noChangeShapeType="1"/>
            </p:cNvSpPr>
            <p:nvPr/>
          </p:nvSpPr>
          <p:spPr bwMode="auto">
            <a:xfrm>
              <a:off x="2339975" y="1414463"/>
              <a:ext cx="0" cy="433387"/>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grpSp>
      <p:grpSp>
        <p:nvGrpSpPr>
          <p:cNvPr id="11" name="Ομάδα 10"/>
          <p:cNvGrpSpPr/>
          <p:nvPr/>
        </p:nvGrpSpPr>
        <p:grpSpPr>
          <a:xfrm>
            <a:off x="323850" y="4365625"/>
            <a:ext cx="2160588" cy="945595"/>
            <a:chOff x="323850" y="4365625"/>
            <a:chExt cx="2160588" cy="945595"/>
          </a:xfrm>
        </p:grpSpPr>
        <p:sp>
          <p:nvSpPr>
            <p:cNvPr id="18439" name="Rectangle 7"/>
            <p:cNvSpPr>
              <a:spLocks noChangeArrowheads="1"/>
            </p:cNvSpPr>
            <p:nvPr/>
          </p:nvSpPr>
          <p:spPr bwMode="auto">
            <a:xfrm>
              <a:off x="323850" y="4666734"/>
              <a:ext cx="1873250" cy="369332"/>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spAutoFit/>
            </a:bodyPr>
            <a:lstStyle/>
            <a:p>
              <a:r>
                <a:rPr lang="el-GR" altLang="el-GR" b="1" dirty="0">
                  <a:effectLst>
                    <a:outerShdw blurRad="38100" dist="38100" dir="2700000" algn="tl">
                      <a:srgbClr val="FFFFFF"/>
                    </a:outerShdw>
                  </a:effectLst>
                  <a:latin typeface="Comic Sans MS" pitchFamily="66" charset="0"/>
                </a:rPr>
                <a:t>τελική θέση</a:t>
              </a:r>
              <a:r>
                <a:rPr lang="en-US" altLang="el-GR" b="1" dirty="0">
                  <a:effectLst>
                    <a:outerShdw blurRad="38100" dist="38100" dir="2700000" algn="tl">
                      <a:srgbClr val="FFFFFF"/>
                    </a:outerShdw>
                  </a:effectLst>
                  <a:latin typeface="Comic Sans MS" pitchFamily="66" charset="0"/>
                </a:rPr>
                <a:t> </a:t>
              </a:r>
              <a:r>
                <a:rPr lang="el-GR" altLang="el-GR" b="1" dirty="0">
                  <a:effectLst>
                    <a:outerShdw blurRad="38100" dist="38100" dir="2700000" algn="tl">
                      <a:srgbClr val="FFFFFF"/>
                    </a:outerShdw>
                  </a:effectLst>
                  <a:latin typeface="Comic Sans MS" pitchFamily="66" charset="0"/>
                </a:rPr>
                <a:t>Δ</a:t>
              </a:r>
              <a:endParaRPr lang="en-US" altLang="el-GR" dirty="0">
                <a:effectLst>
                  <a:outerShdw blurRad="38100" dist="38100" dir="2700000" algn="tl">
                    <a:srgbClr val="FFFFFF"/>
                  </a:outerShdw>
                </a:effectLst>
                <a:latin typeface="Comic Sans MS" pitchFamily="66" charset="0"/>
              </a:endParaRPr>
            </a:p>
          </p:txBody>
        </p:sp>
        <p:sp>
          <p:nvSpPr>
            <p:cNvPr id="18446" name="Oval 14"/>
            <p:cNvSpPr>
              <a:spLocks noChangeArrowheads="1"/>
            </p:cNvSpPr>
            <p:nvPr/>
          </p:nvSpPr>
          <p:spPr bwMode="auto">
            <a:xfrm>
              <a:off x="2195513" y="4365625"/>
              <a:ext cx="288925" cy="288925"/>
            </a:xfrm>
            <a:prstGeom prst="ellipse">
              <a:avLst/>
            </a:prstGeom>
            <a:solidFill>
              <a:srgbClr val="FF9900"/>
            </a:solidFill>
            <a:ln w="9525">
              <a:solidFill>
                <a:schemeClr val="tx1"/>
              </a:solidFill>
              <a:round/>
              <a:headEnd/>
              <a:tailEnd/>
            </a:ln>
          </p:spPr>
          <p:txBody>
            <a:bodyPr/>
            <a:lstStyle/>
            <a:p>
              <a:endParaRPr lang="el-GR"/>
            </a:p>
          </p:txBody>
        </p:sp>
        <p:grpSp>
          <p:nvGrpSpPr>
            <p:cNvPr id="9" name="Ομάδα 8"/>
            <p:cNvGrpSpPr/>
            <p:nvPr/>
          </p:nvGrpSpPr>
          <p:grpSpPr>
            <a:xfrm>
              <a:off x="1990044" y="4654550"/>
              <a:ext cx="360363" cy="656670"/>
              <a:chOff x="1990044" y="4654550"/>
              <a:chExt cx="360363" cy="656670"/>
            </a:xfrm>
          </p:grpSpPr>
          <p:sp>
            <p:nvSpPr>
              <p:cNvPr id="18447" name="Line 15"/>
              <p:cNvSpPr>
                <a:spLocks noChangeShapeType="1"/>
              </p:cNvSpPr>
              <p:nvPr/>
            </p:nvSpPr>
            <p:spPr bwMode="auto">
              <a:xfrm>
                <a:off x="2339975" y="4654550"/>
                <a:ext cx="0" cy="433388"/>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8449" name="Text Box 17"/>
              <p:cNvSpPr txBox="1">
                <a:spLocks noChangeArrowheads="1"/>
              </p:cNvSpPr>
              <p:nvPr/>
            </p:nvSpPr>
            <p:spPr bwMode="auto">
              <a:xfrm>
                <a:off x="1990044" y="4941888"/>
                <a:ext cx="36036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l-GR" b="1" i="1" dirty="0">
                    <a:latin typeface="Comic Sans MS" pitchFamily="66" charset="0"/>
                  </a:rPr>
                  <a:t>w</a:t>
                </a:r>
                <a:endParaRPr lang="el-GR" altLang="el-GR" b="1" i="1" dirty="0">
                  <a:latin typeface="Comic Sans MS" pitchFamily="66" charset="0"/>
                </a:endParaRPr>
              </a:p>
            </p:txBody>
          </p:sp>
        </p:grpSp>
      </p:grpSp>
      <p:grpSp>
        <p:nvGrpSpPr>
          <p:cNvPr id="8" name="Ομάδα 7"/>
          <p:cNvGrpSpPr/>
          <p:nvPr/>
        </p:nvGrpSpPr>
        <p:grpSpPr>
          <a:xfrm>
            <a:off x="971550" y="2636838"/>
            <a:ext cx="720725" cy="1989137"/>
            <a:chOff x="971550" y="2636838"/>
            <a:chExt cx="720725" cy="1989137"/>
          </a:xfrm>
        </p:grpSpPr>
        <p:sp>
          <p:nvSpPr>
            <p:cNvPr id="18450" name="Line 18"/>
            <p:cNvSpPr>
              <a:spLocks noChangeShapeType="1"/>
            </p:cNvSpPr>
            <p:nvPr/>
          </p:nvSpPr>
          <p:spPr bwMode="auto">
            <a:xfrm>
              <a:off x="1476375" y="2636838"/>
              <a:ext cx="0" cy="1989137"/>
            </a:xfrm>
            <a:prstGeom prst="line">
              <a:avLst/>
            </a:prstGeom>
            <a:noFill/>
            <a:ln w="9525">
              <a:solidFill>
                <a:schemeClr val="tx1"/>
              </a:solidFill>
              <a:prstDash val="sysDot"/>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18451" name="Line 19"/>
            <p:cNvSpPr>
              <a:spLocks noChangeShapeType="1"/>
            </p:cNvSpPr>
            <p:nvPr/>
          </p:nvSpPr>
          <p:spPr bwMode="auto">
            <a:xfrm>
              <a:off x="1258888" y="2636838"/>
              <a:ext cx="433387"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8452" name="Text Box 20"/>
            <p:cNvSpPr txBox="1">
              <a:spLocks noChangeArrowheads="1"/>
            </p:cNvSpPr>
            <p:nvPr/>
          </p:nvSpPr>
          <p:spPr bwMode="auto">
            <a:xfrm>
              <a:off x="971550" y="3357563"/>
              <a:ext cx="50482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l-GR" b="1" i="1" dirty="0">
                  <a:latin typeface="Comic Sans MS" pitchFamily="66" charset="0"/>
                </a:rPr>
                <a:t>h</a:t>
              </a:r>
              <a:r>
                <a:rPr lang="el-GR" altLang="el-GR" b="1" baseline="-25000" dirty="0">
                  <a:latin typeface="Comic Sans MS" pitchFamily="66" charset="0"/>
                </a:rPr>
                <a:t>Γ</a:t>
              </a:r>
              <a:endParaRPr lang="el-GR" altLang="el-GR" b="1" dirty="0">
                <a:latin typeface="Comic Sans MS" pitchFamily="66" charset="0"/>
              </a:endParaRPr>
            </a:p>
          </p:txBody>
        </p:sp>
      </p:grpSp>
      <p:grpSp>
        <p:nvGrpSpPr>
          <p:cNvPr id="6" name="Ομάδα 5"/>
          <p:cNvGrpSpPr/>
          <p:nvPr/>
        </p:nvGrpSpPr>
        <p:grpSpPr>
          <a:xfrm>
            <a:off x="250825" y="2420938"/>
            <a:ext cx="2378075" cy="945594"/>
            <a:chOff x="250825" y="2420938"/>
            <a:chExt cx="2378075" cy="945594"/>
          </a:xfrm>
        </p:grpSpPr>
        <p:sp>
          <p:nvSpPr>
            <p:cNvPr id="18442" name="Oval 10"/>
            <p:cNvSpPr>
              <a:spLocks noChangeArrowheads="1"/>
            </p:cNvSpPr>
            <p:nvPr/>
          </p:nvSpPr>
          <p:spPr bwMode="auto">
            <a:xfrm>
              <a:off x="2195513" y="2492375"/>
              <a:ext cx="288925" cy="288925"/>
            </a:xfrm>
            <a:prstGeom prst="ellipse">
              <a:avLst/>
            </a:prstGeom>
            <a:solidFill>
              <a:srgbClr val="FF9900"/>
            </a:solidFill>
            <a:ln w="9525">
              <a:solidFill>
                <a:schemeClr val="tx1"/>
              </a:solidFill>
              <a:round/>
              <a:headEnd/>
              <a:tailEnd/>
            </a:ln>
          </p:spPr>
          <p:txBody>
            <a:bodyPr/>
            <a:lstStyle/>
            <a:p>
              <a:endParaRPr lang="el-GR"/>
            </a:p>
          </p:txBody>
        </p:sp>
        <p:grpSp>
          <p:nvGrpSpPr>
            <p:cNvPr id="4" name="Ομάδα 3"/>
            <p:cNvGrpSpPr/>
            <p:nvPr/>
          </p:nvGrpSpPr>
          <p:grpSpPr>
            <a:xfrm>
              <a:off x="2268538" y="2781300"/>
              <a:ext cx="360362" cy="585232"/>
              <a:chOff x="2268538" y="2781300"/>
              <a:chExt cx="360362" cy="585232"/>
            </a:xfrm>
          </p:grpSpPr>
          <p:sp>
            <p:nvSpPr>
              <p:cNvPr id="18443" name="Line 11"/>
              <p:cNvSpPr>
                <a:spLocks noChangeShapeType="1"/>
              </p:cNvSpPr>
              <p:nvPr/>
            </p:nvSpPr>
            <p:spPr bwMode="auto">
              <a:xfrm>
                <a:off x="2339975" y="2781300"/>
                <a:ext cx="0" cy="433388"/>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8448" name="Text Box 16"/>
              <p:cNvSpPr txBox="1">
                <a:spLocks noChangeArrowheads="1"/>
              </p:cNvSpPr>
              <p:nvPr/>
            </p:nvSpPr>
            <p:spPr bwMode="auto">
              <a:xfrm>
                <a:off x="2268538" y="2997200"/>
                <a:ext cx="36036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l-GR" b="1" i="1" dirty="0">
                    <a:latin typeface="Comic Sans MS" pitchFamily="66" charset="0"/>
                  </a:rPr>
                  <a:t>w</a:t>
                </a:r>
                <a:endParaRPr lang="el-GR" altLang="el-GR" b="1" i="1" dirty="0">
                  <a:latin typeface="Comic Sans MS" pitchFamily="66" charset="0"/>
                </a:endParaRPr>
              </a:p>
            </p:txBody>
          </p:sp>
        </p:grpSp>
        <p:sp>
          <p:nvSpPr>
            <p:cNvPr id="18454" name="Rectangle 22"/>
            <p:cNvSpPr>
              <a:spLocks noChangeArrowheads="1"/>
            </p:cNvSpPr>
            <p:nvPr/>
          </p:nvSpPr>
          <p:spPr bwMode="auto">
            <a:xfrm>
              <a:off x="250825" y="2420938"/>
              <a:ext cx="915635" cy="369332"/>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p>
              <a:r>
                <a:rPr lang="el-GR" altLang="el-GR" b="1" dirty="0">
                  <a:effectLst>
                    <a:outerShdw blurRad="38100" dist="38100" dir="2700000" algn="tl">
                      <a:srgbClr val="FFFFFF"/>
                    </a:outerShdw>
                  </a:effectLst>
                  <a:latin typeface="Comic Sans MS" pitchFamily="66" charset="0"/>
                </a:rPr>
                <a:t>θέση</a:t>
              </a:r>
              <a:r>
                <a:rPr lang="en-US" altLang="el-GR" b="1" dirty="0">
                  <a:effectLst>
                    <a:outerShdw blurRad="38100" dist="38100" dir="2700000" algn="tl">
                      <a:srgbClr val="FFFFFF"/>
                    </a:outerShdw>
                  </a:effectLst>
                  <a:latin typeface="Comic Sans MS" pitchFamily="66" charset="0"/>
                </a:rPr>
                <a:t> </a:t>
              </a:r>
              <a:r>
                <a:rPr lang="el-GR" altLang="el-GR" b="1" dirty="0">
                  <a:effectLst>
                    <a:outerShdw blurRad="38100" dist="38100" dir="2700000" algn="tl">
                      <a:srgbClr val="FFFFFF"/>
                    </a:outerShdw>
                  </a:effectLst>
                  <a:latin typeface="Comic Sans MS" pitchFamily="66" charset="0"/>
                </a:rPr>
                <a:t>Γ</a:t>
              </a:r>
            </a:p>
          </p:txBody>
        </p:sp>
      </p:grpSp>
      <p:grpSp>
        <p:nvGrpSpPr>
          <p:cNvPr id="5" name="Ομάδα 4"/>
          <p:cNvGrpSpPr/>
          <p:nvPr/>
        </p:nvGrpSpPr>
        <p:grpSpPr>
          <a:xfrm>
            <a:off x="1619250" y="2636838"/>
            <a:ext cx="504825" cy="729694"/>
            <a:chOff x="1619250" y="2636838"/>
            <a:chExt cx="504825" cy="729694"/>
          </a:xfrm>
        </p:grpSpPr>
        <p:sp>
          <p:nvSpPr>
            <p:cNvPr id="18453" name="Text Box 21"/>
            <p:cNvSpPr txBox="1">
              <a:spLocks noChangeArrowheads="1"/>
            </p:cNvSpPr>
            <p:nvPr/>
          </p:nvSpPr>
          <p:spPr bwMode="auto">
            <a:xfrm>
              <a:off x="1619250" y="2997200"/>
              <a:ext cx="50482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l-GR" b="1" i="1" dirty="0" smtClean="0">
                  <a:solidFill>
                    <a:srgbClr val="006600"/>
                  </a:solidFill>
                  <a:effectLst>
                    <a:outerShdw blurRad="38100" dist="38100" dir="2700000" algn="tl">
                      <a:srgbClr val="000000"/>
                    </a:outerShdw>
                  </a:effectLst>
                  <a:latin typeface="Comic Sans MS" pitchFamily="66" charset="0"/>
                </a:rPr>
                <a:t>υ</a:t>
              </a:r>
              <a:r>
                <a:rPr lang="el-GR" altLang="el-GR" b="1" baseline="-25000" dirty="0" smtClean="0">
                  <a:solidFill>
                    <a:srgbClr val="006600"/>
                  </a:solidFill>
                  <a:effectLst>
                    <a:outerShdw blurRad="38100" dist="38100" dir="2700000" algn="tl">
                      <a:srgbClr val="000000"/>
                    </a:outerShdw>
                  </a:effectLst>
                  <a:latin typeface="Comic Sans MS" pitchFamily="66" charset="0"/>
                </a:rPr>
                <a:t>Γ</a:t>
              </a:r>
              <a:endParaRPr lang="el-GR" altLang="el-GR" b="1" i="1" dirty="0">
                <a:solidFill>
                  <a:srgbClr val="006600"/>
                </a:solidFill>
                <a:effectLst>
                  <a:outerShdw blurRad="38100" dist="38100" dir="2700000" algn="tl">
                    <a:srgbClr val="000000"/>
                  </a:outerShdw>
                </a:effectLst>
                <a:latin typeface="Comic Sans MS" pitchFamily="66" charset="0"/>
              </a:endParaRPr>
            </a:p>
          </p:txBody>
        </p:sp>
        <p:sp>
          <p:nvSpPr>
            <p:cNvPr id="18455" name="Line 23"/>
            <p:cNvSpPr>
              <a:spLocks noChangeShapeType="1"/>
            </p:cNvSpPr>
            <p:nvPr/>
          </p:nvSpPr>
          <p:spPr bwMode="auto">
            <a:xfrm>
              <a:off x="1835150" y="2636838"/>
              <a:ext cx="0" cy="504825"/>
            </a:xfrm>
            <a:prstGeom prst="line">
              <a:avLst/>
            </a:prstGeom>
            <a:noFill/>
            <a:ln w="57150">
              <a:solidFill>
                <a:srgbClr val="006600"/>
              </a:solidFill>
              <a:round/>
              <a:headEnd/>
              <a:tailEnd type="triangle" w="med" len="me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a:lstStyle/>
            <a:p>
              <a:endParaRPr lang="el-GR"/>
            </a:p>
          </p:txBody>
        </p:sp>
      </p:grpSp>
      <p:grpSp>
        <p:nvGrpSpPr>
          <p:cNvPr id="10" name="Ομάδα 9"/>
          <p:cNvGrpSpPr/>
          <p:nvPr/>
        </p:nvGrpSpPr>
        <p:grpSpPr>
          <a:xfrm>
            <a:off x="1602922" y="4103512"/>
            <a:ext cx="719137" cy="589541"/>
            <a:chOff x="2593141" y="4508500"/>
            <a:chExt cx="719137" cy="589541"/>
          </a:xfrm>
        </p:grpSpPr>
        <p:sp>
          <p:nvSpPr>
            <p:cNvPr id="18456" name="Text Box 24"/>
            <p:cNvSpPr txBox="1">
              <a:spLocks noChangeArrowheads="1"/>
            </p:cNvSpPr>
            <p:nvPr/>
          </p:nvSpPr>
          <p:spPr bwMode="auto">
            <a:xfrm>
              <a:off x="2593141" y="4728709"/>
              <a:ext cx="71913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l-GR" altLang="el-GR" b="1" i="1" dirty="0" err="1" smtClean="0">
                  <a:solidFill>
                    <a:srgbClr val="006600"/>
                  </a:solidFill>
                  <a:effectLst>
                    <a:outerShdw blurRad="38100" dist="38100" dir="2700000" algn="tl">
                      <a:srgbClr val="000000"/>
                    </a:outerShdw>
                  </a:effectLst>
                  <a:latin typeface="Comic Sans MS" pitchFamily="66" charset="0"/>
                </a:rPr>
                <a:t>υ</a:t>
              </a:r>
              <a:r>
                <a:rPr lang="el-GR" altLang="el-GR" b="1" i="1" baseline="-25000" dirty="0" err="1" smtClean="0">
                  <a:solidFill>
                    <a:srgbClr val="006600"/>
                  </a:solidFill>
                  <a:effectLst>
                    <a:outerShdw blurRad="38100" dist="38100" dir="2700000" algn="tl">
                      <a:srgbClr val="000000"/>
                    </a:outerShdw>
                  </a:effectLst>
                  <a:latin typeface="Comic Sans MS" pitchFamily="66" charset="0"/>
                </a:rPr>
                <a:t>τελ</a:t>
              </a:r>
              <a:endParaRPr lang="el-GR" altLang="el-GR" b="1" i="1" baseline="-25000" dirty="0">
                <a:solidFill>
                  <a:srgbClr val="006600"/>
                </a:solidFill>
                <a:effectLst>
                  <a:outerShdw blurRad="38100" dist="38100" dir="2700000" algn="tl">
                    <a:srgbClr val="000000"/>
                  </a:outerShdw>
                </a:effectLst>
                <a:latin typeface="Comic Sans MS" pitchFamily="66" charset="0"/>
              </a:endParaRPr>
            </a:p>
          </p:txBody>
        </p:sp>
        <p:sp>
          <p:nvSpPr>
            <p:cNvPr id="18457" name="Line 25"/>
            <p:cNvSpPr>
              <a:spLocks noChangeShapeType="1"/>
            </p:cNvSpPr>
            <p:nvPr/>
          </p:nvSpPr>
          <p:spPr bwMode="auto">
            <a:xfrm>
              <a:off x="2700338" y="4508500"/>
              <a:ext cx="0" cy="504825"/>
            </a:xfrm>
            <a:prstGeom prst="line">
              <a:avLst/>
            </a:prstGeom>
            <a:noFill/>
            <a:ln w="57150">
              <a:solidFill>
                <a:srgbClr val="006600"/>
              </a:solidFill>
              <a:round/>
              <a:headEnd/>
              <a:tailEnd type="triangle" w="med" len="me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a:lstStyle/>
            <a:p>
              <a:endParaRPr lang="el-GR"/>
            </a:p>
          </p:txBody>
        </p:sp>
      </p:grpSp>
      <p:grpSp>
        <p:nvGrpSpPr>
          <p:cNvPr id="7" name="Ομάδα 6"/>
          <p:cNvGrpSpPr/>
          <p:nvPr/>
        </p:nvGrpSpPr>
        <p:grpSpPr>
          <a:xfrm>
            <a:off x="827088" y="4652963"/>
            <a:ext cx="3313112" cy="369332"/>
            <a:chOff x="827088" y="4652963"/>
            <a:chExt cx="3313112" cy="369332"/>
          </a:xfrm>
        </p:grpSpPr>
        <p:sp>
          <p:nvSpPr>
            <p:cNvPr id="18435" name="Text Box 3"/>
            <p:cNvSpPr txBox="1">
              <a:spLocks noChangeArrowheads="1"/>
            </p:cNvSpPr>
            <p:nvPr/>
          </p:nvSpPr>
          <p:spPr bwMode="auto">
            <a:xfrm>
              <a:off x="827088" y="4652963"/>
              <a:ext cx="2881312" cy="71437"/>
            </a:xfrm>
            <a:prstGeom prst="rect">
              <a:avLst/>
            </a:prstGeom>
            <a:solidFill>
              <a:srgbClr val="C0C0C0"/>
            </a:solidFill>
            <a:ln w="9525">
              <a:solidFill>
                <a:schemeClr val="tx1"/>
              </a:solidFill>
              <a:miter lim="800000"/>
              <a:headEnd/>
              <a:tailEnd/>
            </a:ln>
          </p:spPr>
          <p:txBody>
            <a:bodyPr/>
            <a:lstStyle/>
            <a:p>
              <a:endParaRPr lang="el-GR" altLang="el-GR" sz="1800">
                <a:latin typeface="Tahoma" pitchFamily="34" charset="0"/>
              </a:endParaRPr>
            </a:p>
          </p:txBody>
        </p:sp>
        <p:sp>
          <p:nvSpPr>
            <p:cNvPr id="18466" name="Text Box 34"/>
            <p:cNvSpPr txBox="1">
              <a:spLocks noChangeArrowheads="1"/>
            </p:cNvSpPr>
            <p:nvPr/>
          </p:nvSpPr>
          <p:spPr bwMode="auto">
            <a:xfrm>
              <a:off x="2771775" y="4652963"/>
              <a:ext cx="136842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l-GR" b="1" i="1" dirty="0" smtClean="0">
                  <a:latin typeface="Comic Sans MS" pitchFamily="66" charset="0"/>
                </a:rPr>
                <a:t>U</a:t>
              </a:r>
              <a:r>
                <a:rPr lang="el-GR" altLang="el-GR" b="1" baseline="-25000" dirty="0" smtClean="0">
                  <a:latin typeface="Comic Sans MS" pitchFamily="66" charset="0"/>
                </a:rPr>
                <a:t>Γης</a:t>
              </a:r>
              <a:r>
                <a:rPr lang="el-GR" altLang="el-GR" b="1" i="1" baseline="-25000" dirty="0" smtClean="0">
                  <a:latin typeface="Comic Sans MS" pitchFamily="66" charset="0"/>
                </a:rPr>
                <a:t> </a:t>
              </a:r>
              <a:r>
                <a:rPr lang="el-GR" altLang="el-GR" b="1" dirty="0">
                  <a:latin typeface="Comic Sans MS" pitchFamily="66" charset="0"/>
                </a:rPr>
                <a:t>= 0</a:t>
              </a:r>
            </a:p>
          </p:txBody>
        </p:sp>
      </p:grpSp>
      <p:sp>
        <p:nvSpPr>
          <p:cNvPr id="18468" name="Text Box 36"/>
          <p:cNvSpPr txBox="1">
            <a:spLocks noChangeArrowheads="1"/>
          </p:cNvSpPr>
          <p:nvPr/>
        </p:nvSpPr>
        <p:spPr bwMode="auto">
          <a:xfrm>
            <a:off x="4140200" y="1391381"/>
            <a:ext cx="4464248" cy="2677656"/>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lgn="just">
              <a:spcBef>
                <a:spcPct val="50000"/>
              </a:spcBef>
            </a:pPr>
            <a:r>
              <a:rPr lang="el-GR" altLang="el-GR" sz="2400" b="1" dirty="0">
                <a:effectLst>
                  <a:outerShdw blurRad="38100" dist="38100" dir="2700000" algn="tl">
                    <a:srgbClr val="FFFFFF"/>
                  </a:outerShdw>
                </a:effectLst>
                <a:latin typeface="Comic Sans MS" pitchFamily="66" charset="0"/>
              </a:rPr>
              <a:t>Εφόσον το σώμα κινείται από τη θέση Α στη θέση </a:t>
            </a:r>
            <a:r>
              <a:rPr lang="el-GR" altLang="el-GR" sz="2400" b="1" dirty="0" smtClean="0">
                <a:effectLst>
                  <a:outerShdw blurRad="38100" dist="38100" dir="2700000" algn="tl">
                    <a:srgbClr val="FFFFFF"/>
                  </a:outerShdw>
                </a:effectLst>
                <a:latin typeface="Comic Sans MS" pitchFamily="66" charset="0"/>
              </a:rPr>
              <a:t>Γ και τελικά στο έδαφος (θέση Δ) </a:t>
            </a:r>
            <a:r>
              <a:rPr lang="el-GR" altLang="el-GR" sz="2400" b="1" dirty="0">
                <a:solidFill>
                  <a:schemeClr val="hlink"/>
                </a:solidFill>
                <a:effectLst>
                  <a:outerShdw blurRad="38100" dist="38100" dir="2700000" algn="tl">
                    <a:srgbClr val="000000"/>
                  </a:outerShdw>
                </a:effectLst>
                <a:latin typeface="Comic Sans MS" pitchFamily="66" charset="0"/>
              </a:rPr>
              <a:t>μόνο με την επίδραση του βάρους του</a:t>
            </a:r>
            <a:r>
              <a:rPr lang="el-GR" altLang="el-GR" sz="2400" b="1" dirty="0">
                <a:effectLst>
                  <a:outerShdw blurRad="38100" dist="38100" dir="2700000" algn="tl">
                    <a:srgbClr val="FFFFFF"/>
                  </a:outerShdw>
                </a:effectLst>
                <a:latin typeface="Comic Sans MS" pitchFamily="66" charset="0"/>
              </a:rPr>
              <a:t>, </a:t>
            </a:r>
            <a:r>
              <a:rPr lang="el-GR" altLang="el-GR" sz="2400" b="1" dirty="0">
                <a:solidFill>
                  <a:srgbClr val="FF0000"/>
                </a:solidFill>
                <a:effectLst>
                  <a:outerShdw blurRad="38100" dist="38100" dir="2700000" algn="tl">
                    <a:srgbClr val="000000"/>
                  </a:outerShdw>
                </a:effectLst>
                <a:latin typeface="Comic Sans MS" pitchFamily="66" charset="0"/>
              </a:rPr>
              <a:t>η Μηχανική του Ενέργεια παραμένει συνέχεια σταθερή.</a:t>
            </a:r>
            <a:r>
              <a:rPr lang="el-GR" altLang="el-GR" sz="2400" b="1" dirty="0">
                <a:solidFill>
                  <a:srgbClr val="FF0000"/>
                </a:solidFill>
                <a:latin typeface="Comic Sans MS" pitchFamily="66" charset="0"/>
              </a:rPr>
              <a:t>  </a:t>
            </a:r>
          </a:p>
        </p:txBody>
      </p:sp>
      <p:sp>
        <p:nvSpPr>
          <p:cNvPr id="18469" name="Text Box 37"/>
          <p:cNvSpPr txBox="1">
            <a:spLocks noChangeArrowheads="1"/>
          </p:cNvSpPr>
          <p:nvPr/>
        </p:nvSpPr>
        <p:spPr bwMode="auto">
          <a:xfrm>
            <a:off x="712387" y="260648"/>
            <a:ext cx="7633344"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l-GR" altLang="el-GR" sz="3200" b="1" dirty="0">
                <a:solidFill>
                  <a:srgbClr val="800000"/>
                </a:solidFill>
                <a:effectLst>
                  <a:outerShdw blurRad="38100" dist="38100" dir="2700000" algn="tl">
                    <a:srgbClr val="000000"/>
                  </a:outerShdw>
                </a:effectLst>
                <a:latin typeface="Comic Sans MS" pitchFamily="66" charset="0"/>
              </a:rPr>
              <a:t>Διατήρηση της Μηχανικής Ενέργειας</a:t>
            </a:r>
          </a:p>
        </p:txBody>
      </p:sp>
    </p:spTree>
    <p:extLst>
      <p:ext uri="{BB962C8B-B14F-4D97-AF65-F5344CB8AC3E}">
        <p14:creationId xmlns:p14="http://schemas.microsoft.com/office/powerpoint/2010/main" val="4029662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18469"/>
                                        </p:tgtEl>
                                        <p:attrNameLst>
                                          <p:attrName>style.visibility</p:attrName>
                                        </p:attrNameLst>
                                      </p:cBhvr>
                                      <p:to>
                                        <p:strVal val="visible"/>
                                      </p:to>
                                    </p:set>
                                    <p:anim calcmode="lin" valueType="num">
                                      <p:cBhvr additive="base">
                                        <p:cTn id="7" dur="2000" fill="hold"/>
                                        <p:tgtEl>
                                          <p:spTgt spid="18469"/>
                                        </p:tgtEl>
                                        <p:attrNameLst>
                                          <p:attrName>ppt_x</p:attrName>
                                        </p:attrNameLst>
                                      </p:cBhvr>
                                      <p:tavLst>
                                        <p:tav tm="0">
                                          <p:val>
                                            <p:strVal val="0-#ppt_w/2"/>
                                          </p:val>
                                        </p:tav>
                                        <p:tav tm="100000">
                                          <p:val>
                                            <p:strVal val="#ppt_x"/>
                                          </p:val>
                                        </p:tav>
                                      </p:tavLst>
                                    </p:anim>
                                    <p:anim calcmode="lin" valueType="num">
                                      <p:cBhvr additive="base">
                                        <p:cTn id="8" dur="2000" fill="hold"/>
                                        <p:tgtEl>
                                          <p:spTgt spid="18469"/>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500"/>
                                        <p:tgtEl>
                                          <p:spTgt spid="2"/>
                                        </p:tgtEl>
                                      </p:cBhvr>
                                    </p:animEffect>
                                  </p:childTnLst>
                                </p:cTn>
                              </p:par>
                              <p:par>
                                <p:cTn id="14" presetID="10" presetClass="entr" presetSubtype="0" fill="hold"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fade">
                                      <p:cBhvr>
                                        <p:cTn id="16" dur="500"/>
                                        <p:tgtEl>
                                          <p:spTgt spid="7"/>
                                        </p:tgtEl>
                                      </p:cBhvr>
                                    </p:animEffect>
                                  </p:childTnLst>
                                </p:cTn>
                              </p:par>
                            </p:childTnLst>
                          </p:cTn>
                        </p:par>
                        <p:par>
                          <p:cTn id="17" fill="hold">
                            <p:stCondLst>
                              <p:cond delay="500"/>
                            </p:stCondLst>
                            <p:childTnLst>
                              <p:par>
                                <p:cTn id="18" presetID="10" presetClass="entr" presetSubtype="0" fill="hold" nodeType="afterEffect">
                                  <p:stCondLst>
                                    <p:cond delay="0"/>
                                  </p:stCondLst>
                                  <p:childTnLst>
                                    <p:set>
                                      <p:cBhvr>
                                        <p:cTn id="19" dur="1" fill="hold">
                                          <p:stCondLst>
                                            <p:cond delay="0"/>
                                          </p:stCondLst>
                                        </p:cTn>
                                        <p:tgtEl>
                                          <p:spTgt spid="3"/>
                                        </p:tgtEl>
                                        <p:attrNameLst>
                                          <p:attrName>style.visibility</p:attrName>
                                        </p:attrNameLst>
                                      </p:cBhvr>
                                      <p:to>
                                        <p:strVal val="visible"/>
                                      </p:to>
                                    </p:set>
                                    <p:animEffect transition="in" filter="fade">
                                      <p:cBhvr>
                                        <p:cTn id="20" dur="500"/>
                                        <p:tgtEl>
                                          <p:spTgt spid="3"/>
                                        </p:tgtEl>
                                      </p:cBhvr>
                                    </p:animEffect>
                                  </p:childTnLst>
                                </p:cTn>
                              </p:par>
                            </p:childTnLst>
                          </p:cTn>
                        </p:par>
                        <p:par>
                          <p:cTn id="21" fill="hold">
                            <p:stCondLst>
                              <p:cond delay="1000"/>
                            </p:stCondLst>
                            <p:childTnLst>
                              <p:par>
                                <p:cTn id="22" presetID="10" presetClass="entr" presetSubtype="0" fill="hold" grpId="0" nodeType="afterEffect">
                                  <p:stCondLst>
                                    <p:cond delay="0"/>
                                  </p:stCondLst>
                                  <p:childTnLst>
                                    <p:set>
                                      <p:cBhvr>
                                        <p:cTn id="23" dur="1" fill="hold">
                                          <p:stCondLst>
                                            <p:cond delay="0"/>
                                          </p:stCondLst>
                                        </p:cTn>
                                        <p:tgtEl>
                                          <p:spTgt spid="18441"/>
                                        </p:tgtEl>
                                        <p:attrNameLst>
                                          <p:attrName>style.visibility</p:attrName>
                                        </p:attrNameLst>
                                      </p:cBhvr>
                                      <p:to>
                                        <p:strVal val="visible"/>
                                      </p:to>
                                    </p:set>
                                    <p:animEffect transition="in" filter="fade">
                                      <p:cBhvr>
                                        <p:cTn id="24" dur="500"/>
                                        <p:tgtEl>
                                          <p:spTgt spid="18441"/>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fade">
                                      <p:cBhvr>
                                        <p:cTn id="29" dur="500"/>
                                        <p:tgtEl>
                                          <p:spTgt spid="6"/>
                                        </p:tgtEl>
                                      </p:cBhvr>
                                    </p:animEffect>
                                  </p:childTnLst>
                                </p:cTn>
                              </p:par>
                            </p:childTnLst>
                          </p:cTn>
                        </p:par>
                        <p:par>
                          <p:cTn id="30" fill="hold">
                            <p:stCondLst>
                              <p:cond delay="500"/>
                            </p:stCondLst>
                            <p:childTnLst>
                              <p:par>
                                <p:cTn id="31" presetID="10" presetClass="entr" presetSubtype="0" fill="hold" nodeType="afterEffect">
                                  <p:stCondLst>
                                    <p:cond delay="0"/>
                                  </p:stCondLst>
                                  <p:childTnLst>
                                    <p:set>
                                      <p:cBhvr>
                                        <p:cTn id="32" dur="1" fill="hold">
                                          <p:stCondLst>
                                            <p:cond delay="0"/>
                                          </p:stCondLst>
                                        </p:cTn>
                                        <p:tgtEl>
                                          <p:spTgt spid="5"/>
                                        </p:tgtEl>
                                        <p:attrNameLst>
                                          <p:attrName>style.visibility</p:attrName>
                                        </p:attrNameLst>
                                      </p:cBhvr>
                                      <p:to>
                                        <p:strVal val="visible"/>
                                      </p:to>
                                    </p:set>
                                    <p:animEffect transition="in" filter="fade">
                                      <p:cBhvr>
                                        <p:cTn id="33" dur="500"/>
                                        <p:tgtEl>
                                          <p:spTgt spid="5"/>
                                        </p:tgtEl>
                                      </p:cBhvr>
                                    </p:animEffect>
                                  </p:childTnLst>
                                </p:cTn>
                              </p:par>
                            </p:childTnLst>
                          </p:cTn>
                        </p:par>
                        <p:par>
                          <p:cTn id="34" fill="hold">
                            <p:stCondLst>
                              <p:cond delay="1000"/>
                            </p:stCondLst>
                            <p:childTnLst>
                              <p:par>
                                <p:cTn id="35" presetID="10" presetClass="entr" presetSubtype="0" fill="hold" nodeType="after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fade">
                                      <p:cBhvr>
                                        <p:cTn id="37" dur="500"/>
                                        <p:tgtEl>
                                          <p:spTgt spid="8"/>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fade">
                                      <p:cBhvr>
                                        <p:cTn id="42" dur="500"/>
                                        <p:tgtEl>
                                          <p:spTgt spid="11"/>
                                        </p:tgtEl>
                                      </p:cBhvr>
                                    </p:animEffect>
                                  </p:childTnLst>
                                </p:cTn>
                              </p:par>
                            </p:childTnLst>
                          </p:cTn>
                        </p:par>
                        <p:par>
                          <p:cTn id="43" fill="hold">
                            <p:stCondLst>
                              <p:cond delay="500"/>
                            </p:stCondLst>
                            <p:childTnLst>
                              <p:par>
                                <p:cTn id="44" presetID="10" presetClass="entr" presetSubtype="0" fill="hold" nodeType="afterEffect">
                                  <p:stCondLst>
                                    <p:cond delay="0"/>
                                  </p:stCondLst>
                                  <p:childTnLst>
                                    <p:set>
                                      <p:cBhvr>
                                        <p:cTn id="45" dur="1" fill="hold">
                                          <p:stCondLst>
                                            <p:cond delay="0"/>
                                          </p:stCondLst>
                                        </p:cTn>
                                        <p:tgtEl>
                                          <p:spTgt spid="10"/>
                                        </p:tgtEl>
                                        <p:attrNameLst>
                                          <p:attrName>style.visibility</p:attrName>
                                        </p:attrNameLst>
                                      </p:cBhvr>
                                      <p:to>
                                        <p:strVal val="visible"/>
                                      </p:to>
                                    </p:set>
                                    <p:animEffect transition="in" filter="fade">
                                      <p:cBhvr>
                                        <p:cTn id="46" dur="500"/>
                                        <p:tgtEl>
                                          <p:spTgt spid="10"/>
                                        </p:tgtEl>
                                      </p:cBhvr>
                                    </p:animEffect>
                                  </p:childTnLst>
                                </p:cTn>
                              </p:par>
                            </p:childTnLst>
                          </p:cTn>
                        </p:par>
                        <p:par>
                          <p:cTn id="47" fill="hold">
                            <p:stCondLst>
                              <p:cond delay="1000"/>
                            </p:stCondLst>
                            <p:childTnLst>
                              <p:par>
                                <p:cTn id="48" presetID="10" presetClass="entr" presetSubtype="0" fill="hold" nodeType="afterEffect">
                                  <p:stCondLst>
                                    <p:cond delay="0"/>
                                  </p:stCondLst>
                                  <p:childTnLst>
                                    <p:set>
                                      <p:cBhvr>
                                        <p:cTn id="49" dur="1" fill="hold">
                                          <p:stCondLst>
                                            <p:cond delay="0"/>
                                          </p:stCondLst>
                                        </p:cTn>
                                        <p:tgtEl>
                                          <p:spTgt spid="12"/>
                                        </p:tgtEl>
                                        <p:attrNameLst>
                                          <p:attrName>style.visibility</p:attrName>
                                        </p:attrNameLst>
                                      </p:cBhvr>
                                      <p:to>
                                        <p:strVal val="visible"/>
                                      </p:to>
                                    </p:set>
                                    <p:animEffect transition="in" filter="fade">
                                      <p:cBhvr>
                                        <p:cTn id="50" dur="500"/>
                                        <p:tgtEl>
                                          <p:spTgt spid="12"/>
                                        </p:tgtEl>
                                      </p:cBhvr>
                                    </p:animEffect>
                                  </p:childTnLst>
                                </p:cTn>
                              </p:par>
                            </p:childTnLst>
                          </p:cTn>
                        </p:par>
                      </p:childTnLst>
                    </p:cTn>
                  </p:par>
                  <p:par>
                    <p:cTn id="51" fill="hold">
                      <p:stCondLst>
                        <p:cond delay="indefinite"/>
                      </p:stCondLst>
                      <p:childTnLst>
                        <p:par>
                          <p:cTn id="52" fill="hold">
                            <p:stCondLst>
                              <p:cond delay="0"/>
                            </p:stCondLst>
                            <p:childTnLst>
                              <p:par>
                                <p:cTn id="53" presetID="9" presetClass="entr" presetSubtype="0" fill="hold" grpId="0" nodeType="clickEffect">
                                  <p:stCondLst>
                                    <p:cond delay="0"/>
                                  </p:stCondLst>
                                  <p:childTnLst>
                                    <p:set>
                                      <p:cBhvr>
                                        <p:cTn id="54" dur="1" fill="hold">
                                          <p:stCondLst>
                                            <p:cond delay="0"/>
                                          </p:stCondLst>
                                        </p:cTn>
                                        <p:tgtEl>
                                          <p:spTgt spid="18468"/>
                                        </p:tgtEl>
                                        <p:attrNameLst>
                                          <p:attrName>style.visibility</p:attrName>
                                        </p:attrNameLst>
                                      </p:cBhvr>
                                      <p:to>
                                        <p:strVal val="visible"/>
                                      </p:to>
                                    </p:set>
                                    <p:animEffect transition="in" filter="dissolve">
                                      <p:cBhvr>
                                        <p:cTn id="55" dur="500"/>
                                        <p:tgtEl>
                                          <p:spTgt spid="184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41" grpId="0"/>
      <p:bldP spid="18468" grpId="0"/>
      <p:bldP spid="18469"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38" name="Θέση αριθμού διαφάνειας 3"/>
          <p:cNvSpPr>
            <a:spLocks noGrp="1"/>
          </p:cNvSpPr>
          <p:nvPr>
            <p:ph type="sldNum" sz="quarter" idx="12"/>
          </p:nvPr>
        </p:nvSpPr>
        <p:spPr/>
        <p:txBody>
          <a:bodyPr/>
          <a:lstStyle/>
          <a:p>
            <a:fld id="{DFC55A7A-2F10-46AD-824A-E8C871C3B23A}" type="slidenum">
              <a:rPr lang="el-GR" altLang="el-GR"/>
              <a:pPr/>
              <a:t>17</a:t>
            </a:fld>
            <a:endParaRPr lang="el-GR" altLang="el-GR" dirty="0"/>
          </a:p>
        </p:txBody>
      </p:sp>
      <p:grpSp>
        <p:nvGrpSpPr>
          <p:cNvPr id="6" name="Ομάδα 5"/>
          <p:cNvGrpSpPr/>
          <p:nvPr/>
        </p:nvGrpSpPr>
        <p:grpSpPr>
          <a:xfrm>
            <a:off x="2700338" y="1239611"/>
            <a:ext cx="647700" cy="3386364"/>
            <a:chOff x="2700338" y="1239611"/>
            <a:chExt cx="647700" cy="3386364"/>
          </a:xfrm>
        </p:grpSpPr>
        <p:sp>
          <p:nvSpPr>
            <p:cNvPr id="15364" name="Line 4"/>
            <p:cNvSpPr>
              <a:spLocks noChangeShapeType="1"/>
            </p:cNvSpPr>
            <p:nvPr/>
          </p:nvSpPr>
          <p:spPr bwMode="auto">
            <a:xfrm flipV="1">
              <a:off x="2700338" y="1239611"/>
              <a:ext cx="503237"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l-GR"/>
            </a:p>
          </p:txBody>
        </p:sp>
        <p:sp>
          <p:nvSpPr>
            <p:cNvPr id="15366" name="Line 6"/>
            <p:cNvSpPr>
              <a:spLocks noChangeShapeType="1"/>
            </p:cNvSpPr>
            <p:nvPr/>
          </p:nvSpPr>
          <p:spPr bwMode="auto">
            <a:xfrm flipH="1">
              <a:off x="2916238" y="1250951"/>
              <a:ext cx="35718" cy="3375024"/>
            </a:xfrm>
            <a:prstGeom prst="line">
              <a:avLst/>
            </a:prstGeom>
            <a:noFill/>
            <a:ln w="9525">
              <a:solidFill>
                <a:schemeClr val="tx1"/>
              </a:solidFill>
              <a:prstDash val="sysDot"/>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15371" name="Text Box 11"/>
            <p:cNvSpPr txBox="1">
              <a:spLocks noChangeArrowheads="1"/>
            </p:cNvSpPr>
            <p:nvPr/>
          </p:nvSpPr>
          <p:spPr bwMode="auto">
            <a:xfrm>
              <a:off x="2771775" y="2708275"/>
              <a:ext cx="5762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l-GR" sz="2000" b="1" i="1">
                  <a:latin typeface="Comic Sans MS" pitchFamily="66" charset="0"/>
                </a:rPr>
                <a:t>h</a:t>
              </a:r>
              <a:endParaRPr lang="el-GR" altLang="el-GR" sz="2000" b="1" i="1">
                <a:latin typeface="Comic Sans MS" pitchFamily="66" charset="0"/>
              </a:endParaRPr>
            </a:p>
          </p:txBody>
        </p:sp>
      </p:grpSp>
      <p:sp>
        <p:nvSpPr>
          <p:cNvPr id="15378" name="Text Box 18"/>
          <p:cNvSpPr txBox="1">
            <a:spLocks noChangeArrowheads="1"/>
          </p:cNvSpPr>
          <p:nvPr/>
        </p:nvSpPr>
        <p:spPr bwMode="auto">
          <a:xfrm>
            <a:off x="3132138" y="981075"/>
            <a:ext cx="100806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l-GR" b="1" i="1" dirty="0">
                <a:latin typeface="Comic Sans MS" pitchFamily="66" charset="0"/>
              </a:rPr>
              <a:t>υ</a:t>
            </a:r>
            <a:r>
              <a:rPr lang="el-GR" altLang="el-GR" b="1" baseline="-25000" dirty="0">
                <a:latin typeface="Comic Sans MS" pitchFamily="66" charset="0"/>
              </a:rPr>
              <a:t>αρχ</a:t>
            </a:r>
            <a:r>
              <a:rPr lang="el-GR" altLang="el-GR" b="1" dirty="0">
                <a:latin typeface="Comic Sans MS" pitchFamily="66" charset="0"/>
              </a:rPr>
              <a:t>=0</a:t>
            </a:r>
            <a:endParaRPr lang="el-GR" altLang="el-GR" b="1" i="1" dirty="0">
              <a:latin typeface="Comic Sans MS" pitchFamily="66" charset="0"/>
            </a:endParaRPr>
          </a:p>
        </p:txBody>
      </p:sp>
      <p:grpSp>
        <p:nvGrpSpPr>
          <p:cNvPr id="3" name="Ομάδα 2"/>
          <p:cNvGrpSpPr/>
          <p:nvPr/>
        </p:nvGrpSpPr>
        <p:grpSpPr>
          <a:xfrm>
            <a:off x="0" y="1066284"/>
            <a:ext cx="2484438" cy="369332"/>
            <a:chOff x="0" y="1066284"/>
            <a:chExt cx="2484438" cy="369332"/>
          </a:xfrm>
        </p:grpSpPr>
        <p:sp>
          <p:nvSpPr>
            <p:cNvPr id="15367" name="Rectangle 7"/>
            <p:cNvSpPr>
              <a:spLocks noChangeArrowheads="1"/>
            </p:cNvSpPr>
            <p:nvPr/>
          </p:nvSpPr>
          <p:spPr bwMode="auto">
            <a:xfrm>
              <a:off x="0" y="1066284"/>
              <a:ext cx="2124075" cy="369332"/>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spAutoFit/>
            </a:bodyPr>
            <a:lstStyle/>
            <a:p>
              <a:pPr algn="ctr"/>
              <a:r>
                <a:rPr lang="el-GR" altLang="el-GR" b="1" dirty="0">
                  <a:effectLst>
                    <a:outerShdw blurRad="38100" dist="38100" dir="2700000" algn="tl">
                      <a:srgbClr val="FFFFFF"/>
                    </a:outerShdw>
                  </a:effectLst>
                  <a:latin typeface="Comic Sans MS" pitchFamily="66" charset="0"/>
                </a:rPr>
                <a:t>αρχική θέση </a:t>
              </a:r>
              <a:r>
                <a:rPr lang="en-US" altLang="el-GR" b="1" dirty="0">
                  <a:effectLst>
                    <a:outerShdw blurRad="38100" dist="38100" dir="2700000" algn="tl">
                      <a:srgbClr val="FFFFFF"/>
                    </a:outerShdw>
                  </a:effectLst>
                  <a:latin typeface="Comic Sans MS" pitchFamily="66" charset="0"/>
                </a:rPr>
                <a:t>A</a:t>
              </a:r>
              <a:r>
                <a:rPr lang="en-US" altLang="el-GR" dirty="0">
                  <a:latin typeface="Comic Sans MS" pitchFamily="66" charset="0"/>
                </a:rPr>
                <a:t> </a:t>
              </a:r>
            </a:p>
          </p:txBody>
        </p:sp>
        <p:sp>
          <p:nvSpPr>
            <p:cNvPr id="15382" name="Oval 22"/>
            <p:cNvSpPr>
              <a:spLocks noChangeArrowheads="1"/>
            </p:cNvSpPr>
            <p:nvPr/>
          </p:nvSpPr>
          <p:spPr bwMode="auto">
            <a:xfrm>
              <a:off x="2195513" y="1125538"/>
              <a:ext cx="288925" cy="288925"/>
            </a:xfrm>
            <a:prstGeom prst="ellipse">
              <a:avLst/>
            </a:prstGeom>
            <a:solidFill>
              <a:srgbClr val="FF9900"/>
            </a:solidFill>
            <a:ln w="9525">
              <a:solidFill>
                <a:schemeClr val="tx1"/>
              </a:solidFill>
              <a:round/>
              <a:headEnd/>
              <a:tailEnd/>
            </a:ln>
          </p:spPr>
          <p:txBody>
            <a:bodyPr/>
            <a:lstStyle/>
            <a:p>
              <a:endParaRPr lang="el-GR"/>
            </a:p>
          </p:txBody>
        </p:sp>
      </p:grpSp>
      <p:grpSp>
        <p:nvGrpSpPr>
          <p:cNvPr id="2" name="Ομάδα 1"/>
          <p:cNvGrpSpPr/>
          <p:nvPr/>
        </p:nvGrpSpPr>
        <p:grpSpPr>
          <a:xfrm>
            <a:off x="1979612" y="1414463"/>
            <a:ext cx="360363" cy="655082"/>
            <a:chOff x="1979612" y="1414463"/>
            <a:chExt cx="360363" cy="655082"/>
          </a:xfrm>
        </p:grpSpPr>
        <p:sp>
          <p:nvSpPr>
            <p:cNvPr id="15368" name="Text Box 8"/>
            <p:cNvSpPr txBox="1">
              <a:spLocks noChangeArrowheads="1"/>
            </p:cNvSpPr>
            <p:nvPr/>
          </p:nvSpPr>
          <p:spPr bwMode="auto">
            <a:xfrm>
              <a:off x="1979612" y="1700213"/>
              <a:ext cx="36036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l-GR" b="1" i="1" dirty="0">
                  <a:latin typeface="Comic Sans MS" pitchFamily="66" charset="0"/>
                </a:rPr>
                <a:t>w</a:t>
              </a:r>
              <a:endParaRPr lang="el-GR" altLang="el-GR" b="1" i="1" dirty="0">
                <a:latin typeface="Comic Sans MS" pitchFamily="66" charset="0"/>
              </a:endParaRPr>
            </a:p>
          </p:txBody>
        </p:sp>
        <p:sp>
          <p:nvSpPr>
            <p:cNvPr id="15383" name="Line 23"/>
            <p:cNvSpPr>
              <a:spLocks noChangeShapeType="1"/>
            </p:cNvSpPr>
            <p:nvPr/>
          </p:nvSpPr>
          <p:spPr bwMode="auto">
            <a:xfrm>
              <a:off x="2339975" y="1414463"/>
              <a:ext cx="0" cy="433387"/>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grpSp>
      <p:grpSp>
        <p:nvGrpSpPr>
          <p:cNvPr id="15" name="Ομάδα 14"/>
          <p:cNvGrpSpPr/>
          <p:nvPr/>
        </p:nvGrpSpPr>
        <p:grpSpPr>
          <a:xfrm>
            <a:off x="323850" y="4365625"/>
            <a:ext cx="2160588" cy="945595"/>
            <a:chOff x="323850" y="4365625"/>
            <a:chExt cx="2160588" cy="945595"/>
          </a:xfrm>
        </p:grpSpPr>
        <p:sp>
          <p:nvSpPr>
            <p:cNvPr id="15369" name="Rectangle 9"/>
            <p:cNvSpPr>
              <a:spLocks noChangeArrowheads="1"/>
            </p:cNvSpPr>
            <p:nvPr/>
          </p:nvSpPr>
          <p:spPr bwMode="auto">
            <a:xfrm>
              <a:off x="323850" y="4666734"/>
              <a:ext cx="1873250" cy="369332"/>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spAutoFit/>
            </a:bodyPr>
            <a:lstStyle/>
            <a:p>
              <a:r>
                <a:rPr lang="el-GR" altLang="el-GR" b="1" dirty="0">
                  <a:effectLst>
                    <a:outerShdw blurRad="38100" dist="38100" dir="2700000" algn="tl">
                      <a:srgbClr val="FFFFFF"/>
                    </a:outerShdw>
                  </a:effectLst>
                  <a:latin typeface="Comic Sans MS" pitchFamily="66" charset="0"/>
                </a:rPr>
                <a:t>τελική θέση</a:t>
              </a:r>
              <a:r>
                <a:rPr lang="en-US" altLang="el-GR" b="1" dirty="0">
                  <a:effectLst>
                    <a:outerShdw blurRad="38100" dist="38100" dir="2700000" algn="tl">
                      <a:srgbClr val="FFFFFF"/>
                    </a:outerShdw>
                  </a:effectLst>
                  <a:latin typeface="Comic Sans MS" pitchFamily="66" charset="0"/>
                </a:rPr>
                <a:t> </a:t>
              </a:r>
              <a:r>
                <a:rPr lang="el-GR" altLang="el-GR" b="1" dirty="0">
                  <a:effectLst>
                    <a:outerShdw blurRad="38100" dist="38100" dir="2700000" algn="tl">
                      <a:srgbClr val="FFFFFF"/>
                    </a:outerShdw>
                  </a:effectLst>
                  <a:latin typeface="Comic Sans MS" pitchFamily="66" charset="0"/>
                </a:rPr>
                <a:t>Δ</a:t>
              </a:r>
              <a:endParaRPr lang="en-US" altLang="el-GR" dirty="0">
                <a:effectLst>
                  <a:outerShdw blurRad="38100" dist="38100" dir="2700000" algn="tl">
                    <a:srgbClr val="FFFFFF"/>
                  </a:outerShdw>
                </a:effectLst>
                <a:latin typeface="Comic Sans MS" pitchFamily="66" charset="0"/>
              </a:endParaRPr>
            </a:p>
          </p:txBody>
        </p:sp>
        <p:sp>
          <p:nvSpPr>
            <p:cNvPr id="15385" name="Oval 25"/>
            <p:cNvSpPr>
              <a:spLocks noChangeArrowheads="1"/>
            </p:cNvSpPr>
            <p:nvPr/>
          </p:nvSpPr>
          <p:spPr bwMode="auto">
            <a:xfrm>
              <a:off x="2195513" y="4365625"/>
              <a:ext cx="288925" cy="288925"/>
            </a:xfrm>
            <a:prstGeom prst="ellipse">
              <a:avLst/>
            </a:prstGeom>
            <a:solidFill>
              <a:srgbClr val="FF9900"/>
            </a:solidFill>
            <a:ln w="9525">
              <a:solidFill>
                <a:schemeClr val="tx1"/>
              </a:solidFill>
              <a:round/>
              <a:headEnd/>
              <a:tailEnd/>
            </a:ln>
          </p:spPr>
          <p:txBody>
            <a:bodyPr/>
            <a:lstStyle/>
            <a:p>
              <a:endParaRPr lang="el-GR"/>
            </a:p>
          </p:txBody>
        </p:sp>
        <p:grpSp>
          <p:nvGrpSpPr>
            <p:cNvPr id="7" name="Ομάδα 6"/>
            <p:cNvGrpSpPr/>
            <p:nvPr/>
          </p:nvGrpSpPr>
          <p:grpSpPr>
            <a:xfrm>
              <a:off x="1979612" y="4654550"/>
              <a:ext cx="360363" cy="656670"/>
              <a:chOff x="1979612" y="4654550"/>
              <a:chExt cx="360363" cy="656670"/>
            </a:xfrm>
          </p:grpSpPr>
          <p:sp>
            <p:nvSpPr>
              <p:cNvPr id="15386" name="Line 26"/>
              <p:cNvSpPr>
                <a:spLocks noChangeShapeType="1"/>
              </p:cNvSpPr>
              <p:nvPr/>
            </p:nvSpPr>
            <p:spPr bwMode="auto">
              <a:xfrm>
                <a:off x="2339975" y="4654550"/>
                <a:ext cx="0" cy="433388"/>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5388" name="Text Box 28"/>
              <p:cNvSpPr txBox="1">
                <a:spLocks noChangeArrowheads="1"/>
              </p:cNvSpPr>
              <p:nvPr/>
            </p:nvSpPr>
            <p:spPr bwMode="auto">
              <a:xfrm>
                <a:off x="1979612" y="4941888"/>
                <a:ext cx="36036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l-GR" b="1" i="1" dirty="0">
                    <a:latin typeface="Comic Sans MS" pitchFamily="66" charset="0"/>
                  </a:rPr>
                  <a:t>w</a:t>
                </a:r>
                <a:endParaRPr lang="el-GR" altLang="el-GR" b="1" i="1" dirty="0">
                  <a:latin typeface="Comic Sans MS" pitchFamily="66" charset="0"/>
                </a:endParaRPr>
              </a:p>
            </p:txBody>
          </p:sp>
        </p:grpSp>
      </p:grpSp>
      <p:grpSp>
        <p:nvGrpSpPr>
          <p:cNvPr id="5" name="Ομάδα 4"/>
          <p:cNvGrpSpPr/>
          <p:nvPr/>
        </p:nvGrpSpPr>
        <p:grpSpPr>
          <a:xfrm>
            <a:off x="971550" y="2636838"/>
            <a:ext cx="720725" cy="1989137"/>
            <a:chOff x="971550" y="2636838"/>
            <a:chExt cx="720725" cy="1989137"/>
          </a:xfrm>
        </p:grpSpPr>
        <p:sp>
          <p:nvSpPr>
            <p:cNvPr id="15389" name="Line 29"/>
            <p:cNvSpPr>
              <a:spLocks noChangeShapeType="1"/>
            </p:cNvSpPr>
            <p:nvPr/>
          </p:nvSpPr>
          <p:spPr bwMode="auto">
            <a:xfrm>
              <a:off x="1476375" y="2636838"/>
              <a:ext cx="0" cy="1989137"/>
            </a:xfrm>
            <a:prstGeom prst="line">
              <a:avLst/>
            </a:prstGeom>
            <a:noFill/>
            <a:ln w="9525">
              <a:solidFill>
                <a:schemeClr val="tx1"/>
              </a:solidFill>
              <a:prstDash val="sysDot"/>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15390" name="Line 30"/>
            <p:cNvSpPr>
              <a:spLocks noChangeShapeType="1"/>
            </p:cNvSpPr>
            <p:nvPr/>
          </p:nvSpPr>
          <p:spPr bwMode="auto">
            <a:xfrm>
              <a:off x="1258888" y="2636838"/>
              <a:ext cx="433387"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5391" name="Text Box 31"/>
            <p:cNvSpPr txBox="1">
              <a:spLocks noChangeArrowheads="1"/>
            </p:cNvSpPr>
            <p:nvPr/>
          </p:nvSpPr>
          <p:spPr bwMode="auto">
            <a:xfrm>
              <a:off x="971550" y="3357563"/>
              <a:ext cx="5048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l-GR" sz="2000" b="1" i="1">
                  <a:latin typeface="Comic Sans MS" pitchFamily="66" charset="0"/>
                </a:rPr>
                <a:t>h</a:t>
              </a:r>
              <a:r>
                <a:rPr lang="el-GR" altLang="el-GR" sz="2000" b="1" baseline="-25000">
                  <a:latin typeface="Comic Sans MS" pitchFamily="66" charset="0"/>
                </a:rPr>
                <a:t>Γ</a:t>
              </a:r>
              <a:endParaRPr lang="el-GR" altLang="el-GR" sz="2000" b="1">
                <a:latin typeface="Comic Sans MS" pitchFamily="66" charset="0"/>
              </a:endParaRPr>
            </a:p>
          </p:txBody>
        </p:sp>
      </p:grpSp>
      <p:grpSp>
        <p:nvGrpSpPr>
          <p:cNvPr id="13" name="Ομάδα 12"/>
          <p:cNvGrpSpPr/>
          <p:nvPr/>
        </p:nvGrpSpPr>
        <p:grpSpPr>
          <a:xfrm>
            <a:off x="250825" y="2420938"/>
            <a:ext cx="2378075" cy="945594"/>
            <a:chOff x="250825" y="2420938"/>
            <a:chExt cx="2378075" cy="945594"/>
          </a:xfrm>
        </p:grpSpPr>
        <p:sp>
          <p:nvSpPr>
            <p:cNvPr id="15379" name="Oval 19"/>
            <p:cNvSpPr>
              <a:spLocks noChangeArrowheads="1"/>
            </p:cNvSpPr>
            <p:nvPr/>
          </p:nvSpPr>
          <p:spPr bwMode="auto">
            <a:xfrm>
              <a:off x="2195513" y="2492375"/>
              <a:ext cx="288925" cy="288925"/>
            </a:xfrm>
            <a:prstGeom prst="ellipse">
              <a:avLst/>
            </a:prstGeom>
            <a:solidFill>
              <a:srgbClr val="FF9900"/>
            </a:solidFill>
            <a:ln w="9525">
              <a:solidFill>
                <a:schemeClr val="tx1"/>
              </a:solidFill>
              <a:round/>
              <a:headEnd/>
              <a:tailEnd/>
            </a:ln>
          </p:spPr>
          <p:txBody>
            <a:bodyPr/>
            <a:lstStyle/>
            <a:p>
              <a:endParaRPr lang="el-GR"/>
            </a:p>
          </p:txBody>
        </p:sp>
        <p:grpSp>
          <p:nvGrpSpPr>
            <p:cNvPr id="8" name="Ομάδα 7"/>
            <p:cNvGrpSpPr/>
            <p:nvPr/>
          </p:nvGrpSpPr>
          <p:grpSpPr>
            <a:xfrm>
              <a:off x="2268538" y="2781300"/>
              <a:ext cx="360362" cy="585232"/>
              <a:chOff x="2268538" y="2781300"/>
              <a:chExt cx="360362" cy="585232"/>
            </a:xfrm>
          </p:grpSpPr>
          <p:sp>
            <p:nvSpPr>
              <p:cNvPr id="15381" name="Line 21"/>
              <p:cNvSpPr>
                <a:spLocks noChangeShapeType="1"/>
              </p:cNvSpPr>
              <p:nvPr/>
            </p:nvSpPr>
            <p:spPr bwMode="auto">
              <a:xfrm>
                <a:off x="2339975" y="2781300"/>
                <a:ext cx="0" cy="433388"/>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5387" name="Text Box 27"/>
              <p:cNvSpPr txBox="1">
                <a:spLocks noChangeArrowheads="1"/>
              </p:cNvSpPr>
              <p:nvPr/>
            </p:nvSpPr>
            <p:spPr bwMode="auto">
              <a:xfrm>
                <a:off x="2268538" y="2997200"/>
                <a:ext cx="36036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l-GR" b="1" i="1" dirty="0">
                    <a:latin typeface="Comic Sans MS" pitchFamily="66" charset="0"/>
                  </a:rPr>
                  <a:t>w</a:t>
                </a:r>
                <a:endParaRPr lang="el-GR" altLang="el-GR" b="1" i="1" dirty="0">
                  <a:latin typeface="Comic Sans MS" pitchFamily="66" charset="0"/>
                </a:endParaRPr>
              </a:p>
            </p:txBody>
          </p:sp>
        </p:grpSp>
        <p:sp>
          <p:nvSpPr>
            <p:cNvPr id="15393" name="Rectangle 33"/>
            <p:cNvSpPr>
              <a:spLocks noChangeArrowheads="1"/>
            </p:cNvSpPr>
            <p:nvPr/>
          </p:nvSpPr>
          <p:spPr bwMode="auto">
            <a:xfrm>
              <a:off x="250825" y="2420938"/>
              <a:ext cx="915635" cy="369332"/>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p>
              <a:r>
                <a:rPr lang="el-GR" altLang="el-GR" b="1" dirty="0">
                  <a:effectLst>
                    <a:outerShdw blurRad="38100" dist="38100" dir="2700000" algn="tl">
                      <a:srgbClr val="FFFFFF"/>
                    </a:outerShdw>
                  </a:effectLst>
                  <a:latin typeface="Comic Sans MS" pitchFamily="66" charset="0"/>
                </a:rPr>
                <a:t>θέση</a:t>
              </a:r>
              <a:r>
                <a:rPr lang="en-US" altLang="el-GR" b="1" dirty="0">
                  <a:effectLst>
                    <a:outerShdw blurRad="38100" dist="38100" dir="2700000" algn="tl">
                      <a:srgbClr val="FFFFFF"/>
                    </a:outerShdw>
                  </a:effectLst>
                  <a:latin typeface="Comic Sans MS" pitchFamily="66" charset="0"/>
                </a:rPr>
                <a:t> </a:t>
              </a:r>
              <a:r>
                <a:rPr lang="el-GR" altLang="el-GR" b="1" dirty="0">
                  <a:effectLst>
                    <a:outerShdw blurRad="38100" dist="38100" dir="2700000" algn="tl">
                      <a:srgbClr val="FFFFFF"/>
                    </a:outerShdw>
                  </a:effectLst>
                  <a:latin typeface="Comic Sans MS" pitchFamily="66" charset="0"/>
                </a:rPr>
                <a:t>Γ</a:t>
              </a:r>
            </a:p>
          </p:txBody>
        </p:sp>
      </p:grpSp>
      <p:grpSp>
        <p:nvGrpSpPr>
          <p:cNvPr id="4" name="Ομάδα 3"/>
          <p:cNvGrpSpPr/>
          <p:nvPr/>
        </p:nvGrpSpPr>
        <p:grpSpPr>
          <a:xfrm>
            <a:off x="1679801" y="2636838"/>
            <a:ext cx="504825" cy="720725"/>
            <a:chOff x="1679801" y="2636838"/>
            <a:chExt cx="504825" cy="720725"/>
          </a:xfrm>
        </p:grpSpPr>
        <p:sp>
          <p:nvSpPr>
            <p:cNvPr id="15392" name="Text Box 32"/>
            <p:cNvSpPr txBox="1">
              <a:spLocks noChangeArrowheads="1"/>
            </p:cNvSpPr>
            <p:nvPr/>
          </p:nvSpPr>
          <p:spPr bwMode="auto">
            <a:xfrm>
              <a:off x="1679801" y="2988231"/>
              <a:ext cx="50482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l-GR" b="1" i="1" dirty="0">
                  <a:solidFill>
                    <a:srgbClr val="006600"/>
                  </a:solidFill>
                  <a:effectLst>
                    <a:outerShdw blurRad="38100" dist="38100" dir="2700000" algn="tl">
                      <a:srgbClr val="000000"/>
                    </a:outerShdw>
                  </a:effectLst>
                  <a:latin typeface="Comic Sans MS" pitchFamily="66" charset="0"/>
                </a:rPr>
                <a:t>υ</a:t>
              </a:r>
              <a:r>
                <a:rPr lang="el-GR" altLang="el-GR" b="1" baseline="-25000" dirty="0">
                  <a:solidFill>
                    <a:srgbClr val="006600"/>
                  </a:solidFill>
                  <a:effectLst>
                    <a:outerShdw blurRad="38100" dist="38100" dir="2700000" algn="tl">
                      <a:srgbClr val="000000"/>
                    </a:outerShdw>
                  </a:effectLst>
                  <a:latin typeface="Comic Sans MS" pitchFamily="66" charset="0"/>
                </a:rPr>
                <a:t>Γ</a:t>
              </a:r>
              <a:endParaRPr lang="el-GR" altLang="el-GR" b="1" i="1" dirty="0">
                <a:solidFill>
                  <a:srgbClr val="006600"/>
                </a:solidFill>
                <a:effectLst>
                  <a:outerShdw blurRad="38100" dist="38100" dir="2700000" algn="tl">
                    <a:srgbClr val="000000"/>
                  </a:outerShdw>
                </a:effectLst>
                <a:latin typeface="Comic Sans MS" pitchFamily="66" charset="0"/>
              </a:endParaRPr>
            </a:p>
          </p:txBody>
        </p:sp>
        <p:sp>
          <p:nvSpPr>
            <p:cNvPr id="15394" name="Line 34"/>
            <p:cNvSpPr>
              <a:spLocks noChangeShapeType="1"/>
            </p:cNvSpPr>
            <p:nvPr/>
          </p:nvSpPr>
          <p:spPr bwMode="auto">
            <a:xfrm>
              <a:off x="1835150" y="2636838"/>
              <a:ext cx="0" cy="504825"/>
            </a:xfrm>
            <a:prstGeom prst="line">
              <a:avLst/>
            </a:prstGeom>
            <a:noFill/>
            <a:ln w="57150">
              <a:solidFill>
                <a:srgbClr val="006600"/>
              </a:solidFill>
              <a:round/>
              <a:headEnd/>
              <a:tailEnd type="triangle" w="med" len="me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a:lstStyle/>
            <a:p>
              <a:endParaRPr lang="el-GR"/>
            </a:p>
          </p:txBody>
        </p:sp>
      </p:grpSp>
      <p:grpSp>
        <p:nvGrpSpPr>
          <p:cNvPr id="9" name="Ομάδα 8"/>
          <p:cNvGrpSpPr/>
          <p:nvPr/>
        </p:nvGrpSpPr>
        <p:grpSpPr>
          <a:xfrm>
            <a:off x="1563088" y="4081762"/>
            <a:ext cx="704656" cy="584972"/>
            <a:chOff x="2658187" y="4508500"/>
            <a:chExt cx="333376" cy="584972"/>
          </a:xfrm>
        </p:grpSpPr>
        <p:sp>
          <p:nvSpPr>
            <p:cNvPr id="15395" name="Text Box 35"/>
            <p:cNvSpPr txBox="1">
              <a:spLocks noChangeArrowheads="1"/>
            </p:cNvSpPr>
            <p:nvPr/>
          </p:nvSpPr>
          <p:spPr bwMode="auto">
            <a:xfrm>
              <a:off x="2658187" y="4693362"/>
              <a:ext cx="333376"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l-GR" altLang="el-GR" sz="2000" b="1" i="1" dirty="0" err="1" smtClean="0">
                  <a:solidFill>
                    <a:srgbClr val="006600"/>
                  </a:solidFill>
                  <a:effectLst>
                    <a:outerShdw blurRad="38100" dist="38100" dir="2700000" algn="tl">
                      <a:srgbClr val="000000"/>
                    </a:outerShdw>
                  </a:effectLst>
                  <a:latin typeface="Comic Sans MS" pitchFamily="66" charset="0"/>
                </a:rPr>
                <a:t>υ</a:t>
              </a:r>
              <a:r>
                <a:rPr lang="el-GR" altLang="el-GR" sz="2000" b="1" baseline="-25000" dirty="0" err="1" smtClean="0">
                  <a:solidFill>
                    <a:srgbClr val="006600"/>
                  </a:solidFill>
                  <a:effectLst>
                    <a:outerShdw blurRad="38100" dist="38100" dir="2700000" algn="tl">
                      <a:srgbClr val="000000"/>
                    </a:outerShdw>
                  </a:effectLst>
                  <a:latin typeface="Comic Sans MS" pitchFamily="66" charset="0"/>
                </a:rPr>
                <a:t>τελ</a:t>
              </a:r>
              <a:endParaRPr lang="el-GR" altLang="el-GR" sz="2000" b="1" dirty="0">
                <a:solidFill>
                  <a:srgbClr val="006600"/>
                </a:solidFill>
                <a:effectLst>
                  <a:outerShdw blurRad="38100" dist="38100" dir="2700000" algn="tl">
                    <a:srgbClr val="000000"/>
                  </a:outerShdw>
                </a:effectLst>
                <a:latin typeface="Comic Sans MS" pitchFamily="66" charset="0"/>
              </a:endParaRPr>
            </a:p>
          </p:txBody>
        </p:sp>
        <p:sp>
          <p:nvSpPr>
            <p:cNvPr id="15396" name="Line 36"/>
            <p:cNvSpPr>
              <a:spLocks noChangeShapeType="1"/>
            </p:cNvSpPr>
            <p:nvPr/>
          </p:nvSpPr>
          <p:spPr bwMode="auto">
            <a:xfrm>
              <a:off x="2700338" y="4508500"/>
              <a:ext cx="0" cy="504825"/>
            </a:xfrm>
            <a:prstGeom prst="line">
              <a:avLst/>
            </a:prstGeom>
            <a:noFill/>
            <a:ln w="57150">
              <a:solidFill>
                <a:srgbClr val="006600"/>
              </a:solidFill>
              <a:round/>
              <a:headEnd/>
              <a:tailEnd type="triangle" w="med" len="me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a:lstStyle/>
            <a:p>
              <a:endParaRPr lang="el-GR"/>
            </a:p>
          </p:txBody>
        </p:sp>
      </p:grpSp>
      <p:sp>
        <p:nvSpPr>
          <p:cNvPr id="15397" name="Text Box 37"/>
          <p:cNvSpPr txBox="1">
            <a:spLocks noChangeArrowheads="1"/>
          </p:cNvSpPr>
          <p:nvPr/>
        </p:nvSpPr>
        <p:spPr bwMode="auto">
          <a:xfrm>
            <a:off x="3384153" y="1438603"/>
            <a:ext cx="2628007"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altLang="el-GR" sz="2800" b="1" i="1" dirty="0" smtClean="0">
                <a:solidFill>
                  <a:srgbClr val="FF0000"/>
                </a:solidFill>
                <a:effectLst>
                  <a:outerShdw blurRad="38100" dist="38100" dir="2700000" algn="tl">
                    <a:srgbClr val="000000"/>
                  </a:outerShdw>
                </a:effectLst>
                <a:latin typeface="Comic Sans MS" pitchFamily="66" charset="0"/>
              </a:rPr>
              <a:t>E</a:t>
            </a:r>
            <a:r>
              <a:rPr lang="el-GR" altLang="el-GR" sz="2800" b="1" baseline="-25000" dirty="0" smtClean="0">
                <a:solidFill>
                  <a:srgbClr val="FF0000"/>
                </a:solidFill>
                <a:effectLst>
                  <a:outerShdw blurRad="38100" dist="38100" dir="2700000" algn="tl">
                    <a:srgbClr val="000000"/>
                  </a:outerShdw>
                </a:effectLst>
                <a:latin typeface="Comic Sans MS" pitchFamily="66" charset="0"/>
              </a:rPr>
              <a:t>Μ</a:t>
            </a:r>
            <a:r>
              <a:rPr lang="en-US" altLang="el-GR" sz="2800" b="1" i="1" dirty="0" smtClean="0">
                <a:solidFill>
                  <a:srgbClr val="FF0000"/>
                </a:solidFill>
                <a:effectLst>
                  <a:outerShdw blurRad="38100" dist="38100" dir="2700000" algn="tl">
                    <a:srgbClr val="000000"/>
                  </a:outerShdw>
                </a:effectLst>
                <a:latin typeface="Comic Sans MS" pitchFamily="66" charset="0"/>
              </a:rPr>
              <a:t> </a:t>
            </a:r>
            <a:r>
              <a:rPr lang="en-US" altLang="el-GR" sz="2800" b="1" i="1" dirty="0">
                <a:solidFill>
                  <a:srgbClr val="FF0000"/>
                </a:solidFill>
                <a:effectLst>
                  <a:outerShdw blurRad="38100" dist="38100" dir="2700000" algn="tl">
                    <a:srgbClr val="000000"/>
                  </a:outerShdw>
                </a:effectLst>
                <a:latin typeface="Comic Sans MS" pitchFamily="66" charset="0"/>
              </a:rPr>
              <a:t>= </a:t>
            </a:r>
            <a:r>
              <a:rPr lang="en-US" altLang="el-GR" sz="2800" b="1" i="1" dirty="0" smtClean="0">
                <a:solidFill>
                  <a:srgbClr val="FF0000"/>
                </a:solidFill>
                <a:effectLst>
                  <a:outerShdw blurRad="38100" dist="38100" dir="2700000" algn="tl">
                    <a:srgbClr val="000000"/>
                  </a:outerShdw>
                </a:effectLst>
                <a:latin typeface="Comic Sans MS" pitchFamily="66" charset="0"/>
              </a:rPr>
              <a:t>K</a:t>
            </a:r>
            <a:r>
              <a:rPr lang="en-US" altLang="el-GR" sz="2800" b="1" baseline="-25000" dirty="0" smtClean="0">
                <a:solidFill>
                  <a:srgbClr val="FF0000"/>
                </a:solidFill>
                <a:effectLst>
                  <a:outerShdw blurRad="38100" dist="38100" dir="2700000" algn="tl">
                    <a:srgbClr val="000000"/>
                  </a:outerShdw>
                </a:effectLst>
                <a:latin typeface="Comic Sans MS" pitchFamily="66" charset="0"/>
              </a:rPr>
              <a:t>A</a:t>
            </a:r>
            <a:r>
              <a:rPr lang="en-US" altLang="el-GR" sz="2800" b="1" i="1" baseline="-25000" dirty="0" smtClean="0">
                <a:solidFill>
                  <a:srgbClr val="FF0000"/>
                </a:solidFill>
                <a:effectLst>
                  <a:outerShdw blurRad="38100" dist="38100" dir="2700000" algn="tl">
                    <a:srgbClr val="000000"/>
                  </a:outerShdw>
                </a:effectLst>
                <a:latin typeface="Comic Sans MS" pitchFamily="66" charset="0"/>
              </a:rPr>
              <a:t> </a:t>
            </a:r>
            <a:r>
              <a:rPr lang="en-US" altLang="el-GR" sz="2800" b="1" i="1" dirty="0" smtClean="0">
                <a:solidFill>
                  <a:srgbClr val="FF0000"/>
                </a:solidFill>
                <a:effectLst>
                  <a:outerShdw blurRad="38100" dist="38100" dir="2700000" algn="tl">
                    <a:srgbClr val="000000"/>
                  </a:outerShdw>
                </a:effectLst>
                <a:latin typeface="Comic Sans MS" pitchFamily="66" charset="0"/>
              </a:rPr>
              <a:t>+ U</a:t>
            </a:r>
            <a:r>
              <a:rPr lang="en-US" altLang="el-GR" sz="2800" b="1" baseline="-25000" dirty="0" smtClean="0">
                <a:solidFill>
                  <a:srgbClr val="FF0000"/>
                </a:solidFill>
                <a:effectLst>
                  <a:outerShdw blurRad="38100" dist="38100" dir="2700000" algn="tl">
                    <a:srgbClr val="000000"/>
                  </a:outerShdw>
                </a:effectLst>
                <a:latin typeface="Comic Sans MS" pitchFamily="66" charset="0"/>
              </a:rPr>
              <a:t>A  </a:t>
            </a:r>
            <a:endParaRPr lang="el-GR" altLang="el-GR" sz="3200" b="1" i="1" dirty="0">
              <a:solidFill>
                <a:srgbClr val="FF0000"/>
              </a:solidFill>
              <a:effectLst>
                <a:outerShdw blurRad="38100" dist="38100" dir="2700000" algn="tl">
                  <a:srgbClr val="000000"/>
                </a:outerShdw>
              </a:effectLst>
              <a:latin typeface="Comic Sans MS" pitchFamily="66" charset="0"/>
            </a:endParaRPr>
          </a:p>
        </p:txBody>
      </p:sp>
      <p:sp>
        <p:nvSpPr>
          <p:cNvPr id="15398" name="Text Box 38"/>
          <p:cNvSpPr txBox="1">
            <a:spLocks noChangeArrowheads="1"/>
          </p:cNvSpPr>
          <p:nvPr/>
        </p:nvSpPr>
        <p:spPr bwMode="auto">
          <a:xfrm>
            <a:off x="5795963" y="900668"/>
            <a:ext cx="1223962" cy="369332"/>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l-GR" altLang="el-GR" b="1" dirty="0">
                <a:effectLst>
                  <a:outerShdw blurRad="38100" dist="38100" dir="2700000" algn="tl">
                    <a:srgbClr val="FFFFFF"/>
                  </a:outerShdw>
                </a:effectLst>
                <a:latin typeface="Comic Sans MS" pitchFamily="66" charset="0"/>
              </a:rPr>
              <a:t>θέση Α</a:t>
            </a:r>
          </a:p>
        </p:txBody>
      </p:sp>
      <p:sp>
        <p:nvSpPr>
          <p:cNvPr id="15399" name="Text Box 39"/>
          <p:cNvSpPr txBox="1">
            <a:spLocks noChangeArrowheads="1"/>
          </p:cNvSpPr>
          <p:nvPr/>
        </p:nvSpPr>
        <p:spPr bwMode="auto">
          <a:xfrm>
            <a:off x="5867401" y="2205038"/>
            <a:ext cx="936848" cy="369332"/>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spcBef>
                <a:spcPct val="50000"/>
              </a:spcBef>
            </a:pPr>
            <a:r>
              <a:rPr lang="el-GR" altLang="el-GR" b="1" dirty="0">
                <a:effectLst>
                  <a:outerShdw blurRad="38100" dist="38100" dir="2700000" algn="tl">
                    <a:srgbClr val="FFFFFF"/>
                  </a:outerShdw>
                </a:effectLst>
                <a:latin typeface="Comic Sans MS" pitchFamily="66" charset="0"/>
              </a:rPr>
              <a:t>θέση Γ</a:t>
            </a:r>
          </a:p>
        </p:txBody>
      </p:sp>
      <p:sp>
        <p:nvSpPr>
          <p:cNvPr id="15400" name="Text Box 40"/>
          <p:cNvSpPr txBox="1">
            <a:spLocks noChangeArrowheads="1"/>
          </p:cNvSpPr>
          <p:nvPr/>
        </p:nvSpPr>
        <p:spPr bwMode="auto">
          <a:xfrm>
            <a:off x="4500563" y="2708275"/>
            <a:ext cx="3240087"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l-GR" sz="3200" b="1" i="1" dirty="0" smtClean="0">
                <a:solidFill>
                  <a:srgbClr val="0000FF"/>
                </a:solidFill>
                <a:effectLst>
                  <a:outerShdw blurRad="38100" dist="38100" dir="2700000" algn="tl">
                    <a:srgbClr val="000000"/>
                  </a:outerShdw>
                </a:effectLst>
                <a:latin typeface="Comic Sans MS" pitchFamily="66" charset="0"/>
              </a:rPr>
              <a:t>E</a:t>
            </a:r>
            <a:r>
              <a:rPr lang="el-GR" altLang="el-GR" sz="3200" b="1" baseline="-25000" dirty="0" smtClean="0">
                <a:solidFill>
                  <a:srgbClr val="0000FF"/>
                </a:solidFill>
                <a:effectLst>
                  <a:outerShdw blurRad="38100" dist="38100" dir="2700000" algn="tl">
                    <a:srgbClr val="000000"/>
                  </a:outerShdw>
                </a:effectLst>
                <a:latin typeface="Comic Sans MS" pitchFamily="66" charset="0"/>
              </a:rPr>
              <a:t>Μ</a:t>
            </a:r>
            <a:r>
              <a:rPr lang="en-US" altLang="el-GR" sz="3200" b="1" i="1" dirty="0" smtClean="0">
                <a:solidFill>
                  <a:srgbClr val="0000FF"/>
                </a:solidFill>
                <a:effectLst>
                  <a:outerShdw blurRad="38100" dist="38100" dir="2700000" algn="tl">
                    <a:srgbClr val="000000"/>
                  </a:outerShdw>
                </a:effectLst>
                <a:latin typeface="Comic Sans MS" pitchFamily="66" charset="0"/>
              </a:rPr>
              <a:t> </a:t>
            </a:r>
            <a:r>
              <a:rPr lang="en-US" altLang="el-GR" sz="3200" b="1" dirty="0">
                <a:solidFill>
                  <a:srgbClr val="0000FF"/>
                </a:solidFill>
                <a:effectLst>
                  <a:outerShdw blurRad="38100" dist="38100" dir="2700000" algn="tl">
                    <a:srgbClr val="000000"/>
                  </a:outerShdw>
                </a:effectLst>
                <a:latin typeface="Comic Sans MS" pitchFamily="66" charset="0"/>
              </a:rPr>
              <a:t>=</a:t>
            </a:r>
            <a:r>
              <a:rPr lang="en-US" altLang="el-GR" sz="3200" b="1" i="1" dirty="0">
                <a:solidFill>
                  <a:srgbClr val="0000FF"/>
                </a:solidFill>
                <a:effectLst>
                  <a:outerShdw blurRad="38100" dist="38100" dir="2700000" algn="tl">
                    <a:srgbClr val="000000"/>
                  </a:outerShdw>
                </a:effectLst>
                <a:latin typeface="Comic Sans MS" pitchFamily="66" charset="0"/>
              </a:rPr>
              <a:t> K</a:t>
            </a:r>
            <a:r>
              <a:rPr lang="el-GR" altLang="el-GR" sz="3200" b="1" baseline="-25000" dirty="0" smtClean="0">
                <a:solidFill>
                  <a:srgbClr val="0000FF"/>
                </a:solidFill>
                <a:effectLst>
                  <a:outerShdw blurRad="38100" dist="38100" dir="2700000" algn="tl">
                    <a:srgbClr val="000000"/>
                  </a:outerShdw>
                </a:effectLst>
                <a:latin typeface="Comic Sans MS" pitchFamily="66" charset="0"/>
              </a:rPr>
              <a:t>Γ </a:t>
            </a:r>
            <a:r>
              <a:rPr lang="el-GR" altLang="el-GR" sz="3200" b="1" dirty="0" smtClean="0">
                <a:solidFill>
                  <a:srgbClr val="0000FF"/>
                </a:solidFill>
                <a:effectLst>
                  <a:outerShdw blurRad="38100" dist="38100" dir="2700000" algn="tl">
                    <a:srgbClr val="000000"/>
                  </a:outerShdw>
                </a:effectLst>
                <a:latin typeface="Comic Sans MS" pitchFamily="66" charset="0"/>
              </a:rPr>
              <a:t>+ </a:t>
            </a:r>
            <a:r>
              <a:rPr lang="en-US" altLang="el-GR" sz="3200" b="1" i="1" dirty="0" smtClean="0">
                <a:solidFill>
                  <a:srgbClr val="0000FF"/>
                </a:solidFill>
                <a:effectLst>
                  <a:outerShdw blurRad="38100" dist="38100" dir="2700000" algn="tl">
                    <a:srgbClr val="000000"/>
                  </a:outerShdw>
                </a:effectLst>
                <a:latin typeface="Comic Sans MS" pitchFamily="66" charset="0"/>
              </a:rPr>
              <a:t>U</a:t>
            </a:r>
            <a:r>
              <a:rPr lang="el-GR" altLang="el-GR" sz="3200" b="1" baseline="-25000" dirty="0">
                <a:solidFill>
                  <a:srgbClr val="0000FF"/>
                </a:solidFill>
                <a:effectLst>
                  <a:outerShdw blurRad="38100" dist="38100" dir="2700000" algn="tl">
                    <a:srgbClr val="000000"/>
                  </a:outerShdw>
                </a:effectLst>
                <a:latin typeface="Comic Sans MS" pitchFamily="66" charset="0"/>
              </a:rPr>
              <a:t>Γ</a:t>
            </a:r>
            <a:r>
              <a:rPr lang="en-US" altLang="el-GR" sz="3200" b="1" baseline="-25000" dirty="0">
                <a:solidFill>
                  <a:srgbClr val="0000FF"/>
                </a:solidFill>
                <a:effectLst>
                  <a:outerShdw blurRad="38100" dist="38100" dir="2700000" algn="tl">
                    <a:srgbClr val="000000"/>
                  </a:outerShdw>
                </a:effectLst>
                <a:latin typeface="Comic Sans MS" pitchFamily="66" charset="0"/>
              </a:rPr>
              <a:t> </a:t>
            </a:r>
            <a:r>
              <a:rPr lang="en-US" altLang="el-GR" sz="3200" b="1" dirty="0">
                <a:solidFill>
                  <a:srgbClr val="0000FF"/>
                </a:solidFill>
                <a:effectLst>
                  <a:outerShdw blurRad="38100" dist="38100" dir="2700000" algn="tl">
                    <a:srgbClr val="000000"/>
                  </a:outerShdw>
                </a:effectLst>
                <a:latin typeface="Comic Sans MS" pitchFamily="66" charset="0"/>
              </a:rPr>
              <a:t>=</a:t>
            </a:r>
            <a:endParaRPr lang="el-GR" altLang="el-GR" sz="3200" b="1" i="1" dirty="0">
              <a:solidFill>
                <a:srgbClr val="0000FF"/>
              </a:solidFill>
              <a:effectLst>
                <a:outerShdw blurRad="38100" dist="38100" dir="2700000" algn="tl">
                  <a:srgbClr val="000000"/>
                </a:outerShdw>
              </a:effectLst>
              <a:latin typeface="Comic Sans MS" pitchFamily="66" charset="0"/>
            </a:endParaRPr>
          </a:p>
        </p:txBody>
      </p:sp>
      <p:sp>
        <p:nvSpPr>
          <p:cNvPr id="15402" name="Text Box 42"/>
          <p:cNvSpPr txBox="1">
            <a:spLocks noChangeArrowheads="1"/>
          </p:cNvSpPr>
          <p:nvPr/>
        </p:nvSpPr>
        <p:spPr bwMode="auto">
          <a:xfrm>
            <a:off x="5903801" y="4437063"/>
            <a:ext cx="1008286" cy="369332"/>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spcBef>
                <a:spcPct val="50000"/>
              </a:spcBef>
            </a:pPr>
            <a:r>
              <a:rPr lang="el-GR" altLang="el-GR" b="1" dirty="0">
                <a:effectLst>
                  <a:outerShdw blurRad="38100" dist="38100" dir="2700000" algn="tl">
                    <a:srgbClr val="FFFFFF"/>
                  </a:outerShdw>
                </a:effectLst>
                <a:latin typeface="Comic Sans MS" pitchFamily="66" charset="0"/>
              </a:rPr>
              <a:t>θέση Δ</a:t>
            </a:r>
          </a:p>
        </p:txBody>
      </p:sp>
      <p:sp>
        <p:nvSpPr>
          <p:cNvPr id="15403" name="Text Box 43"/>
          <p:cNvSpPr txBox="1">
            <a:spLocks noChangeArrowheads="1"/>
          </p:cNvSpPr>
          <p:nvPr/>
        </p:nvSpPr>
        <p:spPr bwMode="auto">
          <a:xfrm>
            <a:off x="3040415" y="5220007"/>
            <a:ext cx="2754065" cy="523220"/>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lgn="ctr">
              <a:spcBef>
                <a:spcPct val="50000"/>
              </a:spcBef>
            </a:pPr>
            <a:r>
              <a:rPr lang="en-US" altLang="el-GR" sz="2800" b="1" i="1" dirty="0" smtClean="0">
                <a:solidFill>
                  <a:srgbClr val="006600"/>
                </a:solidFill>
                <a:effectLst>
                  <a:outerShdw blurRad="38100" dist="38100" dir="2700000" algn="tl">
                    <a:srgbClr val="000000"/>
                  </a:outerShdw>
                </a:effectLst>
                <a:latin typeface="Comic Sans MS" pitchFamily="66" charset="0"/>
              </a:rPr>
              <a:t>E</a:t>
            </a:r>
            <a:r>
              <a:rPr lang="el-GR" altLang="el-GR" sz="2800" b="1" baseline="-25000" dirty="0" smtClean="0">
                <a:solidFill>
                  <a:srgbClr val="006600"/>
                </a:solidFill>
                <a:effectLst>
                  <a:outerShdw blurRad="38100" dist="38100" dir="2700000" algn="tl">
                    <a:srgbClr val="000000"/>
                  </a:outerShdw>
                </a:effectLst>
                <a:latin typeface="Comic Sans MS" pitchFamily="66" charset="0"/>
              </a:rPr>
              <a:t>Μ</a:t>
            </a:r>
            <a:r>
              <a:rPr lang="el-GR" altLang="el-GR" sz="2800" b="1" i="1" dirty="0" smtClean="0">
                <a:solidFill>
                  <a:srgbClr val="006600"/>
                </a:solidFill>
                <a:effectLst>
                  <a:outerShdw blurRad="38100" dist="38100" dir="2700000" algn="tl">
                    <a:srgbClr val="000000"/>
                  </a:outerShdw>
                </a:effectLst>
                <a:latin typeface="Comic Sans MS" pitchFamily="66" charset="0"/>
              </a:rPr>
              <a:t> </a:t>
            </a:r>
            <a:r>
              <a:rPr lang="en-US" altLang="el-GR" sz="2800" b="1" dirty="0">
                <a:solidFill>
                  <a:srgbClr val="006600"/>
                </a:solidFill>
                <a:effectLst>
                  <a:outerShdw blurRad="38100" dist="38100" dir="2700000" algn="tl">
                    <a:srgbClr val="000000"/>
                  </a:outerShdw>
                </a:effectLst>
                <a:latin typeface="Comic Sans MS" pitchFamily="66" charset="0"/>
              </a:rPr>
              <a:t>=</a:t>
            </a:r>
            <a:r>
              <a:rPr lang="el-GR" altLang="el-GR" sz="2800" b="1" i="1" dirty="0">
                <a:solidFill>
                  <a:srgbClr val="006600"/>
                </a:solidFill>
                <a:effectLst>
                  <a:outerShdw blurRad="38100" dist="38100" dir="2700000" algn="tl">
                    <a:srgbClr val="000000"/>
                  </a:outerShdw>
                </a:effectLst>
                <a:latin typeface="Comic Sans MS" pitchFamily="66" charset="0"/>
              </a:rPr>
              <a:t> </a:t>
            </a:r>
            <a:r>
              <a:rPr lang="el-GR" altLang="el-GR" sz="2800" b="1" i="1" dirty="0" smtClean="0">
                <a:solidFill>
                  <a:srgbClr val="006600"/>
                </a:solidFill>
                <a:effectLst>
                  <a:outerShdw blurRad="38100" dist="38100" dir="2700000" algn="tl">
                    <a:srgbClr val="000000"/>
                  </a:outerShdw>
                </a:effectLst>
                <a:latin typeface="Comic Sans MS" pitchFamily="66" charset="0"/>
              </a:rPr>
              <a:t>Κ</a:t>
            </a:r>
            <a:r>
              <a:rPr lang="el-GR" altLang="el-GR" sz="2800" b="1" baseline="-25000" dirty="0" smtClean="0">
                <a:solidFill>
                  <a:srgbClr val="006600"/>
                </a:solidFill>
                <a:effectLst>
                  <a:outerShdw blurRad="38100" dist="38100" dir="2700000" algn="tl">
                    <a:srgbClr val="000000"/>
                  </a:outerShdw>
                </a:effectLst>
                <a:latin typeface="Comic Sans MS" pitchFamily="66" charset="0"/>
              </a:rPr>
              <a:t>Δ </a:t>
            </a:r>
            <a:r>
              <a:rPr lang="en-US" altLang="el-GR" sz="2800" b="1" dirty="0" smtClean="0">
                <a:solidFill>
                  <a:srgbClr val="006600"/>
                </a:solidFill>
                <a:effectLst>
                  <a:outerShdw blurRad="38100" dist="38100" dir="2700000" algn="tl">
                    <a:srgbClr val="000000"/>
                  </a:outerShdw>
                </a:effectLst>
                <a:latin typeface="Comic Sans MS" pitchFamily="66" charset="0"/>
              </a:rPr>
              <a:t>+</a:t>
            </a:r>
            <a:r>
              <a:rPr lang="el-GR" altLang="el-GR" sz="2800" b="1" dirty="0" smtClean="0">
                <a:solidFill>
                  <a:srgbClr val="006600"/>
                </a:solidFill>
                <a:effectLst>
                  <a:outerShdw blurRad="38100" dist="38100" dir="2700000" algn="tl">
                    <a:srgbClr val="000000"/>
                  </a:outerShdw>
                </a:effectLst>
                <a:latin typeface="Comic Sans MS" pitchFamily="66" charset="0"/>
              </a:rPr>
              <a:t> </a:t>
            </a:r>
            <a:r>
              <a:rPr lang="en-US" altLang="el-GR" sz="2800" b="1" i="1" dirty="0" smtClean="0">
                <a:solidFill>
                  <a:srgbClr val="006600"/>
                </a:solidFill>
                <a:effectLst>
                  <a:outerShdw blurRad="38100" dist="38100" dir="2700000" algn="tl">
                    <a:srgbClr val="000000"/>
                  </a:outerShdw>
                </a:effectLst>
                <a:latin typeface="Comic Sans MS" pitchFamily="66" charset="0"/>
              </a:rPr>
              <a:t>U</a:t>
            </a:r>
            <a:r>
              <a:rPr lang="el-GR" altLang="el-GR" sz="2800" b="1" baseline="-25000" dirty="0" smtClean="0">
                <a:solidFill>
                  <a:srgbClr val="006600"/>
                </a:solidFill>
                <a:effectLst>
                  <a:outerShdw blurRad="38100" dist="38100" dir="2700000" algn="tl">
                    <a:srgbClr val="000000"/>
                  </a:outerShdw>
                </a:effectLst>
                <a:latin typeface="Comic Sans MS" pitchFamily="66" charset="0"/>
              </a:rPr>
              <a:t>Δ</a:t>
            </a:r>
            <a:endParaRPr lang="el-GR" altLang="el-GR" sz="2800" b="1" i="1" dirty="0">
              <a:solidFill>
                <a:srgbClr val="006600"/>
              </a:solidFill>
              <a:effectLst>
                <a:outerShdw blurRad="38100" dist="38100" dir="2700000" algn="tl">
                  <a:srgbClr val="000000"/>
                </a:outerShdw>
              </a:effectLst>
              <a:latin typeface="Comic Sans MS" pitchFamily="66" charset="0"/>
            </a:endParaRPr>
          </a:p>
        </p:txBody>
      </p:sp>
      <p:grpSp>
        <p:nvGrpSpPr>
          <p:cNvPr id="16" name="Ομάδα 15"/>
          <p:cNvGrpSpPr/>
          <p:nvPr/>
        </p:nvGrpSpPr>
        <p:grpSpPr>
          <a:xfrm>
            <a:off x="827088" y="4652963"/>
            <a:ext cx="3169046" cy="437430"/>
            <a:chOff x="827088" y="4652963"/>
            <a:chExt cx="3169046" cy="437430"/>
          </a:xfrm>
        </p:grpSpPr>
        <p:sp>
          <p:nvSpPr>
            <p:cNvPr id="15365" name="Text Box 5"/>
            <p:cNvSpPr txBox="1">
              <a:spLocks noChangeArrowheads="1"/>
            </p:cNvSpPr>
            <p:nvPr/>
          </p:nvSpPr>
          <p:spPr bwMode="auto">
            <a:xfrm>
              <a:off x="827088" y="4652963"/>
              <a:ext cx="2881312" cy="71437"/>
            </a:xfrm>
            <a:prstGeom prst="rect">
              <a:avLst/>
            </a:prstGeom>
            <a:solidFill>
              <a:srgbClr val="C0C0C0"/>
            </a:solidFill>
            <a:ln w="9525">
              <a:solidFill>
                <a:schemeClr val="tx1"/>
              </a:solidFill>
              <a:miter lim="800000"/>
              <a:headEnd/>
              <a:tailEnd/>
            </a:ln>
          </p:spPr>
          <p:txBody>
            <a:bodyPr/>
            <a:lstStyle/>
            <a:p>
              <a:endParaRPr lang="el-GR" altLang="el-GR" sz="1800">
                <a:latin typeface="Tahoma" pitchFamily="34" charset="0"/>
              </a:endParaRPr>
            </a:p>
          </p:txBody>
        </p:sp>
        <p:sp>
          <p:nvSpPr>
            <p:cNvPr id="15405" name="Text Box 45"/>
            <p:cNvSpPr txBox="1">
              <a:spLocks noChangeArrowheads="1"/>
            </p:cNvSpPr>
            <p:nvPr/>
          </p:nvSpPr>
          <p:spPr bwMode="auto">
            <a:xfrm>
              <a:off x="2772172" y="4721061"/>
              <a:ext cx="122396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altLang="el-GR" b="1" i="1" dirty="0">
                  <a:latin typeface="Comic Sans MS" pitchFamily="66" charset="0"/>
                </a:rPr>
                <a:t>U</a:t>
              </a:r>
              <a:r>
                <a:rPr lang="el-GR" altLang="el-GR" b="1" baseline="-25000" dirty="0">
                  <a:latin typeface="Comic Sans MS" pitchFamily="66" charset="0"/>
                </a:rPr>
                <a:t>Γης</a:t>
              </a:r>
              <a:r>
                <a:rPr lang="el-GR" altLang="el-GR" b="1" i="1" baseline="-25000" dirty="0">
                  <a:latin typeface="Comic Sans MS" pitchFamily="66" charset="0"/>
                </a:rPr>
                <a:t> </a:t>
              </a:r>
              <a:r>
                <a:rPr lang="el-GR" altLang="el-GR" b="1" dirty="0">
                  <a:latin typeface="Comic Sans MS" pitchFamily="66" charset="0"/>
                </a:rPr>
                <a:t>= 0</a:t>
              </a:r>
            </a:p>
          </p:txBody>
        </p:sp>
      </p:grpSp>
      <p:sp>
        <p:nvSpPr>
          <p:cNvPr id="15406" name="Text Box 46"/>
          <p:cNvSpPr txBox="1">
            <a:spLocks noChangeArrowheads="1"/>
          </p:cNvSpPr>
          <p:nvPr/>
        </p:nvSpPr>
        <p:spPr bwMode="auto">
          <a:xfrm>
            <a:off x="324644" y="260350"/>
            <a:ext cx="83518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l-GR" sz="2400" b="1" dirty="0">
                <a:solidFill>
                  <a:srgbClr val="800000"/>
                </a:solidFill>
                <a:effectLst>
                  <a:outerShdw blurRad="38100" dist="38100" dir="2700000" algn="tl">
                    <a:srgbClr val="000000"/>
                  </a:outerShdw>
                </a:effectLst>
                <a:latin typeface="Comic Sans MS" pitchFamily="66" charset="0"/>
                <a:hlinkClick r:id="rId2"/>
              </a:rPr>
              <a:t>Ενεργειακή μελέτη της ελεύθερης πτώσης ενός σώματος</a:t>
            </a:r>
            <a:endParaRPr lang="el-GR" altLang="el-GR" sz="2400" b="1" dirty="0">
              <a:solidFill>
                <a:srgbClr val="800000"/>
              </a:solidFill>
              <a:effectLst>
                <a:outerShdw blurRad="38100" dist="38100" dir="2700000" algn="tl">
                  <a:srgbClr val="000000"/>
                </a:outerShdw>
              </a:effectLst>
              <a:latin typeface="Comic Sans MS" pitchFamily="66" charset="0"/>
            </a:endParaRPr>
          </a:p>
        </p:txBody>
      </p:sp>
      <p:sp>
        <p:nvSpPr>
          <p:cNvPr id="10" name="TextBox 9"/>
          <p:cNvSpPr txBox="1"/>
          <p:nvPr/>
        </p:nvSpPr>
        <p:spPr>
          <a:xfrm>
            <a:off x="7022157" y="1446528"/>
            <a:ext cx="1693068" cy="523220"/>
          </a:xfrm>
          <a:prstGeom prst="rect">
            <a:avLst/>
          </a:prstGeom>
          <a:noFill/>
        </p:spPr>
        <p:txBody>
          <a:bodyPr wrap="square" rtlCol="0">
            <a:spAutoFit/>
          </a:bodyPr>
          <a:lstStyle/>
          <a:p>
            <a:r>
              <a:rPr lang="en-US" sz="2800" b="1" dirty="0" smtClean="0">
                <a:solidFill>
                  <a:srgbClr val="FF0000"/>
                </a:solidFill>
                <a:effectLst>
                  <a:outerShdw blurRad="38100" dist="38100" dir="2700000" algn="tl">
                    <a:srgbClr val="000000">
                      <a:alpha val="43137"/>
                    </a:srgbClr>
                  </a:outerShdw>
                </a:effectLst>
                <a:latin typeface="Comic Sans MS" panose="030F0702030302020204" pitchFamily="66" charset="0"/>
              </a:rPr>
              <a:t>= </a:t>
            </a:r>
            <a:r>
              <a:rPr lang="en-US" sz="2800" b="1" i="1" dirty="0" err="1" smtClean="0">
                <a:solidFill>
                  <a:srgbClr val="FF0000"/>
                </a:solidFill>
                <a:effectLst>
                  <a:outerShdw blurRad="38100" dist="38100" dir="2700000" algn="tl">
                    <a:srgbClr val="000000">
                      <a:alpha val="43137"/>
                    </a:srgbClr>
                  </a:outerShdw>
                </a:effectLst>
                <a:latin typeface="Comic Sans MS" panose="030F0702030302020204" pitchFamily="66" charset="0"/>
              </a:rPr>
              <a:t>m.g.h</a:t>
            </a:r>
            <a:endParaRPr lang="el-GR" sz="2800" b="1" i="1" dirty="0">
              <a:solidFill>
                <a:srgbClr val="FF0000"/>
              </a:solidFill>
              <a:effectLst>
                <a:outerShdw blurRad="38100" dist="38100" dir="2700000" algn="tl">
                  <a:srgbClr val="000000">
                    <a:alpha val="43137"/>
                  </a:srgbClr>
                </a:outerShdw>
              </a:effectLst>
              <a:latin typeface="Comic Sans MS" panose="030F0702030302020204" pitchFamily="66" charset="0"/>
            </a:endParaRPr>
          </a:p>
        </p:txBody>
      </p:sp>
      <p:cxnSp>
        <p:nvCxnSpPr>
          <p:cNvPr id="12" name="Ευθεία γραμμή σύνδεσης 11"/>
          <p:cNvCxnSpPr/>
          <p:nvPr/>
        </p:nvCxnSpPr>
        <p:spPr>
          <a:xfrm flipH="1">
            <a:off x="4633934" y="1435616"/>
            <a:ext cx="288032" cy="71913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4466842" y="3556000"/>
            <a:ext cx="3431558" cy="523220"/>
          </a:xfrm>
          <a:prstGeom prst="rect">
            <a:avLst/>
          </a:prstGeom>
          <a:noFill/>
        </p:spPr>
        <p:txBody>
          <a:bodyPr wrap="square" rtlCol="0">
            <a:spAutoFit/>
          </a:bodyPr>
          <a:lstStyle/>
          <a:p>
            <a:r>
              <a:rPr lang="el-GR" sz="2800" b="1" dirty="0" smtClean="0">
                <a:solidFill>
                  <a:srgbClr val="0000FF"/>
                </a:solidFill>
                <a:effectLst>
                  <a:outerShdw blurRad="38100" dist="38100" dir="2700000" algn="tl">
                    <a:srgbClr val="000000">
                      <a:alpha val="43137"/>
                    </a:srgbClr>
                  </a:outerShdw>
                </a:effectLst>
                <a:latin typeface="Comic Sans MS" panose="030F0702030302020204" pitchFamily="66" charset="0"/>
              </a:rPr>
              <a:t>= ½</a:t>
            </a:r>
            <a:r>
              <a:rPr lang="en-US" sz="2800" b="1" i="1" dirty="0" smtClean="0">
                <a:solidFill>
                  <a:srgbClr val="0000FF"/>
                </a:solidFill>
                <a:effectLst>
                  <a:outerShdw blurRad="38100" dist="38100" dir="2700000" algn="tl">
                    <a:srgbClr val="000000">
                      <a:alpha val="43137"/>
                    </a:srgbClr>
                  </a:outerShdw>
                </a:effectLst>
                <a:latin typeface="Comic Sans MS" panose="030F0702030302020204" pitchFamily="66" charset="0"/>
              </a:rPr>
              <a:t>m</a:t>
            </a:r>
            <a:r>
              <a:rPr lang="en-US" sz="2800" b="1" dirty="0" smtClean="0">
                <a:solidFill>
                  <a:srgbClr val="0000FF"/>
                </a:solidFill>
                <a:effectLst>
                  <a:outerShdw blurRad="38100" dist="38100" dir="2700000" algn="tl">
                    <a:srgbClr val="000000">
                      <a:alpha val="43137"/>
                    </a:srgbClr>
                  </a:outerShdw>
                </a:effectLst>
                <a:latin typeface="Comic Sans MS" panose="030F0702030302020204" pitchFamily="66" charset="0"/>
              </a:rPr>
              <a:t>.</a:t>
            </a:r>
            <a:r>
              <a:rPr lang="el-GR" sz="2800" b="1" i="1" dirty="0" smtClean="0">
                <a:solidFill>
                  <a:srgbClr val="0000FF"/>
                </a:solidFill>
                <a:effectLst>
                  <a:outerShdw blurRad="38100" dist="38100" dir="2700000" algn="tl">
                    <a:srgbClr val="000000">
                      <a:alpha val="43137"/>
                    </a:srgbClr>
                  </a:outerShdw>
                </a:effectLst>
                <a:latin typeface="Comic Sans MS" panose="030F0702030302020204" pitchFamily="66" charset="0"/>
              </a:rPr>
              <a:t>υ</a:t>
            </a:r>
            <a:r>
              <a:rPr lang="el-GR" sz="2800" b="1" baseline="-25000" dirty="0" smtClean="0">
                <a:solidFill>
                  <a:srgbClr val="0000FF"/>
                </a:solidFill>
                <a:effectLst>
                  <a:outerShdw blurRad="38100" dist="38100" dir="2700000" algn="tl">
                    <a:srgbClr val="000000">
                      <a:alpha val="43137"/>
                    </a:srgbClr>
                  </a:outerShdw>
                </a:effectLst>
                <a:latin typeface="Comic Sans MS" panose="030F0702030302020204" pitchFamily="66" charset="0"/>
              </a:rPr>
              <a:t>Γ</a:t>
            </a:r>
            <a:r>
              <a:rPr lang="el-GR" sz="2800" b="1" baseline="30000" dirty="0" smtClean="0">
                <a:solidFill>
                  <a:srgbClr val="0000FF"/>
                </a:solidFill>
                <a:effectLst>
                  <a:outerShdw blurRad="38100" dist="38100" dir="2700000" algn="tl">
                    <a:srgbClr val="000000">
                      <a:alpha val="43137"/>
                    </a:srgbClr>
                  </a:outerShdw>
                </a:effectLst>
                <a:latin typeface="Comic Sans MS" panose="030F0702030302020204" pitchFamily="66" charset="0"/>
              </a:rPr>
              <a:t>2 </a:t>
            </a:r>
            <a:r>
              <a:rPr lang="el-GR" sz="2800" b="1" dirty="0" smtClean="0">
                <a:solidFill>
                  <a:srgbClr val="0000FF"/>
                </a:solidFill>
                <a:effectLst>
                  <a:outerShdw blurRad="38100" dist="38100" dir="2700000" algn="tl">
                    <a:srgbClr val="000000">
                      <a:alpha val="43137"/>
                    </a:srgbClr>
                  </a:outerShdw>
                </a:effectLst>
                <a:latin typeface="Comic Sans MS" panose="030F0702030302020204" pitchFamily="66" charset="0"/>
              </a:rPr>
              <a:t>+ </a:t>
            </a:r>
            <a:r>
              <a:rPr lang="en-US" sz="2800" b="1" i="1" dirty="0" err="1" smtClean="0">
                <a:solidFill>
                  <a:srgbClr val="0000FF"/>
                </a:solidFill>
                <a:effectLst>
                  <a:outerShdw blurRad="38100" dist="38100" dir="2700000" algn="tl">
                    <a:srgbClr val="000000">
                      <a:alpha val="43137"/>
                    </a:srgbClr>
                  </a:outerShdw>
                </a:effectLst>
                <a:latin typeface="Comic Sans MS" panose="030F0702030302020204" pitchFamily="66" charset="0"/>
              </a:rPr>
              <a:t>m</a:t>
            </a:r>
            <a:r>
              <a:rPr lang="en-US" sz="2800" b="1" dirty="0" err="1" smtClean="0">
                <a:solidFill>
                  <a:srgbClr val="0000FF"/>
                </a:solidFill>
                <a:effectLst>
                  <a:outerShdw blurRad="38100" dist="38100" dir="2700000" algn="tl">
                    <a:srgbClr val="000000">
                      <a:alpha val="43137"/>
                    </a:srgbClr>
                  </a:outerShdw>
                </a:effectLst>
                <a:latin typeface="Comic Sans MS" panose="030F0702030302020204" pitchFamily="66" charset="0"/>
              </a:rPr>
              <a:t>.</a:t>
            </a:r>
            <a:r>
              <a:rPr lang="en-US" sz="2800" b="1" i="1" dirty="0" err="1" smtClean="0">
                <a:solidFill>
                  <a:srgbClr val="0000FF"/>
                </a:solidFill>
                <a:effectLst>
                  <a:outerShdw blurRad="38100" dist="38100" dir="2700000" algn="tl">
                    <a:srgbClr val="000000">
                      <a:alpha val="43137"/>
                    </a:srgbClr>
                  </a:outerShdw>
                </a:effectLst>
                <a:latin typeface="Comic Sans MS" panose="030F0702030302020204" pitchFamily="66" charset="0"/>
              </a:rPr>
              <a:t>g</a:t>
            </a:r>
            <a:r>
              <a:rPr lang="en-US" sz="2800" b="1" dirty="0" err="1" smtClean="0">
                <a:solidFill>
                  <a:srgbClr val="0000FF"/>
                </a:solidFill>
                <a:effectLst>
                  <a:outerShdw blurRad="38100" dist="38100" dir="2700000" algn="tl">
                    <a:srgbClr val="000000">
                      <a:alpha val="43137"/>
                    </a:srgbClr>
                  </a:outerShdw>
                </a:effectLst>
                <a:latin typeface="Comic Sans MS" panose="030F0702030302020204" pitchFamily="66" charset="0"/>
              </a:rPr>
              <a:t>.</a:t>
            </a:r>
            <a:r>
              <a:rPr lang="en-US" sz="2800" b="1" i="1" dirty="0" err="1" smtClean="0">
                <a:solidFill>
                  <a:srgbClr val="0000FF"/>
                </a:solidFill>
                <a:effectLst>
                  <a:outerShdw blurRad="38100" dist="38100" dir="2700000" algn="tl">
                    <a:srgbClr val="000000">
                      <a:alpha val="43137"/>
                    </a:srgbClr>
                  </a:outerShdw>
                </a:effectLst>
                <a:latin typeface="Comic Sans MS" panose="030F0702030302020204" pitchFamily="66" charset="0"/>
              </a:rPr>
              <a:t>h</a:t>
            </a:r>
            <a:r>
              <a:rPr lang="el-GR" sz="2800" b="1" baseline="-25000" dirty="0" smtClean="0">
                <a:solidFill>
                  <a:srgbClr val="0000FF"/>
                </a:solidFill>
                <a:effectLst>
                  <a:outerShdw blurRad="38100" dist="38100" dir="2700000" algn="tl">
                    <a:srgbClr val="000000">
                      <a:alpha val="43137"/>
                    </a:srgbClr>
                  </a:outerShdw>
                </a:effectLst>
                <a:latin typeface="Comic Sans MS" panose="030F0702030302020204" pitchFamily="66" charset="0"/>
              </a:rPr>
              <a:t>Γ</a:t>
            </a:r>
            <a:r>
              <a:rPr lang="el-GR" sz="2800" b="1" dirty="0" smtClean="0">
                <a:solidFill>
                  <a:srgbClr val="0000FF"/>
                </a:solidFill>
                <a:effectLst>
                  <a:outerShdw blurRad="38100" dist="38100" dir="2700000" algn="tl">
                    <a:srgbClr val="000000">
                      <a:alpha val="43137"/>
                    </a:srgbClr>
                  </a:outerShdw>
                </a:effectLst>
                <a:latin typeface="Comic Sans MS" panose="030F0702030302020204" pitchFamily="66" charset="0"/>
              </a:rPr>
              <a:t> </a:t>
            </a:r>
            <a:endParaRPr lang="el-GR" sz="2800" b="1" dirty="0">
              <a:solidFill>
                <a:srgbClr val="0000FF"/>
              </a:solidFill>
              <a:effectLst>
                <a:outerShdw blurRad="38100" dist="38100" dir="2700000" algn="tl">
                  <a:srgbClr val="000000">
                    <a:alpha val="43137"/>
                  </a:srgbClr>
                </a:outerShdw>
              </a:effectLst>
              <a:latin typeface="Comic Sans MS" panose="030F0702030302020204" pitchFamily="66" charset="0"/>
            </a:endParaRPr>
          </a:p>
        </p:txBody>
      </p:sp>
      <p:sp>
        <p:nvSpPr>
          <p:cNvPr id="17" name="TextBox 16"/>
          <p:cNvSpPr txBox="1"/>
          <p:nvPr/>
        </p:nvSpPr>
        <p:spPr>
          <a:xfrm>
            <a:off x="6804249" y="5222222"/>
            <a:ext cx="1656184" cy="523220"/>
          </a:xfrm>
          <a:prstGeom prst="rect">
            <a:avLst/>
          </a:prstGeom>
          <a:noFill/>
        </p:spPr>
        <p:txBody>
          <a:bodyPr wrap="square" rtlCol="0">
            <a:spAutoFit/>
          </a:bodyPr>
          <a:lstStyle/>
          <a:p>
            <a:pPr algn="just"/>
            <a:r>
              <a:rPr lang="el-GR" sz="2800" b="1" dirty="0" smtClean="0">
                <a:solidFill>
                  <a:srgbClr val="006600"/>
                </a:solidFill>
                <a:effectLst>
                  <a:outerShdw blurRad="38100" dist="38100" dir="2700000" algn="tl">
                    <a:srgbClr val="000000">
                      <a:alpha val="43137"/>
                    </a:srgbClr>
                  </a:outerShdw>
                </a:effectLst>
                <a:latin typeface="Comic Sans MS" panose="030F0702030302020204" pitchFamily="66" charset="0"/>
              </a:rPr>
              <a:t>= ½</a:t>
            </a:r>
            <a:r>
              <a:rPr lang="en-US" sz="2800" b="1" i="1" dirty="0" smtClean="0">
                <a:solidFill>
                  <a:srgbClr val="006600"/>
                </a:solidFill>
                <a:effectLst>
                  <a:outerShdw blurRad="38100" dist="38100" dir="2700000" algn="tl">
                    <a:srgbClr val="000000">
                      <a:alpha val="43137"/>
                    </a:srgbClr>
                  </a:outerShdw>
                </a:effectLst>
                <a:latin typeface="Comic Sans MS" panose="030F0702030302020204" pitchFamily="66" charset="0"/>
              </a:rPr>
              <a:t>m</a:t>
            </a:r>
            <a:r>
              <a:rPr lang="en-US" sz="2800" b="1" dirty="0" smtClean="0">
                <a:solidFill>
                  <a:srgbClr val="006600"/>
                </a:solidFill>
                <a:effectLst>
                  <a:outerShdw blurRad="38100" dist="38100" dir="2700000" algn="tl">
                    <a:srgbClr val="000000">
                      <a:alpha val="43137"/>
                    </a:srgbClr>
                  </a:outerShdw>
                </a:effectLst>
                <a:latin typeface="Comic Sans MS" panose="030F0702030302020204" pitchFamily="66" charset="0"/>
              </a:rPr>
              <a:t>.</a:t>
            </a:r>
            <a:r>
              <a:rPr lang="el-GR" sz="2800" b="1" i="1" dirty="0" smtClean="0">
                <a:solidFill>
                  <a:srgbClr val="006600"/>
                </a:solidFill>
                <a:effectLst>
                  <a:outerShdw blurRad="38100" dist="38100" dir="2700000" algn="tl">
                    <a:srgbClr val="000000">
                      <a:alpha val="43137"/>
                    </a:srgbClr>
                  </a:outerShdw>
                </a:effectLst>
                <a:latin typeface="Comic Sans MS" panose="030F0702030302020204" pitchFamily="66" charset="0"/>
              </a:rPr>
              <a:t>υ</a:t>
            </a:r>
            <a:r>
              <a:rPr lang="el-GR" sz="2800" b="1" baseline="-25000" dirty="0" smtClean="0">
                <a:solidFill>
                  <a:srgbClr val="006600"/>
                </a:solidFill>
                <a:effectLst>
                  <a:outerShdw blurRad="38100" dist="38100" dir="2700000" algn="tl">
                    <a:srgbClr val="000000">
                      <a:alpha val="43137"/>
                    </a:srgbClr>
                  </a:outerShdw>
                </a:effectLst>
                <a:latin typeface="Comic Sans MS" panose="030F0702030302020204" pitchFamily="66" charset="0"/>
              </a:rPr>
              <a:t>τ</a:t>
            </a:r>
            <a:r>
              <a:rPr lang="el-GR" sz="2800" b="1" baseline="30000" dirty="0" smtClean="0">
                <a:solidFill>
                  <a:srgbClr val="006600"/>
                </a:solidFill>
                <a:effectLst>
                  <a:outerShdw blurRad="38100" dist="38100" dir="2700000" algn="tl">
                    <a:srgbClr val="000000">
                      <a:alpha val="43137"/>
                    </a:srgbClr>
                  </a:outerShdw>
                </a:effectLst>
                <a:latin typeface="Comic Sans MS" panose="030F0702030302020204" pitchFamily="66" charset="0"/>
              </a:rPr>
              <a:t>2</a:t>
            </a:r>
            <a:r>
              <a:rPr lang="el-GR" sz="2800" b="1" dirty="0" smtClean="0">
                <a:solidFill>
                  <a:srgbClr val="006600"/>
                </a:solidFill>
                <a:latin typeface="Comic Sans MS" panose="030F0702030302020204" pitchFamily="66" charset="0"/>
              </a:rPr>
              <a:t> </a:t>
            </a:r>
            <a:endParaRPr lang="el-GR" sz="2800" b="1" dirty="0">
              <a:solidFill>
                <a:srgbClr val="006600"/>
              </a:solidFill>
              <a:latin typeface="Comic Sans MS" panose="030F0702030302020204" pitchFamily="66" charset="0"/>
            </a:endParaRPr>
          </a:p>
        </p:txBody>
      </p:sp>
      <p:cxnSp>
        <p:nvCxnSpPr>
          <p:cNvPr id="19" name="Ευθεία γραμμή σύνδεσης 18"/>
          <p:cNvCxnSpPr/>
          <p:nvPr/>
        </p:nvCxnSpPr>
        <p:spPr>
          <a:xfrm flipH="1">
            <a:off x="5170613" y="5119581"/>
            <a:ext cx="360040" cy="78687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5832202" y="1454012"/>
            <a:ext cx="1368425" cy="523220"/>
          </a:xfrm>
          <a:prstGeom prst="rect">
            <a:avLst/>
          </a:prstGeom>
          <a:noFill/>
        </p:spPr>
        <p:txBody>
          <a:bodyPr wrap="square" rtlCol="0">
            <a:spAutoFit/>
          </a:bodyPr>
          <a:lstStyle/>
          <a:p>
            <a:r>
              <a:rPr lang="en-US" sz="2800" b="1" dirty="0" smtClean="0">
                <a:solidFill>
                  <a:srgbClr val="FF0000"/>
                </a:solidFill>
                <a:effectLst>
                  <a:outerShdw blurRad="38100" dist="38100" dir="2700000" algn="tl">
                    <a:srgbClr val="000000">
                      <a:alpha val="43137"/>
                    </a:srgbClr>
                  </a:outerShdw>
                </a:effectLst>
                <a:latin typeface="Comic Sans MS" panose="030F0702030302020204" pitchFamily="66" charset="0"/>
              </a:rPr>
              <a:t>=</a:t>
            </a:r>
            <a:r>
              <a:rPr lang="en-US" sz="2800" b="1" i="1" dirty="0" smtClean="0">
                <a:solidFill>
                  <a:srgbClr val="FF0000"/>
                </a:solidFill>
                <a:effectLst>
                  <a:outerShdw blurRad="38100" dist="38100" dir="2700000" algn="tl">
                    <a:srgbClr val="000000">
                      <a:alpha val="43137"/>
                    </a:srgbClr>
                  </a:outerShdw>
                </a:effectLst>
                <a:latin typeface="Comic Sans MS" panose="030F0702030302020204" pitchFamily="66" charset="0"/>
              </a:rPr>
              <a:t> </a:t>
            </a:r>
            <a:r>
              <a:rPr lang="en-US" sz="2800" b="1" i="1" dirty="0" err="1" smtClean="0">
                <a:solidFill>
                  <a:srgbClr val="FF0000"/>
                </a:solidFill>
                <a:effectLst>
                  <a:outerShdw blurRad="38100" dist="38100" dir="2700000" algn="tl">
                    <a:srgbClr val="000000">
                      <a:alpha val="43137"/>
                    </a:srgbClr>
                  </a:outerShdw>
                </a:effectLst>
                <a:latin typeface="Comic Sans MS" panose="030F0702030302020204" pitchFamily="66" charset="0"/>
              </a:rPr>
              <a:t>U</a:t>
            </a:r>
            <a:r>
              <a:rPr lang="en-US" sz="2800" b="1" baseline="-25000" dirty="0" err="1" smtClean="0">
                <a:solidFill>
                  <a:srgbClr val="FF0000"/>
                </a:solidFill>
                <a:effectLst>
                  <a:outerShdw blurRad="38100" dist="38100" dir="2700000" algn="tl">
                    <a:srgbClr val="000000">
                      <a:alpha val="43137"/>
                    </a:srgbClr>
                  </a:outerShdw>
                </a:effectLst>
                <a:latin typeface="Comic Sans MS" panose="030F0702030302020204" pitchFamily="66" charset="0"/>
              </a:rPr>
              <a:t>max</a:t>
            </a:r>
            <a:endParaRPr lang="el-GR" sz="2800" b="1" dirty="0">
              <a:solidFill>
                <a:srgbClr val="FF0000"/>
              </a:solidFill>
              <a:effectLst>
                <a:outerShdw blurRad="38100" dist="38100" dir="2700000" algn="tl">
                  <a:srgbClr val="000000">
                    <a:alpha val="43137"/>
                  </a:srgbClr>
                </a:outerShdw>
              </a:effectLst>
              <a:latin typeface="Comic Sans MS" panose="030F0702030302020204" pitchFamily="66" charset="0"/>
            </a:endParaRPr>
          </a:p>
        </p:txBody>
      </p:sp>
      <p:sp>
        <p:nvSpPr>
          <p:cNvPr id="58" name="TextBox 57"/>
          <p:cNvSpPr txBox="1"/>
          <p:nvPr/>
        </p:nvSpPr>
        <p:spPr>
          <a:xfrm>
            <a:off x="5651500" y="5251410"/>
            <a:ext cx="1368425" cy="523220"/>
          </a:xfrm>
          <a:prstGeom prst="rect">
            <a:avLst/>
          </a:prstGeom>
          <a:noFill/>
        </p:spPr>
        <p:txBody>
          <a:bodyPr wrap="square" rtlCol="0">
            <a:spAutoFit/>
          </a:bodyPr>
          <a:lstStyle/>
          <a:p>
            <a:r>
              <a:rPr lang="en-US" sz="2800" b="1" dirty="0" smtClean="0">
                <a:solidFill>
                  <a:srgbClr val="006600"/>
                </a:solidFill>
                <a:effectLst>
                  <a:outerShdw blurRad="38100" dist="38100" dir="2700000" algn="tl">
                    <a:srgbClr val="000000">
                      <a:alpha val="43137"/>
                    </a:srgbClr>
                  </a:outerShdw>
                </a:effectLst>
                <a:latin typeface="Comic Sans MS" panose="030F0702030302020204" pitchFamily="66" charset="0"/>
              </a:rPr>
              <a:t>=</a:t>
            </a:r>
            <a:r>
              <a:rPr lang="en-US" sz="2800" b="1" i="1" dirty="0" smtClean="0">
                <a:solidFill>
                  <a:srgbClr val="006600"/>
                </a:solidFill>
                <a:effectLst>
                  <a:outerShdw blurRad="38100" dist="38100" dir="2700000" algn="tl">
                    <a:srgbClr val="000000">
                      <a:alpha val="43137"/>
                    </a:srgbClr>
                  </a:outerShdw>
                </a:effectLst>
                <a:latin typeface="Comic Sans MS" panose="030F0702030302020204" pitchFamily="66" charset="0"/>
              </a:rPr>
              <a:t> </a:t>
            </a:r>
            <a:r>
              <a:rPr lang="en-US" sz="2800" b="1" i="1" dirty="0" err="1">
                <a:solidFill>
                  <a:srgbClr val="006600"/>
                </a:solidFill>
                <a:effectLst>
                  <a:outerShdw blurRad="38100" dist="38100" dir="2700000" algn="tl">
                    <a:srgbClr val="000000">
                      <a:alpha val="43137"/>
                    </a:srgbClr>
                  </a:outerShdw>
                </a:effectLst>
                <a:latin typeface="Comic Sans MS" panose="030F0702030302020204" pitchFamily="66" charset="0"/>
              </a:rPr>
              <a:t>K</a:t>
            </a:r>
            <a:r>
              <a:rPr lang="en-US" sz="2800" b="1" baseline="-25000" dirty="0" err="1" smtClean="0">
                <a:solidFill>
                  <a:srgbClr val="006600"/>
                </a:solidFill>
                <a:effectLst>
                  <a:outerShdw blurRad="38100" dist="38100" dir="2700000" algn="tl">
                    <a:srgbClr val="000000">
                      <a:alpha val="43137"/>
                    </a:srgbClr>
                  </a:outerShdw>
                </a:effectLst>
                <a:latin typeface="Comic Sans MS" panose="030F0702030302020204" pitchFamily="66" charset="0"/>
              </a:rPr>
              <a:t>max</a:t>
            </a:r>
            <a:endParaRPr lang="el-GR" sz="2800" b="1" dirty="0">
              <a:solidFill>
                <a:srgbClr val="006600"/>
              </a:solidFill>
              <a:effectLst>
                <a:outerShdw blurRad="38100" dist="38100" dir="2700000" algn="tl">
                  <a:srgbClr val="000000">
                    <a:alpha val="43137"/>
                  </a:srgbClr>
                </a:outerShdw>
              </a:effectLst>
              <a:latin typeface="Comic Sans MS" panose="030F0702030302020204" pitchFamily="66" charset="0"/>
            </a:endParaRPr>
          </a:p>
        </p:txBody>
      </p:sp>
    </p:spTree>
    <p:extLst>
      <p:ext uri="{BB962C8B-B14F-4D97-AF65-F5344CB8AC3E}">
        <p14:creationId xmlns:p14="http://schemas.microsoft.com/office/powerpoint/2010/main" val="3532352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15406"/>
                                        </p:tgtEl>
                                        <p:attrNameLst>
                                          <p:attrName>style.visibility</p:attrName>
                                        </p:attrNameLst>
                                      </p:cBhvr>
                                      <p:to>
                                        <p:strVal val="visible"/>
                                      </p:to>
                                    </p:set>
                                    <p:anim calcmode="lin" valueType="num">
                                      <p:cBhvr additive="base">
                                        <p:cTn id="7" dur="2000" fill="hold"/>
                                        <p:tgtEl>
                                          <p:spTgt spid="15406"/>
                                        </p:tgtEl>
                                        <p:attrNameLst>
                                          <p:attrName>ppt_x</p:attrName>
                                        </p:attrNameLst>
                                      </p:cBhvr>
                                      <p:tavLst>
                                        <p:tav tm="0">
                                          <p:val>
                                            <p:strVal val="0-#ppt_w/2"/>
                                          </p:val>
                                        </p:tav>
                                        <p:tav tm="100000">
                                          <p:val>
                                            <p:strVal val="#ppt_x"/>
                                          </p:val>
                                        </p:tav>
                                      </p:tavLst>
                                    </p:anim>
                                    <p:anim calcmode="lin" valueType="num">
                                      <p:cBhvr additive="base">
                                        <p:cTn id="8" dur="2000" fill="hold"/>
                                        <p:tgtEl>
                                          <p:spTgt spid="1540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500"/>
                                        <p:tgtEl>
                                          <p:spTgt spid="3"/>
                                        </p:tgtEl>
                                      </p:cBhvr>
                                    </p:animEffect>
                                  </p:childTnLst>
                                </p:cTn>
                              </p:par>
                              <p:par>
                                <p:cTn id="14" presetID="10" presetClass="entr" presetSubtype="0" fill="hold" nodeType="withEffect">
                                  <p:stCondLst>
                                    <p:cond delay="0"/>
                                  </p:stCondLst>
                                  <p:childTnLst>
                                    <p:set>
                                      <p:cBhvr>
                                        <p:cTn id="15" dur="1" fill="hold">
                                          <p:stCondLst>
                                            <p:cond delay="0"/>
                                          </p:stCondLst>
                                        </p:cTn>
                                        <p:tgtEl>
                                          <p:spTgt spid="16"/>
                                        </p:tgtEl>
                                        <p:attrNameLst>
                                          <p:attrName>style.visibility</p:attrName>
                                        </p:attrNameLst>
                                      </p:cBhvr>
                                      <p:to>
                                        <p:strVal val="visible"/>
                                      </p:to>
                                    </p:set>
                                    <p:animEffect transition="in" filter="fade">
                                      <p:cBhvr>
                                        <p:cTn id="16" dur="500"/>
                                        <p:tgtEl>
                                          <p:spTgt spid="16"/>
                                        </p:tgtEl>
                                      </p:cBhvr>
                                    </p:animEffect>
                                  </p:childTnLst>
                                </p:cTn>
                              </p:par>
                            </p:childTnLst>
                          </p:cTn>
                        </p:par>
                        <p:par>
                          <p:cTn id="17" fill="hold">
                            <p:stCondLst>
                              <p:cond delay="500"/>
                            </p:stCondLst>
                            <p:childTnLst>
                              <p:par>
                                <p:cTn id="18" presetID="10" presetClass="entr" presetSubtype="0" fill="hold" nodeType="afterEffect">
                                  <p:stCondLst>
                                    <p:cond delay="0"/>
                                  </p:stCondLst>
                                  <p:childTnLst>
                                    <p:set>
                                      <p:cBhvr>
                                        <p:cTn id="19" dur="1" fill="hold">
                                          <p:stCondLst>
                                            <p:cond delay="0"/>
                                          </p:stCondLst>
                                        </p:cTn>
                                        <p:tgtEl>
                                          <p:spTgt spid="2"/>
                                        </p:tgtEl>
                                        <p:attrNameLst>
                                          <p:attrName>style.visibility</p:attrName>
                                        </p:attrNameLst>
                                      </p:cBhvr>
                                      <p:to>
                                        <p:strVal val="visible"/>
                                      </p:to>
                                    </p:set>
                                    <p:animEffect transition="in" filter="fade">
                                      <p:cBhvr>
                                        <p:cTn id="20" dur="500"/>
                                        <p:tgtEl>
                                          <p:spTgt spid="2"/>
                                        </p:tgtEl>
                                      </p:cBhvr>
                                    </p:animEffect>
                                  </p:childTnLst>
                                </p:cTn>
                              </p:par>
                            </p:childTnLst>
                          </p:cTn>
                        </p:par>
                        <p:par>
                          <p:cTn id="21" fill="hold">
                            <p:stCondLst>
                              <p:cond delay="1000"/>
                            </p:stCondLst>
                            <p:childTnLst>
                              <p:par>
                                <p:cTn id="22" presetID="10" presetClass="entr" presetSubtype="0" fill="hold" grpId="0" nodeType="afterEffect">
                                  <p:stCondLst>
                                    <p:cond delay="0"/>
                                  </p:stCondLst>
                                  <p:childTnLst>
                                    <p:set>
                                      <p:cBhvr>
                                        <p:cTn id="23" dur="1" fill="hold">
                                          <p:stCondLst>
                                            <p:cond delay="0"/>
                                          </p:stCondLst>
                                        </p:cTn>
                                        <p:tgtEl>
                                          <p:spTgt spid="15378"/>
                                        </p:tgtEl>
                                        <p:attrNameLst>
                                          <p:attrName>style.visibility</p:attrName>
                                        </p:attrNameLst>
                                      </p:cBhvr>
                                      <p:to>
                                        <p:strVal val="visible"/>
                                      </p:to>
                                    </p:set>
                                    <p:animEffect transition="in" filter="fade">
                                      <p:cBhvr>
                                        <p:cTn id="24" dur="500"/>
                                        <p:tgtEl>
                                          <p:spTgt spid="15378"/>
                                        </p:tgtEl>
                                      </p:cBhvr>
                                    </p:animEffect>
                                  </p:childTnLst>
                                </p:cTn>
                              </p:par>
                            </p:childTnLst>
                          </p:cTn>
                        </p:par>
                        <p:par>
                          <p:cTn id="25" fill="hold">
                            <p:stCondLst>
                              <p:cond delay="1500"/>
                            </p:stCondLst>
                            <p:childTnLst>
                              <p:par>
                                <p:cTn id="26" presetID="10" presetClass="entr" presetSubtype="0" fill="hold" nodeType="after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fade">
                                      <p:cBhvr>
                                        <p:cTn id="28" dur="500"/>
                                        <p:tgtEl>
                                          <p:spTgt spid="6"/>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15398"/>
                                        </p:tgtEl>
                                        <p:attrNameLst>
                                          <p:attrName>style.visibility</p:attrName>
                                        </p:attrNameLst>
                                      </p:cBhvr>
                                      <p:to>
                                        <p:strVal val="visible"/>
                                      </p:to>
                                    </p:set>
                                    <p:animEffect transition="in" filter="fade">
                                      <p:cBhvr>
                                        <p:cTn id="33" dur="500"/>
                                        <p:tgtEl>
                                          <p:spTgt spid="15398"/>
                                        </p:tgtEl>
                                      </p:cBhvr>
                                    </p:animEffect>
                                  </p:childTnLst>
                                </p:cTn>
                              </p:par>
                            </p:childTnLst>
                          </p:cTn>
                        </p:par>
                        <p:par>
                          <p:cTn id="34" fill="hold">
                            <p:stCondLst>
                              <p:cond delay="500"/>
                            </p:stCondLst>
                            <p:childTnLst>
                              <p:par>
                                <p:cTn id="35" presetID="9" presetClass="entr" presetSubtype="0" fill="hold" grpId="0" nodeType="afterEffect">
                                  <p:stCondLst>
                                    <p:cond delay="0"/>
                                  </p:stCondLst>
                                  <p:childTnLst>
                                    <p:set>
                                      <p:cBhvr>
                                        <p:cTn id="36" dur="1" fill="hold">
                                          <p:stCondLst>
                                            <p:cond delay="0"/>
                                          </p:stCondLst>
                                        </p:cTn>
                                        <p:tgtEl>
                                          <p:spTgt spid="15397"/>
                                        </p:tgtEl>
                                        <p:attrNameLst>
                                          <p:attrName>style.visibility</p:attrName>
                                        </p:attrNameLst>
                                      </p:cBhvr>
                                      <p:to>
                                        <p:strVal val="visible"/>
                                      </p:to>
                                    </p:set>
                                    <p:animEffect transition="in" filter="dissolve">
                                      <p:cBhvr>
                                        <p:cTn id="37" dur="500"/>
                                        <p:tgtEl>
                                          <p:spTgt spid="15397"/>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fade">
                                      <p:cBhvr>
                                        <p:cTn id="42" dur="500"/>
                                        <p:tgtEl>
                                          <p:spTgt spid="12"/>
                                        </p:tgtEl>
                                      </p:cBhvr>
                                    </p:animEffect>
                                  </p:childTnLst>
                                </p:cTn>
                              </p:par>
                            </p:childTnLst>
                          </p:cTn>
                        </p:par>
                        <p:par>
                          <p:cTn id="43" fill="hold">
                            <p:stCondLst>
                              <p:cond delay="500"/>
                            </p:stCondLst>
                            <p:childTnLst>
                              <p:par>
                                <p:cTn id="44" presetID="10" presetClass="entr" presetSubtype="0" fill="hold" grpId="0" nodeType="afterEffect">
                                  <p:stCondLst>
                                    <p:cond delay="0"/>
                                  </p:stCondLst>
                                  <p:childTnLst>
                                    <p:set>
                                      <p:cBhvr>
                                        <p:cTn id="45" dur="1" fill="hold">
                                          <p:stCondLst>
                                            <p:cond delay="0"/>
                                          </p:stCondLst>
                                        </p:cTn>
                                        <p:tgtEl>
                                          <p:spTgt spid="20"/>
                                        </p:tgtEl>
                                        <p:attrNameLst>
                                          <p:attrName>style.visibility</p:attrName>
                                        </p:attrNameLst>
                                      </p:cBhvr>
                                      <p:to>
                                        <p:strVal val="visible"/>
                                      </p:to>
                                    </p:set>
                                    <p:animEffect transition="in" filter="fade">
                                      <p:cBhvr>
                                        <p:cTn id="46" dur="500"/>
                                        <p:tgtEl>
                                          <p:spTgt spid="20"/>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10"/>
                                        </p:tgtEl>
                                        <p:attrNameLst>
                                          <p:attrName>style.visibility</p:attrName>
                                        </p:attrNameLst>
                                      </p:cBhvr>
                                      <p:to>
                                        <p:strVal val="visible"/>
                                      </p:to>
                                    </p:set>
                                    <p:animEffect transition="in" filter="fade">
                                      <p:cBhvr>
                                        <p:cTn id="51" dur="500"/>
                                        <p:tgtEl>
                                          <p:spTgt spid="10"/>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nodeType="clickEffect">
                                  <p:stCondLst>
                                    <p:cond delay="0"/>
                                  </p:stCondLst>
                                  <p:childTnLst>
                                    <p:set>
                                      <p:cBhvr>
                                        <p:cTn id="55" dur="1" fill="hold">
                                          <p:stCondLst>
                                            <p:cond delay="0"/>
                                          </p:stCondLst>
                                        </p:cTn>
                                        <p:tgtEl>
                                          <p:spTgt spid="13"/>
                                        </p:tgtEl>
                                        <p:attrNameLst>
                                          <p:attrName>style.visibility</p:attrName>
                                        </p:attrNameLst>
                                      </p:cBhvr>
                                      <p:to>
                                        <p:strVal val="visible"/>
                                      </p:to>
                                    </p:set>
                                    <p:animEffect transition="in" filter="fade">
                                      <p:cBhvr>
                                        <p:cTn id="56" dur="500"/>
                                        <p:tgtEl>
                                          <p:spTgt spid="13"/>
                                        </p:tgtEl>
                                      </p:cBhvr>
                                    </p:animEffect>
                                  </p:childTnLst>
                                </p:cTn>
                              </p:par>
                            </p:childTnLst>
                          </p:cTn>
                        </p:par>
                        <p:par>
                          <p:cTn id="57" fill="hold">
                            <p:stCondLst>
                              <p:cond delay="500"/>
                            </p:stCondLst>
                            <p:childTnLst>
                              <p:par>
                                <p:cTn id="58" presetID="10" presetClass="entr" presetSubtype="0" fill="hold" nodeType="afterEffect">
                                  <p:stCondLst>
                                    <p:cond delay="0"/>
                                  </p:stCondLst>
                                  <p:childTnLst>
                                    <p:set>
                                      <p:cBhvr>
                                        <p:cTn id="59" dur="1" fill="hold">
                                          <p:stCondLst>
                                            <p:cond delay="0"/>
                                          </p:stCondLst>
                                        </p:cTn>
                                        <p:tgtEl>
                                          <p:spTgt spid="4"/>
                                        </p:tgtEl>
                                        <p:attrNameLst>
                                          <p:attrName>style.visibility</p:attrName>
                                        </p:attrNameLst>
                                      </p:cBhvr>
                                      <p:to>
                                        <p:strVal val="visible"/>
                                      </p:to>
                                    </p:set>
                                    <p:animEffect transition="in" filter="fade">
                                      <p:cBhvr>
                                        <p:cTn id="60" dur="500"/>
                                        <p:tgtEl>
                                          <p:spTgt spid="4"/>
                                        </p:tgtEl>
                                      </p:cBhvr>
                                    </p:animEffect>
                                  </p:childTnLst>
                                </p:cTn>
                              </p:par>
                            </p:childTnLst>
                          </p:cTn>
                        </p:par>
                        <p:par>
                          <p:cTn id="61" fill="hold">
                            <p:stCondLst>
                              <p:cond delay="1000"/>
                            </p:stCondLst>
                            <p:childTnLst>
                              <p:par>
                                <p:cTn id="62" presetID="10" presetClass="entr" presetSubtype="0" fill="hold" nodeType="afterEffect">
                                  <p:stCondLst>
                                    <p:cond delay="0"/>
                                  </p:stCondLst>
                                  <p:childTnLst>
                                    <p:set>
                                      <p:cBhvr>
                                        <p:cTn id="63" dur="1" fill="hold">
                                          <p:stCondLst>
                                            <p:cond delay="0"/>
                                          </p:stCondLst>
                                        </p:cTn>
                                        <p:tgtEl>
                                          <p:spTgt spid="5"/>
                                        </p:tgtEl>
                                        <p:attrNameLst>
                                          <p:attrName>style.visibility</p:attrName>
                                        </p:attrNameLst>
                                      </p:cBhvr>
                                      <p:to>
                                        <p:strVal val="visible"/>
                                      </p:to>
                                    </p:set>
                                    <p:animEffect transition="in" filter="fade">
                                      <p:cBhvr>
                                        <p:cTn id="64" dur="500"/>
                                        <p:tgtEl>
                                          <p:spTgt spid="5"/>
                                        </p:tgtEl>
                                      </p:cBhvr>
                                    </p:animEffect>
                                  </p:childTnLst>
                                </p:cTn>
                              </p:par>
                            </p:childTnLst>
                          </p:cTn>
                        </p:par>
                      </p:childTnLst>
                    </p:cTn>
                  </p:par>
                  <p:par>
                    <p:cTn id="65" fill="hold">
                      <p:stCondLst>
                        <p:cond delay="indefinite"/>
                      </p:stCondLst>
                      <p:childTnLst>
                        <p:par>
                          <p:cTn id="66" fill="hold">
                            <p:stCondLst>
                              <p:cond delay="0"/>
                            </p:stCondLst>
                            <p:childTnLst>
                              <p:par>
                                <p:cTn id="67" presetID="10" presetClass="entr" presetSubtype="0" fill="hold" grpId="0" nodeType="clickEffect">
                                  <p:stCondLst>
                                    <p:cond delay="0"/>
                                  </p:stCondLst>
                                  <p:childTnLst>
                                    <p:set>
                                      <p:cBhvr>
                                        <p:cTn id="68" dur="1" fill="hold">
                                          <p:stCondLst>
                                            <p:cond delay="0"/>
                                          </p:stCondLst>
                                        </p:cTn>
                                        <p:tgtEl>
                                          <p:spTgt spid="15399"/>
                                        </p:tgtEl>
                                        <p:attrNameLst>
                                          <p:attrName>style.visibility</p:attrName>
                                        </p:attrNameLst>
                                      </p:cBhvr>
                                      <p:to>
                                        <p:strVal val="visible"/>
                                      </p:to>
                                    </p:set>
                                    <p:animEffect transition="in" filter="fade">
                                      <p:cBhvr>
                                        <p:cTn id="69" dur="500"/>
                                        <p:tgtEl>
                                          <p:spTgt spid="15399"/>
                                        </p:tgtEl>
                                      </p:cBhvr>
                                    </p:animEffect>
                                  </p:childTnLst>
                                </p:cTn>
                              </p:par>
                            </p:childTnLst>
                          </p:cTn>
                        </p:par>
                        <p:par>
                          <p:cTn id="70" fill="hold">
                            <p:stCondLst>
                              <p:cond delay="500"/>
                            </p:stCondLst>
                            <p:childTnLst>
                              <p:par>
                                <p:cTn id="71" presetID="9" presetClass="entr" presetSubtype="0" fill="hold" grpId="0" nodeType="afterEffect">
                                  <p:stCondLst>
                                    <p:cond delay="0"/>
                                  </p:stCondLst>
                                  <p:childTnLst>
                                    <p:set>
                                      <p:cBhvr>
                                        <p:cTn id="72" dur="1" fill="hold">
                                          <p:stCondLst>
                                            <p:cond delay="0"/>
                                          </p:stCondLst>
                                        </p:cTn>
                                        <p:tgtEl>
                                          <p:spTgt spid="15400"/>
                                        </p:tgtEl>
                                        <p:attrNameLst>
                                          <p:attrName>style.visibility</p:attrName>
                                        </p:attrNameLst>
                                      </p:cBhvr>
                                      <p:to>
                                        <p:strVal val="visible"/>
                                      </p:to>
                                    </p:set>
                                    <p:animEffect transition="in" filter="dissolve">
                                      <p:cBhvr>
                                        <p:cTn id="73" dur="500"/>
                                        <p:tgtEl>
                                          <p:spTgt spid="15400"/>
                                        </p:tgtEl>
                                      </p:cBhvr>
                                    </p:animEffect>
                                  </p:childTnLst>
                                </p:cTn>
                              </p:par>
                            </p:childTnLst>
                          </p:cTn>
                        </p:par>
                      </p:childTnLst>
                    </p:cTn>
                  </p:par>
                  <p:par>
                    <p:cTn id="74" fill="hold">
                      <p:stCondLst>
                        <p:cond delay="indefinite"/>
                      </p:stCondLst>
                      <p:childTnLst>
                        <p:par>
                          <p:cTn id="75" fill="hold">
                            <p:stCondLst>
                              <p:cond delay="0"/>
                            </p:stCondLst>
                            <p:childTnLst>
                              <p:par>
                                <p:cTn id="76" presetID="10" presetClass="entr" presetSubtype="0" fill="hold" grpId="0" nodeType="clickEffect">
                                  <p:stCondLst>
                                    <p:cond delay="0"/>
                                  </p:stCondLst>
                                  <p:childTnLst>
                                    <p:set>
                                      <p:cBhvr>
                                        <p:cTn id="77" dur="1" fill="hold">
                                          <p:stCondLst>
                                            <p:cond delay="0"/>
                                          </p:stCondLst>
                                        </p:cTn>
                                        <p:tgtEl>
                                          <p:spTgt spid="14"/>
                                        </p:tgtEl>
                                        <p:attrNameLst>
                                          <p:attrName>style.visibility</p:attrName>
                                        </p:attrNameLst>
                                      </p:cBhvr>
                                      <p:to>
                                        <p:strVal val="visible"/>
                                      </p:to>
                                    </p:set>
                                    <p:animEffect transition="in" filter="fade">
                                      <p:cBhvr>
                                        <p:cTn id="78" dur="500"/>
                                        <p:tgtEl>
                                          <p:spTgt spid="14"/>
                                        </p:tgtEl>
                                      </p:cBhvr>
                                    </p:animEffect>
                                  </p:childTnLst>
                                </p:cTn>
                              </p:par>
                            </p:childTnLst>
                          </p:cTn>
                        </p:par>
                      </p:childTnLst>
                    </p:cTn>
                  </p:par>
                  <p:par>
                    <p:cTn id="79" fill="hold">
                      <p:stCondLst>
                        <p:cond delay="indefinite"/>
                      </p:stCondLst>
                      <p:childTnLst>
                        <p:par>
                          <p:cTn id="80" fill="hold">
                            <p:stCondLst>
                              <p:cond delay="0"/>
                            </p:stCondLst>
                            <p:childTnLst>
                              <p:par>
                                <p:cTn id="81" presetID="10" presetClass="entr" presetSubtype="0" fill="hold" nodeType="clickEffect">
                                  <p:stCondLst>
                                    <p:cond delay="0"/>
                                  </p:stCondLst>
                                  <p:childTnLst>
                                    <p:set>
                                      <p:cBhvr>
                                        <p:cTn id="82" dur="1" fill="hold">
                                          <p:stCondLst>
                                            <p:cond delay="0"/>
                                          </p:stCondLst>
                                        </p:cTn>
                                        <p:tgtEl>
                                          <p:spTgt spid="15"/>
                                        </p:tgtEl>
                                        <p:attrNameLst>
                                          <p:attrName>style.visibility</p:attrName>
                                        </p:attrNameLst>
                                      </p:cBhvr>
                                      <p:to>
                                        <p:strVal val="visible"/>
                                      </p:to>
                                    </p:set>
                                    <p:animEffect transition="in" filter="fade">
                                      <p:cBhvr>
                                        <p:cTn id="83" dur="500"/>
                                        <p:tgtEl>
                                          <p:spTgt spid="15"/>
                                        </p:tgtEl>
                                      </p:cBhvr>
                                    </p:animEffect>
                                  </p:childTnLst>
                                </p:cTn>
                              </p:par>
                            </p:childTnLst>
                          </p:cTn>
                        </p:par>
                        <p:par>
                          <p:cTn id="84" fill="hold">
                            <p:stCondLst>
                              <p:cond delay="500"/>
                            </p:stCondLst>
                            <p:childTnLst>
                              <p:par>
                                <p:cTn id="85" presetID="10" presetClass="entr" presetSubtype="0" fill="hold" nodeType="afterEffect">
                                  <p:stCondLst>
                                    <p:cond delay="0"/>
                                  </p:stCondLst>
                                  <p:childTnLst>
                                    <p:set>
                                      <p:cBhvr>
                                        <p:cTn id="86" dur="1" fill="hold">
                                          <p:stCondLst>
                                            <p:cond delay="0"/>
                                          </p:stCondLst>
                                        </p:cTn>
                                        <p:tgtEl>
                                          <p:spTgt spid="9"/>
                                        </p:tgtEl>
                                        <p:attrNameLst>
                                          <p:attrName>style.visibility</p:attrName>
                                        </p:attrNameLst>
                                      </p:cBhvr>
                                      <p:to>
                                        <p:strVal val="visible"/>
                                      </p:to>
                                    </p:set>
                                    <p:animEffect transition="in" filter="fade">
                                      <p:cBhvr>
                                        <p:cTn id="87" dur="500"/>
                                        <p:tgtEl>
                                          <p:spTgt spid="9"/>
                                        </p:tgtEl>
                                      </p:cBhvr>
                                    </p:animEffect>
                                  </p:childTnLst>
                                </p:cTn>
                              </p:par>
                            </p:childTnLst>
                          </p:cTn>
                        </p:par>
                      </p:childTnLst>
                    </p:cTn>
                  </p:par>
                  <p:par>
                    <p:cTn id="88" fill="hold">
                      <p:stCondLst>
                        <p:cond delay="indefinite"/>
                      </p:stCondLst>
                      <p:childTnLst>
                        <p:par>
                          <p:cTn id="89" fill="hold">
                            <p:stCondLst>
                              <p:cond delay="0"/>
                            </p:stCondLst>
                            <p:childTnLst>
                              <p:par>
                                <p:cTn id="90" presetID="10" presetClass="entr" presetSubtype="0" fill="hold" grpId="0" nodeType="clickEffect">
                                  <p:stCondLst>
                                    <p:cond delay="0"/>
                                  </p:stCondLst>
                                  <p:childTnLst>
                                    <p:set>
                                      <p:cBhvr>
                                        <p:cTn id="91" dur="1" fill="hold">
                                          <p:stCondLst>
                                            <p:cond delay="0"/>
                                          </p:stCondLst>
                                        </p:cTn>
                                        <p:tgtEl>
                                          <p:spTgt spid="15402"/>
                                        </p:tgtEl>
                                        <p:attrNameLst>
                                          <p:attrName>style.visibility</p:attrName>
                                        </p:attrNameLst>
                                      </p:cBhvr>
                                      <p:to>
                                        <p:strVal val="visible"/>
                                      </p:to>
                                    </p:set>
                                    <p:animEffect transition="in" filter="fade">
                                      <p:cBhvr>
                                        <p:cTn id="92" dur="500"/>
                                        <p:tgtEl>
                                          <p:spTgt spid="15402"/>
                                        </p:tgtEl>
                                      </p:cBhvr>
                                    </p:animEffect>
                                  </p:childTnLst>
                                </p:cTn>
                              </p:par>
                            </p:childTnLst>
                          </p:cTn>
                        </p:par>
                        <p:par>
                          <p:cTn id="93" fill="hold">
                            <p:stCondLst>
                              <p:cond delay="500"/>
                            </p:stCondLst>
                            <p:childTnLst>
                              <p:par>
                                <p:cTn id="94" presetID="10" presetClass="entr" presetSubtype="0" fill="hold" grpId="0" nodeType="afterEffect">
                                  <p:stCondLst>
                                    <p:cond delay="0"/>
                                  </p:stCondLst>
                                  <p:childTnLst>
                                    <p:set>
                                      <p:cBhvr>
                                        <p:cTn id="95" dur="1" fill="hold">
                                          <p:stCondLst>
                                            <p:cond delay="0"/>
                                          </p:stCondLst>
                                        </p:cTn>
                                        <p:tgtEl>
                                          <p:spTgt spid="15403"/>
                                        </p:tgtEl>
                                        <p:attrNameLst>
                                          <p:attrName>style.visibility</p:attrName>
                                        </p:attrNameLst>
                                      </p:cBhvr>
                                      <p:to>
                                        <p:strVal val="visible"/>
                                      </p:to>
                                    </p:set>
                                    <p:animEffect transition="in" filter="fade">
                                      <p:cBhvr>
                                        <p:cTn id="96" dur="500"/>
                                        <p:tgtEl>
                                          <p:spTgt spid="15403"/>
                                        </p:tgtEl>
                                      </p:cBhvr>
                                    </p:animEffect>
                                  </p:childTnLst>
                                </p:cTn>
                              </p:par>
                            </p:childTnLst>
                          </p:cTn>
                        </p:par>
                      </p:childTnLst>
                    </p:cTn>
                  </p:par>
                  <p:par>
                    <p:cTn id="97" fill="hold">
                      <p:stCondLst>
                        <p:cond delay="indefinite"/>
                      </p:stCondLst>
                      <p:childTnLst>
                        <p:par>
                          <p:cTn id="98" fill="hold">
                            <p:stCondLst>
                              <p:cond delay="0"/>
                            </p:stCondLst>
                            <p:childTnLst>
                              <p:par>
                                <p:cTn id="99" presetID="10" presetClass="entr" presetSubtype="0" fill="hold" nodeType="clickEffect">
                                  <p:stCondLst>
                                    <p:cond delay="0"/>
                                  </p:stCondLst>
                                  <p:childTnLst>
                                    <p:set>
                                      <p:cBhvr>
                                        <p:cTn id="100" dur="1" fill="hold">
                                          <p:stCondLst>
                                            <p:cond delay="0"/>
                                          </p:stCondLst>
                                        </p:cTn>
                                        <p:tgtEl>
                                          <p:spTgt spid="19"/>
                                        </p:tgtEl>
                                        <p:attrNameLst>
                                          <p:attrName>style.visibility</p:attrName>
                                        </p:attrNameLst>
                                      </p:cBhvr>
                                      <p:to>
                                        <p:strVal val="visible"/>
                                      </p:to>
                                    </p:set>
                                    <p:animEffect transition="in" filter="fade">
                                      <p:cBhvr>
                                        <p:cTn id="101" dur="500"/>
                                        <p:tgtEl>
                                          <p:spTgt spid="19"/>
                                        </p:tgtEl>
                                      </p:cBhvr>
                                    </p:animEffect>
                                  </p:childTnLst>
                                </p:cTn>
                              </p:par>
                            </p:childTnLst>
                          </p:cTn>
                        </p:par>
                        <p:par>
                          <p:cTn id="102" fill="hold">
                            <p:stCondLst>
                              <p:cond delay="500"/>
                            </p:stCondLst>
                            <p:childTnLst>
                              <p:par>
                                <p:cTn id="103" presetID="10" presetClass="entr" presetSubtype="0" fill="hold" grpId="0" nodeType="afterEffect">
                                  <p:stCondLst>
                                    <p:cond delay="0"/>
                                  </p:stCondLst>
                                  <p:childTnLst>
                                    <p:set>
                                      <p:cBhvr>
                                        <p:cTn id="104" dur="1" fill="hold">
                                          <p:stCondLst>
                                            <p:cond delay="0"/>
                                          </p:stCondLst>
                                        </p:cTn>
                                        <p:tgtEl>
                                          <p:spTgt spid="58"/>
                                        </p:tgtEl>
                                        <p:attrNameLst>
                                          <p:attrName>style.visibility</p:attrName>
                                        </p:attrNameLst>
                                      </p:cBhvr>
                                      <p:to>
                                        <p:strVal val="visible"/>
                                      </p:to>
                                    </p:set>
                                    <p:animEffect transition="in" filter="fade">
                                      <p:cBhvr>
                                        <p:cTn id="105" dur="500"/>
                                        <p:tgtEl>
                                          <p:spTgt spid="58"/>
                                        </p:tgtEl>
                                      </p:cBhvr>
                                    </p:animEffect>
                                  </p:childTnLst>
                                </p:cTn>
                              </p:par>
                            </p:childTnLst>
                          </p:cTn>
                        </p:par>
                      </p:childTnLst>
                    </p:cTn>
                  </p:par>
                  <p:par>
                    <p:cTn id="106" fill="hold">
                      <p:stCondLst>
                        <p:cond delay="indefinite"/>
                      </p:stCondLst>
                      <p:childTnLst>
                        <p:par>
                          <p:cTn id="107" fill="hold">
                            <p:stCondLst>
                              <p:cond delay="0"/>
                            </p:stCondLst>
                            <p:childTnLst>
                              <p:par>
                                <p:cTn id="108" presetID="10" presetClass="entr" presetSubtype="0" fill="hold" grpId="0" nodeType="clickEffect">
                                  <p:stCondLst>
                                    <p:cond delay="0"/>
                                  </p:stCondLst>
                                  <p:childTnLst>
                                    <p:set>
                                      <p:cBhvr>
                                        <p:cTn id="109" dur="1" fill="hold">
                                          <p:stCondLst>
                                            <p:cond delay="0"/>
                                          </p:stCondLst>
                                        </p:cTn>
                                        <p:tgtEl>
                                          <p:spTgt spid="17"/>
                                        </p:tgtEl>
                                        <p:attrNameLst>
                                          <p:attrName>style.visibility</p:attrName>
                                        </p:attrNameLst>
                                      </p:cBhvr>
                                      <p:to>
                                        <p:strVal val="visible"/>
                                      </p:to>
                                    </p:set>
                                    <p:animEffect transition="in" filter="fade">
                                      <p:cBhvr>
                                        <p:cTn id="110"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78" grpId="0"/>
      <p:bldP spid="15397" grpId="0"/>
      <p:bldP spid="15398" grpId="0"/>
      <p:bldP spid="15399" grpId="0"/>
      <p:bldP spid="15400" grpId="0"/>
      <p:bldP spid="15402" grpId="0"/>
      <p:bldP spid="15403" grpId="0"/>
      <p:bldP spid="15406" grpId="0"/>
      <p:bldP spid="10" grpId="0"/>
      <p:bldP spid="14" grpId="0"/>
      <p:bldP spid="17" grpId="0"/>
      <p:bldP spid="20" grpId="0"/>
      <p:bldP spid="58"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3" name="Θέση αριθμού διαφάνειας 2"/>
          <p:cNvSpPr>
            <a:spLocks noGrp="1"/>
          </p:cNvSpPr>
          <p:nvPr>
            <p:ph type="sldNum" sz="quarter" idx="12"/>
          </p:nvPr>
        </p:nvSpPr>
        <p:spPr/>
        <p:txBody>
          <a:bodyPr/>
          <a:lstStyle/>
          <a:p>
            <a:fld id="{3DF53439-851E-44AD-84B1-B6BFC3D0C743}" type="slidenum">
              <a:rPr lang="el-GR" smtClean="0"/>
              <a:t>18</a:t>
            </a:fld>
            <a:endParaRPr lang="el-GR"/>
          </a:p>
        </p:txBody>
      </p:sp>
      <p:sp>
        <p:nvSpPr>
          <p:cNvPr id="4" name="Rectangle 4"/>
          <p:cNvSpPr txBox="1">
            <a:spLocks noChangeArrowheads="1"/>
          </p:cNvSpPr>
          <p:nvPr/>
        </p:nvSpPr>
        <p:spPr>
          <a:xfrm>
            <a:off x="3203848" y="1964419"/>
            <a:ext cx="2232249" cy="672493"/>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altLang="el-GR" sz="4000" b="1" dirty="0" smtClean="0">
                <a:solidFill>
                  <a:srgbClr val="800000"/>
                </a:solidFill>
                <a:effectLst>
                  <a:outerShdw blurRad="38100" dist="38100" dir="2700000" algn="tl">
                    <a:srgbClr val="000000"/>
                  </a:outerShdw>
                </a:effectLst>
                <a:latin typeface="Comic Sans MS" pitchFamily="66" charset="0"/>
              </a:rPr>
              <a:t>Η Ισχύς</a:t>
            </a:r>
            <a:endParaRPr lang="el-GR" altLang="el-GR" sz="4000" b="1" dirty="0">
              <a:solidFill>
                <a:srgbClr val="800000"/>
              </a:solidFill>
              <a:effectLst>
                <a:outerShdw blurRad="38100" dist="38100" dir="2700000" algn="tl">
                  <a:srgbClr val="000000"/>
                </a:outerShdw>
              </a:effectLst>
              <a:latin typeface="Comic Sans MS" pitchFamily="66" charset="0"/>
            </a:endParaRPr>
          </a:p>
        </p:txBody>
      </p:sp>
    </p:spTree>
    <p:extLst>
      <p:ext uri="{BB962C8B-B14F-4D97-AF65-F5344CB8AC3E}">
        <p14:creationId xmlns:p14="http://schemas.microsoft.com/office/powerpoint/2010/main" val="2654549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0-#ppt_w/2"/>
                                          </p:val>
                                        </p:tav>
                                        <p:tav tm="100000">
                                          <p:val>
                                            <p:strVal val="#ppt_x"/>
                                          </p:val>
                                        </p:tav>
                                      </p:tavLst>
                                    </p:anim>
                                    <p:anim calcmode="lin" valueType="num">
                                      <p:cBhvr additive="base">
                                        <p:cTn id="8" dur="20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3" name="Θέση αριθμού διαφάνειας 2"/>
          <p:cNvSpPr>
            <a:spLocks noGrp="1"/>
          </p:cNvSpPr>
          <p:nvPr>
            <p:ph type="sldNum" sz="quarter" idx="12"/>
          </p:nvPr>
        </p:nvSpPr>
        <p:spPr/>
        <p:txBody>
          <a:bodyPr/>
          <a:lstStyle/>
          <a:p>
            <a:fld id="{3DF53439-851E-44AD-84B1-B6BFC3D0C743}" type="slidenum">
              <a:rPr lang="el-GR" smtClean="0"/>
              <a:t>19</a:t>
            </a:fld>
            <a:endParaRPr lang="el-GR"/>
          </a:p>
        </p:txBody>
      </p:sp>
      <p:grpSp>
        <p:nvGrpSpPr>
          <p:cNvPr id="29" name="Ομάδα 28"/>
          <p:cNvGrpSpPr/>
          <p:nvPr/>
        </p:nvGrpSpPr>
        <p:grpSpPr>
          <a:xfrm>
            <a:off x="7524328" y="279419"/>
            <a:ext cx="1152127" cy="1779256"/>
            <a:chOff x="3750879" y="3000375"/>
            <a:chExt cx="1152127" cy="1779256"/>
          </a:xfrm>
        </p:grpSpPr>
        <p:pic>
          <p:nvPicPr>
            <p:cNvPr id="9218" name="Picture 2" descr="C:\Users\Merkouris\Desktop\CoolClips_wb030767.gif"/>
            <p:cNvPicPr>
              <a:picLocks noChangeAspect="1" noChangeArrowheads="1" noCrop="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779913" y="3000375"/>
              <a:ext cx="1092126" cy="1560180"/>
            </a:xfrm>
            <a:prstGeom prst="rect">
              <a:avLst/>
            </a:prstGeom>
            <a:noFill/>
            <a:extLst>
              <a:ext uri="{909E8E84-426E-40DD-AFC4-6F175D3DCCD1}">
                <a14:hiddenFill xmlns:a14="http://schemas.microsoft.com/office/drawing/2010/main">
                  <a:solidFill>
                    <a:srgbClr val="FFFFFF"/>
                  </a:solidFill>
                </a14:hiddenFill>
              </a:ext>
            </a:extLst>
          </p:spPr>
        </p:pic>
        <p:sp>
          <p:nvSpPr>
            <p:cNvPr id="28" name="TextBox 27"/>
            <p:cNvSpPr txBox="1"/>
            <p:nvPr/>
          </p:nvSpPr>
          <p:spPr>
            <a:xfrm>
              <a:off x="3750879" y="4410299"/>
              <a:ext cx="1152127" cy="369332"/>
            </a:xfrm>
            <a:prstGeom prst="rect">
              <a:avLst/>
            </a:prstGeom>
            <a:solidFill>
              <a:srgbClr val="FFFFCC"/>
            </a:solidFill>
          </p:spPr>
          <p:txBody>
            <a:bodyPr wrap="square" rtlCol="0">
              <a:spAutoFit/>
            </a:bodyPr>
            <a:lstStyle/>
            <a:p>
              <a:endParaRPr lang="el-GR" dirty="0"/>
            </a:p>
          </p:txBody>
        </p:sp>
      </p:grpSp>
      <p:graphicFrame>
        <p:nvGraphicFramePr>
          <p:cNvPr id="30" name="Αντικείμενο 29"/>
          <p:cNvGraphicFramePr>
            <a:graphicFrameLocks noChangeAspect="1"/>
          </p:cNvGraphicFramePr>
          <p:nvPr>
            <p:extLst>
              <p:ext uri="{D42A27DB-BD31-4B8C-83A1-F6EECF244321}">
                <p14:modId xmlns:p14="http://schemas.microsoft.com/office/powerpoint/2010/main" val="2051387369"/>
              </p:ext>
            </p:extLst>
          </p:nvPr>
        </p:nvGraphicFramePr>
        <p:xfrm>
          <a:off x="323528" y="2020239"/>
          <a:ext cx="1068726" cy="1007814"/>
        </p:xfrm>
        <a:graphic>
          <a:graphicData uri="http://schemas.openxmlformats.org/presentationml/2006/ole">
            <mc:AlternateContent xmlns:mc="http://schemas.openxmlformats.org/markup-compatibility/2006">
              <mc:Choice xmlns:v="urn:schemas-microsoft-com:vml" Requires="v">
                <p:oleObj spid="_x0000_s9585" name="Φωτογραφία του Photo Editor" r:id="rId4" imgW="2857899" imgH="2704762" progId="MSPhotoEd.3">
                  <p:embed/>
                </p:oleObj>
              </mc:Choice>
              <mc:Fallback>
                <p:oleObj name="Φωτογραφία του Photo Editor" r:id="rId4" imgW="2857899" imgH="2704762" progId="MSPhotoEd.3">
                  <p:embed/>
                  <p:pic>
                    <p:nvPicPr>
                      <p:cNvPr id="0" name="Αντικείμενο 3"/>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23528" y="2020239"/>
                        <a:ext cx="1068726" cy="1007814"/>
                      </a:xfrm>
                      <a:prstGeom prst="rect">
                        <a:avLst/>
                      </a:prstGeom>
                      <a:noFill/>
                      <a:ln>
                        <a:noFill/>
                      </a:ln>
                    </p:spPr>
                  </p:pic>
                </p:oleObj>
              </mc:Fallback>
            </mc:AlternateContent>
          </a:graphicData>
        </a:graphic>
      </p:graphicFrame>
      <p:sp>
        <p:nvSpPr>
          <p:cNvPr id="31" name="Επεξήγηση με στρογγυλεμένο παραλληλόγραμμο 30"/>
          <p:cNvSpPr/>
          <p:nvPr/>
        </p:nvSpPr>
        <p:spPr>
          <a:xfrm>
            <a:off x="755576" y="332656"/>
            <a:ext cx="4320480" cy="1409924"/>
          </a:xfrm>
          <a:prstGeom prst="wedgeRoundRectCallout">
            <a:avLst>
              <a:gd name="adj1" fmla="val -39333"/>
              <a:gd name="adj2" fmla="val 72538"/>
              <a:gd name="adj3" fmla="val 1666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sz="2000" b="1" dirty="0" smtClean="0">
                <a:solidFill>
                  <a:schemeClr val="tx1"/>
                </a:solidFill>
                <a:latin typeface="Comic Sans MS" panose="030F0702030302020204" pitchFamily="66" charset="0"/>
              </a:rPr>
              <a:t>Επειδή ο ορισμός του </a:t>
            </a:r>
            <a:r>
              <a:rPr lang="el-GR" sz="2000" b="1" dirty="0" smtClean="0">
                <a:solidFill>
                  <a:srgbClr val="FF0000"/>
                </a:solidFill>
                <a:effectLst>
                  <a:outerShdw blurRad="38100" dist="38100" dir="2700000" algn="tl">
                    <a:srgbClr val="000000">
                      <a:alpha val="43137"/>
                    </a:srgbClr>
                  </a:outerShdw>
                </a:effectLst>
                <a:latin typeface="Comic Sans MS" panose="030F0702030302020204" pitchFamily="66" charset="0"/>
              </a:rPr>
              <a:t>έργου</a:t>
            </a:r>
            <a:r>
              <a:rPr lang="el-GR" sz="2000" b="1" dirty="0" smtClean="0">
                <a:solidFill>
                  <a:schemeClr val="tx1"/>
                </a:solidFill>
                <a:latin typeface="Comic Sans MS" panose="030F0702030302020204" pitchFamily="66" charset="0"/>
              </a:rPr>
              <a:t> δεν λέει τίποτε για το </a:t>
            </a:r>
            <a:r>
              <a:rPr lang="el-GR" sz="2000" b="1" dirty="0" smtClean="0">
                <a:solidFill>
                  <a:srgbClr val="FF0000"/>
                </a:solidFill>
                <a:effectLst>
                  <a:outerShdw blurRad="38100" dist="38100" dir="2700000" algn="tl">
                    <a:srgbClr val="000000">
                      <a:alpha val="43137"/>
                    </a:srgbClr>
                  </a:outerShdw>
                </a:effectLst>
                <a:latin typeface="Comic Sans MS" panose="030F0702030302020204" pitchFamily="66" charset="0"/>
              </a:rPr>
              <a:t>χρόνο</a:t>
            </a:r>
            <a:r>
              <a:rPr lang="el-GR" sz="2000" b="1" dirty="0" smtClean="0">
                <a:solidFill>
                  <a:schemeClr val="tx1"/>
                </a:solidFill>
                <a:latin typeface="Comic Sans MS" panose="030F0702030302020204" pitchFamily="66" charset="0"/>
              </a:rPr>
              <a:t> που χρειάζεται γι’ αυτό, η </a:t>
            </a:r>
            <a:r>
              <a:rPr lang="el-GR" sz="2000" b="1" dirty="0" smtClean="0">
                <a:solidFill>
                  <a:srgbClr val="FF0000"/>
                </a:solidFill>
                <a:effectLst>
                  <a:outerShdw blurRad="38100" dist="38100" dir="2700000" algn="tl">
                    <a:srgbClr val="000000">
                      <a:alpha val="43137"/>
                    </a:srgbClr>
                  </a:outerShdw>
                </a:effectLst>
                <a:latin typeface="Comic Sans MS" panose="030F0702030302020204" pitchFamily="66" charset="0"/>
              </a:rPr>
              <a:t>ΙΣΧΥΣ   (</a:t>
            </a:r>
            <a:r>
              <a:rPr lang="el-GR" sz="2000" b="1" i="1" dirty="0" smtClean="0">
                <a:solidFill>
                  <a:srgbClr val="FF0000"/>
                </a:solidFill>
                <a:effectLst>
                  <a:outerShdw blurRad="38100" dist="38100" dir="2700000" algn="tl">
                    <a:srgbClr val="000000">
                      <a:alpha val="43137"/>
                    </a:srgbClr>
                  </a:outerShdw>
                </a:effectLst>
                <a:latin typeface="Comic Sans MS" panose="030F0702030302020204" pitchFamily="66" charset="0"/>
              </a:rPr>
              <a:t>Ρ </a:t>
            </a:r>
            <a:r>
              <a:rPr lang="el-GR" sz="2000" b="1" dirty="0" smtClean="0">
                <a:solidFill>
                  <a:srgbClr val="FF0000"/>
                </a:solidFill>
                <a:effectLst>
                  <a:outerShdw blurRad="38100" dist="38100" dir="2700000" algn="tl">
                    <a:srgbClr val="000000">
                      <a:alpha val="43137"/>
                    </a:srgbClr>
                  </a:outerShdw>
                </a:effectLst>
                <a:latin typeface="Comic Sans MS" panose="030F0702030302020204" pitchFamily="66" charset="0"/>
              </a:rPr>
              <a:t>)</a:t>
            </a:r>
            <a:r>
              <a:rPr lang="el-GR" sz="2000" b="1" dirty="0" smtClean="0">
                <a:solidFill>
                  <a:schemeClr val="tx1"/>
                </a:solidFill>
                <a:latin typeface="Comic Sans MS" panose="030F0702030302020204" pitchFamily="66" charset="0"/>
              </a:rPr>
              <a:t> συνδέει αυτά τα δύο μεγέθη. </a:t>
            </a:r>
            <a:endParaRPr lang="el-GR" sz="2000" b="1" dirty="0">
              <a:solidFill>
                <a:schemeClr val="tx1"/>
              </a:solidFill>
              <a:latin typeface="Comic Sans MS" panose="030F0702030302020204" pitchFamily="66" charset="0"/>
            </a:endParaRPr>
          </a:p>
        </p:txBody>
      </p:sp>
      <p:graphicFrame>
        <p:nvGraphicFramePr>
          <p:cNvPr id="9216" name="Αντικείμενο 9215"/>
          <p:cNvGraphicFramePr>
            <a:graphicFrameLocks noChangeAspect="1"/>
          </p:cNvGraphicFramePr>
          <p:nvPr>
            <p:extLst>
              <p:ext uri="{D42A27DB-BD31-4B8C-83A1-F6EECF244321}">
                <p14:modId xmlns:p14="http://schemas.microsoft.com/office/powerpoint/2010/main" val="2721358450"/>
              </p:ext>
            </p:extLst>
          </p:nvPr>
        </p:nvGraphicFramePr>
        <p:xfrm>
          <a:off x="5491766" y="482362"/>
          <a:ext cx="1526572" cy="1110512"/>
        </p:xfrm>
        <a:graphic>
          <a:graphicData uri="http://schemas.openxmlformats.org/presentationml/2006/ole">
            <mc:AlternateContent xmlns:mc="http://schemas.openxmlformats.org/markup-compatibility/2006">
              <mc:Choice xmlns:v="urn:schemas-microsoft-com:vml" Requires="v">
                <p:oleObj spid="_x0000_s9586" name="Εξίσωση" r:id="rId6" imgW="552585" imgH="400050" progId="Equation.3">
                  <p:embed/>
                </p:oleObj>
              </mc:Choice>
              <mc:Fallback>
                <p:oleObj name="Εξίσωση" r:id="rId6" imgW="552585" imgH="400050" progId="Equation.3">
                  <p:embed/>
                  <p:pic>
                    <p:nvPicPr>
                      <p:cNvPr id="0" name="Object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491766" y="482362"/>
                        <a:ext cx="1526572" cy="1110512"/>
                      </a:xfrm>
                      <a:prstGeom prst="rect">
                        <a:avLst/>
                      </a:prstGeom>
                      <a:noFill/>
                      <a:ln>
                        <a:noFill/>
                      </a:ln>
                      <a:effectLst>
                        <a:outerShdw dist="35921" dir="2700000" algn="ctr" rotWithShape="0">
                          <a:srgbClr val="808080"/>
                        </a:outerShdw>
                      </a:effectLst>
                    </p:spPr>
                  </p:pic>
                </p:oleObj>
              </mc:Fallback>
            </mc:AlternateContent>
          </a:graphicData>
        </a:graphic>
      </p:graphicFrame>
      <p:sp>
        <p:nvSpPr>
          <p:cNvPr id="34" name="Text Box 6"/>
          <p:cNvSpPr txBox="1">
            <a:spLocks noChangeArrowheads="1"/>
          </p:cNvSpPr>
          <p:nvPr/>
        </p:nvSpPr>
        <p:spPr bwMode="auto">
          <a:xfrm>
            <a:off x="1548186" y="2177880"/>
            <a:ext cx="2195722" cy="369332"/>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spcBef>
                <a:spcPct val="50000"/>
              </a:spcBef>
            </a:pPr>
            <a:r>
              <a:rPr lang="el-GR" altLang="el-GR" b="1" dirty="0">
                <a:effectLst>
                  <a:outerShdw blurRad="38100" dist="38100" dir="2700000" algn="tl">
                    <a:srgbClr val="FFFFFF"/>
                  </a:outerShdw>
                </a:effectLst>
                <a:latin typeface="Comic Sans MS" pitchFamily="66" charset="0"/>
              </a:rPr>
              <a:t>Μονάδα μέτρησης</a:t>
            </a:r>
            <a:r>
              <a:rPr lang="en-US" altLang="el-GR" b="1" dirty="0">
                <a:effectLst>
                  <a:outerShdw blurRad="38100" dist="38100" dir="2700000" algn="tl">
                    <a:srgbClr val="FFFFFF"/>
                  </a:outerShdw>
                </a:effectLst>
                <a:latin typeface="Comic Sans MS" pitchFamily="66" charset="0"/>
              </a:rPr>
              <a:t>:</a:t>
            </a:r>
            <a:endParaRPr lang="el-GR" altLang="el-GR" b="1" dirty="0">
              <a:effectLst>
                <a:outerShdw blurRad="38100" dist="38100" dir="2700000" algn="tl">
                  <a:srgbClr val="FFFFFF"/>
                </a:outerShdw>
              </a:effectLst>
              <a:latin typeface="Comic Sans MS" pitchFamily="66" charset="0"/>
            </a:endParaRPr>
          </a:p>
        </p:txBody>
      </p:sp>
      <mc:AlternateContent xmlns:mc="http://schemas.openxmlformats.org/markup-compatibility/2006" xmlns:a14="http://schemas.microsoft.com/office/drawing/2010/main">
        <mc:Choice Requires="a14">
          <p:sp>
            <p:nvSpPr>
              <p:cNvPr id="9217" name="TextBox 9216"/>
              <p:cNvSpPr txBox="1"/>
              <p:nvPr/>
            </p:nvSpPr>
            <p:spPr>
              <a:xfrm>
                <a:off x="3851920" y="2046850"/>
                <a:ext cx="2808312" cy="631391"/>
              </a:xfrm>
              <a:prstGeom prst="rect">
                <a:avLst/>
              </a:prstGeom>
              <a:noFill/>
            </p:spPr>
            <p:txBody>
              <a:bodyPr wrap="square" rtlCol="0">
                <a:spAutoFit/>
              </a:bodyPr>
              <a:lstStyle/>
              <a:p>
                <a:r>
                  <a:rPr lang="en-US" sz="2000" b="1" dirty="0" smtClean="0">
                    <a:solidFill>
                      <a:srgbClr val="006600"/>
                    </a:solidFill>
                    <a:effectLst>
                      <a:outerShdw blurRad="38100" dist="38100" dir="2700000" algn="tl">
                        <a:srgbClr val="000000">
                          <a:alpha val="43137"/>
                        </a:srgbClr>
                      </a:outerShdw>
                    </a:effectLst>
                    <a:latin typeface="Comic Sans MS" panose="030F0702030302020204" pitchFamily="66" charset="0"/>
                  </a:rPr>
                  <a:t>1</a:t>
                </a:r>
                <a14:m>
                  <m:oMath xmlns:m="http://schemas.openxmlformats.org/officeDocument/2006/math">
                    <m:r>
                      <a:rPr lang="el-GR" sz="2400" b="1" i="1" smtClean="0">
                        <a:solidFill>
                          <a:srgbClr val="006600"/>
                        </a:solidFill>
                        <a:effectLst>
                          <a:outerShdw blurRad="38100" dist="38100" dir="2700000" algn="tl">
                            <a:srgbClr val="000000">
                              <a:alpha val="43137"/>
                            </a:srgbClr>
                          </a:outerShdw>
                        </a:effectLst>
                        <a:latin typeface="Cambria Math"/>
                      </a:rPr>
                      <m:t> </m:t>
                    </m:r>
                    <m:f>
                      <m:fPr>
                        <m:ctrlPr>
                          <a:rPr lang="el-GR" sz="2400" b="1" i="1" smtClean="0">
                            <a:solidFill>
                              <a:srgbClr val="006600"/>
                            </a:solidFill>
                            <a:effectLst>
                              <a:outerShdw blurRad="38100" dist="38100" dir="2700000" algn="tl">
                                <a:srgbClr val="000000">
                                  <a:alpha val="43137"/>
                                </a:srgbClr>
                              </a:outerShdw>
                            </a:effectLst>
                            <a:latin typeface="Cambria Math" panose="02040503050406030204" pitchFamily="18" charset="0"/>
                          </a:rPr>
                        </m:ctrlPr>
                      </m:fPr>
                      <m:num>
                        <m:r>
                          <a:rPr lang="en-US" sz="2400" b="1" i="0" smtClean="0">
                            <a:solidFill>
                              <a:srgbClr val="006600"/>
                            </a:solidFill>
                            <a:effectLst>
                              <a:outerShdw blurRad="38100" dist="38100" dir="2700000" algn="tl">
                                <a:srgbClr val="000000">
                                  <a:alpha val="43137"/>
                                </a:srgbClr>
                              </a:outerShdw>
                            </a:effectLst>
                            <a:latin typeface="Cambria Math"/>
                          </a:rPr>
                          <m:t>𝐉𝐨𝐮𝐥𝐞</m:t>
                        </m:r>
                      </m:num>
                      <m:den>
                        <m:r>
                          <a:rPr lang="en-US" sz="2400" b="1" i="0" smtClean="0">
                            <a:solidFill>
                              <a:srgbClr val="006600"/>
                            </a:solidFill>
                            <a:effectLst>
                              <a:outerShdw blurRad="38100" dist="38100" dir="2700000" algn="tl">
                                <a:srgbClr val="000000">
                                  <a:alpha val="43137"/>
                                </a:srgbClr>
                              </a:outerShdw>
                            </a:effectLst>
                            <a:latin typeface="Cambria Math"/>
                          </a:rPr>
                          <m:t>𝐬</m:t>
                        </m:r>
                      </m:den>
                    </m:f>
                  </m:oMath>
                </a14:m>
                <a:r>
                  <a:rPr lang="en-US" b="1" dirty="0" smtClean="0">
                    <a:solidFill>
                      <a:srgbClr val="006600"/>
                    </a:solidFill>
                    <a:effectLst>
                      <a:outerShdw blurRad="38100" dist="38100" dir="2700000" algn="tl">
                        <a:srgbClr val="000000">
                          <a:alpha val="43137"/>
                        </a:srgbClr>
                      </a:outerShdw>
                    </a:effectLst>
                    <a:latin typeface="Comic Sans MS" panose="030F0702030302020204" pitchFamily="66" charset="0"/>
                  </a:rPr>
                  <a:t> = 1 W (Watt) </a:t>
                </a:r>
                <a:endParaRPr lang="el-GR" b="1" dirty="0">
                  <a:solidFill>
                    <a:srgbClr val="006600"/>
                  </a:solidFill>
                  <a:effectLst>
                    <a:outerShdw blurRad="38100" dist="38100" dir="2700000" algn="tl">
                      <a:srgbClr val="000000">
                        <a:alpha val="43137"/>
                      </a:srgbClr>
                    </a:outerShdw>
                  </a:effectLst>
                  <a:latin typeface="Comic Sans MS" panose="030F0702030302020204" pitchFamily="66" charset="0"/>
                </a:endParaRPr>
              </a:p>
            </p:txBody>
          </p:sp>
        </mc:Choice>
        <mc:Fallback xmlns="">
          <p:sp>
            <p:nvSpPr>
              <p:cNvPr id="9217" name="TextBox 9216"/>
              <p:cNvSpPr txBox="1">
                <a:spLocks noRot="1" noChangeAspect="1" noMove="1" noResize="1" noEditPoints="1" noAdjustHandles="1" noChangeArrowheads="1" noChangeShapeType="1" noTextEdit="1"/>
              </p:cNvSpPr>
              <p:nvPr/>
            </p:nvSpPr>
            <p:spPr>
              <a:xfrm>
                <a:off x="3851920" y="2046850"/>
                <a:ext cx="2808312" cy="631391"/>
              </a:xfrm>
              <a:prstGeom prst="rect">
                <a:avLst/>
              </a:prstGeom>
              <a:blipFill rotWithShape="1">
                <a:blip r:embed="rId8"/>
                <a:stretch>
                  <a:fillRect l="-2603" b="-7767"/>
                </a:stretch>
              </a:blipFill>
            </p:spPr>
            <p:txBody>
              <a:bodyPr/>
              <a:lstStyle/>
              <a:p>
                <a:r>
                  <a:rPr lang="el-GR">
                    <a:noFill/>
                  </a:rPr>
                  <a:t> </a:t>
                </a:r>
              </a:p>
            </p:txBody>
          </p:sp>
        </mc:Fallback>
      </mc:AlternateContent>
      <p:sp>
        <p:nvSpPr>
          <p:cNvPr id="37" name="Text Box 4"/>
          <p:cNvSpPr txBox="1">
            <a:spLocks noChangeArrowheads="1"/>
          </p:cNvSpPr>
          <p:nvPr/>
        </p:nvSpPr>
        <p:spPr bwMode="auto">
          <a:xfrm>
            <a:off x="494613" y="3237180"/>
            <a:ext cx="8136905" cy="1015663"/>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lgn="just">
              <a:spcBef>
                <a:spcPct val="50000"/>
              </a:spcBef>
            </a:pPr>
            <a:r>
              <a:rPr lang="el-GR" altLang="el-GR" sz="2000" b="1" dirty="0">
                <a:latin typeface="Comic Sans MS" pitchFamily="66" charset="0"/>
              </a:rPr>
              <a:t>Η ισχύς εκφράζει το ρυθμό με τον οποίο </a:t>
            </a:r>
            <a:r>
              <a:rPr lang="el-GR" altLang="el-GR" sz="2000" b="1" dirty="0" smtClean="0">
                <a:latin typeface="Comic Sans MS" pitchFamily="66" charset="0"/>
              </a:rPr>
              <a:t>παράγεται </a:t>
            </a:r>
            <a:r>
              <a:rPr lang="en-US" altLang="el-GR" sz="2000" b="1" dirty="0" smtClean="0">
                <a:latin typeface="Comic Sans MS" pitchFamily="66" charset="0"/>
              </a:rPr>
              <a:t>                  </a:t>
            </a:r>
            <a:r>
              <a:rPr lang="el-GR" altLang="el-GR" sz="2000" b="1" dirty="0" smtClean="0">
                <a:latin typeface="Comic Sans MS" pitchFamily="66" charset="0"/>
              </a:rPr>
              <a:t>(ή καταναλώνεται)</a:t>
            </a:r>
            <a:r>
              <a:rPr lang="en-US" altLang="el-GR" sz="2000" b="1" dirty="0" smtClean="0">
                <a:latin typeface="Comic Sans MS" pitchFamily="66" charset="0"/>
              </a:rPr>
              <a:t> </a:t>
            </a:r>
            <a:r>
              <a:rPr lang="el-GR" altLang="el-GR" sz="2000" b="1" dirty="0" smtClean="0">
                <a:latin typeface="Comic Sans MS" pitchFamily="66" charset="0"/>
              </a:rPr>
              <a:t>το έργο ή τον ρυθμό με τον οποίο μετατρέπεται </a:t>
            </a:r>
            <a:r>
              <a:rPr lang="el-GR" altLang="el-GR" sz="2000" b="1" dirty="0">
                <a:latin typeface="Comic Sans MS" pitchFamily="66" charset="0"/>
              </a:rPr>
              <a:t>ενέργεια </a:t>
            </a:r>
            <a:r>
              <a:rPr lang="el-GR" altLang="el-GR" sz="2000" b="1" dirty="0" smtClean="0">
                <a:latin typeface="Comic Sans MS" pitchFamily="66" charset="0"/>
              </a:rPr>
              <a:t>μιας </a:t>
            </a:r>
            <a:r>
              <a:rPr lang="el-GR" altLang="el-GR" sz="2000" b="1" dirty="0">
                <a:latin typeface="Comic Sans MS" pitchFamily="66" charset="0"/>
              </a:rPr>
              <a:t>μορφής </a:t>
            </a:r>
            <a:r>
              <a:rPr lang="el-GR" altLang="el-GR" sz="2000" b="1" dirty="0" smtClean="0">
                <a:latin typeface="Comic Sans MS" pitchFamily="66" charset="0"/>
              </a:rPr>
              <a:t>σε </a:t>
            </a:r>
            <a:r>
              <a:rPr lang="el-GR" altLang="el-GR" sz="2000" b="1" dirty="0">
                <a:latin typeface="Comic Sans MS" pitchFamily="66" charset="0"/>
              </a:rPr>
              <a:t>κάποια </a:t>
            </a:r>
            <a:r>
              <a:rPr lang="el-GR" altLang="el-GR" sz="2000" b="1" dirty="0" smtClean="0">
                <a:latin typeface="Comic Sans MS" pitchFamily="66" charset="0"/>
              </a:rPr>
              <a:t>άλλη μορφή.</a:t>
            </a:r>
            <a:endParaRPr lang="el-GR" altLang="el-GR" sz="2000" b="1" dirty="0">
              <a:latin typeface="Comic Sans MS" pitchFamily="66" charset="0"/>
            </a:endParaRPr>
          </a:p>
        </p:txBody>
      </p:sp>
      <p:grpSp>
        <p:nvGrpSpPr>
          <p:cNvPr id="9220" name="Ομάδα 9219"/>
          <p:cNvGrpSpPr/>
          <p:nvPr/>
        </p:nvGrpSpPr>
        <p:grpSpPr>
          <a:xfrm>
            <a:off x="6789372" y="1689343"/>
            <a:ext cx="1354562" cy="1541335"/>
            <a:chOff x="7028387" y="2265205"/>
            <a:chExt cx="1354562" cy="1541335"/>
          </a:xfrm>
        </p:grpSpPr>
        <p:pic>
          <p:nvPicPr>
            <p:cNvPr id="9224" name="Picture 8" descr="C:\Users\Merkouris\Desktop\αρχείο λήψης.jpg"/>
            <p:cNvPicPr>
              <a:picLocks noChangeAspect="1" noChangeArrowheads="1"/>
            </p:cNvPicPr>
            <p:nvPr/>
          </p:nvPicPr>
          <p:blipFill>
            <a:blip r:embed="rId9">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177879" y="2265205"/>
              <a:ext cx="924715" cy="1019779"/>
            </a:xfrm>
            <a:prstGeom prst="rect">
              <a:avLst/>
            </a:prstGeom>
            <a:noFill/>
            <a:extLst>
              <a:ext uri="{909E8E84-426E-40DD-AFC4-6F175D3DCCD1}">
                <a14:hiddenFill xmlns:a14="http://schemas.microsoft.com/office/drawing/2010/main">
                  <a:solidFill>
                    <a:srgbClr val="FFFFFF"/>
                  </a:solidFill>
                </a14:hiddenFill>
              </a:ext>
            </a:extLst>
          </p:spPr>
        </p:pic>
        <p:sp>
          <p:nvSpPr>
            <p:cNvPr id="9219" name="TextBox 9218"/>
            <p:cNvSpPr txBox="1"/>
            <p:nvPr/>
          </p:nvSpPr>
          <p:spPr>
            <a:xfrm>
              <a:off x="7028387" y="3283320"/>
              <a:ext cx="1354562" cy="523220"/>
            </a:xfrm>
            <a:prstGeom prst="rect">
              <a:avLst/>
            </a:prstGeom>
            <a:noFill/>
          </p:spPr>
          <p:txBody>
            <a:bodyPr wrap="square" rtlCol="0">
              <a:spAutoFit/>
            </a:bodyPr>
            <a:lstStyle/>
            <a:p>
              <a:pPr algn="ctr"/>
              <a:r>
                <a:rPr lang="en-US" sz="1400" b="1" dirty="0" smtClean="0">
                  <a:latin typeface="Comic Sans MS" panose="030F0702030302020204" pitchFamily="66" charset="0"/>
                  <a:hlinkClick r:id="rId10"/>
                </a:rPr>
                <a:t>J. Watt</a:t>
              </a:r>
              <a:endParaRPr lang="en-US" sz="1400" b="1" dirty="0" smtClean="0">
                <a:latin typeface="Comic Sans MS" panose="030F0702030302020204" pitchFamily="66" charset="0"/>
              </a:endParaRPr>
            </a:p>
            <a:p>
              <a:pPr algn="ctr"/>
              <a:r>
                <a:rPr lang="en-US" sz="1400" b="1" dirty="0" smtClean="0">
                  <a:latin typeface="Comic Sans MS" panose="030F0702030302020204" pitchFamily="66" charset="0"/>
                </a:rPr>
                <a:t>(1736-1819)</a:t>
              </a:r>
              <a:endParaRPr lang="el-GR" sz="1400" b="1" dirty="0">
                <a:latin typeface="Comic Sans MS" panose="030F0702030302020204" pitchFamily="66" charset="0"/>
              </a:endParaRPr>
            </a:p>
          </p:txBody>
        </p:sp>
      </p:grpSp>
      <p:graphicFrame>
        <p:nvGraphicFramePr>
          <p:cNvPr id="41" name="Object 8"/>
          <p:cNvGraphicFramePr>
            <a:graphicFrameLocks noChangeAspect="1"/>
          </p:cNvGraphicFramePr>
          <p:nvPr>
            <p:extLst>
              <p:ext uri="{D42A27DB-BD31-4B8C-83A1-F6EECF244321}">
                <p14:modId xmlns:p14="http://schemas.microsoft.com/office/powerpoint/2010/main" val="2972891399"/>
              </p:ext>
            </p:extLst>
          </p:nvPr>
        </p:nvGraphicFramePr>
        <p:xfrm>
          <a:off x="2646047" y="5085184"/>
          <a:ext cx="3366113" cy="950519"/>
        </p:xfrm>
        <a:graphic>
          <a:graphicData uri="http://schemas.openxmlformats.org/presentationml/2006/ole">
            <mc:AlternateContent xmlns:mc="http://schemas.openxmlformats.org/markup-compatibility/2006">
              <mc:Choice xmlns:v="urn:schemas-microsoft-com:vml" Requires="v">
                <p:oleObj spid="_x0000_s9587" name="Εξίσωση" r:id="rId11" imgW="1536480" imgH="406080" progId="Equation.3">
                  <p:embed/>
                </p:oleObj>
              </mc:Choice>
              <mc:Fallback>
                <p:oleObj name="Εξίσωση" r:id="rId11" imgW="1536480" imgH="40608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646047" y="5085184"/>
                        <a:ext cx="3366113" cy="950519"/>
                      </a:xfrm>
                      <a:prstGeom prst="rect">
                        <a:avLst/>
                      </a:prstGeom>
                      <a:noFill/>
                      <a:ln>
                        <a:noFill/>
                      </a:ln>
                      <a:effectLst>
                        <a:outerShdw dist="35921" dir="2700000" algn="ctr" rotWithShape="0">
                          <a:srgbClr val="808080"/>
                        </a:outerShdw>
                      </a:effectLst>
                    </p:spPr>
                  </p:pic>
                </p:oleObj>
              </mc:Fallback>
            </mc:AlternateContent>
          </a:graphicData>
        </a:graphic>
      </p:graphicFrame>
      <p:sp>
        <p:nvSpPr>
          <p:cNvPr id="42" name="Text Box 9"/>
          <p:cNvSpPr txBox="1">
            <a:spLocks noChangeArrowheads="1"/>
          </p:cNvSpPr>
          <p:nvPr/>
        </p:nvSpPr>
        <p:spPr bwMode="auto">
          <a:xfrm>
            <a:off x="2035268" y="4512399"/>
            <a:ext cx="5040313"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l-GR" sz="2800" b="1" dirty="0">
                <a:solidFill>
                  <a:srgbClr val="800000"/>
                </a:solidFill>
                <a:effectLst>
                  <a:outerShdw blurRad="38100" dist="38100" dir="2700000" algn="tl">
                    <a:srgbClr val="000000"/>
                  </a:outerShdw>
                </a:effectLst>
                <a:latin typeface="Comic Sans MS" pitchFamily="66" charset="0"/>
              </a:rPr>
              <a:t>Σχέση ισχύος και </a:t>
            </a:r>
            <a:r>
              <a:rPr lang="el-GR" altLang="el-GR" sz="2800" b="1" dirty="0" smtClean="0">
                <a:solidFill>
                  <a:srgbClr val="800000"/>
                </a:solidFill>
                <a:effectLst>
                  <a:outerShdw blurRad="38100" dist="38100" dir="2700000" algn="tl">
                    <a:srgbClr val="000000"/>
                  </a:outerShdw>
                </a:effectLst>
                <a:latin typeface="Comic Sans MS" pitchFamily="66" charset="0"/>
              </a:rPr>
              <a:t>δύναμης</a:t>
            </a:r>
            <a:endParaRPr lang="el-GR" altLang="el-GR" sz="2800" b="1" dirty="0">
              <a:solidFill>
                <a:schemeClr val="accent2"/>
              </a:solidFill>
              <a:effectLst>
                <a:outerShdw blurRad="38100" dist="38100" dir="2700000" algn="tl">
                  <a:srgbClr val="000000"/>
                </a:outerShdw>
              </a:effectLst>
              <a:latin typeface="Comic Sans MS" pitchFamily="66" charset="0"/>
            </a:endParaRPr>
          </a:p>
        </p:txBody>
      </p:sp>
    </p:spTree>
    <p:extLst>
      <p:ext uri="{BB962C8B-B14F-4D97-AF65-F5344CB8AC3E}">
        <p14:creationId xmlns:p14="http://schemas.microsoft.com/office/powerpoint/2010/main" val="279035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fade">
                                      <p:cBhvr>
                                        <p:cTn id="7" dur="500"/>
                                        <p:tgtEl>
                                          <p:spTgt spid="29"/>
                                        </p:tgtEl>
                                      </p:cBhvr>
                                    </p:animEffect>
                                  </p:childTnLst>
                                </p:cTn>
                              </p:par>
                            </p:childTnLst>
                          </p:cTn>
                        </p:par>
                        <p:par>
                          <p:cTn id="8" fill="hold">
                            <p:stCondLst>
                              <p:cond delay="500"/>
                            </p:stCondLst>
                            <p:childTnLst>
                              <p:par>
                                <p:cTn id="9" presetID="10" presetClass="entr" presetSubtype="0" fill="hold" nodeType="afterEffect">
                                  <p:stCondLst>
                                    <p:cond delay="500"/>
                                  </p:stCondLst>
                                  <p:childTnLst>
                                    <p:set>
                                      <p:cBhvr>
                                        <p:cTn id="10" dur="1" fill="hold">
                                          <p:stCondLst>
                                            <p:cond delay="0"/>
                                          </p:stCondLst>
                                        </p:cTn>
                                        <p:tgtEl>
                                          <p:spTgt spid="30"/>
                                        </p:tgtEl>
                                        <p:attrNameLst>
                                          <p:attrName>style.visibility</p:attrName>
                                        </p:attrNameLst>
                                      </p:cBhvr>
                                      <p:to>
                                        <p:strVal val="visible"/>
                                      </p:to>
                                    </p:set>
                                    <p:animEffect transition="in" filter="fade">
                                      <p:cBhvr>
                                        <p:cTn id="11" dur="500"/>
                                        <p:tgtEl>
                                          <p:spTgt spid="30"/>
                                        </p:tgtEl>
                                      </p:cBhvr>
                                    </p:animEffect>
                                  </p:childTnLst>
                                </p:cTn>
                              </p:par>
                            </p:childTnLst>
                          </p:cTn>
                        </p:par>
                        <p:par>
                          <p:cTn id="12" fill="hold">
                            <p:stCondLst>
                              <p:cond delay="1500"/>
                            </p:stCondLst>
                            <p:childTnLst>
                              <p:par>
                                <p:cTn id="13" presetID="10" presetClass="entr" presetSubtype="0" fill="hold" grpId="0" nodeType="afterEffect">
                                  <p:stCondLst>
                                    <p:cond delay="0"/>
                                  </p:stCondLst>
                                  <p:childTnLst>
                                    <p:set>
                                      <p:cBhvr>
                                        <p:cTn id="14" dur="1" fill="hold">
                                          <p:stCondLst>
                                            <p:cond delay="0"/>
                                          </p:stCondLst>
                                        </p:cTn>
                                        <p:tgtEl>
                                          <p:spTgt spid="31"/>
                                        </p:tgtEl>
                                        <p:attrNameLst>
                                          <p:attrName>style.visibility</p:attrName>
                                        </p:attrNameLst>
                                      </p:cBhvr>
                                      <p:to>
                                        <p:strVal val="visible"/>
                                      </p:to>
                                    </p:set>
                                    <p:animEffect transition="in" filter="fade">
                                      <p:cBhvr>
                                        <p:cTn id="15" dur="500"/>
                                        <p:tgtEl>
                                          <p:spTgt spid="31"/>
                                        </p:tgtEl>
                                      </p:cBhvr>
                                    </p:animEffect>
                                  </p:childTnLst>
                                </p:cTn>
                              </p:par>
                            </p:childTnLst>
                          </p:cTn>
                        </p:par>
                        <p:par>
                          <p:cTn id="16" fill="hold">
                            <p:stCondLst>
                              <p:cond delay="2000"/>
                            </p:stCondLst>
                            <p:childTnLst>
                              <p:par>
                                <p:cTn id="17" presetID="10" presetClass="entr" presetSubtype="0" fill="hold" nodeType="afterEffect">
                                  <p:stCondLst>
                                    <p:cond delay="1000"/>
                                  </p:stCondLst>
                                  <p:childTnLst>
                                    <p:set>
                                      <p:cBhvr>
                                        <p:cTn id="18" dur="1" fill="hold">
                                          <p:stCondLst>
                                            <p:cond delay="0"/>
                                          </p:stCondLst>
                                        </p:cTn>
                                        <p:tgtEl>
                                          <p:spTgt spid="9216"/>
                                        </p:tgtEl>
                                        <p:attrNameLst>
                                          <p:attrName>style.visibility</p:attrName>
                                        </p:attrNameLst>
                                      </p:cBhvr>
                                      <p:to>
                                        <p:strVal val="visible"/>
                                      </p:to>
                                    </p:set>
                                    <p:animEffect transition="in" filter="fade">
                                      <p:cBhvr>
                                        <p:cTn id="19" dur="500"/>
                                        <p:tgtEl>
                                          <p:spTgt spid="9216"/>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34"/>
                                        </p:tgtEl>
                                        <p:attrNameLst>
                                          <p:attrName>style.visibility</p:attrName>
                                        </p:attrNameLst>
                                      </p:cBhvr>
                                      <p:to>
                                        <p:strVal val="visible"/>
                                      </p:to>
                                    </p:set>
                                    <p:animEffect transition="in" filter="fade">
                                      <p:cBhvr>
                                        <p:cTn id="24" dur="500"/>
                                        <p:tgtEl>
                                          <p:spTgt spid="34"/>
                                        </p:tgtEl>
                                      </p:cBhvr>
                                    </p:animEffect>
                                  </p:childTnLst>
                                </p:cTn>
                              </p:par>
                            </p:childTnLst>
                          </p:cTn>
                        </p:par>
                        <p:par>
                          <p:cTn id="25" fill="hold">
                            <p:stCondLst>
                              <p:cond delay="500"/>
                            </p:stCondLst>
                            <p:childTnLst>
                              <p:par>
                                <p:cTn id="26" presetID="10" presetClass="entr" presetSubtype="0" fill="hold" grpId="0" nodeType="afterEffect">
                                  <p:stCondLst>
                                    <p:cond delay="0"/>
                                  </p:stCondLst>
                                  <p:childTnLst>
                                    <p:set>
                                      <p:cBhvr>
                                        <p:cTn id="27" dur="1" fill="hold">
                                          <p:stCondLst>
                                            <p:cond delay="0"/>
                                          </p:stCondLst>
                                        </p:cTn>
                                        <p:tgtEl>
                                          <p:spTgt spid="9217"/>
                                        </p:tgtEl>
                                        <p:attrNameLst>
                                          <p:attrName>style.visibility</p:attrName>
                                        </p:attrNameLst>
                                      </p:cBhvr>
                                      <p:to>
                                        <p:strVal val="visible"/>
                                      </p:to>
                                    </p:set>
                                    <p:animEffect transition="in" filter="fade">
                                      <p:cBhvr>
                                        <p:cTn id="28" dur="500"/>
                                        <p:tgtEl>
                                          <p:spTgt spid="9217"/>
                                        </p:tgtEl>
                                      </p:cBhvr>
                                    </p:animEffect>
                                  </p:childTnLst>
                                </p:cTn>
                              </p:par>
                            </p:childTnLst>
                          </p:cTn>
                        </p:par>
                        <p:par>
                          <p:cTn id="29" fill="hold">
                            <p:stCondLst>
                              <p:cond delay="1000"/>
                            </p:stCondLst>
                            <p:childTnLst>
                              <p:par>
                                <p:cTn id="30" presetID="10" presetClass="entr" presetSubtype="0" fill="hold" nodeType="afterEffect">
                                  <p:stCondLst>
                                    <p:cond delay="500"/>
                                  </p:stCondLst>
                                  <p:childTnLst>
                                    <p:set>
                                      <p:cBhvr>
                                        <p:cTn id="31" dur="1" fill="hold">
                                          <p:stCondLst>
                                            <p:cond delay="0"/>
                                          </p:stCondLst>
                                        </p:cTn>
                                        <p:tgtEl>
                                          <p:spTgt spid="9220"/>
                                        </p:tgtEl>
                                        <p:attrNameLst>
                                          <p:attrName>style.visibility</p:attrName>
                                        </p:attrNameLst>
                                      </p:cBhvr>
                                      <p:to>
                                        <p:strVal val="visible"/>
                                      </p:to>
                                    </p:set>
                                    <p:animEffect transition="in" filter="fade">
                                      <p:cBhvr>
                                        <p:cTn id="32" dur="500"/>
                                        <p:tgtEl>
                                          <p:spTgt spid="9220"/>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37"/>
                                        </p:tgtEl>
                                        <p:attrNameLst>
                                          <p:attrName>style.visibility</p:attrName>
                                        </p:attrNameLst>
                                      </p:cBhvr>
                                      <p:to>
                                        <p:strVal val="visible"/>
                                      </p:to>
                                    </p:set>
                                    <p:animEffect transition="in" filter="dissolve">
                                      <p:cBhvr>
                                        <p:cTn id="37" dur="500"/>
                                        <p:tgtEl>
                                          <p:spTgt spid="37"/>
                                        </p:tgtEl>
                                      </p:cBhvr>
                                    </p:animEffect>
                                  </p:childTnLst>
                                </p:cTn>
                              </p:par>
                            </p:childTnLst>
                          </p:cTn>
                        </p:par>
                      </p:childTnLst>
                    </p:cTn>
                  </p:par>
                  <p:par>
                    <p:cTn id="38" fill="hold">
                      <p:stCondLst>
                        <p:cond delay="indefinite"/>
                      </p:stCondLst>
                      <p:childTnLst>
                        <p:par>
                          <p:cTn id="39" fill="hold">
                            <p:stCondLst>
                              <p:cond delay="0"/>
                            </p:stCondLst>
                            <p:childTnLst>
                              <p:par>
                                <p:cTn id="40" presetID="2" presetClass="entr" presetSubtype="8" fill="hold" grpId="0" nodeType="clickEffect">
                                  <p:stCondLst>
                                    <p:cond delay="0"/>
                                  </p:stCondLst>
                                  <p:childTnLst>
                                    <p:set>
                                      <p:cBhvr>
                                        <p:cTn id="41" dur="1" fill="hold">
                                          <p:stCondLst>
                                            <p:cond delay="0"/>
                                          </p:stCondLst>
                                        </p:cTn>
                                        <p:tgtEl>
                                          <p:spTgt spid="42"/>
                                        </p:tgtEl>
                                        <p:attrNameLst>
                                          <p:attrName>style.visibility</p:attrName>
                                        </p:attrNameLst>
                                      </p:cBhvr>
                                      <p:to>
                                        <p:strVal val="visible"/>
                                      </p:to>
                                    </p:set>
                                    <p:anim calcmode="lin" valueType="num">
                                      <p:cBhvr additive="base">
                                        <p:cTn id="42" dur="2000" fill="hold"/>
                                        <p:tgtEl>
                                          <p:spTgt spid="42"/>
                                        </p:tgtEl>
                                        <p:attrNameLst>
                                          <p:attrName>ppt_x</p:attrName>
                                        </p:attrNameLst>
                                      </p:cBhvr>
                                      <p:tavLst>
                                        <p:tav tm="0">
                                          <p:val>
                                            <p:strVal val="0-#ppt_w/2"/>
                                          </p:val>
                                        </p:tav>
                                        <p:tav tm="100000">
                                          <p:val>
                                            <p:strVal val="#ppt_x"/>
                                          </p:val>
                                        </p:tav>
                                      </p:tavLst>
                                    </p:anim>
                                    <p:anim calcmode="lin" valueType="num">
                                      <p:cBhvr additive="base">
                                        <p:cTn id="43" dur="2000" fill="hold"/>
                                        <p:tgtEl>
                                          <p:spTgt spid="42"/>
                                        </p:tgtEl>
                                        <p:attrNameLst>
                                          <p:attrName>ppt_y</p:attrName>
                                        </p:attrNameLst>
                                      </p:cBhvr>
                                      <p:tavLst>
                                        <p:tav tm="0">
                                          <p:val>
                                            <p:strVal val="#ppt_y"/>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nodeType="clickEffect">
                                  <p:stCondLst>
                                    <p:cond delay="0"/>
                                  </p:stCondLst>
                                  <p:childTnLst>
                                    <p:set>
                                      <p:cBhvr>
                                        <p:cTn id="47" dur="1" fill="hold">
                                          <p:stCondLst>
                                            <p:cond delay="0"/>
                                          </p:stCondLst>
                                        </p:cTn>
                                        <p:tgtEl>
                                          <p:spTgt spid="41"/>
                                        </p:tgtEl>
                                        <p:attrNameLst>
                                          <p:attrName>style.visibility</p:attrName>
                                        </p:attrNameLst>
                                      </p:cBhvr>
                                      <p:to>
                                        <p:strVal val="visible"/>
                                      </p:to>
                                    </p:set>
                                    <p:animEffect transition="in" filter="fade">
                                      <p:cBhvr>
                                        <p:cTn id="48"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4" grpId="0"/>
      <p:bldP spid="9217" grpId="0"/>
      <p:bldP spid="37" grpId="0"/>
      <p:bldP spid="4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3" name="Θέση αριθμού διαφάνειας 2"/>
          <p:cNvSpPr>
            <a:spLocks noGrp="1"/>
          </p:cNvSpPr>
          <p:nvPr>
            <p:ph type="sldNum" sz="quarter" idx="12"/>
          </p:nvPr>
        </p:nvSpPr>
        <p:spPr/>
        <p:txBody>
          <a:bodyPr/>
          <a:lstStyle/>
          <a:p>
            <a:fld id="{3DF53439-851E-44AD-84B1-B6BFC3D0C743}" type="slidenum">
              <a:rPr lang="el-GR" smtClean="0"/>
              <a:t>2</a:t>
            </a:fld>
            <a:endParaRPr lang="el-GR"/>
          </a:p>
        </p:txBody>
      </p:sp>
      <p:sp>
        <p:nvSpPr>
          <p:cNvPr id="4" name="TextBox 3"/>
          <p:cNvSpPr txBox="1"/>
          <p:nvPr/>
        </p:nvSpPr>
        <p:spPr>
          <a:xfrm>
            <a:off x="1763688" y="2132856"/>
            <a:ext cx="5616624" cy="646331"/>
          </a:xfrm>
          <a:prstGeom prst="rect">
            <a:avLst/>
          </a:prstGeom>
          <a:noFill/>
        </p:spPr>
        <p:txBody>
          <a:bodyPr wrap="square" rtlCol="0">
            <a:spAutoFit/>
          </a:bodyPr>
          <a:lstStyle/>
          <a:p>
            <a:pPr algn="ctr"/>
            <a:r>
              <a:rPr lang="el-GR" sz="3600" b="1" dirty="0" smtClean="0">
                <a:solidFill>
                  <a:srgbClr val="800000"/>
                </a:solidFill>
                <a:effectLst>
                  <a:outerShdw blurRad="38100" dist="38100" dir="2700000" algn="tl">
                    <a:srgbClr val="000000">
                      <a:alpha val="43137"/>
                    </a:srgbClr>
                  </a:outerShdw>
                </a:effectLst>
                <a:latin typeface="Comic Sans MS" panose="030F0702030302020204" pitchFamily="66" charset="0"/>
              </a:rPr>
              <a:t>Δυναμική Ενέργεια</a:t>
            </a:r>
            <a:endParaRPr lang="el-GR" sz="3600" b="1" dirty="0">
              <a:solidFill>
                <a:srgbClr val="800000"/>
              </a:solidFill>
              <a:effectLst>
                <a:outerShdw blurRad="38100" dist="38100" dir="2700000" algn="tl">
                  <a:srgbClr val="000000">
                    <a:alpha val="43137"/>
                  </a:srgbClr>
                </a:outerShdw>
              </a:effectLst>
              <a:latin typeface="Comic Sans MS" panose="030F0702030302020204" pitchFamily="66" charset="0"/>
            </a:endParaRPr>
          </a:p>
        </p:txBody>
      </p:sp>
    </p:spTree>
    <p:extLst>
      <p:ext uri="{BB962C8B-B14F-4D97-AF65-F5344CB8AC3E}">
        <p14:creationId xmlns:p14="http://schemas.microsoft.com/office/powerpoint/2010/main" val="2087356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0-#ppt_w/2"/>
                                          </p:val>
                                        </p:tav>
                                        <p:tav tm="100000">
                                          <p:val>
                                            <p:strVal val="#ppt_x"/>
                                          </p:val>
                                        </p:tav>
                                      </p:tavLst>
                                    </p:anim>
                                    <p:anim calcmode="lin" valueType="num">
                                      <p:cBhvr additive="base">
                                        <p:cTn id="8" dur="20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3" name="Θέση αριθμού διαφάνειας 2"/>
          <p:cNvSpPr>
            <a:spLocks noGrp="1"/>
          </p:cNvSpPr>
          <p:nvPr>
            <p:ph type="sldNum" sz="quarter" idx="12"/>
          </p:nvPr>
        </p:nvSpPr>
        <p:spPr/>
        <p:txBody>
          <a:bodyPr/>
          <a:lstStyle/>
          <a:p>
            <a:fld id="{3DF53439-851E-44AD-84B1-B6BFC3D0C743}" type="slidenum">
              <a:rPr lang="el-GR" smtClean="0"/>
              <a:t>20</a:t>
            </a:fld>
            <a:endParaRPr lang="el-GR"/>
          </a:p>
        </p:txBody>
      </p:sp>
      <p:sp>
        <p:nvSpPr>
          <p:cNvPr id="5" name="TextBox 4"/>
          <p:cNvSpPr txBox="1"/>
          <p:nvPr/>
        </p:nvSpPr>
        <p:spPr>
          <a:xfrm>
            <a:off x="395536" y="188640"/>
            <a:ext cx="8424936" cy="707886"/>
          </a:xfrm>
          <a:prstGeom prst="rect">
            <a:avLst/>
          </a:prstGeom>
          <a:noFill/>
        </p:spPr>
        <p:txBody>
          <a:bodyPr wrap="square">
            <a:spAutoFit/>
          </a:bodyPr>
          <a:lstStyle>
            <a:lvl1pPr algn="ctr">
              <a:defRPr sz="2400" b="1">
                <a:solidFill>
                  <a:schemeClr val="tx1"/>
                </a:solidFill>
                <a:latin typeface="Comic Sans MS" pitchFamily="66" charset="0"/>
              </a:defRPr>
            </a:lvl1pPr>
            <a:lvl2pPr marL="742950" indent="-285750" algn="ctr">
              <a:defRPr sz="2400" b="1">
                <a:solidFill>
                  <a:schemeClr val="tx1"/>
                </a:solidFill>
                <a:latin typeface="Comic Sans MS" pitchFamily="66" charset="0"/>
              </a:defRPr>
            </a:lvl2pPr>
            <a:lvl3pPr marL="1143000" indent="-228600" algn="ctr">
              <a:defRPr sz="2400" b="1">
                <a:solidFill>
                  <a:schemeClr val="tx1"/>
                </a:solidFill>
                <a:latin typeface="Comic Sans MS" pitchFamily="66" charset="0"/>
              </a:defRPr>
            </a:lvl3pPr>
            <a:lvl4pPr marL="1600200" indent="-228600" algn="ctr">
              <a:defRPr sz="2400" b="1">
                <a:solidFill>
                  <a:schemeClr val="tx1"/>
                </a:solidFill>
                <a:latin typeface="Comic Sans MS" pitchFamily="66" charset="0"/>
              </a:defRPr>
            </a:lvl4pPr>
            <a:lvl5pPr marL="2057400" indent="-228600" algn="ctr">
              <a:defRPr sz="2400" b="1">
                <a:solidFill>
                  <a:schemeClr val="tx1"/>
                </a:solidFill>
                <a:latin typeface="Comic Sans MS" pitchFamily="66" charset="0"/>
              </a:defRPr>
            </a:lvl5pPr>
            <a:lvl6pPr marL="2514600" indent="-228600" algn="ctr" fontAlgn="base">
              <a:spcBef>
                <a:spcPct val="0"/>
              </a:spcBef>
              <a:spcAft>
                <a:spcPct val="0"/>
              </a:spcAft>
              <a:defRPr sz="2400" b="1">
                <a:solidFill>
                  <a:schemeClr val="tx1"/>
                </a:solidFill>
                <a:latin typeface="Comic Sans MS" pitchFamily="66" charset="0"/>
              </a:defRPr>
            </a:lvl6pPr>
            <a:lvl7pPr marL="2971800" indent="-228600" algn="ctr" fontAlgn="base">
              <a:spcBef>
                <a:spcPct val="0"/>
              </a:spcBef>
              <a:spcAft>
                <a:spcPct val="0"/>
              </a:spcAft>
              <a:defRPr sz="2400" b="1">
                <a:solidFill>
                  <a:schemeClr val="tx1"/>
                </a:solidFill>
                <a:latin typeface="Comic Sans MS" pitchFamily="66" charset="0"/>
              </a:defRPr>
            </a:lvl7pPr>
            <a:lvl8pPr marL="3429000" indent="-228600" algn="ctr" fontAlgn="base">
              <a:spcBef>
                <a:spcPct val="0"/>
              </a:spcBef>
              <a:spcAft>
                <a:spcPct val="0"/>
              </a:spcAft>
              <a:defRPr sz="2400" b="1">
                <a:solidFill>
                  <a:schemeClr val="tx1"/>
                </a:solidFill>
                <a:latin typeface="Comic Sans MS" pitchFamily="66" charset="0"/>
              </a:defRPr>
            </a:lvl8pPr>
            <a:lvl9pPr marL="3886200" indent="-228600" algn="ctr" fontAlgn="base">
              <a:spcBef>
                <a:spcPct val="0"/>
              </a:spcBef>
              <a:spcAft>
                <a:spcPct val="0"/>
              </a:spcAft>
              <a:defRPr sz="2400" b="1">
                <a:solidFill>
                  <a:schemeClr val="tx1"/>
                </a:solidFill>
                <a:latin typeface="Comic Sans MS" pitchFamily="66" charset="0"/>
              </a:defRPr>
            </a:lvl9pPr>
          </a:lstStyle>
          <a:p>
            <a:pPr algn="just"/>
            <a:r>
              <a:rPr lang="el-GR" altLang="el-GR" sz="2000" dirty="0">
                <a:solidFill>
                  <a:srgbClr val="800000"/>
                </a:solidFill>
                <a:effectLst>
                  <a:outerShdw blurRad="38100" dist="38100" dir="2700000" algn="tl">
                    <a:srgbClr val="000000"/>
                  </a:outerShdw>
                </a:effectLst>
              </a:rPr>
              <a:t>Παρακάτω δίνονται μερικές διευθύνσεις όπου μπορείτε να βρείτε αναρτήσεις με </a:t>
            </a:r>
            <a:r>
              <a:rPr lang="el-GR" altLang="el-GR" sz="2000" dirty="0" smtClean="0">
                <a:solidFill>
                  <a:srgbClr val="800000"/>
                </a:solidFill>
                <a:effectLst>
                  <a:outerShdw blurRad="38100" dist="38100" dir="2700000" algn="tl">
                    <a:srgbClr val="000000"/>
                  </a:outerShdw>
                </a:effectLst>
              </a:rPr>
              <a:t>θέμα  « Κινητική και Δυναμική ενέργεια - Ισχύς ».</a:t>
            </a:r>
            <a:endParaRPr lang="el-GR" altLang="el-GR" sz="2000" dirty="0">
              <a:solidFill>
                <a:srgbClr val="800000"/>
              </a:solidFill>
              <a:effectLst>
                <a:outerShdw blurRad="38100" dist="38100" dir="2700000" algn="tl">
                  <a:srgbClr val="000000"/>
                </a:outerShdw>
              </a:effectLst>
            </a:endParaRPr>
          </a:p>
        </p:txBody>
      </p:sp>
      <p:sp>
        <p:nvSpPr>
          <p:cNvPr id="6" name="TextBox 5"/>
          <p:cNvSpPr txBox="1"/>
          <p:nvPr/>
        </p:nvSpPr>
        <p:spPr>
          <a:xfrm>
            <a:off x="701147" y="1497335"/>
            <a:ext cx="7128792" cy="400110"/>
          </a:xfrm>
          <a:prstGeom prst="rect">
            <a:avLst/>
          </a:prstGeom>
          <a:noFill/>
        </p:spPr>
        <p:txBody>
          <a:bodyPr wrap="square" rtlCol="0">
            <a:spAutoFit/>
          </a:bodyPr>
          <a:lstStyle/>
          <a:p>
            <a:pPr algn="ctr"/>
            <a:r>
              <a:rPr lang="el-GR" sz="2000" b="1" dirty="0" smtClean="0">
                <a:latin typeface="Comic Sans MS" panose="030F0702030302020204" pitchFamily="66" charset="0"/>
              </a:rPr>
              <a:t>Μια ανάρτηση </a:t>
            </a:r>
            <a:r>
              <a:rPr lang="en-US" sz="2000" b="1" dirty="0" err="1" smtClean="0">
                <a:latin typeface="Comic Sans MS" panose="030F0702030302020204" pitchFamily="66" charset="0"/>
              </a:rPr>
              <a:t>ppt</a:t>
            </a:r>
            <a:r>
              <a:rPr lang="el-GR" sz="2000" b="1" dirty="0" smtClean="0">
                <a:latin typeface="Comic Sans MS" panose="030F0702030302020204" pitchFamily="66" charset="0"/>
              </a:rPr>
              <a:t> του Σταύρου Ζαφειρίου από  </a:t>
            </a:r>
            <a:r>
              <a:rPr lang="el-GR" sz="2000" b="1" dirty="0" smtClean="0">
                <a:latin typeface="Comic Sans MS" panose="030F0702030302020204" pitchFamily="66" charset="0"/>
                <a:hlinkClick r:id="rId2"/>
              </a:rPr>
              <a:t>εδώ</a:t>
            </a:r>
            <a:endParaRPr lang="el-GR" sz="2000" b="1" dirty="0">
              <a:latin typeface="Comic Sans MS" panose="030F0702030302020204" pitchFamily="66" charset="0"/>
            </a:endParaRPr>
          </a:p>
        </p:txBody>
      </p:sp>
      <p:sp>
        <p:nvSpPr>
          <p:cNvPr id="7" name="TextBox 6"/>
          <p:cNvSpPr txBox="1"/>
          <p:nvPr/>
        </p:nvSpPr>
        <p:spPr>
          <a:xfrm>
            <a:off x="530898" y="2244202"/>
            <a:ext cx="7632848" cy="400110"/>
          </a:xfrm>
          <a:prstGeom prst="rect">
            <a:avLst/>
          </a:prstGeom>
          <a:noFill/>
        </p:spPr>
        <p:txBody>
          <a:bodyPr wrap="square" rtlCol="0">
            <a:spAutoFit/>
          </a:bodyPr>
          <a:lstStyle/>
          <a:p>
            <a:pPr algn="ctr"/>
            <a:r>
              <a:rPr lang="el-GR" sz="2000" b="1" dirty="0" smtClean="0">
                <a:latin typeface="Comic Sans MS" panose="030F0702030302020204" pitchFamily="66" charset="0"/>
              </a:rPr>
              <a:t>Μια αγγλόφωνη ανάρτηση </a:t>
            </a:r>
            <a:r>
              <a:rPr lang="en-US" sz="2000" b="1" dirty="0" err="1" smtClean="0">
                <a:latin typeface="Comic Sans MS" panose="030F0702030302020204" pitchFamily="66" charset="0"/>
              </a:rPr>
              <a:t>ppt</a:t>
            </a:r>
            <a:r>
              <a:rPr lang="el-GR" sz="2000" b="1" dirty="0" smtClean="0">
                <a:latin typeface="Comic Sans MS" panose="030F0702030302020204" pitchFamily="66" charset="0"/>
              </a:rPr>
              <a:t> του </a:t>
            </a:r>
            <a:r>
              <a:rPr lang="en-US" sz="2000" b="1" dirty="0" smtClean="0">
                <a:latin typeface="Comic Sans MS" panose="030F0702030302020204" pitchFamily="66" charset="0"/>
                <a:hlinkClick r:id="rId3"/>
              </a:rPr>
              <a:t>Jefferson lab </a:t>
            </a:r>
            <a:r>
              <a:rPr lang="el-GR" sz="2000" b="1" dirty="0" smtClean="0">
                <a:latin typeface="Comic Sans MS" panose="030F0702030302020204" pitchFamily="66" charset="0"/>
              </a:rPr>
              <a:t> από </a:t>
            </a:r>
            <a:r>
              <a:rPr lang="el-GR" sz="2000" b="1" dirty="0" smtClean="0">
                <a:latin typeface="Comic Sans MS" panose="030F0702030302020204" pitchFamily="66" charset="0"/>
                <a:hlinkClick r:id="rId4"/>
              </a:rPr>
              <a:t>εδώ</a:t>
            </a:r>
            <a:endParaRPr lang="el-GR" sz="2000" b="1" dirty="0">
              <a:latin typeface="Comic Sans MS" panose="030F0702030302020204" pitchFamily="66" charset="0"/>
            </a:endParaRPr>
          </a:p>
        </p:txBody>
      </p:sp>
      <p:sp>
        <p:nvSpPr>
          <p:cNvPr id="8" name="TextBox 7"/>
          <p:cNvSpPr txBox="1"/>
          <p:nvPr/>
        </p:nvSpPr>
        <p:spPr>
          <a:xfrm>
            <a:off x="799727" y="4365104"/>
            <a:ext cx="7200800" cy="707886"/>
          </a:xfrm>
          <a:prstGeom prst="rect">
            <a:avLst/>
          </a:prstGeom>
          <a:noFill/>
        </p:spPr>
        <p:txBody>
          <a:bodyPr wrap="square" rtlCol="0">
            <a:spAutoFit/>
          </a:bodyPr>
          <a:lstStyle/>
          <a:p>
            <a:pPr algn="ctr"/>
            <a:r>
              <a:rPr lang="el-GR" sz="2000" b="1" dirty="0" smtClean="0">
                <a:latin typeface="Comic Sans MS" panose="030F0702030302020204" pitchFamily="66" charset="0"/>
              </a:rPr>
              <a:t>Πολλές ερωτήσεις και ασκήσεις στο </a:t>
            </a:r>
            <a:r>
              <a:rPr lang="en-US" sz="2000" b="1" dirty="0" smtClean="0">
                <a:latin typeface="Comic Sans MS" panose="030F0702030302020204" pitchFamily="66" charset="0"/>
                <a:hlinkClick r:id="rId5"/>
              </a:rPr>
              <a:t>http://ylikonet.gr</a:t>
            </a:r>
            <a:endParaRPr lang="en-US" sz="2000" b="1" dirty="0" smtClean="0">
              <a:latin typeface="Comic Sans MS" panose="030F0702030302020204" pitchFamily="66" charset="0"/>
            </a:endParaRPr>
          </a:p>
          <a:p>
            <a:pPr algn="ctr"/>
            <a:r>
              <a:rPr lang="en-US" sz="2000" b="1" dirty="0" smtClean="0">
                <a:latin typeface="Comic Sans MS" panose="030F0702030302020204" pitchFamily="66" charset="0"/>
              </a:rPr>
              <a:t> </a:t>
            </a:r>
            <a:r>
              <a:rPr lang="el-GR" sz="2000" b="1" dirty="0" smtClean="0">
                <a:latin typeface="Comic Sans MS" panose="030F0702030302020204" pitchFamily="66" charset="0"/>
              </a:rPr>
              <a:t>(Διονύσης </a:t>
            </a:r>
            <a:r>
              <a:rPr lang="el-GR" sz="2000" b="1" dirty="0" err="1" smtClean="0">
                <a:latin typeface="Comic Sans MS" panose="030F0702030302020204" pitchFamily="66" charset="0"/>
              </a:rPr>
              <a:t>Μάργαρης</a:t>
            </a:r>
            <a:r>
              <a:rPr lang="el-GR" sz="2000" b="1" dirty="0" smtClean="0">
                <a:latin typeface="Comic Sans MS" panose="030F0702030302020204" pitchFamily="66" charset="0"/>
              </a:rPr>
              <a:t>) από </a:t>
            </a:r>
            <a:r>
              <a:rPr lang="el-GR" sz="2000" b="1" dirty="0" smtClean="0">
                <a:latin typeface="Comic Sans MS" panose="030F0702030302020204" pitchFamily="66" charset="0"/>
                <a:hlinkClick r:id="rId6"/>
              </a:rPr>
              <a:t>εδώ</a:t>
            </a:r>
            <a:endParaRPr lang="el-GR" sz="2000" b="1" dirty="0">
              <a:latin typeface="Comic Sans MS" panose="030F0702030302020204" pitchFamily="66" charset="0"/>
            </a:endParaRPr>
          </a:p>
        </p:txBody>
      </p:sp>
      <p:sp>
        <p:nvSpPr>
          <p:cNvPr id="9" name="TextBox 8"/>
          <p:cNvSpPr txBox="1"/>
          <p:nvPr/>
        </p:nvSpPr>
        <p:spPr>
          <a:xfrm>
            <a:off x="107504" y="2996952"/>
            <a:ext cx="8784976" cy="1015663"/>
          </a:xfrm>
          <a:prstGeom prst="rect">
            <a:avLst/>
          </a:prstGeom>
          <a:noFill/>
        </p:spPr>
        <p:txBody>
          <a:bodyPr wrap="square" rtlCol="0">
            <a:spAutoFit/>
          </a:bodyPr>
          <a:lstStyle/>
          <a:p>
            <a:pPr algn="ctr"/>
            <a:r>
              <a:rPr lang="el-GR" sz="2000" b="1" dirty="0" smtClean="0">
                <a:latin typeface="Comic Sans MS" panose="030F0702030302020204" pitchFamily="66" charset="0"/>
              </a:rPr>
              <a:t>Προσομοιώσεις στο </a:t>
            </a:r>
            <a:r>
              <a:rPr lang="en-US" sz="2000" b="1" dirty="0">
                <a:latin typeface="Comic Sans MS" panose="030F0702030302020204" pitchFamily="66" charset="0"/>
                <a:hlinkClick r:id="rId7"/>
              </a:rPr>
              <a:t>http://</a:t>
            </a:r>
            <a:r>
              <a:rPr lang="en-US" sz="2000" b="1" dirty="0" smtClean="0">
                <a:latin typeface="Comic Sans MS" panose="030F0702030302020204" pitchFamily="66" charset="0"/>
                <a:hlinkClick r:id="rId7"/>
              </a:rPr>
              <a:t>www.seilias.gr/index.php</a:t>
            </a:r>
            <a:r>
              <a:rPr lang="el-GR" sz="2000" b="1" dirty="0">
                <a:latin typeface="Comic Sans MS" panose="030F0702030302020204" pitchFamily="66" charset="0"/>
              </a:rPr>
              <a:t> </a:t>
            </a:r>
            <a:r>
              <a:rPr lang="el-GR" sz="2000" b="1" dirty="0" smtClean="0">
                <a:latin typeface="Comic Sans MS" panose="030F0702030302020204" pitchFamily="66" charset="0"/>
              </a:rPr>
              <a:t>(Ηλίας </a:t>
            </a:r>
            <a:r>
              <a:rPr lang="el-GR" sz="2000" b="1" dirty="0" err="1" smtClean="0">
                <a:latin typeface="Comic Sans MS" panose="030F0702030302020204" pitchFamily="66" charset="0"/>
              </a:rPr>
              <a:t>Σιτσανλής</a:t>
            </a:r>
            <a:r>
              <a:rPr lang="el-GR" sz="2000" b="1" dirty="0" smtClean="0">
                <a:latin typeface="Comic Sans MS" panose="030F0702030302020204" pitchFamily="66" charset="0"/>
              </a:rPr>
              <a:t>)  </a:t>
            </a:r>
          </a:p>
          <a:p>
            <a:pPr algn="ctr"/>
            <a:r>
              <a:rPr lang="el-GR" sz="2000" b="1" dirty="0" smtClean="0">
                <a:latin typeface="Comic Sans MS" panose="030F0702030302020204" pitchFamily="66" charset="0"/>
              </a:rPr>
              <a:t>για τη </a:t>
            </a:r>
            <a:r>
              <a:rPr lang="el-GR" sz="2000" b="1" dirty="0" err="1" smtClean="0">
                <a:latin typeface="Comic Sans MS" panose="030F0702030302020204" pitchFamily="66" charset="0"/>
              </a:rPr>
              <a:t>Βαρυτική</a:t>
            </a:r>
            <a:r>
              <a:rPr lang="el-GR" sz="2000" b="1" dirty="0" smtClean="0">
                <a:latin typeface="Comic Sans MS" panose="030F0702030302020204" pitchFamily="66" charset="0"/>
              </a:rPr>
              <a:t> Δυναμική Ενέργεια από </a:t>
            </a:r>
            <a:r>
              <a:rPr lang="el-GR" sz="2000" b="1" dirty="0" smtClean="0">
                <a:latin typeface="Comic Sans MS" panose="030F0702030302020204" pitchFamily="66" charset="0"/>
                <a:hlinkClick r:id="rId8"/>
              </a:rPr>
              <a:t>εδώ</a:t>
            </a:r>
            <a:endParaRPr lang="el-GR" sz="2000" b="1" dirty="0" smtClean="0">
              <a:latin typeface="Comic Sans MS" panose="030F0702030302020204" pitchFamily="66" charset="0"/>
            </a:endParaRPr>
          </a:p>
          <a:p>
            <a:pPr algn="ctr"/>
            <a:r>
              <a:rPr lang="el-GR" sz="2000" b="1" dirty="0" smtClean="0">
                <a:latin typeface="Comic Sans MS" panose="030F0702030302020204" pitchFamily="66" charset="0"/>
              </a:rPr>
              <a:t>και για τη Διατήρηση της Μηχανικής Ενέργειας από </a:t>
            </a:r>
            <a:r>
              <a:rPr lang="el-GR" sz="2000" b="1" dirty="0" smtClean="0">
                <a:latin typeface="Comic Sans MS" panose="030F0702030302020204" pitchFamily="66" charset="0"/>
                <a:hlinkClick r:id="rId9"/>
              </a:rPr>
              <a:t>εδώ</a:t>
            </a:r>
            <a:endParaRPr lang="el-GR" sz="2000" b="1" dirty="0">
              <a:latin typeface="Comic Sans MS" panose="030F0702030302020204" pitchFamily="66" charset="0"/>
            </a:endParaRPr>
          </a:p>
        </p:txBody>
      </p:sp>
    </p:spTree>
    <p:extLst>
      <p:ext uri="{BB962C8B-B14F-4D97-AF65-F5344CB8AC3E}">
        <p14:creationId xmlns:p14="http://schemas.microsoft.com/office/powerpoint/2010/main" val="2640555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2000" fill="hold"/>
                                        <p:tgtEl>
                                          <p:spTgt spid="5"/>
                                        </p:tgtEl>
                                        <p:attrNameLst>
                                          <p:attrName>ppt_x</p:attrName>
                                        </p:attrNameLst>
                                      </p:cBhvr>
                                      <p:tavLst>
                                        <p:tav tm="0">
                                          <p:val>
                                            <p:strVal val="0-#ppt_w/2"/>
                                          </p:val>
                                        </p:tav>
                                        <p:tav tm="100000">
                                          <p:val>
                                            <p:strVal val="#ppt_x"/>
                                          </p:val>
                                        </p:tav>
                                      </p:tavLst>
                                    </p:anim>
                                    <p:anim calcmode="lin" valueType="num">
                                      <p:cBhvr additive="base">
                                        <p:cTn id="8" dur="20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2000" fill="hold"/>
                                        <p:tgtEl>
                                          <p:spTgt spid="6"/>
                                        </p:tgtEl>
                                        <p:attrNameLst>
                                          <p:attrName>ppt_x</p:attrName>
                                        </p:attrNameLst>
                                      </p:cBhvr>
                                      <p:tavLst>
                                        <p:tav tm="0">
                                          <p:val>
                                            <p:strVal val="0-#ppt_w/2"/>
                                          </p:val>
                                        </p:tav>
                                        <p:tav tm="100000">
                                          <p:val>
                                            <p:strVal val="#ppt_x"/>
                                          </p:val>
                                        </p:tav>
                                      </p:tavLst>
                                    </p:anim>
                                    <p:anim calcmode="lin" valueType="num">
                                      <p:cBhvr additive="base">
                                        <p:cTn id="14" dur="20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2000" fill="hold"/>
                                        <p:tgtEl>
                                          <p:spTgt spid="7"/>
                                        </p:tgtEl>
                                        <p:attrNameLst>
                                          <p:attrName>ppt_x</p:attrName>
                                        </p:attrNameLst>
                                      </p:cBhvr>
                                      <p:tavLst>
                                        <p:tav tm="0">
                                          <p:val>
                                            <p:strVal val="0-#ppt_w/2"/>
                                          </p:val>
                                        </p:tav>
                                        <p:tav tm="100000">
                                          <p:val>
                                            <p:strVal val="#ppt_x"/>
                                          </p:val>
                                        </p:tav>
                                      </p:tavLst>
                                    </p:anim>
                                    <p:anim calcmode="lin" valueType="num">
                                      <p:cBhvr additive="base">
                                        <p:cTn id="20" dur="20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2000" fill="hold"/>
                                        <p:tgtEl>
                                          <p:spTgt spid="9"/>
                                        </p:tgtEl>
                                        <p:attrNameLst>
                                          <p:attrName>ppt_x</p:attrName>
                                        </p:attrNameLst>
                                      </p:cBhvr>
                                      <p:tavLst>
                                        <p:tav tm="0">
                                          <p:val>
                                            <p:strVal val="0-#ppt_w/2"/>
                                          </p:val>
                                        </p:tav>
                                        <p:tav tm="100000">
                                          <p:val>
                                            <p:strVal val="#ppt_x"/>
                                          </p:val>
                                        </p:tav>
                                      </p:tavLst>
                                    </p:anim>
                                    <p:anim calcmode="lin" valueType="num">
                                      <p:cBhvr additive="base">
                                        <p:cTn id="26" dur="20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2000" fill="hold"/>
                                        <p:tgtEl>
                                          <p:spTgt spid="8"/>
                                        </p:tgtEl>
                                        <p:attrNameLst>
                                          <p:attrName>ppt_x</p:attrName>
                                        </p:attrNameLst>
                                      </p:cBhvr>
                                      <p:tavLst>
                                        <p:tav tm="0">
                                          <p:val>
                                            <p:strVal val="0-#ppt_w/2"/>
                                          </p:val>
                                        </p:tav>
                                        <p:tav tm="100000">
                                          <p:val>
                                            <p:strVal val="#ppt_x"/>
                                          </p:val>
                                        </p:tav>
                                      </p:tavLst>
                                    </p:anim>
                                    <p:anim calcmode="lin" valueType="num">
                                      <p:cBhvr additive="base">
                                        <p:cTn id="32" dur="20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3" name="Θέση αριθμού διαφάνειας 2"/>
          <p:cNvSpPr>
            <a:spLocks noGrp="1"/>
          </p:cNvSpPr>
          <p:nvPr>
            <p:ph type="sldNum" sz="quarter" idx="12"/>
          </p:nvPr>
        </p:nvSpPr>
        <p:spPr/>
        <p:txBody>
          <a:bodyPr/>
          <a:lstStyle/>
          <a:p>
            <a:fld id="{3DF53439-851E-44AD-84B1-B6BFC3D0C743}" type="slidenum">
              <a:rPr lang="el-GR" smtClean="0"/>
              <a:t>21</a:t>
            </a:fld>
            <a:endParaRPr lang="el-GR"/>
          </a:p>
        </p:txBody>
      </p:sp>
      <p:sp>
        <p:nvSpPr>
          <p:cNvPr id="4" name="TextBox 3"/>
          <p:cNvSpPr txBox="1"/>
          <p:nvPr/>
        </p:nvSpPr>
        <p:spPr>
          <a:xfrm>
            <a:off x="1571625" y="2205038"/>
            <a:ext cx="5976938" cy="954087"/>
          </a:xfrm>
          <a:prstGeom prst="rect">
            <a:avLst/>
          </a:prstGeom>
          <a:noFill/>
        </p:spPr>
        <p:txBody>
          <a:bodyPr>
            <a:spAutoFit/>
          </a:bodyPr>
          <a:lstStyle/>
          <a:p>
            <a:pPr algn="ctr" fontAlgn="auto">
              <a:spcBef>
                <a:spcPts val="0"/>
              </a:spcBef>
              <a:spcAft>
                <a:spcPts val="0"/>
              </a:spcAft>
              <a:defRPr/>
            </a:pPr>
            <a:r>
              <a:rPr lang="el-GR" sz="3600" b="1" dirty="0">
                <a:solidFill>
                  <a:srgbClr val="800000"/>
                </a:solidFill>
                <a:effectLst>
                  <a:outerShdw blurRad="38100" dist="38100" dir="2700000" algn="tl">
                    <a:srgbClr val="000000">
                      <a:alpha val="43137"/>
                    </a:srgbClr>
                  </a:outerShdw>
                </a:effectLst>
                <a:latin typeface="Comic Sans MS" panose="030F0702030302020204" pitchFamily="66" charset="0"/>
              </a:rPr>
              <a:t>Ερωτήσεις από το βιβλίο</a:t>
            </a:r>
          </a:p>
          <a:p>
            <a:pPr algn="ctr" fontAlgn="auto">
              <a:spcBef>
                <a:spcPts val="0"/>
              </a:spcBef>
              <a:spcAft>
                <a:spcPts val="0"/>
              </a:spcAft>
              <a:defRPr/>
            </a:pPr>
            <a:r>
              <a:rPr lang="el-GR" sz="2000" b="1" dirty="0">
                <a:solidFill>
                  <a:srgbClr val="800000"/>
                </a:solidFill>
                <a:latin typeface="Comic Sans MS" panose="030F0702030302020204" pitchFamily="66" charset="0"/>
              </a:rPr>
              <a:t>(από σελ. </a:t>
            </a:r>
            <a:r>
              <a:rPr lang="el-GR" sz="2000" b="1" dirty="0" smtClean="0">
                <a:solidFill>
                  <a:srgbClr val="800000"/>
                </a:solidFill>
                <a:latin typeface="Comic Sans MS" panose="030F0702030302020204" pitchFamily="66" charset="0"/>
              </a:rPr>
              <a:t>247)</a:t>
            </a:r>
            <a:endParaRPr lang="el-GR" sz="2000" b="1" dirty="0">
              <a:solidFill>
                <a:srgbClr val="800000"/>
              </a:solidFill>
              <a:latin typeface="Comic Sans MS" panose="030F0702030302020204" pitchFamily="66" charset="0"/>
            </a:endParaRPr>
          </a:p>
        </p:txBody>
      </p:sp>
    </p:spTree>
    <p:extLst>
      <p:ext uri="{BB962C8B-B14F-4D97-AF65-F5344CB8AC3E}">
        <p14:creationId xmlns:p14="http://schemas.microsoft.com/office/powerpoint/2010/main" val="1402953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0-#ppt_w/2"/>
                                          </p:val>
                                        </p:tav>
                                        <p:tav tm="100000">
                                          <p:val>
                                            <p:strVal val="#ppt_x"/>
                                          </p:val>
                                        </p:tav>
                                      </p:tavLst>
                                    </p:anim>
                                    <p:anim calcmode="lin" valueType="num">
                                      <p:cBhvr additive="base">
                                        <p:cTn id="8" dur="20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3" name="Θέση αριθμού διαφάνειας 2"/>
          <p:cNvSpPr>
            <a:spLocks noGrp="1"/>
          </p:cNvSpPr>
          <p:nvPr>
            <p:ph type="sldNum" sz="quarter" idx="12"/>
          </p:nvPr>
        </p:nvSpPr>
        <p:spPr/>
        <p:txBody>
          <a:bodyPr/>
          <a:lstStyle/>
          <a:p>
            <a:fld id="{3DF53439-851E-44AD-84B1-B6BFC3D0C743}" type="slidenum">
              <a:rPr lang="el-GR" smtClean="0"/>
              <a:t>22</a:t>
            </a:fld>
            <a:endParaRPr lang="el-GR"/>
          </a:p>
        </p:txBody>
      </p:sp>
      <p:sp>
        <p:nvSpPr>
          <p:cNvPr id="4" name="Ορθογώνιο 3"/>
          <p:cNvSpPr/>
          <p:nvPr/>
        </p:nvSpPr>
        <p:spPr>
          <a:xfrm>
            <a:off x="467544" y="260648"/>
            <a:ext cx="8136904" cy="3170099"/>
          </a:xfrm>
          <a:prstGeom prst="rect">
            <a:avLst/>
          </a:prstGeom>
        </p:spPr>
        <p:txBody>
          <a:bodyPr wrap="square">
            <a:spAutoFit/>
          </a:bodyPr>
          <a:lstStyle/>
          <a:p>
            <a:pPr algn="just"/>
            <a:r>
              <a:rPr lang="el-GR" sz="2000" b="1" dirty="0">
                <a:latin typeface="Trebuchet MS" panose="020B0603020202020204" pitchFamily="34" charset="0"/>
              </a:rPr>
              <a:t>3. </a:t>
            </a:r>
            <a:r>
              <a:rPr lang="en-US" sz="2000" dirty="0">
                <a:latin typeface="Trebuchet MS" panose="020B0603020202020204" pitchFamily="34" charset="0"/>
              </a:rPr>
              <a:t> </a:t>
            </a:r>
            <a:r>
              <a:rPr lang="el-GR" sz="2000" dirty="0" smtClean="0">
                <a:latin typeface="Trebuchet MS" panose="020B0603020202020204" pitchFamily="34" charset="0"/>
              </a:rPr>
              <a:t>Ένα </a:t>
            </a:r>
            <a:r>
              <a:rPr lang="el-GR" sz="2000" dirty="0">
                <a:latin typeface="Trebuchet MS" panose="020B0603020202020204" pitchFamily="34" charset="0"/>
              </a:rPr>
              <a:t>αντικείμενο, που συγκρατείται ακίνητο, αφήνεται να πέσει ελεύθερα. Να θεωρήσετε την αντίσταση του αέρα αμελητέα και να εξηγήσετε με λίγα λόγια, πώς εφαρμόζετε για το αντικείμενο η αρχή διατήρησης της ενέργειας. Να κάνετε το ίδιο, αν η αντίσταση από τον αέρα δεν θεωρείται αμελητέα</a:t>
            </a:r>
            <a:r>
              <a:rPr lang="el-GR" sz="2000" dirty="0" smtClean="0">
                <a:latin typeface="Trebuchet MS" panose="020B0603020202020204" pitchFamily="34" charset="0"/>
              </a:rPr>
              <a:t>.</a:t>
            </a:r>
            <a:endParaRPr lang="en-US" sz="2000" dirty="0" smtClean="0">
              <a:latin typeface="Trebuchet MS" panose="020B0603020202020204" pitchFamily="34" charset="0"/>
            </a:endParaRPr>
          </a:p>
          <a:p>
            <a:pPr algn="just"/>
            <a:endParaRPr lang="en-US" sz="2000" dirty="0">
              <a:latin typeface="Trebuchet MS" panose="020B0603020202020204" pitchFamily="34" charset="0"/>
            </a:endParaRPr>
          </a:p>
          <a:p>
            <a:pPr algn="just"/>
            <a:r>
              <a:rPr lang="el-GR" sz="2000" b="1" dirty="0">
                <a:latin typeface="Trebuchet MS" panose="020B0603020202020204" pitchFamily="34" charset="0"/>
              </a:rPr>
              <a:t>4. </a:t>
            </a:r>
            <a:r>
              <a:rPr lang="en-US" sz="2000" dirty="0">
                <a:latin typeface="Trebuchet MS" panose="020B0603020202020204" pitchFamily="34" charset="0"/>
              </a:rPr>
              <a:t> </a:t>
            </a:r>
            <a:r>
              <a:rPr lang="el-GR" sz="2000" dirty="0">
                <a:latin typeface="Trebuchet MS" panose="020B0603020202020204" pitchFamily="34" charset="0"/>
              </a:rPr>
              <a:t>Ένας αλεξιπτωτιστής πέφτει από το αεροπλάνο και αφού ανοίξει το αλεξίπτωτο, κινούμενος για κάποιο χρονικό διάστημα με σταθερή ταχύτητα, προσγειώνεται στο έδαφος. Στο χρονικό αυτό διάστημα διατηρείται ή όχι η μηχανική ενέργεια του αλεξιπτωτιστή</a:t>
            </a:r>
            <a:r>
              <a:rPr lang="el-GR" sz="2000" dirty="0" smtClean="0">
                <a:latin typeface="Trebuchet MS" panose="020B0603020202020204" pitchFamily="34" charset="0"/>
              </a:rPr>
              <a:t>;</a:t>
            </a:r>
            <a:endParaRPr lang="en-US" sz="2000" dirty="0" smtClean="0">
              <a:latin typeface="Trebuchet MS" panose="020B0603020202020204" pitchFamily="34" charset="0"/>
            </a:endParaRPr>
          </a:p>
        </p:txBody>
      </p:sp>
      <p:grpSp>
        <p:nvGrpSpPr>
          <p:cNvPr id="7" name="Ομάδα 6"/>
          <p:cNvGrpSpPr/>
          <p:nvPr/>
        </p:nvGrpSpPr>
        <p:grpSpPr>
          <a:xfrm>
            <a:off x="467544" y="3584635"/>
            <a:ext cx="8136904" cy="2246769"/>
            <a:chOff x="467544" y="3584635"/>
            <a:chExt cx="8136904" cy="2246769"/>
          </a:xfrm>
        </p:grpSpPr>
        <p:pic>
          <p:nvPicPr>
            <p:cNvPr id="10242" name="Picture 2" descr="Εικόνα"/>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174991" y="3933056"/>
              <a:ext cx="2429457" cy="924485"/>
            </a:xfrm>
            <a:prstGeom prst="rect">
              <a:avLst/>
            </a:prstGeom>
            <a:noFill/>
            <a:extLst>
              <a:ext uri="{909E8E84-426E-40DD-AFC4-6F175D3DCCD1}">
                <a14:hiddenFill xmlns:a14="http://schemas.microsoft.com/office/drawing/2010/main">
                  <a:solidFill>
                    <a:srgbClr val="FFFFFF"/>
                  </a:solidFill>
                </a14:hiddenFill>
              </a:ext>
            </a:extLst>
          </p:spPr>
        </p:pic>
        <p:sp>
          <p:nvSpPr>
            <p:cNvPr id="6" name="Ορθογώνιο 5"/>
            <p:cNvSpPr/>
            <p:nvPr/>
          </p:nvSpPr>
          <p:spPr>
            <a:xfrm>
              <a:off x="467544" y="3584635"/>
              <a:ext cx="5616624" cy="2246769"/>
            </a:xfrm>
            <a:prstGeom prst="rect">
              <a:avLst/>
            </a:prstGeom>
          </p:spPr>
          <p:txBody>
            <a:bodyPr wrap="square">
              <a:spAutoFit/>
            </a:bodyPr>
            <a:lstStyle/>
            <a:p>
              <a:pPr algn="just"/>
              <a:r>
                <a:rPr lang="el-GR" sz="2000" b="1" dirty="0">
                  <a:latin typeface="Trebuchet MS" panose="020B0603020202020204" pitchFamily="34" charset="0"/>
                </a:rPr>
                <a:t>5. </a:t>
              </a:r>
              <a:r>
                <a:rPr lang="el-GR" sz="2000" dirty="0" smtClean="0">
                  <a:latin typeface="Trebuchet MS" panose="020B0603020202020204" pitchFamily="34" charset="0"/>
                </a:rPr>
                <a:t>Στην </a:t>
              </a:r>
              <a:r>
                <a:rPr lang="el-GR" sz="2000" dirty="0">
                  <a:latin typeface="Trebuchet MS" panose="020B0603020202020204" pitchFamily="34" charset="0"/>
                </a:rPr>
                <a:t>εικόνα φαίνεται ένα σώμα, το οποίο τίθεται σε κίνηση στο λείο οριζόντιο επίπεδο από μια σταθερή οριζόντια δύναμη</a:t>
              </a:r>
              <a:r>
                <a:rPr lang="el-GR" sz="2000" i="1" dirty="0">
                  <a:latin typeface="Trebuchet MS" panose="020B0603020202020204" pitchFamily="34" charset="0"/>
                </a:rPr>
                <a:t> F</a:t>
              </a:r>
              <a:r>
                <a:rPr lang="el-GR" sz="2000" dirty="0">
                  <a:latin typeface="Trebuchet MS" panose="020B0603020202020204" pitchFamily="34" charset="0"/>
                </a:rPr>
                <a:t>. Μετά από μετατόπιση κατά </a:t>
              </a:r>
              <a:r>
                <a:rPr lang="el-GR" sz="2000" i="1" dirty="0">
                  <a:latin typeface="Trebuchet MS" panose="020B0603020202020204" pitchFamily="34" charset="0"/>
                </a:rPr>
                <a:t>x</a:t>
              </a:r>
              <a:r>
                <a:rPr lang="el-GR" sz="2000" dirty="0">
                  <a:latin typeface="Trebuchet MS" panose="020B0603020202020204" pitchFamily="34" charset="0"/>
                </a:rPr>
                <a:t>, 2</a:t>
              </a:r>
              <a:r>
                <a:rPr lang="el-GR" sz="2000" i="1" dirty="0">
                  <a:latin typeface="Trebuchet MS" panose="020B0603020202020204" pitchFamily="34" charset="0"/>
                </a:rPr>
                <a:t>x</a:t>
              </a:r>
              <a:r>
                <a:rPr lang="el-GR" sz="2000" dirty="0">
                  <a:latin typeface="Trebuchet MS" panose="020B0603020202020204" pitchFamily="34" charset="0"/>
                </a:rPr>
                <a:t>, 3</a:t>
              </a:r>
              <a:r>
                <a:rPr lang="el-GR" sz="2000" i="1" dirty="0">
                  <a:latin typeface="Trebuchet MS" panose="020B0603020202020204" pitchFamily="34" charset="0"/>
                </a:rPr>
                <a:t>x</a:t>
              </a:r>
              <a:r>
                <a:rPr lang="el-GR" sz="2000" dirty="0">
                  <a:latin typeface="Trebuchet MS" panose="020B0603020202020204" pitchFamily="34" charset="0"/>
                </a:rPr>
                <a:t>, η κινητική ενέργεια του σώματος είναι </a:t>
              </a:r>
              <a:r>
                <a:rPr lang="el-GR" sz="2000" i="1" dirty="0">
                  <a:latin typeface="Trebuchet MS" panose="020B0603020202020204" pitchFamily="34" charset="0"/>
                </a:rPr>
                <a:t>K</a:t>
              </a:r>
              <a:r>
                <a:rPr lang="el-GR" sz="2000" dirty="0">
                  <a:latin typeface="Trebuchet MS" panose="020B0603020202020204" pitchFamily="34" charset="0"/>
                </a:rPr>
                <a:t>, 2</a:t>
              </a:r>
              <a:r>
                <a:rPr lang="el-GR" sz="2000" i="1" dirty="0">
                  <a:latin typeface="Trebuchet MS" panose="020B0603020202020204" pitchFamily="34" charset="0"/>
                </a:rPr>
                <a:t>Κ</a:t>
              </a:r>
              <a:r>
                <a:rPr lang="el-GR" sz="2000" dirty="0">
                  <a:latin typeface="Trebuchet MS" panose="020B0603020202020204" pitchFamily="34" charset="0"/>
                </a:rPr>
                <a:t>, </a:t>
              </a:r>
              <a:r>
                <a:rPr lang="el-GR" sz="2000" dirty="0" smtClean="0">
                  <a:latin typeface="Trebuchet MS" panose="020B0603020202020204" pitchFamily="34" charset="0"/>
                </a:rPr>
                <a:t>3</a:t>
              </a:r>
              <a:r>
                <a:rPr lang="el-GR" sz="2000" i="1" dirty="0" smtClean="0">
                  <a:latin typeface="Trebuchet MS" panose="020B0603020202020204" pitchFamily="34" charset="0"/>
                </a:rPr>
                <a:t>Κ</a:t>
              </a:r>
              <a:r>
                <a:rPr lang="en-US" sz="2000" dirty="0" smtClean="0">
                  <a:latin typeface="Trebuchet MS" panose="020B0603020202020204" pitchFamily="34" charset="0"/>
                </a:rPr>
                <a:t> </a:t>
              </a:r>
              <a:r>
                <a:rPr lang="el-GR" sz="2000" dirty="0" smtClean="0">
                  <a:latin typeface="Trebuchet MS" panose="020B0603020202020204" pitchFamily="34" charset="0"/>
                </a:rPr>
                <a:t>αντίστοιχα</a:t>
              </a:r>
              <a:r>
                <a:rPr lang="el-GR" sz="2000" dirty="0">
                  <a:latin typeface="Trebuchet MS" panose="020B0603020202020204" pitchFamily="34" charset="0"/>
                </a:rPr>
                <a:t>. Δηλαδή η κινητική ενέργεια είναι ανάλογη της μετατόπισης.</a:t>
              </a:r>
              <a:r>
                <a:rPr lang="en-US" sz="2000" dirty="0">
                  <a:latin typeface="Trebuchet MS" panose="020B0603020202020204" pitchFamily="34" charset="0"/>
                </a:rPr>
                <a:t> </a:t>
              </a:r>
              <a:r>
                <a:rPr lang="el-GR" sz="2000" dirty="0">
                  <a:latin typeface="Trebuchet MS" panose="020B0603020202020204" pitchFamily="34" charset="0"/>
                </a:rPr>
                <a:t>Πώς το εξηγείτε αυτό;</a:t>
              </a:r>
            </a:p>
          </p:txBody>
        </p:sp>
      </p:grpSp>
    </p:spTree>
    <p:extLst>
      <p:ext uri="{BB962C8B-B14F-4D97-AF65-F5344CB8AC3E}">
        <p14:creationId xmlns:p14="http://schemas.microsoft.com/office/powerpoint/2010/main" val="90608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dissolve">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dissolve">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3" name="Θέση αριθμού διαφάνειας 2"/>
          <p:cNvSpPr>
            <a:spLocks noGrp="1"/>
          </p:cNvSpPr>
          <p:nvPr>
            <p:ph type="sldNum" sz="quarter" idx="12"/>
          </p:nvPr>
        </p:nvSpPr>
        <p:spPr/>
        <p:txBody>
          <a:bodyPr/>
          <a:lstStyle/>
          <a:p>
            <a:fld id="{3DF53439-851E-44AD-84B1-B6BFC3D0C743}" type="slidenum">
              <a:rPr lang="el-GR" smtClean="0"/>
              <a:t>23</a:t>
            </a:fld>
            <a:endParaRPr lang="el-GR"/>
          </a:p>
        </p:txBody>
      </p:sp>
      <p:sp>
        <p:nvSpPr>
          <p:cNvPr id="4" name="Ορθογώνιο 3"/>
          <p:cNvSpPr/>
          <p:nvPr/>
        </p:nvSpPr>
        <p:spPr>
          <a:xfrm>
            <a:off x="539552" y="332656"/>
            <a:ext cx="7992888" cy="4914166"/>
          </a:xfrm>
          <a:prstGeom prst="rect">
            <a:avLst/>
          </a:prstGeom>
        </p:spPr>
        <p:txBody>
          <a:bodyPr wrap="square">
            <a:spAutoFit/>
          </a:bodyPr>
          <a:lstStyle/>
          <a:p>
            <a:pPr algn="just"/>
            <a:r>
              <a:rPr lang="el-GR" sz="2000" b="1" dirty="0">
                <a:latin typeface="Trebuchet MS" panose="020B0603020202020204" pitchFamily="34" charset="0"/>
              </a:rPr>
              <a:t>7. </a:t>
            </a:r>
            <a:r>
              <a:rPr lang="el-GR" sz="2000" dirty="0" smtClean="0">
                <a:latin typeface="Trebuchet MS" panose="020B0603020202020204" pitchFamily="34" charset="0"/>
              </a:rPr>
              <a:t>Τι </a:t>
            </a:r>
            <a:r>
              <a:rPr lang="el-GR" sz="2000" dirty="0">
                <a:latin typeface="Trebuchet MS" panose="020B0603020202020204" pitchFamily="34" charset="0"/>
              </a:rPr>
              <a:t>σημαίνει ότι ένας λαμπτήρας έχει ισχύ 100W; </a:t>
            </a:r>
            <a:r>
              <a:rPr lang="el-GR" sz="2000" dirty="0" smtClean="0">
                <a:latin typeface="Trebuchet MS" panose="020B0603020202020204" pitchFamily="34" charset="0"/>
              </a:rPr>
              <a:t>Το </a:t>
            </a:r>
            <a:r>
              <a:rPr lang="el-GR" sz="2000" dirty="0">
                <a:latin typeface="Trebuchet MS" panose="020B0603020202020204" pitchFamily="34" charset="0"/>
              </a:rPr>
              <a:t>κόστος λειτουργίας ενός λαμπτήρα 100W εξαρτάται από την ισχύ του, το χρόνο που αυτός λειτουργεί, ή και από τα δύο</a:t>
            </a:r>
            <a:r>
              <a:rPr lang="el-GR" sz="2000" dirty="0" smtClean="0">
                <a:latin typeface="Trebuchet MS" panose="020B0603020202020204" pitchFamily="34" charset="0"/>
              </a:rPr>
              <a:t>;</a:t>
            </a:r>
            <a:endParaRPr lang="en-US" sz="2000" dirty="0" smtClean="0">
              <a:latin typeface="Trebuchet MS" panose="020B0603020202020204" pitchFamily="34" charset="0"/>
            </a:endParaRPr>
          </a:p>
          <a:p>
            <a:pPr algn="just"/>
            <a:endParaRPr lang="en-US" sz="2000" dirty="0">
              <a:latin typeface="Trebuchet MS" panose="020B0603020202020204" pitchFamily="34" charset="0"/>
            </a:endParaRPr>
          </a:p>
          <a:p>
            <a:pPr algn="just"/>
            <a:r>
              <a:rPr lang="en-US" sz="2000" b="1" dirty="0" smtClean="0">
                <a:latin typeface="Trebuchet MS" panose="020B0603020202020204" pitchFamily="34" charset="0"/>
              </a:rPr>
              <a:t>8</a:t>
            </a:r>
            <a:r>
              <a:rPr lang="el-GR" sz="2000" b="1" dirty="0" smtClean="0">
                <a:latin typeface="Trebuchet MS" panose="020B0603020202020204" pitchFamily="34" charset="0"/>
              </a:rPr>
              <a:t>.</a:t>
            </a:r>
            <a:r>
              <a:rPr lang="el-GR" sz="2000" b="1" dirty="0">
                <a:latin typeface="Trebuchet MS" panose="020B0603020202020204" pitchFamily="34" charset="0"/>
              </a:rPr>
              <a:t> </a:t>
            </a:r>
            <a:r>
              <a:rPr lang="en-US" sz="2000" dirty="0">
                <a:latin typeface="Trebuchet MS" panose="020B0603020202020204" pitchFamily="34" charset="0"/>
              </a:rPr>
              <a:t> </a:t>
            </a:r>
            <a:r>
              <a:rPr lang="el-GR" sz="2000" dirty="0" smtClean="0">
                <a:latin typeface="Trebuchet MS" panose="020B0603020202020204" pitchFamily="34" charset="0"/>
              </a:rPr>
              <a:t>Ένα </a:t>
            </a:r>
            <a:r>
              <a:rPr lang="el-GR" sz="2000" dirty="0">
                <a:latin typeface="Trebuchet MS" panose="020B0603020202020204" pitchFamily="34" charset="0"/>
              </a:rPr>
              <a:t>σώμα μάζας </a:t>
            </a:r>
            <a:r>
              <a:rPr lang="el-GR" sz="2000" i="1" dirty="0">
                <a:latin typeface="Trebuchet MS" panose="020B0603020202020204" pitchFamily="34" charset="0"/>
              </a:rPr>
              <a:t>m</a:t>
            </a:r>
            <a:r>
              <a:rPr lang="el-GR" sz="2000" dirty="0">
                <a:latin typeface="Trebuchet MS" panose="020B0603020202020204" pitchFamily="34" charset="0"/>
              </a:rPr>
              <a:t> αφήνεται να πέσει από μικρό ύψος </a:t>
            </a:r>
            <a:r>
              <a:rPr lang="el-GR" sz="2000" i="1" dirty="0">
                <a:latin typeface="Trebuchet MS" panose="020B0603020202020204" pitchFamily="34" charset="0"/>
              </a:rPr>
              <a:t>h</a:t>
            </a:r>
            <a:r>
              <a:rPr lang="el-GR" sz="2000" dirty="0">
                <a:latin typeface="Trebuchet MS" panose="020B0603020202020204" pitchFamily="34" charset="0"/>
              </a:rPr>
              <a:t>. </a:t>
            </a:r>
            <a:r>
              <a:rPr lang="el-GR" sz="2000" dirty="0" smtClean="0">
                <a:latin typeface="Trebuchet MS" panose="020B0603020202020204" pitchFamily="34" charset="0"/>
              </a:rPr>
              <a:t>Αν </a:t>
            </a:r>
            <a:r>
              <a:rPr lang="el-GR" sz="2000" dirty="0">
                <a:latin typeface="Trebuchet MS" panose="020B0603020202020204" pitchFamily="34" charset="0"/>
              </a:rPr>
              <a:t>η αντίσταση του αέρα είναι αμελητέα, να σχεδιαστούν στους ίδιους άξονες ενέργεια - ύψος, η κινητική, η δυναμική και η ολική ενέργεια του σώματος κατά την πτώση του</a:t>
            </a:r>
            <a:r>
              <a:rPr lang="el-GR" sz="2000" dirty="0" smtClean="0">
                <a:latin typeface="Trebuchet MS" panose="020B0603020202020204" pitchFamily="34" charset="0"/>
              </a:rPr>
              <a:t>.</a:t>
            </a:r>
          </a:p>
          <a:p>
            <a:pPr algn="just"/>
            <a:endParaRPr lang="el-GR" sz="2000" dirty="0">
              <a:latin typeface="Trebuchet MS" panose="020B0603020202020204" pitchFamily="34" charset="0"/>
            </a:endParaRPr>
          </a:p>
          <a:p>
            <a:pPr algn="just"/>
            <a:r>
              <a:rPr lang="el-GR" sz="2000" b="1" dirty="0">
                <a:latin typeface="Trebuchet MS" panose="020B0603020202020204" pitchFamily="34" charset="0"/>
              </a:rPr>
              <a:t>*21. </a:t>
            </a:r>
            <a:r>
              <a:rPr lang="el-GR" sz="2000" dirty="0">
                <a:latin typeface="Trebuchet MS" panose="020B0603020202020204" pitchFamily="34" charset="0"/>
              </a:rPr>
              <a:t> Ένα μεταλλικό σφαιρίδιο κινείται κατακόρυφα προς τα κάτω μέσα σ' ένα υγρό έχοντας, λόγω της αντίστασης του υγρού, σταθερή ταχύτητα </a:t>
            </a:r>
            <a:r>
              <a:rPr lang="el-GR" sz="2000" i="1" dirty="0">
                <a:latin typeface="Trebuchet MS" panose="020B0603020202020204" pitchFamily="34" charset="0"/>
              </a:rPr>
              <a:t>υ</a:t>
            </a:r>
            <a:r>
              <a:rPr lang="en-US" sz="2000" dirty="0">
                <a:latin typeface="Trebuchet MS" panose="020B0603020202020204" pitchFamily="34" charset="0"/>
              </a:rPr>
              <a:t> </a:t>
            </a:r>
            <a:r>
              <a:rPr lang="el-GR" sz="2000" dirty="0">
                <a:latin typeface="Trebuchet MS" panose="020B0603020202020204" pitchFamily="34" charset="0"/>
              </a:rPr>
              <a:t>=</a:t>
            </a:r>
            <a:r>
              <a:rPr lang="en-US" sz="2000" dirty="0">
                <a:latin typeface="Trebuchet MS" panose="020B0603020202020204" pitchFamily="34" charset="0"/>
              </a:rPr>
              <a:t> </a:t>
            </a:r>
            <a:r>
              <a:rPr lang="el-GR" sz="2000" dirty="0">
                <a:latin typeface="Trebuchet MS" panose="020B0603020202020204" pitchFamily="34" charset="0"/>
              </a:rPr>
              <a:t>0,05</a:t>
            </a:r>
            <a:r>
              <a:rPr lang="en-US" sz="2000" dirty="0">
                <a:latin typeface="Trebuchet MS" panose="020B0603020202020204" pitchFamily="34" charset="0"/>
              </a:rPr>
              <a:t>m/s.</a:t>
            </a:r>
            <a:r>
              <a:rPr lang="el-GR" sz="2000" dirty="0">
                <a:latin typeface="Trebuchet MS" panose="020B0603020202020204" pitchFamily="34" charset="0"/>
              </a:rPr>
              <a:t> Αν </a:t>
            </a:r>
            <a:r>
              <a:rPr lang="en-US" sz="2000" i="1" dirty="0">
                <a:latin typeface="Trebuchet MS" panose="020B0603020202020204" pitchFamily="34" charset="0"/>
              </a:rPr>
              <a:t>g</a:t>
            </a:r>
            <a:r>
              <a:rPr lang="en-US" sz="2000" dirty="0">
                <a:latin typeface="Trebuchet MS" panose="020B0603020202020204" pitchFamily="34" charset="0"/>
              </a:rPr>
              <a:t> = 10m/s</a:t>
            </a:r>
            <a:r>
              <a:rPr lang="en-US" sz="2000" baseline="30000" dirty="0">
                <a:latin typeface="Trebuchet MS" panose="020B0603020202020204" pitchFamily="34" charset="0"/>
              </a:rPr>
              <a:t>2 </a:t>
            </a:r>
            <a:r>
              <a:rPr lang="el-GR" sz="2000" dirty="0">
                <a:latin typeface="Trebuchet MS" panose="020B0603020202020204" pitchFamily="34" charset="0"/>
              </a:rPr>
              <a:t>και το σφαιρίδιο έχει μάζα</a:t>
            </a:r>
            <a:r>
              <a:rPr lang="en-US" sz="2000" dirty="0">
                <a:latin typeface="Trebuchet MS" panose="020B0603020202020204" pitchFamily="34" charset="0"/>
              </a:rPr>
              <a:t> 0,02kg, </a:t>
            </a:r>
            <a:r>
              <a:rPr lang="el-GR" sz="2000" dirty="0">
                <a:latin typeface="Trebuchet MS" panose="020B0603020202020204" pitchFamily="34" charset="0"/>
              </a:rPr>
              <a:t>η ενέργεια που χάνει μέσα στο υγρό σε κάθε δευτερόλεπτο νομίζετε ότι </a:t>
            </a:r>
            <a:r>
              <a:rPr lang="el-GR" sz="2000" dirty="0" smtClean="0">
                <a:latin typeface="Trebuchet MS" panose="020B0603020202020204" pitchFamily="34" charset="0"/>
              </a:rPr>
              <a:t>είναι</a:t>
            </a:r>
            <a:endParaRPr lang="en-US" sz="2000" dirty="0">
              <a:latin typeface="Trebuchet MS" panose="020B0603020202020204" pitchFamily="34" charset="0"/>
            </a:endParaRPr>
          </a:p>
          <a:p>
            <a:pPr algn="just"/>
            <a:endParaRPr lang="en-US" sz="2000" baseline="30000" dirty="0">
              <a:latin typeface="Trebuchet MS" panose="020B0603020202020204" pitchFamily="34" charset="0"/>
            </a:endParaRPr>
          </a:p>
          <a:p>
            <a:pPr algn="just"/>
            <a:r>
              <a:rPr lang="en-US" sz="2000" b="1" dirty="0">
                <a:latin typeface="Trebuchet MS" panose="020B0603020202020204" pitchFamily="34" charset="0"/>
              </a:rPr>
              <a:t>A.  </a:t>
            </a:r>
            <a:r>
              <a:rPr lang="en-US" sz="2000" dirty="0">
                <a:latin typeface="Trebuchet MS" panose="020B0603020202020204" pitchFamily="34" charset="0"/>
              </a:rPr>
              <a:t>0,025mJ.        </a:t>
            </a:r>
            <a:r>
              <a:rPr lang="el-GR" sz="2000" dirty="0">
                <a:latin typeface="Trebuchet MS" panose="020B0603020202020204" pitchFamily="34" charset="0"/>
              </a:rPr>
              <a:t>    </a:t>
            </a:r>
            <a:r>
              <a:rPr lang="en-US" sz="2000" b="1" dirty="0">
                <a:latin typeface="Trebuchet MS" panose="020B0603020202020204" pitchFamily="34" charset="0"/>
              </a:rPr>
              <a:t>B.  </a:t>
            </a:r>
            <a:r>
              <a:rPr lang="en-US" sz="2000" dirty="0">
                <a:latin typeface="Trebuchet MS" panose="020B0603020202020204" pitchFamily="34" charset="0"/>
              </a:rPr>
              <a:t>1,3mJ. </a:t>
            </a:r>
            <a:r>
              <a:rPr lang="el-GR" sz="2000" dirty="0">
                <a:latin typeface="Trebuchet MS" panose="020B0603020202020204" pitchFamily="34" charset="0"/>
              </a:rPr>
              <a:t>           </a:t>
            </a:r>
            <a:r>
              <a:rPr lang="el-GR" sz="2000" b="1" dirty="0">
                <a:latin typeface="Trebuchet MS" panose="020B0603020202020204" pitchFamily="34" charset="0"/>
              </a:rPr>
              <a:t>Γ</a:t>
            </a:r>
            <a:r>
              <a:rPr lang="en-US" sz="2000" b="1" dirty="0">
                <a:latin typeface="Trebuchet MS" panose="020B0603020202020204" pitchFamily="34" charset="0"/>
              </a:rPr>
              <a:t>.  </a:t>
            </a:r>
            <a:r>
              <a:rPr lang="en-US" sz="2000" dirty="0">
                <a:latin typeface="Trebuchet MS" panose="020B0603020202020204" pitchFamily="34" charset="0"/>
              </a:rPr>
              <a:t>10mJ. </a:t>
            </a:r>
            <a:r>
              <a:rPr lang="el-GR" sz="2000" dirty="0">
                <a:latin typeface="Trebuchet MS" panose="020B0603020202020204" pitchFamily="34" charset="0"/>
              </a:rPr>
              <a:t>           </a:t>
            </a:r>
            <a:r>
              <a:rPr lang="el-GR" sz="2000" b="1" dirty="0">
                <a:latin typeface="Trebuchet MS" panose="020B0603020202020204" pitchFamily="34" charset="0"/>
              </a:rPr>
              <a:t>Δ</a:t>
            </a:r>
            <a:r>
              <a:rPr lang="en-US" sz="2000" b="1" dirty="0">
                <a:latin typeface="Trebuchet MS" panose="020B0603020202020204" pitchFamily="34" charset="0"/>
              </a:rPr>
              <a:t>.  </a:t>
            </a:r>
            <a:r>
              <a:rPr lang="en-US" sz="2000" dirty="0">
                <a:latin typeface="Trebuchet MS" panose="020B0603020202020204" pitchFamily="34" charset="0"/>
              </a:rPr>
              <a:t>8,2mJ. </a:t>
            </a:r>
            <a:endParaRPr lang="el-GR" sz="2000" dirty="0">
              <a:latin typeface="Trebuchet MS" panose="020B0603020202020204" pitchFamily="34" charset="0"/>
            </a:endParaRPr>
          </a:p>
        </p:txBody>
      </p:sp>
      <p:sp>
        <p:nvSpPr>
          <p:cNvPr id="5" name="Έλλειψη 4"/>
          <p:cNvSpPr/>
          <p:nvPr/>
        </p:nvSpPr>
        <p:spPr>
          <a:xfrm>
            <a:off x="5004048" y="4802875"/>
            <a:ext cx="432048" cy="432048"/>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712462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fade">
                                      <p:cBhvr>
                                        <p:cTn id="17" dur="500"/>
                                        <p:tgtEl>
                                          <p:spTgt spid="4">
                                            <p:txEl>
                                              <p:pRg st="4" end="4"/>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4">
                                            <p:txEl>
                                              <p:pRg st="6" end="6"/>
                                            </p:txEl>
                                          </p:spTgt>
                                        </p:tgtEl>
                                        <p:attrNameLst>
                                          <p:attrName>style.visibility</p:attrName>
                                        </p:attrNameLst>
                                      </p:cBhvr>
                                      <p:to>
                                        <p:strVal val="visible"/>
                                      </p:to>
                                    </p:set>
                                    <p:animEffect transition="in" filter="fade">
                                      <p:cBhvr>
                                        <p:cTn id="20" dur="500"/>
                                        <p:tgtEl>
                                          <p:spTgt spid="4">
                                            <p:txEl>
                                              <p:pRg st="6" end="6"/>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2000" fill="hold"/>
                                        <p:tgtEl>
                                          <p:spTgt spid="5"/>
                                        </p:tgtEl>
                                        <p:attrNameLst>
                                          <p:attrName>ppt_x</p:attrName>
                                        </p:attrNameLst>
                                      </p:cBhvr>
                                      <p:tavLst>
                                        <p:tav tm="0">
                                          <p:val>
                                            <p:strVal val="0-#ppt_w/2"/>
                                          </p:val>
                                        </p:tav>
                                        <p:tav tm="100000">
                                          <p:val>
                                            <p:strVal val="#ppt_x"/>
                                          </p:val>
                                        </p:tav>
                                      </p:tavLst>
                                    </p:anim>
                                    <p:anim calcmode="lin" valueType="num">
                                      <p:cBhvr additive="base">
                                        <p:cTn id="26" dur="20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3" name="Θέση αριθμού διαφάνειας 2"/>
          <p:cNvSpPr>
            <a:spLocks noGrp="1"/>
          </p:cNvSpPr>
          <p:nvPr>
            <p:ph type="sldNum" sz="quarter" idx="12"/>
          </p:nvPr>
        </p:nvSpPr>
        <p:spPr/>
        <p:txBody>
          <a:bodyPr/>
          <a:lstStyle/>
          <a:p>
            <a:fld id="{3DF53439-851E-44AD-84B1-B6BFC3D0C743}" type="slidenum">
              <a:rPr lang="el-GR" smtClean="0"/>
              <a:t>24</a:t>
            </a:fld>
            <a:endParaRPr lang="el-GR"/>
          </a:p>
        </p:txBody>
      </p:sp>
      <p:sp>
        <p:nvSpPr>
          <p:cNvPr id="4" name="Ορθογώνιο 3"/>
          <p:cNvSpPr/>
          <p:nvPr/>
        </p:nvSpPr>
        <p:spPr>
          <a:xfrm>
            <a:off x="467544" y="332656"/>
            <a:ext cx="8136904" cy="4401205"/>
          </a:xfrm>
          <a:prstGeom prst="rect">
            <a:avLst/>
          </a:prstGeom>
        </p:spPr>
        <p:txBody>
          <a:bodyPr wrap="square">
            <a:spAutoFit/>
          </a:bodyPr>
          <a:lstStyle/>
          <a:p>
            <a:pPr algn="just"/>
            <a:r>
              <a:rPr lang="el-GR" sz="2000" b="1" dirty="0">
                <a:latin typeface="Trebuchet MS" panose="020B0603020202020204" pitchFamily="34" charset="0"/>
              </a:rPr>
              <a:t>13. </a:t>
            </a:r>
            <a:r>
              <a:rPr lang="el-GR" sz="2000" dirty="0" smtClean="0">
                <a:latin typeface="Trebuchet MS" panose="020B0603020202020204" pitchFamily="34" charset="0"/>
              </a:rPr>
              <a:t>Να </a:t>
            </a:r>
            <a:r>
              <a:rPr lang="el-GR" sz="2000" dirty="0">
                <a:latin typeface="Trebuchet MS" panose="020B0603020202020204" pitchFamily="34" charset="0"/>
              </a:rPr>
              <a:t>χαρακτηρίσετε με (Σ) τις σωστές και με (Λ) τις λανθασμένες προτάσεις</a:t>
            </a:r>
            <a:r>
              <a:rPr lang="el-GR" sz="2000" dirty="0" smtClean="0">
                <a:latin typeface="Trebuchet MS" panose="020B0603020202020204" pitchFamily="34" charset="0"/>
              </a:rPr>
              <a:t>:</a:t>
            </a:r>
          </a:p>
          <a:p>
            <a:pPr algn="just"/>
            <a:r>
              <a:rPr lang="el-GR" sz="2000" b="1" dirty="0">
                <a:latin typeface="Trebuchet MS" panose="020B0603020202020204" pitchFamily="34" charset="0"/>
              </a:rPr>
              <a:t>Α.</a:t>
            </a:r>
            <a:r>
              <a:rPr lang="el-GR" sz="2000" dirty="0">
                <a:latin typeface="Trebuchet MS" panose="020B0603020202020204" pitchFamily="34" charset="0"/>
              </a:rPr>
              <a:t> </a:t>
            </a:r>
            <a:r>
              <a:rPr lang="el-GR" sz="2000" dirty="0" smtClean="0">
                <a:latin typeface="Trebuchet MS" panose="020B0603020202020204" pitchFamily="34" charset="0"/>
              </a:rPr>
              <a:t>H </a:t>
            </a:r>
            <a:r>
              <a:rPr lang="el-GR" sz="2000" dirty="0">
                <a:latin typeface="Trebuchet MS" panose="020B0603020202020204" pitchFamily="34" charset="0"/>
              </a:rPr>
              <a:t>ταχύτητα και η κινητική ενέργεια ενός σώματος που κινείται σε οριζόντιο επίπεδο, αναλύονται σε δύο συνιστώσες η κάθε μία.</a:t>
            </a:r>
          </a:p>
          <a:p>
            <a:pPr algn="just"/>
            <a:r>
              <a:rPr lang="el-GR" sz="2000" b="1" dirty="0">
                <a:latin typeface="Trebuchet MS" panose="020B0603020202020204" pitchFamily="34" charset="0"/>
              </a:rPr>
              <a:t>Β.</a:t>
            </a:r>
            <a:r>
              <a:rPr lang="el-GR" sz="2000" dirty="0">
                <a:latin typeface="Trebuchet MS" panose="020B0603020202020204" pitchFamily="34" charset="0"/>
              </a:rPr>
              <a:t> </a:t>
            </a:r>
            <a:r>
              <a:rPr lang="el-GR" sz="2000" dirty="0" smtClean="0">
                <a:latin typeface="Trebuchet MS" panose="020B0603020202020204" pitchFamily="34" charset="0"/>
              </a:rPr>
              <a:t>H </a:t>
            </a:r>
            <a:r>
              <a:rPr lang="el-GR" sz="2000" dirty="0">
                <a:latin typeface="Trebuchet MS" panose="020B0603020202020204" pitchFamily="34" charset="0"/>
              </a:rPr>
              <a:t>ταχύτητα ενός σώματος μπορεί να μεταβάλλεται, αν το έργο της συνισταμένης δύναμης που ασκείται στο σώμα είναι μηδέν.</a:t>
            </a:r>
          </a:p>
          <a:p>
            <a:pPr algn="just"/>
            <a:r>
              <a:rPr lang="el-GR" sz="2000" b="1" dirty="0">
                <a:latin typeface="Trebuchet MS" panose="020B0603020202020204" pitchFamily="34" charset="0"/>
              </a:rPr>
              <a:t>Γ.</a:t>
            </a:r>
            <a:r>
              <a:rPr lang="el-GR" sz="2000" dirty="0">
                <a:latin typeface="Trebuchet MS" panose="020B0603020202020204" pitchFamily="34" charset="0"/>
              </a:rPr>
              <a:t>  </a:t>
            </a:r>
            <a:r>
              <a:rPr lang="el-GR" sz="2000" dirty="0" smtClean="0">
                <a:latin typeface="Trebuchet MS" panose="020B0603020202020204" pitchFamily="34" charset="0"/>
              </a:rPr>
              <a:t>Αν </a:t>
            </a:r>
            <a:r>
              <a:rPr lang="el-GR" sz="2000" dirty="0">
                <a:latin typeface="Trebuchet MS" panose="020B0603020202020204" pitchFamily="34" charset="0"/>
              </a:rPr>
              <a:t>η ταχύτητα ενός σώματος διπλασιαστεί, θα </a:t>
            </a:r>
            <a:r>
              <a:rPr lang="el-GR" sz="2000" dirty="0" smtClean="0">
                <a:latin typeface="Trebuchet MS" panose="020B0603020202020204" pitchFamily="34" charset="0"/>
              </a:rPr>
              <a:t>διπλασιαστεί και </a:t>
            </a:r>
            <a:r>
              <a:rPr lang="el-GR" sz="2000" dirty="0">
                <a:latin typeface="Trebuchet MS" panose="020B0603020202020204" pitchFamily="34" charset="0"/>
              </a:rPr>
              <a:t>η κινητική του ενέργεια.</a:t>
            </a:r>
          </a:p>
          <a:p>
            <a:pPr algn="just"/>
            <a:r>
              <a:rPr lang="el-GR" sz="2000" b="1" dirty="0">
                <a:latin typeface="Trebuchet MS" panose="020B0603020202020204" pitchFamily="34" charset="0"/>
              </a:rPr>
              <a:t>Δ.</a:t>
            </a:r>
            <a:r>
              <a:rPr lang="el-GR" sz="2000" dirty="0">
                <a:latin typeface="Trebuchet MS" panose="020B0603020202020204" pitchFamily="34" charset="0"/>
              </a:rPr>
              <a:t>  </a:t>
            </a:r>
            <a:r>
              <a:rPr lang="el-GR" sz="2000" dirty="0" smtClean="0">
                <a:latin typeface="Trebuchet MS" panose="020B0603020202020204" pitchFamily="34" charset="0"/>
              </a:rPr>
              <a:t>H </a:t>
            </a:r>
            <a:r>
              <a:rPr lang="el-GR" sz="2000" dirty="0">
                <a:latin typeface="Trebuchet MS" panose="020B0603020202020204" pitchFamily="34" charset="0"/>
              </a:rPr>
              <a:t>κινητική ενέργεια ενός συστήματος σωμάτων, είναι ίση με το άθροισμα των κινητικών ενεργειών των σωμάτων του συστήματος.</a:t>
            </a:r>
          </a:p>
          <a:p>
            <a:pPr algn="just"/>
            <a:r>
              <a:rPr lang="el-GR" sz="2000" b="1" dirty="0">
                <a:latin typeface="Trebuchet MS" panose="020B0603020202020204" pitchFamily="34" charset="0"/>
              </a:rPr>
              <a:t>Ε.</a:t>
            </a:r>
            <a:r>
              <a:rPr lang="el-GR" sz="2000" dirty="0">
                <a:latin typeface="Trebuchet MS" panose="020B0603020202020204" pitchFamily="34" charset="0"/>
              </a:rPr>
              <a:t>  </a:t>
            </a:r>
            <a:r>
              <a:rPr lang="el-GR" sz="2000" dirty="0" smtClean="0">
                <a:latin typeface="Trebuchet MS" panose="020B0603020202020204" pitchFamily="34" charset="0"/>
              </a:rPr>
              <a:t>Αν </a:t>
            </a:r>
            <a:r>
              <a:rPr lang="el-GR" sz="2000" dirty="0">
                <a:latin typeface="Trebuchet MS" panose="020B0603020202020204" pitchFamily="34" charset="0"/>
              </a:rPr>
              <a:t>ένα σώμα αφεθεί να κινηθεί σε λείο κεκλιμένο επίπεδο μόνο με την επίδραση του βάρους του, τότε: </a:t>
            </a:r>
            <a:r>
              <a:rPr lang="el-GR" sz="2000" dirty="0" err="1">
                <a:latin typeface="Trebuchet MS" panose="020B0603020202020204" pitchFamily="34" charset="0"/>
              </a:rPr>
              <a:t>To</a:t>
            </a:r>
            <a:r>
              <a:rPr lang="el-GR" sz="2000" dirty="0">
                <a:latin typeface="Trebuchet MS" panose="020B0603020202020204" pitchFamily="34" charset="0"/>
              </a:rPr>
              <a:t> έργο του βάρους, είναι ίσο με την ελάττωση της δυναμικής ενέργειας η οποία είναι ισόποση με την αύξηση της κινητικής του ενέργειας</a:t>
            </a:r>
            <a:r>
              <a:rPr lang="el-GR" sz="2000" dirty="0" smtClean="0">
                <a:latin typeface="Trebuchet MS" panose="020B0603020202020204" pitchFamily="34" charset="0"/>
              </a:rPr>
              <a:t>.</a:t>
            </a:r>
            <a:endParaRPr lang="el-GR" sz="2000" dirty="0">
              <a:latin typeface="Trebuchet MS" panose="020B0603020202020204" pitchFamily="34" charset="0"/>
            </a:endParaRPr>
          </a:p>
        </p:txBody>
      </p:sp>
      <p:sp>
        <p:nvSpPr>
          <p:cNvPr id="5" name="TextBox 4"/>
          <p:cNvSpPr txBox="1"/>
          <p:nvPr/>
        </p:nvSpPr>
        <p:spPr>
          <a:xfrm>
            <a:off x="4788024" y="4286599"/>
            <a:ext cx="360040" cy="461665"/>
          </a:xfrm>
          <a:prstGeom prst="rect">
            <a:avLst/>
          </a:prstGeom>
          <a:noFill/>
        </p:spPr>
        <p:txBody>
          <a:bodyPr wrap="square" rtlCol="0">
            <a:spAutoFit/>
          </a:bodyPr>
          <a:lstStyle/>
          <a:p>
            <a:r>
              <a:rPr lang="el-GR" sz="2400" b="1" dirty="0">
                <a:solidFill>
                  <a:srgbClr val="FF0000"/>
                </a:solidFill>
                <a:effectLst>
                  <a:outerShdw blurRad="38100" dist="38100" dir="2700000" algn="tl">
                    <a:srgbClr val="000000">
                      <a:alpha val="43137"/>
                    </a:srgbClr>
                  </a:outerShdw>
                </a:effectLst>
                <a:latin typeface="Trebuchet MS" panose="020B0603020202020204" pitchFamily="34" charset="0"/>
              </a:rPr>
              <a:t>Σ</a:t>
            </a:r>
          </a:p>
        </p:txBody>
      </p:sp>
      <p:sp>
        <p:nvSpPr>
          <p:cNvPr id="6" name="TextBox 5"/>
          <p:cNvSpPr txBox="1"/>
          <p:nvPr/>
        </p:nvSpPr>
        <p:spPr>
          <a:xfrm>
            <a:off x="8172874" y="2996952"/>
            <a:ext cx="360040" cy="461665"/>
          </a:xfrm>
          <a:prstGeom prst="rect">
            <a:avLst/>
          </a:prstGeom>
          <a:noFill/>
        </p:spPr>
        <p:txBody>
          <a:bodyPr wrap="square" rtlCol="0">
            <a:spAutoFit/>
          </a:bodyPr>
          <a:lstStyle/>
          <a:p>
            <a:r>
              <a:rPr lang="el-GR" sz="2400" b="1" dirty="0">
                <a:solidFill>
                  <a:srgbClr val="FF0000"/>
                </a:solidFill>
                <a:effectLst>
                  <a:outerShdw blurRad="38100" dist="38100" dir="2700000" algn="tl">
                    <a:srgbClr val="000000">
                      <a:alpha val="43137"/>
                    </a:srgbClr>
                  </a:outerShdw>
                </a:effectLst>
                <a:latin typeface="Trebuchet MS" panose="020B0603020202020204" pitchFamily="34" charset="0"/>
              </a:rPr>
              <a:t>Σ</a:t>
            </a:r>
          </a:p>
        </p:txBody>
      </p:sp>
      <p:sp>
        <p:nvSpPr>
          <p:cNvPr id="7" name="TextBox 6"/>
          <p:cNvSpPr txBox="1"/>
          <p:nvPr/>
        </p:nvSpPr>
        <p:spPr>
          <a:xfrm>
            <a:off x="7339473" y="1814201"/>
            <a:ext cx="360040" cy="461665"/>
          </a:xfrm>
          <a:prstGeom prst="rect">
            <a:avLst/>
          </a:prstGeom>
          <a:noFill/>
        </p:spPr>
        <p:txBody>
          <a:bodyPr wrap="square" rtlCol="0">
            <a:spAutoFit/>
          </a:bodyPr>
          <a:lstStyle/>
          <a:p>
            <a:r>
              <a:rPr lang="el-GR" sz="2400" b="1" dirty="0">
                <a:solidFill>
                  <a:srgbClr val="FF0000"/>
                </a:solidFill>
                <a:effectLst>
                  <a:outerShdw blurRad="38100" dist="38100" dir="2700000" algn="tl">
                    <a:srgbClr val="000000">
                      <a:alpha val="43137"/>
                    </a:srgbClr>
                  </a:outerShdw>
                </a:effectLst>
                <a:latin typeface="Trebuchet MS" panose="020B0603020202020204" pitchFamily="34" charset="0"/>
              </a:rPr>
              <a:t>Σ</a:t>
            </a:r>
          </a:p>
        </p:txBody>
      </p:sp>
      <p:sp>
        <p:nvSpPr>
          <p:cNvPr id="9" name="TextBox 8"/>
          <p:cNvSpPr txBox="1"/>
          <p:nvPr/>
        </p:nvSpPr>
        <p:spPr>
          <a:xfrm>
            <a:off x="3278425" y="2420888"/>
            <a:ext cx="360040" cy="461665"/>
          </a:xfrm>
          <a:prstGeom prst="rect">
            <a:avLst/>
          </a:prstGeom>
          <a:noFill/>
        </p:spPr>
        <p:txBody>
          <a:bodyPr wrap="square" rtlCol="0">
            <a:spAutoFit/>
          </a:bodyPr>
          <a:lstStyle/>
          <a:p>
            <a:r>
              <a:rPr lang="el-GR" sz="2400" b="1" dirty="0" smtClean="0">
                <a:solidFill>
                  <a:srgbClr val="FF0000"/>
                </a:solidFill>
                <a:effectLst>
                  <a:outerShdw blurRad="38100" dist="38100" dir="2700000" algn="tl">
                    <a:srgbClr val="000000">
                      <a:alpha val="43137"/>
                    </a:srgbClr>
                  </a:outerShdw>
                </a:effectLst>
                <a:latin typeface="Trebuchet MS" panose="020B0603020202020204" pitchFamily="34" charset="0"/>
              </a:rPr>
              <a:t>Λ</a:t>
            </a:r>
            <a:endParaRPr lang="el-GR" sz="2400" b="1" dirty="0">
              <a:solidFill>
                <a:srgbClr val="FF0000"/>
              </a:solidFill>
              <a:effectLst>
                <a:outerShdw blurRad="38100" dist="38100" dir="2700000" algn="tl">
                  <a:srgbClr val="000000">
                    <a:alpha val="43137"/>
                  </a:srgbClr>
                </a:outerShdw>
              </a:effectLst>
              <a:latin typeface="Trebuchet MS" panose="020B0603020202020204" pitchFamily="34" charset="0"/>
            </a:endParaRPr>
          </a:p>
        </p:txBody>
      </p:sp>
      <p:sp>
        <p:nvSpPr>
          <p:cNvPr id="10" name="TextBox 9"/>
          <p:cNvSpPr txBox="1"/>
          <p:nvPr/>
        </p:nvSpPr>
        <p:spPr>
          <a:xfrm>
            <a:off x="7740352" y="1196752"/>
            <a:ext cx="360040" cy="461665"/>
          </a:xfrm>
          <a:prstGeom prst="rect">
            <a:avLst/>
          </a:prstGeom>
          <a:noFill/>
        </p:spPr>
        <p:txBody>
          <a:bodyPr wrap="square" rtlCol="0">
            <a:spAutoFit/>
          </a:bodyPr>
          <a:lstStyle/>
          <a:p>
            <a:r>
              <a:rPr lang="el-GR" sz="2400" b="1" dirty="0" smtClean="0">
                <a:solidFill>
                  <a:srgbClr val="FF0000"/>
                </a:solidFill>
                <a:effectLst>
                  <a:outerShdw blurRad="38100" dist="38100" dir="2700000" algn="tl">
                    <a:srgbClr val="000000">
                      <a:alpha val="43137"/>
                    </a:srgbClr>
                  </a:outerShdw>
                </a:effectLst>
                <a:latin typeface="Trebuchet MS" panose="020B0603020202020204" pitchFamily="34" charset="0"/>
              </a:rPr>
              <a:t>Λ</a:t>
            </a:r>
            <a:endParaRPr lang="el-GR" sz="2400" b="1" dirty="0">
              <a:solidFill>
                <a:srgbClr val="FF0000"/>
              </a:solidFill>
              <a:effectLst>
                <a:outerShdw blurRad="38100" dist="38100" dir="2700000" algn="tl">
                  <a:srgbClr val="000000">
                    <a:alpha val="43137"/>
                  </a:srgbClr>
                </a:outerShdw>
              </a:effectLst>
              <a:latin typeface="Trebuchet MS" panose="020B0603020202020204" pitchFamily="34" charset="0"/>
            </a:endParaRPr>
          </a:p>
        </p:txBody>
      </p:sp>
    </p:spTree>
    <p:extLst>
      <p:ext uri="{BB962C8B-B14F-4D97-AF65-F5344CB8AC3E}">
        <p14:creationId xmlns:p14="http://schemas.microsoft.com/office/powerpoint/2010/main" val="2939522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2"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additive="base">
                                        <p:cTn id="17" dur="1500" fill="hold"/>
                                        <p:tgtEl>
                                          <p:spTgt spid="10"/>
                                        </p:tgtEl>
                                        <p:attrNameLst>
                                          <p:attrName>ppt_x</p:attrName>
                                        </p:attrNameLst>
                                      </p:cBhvr>
                                      <p:tavLst>
                                        <p:tav tm="0">
                                          <p:val>
                                            <p:strVal val="1+#ppt_w/2"/>
                                          </p:val>
                                        </p:tav>
                                        <p:tav tm="100000">
                                          <p:val>
                                            <p:strVal val="#ppt_x"/>
                                          </p:val>
                                        </p:tav>
                                      </p:tavLst>
                                    </p:anim>
                                    <p:anim calcmode="lin" valueType="num">
                                      <p:cBhvr additive="base">
                                        <p:cTn id="18" dur="1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4">
                                            <p:txEl>
                                              <p:pRg st="2" end="2"/>
                                            </p:txEl>
                                          </p:spTgt>
                                        </p:tgtEl>
                                        <p:attrNameLst>
                                          <p:attrName>style.visibility</p:attrName>
                                        </p:attrNameLst>
                                      </p:cBhvr>
                                      <p:to>
                                        <p:strVal val="visible"/>
                                      </p:to>
                                    </p:set>
                                    <p:animEffect transition="in" filter="fade">
                                      <p:cBhvr>
                                        <p:cTn id="23" dur="500"/>
                                        <p:tgtEl>
                                          <p:spTgt spid="4">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2"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additive="base">
                                        <p:cTn id="28" dur="1750" fill="hold"/>
                                        <p:tgtEl>
                                          <p:spTgt spid="7"/>
                                        </p:tgtEl>
                                        <p:attrNameLst>
                                          <p:attrName>ppt_x</p:attrName>
                                        </p:attrNameLst>
                                      </p:cBhvr>
                                      <p:tavLst>
                                        <p:tav tm="0">
                                          <p:val>
                                            <p:strVal val="1+#ppt_w/2"/>
                                          </p:val>
                                        </p:tav>
                                        <p:tav tm="100000">
                                          <p:val>
                                            <p:strVal val="#ppt_x"/>
                                          </p:val>
                                        </p:tav>
                                      </p:tavLst>
                                    </p:anim>
                                    <p:anim calcmode="lin" valueType="num">
                                      <p:cBhvr additive="base">
                                        <p:cTn id="29" dur="175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4">
                                            <p:txEl>
                                              <p:pRg st="3" end="3"/>
                                            </p:txEl>
                                          </p:spTgt>
                                        </p:tgtEl>
                                        <p:attrNameLst>
                                          <p:attrName>style.visibility</p:attrName>
                                        </p:attrNameLst>
                                      </p:cBhvr>
                                      <p:to>
                                        <p:strVal val="visible"/>
                                      </p:to>
                                    </p:set>
                                    <p:animEffect transition="in" filter="fade">
                                      <p:cBhvr>
                                        <p:cTn id="34" dur="500"/>
                                        <p:tgtEl>
                                          <p:spTgt spid="4">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 presetClass="entr" presetSubtype="8" fill="hold" grpId="0" nodeType="clickEffect">
                                  <p:stCondLst>
                                    <p:cond delay="0"/>
                                  </p:stCondLst>
                                  <p:childTnLst>
                                    <p:set>
                                      <p:cBhvr>
                                        <p:cTn id="38" dur="1" fill="hold">
                                          <p:stCondLst>
                                            <p:cond delay="0"/>
                                          </p:stCondLst>
                                        </p:cTn>
                                        <p:tgtEl>
                                          <p:spTgt spid="9"/>
                                        </p:tgtEl>
                                        <p:attrNameLst>
                                          <p:attrName>style.visibility</p:attrName>
                                        </p:attrNameLst>
                                      </p:cBhvr>
                                      <p:to>
                                        <p:strVal val="visible"/>
                                      </p:to>
                                    </p:set>
                                    <p:anim calcmode="lin" valueType="num">
                                      <p:cBhvr additive="base">
                                        <p:cTn id="39" dur="2000" fill="hold"/>
                                        <p:tgtEl>
                                          <p:spTgt spid="9"/>
                                        </p:tgtEl>
                                        <p:attrNameLst>
                                          <p:attrName>ppt_x</p:attrName>
                                        </p:attrNameLst>
                                      </p:cBhvr>
                                      <p:tavLst>
                                        <p:tav tm="0">
                                          <p:val>
                                            <p:strVal val="0-#ppt_w/2"/>
                                          </p:val>
                                        </p:tav>
                                        <p:tav tm="100000">
                                          <p:val>
                                            <p:strVal val="#ppt_x"/>
                                          </p:val>
                                        </p:tav>
                                      </p:tavLst>
                                    </p:anim>
                                    <p:anim calcmode="lin" valueType="num">
                                      <p:cBhvr additive="base">
                                        <p:cTn id="40" dur="20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nodeType="clickEffect">
                                  <p:stCondLst>
                                    <p:cond delay="0"/>
                                  </p:stCondLst>
                                  <p:childTnLst>
                                    <p:set>
                                      <p:cBhvr>
                                        <p:cTn id="44" dur="1" fill="hold">
                                          <p:stCondLst>
                                            <p:cond delay="0"/>
                                          </p:stCondLst>
                                        </p:cTn>
                                        <p:tgtEl>
                                          <p:spTgt spid="4">
                                            <p:txEl>
                                              <p:pRg st="4" end="4"/>
                                            </p:txEl>
                                          </p:spTgt>
                                        </p:tgtEl>
                                        <p:attrNameLst>
                                          <p:attrName>style.visibility</p:attrName>
                                        </p:attrNameLst>
                                      </p:cBhvr>
                                      <p:to>
                                        <p:strVal val="visible"/>
                                      </p:to>
                                    </p:set>
                                    <p:animEffect transition="in" filter="fade">
                                      <p:cBhvr>
                                        <p:cTn id="45" dur="500"/>
                                        <p:tgtEl>
                                          <p:spTgt spid="4">
                                            <p:txEl>
                                              <p:pRg st="4" end="4"/>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2" presetClass="entr" presetSubtype="2" fill="hold" grpId="0" nodeType="clickEffect">
                                  <p:stCondLst>
                                    <p:cond delay="0"/>
                                  </p:stCondLst>
                                  <p:childTnLst>
                                    <p:set>
                                      <p:cBhvr>
                                        <p:cTn id="49" dur="1" fill="hold">
                                          <p:stCondLst>
                                            <p:cond delay="0"/>
                                          </p:stCondLst>
                                        </p:cTn>
                                        <p:tgtEl>
                                          <p:spTgt spid="6"/>
                                        </p:tgtEl>
                                        <p:attrNameLst>
                                          <p:attrName>style.visibility</p:attrName>
                                        </p:attrNameLst>
                                      </p:cBhvr>
                                      <p:to>
                                        <p:strVal val="visible"/>
                                      </p:to>
                                    </p:set>
                                    <p:anim calcmode="lin" valueType="num">
                                      <p:cBhvr additive="base">
                                        <p:cTn id="50" dur="1500" fill="hold"/>
                                        <p:tgtEl>
                                          <p:spTgt spid="6"/>
                                        </p:tgtEl>
                                        <p:attrNameLst>
                                          <p:attrName>ppt_x</p:attrName>
                                        </p:attrNameLst>
                                      </p:cBhvr>
                                      <p:tavLst>
                                        <p:tav tm="0">
                                          <p:val>
                                            <p:strVal val="1+#ppt_w/2"/>
                                          </p:val>
                                        </p:tav>
                                        <p:tav tm="100000">
                                          <p:val>
                                            <p:strVal val="#ppt_x"/>
                                          </p:val>
                                        </p:tav>
                                      </p:tavLst>
                                    </p:anim>
                                    <p:anim calcmode="lin" valueType="num">
                                      <p:cBhvr additive="base">
                                        <p:cTn id="51" dur="1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nodeType="clickEffect">
                                  <p:stCondLst>
                                    <p:cond delay="0"/>
                                  </p:stCondLst>
                                  <p:childTnLst>
                                    <p:set>
                                      <p:cBhvr>
                                        <p:cTn id="55" dur="1" fill="hold">
                                          <p:stCondLst>
                                            <p:cond delay="0"/>
                                          </p:stCondLst>
                                        </p:cTn>
                                        <p:tgtEl>
                                          <p:spTgt spid="4">
                                            <p:txEl>
                                              <p:pRg st="5" end="5"/>
                                            </p:txEl>
                                          </p:spTgt>
                                        </p:tgtEl>
                                        <p:attrNameLst>
                                          <p:attrName>style.visibility</p:attrName>
                                        </p:attrNameLst>
                                      </p:cBhvr>
                                      <p:to>
                                        <p:strVal val="visible"/>
                                      </p:to>
                                    </p:set>
                                    <p:animEffect transition="in" filter="fade">
                                      <p:cBhvr>
                                        <p:cTn id="56" dur="500"/>
                                        <p:tgtEl>
                                          <p:spTgt spid="4">
                                            <p:txEl>
                                              <p:pRg st="5" end="5"/>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2" presetClass="entr" presetSubtype="2" fill="hold" grpId="0" nodeType="clickEffect">
                                  <p:stCondLst>
                                    <p:cond delay="0"/>
                                  </p:stCondLst>
                                  <p:childTnLst>
                                    <p:set>
                                      <p:cBhvr>
                                        <p:cTn id="60" dur="1" fill="hold">
                                          <p:stCondLst>
                                            <p:cond delay="0"/>
                                          </p:stCondLst>
                                        </p:cTn>
                                        <p:tgtEl>
                                          <p:spTgt spid="5"/>
                                        </p:tgtEl>
                                        <p:attrNameLst>
                                          <p:attrName>style.visibility</p:attrName>
                                        </p:attrNameLst>
                                      </p:cBhvr>
                                      <p:to>
                                        <p:strVal val="visible"/>
                                      </p:to>
                                    </p:set>
                                    <p:anim calcmode="lin" valueType="num">
                                      <p:cBhvr additive="base">
                                        <p:cTn id="61" dur="2000" fill="hold"/>
                                        <p:tgtEl>
                                          <p:spTgt spid="5"/>
                                        </p:tgtEl>
                                        <p:attrNameLst>
                                          <p:attrName>ppt_x</p:attrName>
                                        </p:attrNameLst>
                                      </p:cBhvr>
                                      <p:tavLst>
                                        <p:tav tm="0">
                                          <p:val>
                                            <p:strVal val="1+#ppt_w/2"/>
                                          </p:val>
                                        </p:tav>
                                        <p:tav tm="100000">
                                          <p:val>
                                            <p:strVal val="#ppt_x"/>
                                          </p:val>
                                        </p:tav>
                                      </p:tavLst>
                                    </p:anim>
                                    <p:anim calcmode="lin" valueType="num">
                                      <p:cBhvr additive="base">
                                        <p:cTn id="62" dur="20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9" grpId="0"/>
      <p:bldP spid="10" grpId="0"/>
    </p:bld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3" name="Θέση αριθμού διαφάνειας 2"/>
          <p:cNvSpPr>
            <a:spLocks noGrp="1"/>
          </p:cNvSpPr>
          <p:nvPr>
            <p:ph type="sldNum" sz="quarter" idx="12"/>
          </p:nvPr>
        </p:nvSpPr>
        <p:spPr/>
        <p:txBody>
          <a:bodyPr/>
          <a:lstStyle/>
          <a:p>
            <a:fld id="{3DF53439-851E-44AD-84B1-B6BFC3D0C743}" type="slidenum">
              <a:rPr lang="el-GR" smtClean="0"/>
              <a:t>25</a:t>
            </a:fld>
            <a:endParaRPr lang="el-GR"/>
          </a:p>
        </p:txBody>
      </p:sp>
      <p:grpSp>
        <p:nvGrpSpPr>
          <p:cNvPr id="7" name="Ομάδα 6"/>
          <p:cNvGrpSpPr/>
          <p:nvPr/>
        </p:nvGrpSpPr>
        <p:grpSpPr>
          <a:xfrm>
            <a:off x="434954" y="260648"/>
            <a:ext cx="8394696" cy="1819276"/>
            <a:chOff x="434954" y="260648"/>
            <a:chExt cx="8394696" cy="1819276"/>
          </a:xfrm>
        </p:grpSpPr>
        <p:sp>
          <p:nvSpPr>
            <p:cNvPr id="4" name="Ορθογώνιο 3"/>
            <p:cNvSpPr/>
            <p:nvPr/>
          </p:nvSpPr>
          <p:spPr>
            <a:xfrm>
              <a:off x="434954" y="370258"/>
              <a:ext cx="5544616" cy="1631216"/>
            </a:xfrm>
            <a:prstGeom prst="rect">
              <a:avLst/>
            </a:prstGeom>
          </p:spPr>
          <p:txBody>
            <a:bodyPr wrap="square">
              <a:spAutoFit/>
            </a:bodyPr>
            <a:lstStyle/>
            <a:p>
              <a:pPr algn="just"/>
              <a:r>
                <a:rPr lang="el-GR" sz="2000" b="1" dirty="0" smtClean="0">
                  <a:latin typeface="Trebuchet MS" panose="020B0603020202020204" pitchFamily="34" charset="0"/>
                </a:rPr>
                <a:t>*18. </a:t>
              </a:r>
              <a:r>
                <a:rPr lang="el-GR" sz="2000" b="1" dirty="0">
                  <a:latin typeface="Trebuchet MS" panose="020B0603020202020204" pitchFamily="34" charset="0"/>
                </a:rPr>
                <a:t> </a:t>
              </a:r>
              <a:r>
                <a:rPr lang="el-GR" sz="2000" dirty="0" smtClean="0">
                  <a:latin typeface="Trebuchet MS" panose="020B0603020202020204" pitchFamily="34" charset="0"/>
                </a:rPr>
                <a:t>Ένα </a:t>
              </a:r>
              <a:r>
                <a:rPr lang="el-GR" sz="2000" dirty="0">
                  <a:latin typeface="Trebuchet MS" panose="020B0603020202020204" pitchFamily="34" charset="0"/>
                </a:rPr>
                <a:t>σώμα είναι ακίνητο σε λείο οριζόντιο </a:t>
              </a:r>
              <a:r>
                <a:rPr lang="el-GR" sz="2000" dirty="0" smtClean="0">
                  <a:latin typeface="Trebuchet MS" panose="020B0603020202020204" pitchFamily="34" charset="0"/>
                </a:rPr>
                <a:t>επίπεδο. Ασκούμε </a:t>
              </a:r>
              <a:r>
                <a:rPr lang="el-GR" sz="2000" dirty="0">
                  <a:latin typeface="Trebuchet MS" panose="020B0603020202020204" pitchFamily="34" charset="0"/>
                </a:rPr>
                <a:t>στο σώμα οριζόντια δύναμη, που η τιμή της μεταβάλλεται, όπως φαίνεται στη γραφική παράσταση</a:t>
              </a:r>
              <a:r>
                <a:rPr lang="el-GR" sz="2000" dirty="0" smtClean="0">
                  <a:latin typeface="Trebuchet MS" panose="020B0603020202020204" pitchFamily="34" charset="0"/>
                </a:rPr>
                <a:t>.</a:t>
              </a:r>
              <a:r>
                <a:rPr lang="el-GR" sz="2000" dirty="0"/>
                <a:t> </a:t>
              </a:r>
              <a:r>
                <a:rPr lang="el-GR" sz="2000" dirty="0">
                  <a:latin typeface="Trebuchet MS" panose="020B0603020202020204" pitchFamily="34" charset="0"/>
                </a:rPr>
                <a:t>Ποιες από τις παρακάτω προτάσεις είναι σωστές και γιατί;</a:t>
              </a:r>
            </a:p>
          </p:txBody>
        </p:sp>
        <p:pic>
          <p:nvPicPr>
            <p:cNvPr id="11266" name="Picture 2" descr="Εικόνα"/>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372200" y="260648"/>
              <a:ext cx="2457450" cy="1819276"/>
            </a:xfrm>
            <a:prstGeom prst="rect">
              <a:avLst/>
            </a:prstGeom>
            <a:noFill/>
            <a:extLst>
              <a:ext uri="{909E8E84-426E-40DD-AFC4-6F175D3DCCD1}">
                <a14:hiddenFill xmlns:a14="http://schemas.microsoft.com/office/drawing/2010/main">
                  <a:solidFill>
                    <a:srgbClr val="FFFFFF"/>
                  </a:solidFill>
                </a14:hiddenFill>
              </a:ext>
            </a:extLst>
          </p:spPr>
        </p:pic>
      </p:grpSp>
      <p:sp>
        <p:nvSpPr>
          <p:cNvPr id="5" name="Ορθογώνιο 4"/>
          <p:cNvSpPr/>
          <p:nvPr/>
        </p:nvSpPr>
        <p:spPr>
          <a:xfrm>
            <a:off x="443405" y="2132856"/>
            <a:ext cx="8208912" cy="1631216"/>
          </a:xfrm>
          <a:prstGeom prst="rect">
            <a:avLst/>
          </a:prstGeom>
        </p:spPr>
        <p:txBody>
          <a:bodyPr wrap="square">
            <a:spAutoFit/>
          </a:bodyPr>
          <a:lstStyle/>
          <a:p>
            <a:r>
              <a:rPr lang="el-GR" sz="2000" b="1" dirty="0">
                <a:latin typeface="Trebuchet MS" panose="020B0603020202020204" pitchFamily="34" charset="0"/>
              </a:rPr>
              <a:t>Α.</a:t>
            </a:r>
            <a:r>
              <a:rPr lang="el-GR" sz="2000" dirty="0">
                <a:latin typeface="Trebuchet MS" panose="020B0603020202020204" pitchFamily="34" charset="0"/>
              </a:rPr>
              <a:t>  </a:t>
            </a:r>
            <a:r>
              <a:rPr lang="el-GR" sz="2000" dirty="0" smtClean="0">
                <a:latin typeface="Trebuchet MS" panose="020B0603020202020204" pitchFamily="34" charset="0"/>
              </a:rPr>
              <a:t>Από </a:t>
            </a:r>
            <a:r>
              <a:rPr lang="el-GR" sz="2000" dirty="0">
                <a:latin typeface="Trebuchet MS" panose="020B0603020202020204" pitchFamily="34" charset="0"/>
              </a:rPr>
              <a:t>O έως x</a:t>
            </a:r>
            <a:r>
              <a:rPr lang="el-GR" sz="2000" baseline="-25000" dirty="0">
                <a:latin typeface="Trebuchet MS" panose="020B0603020202020204" pitchFamily="34" charset="0"/>
              </a:rPr>
              <a:t>1</a:t>
            </a:r>
            <a:r>
              <a:rPr lang="el-GR" sz="2000" dirty="0">
                <a:latin typeface="Trebuchet MS" panose="020B0603020202020204" pitchFamily="34" charset="0"/>
              </a:rPr>
              <a:t> η κινητική ενέργεια του σώματος αυξάνεται.</a:t>
            </a:r>
          </a:p>
          <a:p>
            <a:r>
              <a:rPr lang="el-GR" sz="2000" b="1" dirty="0">
                <a:latin typeface="Trebuchet MS" panose="020B0603020202020204" pitchFamily="34" charset="0"/>
              </a:rPr>
              <a:t>Β.</a:t>
            </a:r>
            <a:r>
              <a:rPr lang="el-GR" sz="2000" dirty="0">
                <a:latin typeface="Trebuchet MS" panose="020B0603020202020204" pitchFamily="34" charset="0"/>
              </a:rPr>
              <a:t>  </a:t>
            </a:r>
            <a:r>
              <a:rPr lang="el-GR" sz="2000" dirty="0" smtClean="0">
                <a:latin typeface="Trebuchet MS" panose="020B0603020202020204" pitchFamily="34" charset="0"/>
              </a:rPr>
              <a:t>Από </a:t>
            </a:r>
            <a:r>
              <a:rPr lang="el-GR" sz="2000" dirty="0">
                <a:latin typeface="Trebuchet MS" panose="020B0603020202020204" pitchFamily="34" charset="0"/>
              </a:rPr>
              <a:t>x</a:t>
            </a:r>
            <a:r>
              <a:rPr lang="el-GR" sz="2000" baseline="-25000" dirty="0">
                <a:latin typeface="Trebuchet MS" panose="020B0603020202020204" pitchFamily="34" charset="0"/>
              </a:rPr>
              <a:t>1</a:t>
            </a:r>
            <a:r>
              <a:rPr lang="el-GR" sz="2000" dirty="0">
                <a:latin typeface="Trebuchet MS" panose="020B0603020202020204" pitchFamily="34" charset="0"/>
              </a:rPr>
              <a:t> έως x</a:t>
            </a:r>
            <a:r>
              <a:rPr lang="el-GR" sz="2000" baseline="-25000" dirty="0">
                <a:latin typeface="Trebuchet MS" panose="020B0603020202020204" pitchFamily="34" charset="0"/>
              </a:rPr>
              <a:t>2</a:t>
            </a:r>
            <a:r>
              <a:rPr lang="el-GR" sz="2000" dirty="0">
                <a:latin typeface="Trebuchet MS" panose="020B0603020202020204" pitchFamily="34" charset="0"/>
              </a:rPr>
              <a:t> η κινητική ενέργεια του σώματος αυξάνεται.</a:t>
            </a:r>
          </a:p>
          <a:p>
            <a:r>
              <a:rPr lang="el-GR" sz="2000" b="1" dirty="0" smtClean="0">
                <a:latin typeface="Trebuchet MS" panose="020B0603020202020204" pitchFamily="34" charset="0"/>
              </a:rPr>
              <a:t>Γ.</a:t>
            </a:r>
            <a:r>
              <a:rPr lang="el-GR" sz="2000" b="1" dirty="0">
                <a:latin typeface="Trebuchet MS" panose="020B0603020202020204" pitchFamily="34" charset="0"/>
              </a:rPr>
              <a:t> </a:t>
            </a:r>
            <a:r>
              <a:rPr lang="el-GR" sz="2000" b="1" dirty="0" smtClean="0">
                <a:latin typeface="Trebuchet MS" panose="020B0603020202020204" pitchFamily="34" charset="0"/>
              </a:rPr>
              <a:t> </a:t>
            </a:r>
            <a:r>
              <a:rPr lang="el-GR" sz="2000" dirty="0" smtClean="0">
                <a:latin typeface="Trebuchet MS" panose="020B0603020202020204" pitchFamily="34" charset="0"/>
              </a:rPr>
              <a:t>Από </a:t>
            </a:r>
            <a:r>
              <a:rPr lang="el-GR" sz="2000" dirty="0">
                <a:latin typeface="Trebuchet MS" panose="020B0603020202020204" pitchFamily="34" charset="0"/>
              </a:rPr>
              <a:t>O έως x</a:t>
            </a:r>
            <a:r>
              <a:rPr lang="el-GR" sz="2000" baseline="-25000" dirty="0">
                <a:latin typeface="Trebuchet MS" panose="020B0603020202020204" pitchFamily="34" charset="0"/>
              </a:rPr>
              <a:t>1</a:t>
            </a:r>
            <a:r>
              <a:rPr lang="el-GR" sz="2000" dirty="0">
                <a:latin typeface="Trebuchet MS" panose="020B0603020202020204" pitchFamily="34" charset="0"/>
              </a:rPr>
              <a:t> στο σώμα προσφέρεται ενέργεια μέσω του έργου της δύναμης με σταθερό ρυθμό.</a:t>
            </a:r>
          </a:p>
          <a:p>
            <a:r>
              <a:rPr lang="el-GR" sz="2000" b="1" dirty="0">
                <a:latin typeface="Trebuchet MS" panose="020B0603020202020204" pitchFamily="34" charset="0"/>
              </a:rPr>
              <a:t>Δ.</a:t>
            </a:r>
            <a:r>
              <a:rPr lang="el-GR" sz="2000" dirty="0">
                <a:latin typeface="Trebuchet MS" panose="020B0603020202020204" pitchFamily="34" charset="0"/>
              </a:rPr>
              <a:t>  </a:t>
            </a:r>
            <a:r>
              <a:rPr lang="el-GR" sz="2000" dirty="0" smtClean="0">
                <a:latin typeface="Trebuchet MS" panose="020B0603020202020204" pitchFamily="34" charset="0"/>
              </a:rPr>
              <a:t>Από </a:t>
            </a:r>
            <a:r>
              <a:rPr lang="el-GR" sz="2000" dirty="0">
                <a:latin typeface="Trebuchet MS" panose="020B0603020202020204" pitchFamily="34" charset="0"/>
              </a:rPr>
              <a:t>x</a:t>
            </a:r>
            <a:r>
              <a:rPr lang="el-GR" sz="2000" baseline="-25000" dirty="0">
                <a:latin typeface="Trebuchet MS" panose="020B0603020202020204" pitchFamily="34" charset="0"/>
              </a:rPr>
              <a:t>1</a:t>
            </a:r>
            <a:r>
              <a:rPr lang="el-GR" sz="2000" dirty="0">
                <a:latin typeface="Trebuchet MS" panose="020B0603020202020204" pitchFamily="34" charset="0"/>
              </a:rPr>
              <a:t> έως x</a:t>
            </a:r>
            <a:r>
              <a:rPr lang="el-GR" sz="2000" baseline="-25000" dirty="0">
                <a:latin typeface="Trebuchet MS" panose="020B0603020202020204" pitchFamily="34" charset="0"/>
              </a:rPr>
              <a:t>2</a:t>
            </a:r>
            <a:r>
              <a:rPr lang="el-GR" sz="2000" dirty="0">
                <a:latin typeface="Trebuchet MS" panose="020B0603020202020204" pitchFamily="34" charset="0"/>
              </a:rPr>
              <a:t> η κινητική ενέργεια του σώματος ελαττώνεται.</a:t>
            </a:r>
          </a:p>
        </p:txBody>
      </p:sp>
      <p:sp>
        <p:nvSpPr>
          <p:cNvPr id="8" name="Ορθογώνιο 7"/>
          <p:cNvSpPr/>
          <p:nvPr/>
        </p:nvSpPr>
        <p:spPr>
          <a:xfrm>
            <a:off x="443405" y="4073336"/>
            <a:ext cx="8208912" cy="1938992"/>
          </a:xfrm>
          <a:prstGeom prst="rect">
            <a:avLst/>
          </a:prstGeom>
        </p:spPr>
        <p:txBody>
          <a:bodyPr wrap="square">
            <a:spAutoFit/>
          </a:bodyPr>
          <a:lstStyle/>
          <a:p>
            <a:pPr algn="just"/>
            <a:r>
              <a:rPr lang="el-GR" sz="2000" b="1" dirty="0" smtClean="0">
                <a:latin typeface="Trebuchet MS" panose="020B0603020202020204" pitchFamily="34" charset="0"/>
              </a:rPr>
              <a:t>25. </a:t>
            </a:r>
            <a:r>
              <a:rPr lang="el-GR" sz="2000" dirty="0" smtClean="0">
                <a:latin typeface="Trebuchet MS" panose="020B0603020202020204" pitchFamily="34" charset="0"/>
              </a:rPr>
              <a:t> Ποιες από τις παρακάτω προτάσεις είναι σωστές ή λάθος;</a:t>
            </a:r>
          </a:p>
          <a:p>
            <a:pPr algn="just"/>
            <a:r>
              <a:rPr lang="el-GR" sz="2000" b="1" dirty="0" smtClean="0">
                <a:latin typeface="Trebuchet MS" panose="020B0603020202020204" pitchFamily="34" charset="0"/>
              </a:rPr>
              <a:t>Α</a:t>
            </a:r>
            <a:r>
              <a:rPr lang="el-GR" sz="2000" b="1" dirty="0">
                <a:latin typeface="Trebuchet MS" panose="020B0603020202020204" pitchFamily="34" charset="0"/>
              </a:rPr>
              <a:t>.</a:t>
            </a:r>
            <a:r>
              <a:rPr lang="el-GR" sz="2000" dirty="0">
                <a:latin typeface="Trebuchet MS" panose="020B0603020202020204" pitchFamily="34" charset="0"/>
              </a:rPr>
              <a:t> </a:t>
            </a:r>
            <a:r>
              <a:rPr lang="el-GR" sz="2000" dirty="0" smtClean="0">
                <a:latin typeface="Trebuchet MS" panose="020B0603020202020204" pitchFamily="34" charset="0"/>
              </a:rPr>
              <a:t> Ένα </a:t>
            </a:r>
            <a:r>
              <a:rPr lang="el-GR" sz="2000" dirty="0">
                <a:latin typeface="Trebuchet MS" panose="020B0603020202020204" pitchFamily="34" charset="0"/>
              </a:rPr>
              <a:t>αντικείμενο που είναι ακίνητο δεν μπορεί να έχει ενέργεια.</a:t>
            </a:r>
          </a:p>
          <a:p>
            <a:pPr algn="just"/>
            <a:r>
              <a:rPr lang="el-GR" sz="2000" b="1" dirty="0" smtClean="0">
                <a:latin typeface="Trebuchet MS" panose="020B0603020202020204" pitchFamily="34" charset="0"/>
              </a:rPr>
              <a:t>Γ</a:t>
            </a:r>
            <a:r>
              <a:rPr lang="el-GR" sz="2000" b="1" dirty="0">
                <a:latin typeface="Trebuchet MS" panose="020B0603020202020204" pitchFamily="34" charset="0"/>
              </a:rPr>
              <a:t>.</a:t>
            </a:r>
            <a:r>
              <a:rPr lang="el-GR" sz="2000" dirty="0">
                <a:latin typeface="Trebuchet MS" panose="020B0603020202020204" pitchFamily="34" charset="0"/>
              </a:rPr>
              <a:t> </a:t>
            </a:r>
            <a:r>
              <a:rPr lang="el-GR" sz="2000" dirty="0" smtClean="0">
                <a:latin typeface="Trebuchet MS" panose="020B0603020202020204" pitchFamily="34" charset="0"/>
              </a:rPr>
              <a:t>H </a:t>
            </a:r>
            <a:r>
              <a:rPr lang="el-GR" sz="2000" dirty="0" err="1">
                <a:latin typeface="Trebuchet MS" panose="020B0603020202020204" pitchFamily="34" charset="0"/>
              </a:rPr>
              <a:t>βαρυτική</a:t>
            </a:r>
            <a:r>
              <a:rPr lang="el-GR" sz="2000" dirty="0">
                <a:latin typeface="Trebuchet MS" panose="020B0603020202020204" pitchFamily="34" charset="0"/>
              </a:rPr>
              <a:t> δυναμική ενέργεια είναι το μόνο είδος δυναμικής ενέργειας που εμφανίζεται στη φύση.</a:t>
            </a:r>
          </a:p>
          <a:p>
            <a:pPr algn="just"/>
            <a:r>
              <a:rPr lang="el-GR" sz="2000" b="1" dirty="0">
                <a:latin typeface="Trebuchet MS" panose="020B0603020202020204" pitchFamily="34" charset="0"/>
              </a:rPr>
              <a:t>Δ.</a:t>
            </a:r>
            <a:r>
              <a:rPr lang="el-GR" sz="2000" dirty="0">
                <a:latin typeface="Trebuchet MS" panose="020B0603020202020204" pitchFamily="34" charset="0"/>
              </a:rPr>
              <a:t> </a:t>
            </a:r>
            <a:r>
              <a:rPr lang="el-GR" sz="2000" dirty="0" smtClean="0">
                <a:latin typeface="Trebuchet MS" panose="020B0603020202020204" pitchFamily="34" charset="0"/>
              </a:rPr>
              <a:t>Ένα </a:t>
            </a:r>
            <a:r>
              <a:rPr lang="el-GR" sz="2000" dirty="0">
                <a:latin typeface="Trebuchet MS" panose="020B0603020202020204" pitchFamily="34" charset="0"/>
              </a:rPr>
              <a:t>αντικείμενο το οποίο δεν κινείται μπορεί να έχει δυναμική ενέργεια.</a:t>
            </a:r>
          </a:p>
        </p:txBody>
      </p:sp>
      <p:sp>
        <p:nvSpPr>
          <p:cNvPr id="9" name="TextBox 8"/>
          <p:cNvSpPr txBox="1"/>
          <p:nvPr/>
        </p:nvSpPr>
        <p:spPr>
          <a:xfrm>
            <a:off x="7906715" y="3302407"/>
            <a:ext cx="360040" cy="461665"/>
          </a:xfrm>
          <a:prstGeom prst="rect">
            <a:avLst/>
          </a:prstGeom>
          <a:noFill/>
        </p:spPr>
        <p:txBody>
          <a:bodyPr wrap="square" rtlCol="0">
            <a:spAutoFit/>
          </a:bodyPr>
          <a:lstStyle/>
          <a:p>
            <a:r>
              <a:rPr lang="el-GR" sz="2400" b="1" dirty="0" smtClean="0">
                <a:solidFill>
                  <a:srgbClr val="FF0000"/>
                </a:solidFill>
                <a:effectLst>
                  <a:outerShdw blurRad="38100" dist="38100" dir="2700000" algn="tl">
                    <a:srgbClr val="000000">
                      <a:alpha val="43137"/>
                    </a:srgbClr>
                  </a:outerShdw>
                </a:effectLst>
                <a:latin typeface="Trebuchet MS" panose="020B0603020202020204" pitchFamily="34" charset="0"/>
              </a:rPr>
              <a:t>Λ</a:t>
            </a:r>
            <a:endParaRPr lang="el-GR" sz="2400" b="1" dirty="0">
              <a:solidFill>
                <a:srgbClr val="FF0000"/>
              </a:solidFill>
              <a:effectLst>
                <a:outerShdw blurRad="38100" dist="38100" dir="2700000" algn="tl">
                  <a:srgbClr val="000000">
                    <a:alpha val="43137"/>
                  </a:srgbClr>
                </a:outerShdw>
              </a:effectLst>
              <a:latin typeface="Trebuchet MS" panose="020B0603020202020204" pitchFamily="34" charset="0"/>
            </a:endParaRPr>
          </a:p>
        </p:txBody>
      </p:sp>
      <p:sp>
        <p:nvSpPr>
          <p:cNvPr id="10" name="TextBox 9"/>
          <p:cNvSpPr txBox="1"/>
          <p:nvPr/>
        </p:nvSpPr>
        <p:spPr>
          <a:xfrm>
            <a:off x="7740352" y="2079924"/>
            <a:ext cx="360040" cy="461665"/>
          </a:xfrm>
          <a:prstGeom prst="rect">
            <a:avLst/>
          </a:prstGeom>
          <a:noFill/>
        </p:spPr>
        <p:txBody>
          <a:bodyPr wrap="square" rtlCol="0">
            <a:spAutoFit/>
          </a:bodyPr>
          <a:lstStyle/>
          <a:p>
            <a:r>
              <a:rPr lang="el-GR" sz="2400" b="1" dirty="0">
                <a:solidFill>
                  <a:srgbClr val="FF0000"/>
                </a:solidFill>
                <a:effectLst>
                  <a:outerShdw blurRad="38100" dist="38100" dir="2700000" algn="tl">
                    <a:srgbClr val="000000">
                      <a:alpha val="43137"/>
                    </a:srgbClr>
                  </a:outerShdw>
                </a:effectLst>
                <a:latin typeface="Trebuchet MS" panose="020B0603020202020204" pitchFamily="34" charset="0"/>
              </a:rPr>
              <a:t>Σ</a:t>
            </a:r>
          </a:p>
        </p:txBody>
      </p:sp>
      <p:sp>
        <p:nvSpPr>
          <p:cNvPr id="11" name="TextBox 10"/>
          <p:cNvSpPr txBox="1"/>
          <p:nvPr/>
        </p:nvSpPr>
        <p:spPr>
          <a:xfrm>
            <a:off x="7675299" y="2428266"/>
            <a:ext cx="360040" cy="461665"/>
          </a:xfrm>
          <a:prstGeom prst="rect">
            <a:avLst/>
          </a:prstGeom>
          <a:noFill/>
        </p:spPr>
        <p:txBody>
          <a:bodyPr wrap="square" rtlCol="0">
            <a:spAutoFit/>
          </a:bodyPr>
          <a:lstStyle/>
          <a:p>
            <a:r>
              <a:rPr lang="el-GR" sz="2400" b="1" dirty="0">
                <a:solidFill>
                  <a:srgbClr val="FF0000"/>
                </a:solidFill>
                <a:effectLst>
                  <a:outerShdw blurRad="38100" dist="38100" dir="2700000" algn="tl">
                    <a:srgbClr val="000000">
                      <a:alpha val="43137"/>
                    </a:srgbClr>
                  </a:outerShdw>
                </a:effectLst>
                <a:latin typeface="Trebuchet MS" panose="020B0603020202020204" pitchFamily="34" charset="0"/>
              </a:rPr>
              <a:t>Σ</a:t>
            </a:r>
          </a:p>
        </p:txBody>
      </p:sp>
      <p:sp>
        <p:nvSpPr>
          <p:cNvPr id="12" name="TextBox 11"/>
          <p:cNvSpPr txBox="1"/>
          <p:nvPr/>
        </p:nvSpPr>
        <p:spPr>
          <a:xfrm>
            <a:off x="3779912" y="2976656"/>
            <a:ext cx="360040" cy="461665"/>
          </a:xfrm>
          <a:prstGeom prst="rect">
            <a:avLst/>
          </a:prstGeom>
          <a:noFill/>
        </p:spPr>
        <p:txBody>
          <a:bodyPr wrap="square" rtlCol="0">
            <a:spAutoFit/>
          </a:bodyPr>
          <a:lstStyle/>
          <a:p>
            <a:r>
              <a:rPr lang="el-GR" sz="2400" b="1" dirty="0" smtClean="0">
                <a:solidFill>
                  <a:srgbClr val="FF0000"/>
                </a:solidFill>
                <a:effectLst>
                  <a:outerShdw blurRad="38100" dist="38100" dir="2700000" algn="tl">
                    <a:srgbClr val="000000">
                      <a:alpha val="43137"/>
                    </a:srgbClr>
                  </a:outerShdw>
                </a:effectLst>
                <a:latin typeface="Trebuchet MS" panose="020B0603020202020204" pitchFamily="34" charset="0"/>
              </a:rPr>
              <a:t>Λ</a:t>
            </a:r>
            <a:endParaRPr lang="el-GR" sz="2400" b="1" dirty="0">
              <a:solidFill>
                <a:srgbClr val="FF0000"/>
              </a:solidFill>
              <a:effectLst>
                <a:outerShdw blurRad="38100" dist="38100" dir="2700000" algn="tl">
                  <a:srgbClr val="000000">
                    <a:alpha val="43137"/>
                  </a:srgbClr>
                </a:outerShdw>
              </a:effectLst>
              <a:latin typeface="Trebuchet MS" panose="020B0603020202020204" pitchFamily="34" charset="0"/>
            </a:endParaRPr>
          </a:p>
        </p:txBody>
      </p:sp>
      <p:sp>
        <p:nvSpPr>
          <p:cNvPr id="13" name="TextBox 12"/>
          <p:cNvSpPr txBox="1"/>
          <p:nvPr/>
        </p:nvSpPr>
        <p:spPr>
          <a:xfrm>
            <a:off x="8156547" y="4293096"/>
            <a:ext cx="360040" cy="461665"/>
          </a:xfrm>
          <a:prstGeom prst="rect">
            <a:avLst/>
          </a:prstGeom>
          <a:noFill/>
        </p:spPr>
        <p:txBody>
          <a:bodyPr wrap="square" rtlCol="0">
            <a:spAutoFit/>
          </a:bodyPr>
          <a:lstStyle/>
          <a:p>
            <a:r>
              <a:rPr lang="el-GR" sz="2400" b="1" dirty="0" smtClean="0">
                <a:solidFill>
                  <a:srgbClr val="FF0000"/>
                </a:solidFill>
                <a:effectLst>
                  <a:outerShdw blurRad="38100" dist="38100" dir="2700000" algn="tl">
                    <a:srgbClr val="000000">
                      <a:alpha val="43137"/>
                    </a:srgbClr>
                  </a:outerShdw>
                </a:effectLst>
                <a:latin typeface="Trebuchet MS" panose="020B0603020202020204" pitchFamily="34" charset="0"/>
              </a:rPr>
              <a:t>Λ</a:t>
            </a:r>
            <a:endParaRPr lang="el-GR" sz="2400" b="1" dirty="0">
              <a:solidFill>
                <a:srgbClr val="FF0000"/>
              </a:solidFill>
              <a:effectLst>
                <a:outerShdw blurRad="38100" dist="38100" dir="2700000" algn="tl">
                  <a:srgbClr val="000000">
                    <a:alpha val="43137"/>
                  </a:srgbClr>
                </a:outerShdw>
              </a:effectLst>
              <a:latin typeface="Trebuchet MS" panose="020B0603020202020204" pitchFamily="34" charset="0"/>
            </a:endParaRPr>
          </a:p>
        </p:txBody>
      </p:sp>
      <p:sp>
        <p:nvSpPr>
          <p:cNvPr id="14" name="TextBox 13"/>
          <p:cNvSpPr txBox="1"/>
          <p:nvPr/>
        </p:nvSpPr>
        <p:spPr>
          <a:xfrm>
            <a:off x="4932040" y="4941168"/>
            <a:ext cx="360040" cy="461665"/>
          </a:xfrm>
          <a:prstGeom prst="rect">
            <a:avLst/>
          </a:prstGeom>
          <a:noFill/>
        </p:spPr>
        <p:txBody>
          <a:bodyPr wrap="square" rtlCol="0">
            <a:spAutoFit/>
          </a:bodyPr>
          <a:lstStyle/>
          <a:p>
            <a:r>
              <a:rPr lang="el-GR" sz="2400" b="1" dirty="0" smtClean="0">
                <a:solidFill>
                  <a:srgbClr val="FF0000"/>
                </a:solidFill>
                <a:effectLst>
                  <a:outerShdw blurRad="38100" dist="38100" dir="2700000" algn="tl">
                    <a:srgbClr val="000000">
                      <a:alpha val="43137"/>
                    </a:srgbClr>
                  </a:outerShdw>
                </a:effectLst>
                <a:latin typeface="Trebuchet MS" panose="020B0603020202020204" pitchFamily="34" charset="0"/>
              </a:rPr>
              <a:t>Λ</a:t>
            </a:r>
            <a:endParaRPr lang="el-GR" sz="2400" b="1" dirty="0">
              <a:solidFill>
                <a:srgbClr val="FF0000"/>
              </a:solidFill>
              <a:effectLst>
                <a:outerShdw blurRad="38100" dist="38100" dir="2700000" algn="tl">
                  <a:srgbClr val="000000">
                    <a:alpha val="43137"/>
                  </a:srgbClr>
                </a:outerShdw>
              </a:effectLst>
              <a:latin typeface="Trebuchet MS" panose="020B0603020202020204" pitchFamily="34" charset="0"/>
            </a:endParaRPr>
          </a:p>
        </p:txBody>
      </p:sp>
      <p:sp>
        <p:nvSpPr>
          <p:cNvPr id="15" name="TextBox 14"/>
          <p:cNvSpPr txBox="1"/>
          <p:nvPr/>
        </p:nvSpPr>
        <p:spPr>
          <a:xfrm>
            <a:off x="1691680" y="5550663"/>
            <a:ext cx="360040" cy="461665"/>
          </a:xfrm>
          <a:prstGeom prst="rect">
            <a:avLst/>
          </a:prstGeom>
          <a:noFill/>
        </p:spPr>
        <p:txBody>
          <a:bodyPr wrap="square" rtlCol="0">
            <a:spAutoFit/>
          </a:bodyPr>
          <a:lstStyle/>
          <a:p>
            <a:r>
              <a:rPr lang="el-GR" sz="2400" b="1" dirty="0">
                <a:solidFill>
                  <a:srgbClr val="FF0000"/>
                </a:solidFill>
                <a:effectLst>
                  <a:outerShdw blurRad="38100" dist="38100" dir="2700000" algn="tl">
                    <a:srgbClr val="000000">
                      <a:alpha val="43137"/>
                    </a:srgbClr>
                  </a:outerShdw>
                </a:effectLst>
                <a:latin typeface="Trebuchet MS" panose="020B0603020202020204" pitchFamily="34" charset="0"/>
              </a:rPr>
              <a:t>Σ</a:t>
            </a:r>
          </a:p>
        </p:txBody>
      </p:sp>
    </p:spTree>
    <p:extLst>
      <p:ext uri="{BB962C8B-B14F-4D97-AF65-F5344CB8AC3E}">
        <p14:creationId xmlns:p14="http://schemas.microsoft.com/office/powerpoint/2010/main" val="618170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2"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additive="base">
                                        <p:cTn id="17" dur="1750" fill="hold"/>
                                        <p:tgtEl>
                                          <p:spTgt spid="10"/>
                                        </p:tgtEl>
                                        <p:attrNameLst>
                                          <p:attrName>ppt_x</p:attrName>
                                        </p:attrNameLst>
                                      </p:cBhvr>
                                      <p:tavLst>
                                        <p:tav tm="0">
                                          <p:val>
                                            <p:strVal val="1+#ppt_w/2"/>
                                          </p:val>
                                        </p:tav>
                                        <p:tav tm="100000">
                                          <p:val>
                                            <p:strVal val="#ppt_x"/>
                                          </p:val>
                                        </p:tav>
                                      </p:tavLst>
                                    </p:anim>
                                    <p:anim calcmode="lin" valueType="num">
                                      <p:cBhvr additive="base">
                                        <p:cTn id="18" dur="175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5">
                                            <p:txEl>
                                              <p:pRg st="1" end="1"/>
                                            </p:txEl>
                                          </p:spTgt>
                                        </p:tgtEl>
                                        <p:attrNameLst>
                                          <p:attrName>style.visibility</p:attrName>
                                        </p:attrNameLst>
                                      </p:cBhvr>
                                      <p:to>
                                        <p:strVal val="visible"/>
                                      </p:to>
                                    </p:set>
                                    <p:animEffect transition="in" filter="fade">
                                      <p:cBhvr>
                                        <p:cTn id="23" dur="500"/>
                                        <p:tgtEl>
                                          <p:spTgt spid="5">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2" fill="hold" grpId="0" nodeType="clickEffect">
                                  <p:stCondLst>
                                    <p:cond delay="0"/>
                                  </p:stCondLst>
                                  <p:childTnLst>
                                    <p:set>
                                      <p:cBhvr>
                                        <p:cTn id="27" dur="1" fill="hold">
                                          <p:stCondLst>
                                            <p:cond delay="0"/>
                                          </p:stCondLst>
                                        </p:cTn>
                                        <p:tgtEl>
                                          <p:spTgt spid="11"/>
                                        </p:tgtEl>
                                        <p:attrNameLst>
                                          <p:attrName>style.visibility</p:attrName>
                                        </p:attrNameLst>
                                      </p:cBhvr>
                                      <p:to>
                                        <p:strVal val="visible"/>
                                      </p:to>
                                    </p:set>
                                    <p:anim calcmode="lin" valueType="num">
                                      <p:cBhvr additive="base">
                                        <p:cTn id="28" dur="1750" fill="hold"/>
                                        <p:tgtEl>
                                          <p:spTgt spid="11"/>
                                        </p:tgtEl>
                                        <p:attrNameLst>
                                          <p:attrName>ppt_x</p:attrName>
                                        </p:attrNameLst>
                                      </p:cBhvr>
                                      <p:tavLst>
                                        <p:tav tm="0">
                                          <p:val>
                                            <p:strVal val="1+#ppt_w/2"/>
                                          </p:val>
                                        </p:tav>
                                        <p:tav tm="100000">
                                          <p:val>
                                            <p:strVal val="#ppt_x"/>
                                          </p:val>
                                        </p:tav>
                                      </p:tavLst>
                                    </p:anim>
                                    <p:anim calcmode="lin" valueType="num">
                                      <p:cBhvr additive="base">
                                        <p:cTn id="29" dur="175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5">
                                            <p:txEl>
                                              <p:pRg st="2" end="2"/>
                                            </p:txEl>
                                          </p:spTgt>
                                        </p:tgtEl>
                                        <p:attrNameLst>
                                          <p:attrName>style.visibility</p:attrName>
                                        </p:attrNameLst>
                                      </p:cBhvr>
                                      <p:to>
                                        <p:strVal val="visible"/>
                                      </p:to>
                                    </p:set>
                                    <p:animEffect transition="in" filter="fade">
                                      <p:cBhvr>
                                        <p:cTn id="34" dur="500"/>
                                        <p:tgtEl>
                                          <p:spTgt spid="5">
                                            <p:txEl>
                                              <p:pRg st="2" end="2"/>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 presetClass="entr" presetSubtype="8"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anim calcmode="lin" valueType="num">
                                      <p:cBhvr additive="base">
                                        <p:cTn id="39" dur="2000" fill="hold"/>
                                        <p:tgtEl>
                                          <p:spTgt spid="12"/>
                                        </p:tgtEl>
                                        <p:attrNameLst>
                                          <p:attrName>ppt_x</p:attrName>
                                        </p:attrNameLst>
                                      </p:cBhvr>
                                      <p:tavLst>
                                        <p:tav tm="0">
                                          <p:val>
                                            <p:strVal val="0-#ppt_w/2"/>
                                          </p:val>
                                        </p:tav>
                                        <p:tav tm="100000">
                                          <p:val>
                                            <p:strVal val="#ppt_x"/>
                                          </p:val>
                                        </p:tav>
                                      </p:tavLst>
                                    </p:anim>
                                    <p:anim calcmode="lin" valueType="num">
                                      <p:cBhvr additive="base">
                                        <p:cTn id="40" dur="20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nodeType="clickEffect">
                                  <p:stCondLst>
                                    <p:cond delay="0"/>
                                  </p:stCondLst>
                                  <p:childTnLst>
                                    <p:set>
                                      <p:cBhvr>
                                        <p:cTn id="44" dur="1" fill="hold">
                                          <p:stCondLst>
                                            <p:cond delay="0"/>
                                          </p:stCondLst>
                                        </p:cTn>
                                        <p:tgtEl>
                                          <p:spTgt spid="5">
                                            <p:txEl>
                                              <p:pRg st="3" end="3"/>
                                            </p:txEl>
                                          </p:spTgt>
                                        </p:tgtEl>
                                        <p:attrNameLst>
                                          <p:attrName>style.visibility</p:attrName>
                                        </p:attrNameLst>
                                      </p:cBhvr>
                                      <p:to>
                                        <p:strVal val="visible"/>
                                      </p:to>
                                    </p:set>
                                    <p:animEffect transition="in" filter="fade">
                                      <p:cBhvr>
                                        <p:cTn id="45" dur="500"/>
                                        <p:tgtEl>
                                          <p:spTgt spid="5">
                                            <p:txEl>
                                              <p:pRg st="3" end="3"/>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2" presetClass="entr" presetSubtype="2" fill="hold" grpId="0" nodeType="clickEffect">
                                  <p:stCondLst>
                                    <p:cond delay="0"/>
                                  </p:stCondLst>
                                  <p:childTnLst>
                                    <p:set>
                                      <p:cBhvr>
                                        <p:cTn id="49" dur="1" fill="hold">
                                          <p:stCondLst>
                                            <p:cond delay="0"/>
                                          </p:stCondLst>
                                        </p:cTn>
                                        <p:tgtEl>
                                          <p:spTgt spid="9"/>
                                        </p:tgtEl>
                                        <p:attrNameLst>
                                          <p:attrName>style.visibility</p:attrName>
                                        </p:attrNameLst>
                                      </p:cBhvr>
                                      <p:to>
                                        <p:strVal val="visible"/>
                                      </p:to>
                                    </p:set>
                                    <p:anim calcmode="lin" valueType="num">
                                      <p:cBhvr additive="base">
                                        <p:cTn id="50" dur="1750" fill="hold"/>
                                        <p:tgtEl>
                                          <p:spTgt spid="9"/>
                                        </p:tgtEl>
                                        <p:attrNameLst>
                                          <p:attrName>ppt_x</p:attrName>
                                        </p:attrNameLst>
                                      </p:cBhvr>
                                      <p:tavLst>
                                        <p:tav tm="0">
                                          <p:val>
                                            <p:strVal val="1+#ppt_w/2"/>
                                          </p:val>
                                        </p:tav>
                                        <p:tav tm="100000">
                                          <p:val>
                                            <p:strVal val="#ppt_x"/>
                                          </p:val>
                                        </p:tav>
                                      </p:tavLst>
                                    </p:anim>
                                    <p:anim calcmode="lin" valueType="num">
                                      <p:cBhvr additive="base">
                                        <p:cTn id="51" dur="175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nodeType="clickEffect">
                                  <p:stCondLst>
                                    <p:cond delay="0"/>
                                  </p:stCondLst>
                                  <p:childTnLst>
                                    <p:set>
                                      <p:cBhvr>
                                        <p:cTn id="55" dur="1" fill="hold">
                                          <p:stCondLst>
                                            <p:cond delay="0"/>
                                          </p:stCondLst>
                                        </p:cTn>
                                        <p:tgtEl>
                                          <p:spTgt spid="8">
                                            <p:txEl>
                                              <p:pRg st="0" end="0"/>
                                            </p:txEl>
                                          </p:spTgt>
                                        </p:tgtEl>
                                        <p:attrNameLst>
                                          <p:attrName>style.visibility</p:attrName>
                                        </p:attrNameLst>
                                      </p:cBhvr>
                                      <p:to>
                                        <p:strVal val="visible"/>
                                      </p:to>
                                    </p:set>
                                    <p:animEffect transition="in" filter="fade">
                                      <p:cBhvr>
                                        <p:cTn id="56" dur="500"/>
                                        <p:tgtEl>
                                          <p:spTgt spid="8">
                                            <p:txEl>
                                              <p:pRg st="0" end="0"/>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nodeType="clickEffect">
                                  <p:stCondLst>
                                    <p:cond delay="0"/>
                                  </p:stCondLst>
                                  <p:childTnLst>
                                    <p:set>
                                      <p:cBhvr>
                                        <p:cTn id="60" dur="1" fill="hold">
                                          <p:stCondLst>
                                            <p:cond delay="0"/>
                                          </p:stCondLst>
                                        </p:cTn>
                                        <p:tgtEl>
                                          <p:spTgt spid="8">
                                            <p:txEl>
                                              <p:pRg st="1" end="1"/>
                                            </p:txEl>
                                          </p:spTgt>
                                        </p:tgtEl>
                                        <p:attrNameLst>
                                          <p:attrName>style.visibility</p:attrName>
                                        </p:attrNameLst>
                                      </p:cBhvr>
                                      <p:to>
                                        <p:strVal val="visible"/>
                                      </p:to>
                                    </p:set>
                                    <p:animEffect transition="in" filter="fade">
                                      <p:cBhvr>
                                        <p:cTn id="61" dur="500"/>
                                        <p:tgtEl>
                                          <p:spTgt spid="8">
                                            <p:txEl>
                                              <p:pRg st="1" end="1"/>
                                            </p:txEl>
                                          </p:spTgt>
                                        </p:tgtEl>
                                      </p:cBhvr>
                                    </p:animEffect>
                                  </p:childTnLst>
                                </p:cTn>
                              </p:par>
                            </p:childTnLst>
                          </p:cTn>
                        </p:par>
                      </p:childTnLst>
                    </p:cTn>
                  </p:par>
                  <p:par>
                    <p:cTn id="62" fill="hold">
                      <p:stCondLst>
                        <p:cond delay="indefinite"/>
                      </p:stCondLst>
                      <p:childTnLst>
                        <p:par>
                          <p:cTn id="63" fill="hold">
                            <p:stCondLst>
                              <p:cond delay="0"/>
                            </p:stCondLst>
                            <p:childTnLst>
                              <p:par>
                                <p:cTn id="64" presetID="2" presetClass="entr" presetSubtype="2" fill="hold" grpId="0" nodeType="clickEffect">
                                  <p:stCondLst>
                                    <p:cond delay="0"/>
                                  </p:stCondLst>
                                  <p:childTnLst>
                                    <p:set>
                                      <p:cBhvr>
                                        <p:cTn id="65" dur="1" fill="hold">
                                          <p:stCondLst>
                                            <p:cond delay="0"/>
                                          </p:stCondLst>
                                        </p:cTn>
                                        <p:tgtEl>
                                          <p:spTgt spid="13"/>
                                        </p:tgtEl>
                                        <p:attrNameLst>
                                          <p:attrName>style.visibility</p:attrName>
                                        </p:attrNameLst>
                                      </p:cBhvr>
                                      <p:to>
                                        <p:strVal val="visible"/>
                                      </p:to>
                                    </p:set>
                                    <p:anim calcmode="lin" valueType="num">
                                      <p:cBhvr additive="base">
                                        <p:cTn id="66" dur="1750" fill="hold"/>
                                        <p:tgtEl>
                                          <p:spTgt spid="13"/>
                                        </p:tgtEl>
                                        <p:attrNameLst>
                                          <p:attrName>ppt_x</p:attrName>
                                        </p:attrNameLst>
                                      </p:cBhvr>
                                      <p:tavLst>
                                        <p:tav tm="0">
                                          <p:val>
                                            <p:strVal val="1+#ppt_w/2"/>
                                          </p:val>
                                        </p:tav>
                                        <p:tav tm="100000">
                                          <p:val>
                                            <p:strVal val="#ppt_x"/>
                                          </p:val>
                                        </p:tav>
                                      </p:tavLst>
                                    </p:anim>
                                    <p:anim calcmode="lin" valueType="num">
                                      <p:cBhvr additive="base">
                                        <p:cTn id="67" dur="1750" fill="hold"/>
                                        <p:tgtEl>
                                          <p:spTgt spid="13"/>
                                        </p:tgtEl>
                                        <p:attrNameLst>
                                          <p:attrName>ppt_y</p:attrName>
                                        </p:attrNameLst>
                                      </p:cBhvr>
                                      <p:tavLst>
                                        <p:tav tm="0">
                                          <p:val>
                                            <p:strVal val="#ppt_y"/>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nodeType="clickEffect">
                                  <p:stCondLst>
                                    <p:cond delay="0"/>
                                  </p:stCondLst>
                                  <p:childTnLst>
                                    <p:set>
                                      <p:cBhvr>
                                        <p:cTn id="71" dur="1" fill="hold">
                                          <p:stCondLst>
                                            <p:cond delay="0"/>
                                          </p:stCondLst>
                                        </p:cTn>
                                        <p:tgtEl>
                                          <p:spTgt spid="8">
                                            <p:txEl>
                                              <p:pRg st="2" end="2"/>
                                            </p:txEl>
                                          </p:spTgt>
                                        </p:tgtEl>
                                        <p:attrNameLst>
                                          <p:attrName>style.visibility</p:attrName>
                                        </p:attrNameLst>
                                      </p:cBhvr>
                                      <p:to>
                                        <p:strVal val="visible"/>
                                      </p:to>
                                    </p:set>
                                    <p:animEffect transition="in" filter="fade">
                                      <p:cBhvr>
                                        <p:cTn id="72" dur="500"/>
                                        <p:tgtEl>
                                          <p:spTgt spid="8">
                                            <p:txEl>
                                              <p:pRg st="2" end="2"/>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2" presetClass="entr" presetSubtype="2" fill="hold" grpId="0" nodeType="clickEffect">
                                  <p:stCondLst>
                                    <p:cond delay="0"/>
                                  </p:stCondLst>
                                  <p:childTnLst>
                                    <p:set>
                                      <p:cBhvr>
                                        <p:cTn id="76" dur="1" fill="hold">
                                          <p:stCondLst>
                                            <p:cond delay="0"/>
                                          </p:stCondLst>
                                        </p:cTn>
                                        <p:tgtEl>
                                          <p:spTgt spid="14"/>
                                        </p:tgtEl>
                                        <p:attrNameLst>
                                          <p:attrName>style.visibility</p:attrName>
                                        </p:attrNameLst>
                                      </p:cBhvr>
                                      <p:to>
                                        <p:strVal val="visible"/>
                                      </p:to>
                                    </p:set>
                                    <p:anim calcmode="lin" valueType="num">
                                      <p:cBhvr additive="base">
                                        <p:cTn id="77" dur="2000" fill="hold"/>
                                        <p:tgtEl>
                                          <p:spTgt spid="14"/>
                                        </p:tgtEl>
                                        <p:attrNameLst>
                                          <p:attrName>ppt_x</p:attrName>
                                        </p:attrNameLst>
                                      </p:cBhvr>
                                      <p:tavLst>
                                        <p:tav tm="0">
                                          <p:val>
                                            <p:strVal val="1+#ppt_w/2"/>
                                          </p:val>
                                        </p:tav>
                                        <p:tav tm="100000">
                                          <p:val>
                                            <p:strVal val="#ppt_x"/>
                                          </p:val>
                                        </p:tav>
                                      </p:tavLst>
                                    </p:anim>
                                    <p:anim calcmode="lin" valueType="num">
                                      <p:cBhvr additive="base">
                                        <p:cTn id="78" dur="20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10" presetClass="entr" presetSubtype="0" fill="hold" nodeType="clickEffect">
                                  <p:stCondLst>
                                    <p:cond delay="0"/>
                                  </p:stCondLst>
                                  <p:childTnLst>
                                    <p:set>
                                      <p:cBhvr>
                                        <p:cTn id="82" dur="1" fill="hold">
                                          <p:stCondLst>
                                            <p:cond delay="0"/>
                                          </p:stCondLst>
                                        </p:cTn>
                                        <p:tgtEl>
                                          <p:spTgt spid="8">
                                            <p:txEl>
                                              <p:pRg st="3" end="3"/>
                                            </p:txEl>
                                          </p:spTgt>
                                        </p:tgtEl>
                                        <p:attrNameLst>
                                          <p:attrName>style.visibility</p:attrName>
                                        </p:attrNameLst>
                                      </p:cBhvr>
                                      <p:to>
                                        <p:strVal val="visible"/>
                                      </p:to>
                                    </p:set>
                                    <p:animEffect transition="in" filter="fade">
                                      <p:cBhvr>
                                        <p:cTn id="83" dur="500"/>
                                        <p:tgtEl>
                                          <p:spTgt spid="8">
                                            <p:txEl>
                                              <p:pRg st="3" end="3"/>
                                            </p:txEl>
                                          </p:spTgt>
                                        </p:tgtEl>
                                      </p:cBhvr>
                                    </p:animEffect>
                                  </p:childTnLst>
                                </p:cTn>
                              </p:par>
                            </p:childTnLst>
                          </p:cTn>
                        </p:par>
                      </p:childTnLst>
                    </p:cTn>
                  </p:par>
                  <p:par>
                    <p:cTn id="84" fill="hold">
                      <p:stCondLst>
                        <p:cond delay="indefinite"/>
                      </p:stCondLst>
                      <p:childTnLst>
                        <p:par>
                          <p:cTn id="85" fill="hold">
                            <p:stCondLst>
                              <p:cond delay="0"/>
                            </p:stCondLst>
                            <p:childTnLst>
                              <p:par>
                                <p:cTn id="86" presetID="2" presetClass="entr" presetSubtype="8" fill="hold" grpId="0" nodeType="clickEffect">
                                  <p:stCondLst>
                                    <p:cond delay="0"/>
                                  </p:stCondLst>
                                  <p:childTnLst>
                                    <p:set>
                                      <p:cBhvr>
                                        <p:cTn id="87" dur="1" fill="hold">
                                          <p:stCondLst>
                                            <p:cond delay="0"/>
                                          </p:stCondLst>
                                        </p:cTn>
                                        <p:tgtEl>
                                          <p:spTgt spid="15"/>
                                        </p:tgtEl>
                                        <p:attrNameLst>
                                          <p:attrName>style.visibility</p:attrName>
                                        </p:attrNameLst>
                                      </p:cBhvr>
                                      <p:to>
                                        <p:strVal val="visible"/>
                                      </p:to>
                                    </p:set>
                                    <p:anim calcmode="lin" valueType="num">
                                      <p:cBhvr additive="base">
                                        <p:cTn id="88" dur="1750" fill="hold"/>
                                        <p:tgtEl>
                                          <p:spTgt spid="15"/>
                                        </p:tgtEl>
                                        <p:attrNameLst>
                                          <p:attrName>ppt_x</p:attrName>
                                        </p:attrNameLst>
                                      </p:cBhvr>
                                      <p:tavLst>
                                        <p:tav tm="0">
                                          <p:val>
                                            <p:strVal val="0-#ppt_w/2"/>
                                          </p:val>
                                        </p:tav>
                                        <p:tav tm="100000">
                                          <p:val>
                                            <p:strVal val="#ppt_x"/>
                                          </p:val>
                                        </p:tav>
                                      </p:tavLst>
                                    </p:anim>
                                    <p:anim calcmode="lin" valueType="num">
                                      <p:cBhvr additive="base">
                                        <p:cTn id="89" dur="1750" fill="hold"/>
                                        <p:tgtEl>
                                          <p:spTgt spid="1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P spid="13" grpId="0"/>
      <p:bldP spid="14" grpId="0"/>
      <p:bldP spid="15" grpId="0"/>
    </p:bld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3" name="Θέση αριθμού διαφάνειας 2"/>
          <p:cNvSpPr>
            <a:spLocks noGrp="1"/>
          </p:cNvSpPr>
          <p:nvPr>
            <p:ph type="sldNum" sz="quarter" idx="12"/>
          </p:nvPr>
        </p:nvSpPr>
        <p:spPr/>
        <p:txBody>
          <a:bodyPr/>
          <a:lstStyle/>
          <a:p>
            <a:fld id="{3DF53439-851E-44AD-84B1-B6BFC3D0C743}" type="slidenum">
              <a:rPr lang="el-GR" smtClean="0"/>
              <a:t>26</a:t>
            </a:fld>
            <a:endParaRPr lang="el-GR"/>
          </a:p>
        </p:txBody>
      </p:sp>
      <p:grpSp>
        <p:nvGrpSpPr>
          <p:cNvPr id="6" name="Ομάδα 5"/>
          <p:cNvGrpSpPr/>
          <p:nvPr/>
        </p:nvGrpSpPr>
        <p:grpSpPr>
          <a:xfrm>
            <a:off x="323528" y="203236"/>
            <a:ext cx="8562918" cy="3656466"/>
            <a:chOff x="323528" y="406561"/>
            <a:chExt cx="8562918" cy="3656466"/>
          </a:xfrm>
        </p:grpSpPr>
        <p:sp>
          <p:nvSpPr>
            <p:cNvPr id="4" name="Ορθογώνιο 3"/>
            <p:cNvSpPr/>
            <p:nvPr/>
          </p:nvSpPr>
          <p:spPr>
            <a:xfrm>
              <a:off x="323528" y="476672"/>
              <a:ext cx="5832648" cy="1631216"/>
            </a:xfrm>
            <a:prstGeom prst="rect">
              <a:avLst/>
            </a:prstGeom>
          </p:spPr>
          <p:txBody>
            <a:bodyPr wrap="square">
              <a:spAutoFit/>
            </a:bodyPr>
            <a:lstStyle/>
            <a:p>
              <a:pPr algn="just"/>
              <a:r>
                <a:rPr lang="el-GR" sz="2000" b="1" dirty="0">
                  <a:latin typeface="Trebuchet MS" panose="020B0603020202020204" pitchFamily="34" charset="0"/>
                </a:rPr>
                <a:t>*19. </a:t>
              </a:r>
              <a:r>
                <a:rPr lang="el-GR" sz="2000" dirty="0" smtClean="0">
                  <a:latin typeface="Trebuchet MS" panose="020B0603020202020204" pitchFamily="34" charset="0"/>
                </a:rPr>
                <a:t>Σ</a:t>
              </a:r>
              <a:r>
                <a:rPr lang="el-GR" sz="2000" dirty="0">
                  <a:latin typeface="Trebuchet MS" panose="020B0603020202020204" pitchFamily="34" charset="0"/>
                </a:rPr>
                <a:t>' ένα σώμα που ηρεμεί σε λείο οριζόντιο επίπεδο ασκείται οριζόντια δύναμη που η τιμή της μεταβάλλεται όπως φαίνεται στη γραφική παράσταση</a:t>
              </a:r>
              <a:r>
                <a:rPr lang="el-GR" sz="2000" dirty="0" smtClean="0">
                  <a:latin typeface="Trebuchet MS" panose="020B0603020202020204" pitchFamily="34" charset="0"/>
                </a:rPr>
                <a:t>.</a:t>
              </a:r>
              <a:r>
                <a:rPr lang="el-GR" sz="2000" dirty="0"/>
                <a:t> </a:t>
              </a:r>
              <a:r>
                <a:rPr lang="el-GR" sz="2000" dirty="0">
                  <a:latin typeface="Trebuchet MS" panose="020B0603020202020204" pitchFamily="34" charset="0"/>
                </a:rPr>
                <a:t>Ποια ή ποιες από τις παρακάτω προτάσεις είναι σωστή ή σωστές και γιατί.</a:t>
              </a:r>
            </a:p>
          </p:txBody>
        </p:sp>
        <p:pic>
          <p:nvPicPr>
            <p:cNvPr id="12290" name="Picture 2" descr="Εικόνα"/>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172674" y="406561"/>
              <a:ext cx="2713772" cy="1701327"/>
            </a:xfrm>
            <a:prstGeom prst="rect">
              <a:avLst/>
            </a:prstGeom>
            <a:noFill/>
            <a:extLst>
              <a:ext uri="{909E8E84-426E-40DD-AFC4-6F175D3DCCD1}">
                <a14:hiddenFill xmlns:a14="http://schemas.microsoft.com/office/drawing/2010/main">
                  <a:solidFill>
                    <a:srgbClr val="FFFFFF"/>
                  </a:solidFill>
                </a14:hiddenFill>
              </a:ext>
            </a:extLst>
          </p:spPr>
        </p:pic>
        <p:sp>
          <p:nvSpPr>
            <p:cNvPr id="5" name="Ορθογώνιο 4"/>
            <p:cNvSpPr/>
            <p:nvPr/>
          </p:nvSpPr>
          <p:spPr>
            <a:xfrm>
              <a:off x="327534" y="2124035"/>
              <a:ext cx="8280920" cy="1938992"/>
            </a:xfrm>
            <a:prstGeom prst="rect">
              <a:avLst/>
            </a:prstGeom>
          </p:spPr>
          <p:txBody>
            <a:bodyPr wrap="square">
              <a:spAutoFit/>
            </a:bodyPr>
            <a:lstStyle/>
            <a:p>
              <a:r>
                <a:rPr lang="el-GR" sz="2000" b="1" dirty="0">
                  <a:latin typeface="Trebuchet MS" panose="020B0603020202020204" pitchFamily="34" charset="0"/>
                </a:rPr>
                <a:t>Α.</a:t>
              </a:r>
              <a:r>
                <a:rPr lang="el-GR" sz="2000" dirty="0">
                  <a:latin typeface="Trebuchet MS" panose="020B0603020202020204" pitchFamily="34" charset="0"/>
                </a:rPr>
                <a:t>  </a:t>
              </a:r>
              <a:r>
                <a:rPr lang="el-GR" sz="2000" dirty="0" smtClean="0">
                  <a:latin typeface="Trebuchet MS" panose="020B0603020202020204" pitchFamily="34" charset="0"/>
                </a:rPr>
                <a:t>H </a:t>
              </a:r>
              <a:r>
                <a:rPr lang="el-GR" sz="2000" dirty="0">
                  <a:latin typeface="Trebuchet MS" panose="020B0603020202020204" pitchFamily="34" charset="0"/>
                </a:rPr>
                <a:t>κινητική ενέργεια του σώματος είναι μέγιστη στη θέση </a:t>
              </a:r>
              <a:r>
                <a:rPr lang="el-GR" sz="2000" i="1" dirty="0">
                  <a:latin typeface="Trebuchet MS" panose="020B0603020202020204" pitchFamily="34" charset="0"/>
                </a:rPr>
                <a:t>x</a:t>
              </a:r>
              <a:r>
                <a:rPr lang="el-GR" sz="2000" baseline="-25000" dirty="0">
                  <a:latin typeface="Trebuchet MS" panose="020B0603020202020204" pitchFamily="34" charset="0"/>
                </a:rPr>
                <a:t>3</a:t>
              </a:r>
              <a:r>
                <a:rPr lang="el-GR" sz="2000" dirty="0">
                  <a:latin typeface="Trebuchet MS" panose="020B0603020202020204" pitchFamily="34" charset="0"/>
                </a:rPr>
                <a:t>.</a:t>
              </a:r>
            </a:p>
            <a:p>
              <a:r>
                <a:rPr lang="el-GR" sz="2000" b="1" dirty="0">
                  <a:latin typeface="Trebuchet MS" panose="020B0603020202020204" pitchFamily="34" charset="0"/>
                </a:rPr>
                <a:t>Β.</a:t>
              </a:r>
              <a:r>
                <a:rPr lang="el-GR" sz="2000" dirty="0">
                  <a:latin typeface="Trebuchet MS" panose="020B0603020202020204" pitchFamily="34" charset="0"/>
                </a:rPr>
                <a:t>  </a:t>
              </a:r>
              <a:r>
                <a:rPr lang="el-GR" sz="2000" dirty="0" smtClean="0">
                  <a:latin typeface="Trebuchet MS" panose="020B0603020202020204" pitchFamily="34" charset="0"/>
                </a:rPr>
                <a:t>Από </a:t>
              </a:r>
              <a:r>
                <a:rPr lang="el-GR" sz="2000" dirty="0">
                  <a:latin typeface="Trebuchet MS" panose="020B0603020202020204" pitchFamily="34" charset="0"/>
                </a:rPr>
                <a:t>τη θέση O έως τη θέση </a:t>
              </a:r>
              <a:r>
                <a:rPr lang="el-GR" sz="2000" i="1" dirty="0">
                  <a:latin typeface="Trebuchet MS" panose="020B0603020202020204" pitchFamily="34" charset="0"/>
                </a:rPr>
                <a:t>x</a:t>
              </a:r>
              <a:r>
                <a:rPr lang="el-GR" sz="2000" baseline="-25000" dirty="0">
                  <a:latin typeface="Trebuchet MS" panose="020B0603020202020204" pitchFamily="34" charset="0"/>
                </a:rPr>
                <a:t>1</a:t>
              </a:r>
              <a:r>
                <a:rPr lang="el-GR" sz="2000" dirty="0">
                  <a:latin typeface="Trebuchet MS" panose="020B0603020202020204" pitchFamily="34" charset="0"/>
                </a:rPr>
                <a:t>, η κινητική ενέργεια του σώματος αυξάνεται.</a:t>
              </a:r>
            </a:p>
            <a:p>
              <a:r>
                <a:rPr lang="el-GR" sz="2000" b="1" dirty="0">
                  <a:latin typeface="Trebuchet MS" panose="020B0603020202020204" pitchFamily="34" charset="0"/>
                </a:rPr>
                <a:t>Γ. </a:t>
              </a:r>
              <a:r>
                <a:rPr lang="el-GR" sz="2000" dirty="0">
                  <a:latin typeface="Trebuchet MS" panose="020B0603020202020204" pitchFamily="34" charset="0"/>
                </a:rPr>
                <a:t> </a:t>
              </a:r>
              <a:r>
                <a:rPr lang="el-GR" sz="2000" dirty="0" smtClean="0">
                  <a:latin typeface="Trebuchet MS" panose="020B0603020202020204" pitchFamily="34" charset="0"/>
                </a:rPr>
                <a:t>H </a:t>
              </a:r>
              <a:r>
                <a:rPr lang="el-GR" sz="2000" dirty="0">
                  <a:latin typeface="Trebuchet MS" panose="020B0603020202020204" pitchFamily="34" charset="0"/>
                </a:rPr>
                <a:t>κινητική ενέργεια του σώματος στη θέση </a:t>
              </a:r>
              <a:r>
                <a:rPr lang="el-GR" sz="2000" i="1" dirty="0">
                  <a:latin typeface="Trebuchet MS" panose="020B0603020202020204" pitchFamily="34" charset="0"/>
                </a:rPr>
                <a:t>x</a:t>
              </a:r>
              <a:r>
                <a:rPr lang="el-GR" sz="2000" baseline="-25000" dirty="0">
                  <a:latin typeface="Trebuchet MS" panose="020B0603020202020204" pitchFamily="34" charset="0"/>
                </a:rPr>
                <a:t>1</a:t>
              </a:r>
              <a:r>
                <a:rPr lang="el-GR" sz="2000" dirty="0">
                  <a:latin typeface="Trebuchet MS" panose="020B0603020202020204" pitchFamily="34" charset="0"/>
                </a:rPr>
                <a:t> είναι </a:t>
              </a:r>
              <a:r>
                <a:rPr lang="el-GR" sz="2000" i="1" dirty="0">
                  <a:latin typeface="Trebuchet MS" panose="020B0603020202020204" pitchFamily="34" charset="0"/>
                </a:rPr>
                <a:t>F</a:t>
              </a:r>
              <a:r>
                <a:rPr lang="el-GR" sz="2000" baseline="-25000" dirty="0">
                  <a:latin typeface="Trebuchet MS" panose="020B0603020202020204" pitchFamily="34" charset="0"/>
                </a:rPr>
                <a:t>1</a:t>
              </a:r>
              <a:r>
                <a:rPr lang="el-GR" sz="2000" i="1" dirty="0">
                  <a:latin typeface="Trebuchet MS" panose="020B0603020202020204" pitchFamily="34" charset="0"/>
                </a:rPr>
                <a:t>x</a:t>
              </a:r>
              <a:r>
                <a:rPr lang="el-GR" sz="2000" baseline="-25000" dirty="0">
                  <a:latin typeface="Trebuchet MS" panose="020B0603020202020204" pitchFamily="34" charset="0"/>
                </a:rPr>
                <a:t>1</a:t>
              </a:r>
              <a:r>
                <a:rPr lang="el-GR" sz="2000" dirty="0">
                  <a:latin typeface="Trebuchet MS" panose="020B0603020202020204" pitchFamily="34" charset="0"/>
                </a:rPr>
                <a:t>.</a:t>
              </a:r>
            </a:p>
            <a:p>
              <a:r>
                <a:rPr lang="el-GR" sz="2000" b="1" dirty="0">
                  <a:latin typeface="Trebuchet MS" panose="020B0603020202020204" pitchFamily="34" charset="0"/>
                </a:rPr>
                <a:t>Δ. </a:t>
              </a:r>
              <a:r>
                <a:rPr lang="el-GR" sz="2000" dirty="0">
                  <a:latin typeface="Trebuchet MS" panose="020B0603020202020204" pitchFamily="34" charset="0"/>
                </a:rPr>
                <a:t> </a:t>
              </a:r>
              <a:r>
                <a:rPr lang="el-GR" sz="2000" dirty="0" smtClean="0">
                  <a:latin typeface="Trebuchet MS" panose="020B0603020202020204" pitchFamily="34" charset="0"/>
                </a:rPr>
                <a:t>H </a:t>
              </a:r>
              <a:r>
                <a:rPr lang="el-GR" sz="2000" dirty="0">
                  <a:latin typeface="Trebuchet MS" panose="020B0603020202020204" pitchFamily="34" charset="0"/>
                </a:rPr>
                <a:t>κινητική ενέργεια τους σώματος στη θέση </a:t>
              </a:r>
              <a:r>
                <a:rPr lang="el-GR" sz="2000" i="1" dirty="0">
                  <a:latin typeface="Trebuchet MS" panose="020B0603020202020204" pitchFamily="34" charset="0"/>
                </a:rPr>
                <a:t>x</a:t>
              </a:r>
              <a:r>
                <a:rPr lang="el-GR" sz="2000" baseline="-25000" dirty="0">
                  <a:latin typeface="Trebuchet MS" panose="020B0603020202020204" pitchFamily="34" charset="0"/>
                </a:rPr>
                <a:t>1</a:t>
              </a:r>
              <a:r>
                <a:rPr lang="el-GR" sz="2000" dirty="0">
                  <a:latin typeface="Trebuchet MS" panose="020B0603020202020204" pitchFamily="34" charset="0"/>
                </a:rPr>
                <a:t> είναι μικρότερη από την κινητική του ενέργεια στη θέση </a:t>
              </a:r>
              <a:r>
                <a:rPr lang="el-GR" sz="2000" i="1" dirty="0">
                  <a:latin typeface="Trebuchet MS" panose="020B0603020202020204" pitchFamily="34" charset="0"/>
                </a:rPr>
                <a:t>x</a:t>
              </a:r>
              <a:r>
                <a:rPr lang="el-GR" sz="2000" baseline="-25000" dirty="0">
                  <a:latin typeface="Trebuchet MS" panose="020B0603020202020204" pitchFamily="34" charset="0"/>
                </a:rPr>
                <a:t>2</a:t>
              </a:r>
              <a:r>
                <a:rPr lang="el-GR" sz="2000" dirty="0">
                  <a:latin typeface="Trebuchet MS" panose="020B0603020202020204" pitchFamily="34" charset="0"/>
                </a:rPr>
                <a:t>.</a:t>
              </a:r>
            </a:p>
          </p:txBody>
        </p:sp>
      </p:grpSp>
      <p:sp>
        <p:nvSpPr>
          <p:cNvPr id="8" name="TextBox 7"/>
          <p:cNvSpPr txBox="1"/>
          <p:nvPr/>
        </p:nvSpPr>
        <p:spPr>
          <a:xfrm>
            <a:off x="7740352" y="1906332"/>
            <a:ext cx="360040" cy="461665"/>
          </a:xfrm>
          <a:prstGeom prst="rect">
            <a:avLst/>
          </a:prstGeom>
          <a:noFill/>
        </p:spPr>
        <p:txBody>
          <a:bodyPr wrap="square" rtlCol="0">
            <a:spAutoFit/>
          </a:bodyPr>
          <a:lstStyle/>
          <a:p>
            <a:r>
              <a:rPr lang="el-GR" sz="2400" b="1" dirty="0">
                <a:solidFill>
                  <a:srgbClr val="FF0000"/>
                </a:solidFill>
                <a:effectLst>
                  <a:outerShdw blurRad="38100" dist="38100" dir="2700000" algn="tl">
                    <a:srgbClr val="000000">
                      <a:alpha val="43137"/>
                    </a:srgbClr>
                  </a:outerShdw>
                </a:effectLst>
                <a:latin typeface="Trebuchet MS" panose="020B0603020202020204" pitchFamily="34" charset="0"/>
              </a:rPr>
              <a:t>Σ</a:t>
            </a:r>
          </a:p>
        </p:txBody>
      </p:sp>
      <p:sp>
        <p:nvSpPr>
          <p:cNvPr id="9" name="TextBox 8"/>
          <p:cNvSpPr txBox="1"/>
          <p:nvPr/>
        </p:nvSpPr>
        <p:spPr>
          <a:xfrm>
            <a:off x="1835696" y="2492896"/>
            <a:ext cx="360040" cy="461665"/>
          </a:xfrm>
          <a:prstGeom prst="rect">
            <a:avLst/>
          </a:prstGeom>
          <a:noFill/>
        </p:spPr>
        <p:txBody>
          <a:bodyPr wrap="square" rtlCol="0">
            <a:spAutoFit/>
          </a:bodyPr>
          <a:lstStyle/>
          <a:p>
            <a:r>
              <a:rPr lang="el-GR" sz="2400" b="1" dirty="0">
                <a:solidFill>
                  <a:srgbClr val="FF0000"/>
                </a:solidFill>
                <a:effectLst>
                  <a:outerShdw blurRad="38100" dist="38100" dir="2700000" algn="tl">
                    <a:srgbClr val="000000">
                      <a:alpha val="43137"/>
                    </a:srgbClr>
                  </a:outerShdw>
                </a:effectLst>
                <a:latin typeface="Trebuchet MS" panose="020B0603020202020204" pitchFamily="34" charset="0"/>
              </a:rPr>
              <a:t>Σ</a:t>
            </a:r>
          </a:p>
        </p:txBody>
      </p:sp>
      <p:sp>
        <p:nvSpPr>
          <p:cNvPr id="10" name="TextBox 9"/>
          <p:cNvSpPr txBox="1"/>
          <p:nvPr/>
        </p:nvSpPr>
        <p:spPr>
          <a:xfrm>
            <a:off x="7231480" y="2780928"/>
            <a:ext cx="360040" cy="461665"/>
          </a:xfrm>
          <a:prstGeom prst="rect">
            <a:avLst/>
          </a:prstGeom>
          <a:noFill/>
        </p:spPr>
        <p:txBody>
          <a:bodyPr wrap="square" rtlCol="0">
            <a:spAutoFit/>
          </a:bodyPr>
          <a:lstStyle/>
          <a:p>
            <a:r>
              <a:rPr lang="el-GR" sz="2400" b="1" dirty="0" smtClean="0">
                <a:solidFill>
                  <a:srgbClr val="FF0000"/>
                </a:solidFill>
                <a:effectLst>
                  <a:outerShdw blurRad="38100" dist="38100" dir="2700000" algn="tl">
                    <a:srgbClr val="000000">
                      <a:alpha val="43137"/>
                    </a:srgbClr>
                  </a:outerShdw>
                </a:effectLst>
                <a:latin typeface="Trebuchet MS" panose="020B0603020202020204" pitchFamily="34" charset="0"/>
              </a:rPr>
              <a:t>Λ</a:t>
            </a:r>
            <a:endParaRPr lang="el-GR" sz="2400" b="1" dirty="0">
              <a:solidFill>
                <a:srgbClr val="FF0000"/>
              </a:solidFill>
              <a:effectLst>
                <a:outerShdw blurRad="38100" dist="38100" dir="2700000" algn="tl">
                  <a:srgbClr val="000000">
                    <a:alpha val="43137"/>
                  </a:srgbClr>
                </a:outerShdw>
              </a:effectLst>
              <a:latin typeface="Trebuchet MS" panose="020B0603020202020204" pitchFamily="34" charset="0"/>
            </a:endParaRPr>
          </a:p>
        </p:txBody>
      </p:sp>
      <p:sp>
        <p:nvSpPr>
          <p:cNvPr id="11" name="TextBox 10"/>
          <p:cNvSpPr txBox="1"/>
          <p:nvPr/>
        </p:nvSpPr>
        <p:spPr>
          <a:xfrm>
            <a:off x="5004048" y="3398037"/>
            <a:ext cx="360040" cy="461665"/>
          </a:xfrm>
          <a:prstGeom prst="rect">
            <a:avLst/>
          </a:prstGeom>
          <a:noFill/>
        </p:spPr>
        <p:txBody>
          <a:bodyPr wrap="square" rtlCol="0">
            <a:spAutoFit/>
          </a:bodyPr>
          <a:lstStyle/>
          <a:p>
            <a:r>
              <a:rPr lang="el-GR" sz="2400" b="1" dirty="0" smtClean="0">
                <a:solidFill>
                  <a:srgbClr val="FF0000"/>
                </a:solidFill>
                <a:effectLst>
                  <a:outerShdw blurRad="38100" dist="38100" dir="2700000" algn="tl">
                    <a:srgbClr val="000000">
                      <a:alpha val="43137"/>
                    </a:srgbClr>
                  </a:outerShdw>
                </a:effectLst>
                <a:latin typeface="Trebuchet MS" panose="020B0603020202020204" pitchFamily="34" charset="0"/>
              </a:rPr>
              <a:t>Λ</a:t>
            </a:r>
            <a:endParaRPr lang="el-GR" sz="2400" b="1" dirty="0">
              <a:solidFill>
                <a:srgbClr val="FF0000"/>
              </a:solidFill>
              <a:effectLst>
                <a:outerShdw blurRad="38100" dist="38100" dir="2700000" algn="tl">
                  <a:srgbClr val="000000">
                    <a:alpha val="43137"/>
                  </a:srgbClr>
                </a:outerShdw>
              </a:effectLst>
              <a:latin typeface="Trebuchet MS" panose="020B0603020202020204" pitchFamily="34" charset="0"/>
            </a:endParaRPr>
          </a:p>
        </p:txBody>
      </p:sp>
    </p:spTree>
    <p:extLst>
      <p:ext uri="{BB962C8B-B14F-4D97-AF65-F5344CB8AC3E}">
        <p14:creationId xmlns:p14="http://schemas.microsoft.com/office/powerpoint/2010/main" val="1184904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additive="base">
                                        <p:cTn id="12" dur="1750" fill="hold"/>
                                        <p:tgtEl>
                                          <p:spTgt spid="8"/>
                                        </p:tgtEl>
                                        <p:attrNameLst>
                                          <p:attrName>ppt_x</p:attrName>
                                        </p:attrNameLst>
                                      </p:cBhvr>
                                      <p:tavLst>
                                        <p:tav tm="0">
                                          <p:val>
                                            <p:strVal val="1+#ppt_w/2"/>
                                          </p:val>
                                        </p:tav>
                                        <p:tav tm="100000">
                                          <p:val>
                                            <p:strVal val="#ppt_x"/>
                                          </p:val>
                                        </p:tav>
                                      </p:tavLst>
                                    </p:anim>
                                    <p:anim calcmode="lin" valueType="num">
                                      <p:cBhvr additive="base">
                                        <p:cTn id="13" dur="175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9"/>
                                        </p:tgtEl>
                                        <p:attrNameLst>
                                          <p:attrName>style.visibility</p:attrName>
                                        </p:attrNameLst>
                                      </p:cBhvr>
                                      <p:to>
                                        <p:strVal val="visible"/>
                                      </p:to>
                                    </p:set>
                                    <p:anim calcmode="lin" valueType="num">
                                      <p:cBhvr additive="base">
                                        <p:cTn id="18" dur="1750" fill="hold"/>
                                        <p:tgtEl>
                                          <p:spTgt spid="9"/>
                                        </p:tgtEl>
                                        <p:attrNameLst>
                                          <p:attrName>ppt_x</p:attrName>
                                        </p:attrNameLst>
                                      </p:cBhvr>
                                      <p:tavLst>
                                        <p:tav tm="0">
                                          <p:val>
                                            <p:strVal val="0-#ppt_w/2"/>
                                          </p:val>
                                        </p:tav>
                                        <p:tav tm="100000">
                                          <p:val>
                                            <p:strVal val="#ppt_x"/>
                                          </p:val>
                                        </p:tav>
                                      </p:tavLst>
                                    </p:anim>
                                    <p:anim calcmode="lin" valueType="num">
                                      <p:cBhvr additive="base">
                                        <p:cTn id="19" dur="175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2" fill="hold" grpId="0" nodeType="clickEffect">
                                  <p:stCondLst>
                                    <p:cond delay="0"/>
                                  </p:stCondLst>
                                  <p:childTnLst>
                                    <p:set>
                                      <p:cBhvr>
                                        <p:cTn id="23" dur="1" fill="hold">
                                          <p:stCondLst>
                                            <p:cond delay="0"/>
                                          </p:stCondLst>
                                        </p:cTn>
                                        <p:tgtEl>
                                          <p:spTgt spid="10"/>
                                        </p:tgtEl>
                                        <p:attrNameLst>
                                          <p:attrName>style.visibility</p:attrName>
                                        </p:attrNameLst>
                                      </p:cBhvr>
                                      <p:to>
                                        <p:strVal val="visible"/>
                                      </p:to>
                                    </p:set>
                                    <p:anim calcmode="lin" valueType="num">
                                      <p:cBhvr additive="base">
                                        <p:cTn id="24" dur="1750" fill="hold"/>
                                        <p:tgtEl>
                                          <p:spTgt spid="10"/>
                                        </p:tgtEl>
                                        <p:attrNameLst>
                                          <p:attrName>ppt_x</p:attrName>
                                        </p:attrNameLst>
                                      </p:cBhvr>
                                      <p:tavLst>
                                        <p:tav tm="0">
                                          <p:val>
                                            <p:strVal val="1+#ppt_w/2"/>
                                          </p:val>
                                        </p:tav>
                                        <p:tav tm="100000">
                                          <p:val>
                                            <p:strVal val="#ppt_x"/>
                                          </p:val>
                                        </p:tav>
                                      </p:tavLst>
                                    </p:anim>
                                    <p:anim calcmode="lin" valueType="num">
                                      <p:cBhvr additive="base">
                                        <p:cTn id="25" dur="175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2" fill="hold" grpId="0" nodeType="clickEffect">
                                  <p:stCondLst>
                                    <p:cond delay="0"/>
                                  </p:stCondLst>
                                  <p:childTnLst>
                                    <p:set>
                                      <p:cBhvr>
                                        <p:cTn id="29" dur="1" fill="hold">
                                          <p:stCondLst>
                                            <p:cond delay="0"/>
                                          </p:stCondLst>
                                        </p:cTn>
                                        <p:tgtEl>
                                          <p:spTgt spid="11"/>
                                        </p:tgtEl>
                                        <p:attrNameLst>
                                          <p:attrName>style.visibility</p:attrName>
                                        </p:attrNameLst>
                                      </p:cBhvr>
                                      <p:to>
                                        <p:strVal val="visible"/>
                                      </p:to>
                                    </p:set>
                                    <p:anim calcmode="lin" valueType="num">
                                      <p:cBhvr additive="base">
                                        <p:cTn id="30" dur="2000" fill="hold"/>
                                        <p:tgtEl>
                                          <p:spTgt spid="11"/>
                                        </p:tgtEl>
                                        <p:attrNameLst>
                                          <p:attrName>ppt_x</p:attrName>
                                        </p:attrNameLst>
                                      </p:cBhvr>
                                      <p:tavLst>
                                        <p:tav tm="0">
                                          <p:val>
                                            <p:strVal val="1+#ppt_w/2"/>
                                          </p:val>
                                        </p:tav>
                                        <p:tav tm="100000">
                                          <p:val>
                                            <p:strVal val="#ppt_x"/>
                                          </p:val>
                                        </p:tav>
                                      </p:tavLst>
                                    </p:anim>
                                    <p:anim calcmode="lin" valueType="num">
                                      <p:cBhvr additive="base">
                                        <p:cTn id="31" dur="20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3" name="Θέση αριθμού διαφάνειας 2"/>
          <p:cNvSpPr>
            <a:spLocks noGrp="1"/>
          </p:cNvSpPr>
          <p:nvPr>
            <p:ph type="sldNum" sz="quarter" idx="12"/>
          </p:nvPr>
        </p:nvSpPr>
        <p:spPr/>
        <p:txBody>
          <a:bodyPr/>
          <a:lstStyle/>
          <a:p>
            <a:fld id="{3DF53439-851E-44AD-84B1-B6BFC3D0C743}" type="slidenum">
              <a:rPr lang="el-GR" smtClean="0"/>
              <a:t>27</a:t>
            </a:fld>
            <a:endParaRPr lang="el-GR"/>
          </a:p>
        </p:txBody>
      </p:sp>
      <p:grpSp>
        <p:nvGrpSpPr>
          <p:cNvPr id="5" name="Ομάδα 4"/>
          <p:cNvGrpSpPr/>
          <p:nvPr/>
        </p:nvGrpSpPr>
        <p:grpSpPr>
          <a:xfrm>
            <a:off x="395536" y="404664"/>
            <a:ext cx="8208912" cy="3332113"/>
            <a:chOff x="395536" y="404664"/>
            <a:chExt cx="8208912" cy="3332113"/>
          </a:xfrm>
        </p:grpSpPr>
        <p:pic>
          <p:nvPicPr>
            <p:cNvPr id="15363" name="Picture 3" descr="C:\Users\Merkouris\Desktop\1.png"/>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979712" y="404664"/>
              <a:ext cx="4733925" cy="1733550"/>
            </a:xfrm>
            <a:prstGeom prst="rect">
              <a:avLst/>
            </a:prstGeom>
            <a:noFill/>
            <a:extLst>
              <a:ext uri="{909E8E84-426E-40DD-AFC4-6F175D3DCCD1}">
                <a14:hiddenFill xmlns:a14="http://schemas.microsoft.com/office/drawing/2010/main">
                  <a:solidFill>
                    <a:srgbClr val="FFFFFF"/>
                  </a:solidFill>
                </a14:hiddenFill>
              </a:ext>
            </a:extLst>
          </p:spPr>
        </p:pic>
        <p:sp>
          <p:nvSpPr>
            <p:cNvPr id="4" name="Ορθογώνιο 3"/>
            <p:cNvSpPr/>
            <p:nvPr/>
          </p:nvSpPr>
          <p:spPr>
            <a:xfrm>
              <a:off x="395536" y="2413338"/>
              <a:ext cx="8208912" cy="1323439"/>
            </a:xfrm>
            <a:prstGeom prst="rect">
              <a:avLst/>
            </a:prstGeom>
          </p:spPr>
          <p:txBody>
            <a:bodyPr wrap="square">
              <a:spAutoFit/>
            </a:bodyPr>
            <a:lstStyle/>
            <a:p>
              <a:pPr algn="just"/>
              <a:r>
                <a:rPr lang="el-GR" sz="2000" b="1" dirty="0">
                  <a:latin typeface="Trebuchet MS" panose="020B0603020202020204" pitchFamily="34" charset="0"/>
                </a:rPr>
                <a:t>24. </a:t>
              </a:r>
              <a:r>
                <a:rPr lang="el-GR" sz="2000" dirty="0">
                  <a:latin typeface="Trebuchet MS" panose="020B0603020202020204" pitchFamily="34" charset="0"/>
                </a:rPr>
                <a:t> </a:t>
              </a:r>
              <a:r>
                <a:rPr lang="el-GR" sz="2000" dirty="0" smtClean="0">
                  <a:latin typeface="Trebuchet MS" panose="020B0603020202020204" pitchFamily="34" charset="0"/>
                </a:rPr>
                <a:t>Ένα </a:t>
              </a:r>
              <a:r>
                <a:rPr lang="el-GR" sz="2000" dirty="0">
                  <a:latin typeface="Trebuchet MS" panose="020B0603020202020204" pitchFamily="34" charset="0"/>
                </a:rPr>
                <a:t>σώμα ρίχνεται με οριζόντια ταχύτητα </a:t>
              </a:r>
              <a:r>
                <a:rPr lang="el-GR" sz="2000" i="1" dirty="0">
                  <a:latin typeface="Trebuchet MS" panose="020B0603020202020204" pitchFamily="34" charset="0"/>
                </a:rPr>
                <a:t>υ</a:t>
              </a:r>
              <a:r>
                <a:rPr lang="el-GR" sz="2000" baseline="-25000" dirty="0">
                  <a:latin typeface="Trebuchet MS" panose="020B0603020202020204" pitchFamily="34" charset="0"/>
                </a:rPr>
                <a:t>0</a:t>
              </a:r>
              <a:r>
                <a:rPr lang="el-GR" sz="2000" dirty="0">
                  <a:latin typeface="Trebuchet MS" panose="020B0603020202020204" pitchFamily="34" charset="0"/>
                </a:rPr>
                <a:t> πάνω σε οριζόντιο επίπεδο με το οποίο έχει συντελεστή τριβής ολίσθησης μ. Ποιο από τα </a:t>
              </a:r>
              <a:r>
                <a:rPr lang="el-GR" sz="2000" dirty="0" smtClean="0">
                  <a:latin typeface="Trebuchet MS" panose="020B0603020202020204" pitchFamily="34" charset="0"/>
                </a:rPr>
                <a:t>παραπάνω </a:t>
              </a:r>
              <a:r>
                <a:rPr lang="el-GR" sz="2000" dirty="0">
                  <a:latin typeface="Trebuchet MS" panose="020B0603020202020204" pitchFamily="34" charset="0"/>
                </a:rPr>
                <a:t>διαγράμματα παριστάνει </a:t>
              </a:r>
              <a:r>
                <a:rPr lang="el-GR" sz="2000" dirty="0" smtClean="0">
                  <a:latin typeface="Trebuchet MS" panose="020B0603020202020204" pitchFamily="34" charset="0"/>
                </a:rPr>
                <a:t>την </a:t>
              </a:r>
              <a:r>
                <a:rPr lang="el-GR" sz="2000" dirty="0">
                  <a:latin typeface="Trebuchet MS" panose="020B0603020202020204" pitchFamily="34" charset="0"/>
                </a:rPr>
                <a:t>κινητική ενέργεια του σώματος σε συνάρτηση με τη μετατόπισή του;</a:t>
              </a:r>
            </a:p>
          </p:txBody>
        </p:sp>
      </p:grpSp>
      <p:sp>
        <p:nvSpPr>
          <p:cNvPr id="8" name="Ορθογώνιο 7"/>
          <p:cNvSpPr/>
          <p:nvPr/>
        </p:nvSpPr>
        <p:spPr>
          <a:xfrm>
            <a:off x="395536" y="3861048"/>
            <a:ext cx="8216113" cy="2246769"/>
          </a:xfrm>
          <a:prstGeom prst="rect">
            <a:avLst/>
          </a:prstGeom>
        </p:spPr>
        <p:txBody>
          <a:bodyPr wrap="square">
            <a:spAutoFit/>
          </a:bodyPr>
          <a:lstStyle/>
          <a:p>
            <a:pPr algn="just"/>
            <a:r>
              <a:rPr lang="el-GR" sz="2000" b="1" dirty="0">
                <a:latin typeface="Trebuchet MS" panose="020B0603020202020204" pitchFamily="34" charset="0"/>
              </a:rPr>
              <a:t>26. </a:t>
            </a:r>
            <a:r>
              <a:rPr lang="el-GR" sz="2000" dirty="0" err="1" smtClean="0">
                <a:latin typeface="Trebuchet MS" panose="020B0603020202020204" pitchFamily="34" charset="0"/>
              </a:rPr>
              <a:t>Av</a:t>
            </a:r>
            <a:r>
              <a:rPr lang="el-GR" sz="2000" dirty="0" smtClean="0">
                <a:latin typeface="Trebuchet MS" panose="020B0603020202020204" pitchFamily="34" charset="0"/>
              </a:rPr>
              <a:t> </a:t>
            </a:r>
            <a:r>
              <a:rPr lang="el-GR" sz="2000" dirty="0">
                <a:latin typeface="Trebuchet MS" panose="020B0603020202020204" pitchFamily="34" charset="0"/>
              </a:rPr>
              <a:t>ένα αντικείμενο αφεθεί να πέσει ελεύθερα η </a:t>
            </a:r>
            <a:r>
              <a:rPr lang="el-GR" sz="2000" dirty="0" err="1">
                <a:latin typeface="Trebuchet MS" panose="020B0603020202020204" pitchFamily="34" charset="0"/>
              </a:rPr>
              <a:t>βαρυτική</a:t>
            </a:r>
            <a:r>
              <a:rPr lang="el-GR" sz="2000" dirty="0">
                <a:latin typeface="Trebuchet MS" panose="020B0603020202020204" pitchFamily="34" charset="0"/>
              </a:rPr>
              <a:t> δυναμική του ενέργεια </a:t>
            </a:r>
            <a:r>
              <a:rPr lang="el-GR" sz="2000" dirty="0" smtClean="0">
                <a:latin typeface="Trebuchet MS" panose="020B0603020202020204" pitchFamily="34" charset="0"/>
              </a:rPr>
              <a:t>μετατρέπεται</a:t>
            </a:r>
            <a:endParaRPr lang="el-GR" sz="2000" dirty="0">
              <a:latin typeface="Trebuchet MS" panose="020B0603020202020204" pitchFamily="34" charset="0"/>
            </a:endParaRPr>
          </a:p>
          <a:p>
            <a:pPr algn="just"/>
            <a:r>
              <a:rPr lang="el-GR" sz="2000" b="1" dirty="0">
                <a:latin typeface="Trebuchet MS" panose="020B0603020202020204" pitchFamily="34" charset="0"/>
              </a:rPr>
              <a:t>Α.</a:t>
            </a:r>
            <a:r>
              <a:rPr lang="el-GR" sz="2000" dirty="0">
                <a:latin typeface="Trebuchet MS" panose="020B0603020202020204" pitchFamily="34" charset="0"/>
              </a:rPr>
              <a:t> </a:t>
            </a:r>
            <a:r>
              <a:rPr lang="el-GR" sz="2000" dirty="0" smtClean="0">
                <a:latin typeface="Trebuchet MS" panose="020B0603020202020204" pitchFamily="34" charset="0"/>
              </a:rPr>
              <a:t> ακαριαία </a:t>
            </a:r>
            <a:r>
              <a:rPr lang="el-GR" sz="2000" dirty="0">
                <a:latin typeface="Trebuchet MS" panose="020B0603020202020204" pitchFamily="34" charset="0"/>
              </a:rPr>
              <a:t>σε κινητική ενέργεια.</a:t>
            </a:r>
          </a:p>
          <a:p>
            <a:pPr algn="just"/>
            <a:r>
              <a:rPr lang="el-GR" sz="2000" b="1" dirty="0">
                <a:latin typeface="Trebuchet MS" panose="020B0603020202020204" pitchFamily="34" charset="0"/>
              </a:rPr>
              <a:t>Β. </a:t>
            </a:r>
            <a:r>
              <a:rPr lang="el-GR" sz="2000" dirty="0" smtClean="0">
                <a:latin typeface="Trebuchet MS" panose="020B0603020202020204" pitchFamily="34" charset="0"/>
              </a:rPr>
              <a:t> σταδιακά </a:t>
            </a:r>
            <a:r>
              <a:rPr lang="el-GR" sz="2000" dirty="0">
                <a:latin typeface="Trebuchet MS" panose="020B0603020202020204" pitchFamily="34" charset="0"/>
              </a:rPr>
              <a:t>σε κινητική ενέργεια.</a:t>
            </a:r>
          </a:p>
          <a:p>
            <a:pPr algn="just"/>
            <a:r>
              <a:rPr lang="el-GR" sz="2000" b="1" dirty="0">
                <a:latin typeface="Trebuchet MS" panose="020B0603020202020204" pitchFamily="34" charset="0"/>
              </a:rPr>
              <a:t>Γ.</a:t>
            </a:r>
            <a:r>
              <a:rPr lang="el-GR" sz="2000" dirty="0">
                <a:latin typeface="Trebuchet MS" panose="020B0603020202020204" pitchFamily="34" charset="0"/>
              </a:rPr>
              <a:t> </a:t>
            </a:r>
            <a:r>
              <a:rPr lang="el-GR" sz="2000" dirty="0" smtClean="0">
                <a:latin typeface="Trebuchet MS" panose="020B0603020202020204" pitchFamily="34" charset="0"/>
              </a:rPr>
              <a:t> κατά </a:t>
            </a:r>
            <a:r>
              <a:rPr lang="el-GR" sz="2000" dirty="0">
                <a:latin typeface="Trebuchet MS" panose="020B0603020202020204" pitchFamily="34" charset="0"/>
              </a:rPr>
              <a:t>ένα μέρος σε κινητική ενέργεια.</a:t>
            </a:r>
          </a:p>
          <a:p>
            <a:pPr algn="just"/>
            <a:r>
              <a:rPr lang="el-GR" sz="2000" b="1" dirty="0">
                <a:latin typeface="Trebuchet MS" panose="020B0603020202020204" pitchFamily="34" charset="0"/>
              </a:rPr>
              <a:t>Δ.</a:t>
            </a:r>
            <a:r>
              <a:rPr lang="el-GR" sz="2000" dirty="0">
                <a:latin typeface="Trebuchet MS" panose="020B0603020202020204" pitchFamily="34" charset="0"/>
              </a:rPr>
              <a:t> </a:t>
            </a:r>
            <a:r>
              <a:rPr lang="el-GR" sz="2000" dirty="0" smtClean="0">
                <a:latin typeface="Trebuchet MS" panose="020B0603020202020204" pitchFamily="34" charset="0"/>
              </a:rPr>
              <a:t> τίποτα </a:t>
            </a:r>
            <a:r>
              <a:rPr lang="el-GR" sz="2000" dirty="0">
                <a:latin typeface="Trebuchet MS" panose="020B0603020202020204" pitchFamily="34" charset="0"/>
              </a:rPr>
              <a:t>από τα παραπάνω.</a:t>
            </a:r>
          </a:p>
          <a:p>
            <a:pPr algn="just"/>
            <a:r>
              <a:rPr lang="el-GR" sz="2000" dirty="0">
                <a:latin typeface="Trebuchet MS" panose="020B0603020202020204" pitchFamily="34" charset="0"/>
              </a:rPr>
              <a:t>Ποια από τις προηγούμενες προτάσεις είναι σωστή;</a:t>
            </a:r>
          </a:p>
        </p:txBody>
      </p:sp>
      <p:sp>
        <p:nvSpPr>
          <p:cNvPr id="9" name="Έλλειψη 8"/>
          <p:cNvSpPr/>
          <p:nvPr/>
        </p:nvSpPr>
        <p:spPr>
          <a:xfrm>
            <a:off x="4053610" y="1835696"/>
            <a:ext cx="432048" cy="432048"/>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Έλλειψη 9"/>
          <p:cNvSpPr/>
          <p:nvPr/>
        </p:nvSpPr>
        <p:spPr>
          <a:xfrm>
            <a:off x="357808" y="4768408"/>
            <a:ext cx="432048" cy="432048"/>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28760380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additive="base">
                                        <p:cTn id="12" dur="2000" fill="hold"/>
                                        <p:tgtEl>
                                          <p:spTgt spid="9"/>
                                        </p:tgtEl>
                                        <p:attrNameLst>
                                          <p:attrName>ppt_x</p:attrName>
                                        </p:attrNameLst>
                                      </p:cBhvr>
                                      <p:tavLst>
                                        <p:tav tm="0">
                                          <p:val>
                                            <p:strVal val="0-#ppt_w/2"/>
                                          </p:val>
                                        </p:tav>
                                        <p:tav tm="100000">
                                          <p:val>
                                            <p:strVal val="#ppt_x"/>
                                          </p:val>
                                        </p:tav>
                                      </p:tavLst>
                                    </p:anim>
                                    <p:anim calcmode="lin" valueType="num">
                                      <p:cBhvr additive="base">
                                        <p:cTn id="13" dur="20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fade">
                                      <p:cBhvr>
                                        <p:cTn id="18" dur="500"/>
                                        <p:tgtEl>
                                          <p:spTgt spid="8"/>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 calcmode="lin" valueType="num">
                                      <p:cBhvr additive="base">
                                        <p:cTn id="23" dur="1500" fill="hold"/>
                                        <p:tgtEl>
                                          <p:spTgt spid="10"/>
                                        </p:tgtEl>
                                        <p:attrNameLst>
                                          <p:attrName>ppt_x</p:attrName>
                                        </p:attrNameLst>
                                      </p:cBhvr>
                                      <p:tavLst>
                                        <p:tav tm="0">
                                          <p:val>
                                            <p:strVal val="0-#ppt_w/2"/>
                                          </p:val>
                                        </p:tav>
                                        <p:tav tm="100000">
                                          <p:val>
                                            <p:strVal val="#ppt_x"/>
                                          </p:val>
                                        </p:tav>
                                      </p:tavLst>
                                    </p:anim>
                                    <p:anim calcmode="lin" valueType="num">
                                      <p:cBhvr additive="base">
                                        <p:cTn id="24" dur="1500" fill="hold"/>
                                        <p:tgtEl>
                                          <p:spTgt spid="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animBg="1"/>
      <p:bldP spid="10"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3" name="Θέση αριθμού διαφάνειας 2"/>
          <p:cNvSpPr>
            <a:spLocks noGrp="1"/>
          </p:cNvSpPr>
          <p:nvPr>
            <p:ph type="sldNum" sz="quarter" idx="12"/>
          </p:nvPr>
        </p:nvSpPr>
        <p:spPr/>
        <p:txBody>
          <a:bodyPr/>
          <a:lstStyle/>
          <a:p>
            <a:fld id="{3DF53439-851E-44AD-84B1-B6BFC3D0C743}" type="slidenum">
              <a:rPr lang="el-GR" smtClean="0"/>
              <a:t>28</a:t>
            </a:fld>
            <a:endParaRPr lang="el-GR"/>
          </a:p>
        </p:txBody>
      </p:sp>
      <p:sp>
        <p:nvSpPr>
          <p:cNvPr id="4" name="Ορθογώνιο 3"/>
          <p:cNvSpPr/>
          <p:nvPr/>
        </p:nvSpPr>
        <p:spPr>
          <a:xfrm>
            <a:off x="1741373" y="2205038"/>
            <a:ext cx="5243743" cy="954107"/>
          </a:xfrm>
          <a:prstGeom prst="rect">
            <a:avLst/>
          </a:prstGeom>
        </p:spPr>
        <p:txBody>
          <a:bodyPr wrap="none">
            <a:spAutoFit/>
          </a:bodyPr>
          <a:lstStyle/>
          <a:p>
            <a:pPr algn="ctr" fontAlgn="auto">
              <a:spcBef>
                <a:spcPts val="0"/>
              </a:spcBef>
              <a:spcAft>
                <a:spcPts val="0"/>
              </a:spcAft>
              <a:defRPr/>
            </a:pPr>
            <a:r>
              <a:rPr lang="el-GR" sz="3600" b="1" dirty="0">
                <a:solidFill>
                  <a:srgbClr val="800000"/>
                </a:solidFill>
                <a:effectLst>
                  <a:outerShdw blurRad="38100" dist="38100" dir="2700000" algn="tl">
                    <a:srgbClr val="000000">
                      <a:alpha val="43137"/>
                    </a:srgbClr>
                  </a:outerShdw>
                </a:effectLst>
                <a:latin typeface="Comic Sans MS" panose="030F0702030302020204" pitchFamily="66" charset="0"/>
              </a:rPr>
              <a:t>Ασκήσεις από το βιβλίο</a:t>
            </a:r>
          </a:p>
          <a:p>
            <a:pPr algn="ctr" fontAlgn="auto">
              <a:spcBef>
                <a:spcPts val="0"/>
              </a:spcBef>
              <a:spcAft>
                <a:spcPts val="0"/>
              </a:spcAft>
              <a:defRPr/>
            </a:pPr>
            <a:r>
              <a:rPr lang="el-GR" b="1" dirty="0">
                <a:solidFill>
                  <a:srgbClr val="800000"/>
                </a:solidFill>
                <a:effectLst>
                  <a:outerShdw blurRad="38100" dist="38100" dir="2700000" algn="tl">
                    <a:srgbClr val="000000">
                      <a:alpha val="43137"/>
                    </a:srgbClr>
                  </a:outerShdw>
                </a:effectLst>
                <a:latin typeface="Comic Sans MS" panose="030F0702030302020204" pitchFamily="66" charset="0"/>
              </a:rPr>
              <a:t>(</a:t>
            </a:r>
            <a:r>
              <a:rPr lang="el-GR" sz="2000" b="1" dirty="0">
                <a:solidFill>
                  <a:srgbClr val="800000"/>
                </a:solidFill>
                <a:effectLst>
                  <a:outerShdw blurRad="38100" dist="38100" dir="2700000" algn="tl">
                    <a:srgbClr val="000000">
                      <a:alpha val="43137"/>
                    </a:srgbClr>
                  </a:outerShdw>
                </a:effectLst>
                <a:latin typeface="Comic Sans MS" panose="030F0702030302020204" pitchFamily="66" charset="0"/>
              </a:rPr>
              <a:t>από σελ. </a:t>
            </a:r>
            <a:r>
              <a:rPr lang="el-GR" sz="2000" b="1" dirty="0" smtClean="0">
                <a:solidFill>
                  <a:srgbClr val="800000"/>
                </a:solidFill>
                <a:effectLst>
                  <a:outerShdw blurRad="38100" dist="38100" dir="2700000" algn="tl">
                    <a:srgbClr val="000000">
                      <a:alpha val="43137"/>
                    </a:srgbClr>
                  </a:outerShdw>
                </a:effectLst>
                <a:latin typeface="Comic Sans MS" panose="030F0702030302020204" pitchFamily="66" charset="0"/>
              </a:rPr>
              <a:t>251</a:t>
            </a:r>
            <a:r>
              <a:rPr lang="el-GR" b="1" dirty="0" smtClean="0">
                <a:solidFill>
                  <a:srgbClr val="800000"/>
                </a:solidFill>
                <a:effectLst>
                  <a:outerShdw blurRad="38100" dist="38100" dir="2700000" algn="tl">
                    <a:srgbClr val="000000">
                      <a:alpha val="43137"/>
                    </a:srgbClr>
                  </a:outerShdw>
                </a:effectLst>
                <a:latin typeface="Comic Sans MS" panose="030F0702030302020204" pitchFamily="66" charset="0"/>
              </a:rPr>
              <a:t>) </a:t>
            </a:r>
            <a:endParaRPr lang="el-GR" b="1" dirty="0">
              <a:solidFill>
                <a:srgbClr val="800000"/>
              </a:solidFill>
              <a:effectLst>
                <a:outerShdw blurRad="38100" dist="38100" dir="2700000" algn="tl">
                  <a:srgbClr val="000000">
                    <a:alpha val="43137"/>
                  </a:srgbClr>
                </a:outerShdw>
              </a:effectLst>
              <a:latin typeface="Comic Sans MS" panose="030F0702030302020204" pitchFamily="66" charset="0"/>
            </a:endParaRPr>
          </a:p>
        </p:txBody>
      </p:sp>
    </p:spTree>
    <p:extLst>
      <p:ext uri="{BB962C8B-B14F-4D97-AF65-F5344CB8AC3E}">
        <p14:creationId xmlns:p14="http://schemas.microsoft.com/office/powerpoint/2010/main" val="608111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0-#ppt_w/2"/>
                                          </p:val>
                                        </p:tav>
                                        <p:tav tm="100000">
                                          <p:val>
                                            <p:strVal val="#ppt_x"/>
                                          </p:val>
                                        </p:tav>
                                      </p:tavLst>
                                    </p:anim>
                                    <p:anim calcmode="lin" valueType="num">
                                      <p:cBhvr additive="base">
                                        <p:cTn id="8" dur="20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3" name="Θέση αριθμού διαφάνειας 2"/>
          <p:cNvSpPr>
            <a:spLocks noGrp="1"/>
          </p:cNvSpPr>
          <p:nvPr>
            <p:ph type="sldNum" sz="quarter" idx="12"/>
          </p:nvPr>
        </p:nvSpPr>
        <p:spPr/>
        <p:txBody>
          <a:bodyPr/>
          <a:lstStyle/>
          <a:p>
            <a:fld id="{3DF53439-851E-44AD-84B1-B6BFC3D0C743}" type="slidenum">
              <a:rPr lang="el-GR" smtClean="0"/>
              <a:t>29</a:t>
            </a:fld>
            <a:endParaRPr lang="el-GR"/>
          </a:p>
        </p:txBody>
      </p:sp>
      <p:sp>
        <p:nvSpPr>
          <p:cNvPr id="4" name="Ορθογώνιο 3"/>
          <p:cNvSpPr/>
          <p:nvPr/>
        </p:nvSpPr>
        <p:spPr>
          <a:xfrm>
            <a:off x="445570" y="404664"/>
            <a:ext cx="8086870" cy="5324535"/>
          </a:xfrm>
          <a:prstGeom prst="rect">
            <a:avLst/>
          </a:prstGeom>
        </p:spPr>
        <p:txBody>
          <a:bodyPr wrap="square">
            <a:spAutoFit/>
          </a:bodyPr>
          <a:lstStyle/>
          <a:p>
            <a:pPr algn="just"/>
            <a:r>
              <a:rPr lang="el-GR" sz="2000" b="1" dirty="0">
                <a:latin typeface="Trebuchet MS" panose="020B0603020202020204" pitchFamily="34" charset="0"/>
              </a:rPr>
              <a:t>2. </a:t>
            </a:r>
            <a:r>
              <a:rPr lang="el-GR" sz="2000" dirty="0">
                <a:latin typeface="Trebuchet MS" panose="020B0603020202020204" pitchFamily="34" charset="0"/>
              </a:rPr>
              <a:t> </a:t>
            </a:r>
            <a:r>
              <a:rPr lang="el-GR" sz="2000" dirty="0" smtClean="0">
                <a:latin typeface="Trebuchet MS" panose="020B0603020202020204" pitchFamily="34" charset="0"/>
              </a:rPr>
              <a:t>Ένα </a:t>
            </a:r>
            <a:r>
              <a:rPr lang="el-GR" sz="2000" dirty="0">
                <a:latin typeface="Trebuchet MS" panose="020B0603020202020204" pitchFamily="34" charset="0"/>
              </a:rPr>
              <a:t>σώμα μάζας </a:t>
            </a:r>
            <a:r>
              <a:rPr lang="el-GR" sz="2000" i="1" dirty="0">
                <a:latin typeface="Trebuchet MS" panose="020B0603020202020204" pitchFamily="34" charset="0"/>
              </a:rPr>
              <a:t>m</a:t>
            </a:r>
            <a:r>
              <a:rPr lang="el-GR" sz="2000" dirty="0">
                <a:latin typeface="Trebuchet MS" panose="020B0603020202020204" pitchFamily="34" charset="0"/>
              </a:rPr>
              <a:t> = 10kg συγκρατείται σε ύψος </a:t>
            </a:r>
            <a:r>
              <a:rPr lang="el-GR" sz="2000" i="1" dirty="0">
                <a:latin typeface="Trebuchet MS" panose="020B0603020202020204" pitchFamily="34" charset="0"/>
              </a:rPr>
              <a:t>h</a:t>
            </a:r>
            <a:r>
              <a:rPr lang="el-GR" sz="2000" dirty="0">
                <a:latin typeface="Trebuchet MS" panose="020B0603020202020204" pitchFamily="34" charset="0"/>
              </a:rPr>
              <a:t> = 20m από το έδαφος.</a:t>
            </a:r>
          </a:p>
          <a:p>
            <a:pPr algn="just"/>
            <a:r>
              <a:rPr lang="el-GR" sz="2000" b="1" dirty="0">
                <a:latin typeface="Trebuchet MS" panose="020B0603020202020204" pitchFamily="34" charset="0"/>
              </a:rPr>
              <a:t>Α.</a:t>
            </a:r>
            <a:r>
              <a:rPr lang="el-GR" sz="2000" dirty="0">
                <a:latin typeface="Trebuchet MS" panose="020B0603020202020204" pitchFamily="34" charset="0"/>
              </a:rPr>
              <a:t>  </a:t>
            </a:r>
            <a:r>
              <a:rPr lang="el-GR" sz="2000" dirty="0" smtClean="0">
                <a:latin typeface="Trebuchet MS" panose="020B0603020202020204" pitchFamily="34" charset="0"/>
              </a:rPr>
              <a:t>Πόση </a:t>
            </a:r>
            <a:r>
              <a:rPr lang="el-GR" sz="2000" dirty="0">
                <a:latin typeface="Trebuchet MS" panose="020B0603020202020204" pitchFamily="34" charset="0"/>
              </a:rPr>
              <a:t>είναι η δυναμική ενέργεια του σώματος, στο ύψος </a:t>
            </a:r>
            <a:r>
              <a:rPr lang="el-GR" sz="2000" i="1" dirty="0">
                <a:latin typeface="Trebuchet MS" panose="020B0603020202020204" pitchFamily="34" charset="0"/>
              </a:rPr>
              <a:t>h</a:t>
            </a:r>
            <a:r>
              <a:rPr lang="el-GR" sz="2000" dirty="0">
                <a:latin typeface="Trebuchet MS" panose="020B0603020202020204" pitchFamily="34" charset="0"/>
              </a:rPr>
              <a:t>;</a:t>
            </a:r>
          </a:p>
          <a:p>
            <a:pPr algn="just"/>
            <a:r>
              <a:rPr lang="el-GR" sz="2000" b="1" dirty="0">
                <a:latin typeface="Trebuchet MS" panose="020B0603020202020204" pitchFamily="34" charset="0"/>
              </a:rPr>
              <a:t>Β.</a:t>
            </a:r>
            <a:r>
              <a:rPr lang="el-GR" sz="2000" dirty="0">
                <a:latin typeface="Trebuchet MS" panose="020B0603020202020204" pitchFamily="34" charset="0"/>
              </a:rPr>
              <a:t> </a:t>
            </a:r>
            <a:r>
              <a:rPr lang="el-GR" sz="2000" dirty="0" err="1" smtClean="0">
                <a:latin typeface="Trebuchet MS" panose="020B0603020202020204" pitchFamily="34" charset="0"/>
              </a:rPr>
              <a:t>Av</a:t>
            </a:r>
            <a:r>
              <a:rPr lang="el-GR" sz="2000" dirty="0" smtClean="0">
                <a:latin typeface="Trebuchet MS" panose="020B0603020202020204" pitchFamily="34" charset="0"/>
              </a:rPr>
              <a:t> </a:t>
            </a:r>
            <a:r>
              <a:rPr lang="el-GR" sz="2000" dirty="0">
                <a:latin typeface="Trebuchet MS" panose="020B0603020202020204" pitchFamily="34" charset="0"/>
              </a:rPr>
              <a:t>αφήσουμε το σώμα ελεύθερο να πέσει, να παραστήσετε γραφικά τη δυναμική του ενέργεια σε συνάρτηση με το ύψος του από το έδαφος.</a:t>
            </a:r>
          </a:p>
          <a:p>
            <a:pPr algn="just"/>
            <a:r>
              <a:rPr lang="el-GR" sz="2000" dirty="0">
                <a:latin typeface="Trebuchet MS" panose="020B0603020202020204" pitchFamily="34" charset="0"/>
              </a:rPr>
              <a:t>Δίνεται </a:t>
            </a:r>
            <a:r>
              <a:rPr lang="el-GR" sz="2000" i="1" dirty="0">
                <a:latin typeface="Trebuchet MS" panose="020B0603020202020204" pitchFamily="34" charset="0"/>
              </a:rPr>
              <a:t>g</a:t>
            </a:r>
            <a:r>
              <a:rPr lang="el-GR" sz="2000" dirty="0">
                <a:latin typeface="Trebuchet MS" panose="020B0603020202020204" pitchFamily="34" charset="0"/>
              </a:rPr>
              <a:t> = 10m/s</a:t>
            </a:r>
            <a:r>
              <a:rPr lang="el-GR" sz="2000" baseline="30000" dirty="0">
                <a:latin typeface="Trebuchet MS" panose="020B0603020202020204" pitchFamily="34" charset="0"/>
              </a:rPr>
              <a:t>2</a:t>
            </a:r>
            <a:r>
              <a:rPr lang="el-GR" sz="2000" dirty="0" smtClean="0">
                <a:latin typeface="Trebuchet MS" panose="020B0603020202020204" pitchFamily="34" charset="0"/>
              </a:rPr>
              <a:t>.</a:t>
            </a:r>
          </a:p>
          <a:p>
            <a:pPr algn="just"/>
            <a:endParaRPr lang="el-GR" sz="2000" dirty="0">
              <a:latin typeface="Trebuchet MS" panose="020B0603020202020204" pitchFamily="34" charset="0"/>
            </a:endParaRPr>
          </a:p>
          <a:p>
            <a:pPr algn="just"/>
            <a:r>
              <a:rPr lang="el-GR" sz="2000" b="1" dirty="0">
                <a:latin typeface="Trebuchet MS" panose="020B0603020202020204" pitchFamily="34" charset="0"/>
              </a:rPr>
              <a:t>3. </a:t>
            </a:r>
            <a:r>
              <a:rPr lang="el-GR" sz="2000" dirty="0">
                <a:latin typeface="Trebuchet MS" panose="020B0603020202020204" pitchFamily="34" charset="0"/>
              </a:rPr>
              <a:t> </a:t>
            </a:r>
            <a:r>
              <a:rPr lang="el-GR" sz="2000" dirty="0" smtClean="0">
                <a:latin typeface="Trebuchet MS" panose="020B0603020202020204" pitchFamily="34" charset="0"/>
              </a:rPr>
              <a:t>Ένα </a:t>
            </a:r>
            <a:r>
              <a:rPr lang="el-GR" sz="2000" dirty="0">
                <a:latin typeface="Trebuchet MS" panose="020B0603020202020204" pitchFamily="34" charset="0"/>
              </a:rPr>
              <a:t>αυτοκίνητο μάζας </a:t>
            </a:r>
            <a:r>
              <a:rPr lang="el-GR" sz="2000" i="1" dirty="0">
                <a:latin typeface="Trebuchet MS" panose="020B0603020202020204" pitchFamily="34" charset="0"/>
              </a:rPr>
              <a:t>m</a:t>
            </a:r>
            <a:r>
              <a:rPr lang="el-GR" sz="2000" dirty="0">
                <a:latin typeface="Trebuchet MS" panose="020B0603020202020204" pitchFamily="34" charset="0"/>
              </a:rPr>
              <a:t> = 1.000kg κινείται με σταθερή ταχύτητα 15m/s. </a:t>
            </a:r>
            <a:r>
              <a:rPr lang="el-GR" sz="2000" dirty="0" err="1">
                <a:latin typeface="Trebuchet MS" panose="020B0603020202020204" pitchFamily="34" charset="0"/>
              </a:rPr>
              <a:t>Av</a:t>
            </a:r>
            <a:r>
              <a:rPr lang="el-GR" sz="2000" dirty="0">
                <a:latin typeface="Trebuchet MS" panose="020B0603020202020204" pitchFamily="34" charset="0"/>
              </a:rPr>
              <a:t> ο οδηγός εφαρμόσει τα φρένα, στο αυτοκίνητο αναπτύσσεται μια δύναμη τριβής ίση με 7.500Ν. Να βρεθεί σε πόση απόσταση θα σταματήσει το αυτοκίνητο</a:t>
            </a:r>
            <a:r>
              <a:rPr lang="el-GR" sz="2000" dirty="0" smtClean="0">
                <a:latin typeface="Trebuchet MS" panose="020B0603020202020204" pitchFamily="34" charset="0"/>
              </a:rPr>
              <a:t>.</a:t>
            </a:r>
          </a:p>
          <a:p>
            <a:pPr algn="just"/>
            <a:endParaRPr lang="el-GR" sz="2000" dirty="0">
              <a:latin typeface="Trebuchet MS" panose="020B0603020202020204" pitchFamily="34" charset="0"/>
            </a:endParaRPr>
          </a:p>
          <a:p>
            <a:pPr algn="just"/>
            <a:r>
              <a:rPr lang="el-GR" sz="2000" b="1" dirty="0">
                <a:latin typeface="Trebuchet MS" panose="020B0603020202020204" pitchFamily="34" charset="0"/>
              </a:rPr>
              <a:t>4. </a:t>
            </a:r>
            <a:r>
              <a:rPr lang="el-GR" sz="2000" dirty="0" smtClean="0">
                <a:latin typeface="Trebuchet MS" panose="020B0603020202020204" pitchFamily="34" charset="0"/>
              </a:rPr>
              <a:t> Ένα </a:t>
            </a:r>
            <a:r>
              <a:rPr lang="el-GR" sz="2000" dirty="0">
                <a:latin typeface="Trebuchet MS" panose="020B0603020202020204" pitchFamily="34" charset="0"/>
              </a:rPr>
              <a:t>σώμα αφήνεται να πέσει ελεύθερα από ύψος </a:t>
            </a:r>
            <a:r>
              <a:rPr lang="el-GR" sz="2000" i="1" dirty="0">
                <a:latin typeface="Trebuchet MS" panose="020B0603020202020204" pitchFamily="34" charset="0"/>
              </a:rPr>
              <a:t>h</a:t>
            </a:r>
            <a:r>
              <a:rPr lang="el-GR" sz="2000" dirty="0">
                <a:latin typeface="Trebuchet MS" panose="020B0603020202020204" pitchFamily="34" charset="0"/>
              </a:rPr>
              <a:t> = 20m. Με τι ταχύτητα φτάνει το σώμα στο έδαφος; </a:t>
            </a:r>
            <a:r>
              <a:rPr lang="el-GR" sz="2000" dirty="0" err="1">
                <a:latin typeface="Trebuchet MS" panose="020B0603020202020204" pitchFamily="34" charset="0"/>
              </a:rPr>
              <a:t>Tι</a:t>
            </a:r>
            <a:r>
              <a:rPr lang="el-GR" sz="2000" dirty="0">
                <a:latin typeface="Trebuchet MS" panose="020B0603020202020204" pitchFamily="34" charset="0"/>
              </a:rPr>
              <a:t> ενέργεια είχε το σώμα σε ύψος </a:t>
            </a:r>
            <a:r>
              <a:rPr lang="el-GR" sz="2000" i="1" dirty="0">
                <a:latin typeface="Trebuchet MS" panose="020B0603020202020204" pitchFamily="34" charset="0"/>
              </a:rPr>
              <a:t>h</a:t>
            </a:r>
            <a:r>
              <a:rPr lang="el-GR" sz="2000" dirty="0">
                <a:latin typeface="Trebuchet MS" panose="020B0603020202020204" pitchFamily="34" charset="0"/>
              </a:rPr>
              <a:t> και σε ποια μορφή μετατρέπεται τελικά αυτή; </a:t>
            </a:r>
            <a:endParaRPr lang="el-GR" sz="2000" dirty="0" smtClean="0">
              <a:latin typeface="Trebuchet MS" panose="020B0603020202020204" pitchFamily="34" charset="0"/>
            </a:endParaRPr>
          </a:p>
          <a:p>
            <a:pPr algn="just"/>
            <a:r>
              <a:rPr lang="el-GR" sz="2000" dirty="0" smtClean="0">
                <a:latin typeface="Trebuchet MS" panose="020B0603020202020204" pitchFamily="34" charset="0"/>
              </a:rPr>
              <a:t>Δίνεται </a:t>
            </a:r>
            <a:r>
              <a:rPr lang="el-GR" sz="2000" i="1" dirty="0">
                <a:latin typeface="Trebuchet MS" panose="020B0603020202020204" pitchFamily="34" charset="0"/>
              </a:rPr>
              <a:t>g</a:t>
            </a:r>
            <a:r>
              <a:rPr lang="el-GR" sz="2000" dirty="0">
                <a:latin typeface="Trebuchet MS" panose="020B0603020202020204" pitchFamily="34" charset="0"/>
              </a:rPr>
              <a:t> = 10m/s</a:t>
            </a:r>
            <a:r>
              <a:rPr lang="el-GR" sz="2000" baseline="30000" dirty="0">
                <a:latin typeface="Trebuchet MS" panose="020B0603020202020204" pitchFamily="34" charset="0"/>
              </a:rPr>
              <a:t>2</a:t>
            </a:r>
            <a:r>
              <a:rPr lang="el-GR" sz="2000" dirty="0" smtClean="0">
                <a:latin typeface="Trebuchet MS" panose="020B0603020202020204" pitchFamily="34" charset="0"/>
              </a:rPr>
              <a:t>.</a:t>
            </a:r>
            <a:endParaRPr lang="el-GR" sz="2000" dirty="0">
              <a:latin typeface="Trebuchet MS" panose="020B0603020202020204" pitchFamily="34" charset="0"/>
            </a:endParaRPr>
          </a:p>
        </p:txBody>
      </p:sp>
    </p:spTree>
    <p:extLst>
      <p:ext uri="{BB962C8B-B14F-4D97-AF65-F5344CB8AC3E}">
        <p14:creationId xmlns:p14="http://schemas.microsoft.com/office/powerpoint/2010/main" val="2437435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fade">
                                      <p:cBhvr>
                                        <p:cTn id="10" dur="500"/>
                                        <p:tgtEl>
                                          <p:spTgt spid="4">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fade">
                                      <p:cBhvr>
                                        <p:cTn id="13" dur="500"/>
                                        <p:tgtEl>
                                          <p:spTgt spid="4">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fade">
                                      <p:cBhvr>
                                        <p:cTn id="16" dur="500"/>
                                        <p:tgtEl>
                                          <p:spTgt spid="4">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4">
                                            <p:txEl>
                                              <p:pRg st="5" end="5"/>
                                            </p:txEl>
                                          </p:spTgt>
                                        </p:tgtEl>
                                        <p:attrNameLst>
                                          <p:attrName>style.visibility</p:attrName>
                                        </p:attrNameLst>
                                      </p:cBhvr>
                                      <p:to>
                                        <p:strVal val="visible"/>
                                      </p:to>
                                    </p:set>
                                    <p:animEffect transition="in" filter="fade">
                                      <p:cBhvr>
                                        <p:cTn id="21" dur="500"/>
                                        <p:tgtEl>
                                          <p:spTgt spid="4">
                                            <p:txEl>
                                              <p:pRg st="5" end="5"/>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4">
                                            <p:txEl>
                                              <p:pRg st="7" end="7"/>
                                            </p:txEl>
                                          </p:spTgt>
                                        </p:tgtEl>
                                        <p:attrNameLst>
                                          <p:attrName>style.visibility</p:attrName>
                                        </p:attrNameLst>
                                      </p:cBhvr>
                                      <p:to>
                                        <p:strVal val="visible"/>
                                      </p:to>
                                    </p:set>
                                    <p:animEffect transition="in" filter="fade">
                                      <p:cBhvr>
                                        <p:cTn id="26" dur="500"/>
                                        <p:tgtEl>
                                          <p:spTgt spid="4">
                                            <p:txEl>
                                              <p:pRg st="7" end="7"/>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4">
                                            <p:txEl>
                                              <p:pRg st="8" end="8"/>
                                            </p:txEl>
                                          </p:spTgt>
                                        </p:tgtEl>
                                        <p:attrNameLst>
                                          <p:attrName>style.visibility</p:attrName>
                                        </p:attrNameLst>
                                      </p:cBhvr>
                                      <p:to>
                                        <p:strVal val="visible"/>
                                      </p:to>
                                    </p:set>
                                    <p:animEffect transition="in" filter="fade">
                                      <p:cBhvr>
                                        <p:cTn id="29"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3" name="Θέση αριθμού διαφάνειας 2"/>
          <p:cNvSpPr>
            <a:spLocks noGrp="1"/>
          </p:cNvSpPr>
          <p:nvPr>
            <p:ph type="sldNum" sz="quarter" idx="12"/>
          </p:nvPr>
        </p:nvSpPr>
        <p:spPr/>
        <p:txBody>
          <a:bodyPr/>
          <a:lstStyle/>
          <a:p>
            <a:fld id="{3DF53439-851E-44AD-84B1-B6BFC3D0C743}" type="slidenum">
              <a:rPr lang="el-GR" smtClean="0"/>
              <a:t>3</a:t>
            </a:fld>
            <a:endParaRPr lang="el-GR"/>
          </a:p>
        </p:txBody>
      </p:sp>
      <p:graphicFrame>
        <p:nvGraphicFramePr>
          <p:cNvPr id="4" name="Αντικείμενο 3"/>
          <p:cNvGraphicFramePr>
            <a:graphicFrameLocks noChangeAspect="1"/>
          </p:cNvGraphicFramePr>
          <p:nvPr>
            <p:extLst>
              <p:ext uri="{D42A27DB-BD31-4B8C-83A1-F6EECF244321}">
                <p14:modId xmlns:p14="http://schemas.microsoft.com/office/powerpoint/2010/main" val="1503235957"/>
              </p:ext>
            </p:extLst>
          </p:nvPr>
        </p:nvGraphicFramePr>
        <p:xfrm>
          <a:off x="179512" y="2860509"/>
          <a:ext cx="1223962" cy="1158875"/>
        </p:xfrm>
        <a:graphic>
          <a:graphicData uri="http://schemas.openxmlformats.org/presentationml/2006/ole">
            <mc:AlternateContent xmlns:mc="http://schemas.openxmlformats.org/markup-compatibility/2006">
              <mc:Choice xmlns:v="urn:schemas-microsoft-com:vml" Requires="v">
                <p:oleObj spid="_x0000_s2287" name="Φωτογραφία του Photo Editor" r:id="rId3" imgW="2857899" imgH="2704762" progId="MSPhotoEd.3">
                  <p:embed/>
                </p:oleObj>
              </mc:Choice>
              <mc:Fallback>
                <p:oleObj name="Φωτογραφία του Photo Editor" r:id="rId3" imgW="2857899" imgH="2704762" progId="MSPhotoEd.3">
                  <p:embed/>
                  <p:pic>
                    <p:nvPicPr>
                      <p:cNvPr id="0" name="Object 6"/>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79512" y="2860509"/>
                        <a:ext cx="1223962" cy="115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 name="Επεξήγηση με στρογγυλεμένο παραλληλόγραμμο 4"/>
          <p:cNvSpPr/>
          <p:nvPr/>
        </p:nvSpPr>
        <p:spPr>
          <a:xfrm>
            <a:off x="971600" y="332656"/>
            <a:ext cx="4896544" cy="1656184"/>
          </a:xfrm>
          <a:prstGeom prst="wedgeRoundRectCallout">
            <a:avLst>
              <a:gd name="adj1" fmla="val -44843"/>
              <a:gd name="adj2" fmla="val 99308"/>
              <a:gd name="adj3" fmla="val 1666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sz="2000" b="1" dirty="0" smtClean="0">
                <a:solidFill>
                  <a:schemeClr val="tx1"/>
                </a:solidFill>
                <a:latin typeface="Comic Sans MS" panose="030F0702030302020204" pitchFamily="66" charset="0"/>
              </a:rPr>
              <a:t>Ένα σώμα μπορεί ν’ αποθηκεύσει </a:t>
            </a:r>
            <a:r>
              <a:rPr lang="el-GR" sz="2000" b="1" dirty="0" smtClean="0">
                <a:solidFill>
                  <a:srgbClr val="FF0000"/>
                </a:solidFill>
                <a:effectLst>
                  <a:outerShdw blurRad="38100" dist="38100" dir="2700000" algn="tl">
                    <a:srgbClr val="000000">
                      <a:alpha val="43137"/>
                    </a:srgbClr>
                  </a:outerShdw>
                </a:effectLst>
                <a:latin typeface="Comic Sans MS" panose="030F0702030302020204" pitchFamily="66" charset="0"/>
              </a:rPr>
              <a:t>ΕΝΕΡΓΕΙΑ</a:t>
            </a:r>
            <a:r>
              <a:rPr lang="el-GR" sz="2000" b="1" dirty="0" smtClean="0">
                <a:solidFill>
                  <a:schemeClr val="tx1"/>
                </a:solidFill>
                <a:latin typeface="Comic Sans MS" panose="030F0702030302020204" pitchFamily="66" charset="0"/>
              </a:rPr>
              <a:t> λόγω της </a:t>
            </a:r>
            <a:r>
              <a:rPr lang="el-GR" sz="2000" b="1" dirty="0" smtClean="0">
                <a:solidFill>
                  <a:srgbClr val="FF0000"/>
                </a:solidFill>
                <a:effectLst>
                  <a:outerShdw blurRad="38100" dist="38100" dir="2700000" algn="tl">
                    <a:srgbClr val="000000">
                      <a:alpha val="43137"/>
                    </a:srgbClr>
                  </a:outerShdw>
                </a:effectLst>
                <a:latin typeface="Comic Sans MS" panose="030F0702030302020204" pitchFamily="66" charset="0"/>
              </a:rPr>
              <a:t>ΘΕΣΗΣ</a:t>
            </a:r>
            <a:r>
              <a:rPr lang="el-GR" sz="2000" b="1" dirty="0" smtClean="0">
                <a:solidFill>
                  <a:schemeClr val="tx1"/>
                </a:solidFill>
                <a:latin typeface="Comic Sans MS" panose="030F0702030302020204" pitchFamily="66" charset="0"/>
              </a:rPr>
              <a:t> του. Η αποθηκευμένη ενέργεια λέγεται </a:t>
            </a:r>
            <a:r>
              <a:rPr lang="el-GR" sz="2000" b="1" dirty="0" smtClean="0">
                <a:solidFill>
                  <a:srgbClr val="FF0000"/>
                </a:solidFill>
                <a:effectLst>
                  <a:outerShdw blurRad="38100" dist="38100" dir="2700000" algn="tl">
                    <a:srgbClr val="000000">
                      <a:alpha val="43137"/>
                    </a:srgbClr>
                  </a:outerShdw>
                </a:effectLst>
                <a:latin typeface="Comic Sans MS" panose="030F0702030302020204" pitchFamily="66" charset="0"/>
              </a:rPr>
              <a:t>ΔΥΝΑΜΙΚΗ, </a:t>
            </a:r>
            <a:r>
              <a:rPr lang="el-GR" sz="2000" b="1" dirty="0" smtClean="0">
                <a:solidFill>
                  <a:schemeClr val="tx1"/>
                </a:solidFill>
                <a:latin typeface="Comic Sans MS" panose="030F0702030302020204" pitchFamily="66" charset="0"/>
              </a:rPr>
              <a:t>γιατί όταν αυτή υπάρχει </a:t>
            </a:r>
            <a:r>
              <a:rPr lang="el-GR" sz="2000" b="1" dirty="0" smtClean="0">
                <a:solidFill>
                  <a:srgbClr val="008000"/>
                </a:solidFill>
                <a:effectLst>
                  <a:outerShdw blurRad="38100" dist="38100" dir="2700000" algn="tl">
                    <a:srgbClr val="000000">
                      <a:alpha val="43137"/>
                    </a:srgbClr>
                  </a:outerShdw>
                </a:effectLst>
                <a:latin typeface="Comic Sans MS" panose="030F0702030302020204" pitchFamily="66" charset="0"/>
              </a:rPr>
              <a:t>το σώμα μπορεί να παράγει έργο.</a:t>
            </a:r>
            <a:endParaRPr lang="el-GR" sz="2000" b="1" dirty="0">
              <a:solidFill>
                <a:srgbClr val="008000"/>
              </a:solidFill>
              <a:effectLst>
                <a:outerShdw blurRad="38100" dist="38100" dir="2700000" algn="tl">
                  <a:srgbClr val="000000">
                    <a:alpha val="43137"/>
                  </a:srgbClr>
                </a:outerShdw>
              </a:effectLst>
              <a:latin typeface="Comic Sans MS" panose="030F0702030302020204" pitchFamily="66" charset="0"/>
            </a:endParaRPr>
          </a:p>
        </p:txBody>
      </p:sp>
      <p:pic>
        <p:nvPicPr>
          <p:cNvPr id="2052" name="Picture 4" descr="C:\Users\Merkouris\Desktop\0021.gif"/>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7092280" y="1484784"/>
            <a:ext cx="1375725" cy="1375725"/>
          </a:xfrm>
          <a:prstGeom prst="rect">
            <a:avLst/>
          </a:prstGeom>
          <a:noFill/>
          <a:extLst>
            <a:ext uri="{909E8E84-426E-40DD-AFC4-6F175D3DCCD1}">
              <a14:hiddenFill xmlns:a14="http://schemas.microsoft.com/office/drawing/2010/main">
                <a:solidFill>
                  <a:srgbClr val="FFFFFF"/>
                </a:solidFill>
              </a14:hiddenFill>
            </a:ext>
          </a:extLst>
        </p:spPr>
      </p:pic>
      <p:sp>
        <p:nvSpPr>
          <p:cNvPr id="6" name="Επεξήγηση με στρογγυλεμένο παραλληλόγραμμο 5"/>
          <p:cNvSpPr/>
          <p:nvPr/>
        </p:nvSpPr>
        <p:spPr>
          <a:xfrm>
            <a:off x="1835696" y="3212976"/>
            <a:ext cx="4536504" cy="2232248"/>
          </a:xfrm>
          <a:prstGeom prst="wedgeRoundRectCallout">
            <a:avLst>
              <a:gd name="adj1" fmla="val -67864"/>
              <a:gd name="adj2" fmla="val -41371"/>
              <a:gd name="adj3" fmla="val 1666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sz="2000" b="1" dirty="0" smtClean="0">
                <a:solidFill>
                  <a:schemeClr val="tx1"/>
                </a:solidFill>
                <a:latin typeface="Comic Sans MS" panose="030F0702030302020204" pitchFamily="66" charset="0"/>
              </a:rPr>
              <a:t>Η </a:t>
            </a:r>
            <a:r>
              <a:rPr lang="el-GR" sz="2000" b="1" dirty="0" smtClean="0">
                <a:solidFill>
                  <a:srgbClr val="FF0000"/>
                </a:solidFill>
                <a:effectLst>
                  <a:outerShdw blurRad="38100" dist="38100" dir="2700000" algn="tl">
                    <a:srgbClr val="000000">
                      <a:alpha val="43137"/>
                    </a:srgbClr>
                  </a:outerShdw>
                </a:effectLst>
                <a:latin typeface="Comic Sans MS" panose="030F0702030302020204" pitchFamily="66" charset="0"/>
              </a:rPr>
              <a:t>τεντωμένη χορδή </a:t>
            </a:r>
            <a:r>
              <a:rPr lang="el-GR" sz="2000" b="1" dirty="0" smtClean="0">
                <a:solidFill>
                  <a:schemeClr val="tx1"/>
                </a:solidFill>
                <a:latin typeface="Comic Sans MS" panose="030F0702030302020204" pitchFamily="66" charset="0"/>
              </a:rPr>
              <a:t>ενός τόξου έχει </a:t>
            </a:r>
            <a:r>
              <a:rPr lang="el-GR" sz="2000" b="1" dirty="0" smtClean="0">
                <a:solidFill>
                  <a:srgbClr val="FF0000"/>
                </a:solidFill>
                <a:effectLst>
                  <a:outerShdw blurRad="38100" dist="38100" dir="2700000" algn="tl">
                    <a:srgbClr val="000000">
                      <a:alpha val="43137"/>
                    </a:srgbClr>
                  </a:outerShdw>
                </a:effectLst>
                <a:latin typeface="Comic Sans MS" panose="030F0702030302020204" pitchFamily="66" charset="0"/>
              </a:rPr>
              <a:t>Δυναμική Ενέργεια</a:t>
            </a:r>
            <a:r>
              <a:rPr lang="el-GR" sz="2000" b="1" dirty="0" smtClean="0">
                <a:solidFill>
                  <a:schemeClr val="tx1"/>
                </a:solidFill>
                <a:latin typeface="Comic Sans MS" panose="030F0702030302020204" pitchFamily="66" charset="0"/>
              </a:rPr>
              <a:t> λόγω της θέσης της.</a:t>
            </a:r>
          </a:p>
          <a:p>
            <a:pPr algn="just"/>
            <a:r>
              <a:rPr lang="el-GR" sz="2000" b="1" dirty="0" smtClean="0">
                <a:solidFill>
                  <a:schemeClr val="tx1"/>
                </a:solidFill>
                <a:latin typeface="Comic Sans MS" panose="030F0702030302020204" pitchFamily="66" charset="0"/>
              </a:rPr>
              <a:t>Η </a:t>
            </a:r>
            <a:r>
              <a:rPr lang="el-GR" sz="2000" b="1" dirty="0" smtClean="0">
                <a:solidFill>
                  <a:srgbClr val="FF0000"/>
                </a:solidFill>
                <a:effectLst>
                  <a:outerShdw blurRad="38100" dist="38100" dir="2700000" algn="tl">
                    <a:srgbClr val="000000">
                      <a:alpha val="43137"/>
                    </a:srgbClr>
                  </a:outerShdw>
                </a:effectLst>
                <a:latin typeface="Comic Sans MS" panose="030F0702030302020204" pitchFamily="66" charset="0"/>
              </a:rPr>
              <a:t>Χημική Εν</a:t>
            </a:r>
            <a:r>
              <a:rPr lang="el-GR" sz="2000" b="1" dirty="0">
                <a:solidFill>
                  <a:srgbClr val="FF0000"/>
                </a:solidFill>
                <a:effectLst>
                  <a:outerShdw blurRad="38100" dist="38100" dir="2700000" algn="tl">
                    <a:srgbClr val="000000">
                      <a:alpha val="43137"/>
                    </a:srgbClr>
                  </a:outerShdw>
                </a:effectLst>
                <a:latin typeface="Comic Sans MS" panose="030F0702030302020204" pitchFamily="66" charset="0"/>
              </a:rPr>
              <a:t>έ</a:t>
            </a:r>
            <a:r>
              <a:rPr lang="el-GR" sz="2000" b="1" dirty="0" smtClean="0">
                <a:solidFill>
                  <a:srgbClr val="FF0000"/>
                </a:solidFill>
                <a:effectLst>
                  <a:outerShdw blurRad="38100" dist="38100" dir="2700000" algn="tl">
                    <a:srgbClr val="000000">
                      <a:alpha val="43137"/>
                    </a:srgbClr>
                  </a:outerShdw>
                </a:effectLst>
                <a:latin typeface="Comic Sans MS" panose="030F0702030302020204" pitchFamily="66" charset="0"/>
              </a:rPr>
              <a:t>ργεια </a:t>
            </a:r>
            <a:r>
              <a:rPr lang="el-GR" sz="2000" b="1" dirty="0" smtClean="0">
                <a:solidFill>
                  <a:schemeClr val="tx1"/>
                </a:solidFill>
                <a:latin typeface="Comic Sans MS" panose="030F0702030302020204" pitchFamily="66" charset="0"/>
              </a:rPr>
              <a:t>των καυσίμων είναι </a:t>
            </a:r>
            <a:r>
              <a:rPr lang="el-GR" sz="2000" b="1" dirty="0" smtClean="0">
                <a:solidFill>
                  <a:srgbClr val="FF0000"/>
                </a:solidFill>
                <a:effectLst>
                  <a:outerShdw blurRad="38100" dist="38100" dir="2700000" algn="tl">
                    <a:srgbClr val="000000">
                      <a:alpha val="43137"/>
                    </a:srgbClr>
                  </a:outerShdw>
                </a:effectLst>
                <a:latin typeface="Comic Sans MS" panose="030F0702030302020204" pitchFamily="66" charset="0"/>
              </a:rPr>
              <a:t>Δυναμική Ενέργεια</a:t>
            </a:r>
            <a:r>
              <a:rPr lang="el-GR" sz="2000" b="1" dirty="0" smtClean="0">
                <a:solidFill>
                  <a:schemeClr val="tx1"/>
                </a:solidFill>
                <a:latin typeface="Comic Sans MS" panose="030F0702030302020204" pitchFamily="66" charset="0"/>
              </a:rPr>
              <a:t>, λόγω της θέσης των ηλεκτρικών φορτίων στα μόρια.    </a:t>
            </a:r>
            <a:endParaRPr lang="el-GR" sz="2000" b="1" dirty="0">
              <a:solidFill>
                <a:schemeClr val="tx1"/>
              </a:solidFill>
              <a:latin typeface="Comic Sans MS" panose="030F0702030302020204" pitchFamily="66" charset="0"/>
            </a:endParaRPr>
          </a:p>
        </p:txBody>
      </p:sp>
      <p:pic>
        <p:nvPicPr>
          <p:cNvPr id="2054" name="Picture 6" descr="C:\Users\Merkouris\Desktop\αρχείο λήψης.jpg"/>
          <p:cNvPicPr>
            <a:picLocks noChangeAspect="1" noChangeArrowheads="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236296" y="3508581"/>
            <a:ext cx="1385310" cy="180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4302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1000"/>
                                        <p:tgtEl>
                                          <p:spTgt spid="4"/>
                                        </p:tgtEl>
                                      </p:cBhvr>
                                    </p:animEffect>
                                  </p:childTnLst>
                                </p:cTn>
                              </p:par>
                            </p:childTnLst>
                          </p:cTn>
                        </p:par>
                        <p:par>
                          <p:cTn id="8" fill="hold">
                            <p:stCondLst>
                              <p:cond delay="1000"/>
                            </p:stCondLst>
                            <p:childTnLst>
                              <p:par>
                                <p:cTn id="9" presetID="9" presetClass="entr" presetSubtype="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dissolve">
                                      <p:cBhvr>
                                        <p:cTn id="11" dur="1000"/>
                                        <p:tgtEl>
                                          <p:spTgt spid="5"/>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dissolve">
                                      <p:cBhvr>
                                        <p:cTn id="16" dur="500"/>
                                        <p:tgtEl>
                                          <p:spTgt spid="6"/>
                                        </p:tgtEl>
                                      </p:cBhvr>
                                    </p:animEffect>
                                  </p:childTnLst>
                                </p:cTn>
                              </p:par>
                            </p:childTnLst>
                          </p:cTn>
                        </p:par>
                        <p:par>
                          <p:cTn id="17" fill="hold">
                            <p:stCondLst>
                              <p:cond delay="500"/>
                            </p:stCondLst>
                            <p:childTnLst>
                              <p:par>
                                <p:cTn id="18" presetID="10" presetClass="entr" presetSubtype="0" fill="hold" nodeType="afterEffect">
                                  <p:stCondLst>
                                    <p:cond delay="1500"/>
                                  </p:stCondLst>
                                  <p:childTnLst>
                                    <p:set>
                                      <p:cBhvr>
                                        <p:cTn id="19" dur="1" fill="hold">
                                          <p:stCondLst>
                                            <p:cond delay="0"/>
                                          </p:stCondLst>
                                        </p:cTn>
                                        <p:tgtEl>
                                          <p:spTgt spid="2052"/>
                                        </p:tgtEl>
                                        <p:attrNameLst>
                                          <p:attrName>style.visibility</p:attrName>
                                        </p:attrNameLst>
                                      </p:cBhvr>
                                      <p:to>
                                        <p:strVal val="visible"/>
                                      </p:to>
                                    </p:set>
                                    <p:animEffect transition="in" filter="fade">
                                      <p:cBhvr>
                                        <p:cTn id="20" dur="1000"/>
                                        <p:tgtEl>
                                          <p:spTgt spid="2052"/>
                                        </p:tgtEl>
                                      </p:cBhvr>
                                    </p:animEffect>
                                  </p:childTnLst>
                                </p:cTn>
                              </p:par>
                            </p:childTnLst>
                          </p:cTn>
                        </p:par>
                        <p:par>
                          <p:cTn id="21" fill="hold">
                            <p:stCondLst>
                              <p:cond delay="3000"/>
                            </p:stCondLst>
                            <p:childTnLst>
                              <p:par>
                                <p:cTn id="22" presetID="10" presetClass="entr" presetSubtype="0" fill="hold" nodeType="afterEffect">
                                  <p:stCondLst>
                                    <p:cond delay="1500"/>
                                  </p:stCondLst>
                                  <p:childTnLst>
                                    <p:set>
                                      <p:cBhvr>
                                        <p:cTn id="23" dur="1" fill="hold">
                                          <p:stCondLst>
                                            <p:cond delay="0"/>
                                          </p:stCondLst>
                                        </p:cTn>
                                        <p:tgtEl>
                                          <p:spTgt spid="2054"/>
                                        </p:tgtEl>
                                        <p:attrNameLst>
                                          <p:attrName>style.visibility</p:attrName>
                                        </p:attrNameLst>
                                      </p:cBhvr>
                                      <p:to>
                                        <p:strVal val="visible"/>
                                      </p:to>
                                    </p:set>
                                    <p:animEffect transition="in" filter="fade">
                                      <p:cBhvr>
                                        <p:cTn id="24" dur="1000"/>
                                        <p:tgtEl>
                                          <p:spTgt spid="20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3" name="Θέση αριθμού διαφάνειας 2"/>
          <p:cNvSpPr>
            <a:spLocks noGrp="1"/>
          </p:cNvSpPr>
          <p:nvPr>
            <p:ph type="sldNum" sz="quarter" idx="12"/>
          </p:nvPr>
        </p:nvSpPr>
        <p:spPr/>
        <p:txBody>
          <a:bodyPr/>
          <a:lstStyle/>
          <a:p>
            <a:fld id="{3DF53439-851E-44AD-84B1-B6BFC3D0C743}" type="slidenum">
              <a:rPr lang="el-GR" smtClean="0"/>
              <a:t>30</a:t>
            </a:fld>
            <a:endParaRPr lang="el-GR"/>
          </a:p>
        </p:txBody>
      </p:sp>
      <p:sp>
        <p:nvSpPr>
          <p:cNvPr id="4" name="Ορθογώνιο 3"/>
          <p:cNvSpPr/>
          <p:nvPr/>
        </p:nvSpPr>
        <p:spPr>
          <a:xfrm>
            <a:off x="592088" y="260648"/>
            <a:ext cx="8064896" cy="1323439"/>
          </a:xfrm>
          <a:prstGeom prst="rect">
            <a:avLst/>
          </a:prstGeom>
        </p:spPr>
        <p:txBody>
          <a:bodyPr wrap="square">
            <a:spAutoFit/>
          </a:bodyPr>
          <a:lstStyle/>
          <a:p>
            <a:pPr algn="just"/>
            <a:r>
              <a:rPr lang="el-GR" sz="2000" b="1" dirty="0">
                <a:latin typeface="Trebuchet MS" panose="020B0603020202020204" pitchFamily="34" charset="0"/>
              </a:rPr>
              <a:t>5. </a:t>
            </a:r>
            <a:r>
              <a:rPr lang="el-GR" sz="2000" dirty="0">
                <a:latin typeface="Trebuchet MS" panose="020B0603020202020204" pitchFamily="34" charset="0"/>
              </a:rPr>
              <a:t> </a:t>
            </a:r>
            <a:r>
              <a:rPr lang="el-GR" sz="2000" dirty="0" smtClean="0">
                <a:latin typeface="Trebuchet MS" panose="020B0603020202020204" pitchFamily="34" charset="0"/>
              </a:rPr>
              <a:t>Ένας </a:t>
            </a:r>
            <a:r>
              <a:rPr lang="el-GR" sz="2000" dirty="0">
                <a:latin typeface="Trebuchet MS" panose="020B0603020202020204" pitchFamily="34" charset="0"/>
              </a:rPr>
              <a:t>γερανός ανεβάζει με σταθερή ταχύτητα ένα κιβώτιο μάζας 2.000kg σε ύψος </a:t>
            </a:r>
            <a:r>
              <a:rPr lang="el-GR" sz="2000" i="1" dirty="0">
                <a:latin typeface="Trebuchet MS" panose="020B0603020202020204" pitchFamily="34" charset="0"/>
              </a:rPr>
              <a:t>h </a:t>
            </a:r>
            <a:r>
              <a:rPr lang="el-GR" sz="2000" dirty="0">
                <a:latin typeface="Trebuchet MS" panose="020B0603020202020204" pitchFamily="34" charset="0"/>
              </a:rPr>
              <a:t>= 60m. </a:t>
            </a:r>
            <a:r>
              <a:rPr lang="el-GR" sz="2000" dirty="0" err="1">
                <a:latin typeface="Trebuchet MS" panose="020B0603020202020204" pitchFamily="34" charset="0"/>
              </a:rPr>
              <a:t>Av</a:t>
            </a:r>
            <a:r>
              <a:rPr lang="el-GR" sz="2000" dirty="0">
                <a:latin typeface="Trebuchet MS" panose="020B0603020202020204" pitchFamily="34" charset="0"/>
              </a:rPr>
              <a:t> η ανύψωση ολοκληρώθηκε σε </a:t>
            </a:r>
            <a:r>
              <a:rPr lang="el-GR" sz="2000" dirty="0" smtClean="0">
                <a:latin typeface="Trebuchet MS" panose="020B0603020202020204" pitchFamily="34" charset="0"/>
              </a:rPr>
              <a:t>χρόνο    </a:t>
            </a:r>
            <a:r>
              <a:rPr lang="el-GR" sz="2000" i="1" dirty="0">
                <a:latin typeface="Trebuchet MS" panose="020B0603020202020204" pitchFamily="34" charset="0"/>
              </a:rPr>
              <a:t>t</a:t>
            </a:r>
            <a:r>
              <a:rPr lang="el-GR" sz="2000" dirty="0">
                <a:latin typeface="Trebuchet MS" panose="020B0603020202020204" pitchFamily="34" charset="0"/>
              </a:rPr>
              <a:t> = 2min, να βρείτε την ισχύ που απέδωσε ο γερανός. </a:t>
            </a:r>
            <a:endParaRPr lang="el-GR" sz="2000" dirty="0" smtClean="0">
              <a:latin typeface="Trebuchet MS" panose="020B0603020202020204" pitchFamily="34" charset="0"/>
            </a:endParaRPr>
          </a:p>
          <a:p>
            <a:pPr algn="just"/>
            <a:r>
              <a:rPr lang="el-GR" sz="2000" dirty="0" smtClean="0">
                <a:latin typeface="Trebuchet MS" panose="020B0603020202020204" pitchFamily="34" charset="0"/>
              </a:rPr>
              <a:t>Δίνεται </a:t>
            </a:r>
            <a:r>
              <a:rPr lang="el-GR" sz="2000" i="1" dirty="0">
                <a:latin typeface="Trebuchet MS" panose="020B0603020202020204" pitchFamily="34" charset="0"/>
              </a:rPr>
              <a:t>g</a:t>
            </a:r>
            <a:r>
              <a:rPr lang="el-GR" sz="2000" dirty="0">
                <a:latin typeface="Trebuchet MS" panose="020B0603020202020204" pitchFamily="34" charset="0"/>
              </a:rPr>
              <a:t> = 10m/s</a:t>
            </a:r>
            <a:r>
              <a:rPr lang="el-GR" sz="2000" baseline="30000" dirty="0">
                <a:latin typeface="Trebuchet MS" panose="020B0603020202020204" pitchFamily="34" charset="0"/>
              </a:rPr>
              <a:t>2</a:t>
            </a:r>
            <a:r>
              <a:rPr lang="el-GR" sz="2000" dirty="0" smtClean="0">
                <a:latin typeface="Trebuchet MS" panose="020B0603020202020204" pitchFamily="34" charset="0"/>
              </a:rPr>
              <a:t>.</a:t>
            </a:r>
          </a:p>
        </p:txBody>
      </p:sp>
      <p:grpSp>
        <p:nvGrpSpPr>
          <p:cNvPr id="6" name="Ομάδα 5"/>
          <p:cNvGrpSpPr/>
          <p:nvPr/>
        </p:nvGrpSpPr>
        <p:grpSpPr>
          <a:xfrm>
            <a:off x="591142" y="1883440"/>
            <a:ext cx="7973416" cy="3213388"/>
            <a:chOff x="591142" y="1883440"/>
            <a:chExt cx="7973416" cy="3213388"/>
          </a:xfrm>
        </p:grpSpPr>
        <p:pic>
          <p:nvPicPr>
            <p:cNvPr id="16386" name="Picture 2" descr="Εικόνα"/>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037182" y="3645024"/>
              <a:ext cx="2664296" cy="1451804"/>
            </a:xfrm>
            <a:prstGeom prst="rect">
              <a:avLst/>
            </a:prstGeom>
            <a:noFill/>
            <a:extLst>
              <a:ext uri="{909E8E84-426E-40DD-AFC4-6F175D3DCCD1}">
                <a14:hiddenFill xmlns:a14="http://schemas.microsoft.com/office/drawing/2010/main">
                  <a:solidFill>
                    <a:srgbClr val="FFFFFF"/>
                  </a:solidFill>
                </a14:hiddenFill>
              </a:ext>
            </a:extLst>
          </p:spPr>
        </p:pic>
        <p:sp>
          <p:nvSpPr>
            <p:cNvPr id="5" name="Ορθογώνιο 4"/>
            <p:cNvSpPr/>
            <p:nvPr/>
          </p:nvSpPr>
          <p:spPr>
            <a:xfrm>
              <a:off x="591142" y="1883440"/>
              <a:ext cx="7973416" cy="1938992"/>
            </a:xfrm>
            <a:prstGeom prst="rect">
              <a:avLst/>
            </a:prstGeom>
          </p:spPr>
          <p:txBody>
            <a:bodyPr wrap="square">
              <a:spAutoFit/>
            </a:bodyPr>
            <a:lstStyle/>
            <a:p>
              <a:pPr algn="just"/>
              <a:r>
                <a:rPr lang="el-GR" sz="2000" b="1" dirty="0">
                  <a:latin typeface="Trebuchet MS" panose="020B0603020202020204" pitchFamily="34" charset="0"/>
                </a:rPr>
                <a:t>6. </a:t>
              </a:r>
              <a:r>
                <a:rPr lang="el-GR" sz="2000" b="1" dirty="0" smtClean="0">
                  <a:latin typeface="Trebuchet MS" panose="020B0603020202020204" pitchFamily="34" charset="0"/>
                </a:rPr>
                <a:t> </a:t>
              </a:r>
              <a:r>
                <a:rPr lang="el-GR" sz="2000" dirty="0" smtClean="0">
                  <a:latin typeface="Trebuchet MS" panose="020B0603020202020204" pitchFamily="34" charset="0"/>
                </a:rPr>
                <a:t>Ένα </a:t>
              </a:r>
              <a:r>
                <a:rPr lang="el-GR" sz="2000" dirty="0">
                  <a:latin typeface="Trebuchet MS" panose="020B0603020202020204" pitchFamily="34" charset="0"/>
                </a:rPr>
                <a:t>σώμα αφήνεται να κινηθεί κατά μήκος του λείου κεκλιμένου επιπέδου. </a:t>
              </a:r>
              <a:r>
                <a:rPr lang="el-GR" sz="2000" dirty="0" err="1">
                  <a:latin typeface="Trebuchet MS" panose="020B0603020202020204" pitchFamily="34" charset="0"/>
                </a:rPr>
                <a:t>To</a:t>
              </a:r>
              <a:r>
                <a:rPr lang="el-GR" sz="2000" dirty="0">
                  <a:latin typeface="Trebuchet MS" panose="020B0603020202020204" pitchFamily="34" charset="0"/>
                </a:rPr>
                <a:t> σώμα μετά από τη διαδρομή ΑΓ εισέρχεται στο οριζόντιο επίπεδο με το οποίο έχει συντελεστή τριβής ολίσθησης </a:t>
              </a:r>
              <a:r>
                <a:rPr lang="el-GR" sz="2000" dirty="0" smtClean="0">
                  <a:latin typeface="Trebuchet MS" panose="020B0603020202020204" pitchFamily="34" charset="0"/>
                </a:rPr>
                <a:t>     μ </a:t>
              </a:r>
              <a:r>
                <a:rPr lang="el-GR" sz="2000" dirty="0">
                  <a:latin typeface="Trebuchet MS" panose="020B0603020202020204" pitchFamily="34" charset="0"/>
                </a:rPr>
                <a:t>= 0,2. </a:t>
              </a:r>
              <a:r>
                <a:rPr lang="el-GR" sz="2000" dirty="0" err="1">
                  <a:latin typeface="Trebuchet MS" panose="020B0603020202020204" pitchFamily="34" charset="0"/>
                </a:rPr>
                <a:t>Av</a:t>
              </a:r>
              <a:r>
                <a:rPr lang="el-GR" sz="2000" dirty="0">
                  <a:latin typeface="Trebuchet MS" panose="020B0603020202020204" pitchFamily="34" charset="0"/>
                </a:rPr>
                <a:t> είναι AΓ = ΓZ = 6m, να βρείτε την ταχύτητα με την οποία φτάνει το σώμα στο σημείο Ζ.</a:t>
              </a:r>
            </a:p>
            <a:p>
              <a:pPr algn="just"/>
              <a:r>
                <a:rPr lang="el-GR" sz="2000" dirty="0">
                  <a:latin typeface="Trebuchet MS" panose="020B0603020202020204" pitchFamily="34" charset="0"/>
                </a:rPr>
                <a:t>Δίνεται </a:t>
              </a:r>
              <a:r>
                <a:rPr lang="el-GR" sz="2000" i="1" dirty="0">
                  <a:latin typeface="Trebuchet MS" panose="020B0603020202020204" pitchFamily="34" charset="0"/>
                </a:rPr>
                <a:t>g</a:t>
              </a:r>
              <a:r>
                <a:rPr lang="el-GR" sz="2000" dirty="0">
                  <a:latin typeface="Trebuchet MS" panose="020B0603020202020204" pitchFamily="34" charset="0"/>
                </a:rPr>
                <a:t> = 10m/s</a:t>
              </a:r>
              <a:r>
                <a:rPr lang="el-GR" sz="2000" baseline="30000" dirty="0">
                  <a:latin typeface="Trebuchet MS" panose="020B0603020202020204" pitchFamily="34" charset="0"/>
                </a:rPr>
                <a:t>2</a:t>
              </a:r>
              <a:r>
                <a:rPr lang="el-GR" sz="2000" dirty="0">
                  <a:latin typeface="Trebuchet MS" panose="020B0603020202020204" pitchFamily="34" charset="0"/>
                </a:rPr>
                <a:t>.</a:t>
              </a:r>
            </a:p>
          </p:txBody>
        </p:sp>
      </p:grpSp>
    </p:spTree>
    <p:extLst>
      <p:ext uri="{BB962C8B-B14F-4D97-AF65-F5344CB8AC3E}">
        <p14:creationId xmlns:p14="http://schemas.microsoft.com/office/powerpoint/2010/main" val="1716519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3" name="Θέση αριθμού διαφάνειας 2"/>
          <p:cNvSpPr>
            <a:spLocks noGrp="1"/>
          </p:cNvSpPr>
          <p:nvPr>
            <p:ph type="sldNum" sz="quarter" idx="12"/>
          </p:nvPr>
        </p:nvSpPr>
        <p:spPr/>
        <p:txBody>
          <a:bodyPr/>
          <a:lstStyle/>
          <a:p>
            <a:fld id="{3DF53439-851E-44AD-84B1-B6BFC3D0C743}" type="slidenum">
              <a:rPr lang="el-GR" smtClean="0"/>
              <a:t>31</a:t>
            </a:fld>
            <a:endParaRPr lang="el-GR"/>
          </a:p>
        </p:txBody>
      </p:sp>
      <p:sp>
        <p:nvSpPr>
          <p:cNvPr id="4" name="Ορθογώνιο 3"/>
          <p:cNvSpPr/>
          <p:nvPr/>
        </p:nvSpPr>
        <p:spPr>
          <a:xfrm>
            <a:off x="467544" y="332656"/>
            <a:ext cx="8064896" cy="5016758"/>
          </a:xfrm>
          <a:prstGeom prst="rect">
            <a:avLst/>
          </a:prstGeom>
        </p:spPr>
        <p:txBody>
          <a:bodyPr wrap="square">
            <a:spAutoFit/>
          </a:bodyPr>
          <a:lstStyle/>
          <a:p>
            <a:pPr algn="just"/>
            <a:r>
              <a:rPr lang="el-GR" sz="2000" b="1" dirty="0">
                <a:latin typeface="Trebuchet MS" panose="020B0603020202020204" pitchFamily="34" charset="0"/>
              </a:rPr>
              <a:t>8. </a:t>
            </a:r>
            <a:r>
              <a:rPr lang="el-GR" sz="2000" dirty="0">
                <a:latin typeface="Trebuchet MS" panose="020B0603020202020204" pitchFamily="34" charset="0"/>
              </a:rPr>
              <a:t> </a:t>
            </a:r>
            <a:r>
              <a:rPr lang="el-GR" sz="2000" dirty="0" smtClean="0">
                <a:latin typeface="Trebuchet MS" panose="020B0603020202020204" pitchFamily="34" charset="0"/>
              </a:rPr>
              <a:t>Μια </a:t>
            </a:r>
            <a:r>
              <a:rPr lang="el-GR" sz="2000" dirty="0">
                <a:latin typeface="Trebuchet MS" panose="020B0603020202020204" pitchFamily="34" charset="0"/>
              </a:rPr>
              <a:t>μπάλα έχει μάζα </a:t>
            </a:r>
            <a:r>
              <a:rPr lang="el-GR" sz="2000" i="1" dirty="0">
                <a:latin typeface="Trebuchet MS" panose="020B0603020202020204" pitchFamily="34" charset="0"/>
              </a:rPr>
              <a:t>m</a:t>
            </a:r>
            <a:r>
              <a:rPr lang="el-GR" sz="2000" dirty="0">
                <a:latin typeface="Trebuchet MS" panose="020B0603020202020204" pitchFamily="34" charset="0"/>
              </a:rPr>
              <a:t> = 2kg και αφήνεται από ύψος </a:t>
            </a:r>
            <a:r>
              <a:rPr lang="el-GR" sz="2000" i="1" dirty="0">
                <a:latin typeface="Trebuchet MS" panose="020B0603020202020204" pitchFamily="34" charset="0"/>
              </a:rPr>
              <a:t>h</a:t>
            </a:r>
            <a:r>
              <a:rPr lang="el-GR" sz="2000" baseline="-25000" dirty="0">
                <a:latin typeface="Trebuchet MS" panose="020B0603020202020204" pitchFamily="34" charset="0"/>
              </a:rPr>
              <a:t>1</a:t>
            </a:r>
            <a:r>
              <a:rPr lang="el-GR" sz="2000" dirty="0">
                <a:latin typeface="Trebuchet MS" panose="020B0603020202020204" pitchFamily="34" charset="0"/>
              </a:rPr>
              <a:t> = 20m. Μόλις η μπάλα συγκρουστεί με το δάπεδο αναπηδά σε ύψος </a:t>
            </a:r>
            <a:r>
              <a:rPr lang="el-GR" sz="2000" dirty="0" smtClean="0">
                <a:latin typeface="Trebuchet MS" panose="020B0603020202020204" pitchFamily="34" charset="0"/>
              </a:rPr>
              <a:t>           </a:t>
            </a:r>
            <a:r>
              <a:rPr lang="el-GR" sz="2000" i="1" dirty="0" smtClean="0">
                <a:latin typeface="Trebuchet MS" panose="020B0603020202020204" pitchFamily="34" charset="0"/>
              </a:rPr>
              <a:t>h</a:t>
            </a:r>
            <a:r>
              <a:rPr lang="el-GR" sz="2000" baseline="-25000" dirty="0" smtClean="0">
                <a:latin typeface="Trebuchet MS" panose="020B0603020202020204" pitchFamily="34" charset="0"/>
              </a:rPr>
              <a:t>2</a:t>
            </a:r>
            <a:r>
              <a:rPr lang="el-GR" sz="2000" dirty="0">
                <a:latin typeface="Trebuchet MS" panose="020B0603020202020204" pitchFamily="34" charset="0"/>
              </a:rPr>
              <a:t>= 18m. Να βρείτε το ποσοστό της αρχικής μηχανικής ενέργειας της μπάλας που μετατράπηκε σε θερμότητα λόγω της σύγκρουσής της με το δάπεδο. Δίνεται </a:t>
            </a:r>
            <a:r>
              <a:rPr lang="el-GR" sz="2000" i="1" dirty="0">
                <a:latin typeface="Trebuchet MS" panose="020B0603020202020204" pitchFamily="34" charset="0"/>
              </a:rPr>
              <a:t>g</a:t>
            </a:r>
            <a:r>
              <a:rPr lang="el-GR" sz="2000" dirty="0">
                <a:latin typeface="Trebuchet MS" panose="020B0603020202020204" pitchFamily="34" charset="0"/>
              </a:rPr>
              <a:t> = 10m/s</a:t>
            </a:r>
            <a:r>
              <a:rPr lang="el-GR" sz="2000" baseline="30000" dirty="0">
                <a:latin typeface="Trebuchet MS" panose="020B0603020202020204" pitchFamily="34" charset="0"/>
              </a:rPr>
              <a:t>2</a:t>
            </a:r>
            <a:r>
              <a:rPr lang="el-GR" sz="2000" dirty="0" smtClean="0">
                <a:latin typeface="Trebuchet MS" panose="020B0603020202020204" pitchFamily="34" charset="0"/>
              </a:rPr>
              <a:t>.</a:t>
            </a:r>
          </a:p>
          <a:p>
            <a:pPr algn="just"/>
            <a:endParaRPr lang="el-GR" sz="2000" dirty="0">
              <a:latin typeface="Trebuchet MS" panose="020B0603020202020204" pitchFamily="34" charset="0"/>
            </a:endParaRPr>
          </a:p>
          <a:p>
            <a:pPr algn="just"/>
            <a:r>
              <a:rPr lang="el-GR" sz="2000" b="1" dirty="0">
                <a:latin typeface="Trebuchet MS" panose="020B0603020202020204" pitchFamily="34" charset="0"/>
              </a:rPr>
              <a:t>9. </a:t>
            </a:r>
            <a:r>
              <a:rPr lang="el-GR" sz="2000" dirty="0">
                <a:latin typeface="Trebuchet MS" panose="020B0603020202020204" pitchFamily="34" charset="0"/>
              </a:rPr>
              <a:t> </a:t>
            </a:r>
            <a:r>
              <a:rPr lang="el-GR" sz="2000" dirty="0" smtClean="0">
                <a:latin typeface="Trebuchet MS" panose="020B0603020202020204" pitchFamily="34" charset="0"/>
              </a:rPr>
              <a:t>Ένας </a:t>
            </a:r>
            <a:r>
              <a:rPr lang="el-GR" sz="2000" dirty="0">
                <a:latin typeface="Trebuchet MS" panose="020B0603020202020204" pitchFamily="34" charset="0"/>
              </a:rPr>
              <a:t>μαθητής σπρώχνει ένα κιβώτιο μάζας </a:t>
            </a:r>
            <a:r>
              <a:rPr lang="el-GR" sz="2000" i="1" dirty="0">
                <a:latin typeface="Trebuchet MS" panose="020B0603020202020204" pitchFamily="34" charset="0"/>
              </a:rPr>
              <a:t>m</a:t>
            </a:r>
            <a:r>
              <a:rPr lang="el-GR" sz="2000" dirty="0">
                <a:latin typeface="Trebuchet MS" panose="020B0603020202020204" pitchFamily="34" charset="0"/>
              </a:rPr>
              <a:t> = 100kg πάνω σ' έναν οριζόντιο δρόμο με τον οποίο το κιβώτιο έχει συντελεστή τριβής ολίσθησης μ = 0,5. Πόση ενέργεια προσφέρει ο μαθητής στο κιβώτιο, αν το μετατοπίσει με σταθερή </a:t>
            </a:r>
            <a:r>
              <a:rPr lang="el-GR" sz="2000" dirty="0" smtClean="0">
                <a:latin typeface="Trebuchet MS" panose="020B0603020202020204" pitchFamily="34" charset="0"/>
              </a:rPr>
              <a:t>ταχύτητα </a:t>
            </a:r>
            <a:r>
              <a:rPr lang="el-GR" sz="2000" dirty="0">
                <a:latin typeface="Trebuchet MS" panose="020B0603020202020204" pitchFamily="34" charset="0"/>
              </a:rPr>
              <a:t>κατά 10m</a:t>
            </a:r>
            <a:r>
              <a:rPr lang="el-GR" sz="2000" dirty="0" smtClean="0">
                <a:latin typeface="Trebuchet MS" panose="020B0603020202020204" pitchFamily="34" charset="0"/>
              </a:rPr>
              <a:t>;</a:t>
            </a:r>
            <a:endParaRPr lang="el-GR" sz="2000" dirty="0">
              <a:latin typeface="Trebuchet MS" panose="020B0603020202020204" pitchFamily="34" charset="0"/>
            </a:endParaRPr>
          </a:p>
          <a:p>
            <a:pPr algn="just"/>
            <a:r>
              <a:rPr lang="el-GR" sz="2000" dirty="0">
                <a:latin typeface="Trebuchet MS" panose="020B0603020202020204" pitchFamily="34" charset="0"/>
              </a:rPr>
              <a:t>Δίνεται </a:t>
            </a:r>
            <a:r>
              <a:rPr lang="el-GR" sz="2000" i="1" dirty="0">
                <a:latin typeface="Trebuchet MS" panose="020B0603020202020204" pitchFamily="34" charset="0"/>
              </a:rPr>
              <a:t>g</a:t>
            </a:r>
            <a:r>
              <a:rPr lang="el-GR" sz="2000" dirty="0">
                <a:latin typeface="Trebuchet MS" panose="020B0603020202020204" pitchFamily="34" charset="0"/>
              </a:rPr>
              <a:t> = 10m/s</a:t>
            </a:r>
            <a:r>
              <a:rPr lang="el-GR" sz="2000" baseline="30000" dirty="0">
                <a:latin typeface="Trebuchet MS" panose="020B0603020202020204" pitchFamily="34" charset="0"/>
              </a:rPr>
              <a:t>2</a:t>
            </a:r>
            <a:r>
              <a:rPr lang="el-GR" sz="2000" dirty="0">
                <a:latin typeface="Trebuchet MS" panose="020B0603020202020204" pitchFamily="34" charset="0"/>
              </a:rPr>
              <a:t>.</a:t>
            </a:r>
          </a:p>
          <a:p>
            <a:pPr algn="just"/>
            <a:endParaRPr lang="el-GR" sz="2000" dirty="0" smtClean="0">
              <a:latin typeface="Trebuchet MS" panose="020B0603020202020204" pitchFamily="34" charset="0"/>
            </a:endParaRPr>
          </a:p>
          <a:p>
            <a:pPr algn="just"/>
            <a:r>
              <a:rPr lang="el-GR" sz="2000" b="1" dirty="0">
                <a:latin typeface="Trebuchet MS" panose="020B0603020202020204" pitchFamily="34" charset="0"/>
              </a:rPr>
              <a:t>13. </a:t>
            </a:r>
            <a:r>
              <a:rPr lang="el-GR" sz="2000" dirty="0">
                <a:latin typeface="Trebuchet MS" panose="020B0603020202020204" pitchFamily="34" charset="0"/>
              </a:rPr>
              <a:t> </a:t>
            </a:r>
            <a:r>
              <a:rPr lang="el-GR" sz="2000" dirty="0" smtClean="0">
                <a:latin typeface="Trebuchet MS" panose="020B0603020202020204" pitchFamily="34" charset="0"/>
              </a:rPr>
              <a:t>Ένας </a:t>
            </a:r>
            <a:r>
              <a:rPr lang="el-GR" sz="2000" dirty="0">
                <a:latin typeface="Trebuchet MS" panose="020B0603020202020204" pitchFamily="34" charset="0"/>
              </a:rPr>
              <a:t>μαθητής πετάει μια πέτρα κατακόρυφα προς τα επάνω και το μέγιστο ύψος, που φτάνει αυτή είναι </a:t>
            </a:r>
            <a:r>
              <a:rPr lang="el-GR" sz="2000" i="1" dirty="0">
                <a:latin typeface="Trebuchet MS" panose="020B0603020202020204" pitchFamily="34" charset="0"/>
              </a:rPr>
              <a:t>h</a:t>
            </a:r>
            <a:r>
              <a:rPr lang="el-GR" sz="2000" dirty="0">
                <a:latin typeface="Trebuchet MS" panose="020B0603020202020204" pitchFamily="34" charset="0"/>
              </a:rPr>
              <a:t> = 40m.</a:t>
            </a:r>
          </a:p>
          <a:p>
            <a:pPr algn="just"/>
            <a:r>
              <a:rPr lang="el-GR" sz="2000" b="1" dirty="0">
                <a:latin typeface="Trebuchet MS" panose="020B0603020202020204" pitchFamily="34" charset="0"/>
              </a:rPr>
              <a:t>Α.</a:t>
            </a:r>
            <a:r>
              <a:rPr lang="el-GR" sz="2000" dirty="0">
                <a:latin typeface="Trebuchet MS" panose="020B0603020202020204" pitchFamily="34" charset="0"/>
              </a:rPr>
              <a:t> </a:t>
            </a:r>
            <a:r>
              <a:rPr lang="el-GR" sz="2000" dirty="0" smtClean="0">
                <a:latin typeface="Trebuchet MS" panose="020B0603020202020204" pitchFamily="34" charset="0"/>
              </a:rPr>
              <a:t>Σε </a:t>
            </a:r>
            <a:r>
              <a:rPr lang="el-GR" sz="2000" dirty="0">
                <a:latin typeface="Trebuchet MS" panose="020B0603020202020204" pitchFamily="34" charset="0"/>
              </a:rPr>
              <a:t>ποιο ύψος η κινητική ενέργεια της πέτρας είναι η μισή της αρχικής της</a:t>
            </a:r>
            <a:r>
              <a:rPr lang="el-GR" sz="2000" dirty="0" smtClean="0">
                <a:latin typeface="Trebuchet MS" panose="020B0603020202020204" pitchFamily="34" charset="0"/>
              </a:rPr>
              <a:t>;</a:t>
            </a:r>
            <a:endParaRPr lang="el-GR" sz="2000" dirty="0">
              <a:latin typeface="Trebuchet MS" panose="020B0603020202020204" pitchFamily="34" charset="0"/>
            </a:endParaRPr>
          </a:p>
        </p:txBody>
      </p:sp>
    </p:spTree>
    <p:extLst>
      <p:ext uri="{BB962C8B-B14F-4D97-AF65-F5344CB8AC3E}">
        <p14:creationId xmlns:p14="http://schemas.microsoft.com/office/powerpoint/2010/main" val="3081319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500"/>
                                        <p:tgtEl>
                                          <p:spTgt spid="4">
                                            <p:txEl>
                                              <p:pRg st="2" end="2"/>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animEffect transition="in" filter="fade">
                                      <p:cBhvr>
                                        <p:cTn id="15" dur="500"/>
                                        <p:tgtEl>
                                          <p:spTgt spid="4">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4">
                                            <p:txEl>
                                              <p:pRg st="5" end="5"/>
                                            </p:txEl>
                                          </p:spTgt>
                                        </p:tgtEl>
                                        <p:attrNameLst>
                                          <p:attrName>style.visibility</p:attrName>
                                        </p:attrNameLst>
                                      </p:cBhvr>
                                      <p:to>
                                        <p:strVal val="visible"/>
                                      </p:to>
                                    </p:set>
                                    <p:animEffect transition="in" filter="fade">
                                      <p:cBhvr>
                                        <p:cTn id="20" dur="500"/>
                                        <p:tgtEl>
                                          <p:spTgt spid="4">
                                            <p:txEl>
                                              <p:pRg st="5" end="5"/>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animEffect transition="in" filter="fade">
                                      <p:cBhvr>
                                        <p:cTn id="23"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3" name="Θέση αριθμού διαφάνειας 2"/>
          <p:cNvSpPr>
            <a:spLocks noGrp="1"/>
          </p:cNvSpPr>
          <p:nvPr>
            <p:ph type="sldNum" sz="quarter" idx="12"/>
          </p:nvPr>
        </p:nvSpPr>
        <p:spPr/>
        <p:txBody>
          <a:bodyPr/>
          <a:lstStyle/>
          <a:p>
            <a:fld id="{3DF53439-851E-44AD-84B1-B6BFC3D0C743}" type="slidenum">
              <a:rPr lang="el-GR" smtClean="0"/>
              <a:t>32</a:t>
            </a:fld>
            <a:endParaRPr lang="el-GR"/>
          </a:p>
        </p:txBody>
      </p:sp>
      <p:sp>
        <p:nvSpPr>
          <p:cNvPr id="4" name="Ορθογώνιο 3"/>
          <p:cNvSpPr/>
          <p:nvPr/>
        </p:nvSpPr>
        <p:spPr>
          <a:xfrm>
            <a:off x="521550" y="332656"/>
            <a:ext cx="8064896" cy="2554545"/>
          </a:xfrm>
          <a:prstGeom prst="rect">
            <a:avLst/>
          </a:prstGeom>
        </p:spPr>
        <p:txBody>
          <a:bodyPr wrap="square">
            <a:spAutoFit/>
          </a:bodyPr>
          <a:lstStyle/>
          <a:p>
            <a:pPr algn="just"/>
            <a:r>
              <a:rPr lang="el-GR" sz="2000" b="1" dirty="0">
                <a:latin typeface="Trebuchet MS" panose="020B0603020202020204" pitchFamily="34" charset="0"/>
              </a:rPr>
              <a:t>*17. </a:t>
            </a:r>
            <a:r>
              <a:rPr lang="el-GR" sz="2000" dirty="0">
                <a:latin typeface="Trebuchet MS" panose="020B0603020202020204" pitchFamily="34" charset="0"/>
              </a:rPr>
              <a:t> </a:t>
            </a:r>
            <a:r>
              <a:rPr lang="el-GR" sz="2000" dirty="0" smtClean="0">
                <a:latin typeface="Trebuchet MS" panose="020B0603020202020204" pitchFamily="34" charset="0"/>
              </a:rPr>
              <a:t>Μια </a:t>
            </a:r>
            <a:r>
              <a:rPr lang="el-GR" sz="2000" dirty="0">
                <a:latin typeface="Trebuchet MS" panose="020B0603020202020204" pitchFamily="34" charset="0"/>
              </a:rPr>
              <a:t>μπάλα έχει μάζα </a:t>
            </a:r>
            <a:r>
              <a:rPr lang="el-GR" sz="2000" i="1" dirty="0">
                <a:latin typeface="Trebuchet MS" panose="020B0603020202020204" pitchFamily="34" charset="0"/>
              </a:rPr>
              <a:t>m</a:t>
            </a:r>
            <a:r>
              <a:rPr lang="el-GR" sz="2000" dirty="0">
                <a:latin typeface="Trebuchet MS" panose="020B0603020202020204" pitchFamily="34" charset="0"/>
              </a:rPr>
              <a:t> = 1</a:t>
            </a:r>
            <a:r>
              <a:rPr lang="el-GR" sz="2000" dirty="0" smtClean="0">
                <a:latin typeface="Trebuchet MS" panose="020B0603020202020204" pitchFamily="34" charset="0"/>
              </a:rPr>
              <a:t>kg </a:t>
            </a:r>
            <a:r>
              <a:rPr lang="el-GR" sz="2000" dirty="0">
                <a:latin typeface="Trebuchet MS" panose="020B0603020202020204" pitchFamily="34" charset="0"/>
              </a:rPr>
              <a:t>και αφήνεται να πέσει ελεύθερα από ύψος </a:t>
            </a:r>
            <a:r>
              <a:rPr lang="el-GR" sz="2000" dirty="0" smtClean="0">
                <a:latin typeface="Trebuchet MS" panose="020B0603020202020204" pitchFamily="34" charset="0"/>
              </a:rPr>
              <a:t> </a:t>
            </a:r>
            <a:r>
              <a:rPr lang="el-GR" sz="2000" i="1" dirty="0" smtClean="0">
                <a:latin typeface="Trebuchet MS" panose="020B0603020202020204" pitchFamily="34" charset="0"/>
              </a:rPr>
              <a:t>H</a:t>
            </a:r>
            <a:r>
              <a:rPr lang="el-GR" sz="2000" dirty="0" smtClean="0">
                <a:latin typeface="Trebuchet MS" panose="020B0603020202020204" pitchFamily="34" charset="0"/>
              </a:rPr>
              <a:t> </a:t>
            </a:r>
            <a:r>
              <a:rPr lang="el-GR" sz="2000" dirty="0">
                <a:latin typeface="Trebuchet MS" panose="020B0603020202020204" pitchFamily="34" charset="0"/>
              </a:rPr>
              <a:t>= 20m.</a:t>
            </a:r>
          </a:p>
          <a:p>
            <a:pPr algn="just"/>
            <a:r>
              <a:rPr lang="el-GR" sz="2000" b="1" dirty="0">
                <a:latin typeface="Trebuchet MS" panose="020B0603020202020204" pitchFamily="34" charset="0"/>
              </a:rPr>
              <a:t>Α.</a:t>
            </a:r>
            <a:r>
              <a:rPr lang="el-GR" sz="2000" dirty="0">
                <a:latin typeface="Trebuchet MS" panose="020B0603020202020204" pitchFamily="34" charset="0"/>
              </a:rPr>
              <a:t>  </a:t>
            </a:r>
            <a:r>
              <a:rPr lang="el-GR" sz="2000" dirty="0" smtClean="0">
                <a:latin typeface="Trebuchet MS" panose="020B0603020202020204" pitchFamily="34" charset="0"/>
              </a:rPr>
              <a:t>Με </a:t>
            </a:r>
            <a:r>
              <a:rPr lang="el-GR" sz="2000" dirty="0">
                <a:latin typeface="Trebuchet MS" panose="020B0603020202020204" pitchFamily="34" charset="0"/>
              </a:rPr>
              <a:t>πόση ταχύτητα φτάνει η μπάλα στο έδαφος;</a:t>
            </a:r>
          </a:p>
          <a:p>
            <a:pPr algn="just"/>
            <a:r>
              <a:rPr lang="el-GR" sz="2000" b="1" dirty="0">
                <a:latin typeface="Trebuchet MS" panose="020B0603020202020204" pitchFamily="34" charset="0"/>
              </a:rPr>
              <a:t>Β. </a:t>
            </a:r>
            <a:r>
              <a:rPr lang="el-GR" sz="2000" dirty="0" smtClean="0">
                <a:latin typeface="Trebuchet MS" panose="020B0603020202020204" pitchFamily="34" charset="0"/>
              </a:rPr>
              <a:t>H </a:t>
            </a:r>
            <a:r>
              <a:rPr lang="el-GR" sz="2000" dirty="0">
                <a:latin typeface="Trebuchet MS" panose="020B0603020202020204" pitchFamily="34" charset="0"/>
              </a:rPr>
              <a:t>ελάττωση της δυναμικής ενέργειας της μπάλας δίνεται όπως γνωρίζουμε από το έργο του βάρους. Να εκφράσετε το ρυθμό μεταβολής της δυναμικής ενέργειας σε συνάρτηση με το χρόνο και να κάνετε το αντίστοιχο διάγραμμα. </a:t>
            </a:r>
            <a:endParaRPr lang="el-GR" sz="2000" dirty="0" smtClean="0">
              <a:latin typeface="Trebuchet MS" panose="020B0603020202020204" pitchFamily="34" charset="0"/>
            </a:endParaRPr>
          </a:p>
          <a:p>
            <a:pPr algn="just"/>
            <a:r>
              <a:rPr lang="el-GR" sz="2000" dirty="0" smtClean="0">
                <a:latin typeface="Trebuchet MS" panose="020B0603020202020204" pitchFamily="34" charset="0"/>
              </a:rPr>
              <a:t>Δίνεται </a:t>
            </a:r>
            <a:r>
              <a:rPr lang="el-GR" sz="2000" i="1" dirty="0">
                <a:latin typeface="Trebuchet MS" panose="020B0603020202020204" pitchFamily="34" charset="0"/>
              </a:rPr>
              <a:t>g</a:t>
            </a:r>
            <a:r>
              <a:rPr lang="el-GR" sz="2000" dirty="0">
                <a:latin typeface="Trebuchet MS" panose="020B0603020202020204" pitchFamily="34" charset="0"/>
              </a:rPr>
              <a:t> = 10m/s</a:t>
            </a:r>
            <a:r>
              <a:rPr lang="el-GR" sz="2000" baseline="30000" dirty="0">
                <a:latin typeface="Trebuchet MS" panose="020B0603020202020204" pitchFamily="34" charset="0"/>
              </a:rPr>
              <a:t>2</a:t>
            </a:r>
            <a:r>
              <a:rPr lang="el-GR" sz="2000" dirty="0">
                <a:latin typeface="Trebuchet MS" panose="020B0603020202020204" pitchFamily="34" charset="0"/>
              </a:rPr>
              <a:t>.</a:t>
            </a:r>
          </a:p>
        </p:txBody>
      </p:sp>
      <p:grpSp>
        <p:nvGrpSpPr>
          <p:cNvPr id="7" name="Ομάδα 6"/>
          <p:cNvGrpSpPr/>
          <p:nvPr/>
        </p:nvGrpSpPr>
        <p:grpSpPr>
          <a:xfrm>
            <a:off x="521550" y="3196186"/>
            <a:ext cx="8059689" cy="3014128"/>
            <a:chOff x="521550" y="3196186"/>
            <a:chExt cx="8059689" cy="3014128"/>
          </a:xfrm>
        </p:grpSpPr>
        <p:sp>
          <p:nvSpPr>
            <p:cNvPr id="5" name="Ορθογώνιο 4"/>
            <p:cNvSpPr/>
            <p:nvPr/>
          </p:nvSpPr>
          <p:spPr>
            <a:xfrm>
              <a:off x="521550" y="3196186"/>
              <a:ext cx="7956884" cy="1015663"/>
            </a:xfrm>
            <a:prstGeom prst="rect">
              <a:avLst/>
            </a:prstGeom>
          </p:spPr>
          <p:txBody>
            <a:bodyPr wrap="square">
              <a:spAutoFit/>
            </a:bodyPr>
            <a:lstStyle/>
            <a:p>
              <a:pPr algn="just"/>
              <a:r>
                <a:rPr lang="el-GR" sz="2000" b="1" dirty="0">
                  <a:latin typeface="Trebuchet MS" panose="020B0603020202020204" pitchFamily="34" charset="0"/>
                </a:rPr>
                <a:t>18. </a:t>
              </a:r>
              <a:r>
                <a:rPr lang="el-GR" sz="2000" dirty="0" smtClean="0">
                  <a:latin typeface="Trebuchet MS" panose="020B0603020202020204" pitchFamily="34" charset="0"/>
                </a:rPr>
                <a:t>Ένα </a:t>
              </a:r>
              <a:r>
                <a:rPr lang="el-GR" sz="2000" dirty="0">
                  <a:latin typeface="Trebuchet MS" panose="020B0603020202020204" pitchFamily="34" charset="0"/>
                </a:rPr>
                <a:t>κιβώτιο μάζας </a:t>
              </a:r>
              <a:r>
                <a:rPr lang="el-GR" sz="2000" i="1" dirty="0">
                  <a:latin typeface="Trebuchet MS" panose="020B0603020202020204" pitchFamily="34" charset="0"/>
                </a:rPr>
                <a:t>m</a:t>
              </a:r>
              <a:r>
                <a:rPr lang="el-GR" sz="2000" dirty="0">
                  <a:latin typeface="Trebuchet MS" panose="020B0603020202020204" pitchFamily="34" charset="0"/>
                </a:rPr>
                <a:t> = 2kg είναι ακίνητο, πάνω σε λείο οριζόντιο επίπεδο. Υποθέστε ότι στο κιβώτιο ασκούμε οριζόντια δύναμη, που η τιμή της μεταβάλλεται όπως φαίνεται στην εικόνα.</a:t>
              </a:r>
            </a:p>
          </p:txBody>
        </p:sp>
        <p:pic>
          <p:nvPicPr>
            <p:cNvPr id="17410" name="Picture 2" descr="Εικόνα"/>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997504" y="4262365"/>
              <a:ext cx="2583735" cy="1947949"/>
            </a:xfrm>
            <a:prstGeom prst="rect">
              <a:avLst/>
            </a:prstGeom>
            <a:noFill/>
            <a:extLst>
              <a:ext uri="{909E8E84-426E-40DD-AFC4-6F175D3DCCD1}">
                <a14:hiddenFill xmlns:a14="http://schemas.microsoft.com/office/drawing/2010/main">
                  <a:solidFill>
                    <a:srgbClr val="FFFFFF"/>
                  </a:solidFill>
                </a14:hiddenFill>
              </a:ext>
            </a:extLst>
          </p:spPr>
        </p:pic>
        <p:sp>
          <p:nvSpPr>
            <p:cNvPr id="6" name="Ορθογώνιο 5"/>
            <p:cNvSpPr/>
            <p:nvPr/>
          </p:nvSpPr>
          <p:spPr>
            <a:xfrm>
              <a:off x="521550" y="4262366"/>
              <a:ext cx="5328592" cy="707886"/>
            </a:xfrm>
            <a:prstGeom prst="rect">
              <a:avLst/>
            </a:prstGeom>
          </p:spPr>
          <p:txBody>
            <a:bodyPr wrap="square">
              <a:spAutoFit/>
            </a:bodyPr>
            <a:lstStyle/>
            <a:p>
              <a:pPr algn="just"/>
              <a:r>
                <a:rPr lang="el-GR" sz="2000" dirty="0">
                  <a:latin typeface="Trebuchet MS" panose="020B0603020202020204" pitchFamily="34" charset="0"/>
                </a:rPr>
                <a:t>Πόση είναι η ταχύτητα του κιβωτίου όταν η μετατόπιση του είναι 4m;</a:t>
              </a:r>
            </a:p>
          </p:txBody>
        </p:sp>
      </p:grpSp>
    </p:spTree>
    <p:extLst>
      <p:ext uri="{BB962C8B-B14F-4D97-AF65-F5344CB8AC3E}">
        <p14:creationId xmlns:p14="http://schemas.microsoft.com/office/powerpoint/2010/main" val="832264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3" name="Θέση αριθμού διαφάνειας 2"/>
          <p:cNvSpPr>
            <a:spLocks noGrp="1"/>
          </p:cNvSpPr>
          <p:nvPr>
            <p:ph type="sldNum" sz="quarter" idx="12"/>
          </p:nvPr>
        </p:nvSpPr>
        <p:spPr/>
        <p:txBody>
          <a:bodyPr/>
          <a:lstStyle/>
          <a:p>
            <a:fld id="{3DF53439-851E-44AD-84B1-B6BFC3D0C743}" type="slidenum">
              <a:rPr lang="el-GR" smtClean="0"/>
              <a:t>33</a:t>
            </a:fld>
            <a:endParaRPr lang="el-GR"/>
          </a:p>
        </p:txBody>
      </p:sp>
      <p:sp>
        <p:nvSpPr>
          <p:cNvPr id="4" name="TextBox 3"/>
          <p:cNvSpPr txBox="1"/>
          <p:nvPr/>
        </p:nvSpPr>
        <p:spPr>
          <a:xfrm>
            <a:off x="1187624" y="2060848"/>
            <a:ext cx="6119812" cy="1200329"/>
          </a:xfrm>
          <a:prstGeom prst="rect">
            <a:avLst/>
          </a:prstGeom>
          <a:noFill/>
        </p:spPr>
        <p:txBody>
          <a:bodyPr>
            <a:spAutoFit/>
          </a:bodyPr>
          <a:lstStyle>
            <a:lvl1pPr algn="ctr">
              <a:defRPr sz="2400" b="1">
                <a:solidFill>
                  <a:schemeClr val="tx1"/>
                </a:solidFill>
                <a:latin typeface="Comic Sans MS" pitchFamily="66" charset="0"/>
              </a:defRPr>
            </a:lvl1pPr>
            <a:lvl2pPr marL="742950" indent="-285750" algn="ctr">
              <a:defRPr sz="2400" b="1">
                <a:solidFill>
                  <a:schemeClr val="tx1"/>
                </a:solidFill>
                <a:latin typeface="Comic Sans MS" pitchFamily="66" charset="0"/>
              </a:defRPr>
            </a:lvl2pPr>
            <a:lvl3pPr marL="1143000" indent="-228600" algn="ctr">
              <a:defRPr sz="2400" b="1">
                <a:solidFill>
                  <a:schemeClr val="tx1"/>
                </a:solidFill>
                <a:latin typeface="Comic Sans MS" pitchFamily="66" charset="0"/>
              </a:defRPr>
            </a:lvl3pPr>
            <a:lvl4pPr marL="1600200" indent="-228600" algn="ctr">
              <a:defRPr sz="2400" b="1">
                <a:solidFill>
                  <a:schemeClr val="tx1"/>
                </a:solidFill>
                <a:latin typeface="Comic Sans MS" pitchFamily="66" charset="0"/>
              </a:defRPr>
            </a:lvl4pPr>
            <a:lvl5pPr marL="2057400" indent="-228600" algn="ctr">
              <a:defRPr sz="2400" b="1">
                <a:solidFill>
                  <a:schemeClr val="tx1"/>
                </a:solidFill>
                <a:latin typeface="Comic Sans MS" pitchFamily="66" charset="0"/>
              </a:defRPr>
            </a:lvl5pPr>
            <a:lvl6pPr marL="2514600" indent="-228600" algn="ctr" fontAlgn="base">
              <a:spcBef>
                <a:spcPct val="0"/>
              </a:spcBef>
              <a:spcAft>
                <a:spcPct val="0"/>
              </a:spcAft>
              <a:defRPr sz="2400" b="1">
                <a:solidFill>
                  <a:schemeClr val="tx1"/>
                </a:solidFill>
                <a:latin typeface="Comic Sans MS" pitchFamily="66" charset="0"/>
              </a:defRPr>
            </a:lvl6pPr>
            <a:lvl7pPr marL="2971800" indent="-228600" algn="ctr" fontAlgn="base">
              <a:spcBef>
                <a:spcPct val="0"/>
              </a:spcBef>
              <a:spcAft>
                <a:spcPct val="0"/>
              </a:spcAft>
              <a:defRPr sz="2400" b="1">
                <a:solidFill>
                  <a:schemeClr val="tx1"/>
                </a:solidFill>
                <a:latin typeface="Comic Sans MS" pitchFamily="66" charset="0"/>
              </a:defRPr>
            </a:lvl7pPr>
            <a:lvl8pPr marL="3429000" indent="-228600" algn="ctr" fontAlgn="base">
              <a:spcBef>
                <a:spcPct val="0"/>
              </a:spcBef>
              <a:spcAft>
                <a:spcPct val="0"/>
              </a:spcAft>
              <a:defRPr sz="2400" b="1">
                <a:solidFill>
                  <a:schemeClr val="tx1"/>
                </a:solidFill>
                <a:latin typeface="Comic Sans MS" pitchFamily="66" charset="0"/>
              </a:defRPr>
            </a:lvl8pPr>
            <a:lvl9pPr marL="3886200" indent="-228600" algn="ctr" fontAlgn="base">
              <a:spcBef>
                <a:spcPct val="0"/>
              </a:spcBef>
              <a:spcAft>
                <a:spcPct val="0"/>
              </a:spcAft>
              <a:defRPr sz="2400" b="1">
                <a:solidFill>
                  <a:schemeClr val="tx1"/>
                </a:solidFill>
                <a:latin typeface="Comic Sans MS" pitchFamily="66" charset="0"/>
              </a:defRPr>
            </a:lvl9pPr>
          </a:lstStyle>
          <a:p>
            <a:r>
              <a:rPr lang="el-GR" altLang="el-GR" sz="3600" dirty="0">
                <a:solidFill>
                  <a:srgbClr val="800000"/>
                </a:solidFill>
                <a:effectLst>
                  <a:outerShdw blurRad="38100" dist="38100" dir="2700000" algn="tl">
                    <a:srgbClr val="000000"/>
                  </a:outerShdw>
                </a:effectLst>
              </a:rPr>
              <a:t>Εφαρμογές </a:t>
            </a:r>
            <a:endParaRPr lang="en-US" altLang="el-GR" sz="3600" dirty="0" smtClean="0">
              <a:solidFill>
                <a:srgbClr val="800000"/>
              </a:solidFill>
              <a:effectLst>
                <a:outerShdw blurRad="38100" dist="38100" dir="2700000" algn="tl">
                  <a:srgbClr val="000000"/>
                </a:outerShdw>
              </a:effectLst>
            </a:endParaRPr>
          </a:p>
          <a:p>
            <a:r>
              <a:rPr lang="el-GR" altLang="el-GR" sz="3600" dirty="0" smtClean="0">
                <a:solidFill>
                  <a:srgbClr val="800000"/>
                </a:solidFill>
                <a:effectLst>
                  <a:outerShdw blurRad="38100" dist="38100" dir="2700000" algn="tl">
                    <a:srgbClr val="000000"/>
                  </a:outerShdw>
                </a:effectLst>
              </a:rPr>
              <a:t>Ερωτήσεις</a:t>
            </a:r>
            <a:r>
              <a:rPr lang="en-US" altLang="el-GR" sz="3600" dirty="0" smtClean="0">
                <a:solidFill>
                  <a:srgbClr val="800000"/>
                </a:solidFill>
                <a:effectLst>
                  <a:outerShdw blurRad="38100" dist="38100" dir="2700000" algn="tl">
                    <a:srgbClr val="000000"/>
                  </a:outerShdw>
                </a:effectLst>
              </a:rPr>
              <a:t>  -  </a:t>
            </a:r>
            <a:r>
              <a:rPr lang="el-GR" altLang="el-GR" sz="3600" dirty="0" smtClean="0">
                <a:solidFill>
                  <a:srgbClr val="800000"/>
                </a:solidFill>
                <a:effectLst>
                  <a:outerShdw blurRad="38100" dist="38100" dir="2700000" algn="tl">
                    <a:srgbClr val="000000"/>
                  </a:outerShdw>
                </a:effectLst>
              </a:rPr>
              <a:t>Ασκήσεις</a:t>
            </a:r>
            <a:endParaRPr lang="el-GR" altLang="el-GR" sz="3600" dirty="0">
              <a:solidFill>
                <a:srgbClr val="800000"/>
              </a:solidFill>
              <a:effectLst>
                <a:outerShdw blurRad="38100" dist="38100" dir="2700000" algn="tl">
                  <a:srgbClr val="000000"/>
                </a:outerShdw>
              </a:effectLst>
            </a:endParaRPr>
          </a:p>
        </p:txBody>
      </p:sp>
    </p:spTree>
    <p:extLst>
      <p:ext uri="{BB962C8B-B14F-4D97-AF65-F5344CB8AC3E}">
        <p14:creationId xmlns:p14="http://schemas.microsoft.com/office/powerpoint/2010/main" val="1169279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0-#ppt_w/2"/>
                                          </p:val>
                                        </p:tav>
                                        <p:tav tm="100000">
                                          <p:val>
                                            <p:strVal val="#ppt_x"/>
                                          </p:val>
                                        </p:tav>
                                      </p:tavLst>
                                    </p:anim>
                                    <p:anim calcmode="lin" valueType="num">
                                      <p:cBhvr additive="base">
                                        <p:cTn id="8" dur="20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3" name="Θέση αριθμού διαφάνειας 2"/>
          <p:cNvSpPr>
            <a:spLocks noGrp="1"/>
          </p:cNvSpPr>
          <p:nvPr>
            <p:ph type="sldNum" sz="quarter" idx="12"/>
          </p:nvPr>
        </p:nvSpPr>
        <p:spPr/>
        <p:txBody>
          <a:bodyPr/>
          <a:lstStyle/>
          <a:p>
            <a:fld id="{3DF53439-851E-44AD-84B1-B6BFC3D0C743}" type="slidenum">
              <a:rPr lang="el-GR" smtClean="0"/>
              <a:t>34</a:t>
            </a:fld>
            <a:endParaRPr lang="el-GR"/>
          </a:p>
        </p:txBody>
      </p:sp>
      <p:sp>
        <p:nvSpPr>
          <p:cNvPr id="4" name="TextBox 3"/>
          <p:cNvSpPr txBox="1"/>
          <p:nvPr/>
        </p:nvSpPr>
        <p:spPr>
          <a:xfrm>
            <a:off x="467544" y="404664"/>
            <a:ext cx="8208912" cy="1631216"/>
          </a:xfrm>
          <a:prstGeom prst="rect">
            <a:avLst/>
          </a:prstGeom>
          <a:noFill/>
        </p:spPr>
        <p:txBody>
          <a:bodyPr wrap="square" rtlCol="0">
            <a:spAutoFit/>
          </a:bodyPr>
          <a:lstStyle/>
          <a:p>
            <a:pPr algn="just"/>
            <a:r>
              <a:rPr lang="el-GR" sz="2000" b="1" dirty="0" smtClean="0">
                <a:latin typeface="Trebuchet MS" panose="020B0603020202020204" pitchFamily="34" charset="0"/>
              </a:rPr>
              <a:t>1.  </a:t>
            </a:r>
            <a:r>
              <a:rPr lang="el-GR" sz="2000" dirty="0" smtClean="0">
                <a:latin typeface="Trebuchet MS" panose="020B0603020202020204" pitchFamily="34" charset="0"/>
              </a:rPr>
              <a:t>Σώμα μάζας </a:t>
            </a:r>
            <a:r>
              <a:rPr lang="en-US" sz="2000" i="1" dirty="0" smtClean="0">
                <a:latin typeface="Trebuchet MS" panose="020B0603020202020204" pitchFamily="34" charset="0"/>
              </a:rPr>
              <a:t>m</a:t>
            </a:r>
            <a:r>
              <a:rPr lang="en-US" sz="2000" dirty="0" smtClean="0">
                <a:latin typeface="Trebuchet MS" panose="020B0603020202020204" pitchFamily="34" charset="0"/>
              </a:rPr>
              <a:t> </a:t>
            </a:r>
            <a:r>
              <a:rPr lang="el-GR" sz="2000" dirty="0" smtClean="0">
                <a:latin typeface="Trebuchet MS" panose="020B0603020202020204" pitchFamily="34" charset="0"/>
              </a:rPr>
              <a:t>εκτοξεύεται κατακόρυφα προς τα πάνω από ύψος 10</a:t>
            </a:r>
            <a:r>
              <a:rPr lang="en-US" sz="2000" dirty="0" smtClean="0">
                <a:latin typeface="Trebuchet MS" panose="020B0603020202020204" pitchFamily="34" charset="0"/>
              </a:rPr>
              <a:t>m</a:t>
            </a:r>
            <a:r>
              <a:rPr lang="el-GR" sz="2000" dirty="0" smtClean="0">
                <a:latin typeface="Trebuchet MS" panose="020B0603020202020204" pitchFamily="34" charset="0"/>
              </a:rPr>
              <a:t>, με αρχική ταχύτητα 10</a:t>
            </a:r>
            <a:r>
              <a:rPr lang="en-US" sz="2000" dirty="0" smtClean="0">
                <a:latin typeface="Trebuchet MS" panose="020B0603020202020204" pitchFamily="34" charset="0"/>
              </a:rPr>
              <a:t>m/s. </a:t>
            </a:r>
            <a:r>
              <a:rPr lang="el-GR" sz="2000" dirty="0" smtClean="0">
                <a:latin typeface="Trebuchet MS" panose="020B0603020202020204" pitchFamily="34" charset="0"/>
              </a:rPr>
              <a:t>Το μέγιστο ύψος που θα φτάσει το σώμα από το έδαφος είναι </a:t>
            </a:r>
          </a:p>
          <a:p>
            <a:pPr algn="just"/>
            <a:r>
              <a:rPr lang="el-GR" sz="2000" b="1" dirty="0" smtClean="0">
                <a:latin typeface="Trebuchet MS" panose="020B0603020202020204" pitchFamily="34" charset="0"/>
              </a:rPr>
              <a:t>α.  </a:t>
            </a:r>
            <a:r>
              <a:rPr lang="el-GR" sz="2000" dirty="0" smtClean="0">
                <a:latin typeface="Trebuchet MS" panose="020B0603020202020204" pitchFamily="34" charset="0"/>
              </a:rPr>
              <a:t>15</a:t>
            </a:r>
            <a:r>
              <a:rPr lang="en-US" sz="2000" dirty="0" smtClean="0">
                <a:latin typeface="Trebuchet MS" panose="020B0603020202020204" pitchFamily="34" charset="0"/>
              </a:rPr>
              <a:t>m.</a:t>
            </a:r>
            <a:r>
              <a:rPr lang="el-GR" sz="2000" b="1" dirty="0" smtClean="0">
                <a:latin typeface="Trebuchet MS" panose="020B0603020202020204" pitchFamily="34" charset="0"/>
              </a:rPr>
              <a:t>       </a:t>
            </a:r>
            <a:r>
              <a:rPr lang="en-US" sz="2000" b="1" dirty="0" smtClean="0">
                <a:latin typeface="Trebuchet MS" panose="020B0603020202020204" pitchFamily="34" charset="0"/>
              </a:rPr>
              <a:t>          </a:t>
            </a:r>
            <a:r>
              <a:rPr lang="el-GR" sz="2000" b="1" dirty="0" smtClean="0">
                <a:latin typeface="Trebuchet MS" panose="020B0603020202020204" pitchFamily="34" charset="0"/>
              </a:rPr>
              <a:t>β. </a:t>
            </a:r>
            <a:r>
              <a:rPr lang="en-US" sz="2000" dirty="0" smtClean="0">
                <a:latin typeface="Trebuchet MS" panose="020B0603020202020204" pitchFamily="34" charset="0"/>
              </a:rPr>
              <a:t>20m</a:t>
            </a:r>
            <a:r>
              <a:rPr lang="en-US" sz="2000" dirty="0">
                <a:latin typeface="Trebuchet MS" panose="020B0603020202020204" pitchFamily="34" charset="0"/>
              </a:rPr>
              <a:t>.</a:t>
            </a:r>
            <a:r>
              <a:rPr lang="el-GR" sz="2000" b="1" dirty="0" smtClean="0">
                <a:latin typeface="Trebuchet MS" panose="020B0603020202020204" pitchFamily="34" charset="0"/>
              </a:rPr>
              <a:t>        </a:t>
            </a:r>
            <a:r>
              <a:rPr lang="en-US" sz="2000" b="1" dirty="0" smtClean="0">
                <a:latin typeface="Trebuchet MS" panose="020B0603020202020204" pitchFamily="34" charset="0"/>
              </a:rPr>
              <a:t> </a:t>
            </a:r>
            <a:r>
              <a:rPr lang="el-GR" sz="2000" b="1" dirty="0" smtClean="0">
                <a:latin typeface="Trebuchet MS" panose="020B0603020202020204" pitchFamily="34" charset="0"/>
              </a:rPr>
              <a:t> </a:t>
            </a:r>
            <a:r>
              <a:rPr lang="en-US" sz="2000" b="1" dirty="0" smtClean="0">
                <a:latin typeface="Trebuchet MS" panose="020B0603020202020204" pitchFamily="34" charset="0"/>
              </a:rPr>
              <a:t> </a:t>
            </a:r>
            <a:r>
              <a:rPr lang="el-GR" sz="2000" b="1" dirty="0" smtClean="0">
                <a:latin typeface="Trebuchet MS" panose="020B0603020202020204" pitchFamily="34" charset="0"/>
              </a:rPr>
              <a:t>   </a:t>
            </a:r>
            <a:r>
              <a:rPr lang="en-US" sz="2000" b="1" dirty="0" smtClean="0">
                <a:latin typeface="Trebuchet MS" panose="020B0603020202020204" pitchFamily="34" charset="0"/>
              </a:rPr>
              <a:t>   </a:t>
            </a:r>
            <a:r>
              <a:rPr lang="el-GR" sz="2000" b="1" dirty="0" smtClean="0">
                <a:latin typeface="Trebuchet MS" panose="020B0603020202020204" pitchFamily="34" charset="0"/>
              </a:rPr>
              <a:t>γ. </a:t>
            </a:r>
            <a:r>
              <a:rPr lang="en-US" sz="2000" dirty="0" smtClean="0">
                <a:latin typeface="Trebuchet MS" panose="020B0603020202020204" pitchFamily="34" charset="0"/>
              </a:rPr>
              <a:t>2</a:t>
            </a:r>
            <a:r>
              <a:rPr lang="el-GR" sz="2000" dirty="0" smtClean="0">
                <a:latin typeface="Trebuchet MS" panose="020B0603020202020204" pitchFamily="34" charset="0"/>
              </a:rPr>
              <a:t>5</a:t>
            </a:r>
            <a:r>
              <a:rPr lang="en-US" sz="2000" dirty="0">
                <a:latin typeface="Trebuchet MS" panose="020B0603020202020204" pitchFamily="34" charset="0"/>
              </a:rPr>
              <a:t>m.</a:t>
            </a:r>
            <a:r>
              <a:rPr lang="el-GR" sz="2000" b="1" dirty="0" smtClean="0">
                <a:latin typeface="Trebuchet MS" panose="020B0603020202020204" pitchFamily="34" charset="0"/>
              </a:rPr>
              <a:t>          </a:t>
            </a:r>
            <a:r>
              <a:rPr lang="en-US" sz="2000" b="1" dirty="0" smtClean="0">
                <a:latin typeface="Trebuchet MS" panose="020B0603020202020204" pitchFamily="34" charset="0"/>
              </a:rPr>
              <a:t> </a:t>
            </a:r>
            <a:r>
              <a:rPr lang="el-GR" sz="2000" b="1" dirty="0" smtClean="0">
                <a:latin typeface="Trebuchet MS" panose="020B0603020202020204" pitchFamily="34" charset="0"/>
              </a:rPr>
              <a:t>      δ. </a:t>
            </a:r>
            <a:r>
              <a:rPr lang="en-US" sz="2000" dirty="0" smtClean="0">
                <a:latin typeface="Trebuchet MS" panose="020B0603020202020204" pitchFamily="34" charset="0"/>
              </a:rPr>
              <a:t>40m.</a:t>
            </a:r>
          </a:p>
          <a:p>
            <a:pPr algn="just"/>
            <a:r>
              <a:rPr lang="el-GR" sz="2000" dirty="0" smtClean="0">
                <a:latin typeface="Trebuchet MS" panose="020B0603020202020204" pitchFamily="34" charset="0"/>
              </a:rPr>
              <a:t>Δίνεται</a:t>
            </a:r>
            <a:r>
              <a:rPr lang="en-US" sz="2000" dirty="0" smtClean="0">
                <a:latin typeface="Trebuchet MS" panose="020B0603020202020204" pitchFamily="34" charset="0"/>
              </a:rPr>
              <a:t> </a:t>
            </a:r>
            <a:r>
              <a:rPr lang="en-US" sz="2000" i="1" dirty="0" smtClean="0">
                <a:latin typeface="Trebuchet MS" panose="020B0603020202020204" pitchFamily="34" charset="0"/>
              </a:rPr>
              <a:t>g</a:t>
            </a:r>
            <a:r>
              <a:rPr lang="en-US" sz="2000" dirty="0" smtClean="0">
                <a:latin typeface="Trebuchet MS" panose="020B0603020202020204" pitchFamily="34" charset="0"/>
              </a:rPr>
              <a:t> = 10m/s</a:t>
            </a:r>
            <a:r>
              <a:rPr lang="en-US" sz="2000" baseline="30000" dirty="0" smtClean="0">
                <a:latin typeface="Trebuchet MS" panose="020B0603020202020204" pitchFamily="34" charset="0"/>
              </a:rPr>
              <a:t>2</a:t>
            </a:r>
            <a:r>
              <a:rPr lang="en-US" sz="2000" dirty="0" smtClean="0">
                <a:latin typeface="Trebuchet MS" panose="020B0603020202020204" pitchFamily="34" charset="0"/>
              </a:rPr>
              <a:t>. </a:t>
            </a:r>
            <a:endParaRPr lang="el-GR" sz="2000" b="1" dirty="0">
              <a:latin typeface="Trebuchet MS" panose="020B0603020202020204" pitchFamily="34" charset="0"/>
            </a:endParaRPr>
          </a:p>
        </p:txBody>
      </p:sp>
      <p:sp>
        <p:nvSpPr>
          <p:cNvPr id="7" name="Έλλειψη 6"/>
          <p:cNvSpPr/>
          <p:nvPr/>
        </p:nvSpPr>
        <p:spPr>
          <a:xfrm>
            <a:off x="467544" y="1353999"/>
            <a:ext cx="432048" cy="432048"/>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8" name="TextBox 7"/>
          <p:cNvSpPr txBox="1"/>
          <p:nvPr/>
        </p:nvSpPr>
        <p:spPr>
          <a:xfrm>
            <a:off x="467544" y="2276872"/>
            <a:ext cx="8208912" cy="2862322"/>
          </a:xfrm>
          <a:prstGeom prst="rect">
            <a:avLst/>
          </a:prstGeom>
          <a:noFill/>
        </p:spPr>
        <p:txBody>
          <a:bodyPr wrap="square" rtlCol="0">
            <a:spAutoFit/>
          </a:bodyPr>
          <a:lstStyle/>
          <a:p>
            <a:pPr algn="just"/>
            <a:r>
              <a:rPr lang="en-US" sz="2000" b="1" dirty="0" smtClean="0">
                <a:latin typeface="Trebuchet MS" panose="020B0603020202020204" pitchFamily="34" charset="0"/>
              </a:rPr>
              <a:t>2.  </a:t>
            </a:r>
            <a:r>
              <a:rPr lang="el-GR" sz="2000" dirty="0" smtClean="0">
                <a:latin typeface="Trebuchet MS" panose="020B0603020202020204" pitchFamily="34" charset="0"/>
              </a:rPr>
              <a:t>Ένα σώμα εκτελεί ευθύγραμμη μεταφορική κίνηση με ταχύτητα μέτρου </a:t>
            </a:r>
            <a:r>
              <a:rPr lang="el-GR" sz="2000" i="1" dirty="0" smtClean="0">
                <a:latin typeface="Trebuchet MS" panose="020B0603020202020204" pitchFamily="34" charset="0"/>
              </a:rPr>
              <a:t>υ</a:t>
            </a:r>
            <a:r>
              <a:rPr lang="el-GR" sz="2000" dirty="0" smtClean="0">
                <a:latin typeface="Trebuchet MS" panose="020B0603020202020204" pitchFamily="34" charset="0"/>
              </a:rPr>
              <a:t>. Τότε,</a:t>
            </a:r>
          </a:p>
          <a:p>
            <a:pPr algn="just"/>
            <a:r>
              <a:rPr lang="el-GR" sz="2000" b="1" dirty="0" smtClean="0">
                <a:latin typeface="Trebuchet MS" panose="020B0603020202020204" pitchFamily="34" charset="0"/>
              </a:rPr>
              <a:t>α. </a:t>
            </a:r>
            <a:r>
              <a:rPr lang="el-GR" sz="2000" dirty="0" smtClean="0">
                <a:latin typeface="Trebuchet MS" panose="020B0603020202020204" pitchFamily="34" charset="0"/>
              </a:rPr>
              <a:t>αν η κίνηση είναι επιβραδυνόμενη, η κινητική ενέργεια του σώματος θα είναι αρνητική.</a:t>
            </a:r>
          </a:p>
          <a:p>
            <a:pPr algn="just"/>
            <a:r>
              <a:rPr lang="el-GR" sz="2000" b="1" dirty="0" smtClean="0">
                <a:latin typeface="Trebuchet MS" panose="020B0603020202020204" pitchFamily="34" charset="0"/>
              </a:rPr>
              <a:t>β.  </a:t>
            </a:r>
            <a:r>
              <a:rPr lang="el-GR" sz="2000" dirty="0" smtClean="0">
                <a:latin typeface="Trebuchet MS" panose="020B0603020202020204" pitchFamily="34" charset="0"/>
              </a:rPr>
              <a:t>αν </a:t>
            </a:r>
            <a:r>
              <a:rPr lang="el-GR" sz="2000" dirty="0">
                <a:latin typeface="Trebuchet MS" panose="020B0603020202020204" pitchFamily="34" charset="0"/>
              </a:rPr>
              <a:t>η </a:t>
            </a:r>
            <a:r>
              <a:rPr lang="el-GR" sz="2000" dirty="0" smtClean="0">
                <a:latin typeface="Trebuchet MS" panose="020B0603020202020204" pitchFamily="34" charset="0"/>
              </a:rPr>
              <a:t>ταχύτητα είναι αρνητική, </a:t>
            </a:r>
            <a:r>
              <a:rPr lang="el-GR" sz="2000" dirty="0">
                <a:latin typeface="Trebuchet MS" panose="020B0603020202020204" pitchFamily="34" charset="0"/>
              </a:rPr>
              <a:t>η κινητική ενέργεια του σώματος θα είναι αρνητική</a:t>
            </a:r>
            <a:r>
              <a:rPr lang="el-GR" sz="2000" dirty="0" smtClean="0">
                <a:latin typeface="Trebuchet MS" panose="020B0603020202020204" pitchFamily="34" charset="0"/>
              </a:rPr>
              <a:t>.</a:t>
            </a:r>
          </a:p>
          <a:p>
            <a:pPr algn="just"/>
            <a:r>
              <a:rPr lang="el-GR" sz="2000" b="1" dirty="0" smtClean="0">
                <a:latin typeface="Trebuchet MS" panose="020B0603020202020204" pitchFamily="34" charset="0"/>
              </a:rPr>
              <a:t>γ.  </a:t>
            </a:r>
            <a:r>
              <a:rPr lang="el-GR" sz="2000" dirty="0" smtClean="0">
                <a:latin typeface="Trebuchet MS" panose="020B0603020202020204" pitchFamily="34" charset="0"/>
              </a:rPr>
              <a:t>το σώμα θα έχει κινητική ενέργεια που θα είναι πάντοτε θετική.</a:t>
            </a:r>
          </a:p>
          <a:p>
            <a:pPr algn="just"/>
            <a:r>
              <a:rPr lang="el-GR" sz="2000" b="1" dirty="0" smtClean="0">
                <a:latin typeface="Trebuchet MS" panose="020B0603020202020204" pitchFamily="34" charset="0"/>
              </a:rPr>
              <a:t>δ.  </a:t>
            </a:r>
            <a:r>
              <a:rPr lang="el-GR" sz="2000" dirty="0" smtClean="0">
                <a:latin typeface="Trebuchet MS" panose="020B0603020202020204" pitchFamily="34" charset="0"/>
              </a:rPr>
              <a:t>αν η ταχύτητα αυξάνεται η κινητική ενέργεια θα είναι θετική, ενώ</a:t>
            </a:r>
            <a:r>
              <a:rPr lang="el-GR" sz="2000" dirty="0">
                <a:latin typeface="Trebuchet MS" panose="020B0603020202020204" pitchFamily="34" charset="0"/>
              </a:rPr>
              <a:t> αν η ταχύτητα </a:t>
            </a:r>
            <a:r>
              <a:rPr lang="el-GR" sz="2000" dirty="0" smtClean="0">
                <a:latin typeface="Trebuchet MS" panose="020B0603020202020204" pitchFamily="34" charset="0"/>
              </a:rPr>
              <a:t>μειώνεται </a:t>
            </a:r>
            <a:r>
              <a:rPr lang="el-GR" sz="2000" dirty="0">
                <a:latin typeface="Trebuchet MS" panose="020B0603020202020204" pitchFamily="34" charset="0"/>
              </a:rPr>
              <a:t>η κινητική ενέργεια θα είναι </a:t>
            </a:r>
            <a:r>
              <a:rPr lang="el-GR" sz="2000" dirty="0" smtClean="0">
                <a:latin typeface="Trebuchet MS" panose="020B0603020202020204" pitchFamily="34" charset="0"/>
              </a:rPr>
              <a:t>αρνητική.  </a:t>
            </a:r>
            <a:endParaRPr lang="el-GR" sz="2000" b="1" dirty="0">
              <a:latin typeface="Trebuchet MS" panose="020B0603020202020204" pitchFamily="34" charset="0"/>
            </a:endParaRPr>
          </a:p>
        </p:txBody>
      </p:sp>
      <p:sp>
        <p:nvSpPr>
          <p:cNvPr id="9" name="Έλλειψη 8"/>
          <p:cNvSpPr/>
          <p:nvPr/>
        </p:nvSpPr>
        <p:spPr>
          <a:xfrm>
            <a:off x="403920" y="4077072"/>
            <a:ext cx="432048" cy="432048"/>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329049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1500" fill="hold"/>
                                        <p:tgtEl>
                                          <p:spTgt spid="7"/>
                                        </p:tgtEl>
                                        <p:attrNameLst>
                                          <p:attrName>ppt_x</p:attrName>
                                        </p:attrNameLst>
                                      </p:cBhvr>
                                      <p:tavLst>
                                        <p:tav tm="0">
                                          <p:val>
                                            <p:strVal val="0-#ppt_w/2"/>
                                          </p:val>
                                        </p:tav>
                                        <p:tav tm="100000">
                                          <p:val>
                                            <p:strVal val="#ppt_x"/>
                                          </p:val>
                                        </p:tav>
                                      </p:tavLst>
                                    </p:anim>
                                    <p:anim calcmode="lin" valueType="num">
                                      <p:cBhvr additive="base">
                                        <p:cTn id="13" dur="1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fade">
                                      <p:cBhvr>
                                        <p:cTn id="18" dur="500"/>
                                        <p:tgtEl>
                                          <p:spTgt spid="8"/>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 calcmode="lin" valueType="num">
                                      <p:cBhvr additive="base">
                                        <p:cTn id="23" dur="1500" fill="hold"/>
                                        <p:tgtEl>
                                          <p:spTgt spid="9"/>
                                        </p:tgtEl>
                                        <p:attrNameLst>
                                          <p:attrName>ppt_x</p:attrName>
                                        </p:attrNameLst>
                                      </p:cBhvr>
                                      <p:tavLst>
                                        <p:tav tm="0">
                                          <p:val>
                                            <p:strVal val="0-#ppt_w/2"/>
                                          </p:val>
                                        </p:tav>
                                        <p:tav tm="100000">
                                          <p:val>
                                            <p:strVal val="#ppt_x"/>
                                          </p:val>
                                        </p:tav>
                                      </p:tavLst>
                                    </p:anim>
                                    <p:anim calcmode="lin" valueType="num">
                                      <p:cBhvr additive="base">
                                        <p:cTn id="24" dur="1500" fill="hold"/>
                                        <p:tgtEl>
                                          <p:spTgt spid="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animBg="1"/>
      <p:bldP spid="8" grpId="0"/>
      <p:bldP spid="9"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3" name="Θέση αριθμού διαφάνειας 2"/>
          <p:cNvSpPr>
            <a:spLocks noGrp="1"/>
          </p:cNvSpPr>
          <p:nvPr>
            <p:ph type="sldNum" sz="quarter" idx="12"/>
          </p:nvPr>
        </p:nvSpPr>
        <p:spPr/>
        <p:txBody>
          <a:bodyPr/>
          <a:lstStyle/>
          <a:p>
            <a:fld id="{3DF53439-851E-44AD-84B1-B6BFC3D0C743}" type="slidenum">
              <a:rPr lang="el-GR" smtClean="0"/>
              <a:t>35</a:t>
            </a:fld>
            <a:endParaRPr lang="el-GR"/>
          </a:p>
        </p:txBody>
      </p:sp>
      <p:grpSp>
        <p:nvGrpSpPr>
          <p:cNvPr id="12" name="Ομάδα 11"/>
          <p:cNvGrpSpPr/>
          <p:nvPr/>
        </p:nvGrpSpPr>
        <p:grpSpPr>
          <a:xfrm>
            <a:off x="323850" y="404813"/>
            <a:ext cx="8352606" cy="1938992"/>
            <a:chOff x="323850" y="404813"/>
            <a:chExt cx="8352606" cy="1938992"/>
          </a:xfrm>
        </p:grpSpPr>
        <p:sp>
          <p:nvSpPr>
            <p:cNvPr id="9" name="Text Box 4"/>
            <p:cNvSpPr txBox="1">
              <a:spLocks noChangeArrowheads="1"/>
            </p:cNvSpPr>
            <p:nvPr/>
          </p:nvSpPr>
          <p:spPr bwMode="auto">
            <a:xfrm>
              <a:off x="323850" y="404813"/>
              <a:ext cx="8352606"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spcBef>
                  <a:spcPct val="50000"/>
                </a:spcBef>
              </a:pPr>
              <a:r>
                <a:rPr lang="el-GR" altLang="el-GR" sz="2000" b="1" dirty="0" smtClean="0">
                  <a:effectLst>
                    <a:outerShdw blurRad="38100" dist="38100" dir="2700000" algn="tl">
                      <a:srgbClr val="FFFFFF"/>
                    </a:outerShdw>
                  </a:effectLst>
                  <a:latin typeface="Trebuchet MS" panose="020B0603020202020204" pitchFamily="34" charset="0"/>
                </a:rPr>
                <a:t>3</a:t>
              </a:r>
              <a:r>
                <a:rPr lang="en-US" altLang="el-GR" sz="2000" b="1" dirty="0" smtClean="0">
                  <a:effectLst>
                    <a:outerShdw blurRad="38100" dist="38100" dir="2700000" algn="tl">
                      <a:srgbClr val="FFFFFF"/>
                    </a:outerShdw>
                  </a:effectLst>
                  <a:latin typeface="Trebuchet MS" panose="020B0603020202020204" pitchFamily="34" charset="0"/>
                </a:rPr>
                <a:t>. </a:t>
              </a:r>
              <a:r>
                <a:rPr lang="el-GR" altLang="el-GR" sz="2000" dirty="0" smtClean="0">
                  <a:effectLst>
                    <a:outerShdw blurRad="38100" dist="38100" dir="2700000" algn="tl">
                      <a:srgbClr val="FFFFFF"/>
                    </a:outerShdw>
                  </a:effectLst>
                  <a:latin typeface="Trebuchet MS" panose="020B0603020202020204" pitchFamily="34" charset="0"/>
                </a:rPr>
                <a:t>Σ</a:t>
              </a:r>
              <a:r>
                <a:rPr lang="el-GR" altLang="el-GR" sz="2000" dirty="0">
                  <a:effectLst>
                    <a:outerShdw blurRad="38100" dist="38100" dir="2700000" algn="tl">
                      <a:srgbClr val="FFFFFF"/>
                    </a:outerShdw>
                  </a:effectLst>
                  <a:latin typeface="Trebuchet MS" panose="020B0603020202020204" pitchFamily="34" charset="0"/>
                </a:rPr>
                <a:t>’ ένα σώμα μάζας </a:t>
              </a:r>
              <a:r>
                <a:rPr lang="en-US" altLang="el-GR" sz="2000" i="1" dirty="0" smtClean="0">
                  <a:effectLst>
                    <a:outerShdw blurRad="38100" dist="38100" dir="2700000" algn="tl">
                      <a:srgbClr val="FFFFFF"/>
                    </a:outerShdw>
                  </a:effectLst>
                  <a:latin typeface="Trebuchet MS" panose="020B0603020202020204" pitchFamily="34" charset="0"/>
                </a:rPr>
                <a:t>m </a:t>
              </a:r>
              <a:r>
                <a:rPr lang="en-US" altLang="el-GR" sz="2000" dirty="0" smtClean="0">
                  <a:effectLst>
                    <a:outerShdw blurRad="38100" dist="38100" dir="2700000" algn="tl">
                      <a:srgbClr val="FFFFFF"/>
                    </a:outerShdw>
                  </a:effectLst>
                  <a:latin typeface="Trebuchet MS" panose="020B0603020202020204" pitchFamily="34" charset="0"/>
                </a:rPr>
                <a:t>= 4kg </a:t>
              </a:r>
              <a:r>
                <a:rPr lang="el-GR" altLang="el-GR" sz="2000" dirty="0">
                  <a:effectLst>
                    <a:outerShdw blurRad="38100" dist="38100" dir="2700000" algn="tl">
                      <a:srgbClr val="FFFFFF"/>
                    </a:outerShdw>
                  </a:effectLst>
                  <a:latin typeface="Trebuchet MS" panose="020B0603020202020204" pitchFamily="34" charset="0"/>
                </a:rPr>
                <a:t>το οποίο κινείται σε λείο οριζόντιο επίπεδο με σταθερή ταχύτητα</a:t>
              </a:r>
              <a:r>
                <a:rPr lang="en-US" altLang="el-GR" sz="2000" dirty="0">
                  <a:effectLst>
                    <a:outerShdw blurRad="38100" dist="38100" dir="2700000" algn="tl">
                      <a:srgbClr val="FFFFFF"/>
                    </a:outerShdw>
                  </a:effectLst>
                  <a:latin typeface="Trebuchet MS" panose="020B0603020202020204" pitchFamily="34" charset="0"/>
                </a:rPr>
                <a:t> </a:t>
              </a:r>
              <a:r>
                <a:rPr lang="el-GR" altLang="el-GR" sz="2000" i="1" dirty="0">
                  <a:effectLst>
                    <a:outerShdw blurRad="38100" dist="38100" dir="2700000" algn="tl">
                      <a:srgbClr val="FFFFFF"/>
                    </a:outerShdw>
                  </a:effectLst>
                  <a:latin typeface="Trebuchet MS" panose="020B0603020202020204" pitchFamily="34" charset="0"/>
                </a:rPr>
                <a:t>υ</a:t>
              </a:r>
              <a:r>
                <a:rPr lang="el-GR" altLang="el-GR" sz="2000" baseline="-25000" dirty="0">
                  <a:effectLst>
                    <a:outerShdw blurRad="38100" dist="38100" dir="2700000" algn="tl">
                      <a:srgbClr val="FFFFFF"/>
                    </a:outerShdw>
                  </a:effectLst>
                  <a:latin typeface="Trebuchet MS" panose="020B0603020202020204" pitchFamily="34" charset="0"/>
                </a:rPr>
                <a:t>1</a:t>
              </a:r>
              <a:r>
                <a:rPr lang="el-GR" altLang="el-GR" sz="2000" dirty="0">
                  <a:effectLst>
                    <a:outerShdw blurRad="38100" dist="38100" dir="2700000" algn="tl">
                      <a:srgbClr val="FFFFFF"/>
                    </a:outerShdw>
                  </a:effectLst>
                  <a:latin typeface="Trebuchet MS" panose="020B0603020202020204" pitchFamily="34" charset="0"/>
                </a:rPr>
                <a:t>=2</a:t>
              </a:r>
              <a:r>
                <a:rPr lang="en-US" altLang="el-GR" sz="2000" dirty="0">
                  <a:effectLst>
                    <a:outerShdw blurRad="38100" dist="38100" dir="2700000" algn="tl">
                      <a:srgbClr val="FFFFFF"/>
                    </a:outerShdw>
                  </a:effectLst>
                  <a:latin typeface="Trebuchet MS" panose="020B0603020202020204" pitchFamily="34" charset="0"/>
                </a:rPr>
                <a:t>m/s</a:t>
              </a:r>
              <a:r>
                <a:rPr lang="el-GR" altLang="el-GR" sz="2000" dirty="0">
                  <a:effectLst>
                    <a:outerShdw blurRad="38100" dist="38100" dir="2700000" algn="tl">
                      <a:srgbClr val="FFFFFF"/>
                    </a:outerShdw>
                  </a:effectLst>
                  <a:latin typeface="Trebuchet MS" panose="020B0603020202020204" pitchFamily="34" charset="0"/>
                </a:rPr>
                <a:t>, αρχίζει να ασκείται τη στιγμή </a:t>
              </a:r>
              <a:r>
                <a:rPr lang="en-US" altLang="el-GR" sz="2000" i="1" dirty="0">
                  <a:effectLst>
                    <a:outerShdw blurRad="38100" dist="38100" dir="2700000" algn="tl">
                      <a:srgbClr val="FFFFFF"/>
                    </a:outerShdw>
                  </a:effectLst>
                  <a:latin typeface="Trebuchet MS" panose="020B0603020202020204" pitchFamily="34" charset="0"/>
                </a:rPr>
                <a:t>t</a:t>
              </a:r>
              <a:r>
                <a:rPr lang="en-US" altLang="el-GR" sz="2000" dirty="0">
                  <a:effectLst>
                    <a:outerShdw blurRad="38100" dist="38100" dir="2700000" algn="tl">
                      <a:srgbClr val="FFFFFF"/>
                    </a:outerShdw>
                  </a:effectLst>
                  <a:latin typeface="Trebuchet MS" panose="020B0603020202020204" pitchFamily="34" charset="0"/>
                </a:rPr>
                <a:t>=0 </a:t>
              </a:r>
              <a:r>
                <a:rPr lang="el-GR" altLang="el-GR" sz="2000" dirty="0">
                  <a:effectLst>
                    <a:outerShdw blurRad="38100" dist="38100" dir="2700000" algn="tl">
                      <a:srgbClr val="FFFFFF"/>
                    </a:outerShdw>
                  </a:effectLst>
                  <a:latin typeface="Trebuchet MS" panose="020B0603020202020204" pitchFamily="34" charset="0"/>
                </a:rPr>
                <a:t>οριζόντια δύναμη </a:t>
              </a:r>
              <a:r>
                <a:rPr lang="en-US" altLang="el-GR" sz="2000" i="1" dirty="0">
                  <a:effectLst>
                    <a:outerShdw blurRad="38100" dist="38100" dir="2700000" algn="tl">
                      <a:srgbClr val="FFFFFF"/>
                    </a:outerShdw>
                  </a:effectLst>
                  <a:latin typeface="Trebuchet MS" panose="020B0603020202020204" pitchFamily="34" charset="0"/>
                </a:rPr>
                <a:t>F</a:t>
              </a:r>
              <a:r>
                <a:rPr lang="en-US" altLang="el-GR" sz="2000" dirty="0">
                  <a:effectLst>
                    <a:outerShdw blurRad="38100" dist="38100" dir="2700000" algn="tl">
                      <a:srgbClr val="FFFFFF"/>
                    </a:outerShdw>
                  </a:effectLst>
                  <a:latin typeface="Trebuchet MS" panose="020B0603020202020204" pitchFamily="34" charset="0"/>
                </a:rPr>
                <a:t>=10N, </a:t>
              </a:r>
              <a:r>
                <a:rPr lang="el-GR" altLang="el-GR" sz="2000" dirty="0">
                  <a:effectLst>
                    <a:outerShdw blurRad="38100" dist="38100" dir="2700000" algn="tl">
                      <a:srgbClr val="FFFFFF"/>
                    </a:outerShdw>
                  </a:effectLst>
                  <a:latin typeface="Trebuchet MS" panose="020B0603020202020204" pitchFamily="34" charset="0"/>
                </a:rPr>
                <a:t>με κατεύθυνση εκείνη της </a:t>
              </a:r>
              <a:r>
                <a:rPr lang="en-US" altLang="el-GR" sz="2000" dirty="0">
                  <a:effectLst>
                    <a:outerShdw blurRad="38100" dist="38100" dir="2700000" algn="tl">
                      <a:srgbClr val="FFFFFF"/>
                    </a:outerShdw>
                  </a:effectLst>
                  <a:latin typeface="Trebuchet MS" panose="020B0603020202020204" pitchFamily="34" charset="0"/>
                </a:rPr>
                <a:t>  </a:t>
              </a:r>
              <a:r>
                <a:rPr lang="el-GR" altLang="el-GR" sz="2000" dirty="0">
                  <a:effectLst>
                    <a:outerShdw blurRad="38100" dist="38100" dir="2700000" algn="tl">
                      <a:srgbClr val="FFFFFF"/>
                    </a:outerShdw>
                  </a:effectLst>
                  <a:latin typeface="Trebuchet MS" panose="020B0603020202020204" pitchFamily="34" charset="0"/>
                </a:rPr>
                <a:t>. Να βρείτε την κινητική ενέργεια του σώματος αρχικά και την κινητική του ενέργεια μετά από μετατόπιση κατά 5</a:t>
              </a:r>
              <a:r>
                <a:rPr lang="en-US" altLang="el-GR" sz="2000" dirty="0">
                  <a:effectLst>
                    <a:outerShdw blurRad="38100" dist="38100" dir="2700000" algn="tl">
                      <a:srgbClr val="FFFFFF"/>
                    </a:outerShdw>
                  </a:effectLst>
                  <a:latin typeface="Trebuchet MS" panose="020B0603020202020204" pitchFamily="34" charset="0"/>
                </a:rPr>
                <a:t>m </a:t>
              </a:r>
              <a:r>
                <a:rPr lang="el-GR" altLang="el-GR" sz="2000" dirty="0">
                  <a:effectLst>
                    <a:outerShdw blurRad="38100" dist="38100" dir="2700000" algn="tl">
                      <a:srgbClr val="FFFFFF"/>
                    </a:outerShdw>
                  </a:effectLst>
                  <a:latin typeface="Trebuchet MS" panose="020B0603020202020204" pitchFamily="34" charset="0"/>
                </a:rPr>
                <a:t>από στιγμή που άρχισε να ασκείται η</a:t>
              </a:r>
              <a:r>
                <a:rPr lang="en-US" altLang="el-GR" sz="2000" dirty="0">
                  <a:effectLst>
                    <a:outerShdw blurRad="38100" dist="38100" dir="2700000" algn="tl">
                      <a:srgbClr val="FFFFFF"/>
                    </a:outerShdw>
                  </a:effectLst>
                  <a:latin typeface="Trebuchet MS" panose="020B0603020202020204" pitchFamily="34" charset="0"/>
                </a:rPr>
                <a:t>    .</a:t>
              </a:r>
              <a:r>
                <a:rPr lang="el-GR" altLang="el-GR" sz="2000" dirty="0">
                  <a:effectLst>
                    <a:outerShdw blurRad="38100" dist="38100" dir="2700000" algn="tl">
                      <a:srgbClr val="FFFFFF"/>
                    </a:outerShdw>
                  </a:effectLst>
                  <a:latin typeface="Trebuchet MS" panose="020B0603020202020204" pitchFamily="34" charset="0"/>
                </a:rPr>
                <a:t> </a:t>
              </a:r>
              <a:endParaRPr lang="el-GR" altLang="el-GR" sz="2000" b="1" dirty="0">
                <a:effectLst>
                  <a:outerShdw blurRad="38100" dist="38100" dir="2700000" algn="tl">
                    <a:srgbClr val="FFFFFF"/>
                  </a:outerShdw>
                </a:effectLst>
                <a:latin typeface="Trebuchet MS" panose="020B0603020202020204" pitchFamily="34" charset="0"/>
              </a:endParaRPr>
            </a:p>
          </p:txBody>
        </p:sp>
        <p:graphicFrame>
          <p:nvGraphicFramePr>
            <p:cNvPr id="10" name="Object 5"/>
            <p:cNvGraphicFramePr>
              <a:graphicFrameLocks noChangeAspect="1"/>
            </p:cNvGraphicFramePr>
            <p:nvPr>
              <p:extLst>
                <p:ext uri="{D42A27DB-BD31-4B8C-83A1-F6EECF244321}">
                  <p14:modId xmlns:p14="http://schemas.microsoft.com/office/powerpoint/2010/main" val="4033531129"/>
                </p:ext>
              </p:extLst>
            </p:nvPr>
          </p:nvGraphicFramePr>
          <p:xfrm>
            <a:off x="6948264" y="1052736"/>
            <a:ext cx="223877" cy="345779"/>
          </p:xfrm>
          <a:graphic>
            <a:graphicData uri="http://schemas.openxmlformats.org/presentationml/2006/ole">
              <mc:AlternateContent xmlns:mc="http://schemas.openxmlformats.org/markup-compatibility/2006">
                <mc:Choice xmlns:v="urn:schemas-microsoft-com:vml" Requires="v">
                  <p:oleObj spid="_x0000_s14438" name="Εξίσωση" r:id="rId3" imgW="139680" imgH="215640" progId="Equation.3">
                    <p:embed/>
                  </p:oleObj>
                </mc:Choice>
                <mc:Fallback>
                  <p:oleObj name="Εξίσωση" r:id="rId3" imgW="139680" imgH="21564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48264" y="1052736"/>
                          <a:ext cx="223877" cy="345779"/>
                        </a:xfrm>
                        <a:prstGeom prst="rect">
                          <a:avLst/>
                        </a:prstGeom>
                        <a:noFill/>
                        <a:ln>
                          <a:noFill/>
                        </a:ln>
                        <a:effectLst/>
                      </p:spPr>
                    </p:pic>
                  </p:oleObj>
                </mc:Fallback>
              </mc:AlternateContent>
            </a:graphicData>
          </a:graphic>
        </p:graphicFrame>
        <p:graphicFrame>
          <p:nvGraphicFramePr>
            <p:cNvPr id="11" name="Object 7"/>
            <p:cNvGraphicFramePr>
              <a:graphicFrameLocks noChangeAspect="1"/>
            </p:cNvGraphicFramePr>
            <p:nvPr>
              <p:extLst>
                <p:ext uri="{D42A27DB-BD31-4B8C-83A1-F6EECF244321}">
                  <p14:modId xmlns:p14="http://schemas.microsoft.com/office/powerpoint/2010/main" val="642486017"/>
                </p:ext>
              </p:extLst>
            </p:nvPr>
          </p:nvGraphicFramePr>
          <p:xfrm>
            <a:off x="1619672" y="1916832"/>
            <a:ext cx="239454" cy="329926"/>
          </p:xfrm>
          <a:graphic>
            <a:graphicData uri="http://schemas.openxmlformats.org/presentationml/2006/ole">
              <mc:AlternateContent xmlns:mc="http://schemas.openxmlformats.org/markup-compatibility/2006">
                <mc:Choice xmlns:v="urn:schemas-microsoft-com:vml" Requires="v">
                  <p:oleObj spid="_x0000_s14439" name="Εξίσωση" r:id="rId5" imgW="164880" imgH="203040" progId="Equation.3">
                    <p:embed/>
                  </p:oleObj>
                </mc:Choice>
                <mc:Fallback>
                  <p:oleObj name="Εξίσωση" r:id="rId5" imgW="164880" imgH="20304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19672" y="1916832"/>
                          <a:ext cx="239454" cy="329926"/>
                        </a:xfrm>
                        <a:prstGeom prst="rect">
                          <a:avLst/>
                        </a:prstGeom>
                        <a:noFill/>
                        <a:ln>
                          <a:noFill/>
                        </a:ln>
                        <a:effectLst/>
                      </p:spPr>
                    </p:pic>
                  </p:oleObj>
                </mc:Fallback>
              </mc:AlternateContent>
            </a:graphicData>
          </a:graphic>
        </p:graphicFrame>
      </p:grpSp>
      <p:grpSp>
        <p:nvGrpSpPr>
          <p:cNvPr id="13" name="Group 25"/>
          <p:cNvGrpSpPr>
            <a:grpSpLocks/>
          </p:cNvGrpSpPr>
          <p:nvPr/>
        </p:nvGrpSpPr>
        <p:grpSpPr bwMode="auto">
          <a:xfrm>
            <a:off x="217487" y="2775605"/>
            <a:ext cx="8135937" cy="3005137"/>
            <a:chOff x="335" y="119"/>
            <a:chExt cx="5125" cy="1893"/>
          </a:xfrm>
        </p:grpSpPr>
        <p:grpSp>
          <p:nvGrpSpPr>
            <p:cNvPr id="14" name="Group 23"/>
            <p:cNvGrpSpPr>
              <a:grpSpLocks/>
            </p:cNvGrpSpPr>
            <p:nvPr/>
          </p:nvGrpSpPr>
          <p:grpSpPr bwMode="auto">
            <a:xfrm>
              <a:off x="1338" y="119"/>
              <a:ext cx="2722" cy="827"/>
              <a:chOff x="1292" y="164"/>
              <a:chExt cx="2722" cy="827"/>
            </a:xfrm>
          </p:grpSpPr>
          <p:sp>
            <p:nvSpPr>
              <p:cNvPr id="16" name="Line 4"/>
              <p:cNvSpPr>
                <a:spLocks noChangeShapeType="1"/>
              </p:cNvSpPr>
              <p:nvPr/>
            </p:nvSpPr>
            <p:spPr bwMode="auto">
              <a:xfrm>
                <a:off x="1292" y="799"/>
                <a:ext cx="2722" cy="0"/>
              </a:xfrm>
              <a:prstGeom prst="line">
                <a:avLst/>
              </a:prstGeom>
              <a:noFill/>
              <a:ln w="9525">
                <a:solidFill>
                  <a:srgbClr val="C0C0C0"/>
                </a:solidFill>
                <a:round/>
                <a:headEnd/>
                <a:tailEnd/>
              </a:ln>
              <a:effectLst/>
              <a:scene3d>
                <a:camera prst="legacyObliqueTopRight"/>
                <a:lightRig rig="legacyFlat3" dir="b"/>
              </a:scene3d>
              <a:sp3d extrusionH="430200" prstMaterial="legacyMatte">
                <a:bevelT w="13500" h="13500" prst="angle"/>
                <a:bevelB w="13500" h="13500" prst="angle"/>
                <a:extrusionClr>
                  <a:srgbClr val="C0C0C0"/>
                </a:extrusionClr>
              </a:sp3d>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flatTx/>
              </a:bodyPr>
              <a:lstStyle/>
              <a:p>
                <a:endParaRPr lang="el-GR"/>
              </a:p>
            </p:txBody>
          </p:sp>
          <p:sp>
            <p:nvSpPr>
              <p:cNvPr id="17" name="Text Box 5"/>
              <p:cNvSpPr txBox="1">
                <a:spLocks noChangeArrowheads="1"/>
              </p:cNvSpPr>
              <p:nvPr/>
            </p:nvSpPr>
            <p:spPr bwMode="auto">
              <a:xfrm>
                <a:off x="2472" y="436"/>
                <a:ext cx="272" cy="288"/>
              </a:xfrm>
              <a:prstGeom prst="rect">
                <a:avLst/>
              </a:prstGeom>
              <a:solidFill>
                <a:srgbClr val="FFC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l-GR" altLang="el-GR"/>
              </a:p>
            </p:txBody>
          </p:sp>
          <p:sp>
            <p:nvSpPr>
              <p:cNvPr id="18" name="Text Box 6"/>
              <p:cNvSpPr txBox="1">
                <a:spLocks noChangeArrowheads="1"/>
              </p:cNvSpPr>
              <p:nvPr/>
            </p:nvSpPr>
            <p:spPr bwMode="auto">
              <a:xfrm>
                <a:off x="1474" y="436"/>
                <a:ext cx="272" cy="288"/>
              </a:xfrm>
              <a:prstGeom prst="rect">
                <a:avLst/>
              </a:prstGeom>
              <a:solidFill>
                <a:srgbClr val="FFC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l-GR" altLang="el-GR"/>
              </a:p>
            </p:txBody>
          </p:sp>
          <p:sp>
            <p:nvSpPr>
              <p:cNvPr id="19" name="Text Box 7"/>
              <p:cNvSpPr txBox="1">
                <a:spLocks noChangeArrowheads="1"/>
              </p:cNvSpPr>
              <p:nvPr/>
            </p:nvSpPr>
            <p:spPr bwMode="auto">
              <a:xfrm>
                <a:off x="3424" y="436"/>
                <a:ext cx="272" cy="288"/>
              </a:xfrm>
              <a:prstGeom prst="rect">
                <a:avLst/>
              </a:prstGeom>
              <a:solidFill>
                <a:srgbClr val="FFC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l-GR" altLang="el-GR"/>
              </a:p>
            </p:txBody>
          </p:sp>
          <p:sp>
            <p:nvSpPr>
              <p:cNvPr id="20" name="Line 8"/>
              <p:cNvSpPr>
                <a:spLocks noChangeShapeType="1"/>
              </p:cNvSpPr>
              <p:nvPr/>
            </p:nvSpPr>
            <p:spPr bwMode="auto">
              <a:xfrm>
                <a:off x="1429" y="346"/>
                <a:ext cx="272"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graphicFrame>
            <p:nvGraphicFramePr>
              <p:cNvPr id="21" name="Object 10"/>
              <p:cNvGraphicFramePr>
                <a:graphicFrameLocks noChangeAspect="1"/>
              </p:cNvGraphicFramePr>
              <p:nvPr/>
            </p:nvGraphicFramePr>
            <p:xfrm>
              <a:off x="1655" y="164"/>
              <a:ext cx="132" cy="204"/>
            </p:xfrm>
            <a:graphic>
              <a:graphicData uri="http://schemas.openxmlformats.org/presentationml/2006/ole">
                <mc:AlternateContent xmlns:mc="http://schemas.openxmlformats.org/markup-compatibility/2006">
                  <mc:Choice xmlns:v="urn:schemas-microsoft-com:vml" Requires="v">
                    <p:oleObj spid="_x0000_s14440" name="Εξίσωση" r:id="rId7" imgW="139680" imgH="215640" progId="Equation.3">
                      <p:embed/>
                    </p:oleObj>
                  </mc:Choice>
                  <mc:Fallback>
                    <p:oleObj name="Εξίσωση" r:id="rId7" imgW="139680" imgH="21564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655" y="164"/>
                            <a:ext cx="132" cy="20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2" name="Object 11"/>
              <p:cNvGraphicFramePr>
                <a:graphicFrameLocks noChangeAspect="1"/>
              </p:cNvGraphicFramePr>
              <p:nvPr/>
            </p:nvGraphicFramePr>
            <p:xfrm>
              <a:off x="3696" y="164"/>
              <a:ext cx="144" cy="204"/>
            </p:xfrm>
            <a:graphic>
              <a:graphicData uri="http://schemas.openxmlformats.org/presentationml/2006/ole">
                <mc:AlternateContent xmlns:mc="http://schemas.openxmlformats.org/markup-compatibility/2006">
                  <mc:Choice xmlns:v="urn:schemas-microsoft-com:vml" Requires="v">
                    <p:oleObj spid="_x0000_s14441" name="Εξίσωση" r:id="rId9" imgW="152280" imgH="215640" progId="Equation.3">
                      <p:embed/>
                    </p:oleObj>
                  </mc:Choice>
                  <mc:Fallback>
                    <p:oleObj name="Εξίσωση" r:id="rId9" imgW="152280" imgH="21564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696" y="164"/>
                            <a:ext cx="144" cy="20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3" name="Line 12"/>
              <p:cNvSpPr>
                <a:spLocks noChangeShapeType="1"/>
              </p:cNvSpPr>
              <p:nvPr/>
            </p:nvSpPr>
            <p:spPr bwMode="auto">
              <a:xfrm>
                <a:off x="3560" y="346"/>
                <a:ext cx="182"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24" name="Text Box 13"/>
              <p:cNvSpPr txBox="1">
                <a:spLocks noChangeArrowheads="1"/>
              </p:cNvSpPr>
              <p:nvPr/>
            </p:nvSpPr>
            <p:spPr bwMode="auto">
              <a:xfrm>
                <a:off x="1474" y="754"/>
                <a:ext cx="22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l-GR" altLang="el-GR" sz="1600"/>
                  <a:t>Α</a:t>
                </a:r>
              </a:p>
            </p:txBody>
          </p:sp>
          <p:sp>
            <p:nvSpPr>
              <p:cNvPr id="25" name="Text Box 14"/>
              <p:cNvSpPr txBox="1">
                <a:spLocks noChangeArrowheads="1"/>
              </p:cNvSpPr>
              <p:nvPr/>
            </p:nvSpPr>
            <p:spPr bwMode="auto">
              <a:xfrm>
                <a:off x="3696" y="754"/>
                <a:ext cx="22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l-GR" altLang="el-GR" sz="1600"/>
                  <a:t>Γ</a:t>
                </a:r>
              </a:p>
            </p:txBody>
          </p:sp>
          <p:grpSp>
            <p:nvGrpSpPr>
              <p:cNvPr id="26" name="Group 22"/>
              <p:cNvGrpSpPr>
                <a:grpSpLocks/>
              </p:cNvGrpSpPr>
              <p:nvPr/>
            </p:nvGrpSpPr>
            <p:grpSpPr bwMode="auto">
              <a:xfrm>
                <a:off x="1746" y="799"/>
                <a:ext cx="1950" cy="192"/>
                <a:chOff x="1746" y="799"/>
                <a:chExt cx="1950" cy="192"/>
              </a:xfrm>
            </p:grpSpPr>
            <p:sp>
              <p:nvSpPr>
                <p:cNvPr id="27" name="Line 16"/>
                <p:cNvSpPr>
                  <a:spLocks noChangeShapeType="1"/>
                </p:cNvSpPr>
                <p:nvPr/>
              </p:nvSpPr>
              <p:spPr bwMode="auto">
                <a:xfrm>
                  <a:off x="1746" y="799"/>
                  <a:ext cx="0" cy="181"/>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28" name="Line 17"/>
                <p:cNvSpPr>
                  <a:spLocks noChangeShapeType="1"/>
                </p:cNvSpPr>
                <p:nvPr/>
              </p:nvSpPr>
              <p:spPr bwMode="auto">
                <a:xfrm>
                  <a:off x="3696" y="799"/>
                  <a:ext cx="0" cy="182"/>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29" name="Line 18"/>
                <p:cNvSpPr>
                  <a:spLocks noChangeShapeType="1"/>
                </p:cNvSpPr>
                <p:nvPr/>
              </p:nvSpPr>
              <p:spPr bwMode="auto">
                <a:xfrm>
                  <a:off x="1746" y="890"/>
                  <a:ext cx="907" cy="0"/>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30" name="Line 19"/>
                <p:cNvSpPr>
                  <a:spLocks noChangeShapeType="1"/>
                </p:cNvSpPr>
                <p:nvPr/>
              </p:nvSpPr>
              <p:spPr bwMode="auto">
                <a:xfrm>
                  <a:off x="2880" y="890"/>
                  <a:ext cx="816"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31" name="Text Box 20"/>
                <p:cNvSpPr txBox="1">
                  <a:spLocks noChangeArrowheads="1"/>
                </p:cNvSpPr>
                <p:nvPr/>
              </p:nvSpPr>
              <p:spPr bwMode="auto">
                <a:xfrm>
                  <a:off x="2608" y="799"/>
                  <a:ext cx="408"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l-GR" altLang="el-GR" sz="1400"/>
                    <a:t>4</a:t>
                  </a:r>
                  <a:r>
                    <a:rPr lang="en-US" altLang="el-GR" sz="1400"/>
                    <a:t>m</a:t>
                  </a:r>
                  <a:endParaRPr lang="el-GR" altLang="el-GR" sz="1400"/>
                </a:p>
              </p:txBody>
            </p:sp>
          </p:grpSp>
        </p:grpSp>
        <p:sp>
          <p:nvSpPr>
            <p:cNvPr id="15" name="Text Box 24"/>
            <p:cNvSpPr txBox="1">
              <a:spLocks noChangeArrowheads="1"/>
            </p:cNvSpPr>
            <p:nvPr/>
          </p:nvSpPr>
          <p:spPr bwMode="auto">
            <a:xfrm>
              <a:off x="335" y="984"/>
              <a:ext cx="5125" cy="10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el-GR" altLang="el-GR" sz="2000" b="1" dirty="0" smtClean="0">
                  <a:latin typeface="Trebuchet MS" panose="020B0603020202020204" pitchFamily="34" charset="0"/>
                </a:rPr>
                <a:t>4. </a:t>
              </a:r>
              <a:r>
                <a:rPr lang="el-GR" altLang="el-GR" sz="2000" dirty="0" smtClean="0">
                  <a:latin typeface="Trebuchet MS" panose="020B0603020202020204" pitchFamily="34" charset="0"/>
                </a:rPr>
                <a:t>Ένα</a:t>
              </a:r>
              <a:r>
                <a:rPr lang="el-GR" altLang="el-GR" sz="2000" b="1" dirty="0" smtClean="0">
                  <a:latin typeface="Trebuchet MS" panose="020B0603020202020204" pitchFamily="34" charset="0"/>
                </a:rPr>
                <a:t> </a:t>
              </a:r>
              <a:r>
                <a:rPr lang="el-GR" altLang="el-GR" sz="2000" dirty="0">
                  <a:latin typeface="Trebuchet MS" panose="020B0603020202020204" pitchFamily="34" charset="0"/>
                </a:rPr>
                <a:t>σώμα</a:t>
              </a:r>
              <a:r>
                <a:rPr lang="el-GR" altLang="el-GR" sz="2000" b="1" dirty="0">
                  <a:latin typeface="Trebuchet MS" panose="020B0603020202020204" pitchFamily="34" charset="0"/>
                </a:rPr>
                <a:t> </a:t>
              </a:r>
              <a:r>
                <a:rPr lang="el-GR" altLang="el-GR" sz="2000" dirty="0">
                  <a:latin typeface="Trebuchet MS" panose="020B0603020202020204" pitchFamily="34" charset="0"/>
                </a:rPr>
                <a:t>κινείται σε οριζόντιο </a:t>
              </a:r>
              <a:r>
                <a:rPr lang="el-GR" altLang="el-GR" sz="2000" dirty="0" smtClean="0">
                  <a:latin typeface="Trebuchet MS" panose="020B0603020202020204" pitchFamily="34" charset="0"/>
                </a:rPr>
                <a:t>δάπεδο </a:t>
              </a:r>
              <a:r>
                <a:rPr lang="el-GR" altLang="el-GR" sz="2000" dirty="0">
                  <a:latin typeface="Trebuchet MS" panose="020B0603020202020204" pitchFamily="34" charset="0"/>
                </a:rPr>
                <a:t>και στη θέση Α έχει κινητική ενέργεια 80</a:t>
              </a:r>
              <a:r>
                <a:rPr lang="en-US" altLang="el-GR" sz="2000" dirty="0">
                  <a:latin typeface="Trebuchet MS" panose="020B0603020202020204" pitchFamily="34" charset="0"/>
                </a:rPr>
                <a:t>J. </a:t>
              </a:r>
              <a:r>
                <a:rPr lang="el-GR" altLang="el-GR" sz="2000" dirty="0">
                  <a:latin typeface="Trebuchet MS" panose="020B0603020202020204" pitchFamily="34" charset="0"/>
                </a:rPr>
                <a:t>Να βρείτε την κινητική ενέργεια του σώματος στη θέση Γ, όταν η μόνη οριζόντια δύναμη που δέχεται το σώμα είναι η δύναμη της τριβής από το </a:t>
              </a:r>
              <a:r>
                <a:rPr lang="el-GR" altLang="el-GR" sz="2000" dirty="0" smtClean="0">
                  <a:latin typeface="Trebuchet MS" panose="020B0603020202020204" pitchFamily="34" charset="0"/>
                </a:rPr>
                <a:t>δάπεδο</a:t>
              </a:r>
              <a:r>
                <a:rPr lang="el-GR" altLang="el-GR" sz="2000" dirty="0">
                  <a:latin typeface="Trebuchet MS" panose="020B0603020202020204" pitchFamily="34" charset="0"/>
                </a:rPr>
                <a:t>, μέτρου 5Ν. Η απόσταση του Γ από το Α είναι 4</a:t>
              </a:r>
              <a:r>
                <a:rPr lang="en-US" altLang="el-GR" sz="2000" dirty="0">
                  <a:latin typeface="Trebuchet MS" panose="020B0603020202020204" pitchFamily="34" charset="0"/>
                </a:rPr>
                <a:t>m.</a:t>
              </a:r>
              <a:endParaRPr lang="el-GR" altLang="el-GR" sz="2000" b="1" dirty="0">
                <a:latin typeface="Trebuchet MS" panose="020B0603020202020204" pitchFamily="34" charset="0"/>
              </a:endParaRPr>
            </a:p>
          </p:txBody>
        </p:sp>
      </p:grpSp>
    </p:spTree>
    <p:extLst>
      <p:ext uri="{BB962C8B-B14F-4D97-AF65-F5344CB8AC3E}">
        <p14:creationId xmlns:p14="http://schemas.microsoft.com/office/powerpoint/2010/main" val="3489253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dissolve">
                                      <p:cBhvr>
                                        <p:cTn id="1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3" name="Θέση αριθμού διαφάνειας 2"/>
          <p:cNvSpPr>
            <a:spLocks noGrp="1"/>
          </p:cNvSpPr>
          <p:nvPr>
            <p:ph type="sldNum" sz="quarter" idx="12"/>
          </p:nvPr>
        </p:nvSpPr>
        <p:spPr/>
        <p:txBody>
          <a:bodyPr/>
          <a:lstStyle/>
          <a:p>
            <a:fld id="{3DF53439-851E-44AD-84B1-B6BFC3D0C743}" type="slidenum">
              <a:rPr lang="el-GR" smtClean="0"/>
              <a:t>4</a:t>
            </a:fld>
            <a:endParaRPr lang="el-GR"/>
          </a:p>
        </p:txBody>
      </p:sp>
      <p:pic>
        <p:nvPicPr>
          <p:cNvPr id="4" name="Picture 4"/>
          <p:cNvPicPr>
            <a:picLocks noChangeAspect="1" noChangeArrowheads="1"/>
          </p:cNvPicPr>
          <p:nvPr/>
        </p:nvPicPr>
        <p:blipFill>
          <a:blip r:embed="rId3">
            <a:clrChange>
              <a:clrFrom>
                <a:srgbClr val="FEFEFE"/>
              </a:clrFrom>
              <a:clrTo>
                <a:srgbClr val="FEFEFE">
                  <a:alpha val="0"/>
                </a:srgbClr>
              </a:clrTo>
            </a:clrChange>
          </a:blip>
          <a:srcRect/>
          <a:stretch>
            <a:fillRect/>
          </a:stretch>
        </p:blipFill>
        <p:spPr bwMode="auto">
          <a:xfrm>
            <a:off x="7740352" y="2040798"/>
            <a:ext cx="865187" cy="1296987"/>
          </a:xfrm>
          <a:prstGeom prst="rect">
            <a:avLst/>
          </a:prstGeom>
          <a:noFill/>
          <a:ln w="9525">
            <a:noFill/>
            <a:miter lim="800000"/>
            <a:headEnd/>
            <a:tailEnd/>
          </a:ln>
        </p:spPr>
      </p:pic>
      <p:sp>
        <p:nvSpPr>
          <p:cNvPr id="5" name="Επεξήγηση με σύννεφο 4"/>
          <p:cNvSpPr/>
          <p:nvPr/>
        </p:nvSpPr>
        <p:spPr>
          <a:xfrm>
            <a:off x="4513790" y="188640"/>
            <a:ext cx="3672408" cy="1656184"/>
          </a:xfrm>
          <a:prstGeom prst="cloudCallout">
            <a:avLst>
              <a:gd name="adj1" fmla="val 41124"/>
              <a:gd name="adj2" fmla="val 66444"/>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sz="2000" b="1" dirty="0" smtClean="0">
                <a:solidFill>
                  <a:schemeClr val="tx1"/>
                </a:solidFill>
                <a:latin typeface="Comic Sans MS" panose="030F0702030302020204" pitchFamily="66" charset="0"/>
              </a:rPr>
              <a:t>Εμείς, με ποια Δυναμική ενέργεια θ’ ασχοληθούμε</a:t>
            </a:r>
            <a:r>
              <a:rPr lang="en-US" sz="2000" b="1" dirty="0" smtClean="0">
                <a:solidFill>
                  <a:schemeClr val="tx1"/>
                </a:solidFill>
                <a:latin typeface="Comic Sans MS" panose="030F0702030302020204" pitchFamily="66" charset="0"/>
              </a:rPr>
              <a:t>;</a:t>
            </a:r>
            <a:r>
              <a:rPr lang="el-GR" sz="2000" b="1" dirty="0" smtClean="0">
                <a:solidFill>
                  <a:schemeClr val="tx1"/>
                </a:solidFill>
                <a:latin typeface="Comic Sans MS" panose="030F0702030302020204" pitchFamily="66" charset="0"/>
              </a:rPr>
              <a:t> </a:t>
            </a:r>
            <a:endParaRPr lang="el-GR" sz="2000" b="1" dirty="0">
              <a:solidFill>
                <a:schemeClr val="tx1"/>
              </a:solidFill>
              <a:latin typeface="Comic Sans MS" panose="030F0702030302020204" pitchFamily="66" charset="0"/>
            </a:endParaRPr>
          </a:p>
        </p:txBody>
      </p:sp>
      <p:graphicFrame>
        <p:nvGraphicFramePr>
          <p:cNvPr id="6" name="Αντικείμενο 5"/>
          <p:cNvGraphicFramePr>
            <a:graphicFrameLocks noChangeAspect="1"/>
          </p:cNvGraphicFramePr>
          <p:nvPr>
            <p:extLst>
              <p:ext uri="{D42A27DB-BD31-4B8C-83A1-F6EECF244321}">
                <p14:modId xmlns:p14="http://schemas.microsoft.com/office/powerpoint/2010/main" val="1390372740"/>
              </p:ext>
            </p:extLst>
          </p:nvPr>
        </p:nvGraphicFramePr>
        <p:xfrm>
          <a:off x="251694" y="4509120"/>
          <a:ext cx="1223962" cy="1152128"/>
        </p:xfrm>
        <a:graphic>
          <a:graphicData uri="http://schemas.openxmlformats.org/presentationml/2006/ole">
            <mc:AlternateContent xmlns:mc="http://schemas.openxmlformats.org/markup-compatibility/2006">
              <mc:Choice xmlns:v="urn:schemas-microsoft-com:vml" Requires="v">
                <p:oleObj spid="_x0000_s3304" name="Φωτογραφία του Photo Editor" r:id="rId4" imgW="2857899" imgH="2704762" progId="MSPhotoEd.3">
                  <p:embed/>
                </p:oleObj>
              </mc:Choice>
              <mc:Fallback>
                <p:oleObj name="Φωτογραφία του Photo Editor" r:id="rId4" imgW="2857899" imgH="2704762" progId="MSPhotoEd.3">
                  <p:embed/>
                  <p:pic>
                    <p:nvPicPr>
                      <p:cNvPr id="0" name="Αντικείμενο 3"/>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51694" y="4509120"/>
                        <a:ext cx="1223962" cy="1152128"/>
                      </a:xfrm>
                      <a:prstGeom prst="rect">
                        <a:avLst/>
                      </a:prstGeom>
                      <a:noFill/>
                      <a:ln>
                        <a:noFill/>
                      </a:ln>
                      <a:effectLst/>
                    </p:spPr>
                  </p:pic>
                </p:oleObj>
              </mc:Fallback>
            </mc:AlternateContent>
          </a:graphicData>
        </a:graphic>
      </p:graphicFrame>
      <p:sp>
        <p:nvSpPr>
          <p:cNvPr id="7" name="Επεξήγηση με στρογγυλεμένο παραλληλόγραμμο 6"/>
          <p:cNvSpPr/>
          <p:nvPr/>
        </p:nvSpPr>
        <p:spPr>
          <a:xfrm>
            <a:off x="683568" y="2036538"/>
            <a:ext cx="4968552" cy="1872208"/>
          </a:xfrm>
          <a:prstGeom prst="wedgeRoundRectCallout">
            <a:avLst>
              <a:gd name="adj1" fmla="val -46294"/>
              <a:gd name="adj2" fmla="val 81106"/>
              <a:gd name="adj3" fmla="val 1666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b="1" dirty="0" smtClean="0">
                <a:solidFill>
                  <a:schemeClr val="tx1"/>
                </a:solidFill>
                <a:latin typeface="Comic Sans MS" panose="030F0702030302020204" pitchFamily="66" charset="0"/>
              </a:rPr>
              <a:t>Θ’ ασχοληθούμε με τη </a:t>
            </a:r>
            <a:r>
              <a:rPr lang="el-GR" sz="2000" b="1" dirty="0" err="1" smtClean="0">
                <a:solidFill>
                  <a:srgbClr val="FF0000"/>
                </a:solidFill>
                <a:effectLst>
                  <a:outerShdw blurRad="38100" dist="38100" dir="2700000" algn="tl">
                    <a:srgbClr val="000000">
                      <a:alpha val="43137"/>
                    </a:srgbClr>
                  </a:outerShdw>
                </a:effectLst>
                <a:latin typeface="Comic Sans MS" panose="030F0702030302020204" pitchFamily="66" charset="0"/>
              </a:rPr>
              <a:t>Βαρυτική</a:t>
            </a:r>
            <a:r>
              <a:rPr lang="el-GR" sz="2000" b="1" dirty="0" smtClean="0">
                <a:solidFill>
                  <a:srgbClr val="FF0000"/>
                </a:solidFill>
                <a:effectLst>
                  <a:outerShdw blurRad="38100" dist="38100" dir="2700000" algn="tl">
                    <a:srgbClr val="000000">
                      <a:alpha val="43137"/>
                    </a:srgbClr>
                  </a:outerShdw>
                </a:effectLst>
                <a:latin typeface="Comic Sans MS" panose="030F0702030302020204" pitchFamily="66" charset="0"/>
              </a:rPr>
              <a:t> Δυναμική Ενέργεια, </a:t>
            </a:r>
            <a:r>
              <a:rPr lang="el-GR" sz="2000" b="1" dirty="0" smtClean="0">
                <a:solidFill>
                  <a:schemeClr val="tx1"/>
                </a:solidFill>
                <a:latin typeface="Comic Sans MS" panose="030F0702030302020204" pitchFamily="66" charset="0"/>
              </a:rPr>
              <a:t>τη δυναμική ενέργεια που έχει ένα σώμα γιατί βρίσκεται σε </a:t>
            </a:r>
            <a:r>
              <a:rPr lang="el-GR" sz="2000" b="1" dirty="0" smtClean="0">
                <a:solidFill>
                  <a:srgbClr val="FF0000"/>
                </a:solidFill>
                <a:effectLst>
                  <a:outerShdw blurRad="38100" dist="38100" dir="2700000" algn="tl">
                    <a:srgbClr val="000000">
                      <a:alpha val="43137"/>
                    </a:srgbClr>
                  </a:outerShdw>
                </a:effectLst>
                <a:latin typeface="Comic Sans MS" panose="030F0702030302020204" pitchFamily="66" charset="0"/>
              </a:rPr>
              <a:t>υπερυψωμένη θέση </a:t>
            </a:r>
            <a:r>
              <a:rPr lang="el-GR" sz="2000" b="1" dirty="0" smtClean="0">
                <a:solidFill>
                  <a:schemeClr val="tx1"/>
                </a:solidFill>
                <a:latin typeface="Comic Sans MS" panose="030F0702030302020204" pitchFamily="66" charset="0"/>
              </a:rPr>
              <a:t>(</a:t>
            </a:r>
            <a:r>
              <a:rPr lang="el-GR" sz="1600" b="1" dirty="0" smtClean="0">
                <a:solidFill>
                  <a:schemeClr val="tx1"/>
                </a:solidFill>
                <a:latin typeface="Comic Sans MS" panose="030F0702030302020204" pitchFamily="66" charset="0"/>
              </a:rPr>
              <a:t>ως προς ένα επίπεδο που εμείς καθορίζουμε ως αρχή μέτρησης της απόστασης</a:t>
            </a:r>
            <a:r>
              <a:rPr lang="el-GR" sz="2000" b="1" dirty="0" smtClean="0">
                <a:solidFill>
                  <a:schemeClr val="tx1"/>
                </a:solidFill>
                <a:latin typeface="Comic Sans MS" panose="030F0702030302020204" pitchFamily="66" charset="0"/>
              </a:rPr>
              <a:t>).</a:t>
            </a:r>
            <a:endParaRPr lang="el-GR" sz="2000" b="1" dirty="0">
              <a:solidFill>
                <a:schemeClr val="tx1"/>
              </a:solidFill>
              <a:latin typeface="Comic Sans MS" panose="030F0702030302020204" pitchFamily="66" charset="0"/>
            </a:endParaRPr>
          </a:p>
        </p:txBody>
      </p:sp>
    </p:spTree>
    <p:extLst>
      <p:ext uri="{BB962C8B-B14F-4D97-AF65-F5344CB8AC3E}">
        <p14:creationId xmlns:p14="http://schemas.microsoft.com/office/powerpoint/2010/main" val="2841540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dissolve">
                                      <p:cBhvr>
                                        <p:cTn id="11" dur="500"/>
                                        <p:tgtEl>
                                          <p:spTgt spid="5"/>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nodeType="click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dissolve">
                                      <p:cBhvr>
                                        <p:cTn id="16" dur="500"/>
                                        <p:tgtEl>
                                          <p:spTgt spid="6"/>
                                        </p:tgtEl>
                                      </p:cBhvr>
                                    </p:animEffect>
                                  </p:childTnLst>
                                </p:cTn>
                              </p:par>
                            </p:childTnLst>
                          </p:cTn>
                        </p:par>
                        <p:par>
                          <p:cTn id="17" fill="hold">
                            <p:stCondLst>
                              <p:cond delay="500"/>
                            </p:stCondLst>
                            <p:childTnLst>
                              <p:par>
                                <p:cTn id="18" presetID="9" presetClass="entr" presetSubtype="0" fill="hold" grpId="0" nodeType="after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dissolve">
                                      <p:cBhvr>
                                        <p:cTn id="2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3" name="Θέση αριθμού διαφάνειας 2"/>
          <p:cNvSpPr>
            <a:spLocks noGrp="1"/>
          </p:cNvSpPr>
          <p:nvPr>
            <p:ph type="sldNum" sz="quarter" idx="12"/>
          </p:nvPr>
        </p:nvSpPr>
        <p:spPr/>
        <p:txBody>
          <a:bodyPr/>
          <a:lstStyle/>
          <a:p>
            <a:fld id="{3DF53439-851E-44AD-84B1-B6BFC3D0C743}" type="slidenum">
              <a:rPr lang="el-GR" smtClean="0"/>
              <a:t>5</a:t>
            </a:fld>
            <a:endParaRPr lang="el-GR"/>
          </a:p>
        </p:txBody>
      </p:sp>
      <p:sp>
        <p:nvSpPr>
          <p:cNvPr id="4" name="Rectangle 4"/>
          <p:cNvSpPr txBox="1">
            <a:spLocks noChangeArrowheads="1"/>
          </p:cNvSpPr>
          <p:nvPr/>
        </p:nvSpPr>
        <p:spPr>
          <a:xfrm>
            <a:off x="755650" y="2256858"/>
            <a:ext cx="7772400" cy="648097"/>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altLang="el-GR" sz="3600" b="1" dirty="0" err="1" smtClean="0">
                <a:solidFill>
                  <a:srgbClr val="800000"/>
                </a:solidFill>
                <a:effectLst>
                  <a:outerShdw blurRad="38100" dist="38100" dir="2700000" algn="tl">
                    <a:srgbClr val="000000"/>
                  </a:outerShdw>
                </a:effectLst>
                <a:latin typeface="Comic Sans MS" pitchFamily="66" charset="0"/>
              </a:rPr>
              <a:t>Βαρυτική</a:t>
            </a:r>
            <a:r>
              <a:rPr lang="el-GR" altLang="el-GR" sz="3600" b="1" dirty="0" smtClean="0">
                <a:solidFill>
                  <a:srgbClr val="800000"/>
                </a:solidFill>
                <a:effectLst>
                  <a:outerShdw blurRad="38100" dist="38100" dir="2700000" algn="tl">
                    <a:srgbClr val="000000"/>
                  </a:outerShdw>
                </a:effectLst>
                <a:latin typeface="Comic Sans MS" pitchFamily="66" charset="0"/>
              </a:rPr>
              <a:t> Δυναμική Ενέργεια</a:t>
            </a:r>
            <a:endParaRPr lang="el-GR" altLang="el-GR" sz="3600" b="1" dirty="0">
              <a:solidFill>
                <a:srgbClr val="800000"/>
              </a:solidFill>
              <a:effectLst>
                <a:outerShdw blurRad="38100" dist="38100" dir="2700000" algn="tl">
                  <a:srgbClr val="000000"/>
                </a:outerShdw>
              </a:effectLst>
              <a:latin typeface="Comic Sans MS" pitchFamily="66" charset="0"/>
            </a:endParaRPr>
          </a:p>
        </p:txBody>
      </p:sp>
    </p:spTree>
    <p:extLst>
      <p:ext uri="{BB962C8B-B14F-4D97-AF65-F5344CB8AC3E}">
        <p14:creationId xmlns:p14="http://schemas.microsoft.com/office/powerpoint/2010/main" val="1573055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0-#ppt_w/2"/>
                                          </p:val>
                                        </p:tav>
                                        <p:tav tm="100000">
                                          <p:val>
                                            <p:strVal val="#ppt_x"/>
                                          </p:val>
                                        </p:tav>
                                      </p:tavLst>
                                    </p:anim>
                                    <p:anim calcmode="lin" valueType="num">
                                      <p:cBhvr additive="base">
                                        <p:cTn id="8" dur="20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3" name="Θέση αριθμού διαφάνειας 2"/>
          <p:cNvSpPr>
            <a:spLocks noGrp="1"/>
          </p:cNvSpPr>
          <p:nvPr>
            <p:ph type="sldNum" sz="quarter" idx="12"/>
          </p:nvPr>
        </p:nvSpPr>
        <p:spPr/>
        <p:txBody>
          <a:bodyPr/>
          <a:lstStyle/>
          <a:p>
            <a:fld id="{3DF53439-851E-44AD-84B1-B6BFC3D0C743}" type="slidenum">
              <a:rPr lang="el-GR" smtClean="0"/>
              <a:t>6</a:t>
            </a:fld>
            <a:endParaRPr lang="el-GR" dirty="0"/>
          </a:p>
        </p:txBody>
      </p:sp>
      <p:grpSp>
        <p:nvGrpSpPr>
          <p:cNvPr id="49" name="Ομάδα 48"/>
          <p:cNvGrpSpPr/>
          <p:nvPr/>
        </p:nvGrpSpPr>
        <p:grpSpPr>
          <a:xfrm>
            <a:off x="287338" y="4138839"/>
            <a:ext cx="2881312" cy="684213"/>
            <a:chOff x="287338" y="4138839"/>
            <a:chExt cx="2881312" cy="684213"/>
          </a:xfrm>
        </p:grpSpPr>
        <p:sp>
          <p:nvSpPr>
            <p:cNvPr id="5" name="Text Box 5"/>
            <p:cNvSpPr txBox="1">
              <a:spLocks noChangeArrowheads="1"/>
            </p:cNvSpPr>
            <p:nvPr/>
          </p:nvSpPr>
          <p:spPr bwMode="auto">
            <a:xfrm>
              <a:off x="287338" y="4426177"/>
              <a:ext cx="2881312" cy="71437"/>
            </a:xfrm>
            <a:prstGeom prst="rect">
              <a:avLst/>
            </a:prstGeom>
            <a:solidFill>
              <a:srgbClr val="C0C0C0"/>
            </a:solidFill>
            <a:ln w="9525">
              <a:solidFill>
                <a:schemeClr val="tx1"/>
              </a:solidFill>
              <a:miter lim="800000"/>
              <a:headEnd/>
              <a:tailEnd/>
            </a:ln>
            <a:effectLst>
              <a:outerShdw dist="35921" dir="2700000" algn="ctr" rotWithShape="0">
                <a:srgbClr val="808080"/>
              </a:outerShdw>
            </a:effectLst>
          </p:spPr>
          <p:txBody>
            <a:bodyPr/>
            <a:lstStyle/>
            <a:p>
              <a:endParaRPr lang="el-GR" altLang="el-GR" sz="1800">
                <a:latin typeface="Tahoma" pitchFamily="34" charset="0"/>
              </a:endParaRPr>
            </a:p>
          </p:txBody>
        </p:sp>
        <p:sp>
          <p:nvSpPr>
            <p:cNvPr id="9" name="Rectangle 9"/>
            <p:cNvSpPr>
              <a:spLocks noChangeArrowheads="1"/>
            </p:cNvSpPr>
            <p:nvPr/>
          </p:nvSpPr>
          <p:spPr bwMode="auto">
            <a:xfrm>
              <a:off x="647700" y="4426177"/>
              <a:ext cx="108108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l-GR" altLang="el-GR" sz="2000" b="1" dirty="0">
                  <a:latin typeface="Comic Sans MS" pitchFamily="66" charset="0"/>
                </a:rPr>
                <a:t>θέση</a:t>
              </a:r>
              <a:r>
                <a:rPr lang="en-US" altLang="el-GR" sz="2000" b="1" dirty="0">
                  <a:latin typeface="Comic Sans MS" pitchFamily="66" charset="0"/>
                </a:rPr>
                <a:t> </a:t>
              </a:r>
              <a:r>
                <a:rPr lang="el-GR" altLang="el-GR" sz="2000" b="1" dirty="0">
                  <a:latin typeface="Comic Sans MS" pitchFamily="66" charset="0"/>
                </a:rPr>
                <a:t>Γ</a:t>
              </a:r>
              <a:endParaRPr lang="en-US" altLang="el-GR" sz="2000" dirty="0">
                <a:latin typeface="Comic Sans MS" pitchFamily="66" charset="0"/>
              </a:endParaRPr>
            </a:p>
          </p:txBody>
        </p:sp>
        <p:sp>
          <p:nvSpPr>
            <p:cNvPr id="10" name="Oval 10"/>
            <p:cNvSpPr>
              <a:spLocks noChangeArrowheads="1"/>
            </p:cNvSpPr>
            <p:nvPr/>
          </p:nvSpPr>
          <p:spPr bwMode="auto">
            <a:xfrm>
              <a:off x="1655763" y="4138839"/>
              <a:ext cx="288925" cy="287338"/>
            </a:xfrm>
            <a:prstGeom prst="ellipse">
              <a:avLst/>
            </a:prstGeom>
            <a:solidFill>
              <a:srgbClr val="FF9900"/>
            </a:solidFill>
            <a:ln w="9525">
              <a:solidFill>
                <a:schemeClr val="tx1"/>
              </a:solidFill>
              <a:round/>
              <a:headEnd/>
              <a:tailEnd/>
            </a:ln>
            <a:effectLst>
              <a:outerShdw dist="35921" dir="2700000" algn="ctr" rotWithShape="0">
                <a:srgbClr val="808080"/>
              </a:outerShdw>
            </a:effectLst>
          </p:spPr>
          <p:txBody>
            <a:bodyPr/>
            <a:lstStyle/>
            <a:p>
              <a:endParaRPr lang="el-GR"/>
            </a:p>
          </p:txBody>
        </p:sp>
      </p:grpSp>
      <p:sp>
        <p:nvSpPr>
          <p:cNvPr id="7" name="Rectangle 7"/>
          <p:cNvSpPr>
            <a:spLocks noChangeArrowheads="1"/>
          </p:cNvSpPr>
          <p:nvPr/>
        </p:nvSpPr>
        <p:spPr bwMode="auto">
          <a:xfrm>
            <a:off x="503238" y="825727"/>
            <a:ext cx="108108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a:r>
              <a:rPr lang="el-GR" altLang="el-GR" sz="2000" b="1" dirty="0">
                <a:latin typeface="Comic Sans MS" pitchFamily="66" charset="0"/>
              </a:rPr>
              <a:t>θέση </a:t>
            </a:r>
            <a:r>
              <a:rPr lang="en-US" altLang="el-GR" sz="2000" b="1" dirty="0">
                <a:latin typeface="Comic Sans MS" pitchFamily="66" charset="0"/>
              </a:rPr>
              <a:t>A</a:t>
            </a:r>
            <a:r>
              <a:rPr lang="en-US" altLang="el-GR" sz="2000" dirty="0">
                <a:latin typeface="Comic Sans MS" pitchFamily="66" charset="0"/>
              </a:rPr>
              <a:t> </a:t>
            </a:r>
          </a:p>
        </p:txBody>
      </p:sp>
      <p:grpSp>
        <p:nvGrpSpPr>
          <p:cNvPr id="42" name="Ομάδα 41"/>
          <p:cNvGrpSpPr/>
          <p:nvPr/>
        </p:nvGrpSpPr>
        <p:grpSpPr>
          <a:xfrm>
            <a:off x="468311" y="3161389"/>
            <a:ext cx="358775" cy="595541"/>
            <a:chOff x="360363" y="2265589"/>
            <a:chExt cx="358775" cy="595541"/>
          </a:xfrm>
        </p:grpSpPr>
        <p:sp>
          <p:nvSpPr>
            <p:cNvPr id="18" name="Line 25"/>
            <p:cNvSpPr>
              <a:spLocks noChangeShapeType="1"/>
            </p:cNvSpPr>
            <p:nvPr/>
          </p:nvSpPr>
          <p:spPr bwMode="auto">
            <a:xfrm flipV="1">
              <a:off x="719138" y="2410052"/>
              <a:ext cx="0" cy="451078"/>
            </a:xfrm>
            <a:prstGeom prst="line">
              <a:avLst/>
            </a:prstGeom>
            <a:noFill/>
            <a:ln w="57150">
              <a:solidFill>
                <a:srgbClr val="006600"/>
              </a:solidFill>
              <a:round/>
              <a:headEnd/>
              <a:tailEnd type="triangle" w="med" len="me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a:lstStyle/>
            <a:p>
              <a:endParaRPr lang="el-GR"/>
            </a:p>
          </p:txBody>
        </p:sp>
        <p:sp>
          <p:nvSpPr>
            <p:cNvPr id="19" name="Text Box 27"/>
            <p:cNvSpPr txBox="1">
              <a:spLocks noChangeArrowheads="1"/>
            </p:cNvSpPr>
            <p:nvPr/>
          </p:nvSpPr>
          <p:spPr bwMode="auto">
            <a:xfrm>
              <a:off x="360363" y="2265589"/>
              <a:ext cx="3587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l-GR" altLang="el-GR" sz="2000" b="1" i="1">
                  <a:solidFill>
                    <a:srgbClr val="006600"/>
                  </a:solidFill>
                  <a:effectLst>
                    <a:outerShdw blurRad="38100" dist="38100" dir="2700000" algn="tl">
                      <a:srgbClr val="000000"/>
                    </a:outerShdw>
                  </a:effectLst>
                  <a:latin typeface="Comic Sans MS" pitchFamily="66" charset="0"/>
                </a:rPr>
                <a:t>υ</a:t>
              </a:r>
            </a:p>
          </p:txBody>
        </p:sp>
      </p:grpSp>
      <p:grpSp>
        <p:nvGrpSpPr>
          <p:cNvPr id="29" name="Ομάδα 28"/>
          <p:cNvGrpSpPr/>
          <p:nvPr/>
        </p:nvGrpSpPr>
        <p:grpSpPr>
          <a:xfrm>
            <a:off x="2124869" y="970189"/>
            <a:ext cx="611981" cy="3437731"/>
            <a:chOff x="2124869" y="970189"/>
            <a:chExt cx="611981" cy="3437731"/>
          </a:xfrm>
        </p:grpSpPr>
        <p:sp>
          <p:nvSpPr>
            <p:cNvPr id="4" name="Line 4"/>
            <p:cNvSpPr>
              <a:spLocks noChangeShapeType="1"/>
            </p:cNvSpPr>
            <p:nvPr/>
          </p:nvSpPr>
          <p:spPr bwMode="auto">
            <a:xfrm flipV="1">
              <a:off x="2124869" y="970189"/>
              <a:ext cx="503237" cy="0"/>
            </a:xfrm>
            <a:prstGeom prst="line">
              <a:avLst/>
            </a:prstGeom>
            <a:noFill/>
            <a:ln w="9525">
              <a:solidFill>
                <a:schemeClr val="tx1"/>
              </a:solidFill>
              <a:prstDash val="dash"/>
              <a:round/>
              <a:headEnd type="none" w="med" len="med"/>
              <a:tailEnd type="none" w="med" len="med"/>
            </a:ln>
            <a:extLst>
              <a:ext uri="{909E8E84-426E-40DD-AFC4-6F175D3DCCD1}">
                <a14:hiddenFill xmlns:a14="http://schemas.microsoft.com/office/drawing/2010/main">
                  <a:noFill/>
                </a14:hiddenFill>
              </a:ext>
            </a:extLst>
          </p:spPr>
          <p:txBody>
            <a:bodyPr/>
            <a:lstStyle/>
            <a:p>
              <a:endParaRPr lang="el-GR"/>
            </a:p>
          </p:txBody>
        </p:sp>
        <p:sp>
          <p:nvSpPr>
            <p:cNvPr id="6" name="Line 6"/>
            <p:cNvSpPr>
              <a:spLocks noChangeShapeType="1"/>
            </p:cNvSpPr>
            <p:nvPr/>
          </p:nvSpPr>
          <p:spPr bwMode="auto">
            <a:xfrm>
              <a:off x="2376488" y="970189"/>
              <a:ext cx="0" cy="1439863"/>
            </a:xfrm>
            <a:prstGeom prst="line">
              <a:avLst/>
            </a:prstGeom>
            <a:noFill/>
            <a:ln w="9525">
              <a:solidFill>
                <a:schemeClr val="tx1"/>
              </a:solidFill>
              <a:prstDash val="sysDot"/>
              <a:round/>
              <a:headEnd type="triangle" w="med" len="med"/>
              <a:tailEnd type="none" w="med" len="med"/>
            </a:ln>
            <a:extLst>
              <a:ext uri="{909E8E84-426E-40DD-AFC4-6F175D3DCCD1}">
                <a14:hiddenFill xmlns:a14="http://schemas.microsoft.com/office/drawing/2010/main">
                  <a:noFill/>
                </a14:hiddenFill>
              </a:ext>
            </a:extLst>
          </p:spPr>
          <p:txBody>
            <a:bodyPr/>
            <a:lstStyle/>
            <a:p>
              <a:endParaRPr lang="el-GR"/>
            </a:p>
          </p:txBody>
        </p:sp>
        <p:sp>
          <p:nvSpPr>
            <p:cNvPr id="11" name="Text Box 11"/>
            <p:cNvSpPr txBox="1">
              <a:spLocks noChangeArrowheads="1"/>
            </p:cNvSpPr>
            <p:nvPr/>
          </p:nvSpPr>
          <p:spPr bwMode="auto">
            <a:xfrm>
              <a:off x="2160588" y="2481489"/>
              <a:ext cx="57626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l-GR" sz="2000" b="1" i="1">
                  <a:latin typeface="Comic Sans MS" pitchFamily="66" charset="0"/>
                </a:rPr>
                <a:t>h</a:t>
              </a:r>
              <a:endParaRPr lang="el-GR" altLang="el-GR" sz="2000" b="1" i="1">
                <a:latin typeface="Comic Sans MS" pitchFamily="66" charset="0"/>
              </a:endParaRPr>
            </a:p>
          </p:txBody>
        </p:sp>
        <p:sp>
          <p:nvSpPr>
            <p:cNvPr id="28" name="Line 6"/>
            <p:cNvSpPr>
              <a:spLocks noChangeShapeType="1"/>
            </p:cNvSpPr>
            <p:nvPr/>
          </p:nvSpPr>
          <p:spPr bwMode="auto">
            <a:xfrm>
              <a:off x="2428638" y="2968057"/>
              <a:ext cx="0" cy="1439863"/>
            </a:xfrm>
            <a:prstGeom prst="line">
              <a:avLst/>
            </a:prstGeom>
            <a:noFill/>
            <a:ln w="9525">
              <a:solidFill>
                <a:schemeClr val="tx1"/>
              </a:solidFill>
              <a:prstDash val="sysDot"/>
              <a:round/>
              <a:headEnd type="none" w="med" len="med"/>
              <a:tailEnd type="triangle" w="med" len="med"/>
            </a:ln>
            <a:extLst>
              <a:ext uri="{909E8E84-426E-40DD-AFC4-6F175D3DCCD1}">
                <a14:hiddenFill xmlns:a14="http://schemas.microsoft.com/office/drawing/2010/main">
                  <a:noFill/>
                </a14:hiddenFill>
              </a:ext>
            </a:extLst>
          </p:spPr>
          <p:txBody>
            <a:bodyPr/>
            <a:lstStyle/>
            <a:p>
              <a:endParaRPr lang="el-GR"/>
            </a:p>
          </p:txBody>
        </p:sp>
      </p:grpSp>
      <p:grpSp>
        <p:nvGrpSpPr>
          <p:cNvPr id="41" name="Ομάδα 40"/>
          <p:cNvGrpSpPr/>
          <p:nvPr/>
        </p:nvGrpSpPr>
        <p:grpSpPr>
          <a:xfrm>
            <a:off x="1439863" y="3558264"/>
            <a:ext cx="865187" cy="1491571"/>
            <a:chOff x="6011763" y="2290989"/>
            <a:chExt cx="865187" cy="1491571"/>
          </a:xfrm>
        </p:grpSpPr>
        <p:sp>
          <p:nvSpPr>
            <p:cNvPr id="34" name="Oval 10"/>
            <p:cNvSpPr>
              <a:spLocks noChangeArrowheads="1"/>
            </p:cNvSpPr>
            <p:nvPr/>
          </p:nvSpPr>
          <p:spPr bwMode="auto">
            <a:xfrm>
              <a:off x="6228457" y="2866345"/>
              <a:ext cx="288925" cy="287338"/>
            </a:xfrm>
            <a:prstGeom prst="ellipse">
              <a:avLst/>
            </a:prstGeom>
            <a:solidFill>
              <a:srgbClr val="FF9900"/>
            </a:solidFill>
            <a:ln w="9525">
              <a:solidFill>
                <a:schemeClr val="tx1"/>
              </a:solidFill>
              <a:round/>
              <a:headEnd/>
              <a:tailEnd/>
            </a:ln>
            <a:effectLst>
              <a:outerShdw dist="35921" dir="2700000" algn="ctr" rotWithShape="0">
                <a:srgbClr val="808080"/>
              </a:outerShdw>
            </a:effectLst>
          </p:spPr>
          <p:txBody>
            <a:bodyPr/>
            <a:lstStyle/>
            <a:p>
              <a:endParaRPr lang="el-GR"/>
            </a:p>
          </p:txBody>
        </p:sp>
        <p:grpSp>
          <p:nvGrpSpPr>
            <p:cNvPr id="35" name="Ομάδα 34"/>
            <p:cNvGrpSpPr/>
            <p:nvPr/>
          </p:nvGrpSpPr>
          <p:grpSpPr>
            <a:xfrm>
              <a:off x="6300688" y="3025322"/>
              <a:ext cx="576262" cy="757238"/>
              <a:chOff x="1728788" y="4281714"/>
              <a:chExt cx="576262" cy="757238"/>
            </a:xfrm>
          </p:grpSpPr>
          <p:sp>
            <p:nvSpPr>
              <p:cNvPr id="36" name="Line 21"/>
              <p:cNvSpPr>
                <a:spLocks noChangeShapeType="1"/>
              </p:cNvSpPr>
              <p:nvPr/>
            </p:nvSpPr>
            <p:spPr bwMode="auto">
              <a:xfrm>
                <a:off x="1800225" y="4281714"/>
                <a:ext cx="0" cy="576263"/>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37" name="Text Box 22"/>
              <p:cNvSpPr txBox="1">
                <a:spLocks noChangeArrowheads="1"/>
              </p:cNvSpPr>
              <p:nvPr/>
            </p:nvSpPr>
            <p:spPr bwMode="auto">
              <a:xfrm>
                <a:off x="1728788" y="4642077"/>
                <a:ext cx="57626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l-GR" sz="2000" b="1" i="1" dirty="0">
                    <a:latin typeface="Comic Sans MS" pitchFamily="66" charset="0"/>
                  </a:rPr>
                  <a:t>w</a:t>
                </a:r>
                <a:endParaRPr lang="el-GR" altLang="el-GR" sz="2000" b="1" i="1" dirty="0">
                  <a:latin typeface="Comic Sans MS" pitchFamily="66" charset="0"/>
                </a:endParaRPr>
              </a:p>
            </p:txBody>
          </p:sp>
        </p:grpSp>
        <p:grpSp>
          <p:nvGrpSpPr>
            <p:cNvPr id="38" name="Ομάδα 37"/>
            <p:cNvGrpSpPr/>
            <p:nvPr/>
          </p:nvGrpSpPr>
          <p:grpSpPr>
            <a:xfrm>
              <a:off x="6011763" y="2290989"/>
              <a:ext cx="360362" cy="580574"/>
              <a:chOff x="1439863" y="3489552"/>
              <a:chExt cx="360362" cy="580574"/>
            </a:xfrm>
          </p:grpSpPr>
          <p:sp>
            <p:nvSpPr>
              <p:cNvPr id="39" name="Line 29"/>
              <p:cNvSpPr>
                <a:spLocks noChangeShapeType="1"/>
              </p:cNvSpPr>
              <p:nvPr/>
            </p:nvSpPr>
            <p:spPr bwMode="auto">
              <a:xfrm flipV="1">
                <a:off x="1800225" y="3634013"/>
                <a:ext cx="0" cy="436113"/>
              </a:xfrm>
              <a:prstGeom prst="line">
                <a:avLst/>
              </a:prstGeom>
              <a:noFill/>
              <a:ln w="57150">
                <a:solidFill>
                  <a:srgbClr val="FF0000"/>
                </a:solidFill>
                <a:round/>
                <a:headEnd/>
                <a:tailEnd type="triangle" w="med" len="me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a:lstStyle/>
              <a:p>
                <a:endParaRPr lang="el-GR"/>
              </a:p>
            </p:txBody>
          </p:sp>
          <p:sp>
            <p:nvSpPr>
              <p:cNvPr id="40" name="Text Box 30"/>
              <p:cNvSpPr txBox="1">
                <a:spLocks noChangeArrowheads="1"/>
              </p:cNvSpPr>
              <p:nvPr/>
            </p:nvSpPr>
            <p:spPr bwMode="auto">
              <a:xfrm>
                <a:off x="1439863" y="3489552"/>
                <a:ext cx="36036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l-GR" sz="2000" b="1" i="1">
                    <a:solidFill>
                      <a:srgbClr val="FF0000"/>
                    </a:solidFill>
                    <a:effectLst>
                      <a:outerShdw blurRad="38100" dist="38100" dir="2700000" algn="tl">
                        <a:srgbClr val="000000"/>
                      </a:outerShdw>
                    </a:effectLst>
                    <a:latin typeface="Comic Sans MS" pitchFamily="66" charset="0"/>
                  </a:rPr>
                  <a:t>F</a:t>
                </a:r>
                <a:endParaRPr lang="el-GR" altLang="el-GR" sz="2000" b="1" i="1">
                  <a:solidFill>
                    <a:srgbClr val="FF0000"/>
                  </a:solidFill>
                  <a:effectLst>
                    <a:outerShdw blurRad="38100" dist="38100" dir="2700000" algn="tl">
                      <a:srgbClr val="000000"/>
                    </a:outerShdw>
                  </a:effectLst>
                  <a:latin typeface="Comic Sans MS" pitchFamily="66" charset="0"/>
                </a:endParaRPr>
              </a:p>
            </p:txBody>
          </p:sp>
        </p:grpSp>
      </p:grpSp>
      <p:sp>
        <p:nvSpPr>
          <p:cNvPr id="50" name="Text Box 17"/>
          <p:cNvSpPr txBox="1">
            <a:spLocks noChangeArrowheads="1"/>
          </p:cNvSpPr>
          <p:nvPr/>
        </p:nvSpPr>
        <p:spPr bwMode="auto">
          <a:xfrm>
            <a:off x="4751958" y="188640"/>
            <a:ext cx="216036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altLang="el-GR" sz="2800" b="1" i="1" dirty="0">
                <a:solidFill>
                  <a:schemeClr val="hlink"/>
                </a:solidFill>
                <a:effectLst>
                  <a:outerShdw blurRad="38100" dist="38100" dir="2700000" algn="tl">
                    <a:srgbClr val="000000"/>
                  </a:outerShdw>
                </a:effectLst>
                <a:latin typeface="Comic Sans MS" pitchFamily="66" charset="0"/>
              </a:rPr>
              <a:t>W</a:t>
            </a:r>
            <a:r>
              <a:rPr lang="en-US" altLang="el-GR" sz="2800" b="1" i="1" baseline="-25000" dirty="0">
                <a:solidFill>
                  <a:schemeClr val="hlink"/>
                </a:solidFill>
                <a:effectLst>
                  <a:outerShdw blurRad="38100" dist="38100" dir="2700000" algn="tl">
                    <a:srgbClr val="000000"/>
                  </a:outerShdw>
                </a:effectLst>
                <a:latin typeface="Comic Sans MS" pitchFamily="66" charset="0"/>
              </a:rPr>
              <a:t>F </a:t>
            </a:r>
            <a:r>
              <a:rPr lang="en-US" altLang="el-GR" sz="2800" b="1" dirty="0">
                <a:solidFill>
                  <a:schemeClr val="hlink"/>
                </a:solidFill>
                <a:effectLst>
                  <a:outerShdw blurRad="38100" dist="38100" dir="2700000" algn="tl">
                    <a:srgbClr val="000000"/>
                  </a:outerShdw>
                </a:effectLst>
                <a:latin typeface="Comic Sans MS" pitchFamily="66" charset="0"/>
              </a:rPr>
              <a:t>=</a:t>
            </a:r>
            <a:r>
              <a:rPr lang="en-US" altLang="el-GR" sz="2800" b="1" i="1" dirty="0">
                <a:solidFill>
                  <a:schemeClr val="hlink"/>
                </a:solidFill>
                <a:effectLst>
                  <a:outerShdw blurRad="38100" dist="38100" dir="2700000" algn="tl">
                    <a:srgbClr val="000000"/>
                  </a:outerShdw>
                </a:effectLst>
                <a:latin typeface="Comic Sans MS" pitchFamily="66" charset="0"/>
              </a:rPr>
              <a:t> </a:t>
            </a:r>
            <a:r>
              <a:rPr lang="en-US" altLang="el-GR" sz="2800" b="1" i="1" dirty="0" err="1">
                <a:solidFill>
                  <a:schemeClr val="hlink"/>
                </a:solidFill>
                <a:effectLst>
                  <a:outerShdw blurRad="38100" dist="38100" dir="2700000" algn="tl">
                    <a:srgbClr val="000000"/>
                  </a:outerShdw>
                </a:effectLst>
                <a:latin typeface="Comic Sans MS" pitchFamily="66" charset="0"/>
              </a:rPr>
              <a:t>F.h</a:t>
            </a:r>
            <a:endParaRPr lang="el-GR" altLang="el-GR" sz="2800" b="1" i="1" dirty="0">
              <a:solidFill>
                <a:schemeClr val="hlink"/>
              </a:solidFill>
              <a:effectLst>
                <a:outerShdw blurRad="38100" dist="38100" dir="2700000" algn="tl">
                  <a:srgbClr val="000000"/>
                </a:outerShdw>
              </a:effectLst>
              <a:latin typeface="Comic Sans MS" pitchFamily="66" charset="0"/>
            </a:endParaRPr>
          </a:p>
        </p:txBody>
      </p:sp>
      <p:sp>
        <p:nvSpPr>
          <p:cNvPr id="51" name="TextBox 50"/>
          <p:cNvSpPr txBox="1"/>
          <p:nvPr/>
        </p:nvSpPr>
        <p:spPr>
          <a:xfrm>
            <a:off x="2989312" y="737548"/>
            <a:ext cx="5688632" cy="1323439"/>
          </a:xfrm>
          <a:prstGeom prst="rect">
            <a:avLst/>
          </a:prstGeom>
          <a:noFill/>
        </p:spPr>
        <p:txBody>
          <a:bodyPr wrap="square" rtlCol="0">
            <a:spAutoFit/>
          </a:bodyPr>
          <a:lstStyle/>
          <a:p>
            <a:pPr algn="just"/>
            <a:r>
              <a:rPr lang="el-GR" sz="2000" b="1" dirty="0" smtClean="0">
                <a:latin typeface="Comic Sans MS" panose="030F0702030302020204" pitchFamily="66" charset="0"/>
              </a:rPr>
              <a:t>Για να κινηθεί το σώμα προς τα πάνω χρειάζεται το μέτρο της </a:t>
            </a:r>
            <a:r>
              <a:rPr lang="en-US" sz="2000" b="1" i="1" dirty="0" smtClean="0">
                <a:latin typeface="Comic Sans MS" panose="030F0702030302020204" pitchFamily="66" charset="0"/>
              </a:rPr>
              <a:t>F</a:t>
            </a:r>
            <a:r>
              <a:rPr lang="el-GR" sz="2000" b="1" dirty="0" smtClean="0">
                <a:latin typeface="Comic Sans MS" panose="030F0702030302020204" pitchFamily="66" charset="0"/>
              </a:rPr>
              <a:t> να είναι τουλάχιστον ίσο με το μέτρο του βάρους </a:t>
            </a:r>
            <a:r>
              <a:rPr lang="en-US" sz="2000" b="1" i="1" dirty="0" smtClean="0">
                <a:latin typeface="Comic Sans MS" panose="030F0702030302020204" pitchFamily="66" charset="0"/>
              </a:rPr>
              <a:t>w</a:t>
            </a:r>
            <a:r>
              <a:rPr lang="en-US" sz="2000" b="1" dirty="0" smtClean="0">
                <a:latin typeface="Comic Sans MS" panose="030F0702030302020204" pitchFamily="66" charset="0"/>
              </a:rPr>
              <a:t> </a:t>
            </a:r>
            <a:r>
              <a:rPr lang="el-GR" sz="2000" b="1" dirty="0" smtClean="0">
                <a:latin typeface="Comic Sans MS" panose="030F0702030302020204" pitchFamily="66" charset="0"/>
              </a:rPr>
              <a:t>του σώματος (</a:t>
            </a:r>
            <a:r>
              <a:rPr lang="en-US" sz="2000" b="1" dirty="0" smtClean="0">
                <a:latin typeface="Comic Sans MS" panose="030F0702030302020204" pitchFamily="66" charset="0"/>
              </a:rPr>
              <a:t> </a:t>
            </a:r>
            <a:r>
              <a:rPr lang="en-US" sz="2000" b="1" i="1" dirty="0" smtClean="0">
                <a:solidFill>
                  <a:srgbClr val="008000"/>
                </a:solidFill>
                <a:effectLst>
                  <a:outerShdw blurRad="38100" dist="38100" dir="2700000" algn="tl">
                    <a:srgbClr val="000000">
                      <a:alpha val="43137"/>
                    </a:srgbClr>
                  </a:outerShdw>
                </a:effectLst>
                <a:latin typeface="Comic Sans MS" panose="030F0702030302020204" pitchFamily="66" charset="0"/>
              </a:rPr>
              <a:t>F</a:t>
            </a:r>
            <a:r>
              <a:rPr lang="en-US" sz="2000" b="1" dirty="0" smtClean="0">
                <a:solidFill>
                  <a:srgbClr val="008000"/>
                </a:solidFill>
                <a:effectLst>
                  <a:outerShdw blurRad="38100" dist="38100" dir="2700000" algn="tl">
                    <a:srgbClr val="000000">
                      <a:alpha val="43137"/>
                    </a:srgbClr>
                  </a:outerShdw>
                </a:effectLst>
                <a:latin typeface="Comic Sans MS" panose="030F0702030302020204" pitchFamily="66" charset="0"/>
              </a:rPr>
              <a:t> = </a:t>
            </a:r>
            <a:r>
              <a:rPr lang="en-US" sz="2000" b="1" i="1" dirty="0" smtClean="0">
                <a:solidFill>
                  <a:srgbClr val="008000"/>
                </a:solidFill>
                <a:effectLst>
                  <a:outerShdw blurRad="38100" dist="38100" dir="2700000" algn="tl">
                    <a:srgbClr val="000000">
                      <a:alpha val="43137"/>
                    </a:srgbClr>
                  </a:outerShdw>
                </a:effectLst>
                <a:latin typeface="Comic Sans MS" panose="030F0702030302020204" pitchFamily="66" charset="0"/>
              </a:rPr>
              <a:t>w</a:t>
            </a:r>
            <a:r>
              <a:rPr lang="en-US" sz="2000" b="1" dirty="0" smtClean="0">
                <a:solidFill>
                  <a:srgbClr val="008000"/>
                </a:solidFill>
                <a:effectLst>
                  <a:outerShdw blurRad="38100" dist="38100" dir="2700000" algn="tl">
                    <a:srgbClr val="000000">
                      <a:alpha val="43137"/>
                    </a:srgbClr>
                  </a:outerShdw>
                </a:effectLst>
                <a:latin typeface="Comic Sans MS" panose="030F0702030302020204" pitchFamily="66" charset="0"/>
              </a:rPr>
              <a:t> </a:t>
            </a:r>
            <a:r>
              <a:rPr lang="en-US" sz="2000" b="1" dirty="0" smtClean="0">
                <a:latin typeface="Comic Sans MS" panose="030F0702030302020204" pitchFamily="66" charset="0"/>
              </a:rPr>
              <a:t>)</a:t>
            </a:r>
            <a:r>
              <a:rPr lang="el-GR" sz="2000" b="1" dirty="0" smtClean="0">
                <a:latin typeface="Comic Sans MS" panose="030F0702030302020204" pitchFamily="66" charset="0"/>
              </a:rPr>
              <a:t>.</a:t>
            </a:r>
            <a:endParaRPr lang="el-GR" sz="2000" b="1" dirty="0">
              <a:latin typeface="Comic Sans MS" panose="030F0702030302020204" pitchFamily="66" charset="0"/>
            </a:endParaRPr>
          </a:p>
        </p:txBody>
      </p:sp>
      <p:sp>
        <p:nvSpPr>
          <p:cNvPr id="52" name="Text Box 28"/>
          <p:cNvSpPr txBox="1">
            <a:spLocks noChangeArrowheads="1"/>
          </p:cNvSpPr>
          <p:nvPr/>
        </p:nvSpPr>
        <p:spPr bwMode="auto">
          <a:xfrm>
            <a:off x="4079785" y="2132541"/>
            <a:ext cx="2181307"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altLang="el-GR" sz="2800" b="1" i="1" dirty="0">
                <a:solidFill>
                  <a:schemeClr val="hlink"/>
                </a:solidFill>
                <a:effectLst>
                  <a:outerShdw blurRad="38100" dist="38100" dir="2700000" algn="tl">
                    <a:srgbClr val="000000"/>
                  </a:outerShdw>
                </a:effectLst>
                <a:latin typeface="Comic Sans MS" pitchFamily="66" charset="0"/>
              </a:rPr>
              <a:t>W</a:t>
            </a:r>
            <a:r>
              <a:rPr lang="en-US" altLang="el-GR" sz="2800" b="1" i="1" baseline="-25000" dirty="0">
                <a:solidFill>
                  <a:schemeClr val="hlink"/>
                </a:solidFill>
                <a:effectLst>
                  <a:outerShdw blurRad="38100" dist="38100" dir="2700000" algn="tl">
                    <a:srgbClr val="000000"/>
                  </a:outerShdw>
                </a:effectLst>
                <a:latin typeface="Comic Sans MS" pitchFamily="66" charset="0"/>
              </a:rPr>
              <a:t>F </a:t>
            </a:r>
            <a:r>
              <a:rPr lang="en-US" altLang="el-GR" sz="2800" b="1" dirty="0">
                <a:solidFill>
                  <a:schemeClr val="hlink"/>
                </a:solidFill>
                <a:effectLst>
                  <a:outerShdw blurRad="38100" dist="38100" dir="2700000" algn="tl">
                    <a:srgbClr val="000000"/>
                  </a:outerShdw>
                </a:effectLst>
                <a:latin typeface="Comic Sans MS" pitchFamily="66" charset="0"/>
              </a:rPr>
              <a:t>=</a:t>
            </a:r>
            <a:r>
              <a:rPr lang="en-US" altLang="el-GR" sz="2800" b="1" i="1" dirty="0">
                <a:solidFill>
                  <a:schemeClr val="hlink"/>
                </a:solidFill>
                <a:effectLst>
                  <a:outerShdw blurRad="38100" dist="38100" dir="2700000" algn="tl">
                    <a:srgbClr val="000000"/>
                  </a:outerShdw>
                </a:effectLst>
                <a:latin typeface="Comic Sans MS" pitchFamily="66" charset="0"/>
              </a:rPr>
              <a:t> </a:t>
            </a:r>
            <a:r>
              <a:rPr lang="en-US" altLang="el-GR" sz="2800" b="1" i="1" dirty="0" err="1" smtClean="0">
                <a:solidFill>
                  <a:schemeClr val="hlink"/>
                </a:solidFill>
                <a:effectLst>
                  <a:outerShdw blurRad="38100" dist="38100" dir="2700000" algn="tl">
                    <a:srgbClr val="000000"/>
                  </a:outerShdw>
                </a:effectLst>
                <a:latin typeface="Comic Sans MS" pitchFamily="66" charset="0"/>
              </a:rPr>
              <a:t>w.h</a:t>
            </a:r>
            <a:endParaRPr lang="el-GR" altLang="el-GR" sz="2800" b="1" i="1" dirty="0">
              <a:solidFill>
                <a:schemeClr val="hlink"/>
              </a:solidFill>
              <a:effectLst>
                <a:outerShdw blurRad="38100" dist="38100" dir="2700000" algn="tl">
                  <a:srgbClr val="000000"/>
                </a:outerShdw>
              </a:effectLst>
              <a:latin typeface="Comic Sans MS" pitchFamily="66" charset="0"/>
            </a:endParaRPr>
          </a:p>
        </p:txBody>
      </p:sp>
      <p:graphicFrame>
        <p:nvGraphicFramePr>
          <p:cNvPr id="53" name="Αντικείμενο 52"/>
          <p:cNvGraphicFramePr>
            <a:graphicFrameLocks noChangeAspect="1"/>
          </p:cNvGraphicFramePr>
          <p:nvPr>
            <p:extLst>
              <p:ext uri="{D42A27DB-BD31-4B8C-83A1-F6EECF244321}">
                <p14:modId xmlns:p14="http://schemas.microsoft.com/office/powerpoint/2010/main" val="986364025"/>
              </p:ext>
            </p:extLst>
          </p:nvPr>
        </p:nvGraphicFramePr>
        <p:xfrm>
          <a:off x="3275856" y="4030207"/>
          <a:ext cx="992756" cy="934813"/>
        </p:xfrm>
        <a:graphic>
          <a:graphicData uri="http://schemas.openxmlformats.org/presentationml/2006/ole">
            <mc:AlternateContent xmlns:mc="http://schemas.openxmlformats.org/markup-compatibility/2006">
              <mc:Choice xmlns:v="urn:schemas-microsoft-com:vml" Requires="v">
                <p:oleObj spid="_x0000_s4327" name="Φωτογραφία του Photo Editor" r:id="rId3" imgW="2857899" imgH="2704762" progId="MSPhotoEd.3">
                  <p:embed/>
                </p:oleObj>
              </mc:Choice>
              <mc:Fallback>
                <p:oleObj name="Φωτογραφία του Photo Editor" r:id="rId3" imgW="2857899" imgH="2704762" progId="MSPhotoEd.3">
                  <p:embed/>
                  <p:pic>
                    <p:nvPicPr>
                      <p:cNvPr id="0" name="Αντικείμενο 5"/>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275856" y="4030207"/>
                        <a:ext cx="992756" cy="934813"/>
                      </a:xfrm>
                      <a:prstGeom prst="rect">
                        <a:avLst/>
                      </a:prstGeom>
                      <a:noFill/>
                      <a:ln>
                        <a:noFill/>
                      </a:ln>
                    </p:spPr>
                  </p:pic>
                </p:oleObj>
              </mc:Fallback>
            </mc:AlternateContent>
          </a:graphicData>
        </a:graphic>
      </p:graphicFrame>
      <p:sp>
        <p:nvSpPr>
          <p:cNvPr id="54" name="Ορθογώνιο 53"/>
          <p:cNvSpPr/>
          <p:nvPr/>
        </p:nvSpPr>
        <p:spPr>
          <a:xfrm>
            <a:off x="6138713" y="2148442"/>
            <a:ext cx="1547218" cy="523220"/>
          </a:xfrm>
          <a:prstGeom prst="rect">
            <a:avLst/>
          </a:prstGeom>
        </p:spPr>
        <p:txBody>
          <a:bodyPr wrap="none">
            <a:spAutoFit/>
          </a:bodyPr>
          <a:lstStyle/>
          <a:p>
            <a:pPr algn="ctr">
              <a:spcBef>
                <a:spcPct val="50000"/>
              </a:spcBef>
            </a:pPr>
            <a:r>
              <a:rPr lang="en-US" altLang="el-GR" sz="2800" b="1" dirty="0">
                <a:solidFill>
                  <a:schemeClr val="hlink"/>
                </a:solidFill>
                <a:effectLst>
                  <a:outerShdw blurRad="38100" dist="38100" dir="2700000" algn="tl">
                    <a:srgbClr val="000000"/>
                  </a:outerShdw>
                </a:effectLst>
                <a:latin typeface="Comic Sans MS" pitchFamily="66" charset="0"/>
              </a:rPr>
              <a:t>=</a:t>
            </a:r>
            <a:r>
              <a:rPr lang="en-US" altLang="el-GR" sz="2800" b="1" i="1" dirty="0">
                <a:solidFill>
                  <a:schemeClr val="hlink"/>
                </a:solidFill>
                <a:effectLst>
                  <a:outerShdw blurRad="38100" dist="38100" dir="2700000" algn="tl">
                    <a:srgbClr val="000000"/>
                  </a:outerShdw>
                </a:effectLst>
                <a:latin typeface="Comic Sans MS" pitchFamily="66" charset="0"/>
              </a:rPr>
              <a:t> </a:t>
            </a:r>
            <a:r>
              <a:rPr lang="en-US" altLang="el-GR" sz="2800" b="1" i="1" dirty="0" err="1">
                <a:solidFill>
                  <a:schemeClr val="hlink"/>
                </a:solidFill>
                <a:effectLst>
                  <a:outerShdw blurRad="38100" dist="38100" dir="2700000" algn="tl">
                    <a:srgbClr val="000000"/>
                  </a:outerShdw>
                </a:effectLst>
                <a:latin typeface="Comic Sans MS" pitchFamily="66" charset="0"/>
              </a:rPr>
              <a:t>m.g.h</a:t>
            </a:r>
            <a:endParaRPr lang="el-GR" altLang="el-GR" sz="2800" b="1" i="1" dirty="0">
              <a:solidFill>
                <a:schemeClr val="hlink"/>
              </a:solidFill>
              <a:effectLst>
                <a:outerShdw blurRad="38100" dist="38100" dir="2700000" algn="tl">
                  <a:srgbClr val="000000"/>
                </a:outerShdw>
              </a:effectLst>
              <a:latin typeface="Comic Sans MS" pitchFamily="66" charset="0"/>
            </a:endParaRPr>
          </a:p>
        </p:txBody>
      </p:sp>
      <p:sp>
        <p:nvSpPr>
          <p:cNvPr id="55" name="Επεξήγηση με στρογγυλεμένο παραλληλόγραμμο 54"/>
          <p:cNvSpPr/>
          <p:nvPr/>
        </p:nvSpPr>
        <p:spPr>
          <a:xfrm>
            <a:off x="4092903" y="2686725"/>
            <a:ext cx="4248472" cy="1491572"/>
          </a:xfrm>
          <a:prstGeom prst="wedgeRoundRectCallout">
            <a:avLst>
              <a:gd name="adj1" fmla="val -52093"/>
              <a:gd name="adj2" fmla="val 43768"/>
              <a:gd name="adj3" fmla="val 1666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b="1" dirty="0" smtClean="0">
                <a:solidFill>
                  <a:schemeClr val="tx1"/>
                </a:solidFill>
                <a:latin typeface="Comic Sans MS" panose="030F0702030302020204" pitchFamily="66" charset="0"/>
              </a:rPr>
              <a:t>Το </a:t>
            </a:r>
            <a:r>
              <a:rPr lang="el-GR" b="1" dirty="0" smtClean="0">
                <a:solidFill>
                  <a:srgbClr val="FF0000"/>
                </a:solidFill>
                <a:effectLst>
                  <a:outerShdw blurRad="38100" dist="38100" dir="2700000" algn="tl">
                    <a:srgbClr val="000000">
                      <a:alpha val="43137"/>
                    </a:srgbClr>
                  </a:outerShdw>
                </a:effectLst>
                <a:latin typeface="Comic Sans MS" panose="030F0702030302020204" pitchFamily="66" charset="0"/>
              </a:rPr>
              <a:t>μέτρο της </a:t>
            </a:r>
            <a:r>
              <a:rPr lang="el-GR" b="1" dirty="0" err="1" smtClean="0">
                <a:solidFill>
                  <a:srgbClr val="FF0000"/>
                </a:solidFill>
                <a:effectLst>
                  <a:outerShdw blurRad="38100" dist="38100" dir="2700000" algn="tl">
                    <a:srgbClr val="000000">
                      <a:alpha val="43137"/>
                    </a:srgbClr>
                  </a:outerShdw>
                </a:effectLst>
                <a:latin typeface="Comic Sans MS" panose="030F0702030302020204" pitchFamily="66" charset="0"/>
              </a:rPr>
              <a:t>βαρυτικής</a:t>
            </a:r>
            <a:r>
              <a:rPr lang="el-GR" b="1" dirty="0" smtClean="0">
                <a:solidFill>
                  <a:srgbClr val="FF0000"/>
                </a:solidFill>
                <a:effectLst>
                  <a:outerShdw blurRad="38100" dist="38100" dir="2700000" algn="tl">
                    <a:srgbClr val="000000">
                      <a:alpha val="43137"/>
                    </a:srgbClr>
                  </a:outerShdw>
                </a:effectLst>
                <a:latin typeface="Comic Sans MS" panose="030F0702030302020204" pitchFamily="66" charset="0"/>
              </a:rPr>
              <a:t> δυναμικής ενέργειας</a:t>
            </a:r>
            <a:r>
              <a:rPr lang="el-GR" b="1" dirty="0" smtClean="0">
                <a:solidFill>
                  <a:schemeClr val="tx1"/>
                </a:solidFill>
                <a:latin typeface="Comic Sans MS" panose="030F0702030302020204" pitchFamily="66" charset="0"/>
              </a:rPr>
              <a:t> σώματος που βρίσκεται σε ύψος </a:t>
            </a:r>
            <a:r>
              <a:rPr lang="en-US" b="1" i="1" dirty="0" smtClean="0">
                <a:solidFill>
                  <a:schemeClr val="tx1"/>
                </a:solidFill>
                <a:latin typeface="Comic Sans MS" panose="030F0702030302020204" pitchFamily="66" charset="0"/>
              </a:rPr>
              <a:t>h</a:t>
            </a:r>
            <a:r>
              <a:rPr lang="el-GR" b="1" dirty="0" smtClean="0">
                <a:solidFill>
                  <a:schemeClr val="tx1"/>
                </a:solidFill>
                <a:latin typeface="Comic Sans MS" panose="030F0702030302020204" pitchFamily="66" charset="0"/>
              </a:rPr>
              <a:t> είναι </a:t>
            </a:r>
            <a:r>
              <a:rPr lang="el-GR" b="1" dirty="0" smtClean="0">
                <a:solidFill>
                  <a:srgbClr val="FF0000"/>
                </a:solidFill>
                <a:effectLst>
                  <a:outerShdw blurRad="38100" dist="38100" dir="2700000" algn="tl">
                    <a:srgbClr val="000000">
                      <a:alpha val="43137"/>
                    </a:srgbClr>
                  </a:outerShdw>
                </a:effectLst>
                <a:latin typeface="Comic Sans MS" panose="030F0702030302020204" pitchFamily="66" charset="0"/>
              </a:rPr>
              <a:t>ίσο με το έργο </a:t>
            </a:r>
            <a:r>
              <a:rPr lang="el-GR" b="1" dirty="0" smtClean="0">
                <a:solidFill>
                  <a:schemeClr val="tx1"/>
                </a:solidFill>
                <a:latin typeface="Comic Sans MS" panose="030F0702030302020204" pitchFamily="66" charset="0"/>
              </a:rPr>
              <a:t>που παρήχθη για την ανύψωσή του σ’ αυτό το ύψος ενάντια στη βαρύτητα.</a:t>
            </a:r>
            <a:endParaRPr lang="el-GR" b="1" dirty="0">
              <a:solidFill>
                <a:schemeClr val="tx1"/>
              </a:solidFill>
              <a:latin typeface="Comic Sans MS" panose="030F0702030302020204" pitchFamily="66" charset="0"/>
            </a:endParaRPr>
          </a:p>
        </p:txBody>
      </p:sp>
      <p:sp>
        <p:nvSpPr>
          <p:cNvPr id="56" name="Text Box 24"/>
          <p:cNvSpPr txBox="1">
            <a:spLocks noChangeArrowheads="1"/>
          </p:cNvSpPr>
          <p:nvPr/>
        </p:nvSpPr>
        <p:spPr bwMode="auto">
          <a:xfrm>
            <a:off x="511884" y="5184249"/>
            <a:ext cx="266528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altLang="el-GR" sz="3600" b="1" i="1" dirty="0">
                <a:solidFill>
                  <a:srgbClr val="FF0000"/>
                </a:solidFill>
                <a:effectLst>
                  <a:outerShdw blurRad="38100" dist="38100" dir="2700000" algn="tl">
                    <a:srgbClr val="000000"/>
                  </a:outerShdw>
                </a:effectLst>
                <a:latin typeface="Comic Sans MS" pitchFamily="66" charset="0"/>
              </a:rPr>
              <a:t>U</a:t>
            </a:r>
            <a:r>
              <a:rPr lang="en-US" altLang="el-GR" sz="3600" b="1" baseline="-25000" dirty="0">
                <a:solidFill>
                  <a:srgbClr val="FF0000"/>
                </a:solidFill>
                <a:effectLst>
                  <a:outerShdw blurRad="38100" dist="38100" dir="2700000" algn="tl">
                    <a:srgbClr val="000000"/>
                  </a:outerShdw>
                </a:effectLst>
                <a:latin typeface="Comic Sans MS" pitchFamily="66" charset="0"/>
              </a:rPr>
              <a:t>A </a:t>
            </a:r>
            <a:r>
              <a:rPr lang="en-US" altLang="el-GR" sz="3600" b="1" dirty="0">
                <a:solidFill>
                  <a:srgbClr val="FF0000"/>
                </a:solidFill>
                <a:effectLst>
                  <a:outerShdw blurRad="38100" dist="38100" dir="2700000" algn="tl">
                    <a:srgbClr val="000000"/>
                  </a:outerShdw>
                </a:effectLst>
                <a:latin typeface="Comic Sans MS" pitchFamily="66" charset="0"/>
              </a:rPr>
              <a:t>= </a:t>
            </a:r>
            <a:r>
              <a:rPr lang="en-US" altLang="el-GR" sz="3600" b="1" i="1" dirty="0" err="1">
                <a:solidFill>
                  <a:srgbClr val="FF0000"/>
                </a:solidFill>
                <a:effectLst>
                  <a:outerShdw blurRad="38100" dist="38100" dir="2700000" algn="tl">
                    <a:srgbClr val="000000"/>
                  </a:outerShdw>
                </a:effectLst>
                <a:latin typeface="Comic Sans MS" pitchFamily="66" charset="0"/>
              </a:rPr>
              <a:t>m.g.h</a:t>
            </a:r>
            <a:endParaRPr lang="el-GR" altLang="el-GR" sz="3600" b="1" i="1" dirty="0">
              <a:solidFill>
                <a:srgbClr val="FF0000"/>
              </a:solidFill>
              <a:effectLst>
                <a:outerShdw blurRad="38100" dist="38100" dir="2700000" algn="tl">
                  <a:srgbClr val="000000"/>
                </a:outerShdw>
              </a:effectLst>
              <a:latin typeface="Comic Sans MS" pitchFamily="66" charset="0"/>
            </a:endParaRPr>
          </a:p>
        </p:txBody>
      </p:sp>
      <p:sp>
        <p:nvSpPr>
          <p:cNvPr id="8" name="Επεξήγηση με στρογγυλεμένο παραλληλόγραμμο 7"/>
          <p:cNvSpPr/>
          <p:nvPr/>
        </p:nvSpPr>
        <p:spPr>
          <a:xfrm>
            <a:off x="3995936" y="4964999"/>
            <a:ext cx="3373842" cy="866802"/>
          </a:xfrm>
          <a:prstGeom prst="wedgeRoundRectCallout">
            <a:avLst>
              <a:gd name="adj1" fmla="val -55033"/>
              <a:gd name="adj2" fmla="val -99503"/>
              <a:gd name="adj3" fmla="val 1666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smtClean="0">
                <a:solidFill>
                  <a:schemeClr val="tx1"/>
                </a:solidFill>
                <a:latin typeface="Comic Sans MS" panose="030F0702030302020204" pitchFamily="66" charset="0"/>
              </a:rPr>
              <a:t>Η </a:t>
            </a:r>
            <a:r>
              <a:rPr lang="el-GR" b="1" dirty="0" smtClean="0">
                <a:solidFill>
                  <a:srgbClr val="FF0000"/>
                </a:solidFill>
                <a:effectLst>
                  <a:outerShdw blurRad="38100" dist="38100" dir="2700000" algn="tl">
                    <a:srgbClr val="000000">
                      <a:alpha val="43137"/>
                    </a:srgbClr>
                  </a:outerShdw>
                </a:effectLst>
                <a:latin typeface="Comic Sans MS" panose="030F0702030302020204" pitchFamily="66" charset="0"/>
              </a:rPr>
              <a:t>ενέργεια</a:t>
            </a:r>
            <a:r>
              <a:rPr lang="el-GR" b="1" dirty="0" smtClean="0">
                <a:solidFill>
                  <a:schemeClr val="tx1"/>
                </a:solidFill>
                <a:latin typeface="Comic Sans MS" panose="030F0702030302020204" pitchFamily="66" charset="0"/>
              </a:rPr>
              <a:t> είναι μονόμετρο μέγεθος με </a:t>
            </a:r>
            <a:r>
              <a:rPr lang="el-GR" b="1" dirty="0" smtClean="0">
                <a:solidFill>
                  <a:srgbClr val="FF0000"/>
                </a:solidFill>
                <a:effectLst>
                  <a:outerShdw blurRad="38100" dist="38100" dir="2700000" algn="tl">
                    <a:srgbClr val="000000">
                      <a:alpha val="43137"/>
                    </a:srgbClr>
                  </a:outerShdw>
                </a:effectLst>
                <a:latin typeface="Comic Sans MS" panose="030F0702030302020204" pitchFamily="66" charset="0"/>
              </a:rPr>
              <a:t>μονάδα μέτρησης </a:t>
            </a:r>
            <a:r>
              <a:rPr lang="el-GR" b="1" dirty="0" smtClean="0">
                <a:solidFill>
                  <a:schemeClr val="tx1"/>
                </a:solidFill>
                <a:latin typeface="Comic Sans MS" panose="030F0702030302020204" pitchFamily="66" charset="0"/>
              </a:rPr>
              <a:t>το </a:t>
            </a:r>
            <a:r>
              <a:rPr lang="el-GR" b="1" dirty="0" smtClean="0">
                <a:solidFill>
                  <a:srgbClr val="FF0000"/>
                </a:solidFill>
                <a:effectLst>
                  <a:outerShdw blurRad="38100" dist="38100" dir="2700000" algn="tl">
                    <a:srgbClr val="000000">
                      <a:alpha val="43137"/>
                    </a:srgbClr>
                  </a:outerShdw>
                </a:effectLst>
                <a:latin typeface="Comic Sans MS" panose="030F0702030302020204" pitchFamily="66" charset="0"/>
              </a:rPr>
              <a:t>1</a:t>
            </a:r>
            <a:r>
              <a:rPr lang="en-US" b="1" dirty="0" smtClean="0">
                <a:solidFill>
                  <a:srgbClr val="FF0000"/>
                </a:solidFill>
                <a:effectLst>
                  <a:outerShdw blurRad="38100" dist="38100" dir="2700000" algn="tl">
                    <a:srgbClr val="000000">
                      <a:alpha val="43137"/>
                    </a:srgbClr>
                  </a:outerShdw>
                </a:effectLst>
                <a:latin typeface="Comic Sans MS" panose="030F0702030302020204" pitchFamily="66" charset="0"/>
              </a:rPr>
              <a:t>J</a:t>
            </a:r>
            <a:r>
              <a:rPr lang="en-US" b="1" dirty="0" smtClean="0">
                <a:solidFill>
                  <a:schemeClr val="tx1"/>
                </a:solidFill>
                <a:latin typeface="Comic Sans MS" panose="030F0702030302020204" pitchFamily="66" charset="0"/>
              </a:rPr>
              <a:t> (Joule)</a:t>
            </a:r>
            <a:endParaRPr lang="el-GR" b="1" dirty="0">
              <a:solidFill>
                <a:schemeClr val="tx1"/>
              </a:solidFill>
              <a:latin typeface="Comic Sans MS" panose="030F0702030302020204" pitchFamily="66" charset="0"/>
            </a:endParaRPr>
          </a:p>
        </p:txBody>
      </p:sp>
      <p:grpSp>
        <p:nvGrpSpPr>
          <p:cNvPr id="13" name="Ομάδα 12"/>
          <p:cNvGrpSpPr/>
          <p:nvPr/>
        </p:nvGrpSpPr>
        <p:grpSpPr>
          <a:xfrm>
            <a:off x="7344308" y="4482675"/>
            <a:ext cx="1296144" cy="1866144"/>
            <a:chOff x="7344308" y="4482675"/>
            <a:chExt cx="1296144" cy="1866144"/>
          </a:xfrm>
        </p:grpSpPr>
        <p:pic>
          <p:nvPicPr>
            <p:cNvPr id="4197" name="Picture 101" descr="C:\Users\Merkouris\Desktop\1.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452320" y="4482675"/>
              <a:ext cx="1080120" cy="134880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12" name="TextBox 11"/>
            <p:cNvSpPr txBox="1"/>
            <p:nvPr/>
          </p:nvSpPr>
          <p:spPr>
            <a:xfrm>
              <a:off x="7344308" y="5825599"/>
              <a:ext cx="1296144" cy="523220"/>
            </a:xfrm>
            <a:prstGeom prst="rect">
              <a:avLst/>
            </a:prstGeom>
            <a:noFill/>
          </p:spPr>
          <p:txBody>
            <a:bodyPr wrap="square" rtlCol="0">
              <a:spAutoFit/>
            </a:bodyPr>
            <a:lstStyle/>
            <a:p>
              <a:r>
                <a:rPr lang="en-US" sz="1400" b="1" dirty="0" smtClean="0">
                  <a:latin typeface="Comic Sans MS" panose="030F0702030302020204" pitchFamily="66" charset="0"/>
                </a:rPr>
                <a:t>J. P. </a:t>
              </a:r>
              <a:r>
                <a:rPr lang="en-US" sz="1400" b="1" dirty="0" smtClean="0">
                  <a:latin typeface="Comic Sans MS" panose="030F0702030302020204" pitchFamily="66" charset="0"/>
                  <a:hlinkClick r:id="rId6"/>
                </a:rPr>
                <a:t>Joule</a:t>
              </a:r>
              <a:endParaRPr lang="en-US" sz="1400" b="1" dirty="0" smtClean="0">
                <a:latin typeface="Comic Sans MS" panose="030F0702030302020204" pitchFamily="66" charset="0"/>
              </a:endParaRPr>
            </a:p>
            <a:p>
              <a:r>
                <a:rPr lang="en-US" sz="1400" b="1" dirty="0" smtClean="0">
                  <a:latin typeface="Comic Sans MS" panose="030F0702030302020204" pitchFamily="66" charset="0"/>
                </a:rPr>
                <a:t>(1818-1889)</a:t>
              </a:r>
              <a:endParaRPr lang="el-GR" sz="1400" b="1" dirty="0">
                <a:latin typeface="Comic Sans MS" panose="030F0702030302020204" pitchFamily="66" charset="0"/>
              </a:endParaRPr>
            </a:p>
          </p:txBody>
        </p:sp>
      </p:grpSp>
    </p:spTree>
    <p:extLst>
      <p:ext uri="{BB962C8B-B14F-4D97-AF65-F5344CB8AC3E}">
        <p14:creationId xmlns:p14="http://schemas.microsoft.com/office/powerpoint/2010/main" val="3611579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49"/>
                                        </p:tgtEl>
                                        <p:attrNameLst>
                                          <p:attrName>style.visibility</p:attrName>
                                        </p:attrNameLst>
                                      </p:cBhvr>
                                      <p:to>
                                        <p:strVal val="visible"/>
                                      </p:to>
                                    </p:set>
                                    <p:animEffect transition="in" filter="dissolve">
                                      <p:cBhvr>
                                        <p:cTn id="7" dur="500"/>
                                        <p:tgtEl>
                                          <p:spTgt spid="49"/>
                                        </p:tgtEl>
                                      </p:cBhvr>
                                    </p:animEffect>
                                  </p:childTnLst>
                                </p:cTn>
                              </p:par>
                            </p:childTnLst>
                          </p:cTn>
                        </p:par>
                      </p:childTnLst>
                    </p:cTn>
                  </p:par>
                  <p:par>
                    <p:cTn id="8" fill="hold">
                      <p:stCondLst>
                        <p:cond delay="indefinite"/>
                      </p:stCondLst>
                      <p:childTnLst>
                        <p:par>
                          <p:cTn id="9" fill="hold">
                            <p:stCondLst>
                              <p:cond delay="0"/>
                            </p:stCondLst>
                            <p:childTnLst>
                              <p:par>
                                <p:cTn id="10" presetID="42" presetClass="path" presetSubtype="0" accel="50000" decel="50000" fill="hold" nodeType="clickEffect">
                                  <p:stCondLst>
                                    <p:cond delay="0"/>
                                  </p:stCondLst>
                                  <p:childTnLst>
                                    <p:animMotion origin="layout" path="M 2.5E-6 3.7037E-6 L -0.004 -0.48449 " pathEditMode="relative" rAng="0" ptsTypes="AA">
                                      <p:cBhvr>
                                        <p:cTn id="11" dur="2000" fill="hold"/>
                                        <p:tgtEl>
                                          <p:spTgt spid="41"/>
                                        </p:tgtEl>
                                        <p:attrNameLst>
                                          <p:attrName>ppt_x</p:attrName>
                                          <p:attrName>ppt_y</p:attrName>
                                        </p:attrNameLst>
                                      </p:cBhvr>
                                      <p:rCtr x="-208" y="-24236"/>
                                    </p:animMotion>
                                  </p:childTnLst>
                                </p:cTn>
                              </p:par>
                              <p:par>
                                <p:cTn id="12" presetID="64" presetClass="path" presetSubtype="0" accel="50000" decel="50000" fill="hold" nodeType="withEffect">
                                  <p:stCondLst>
                                    <p:cond delay="0"/>
                                  </p:stCondLst>
                                  <p:childTnLst>
                                    <p:animMotion origin="layout" path="M 0 0 L 0 -0.25 E" pathEditMode="relative" ptsTypes="">
                                      <p:cBhvr>
                                        <p:cTn id="13" dur="2000" fill="hold"/>
                                        <p:tgtEl>
                                          <p:spTgt spid="42"/>
                                        </p:tgtEl>
                                        <p:attrNameLst>
                                          <p:attrName>ppt_x</p:attrName>
                                          <p:attrName>ppt_y</p:attrName>
                                        </p:attrNameLst>
                                      </p:cBhvr>
                                    </p:animMotion>
                                  </p:childTnLst>
                                </p:cTn>
                              </p:par>
                            </p:childTnLst>
                          </p:cTn>
                        </p:par>
                        <p:par>
                          <p:cTn id="14" fill="hold">
                            <p:stCondLst>
                              <p:cond delay="2000"/>
                            </p:stCondLst>
                            <p:childTnLst>
                              <p:par>
                                <p:cTn id="15" presetID="9" presetClass="entr" presetSubtype="0" fill="hold" grpId="0" nodeType="afterEffect">
                                  <p:stCondLst>
                                    <p:cond delay="250"/>
                                  </p:stCondLst>
                                  <p:childTnLst>
                                    <p:set>
                                      <p:cBhvr>
                                        <p:cTn id="16" dur="1" fill="hold">
                                          <p:stCondLst>
                                            <p:cond delay="0"/>
                                          </p:stCondLst>
                                        </p:cTn>
                                        <p:tgtEl>
                                          <p:spTgt spid="7"/>
                                        </p:tgtEl>
                                        <p:attrNameLst>
                                          <p:attrName>style.visibility</p:attrName>
                                        </p:attrNameLst>
                                      </p:cBhvr>
                                      <p:to>
                                        <p:strVal val="visible"/>
                                      </p:to>
                                    </p:set>
                                    <p:animEffect transition="in" filter="dissolve">
                                      <p:cBhvr>
                                        <p:cTn id="17" dur="500"/>
                                        <p:tgtEl>
                                          <p:spTgt spid="7"/>
                                        </p:tgtEl>
                                      </p:cBhvr>
                                    </p:animEffect>
                                  </p:childTnLst>
                                </p:cTn>
                              </p:par>
                            </p:childTnLst>
                          </p:cTn>
                        </p:par>
                        <p:par>
                          <p:cTn id="18" fill="hold">
                            <p:stCondLst>
                              <p:cond delay="2750"/>
                            </p:stCondLst>
                            <p:childTnLst>
                              <p:par>
                                <p:cTn id="19" presetID="10" presetClass="entr" presetSubtype="0" fill="hold" nodeType="afterEffect">
                                  <p:stCondLst>
                                    <p:cond delay="250"/>
                                  </p:stCondLst>
                                  <p:childTnLst>
                                    <p:set>
                                      <p:cBhvr>
                                        <p:cTn id="20" dur="1" fill="hold">
                                          <p:stCondLst>
                                            <p:cond delay="0"/>
                                          </p:stCondLst>
                                        </p:cTn>
                                        <p:tgtEl>
                                          <p:spTgt spid="29"/>
                                        </p:tgtEl>
                                        <p:attrNameLst>
                                          <p:attrName>style.visibility</p:attrName>
                                        </p:attrNameLst>
                                      </p:cBhvr>
                                      <p:to>
                                        <p:strVal val="visible"/>
                                      </p:to>
                                    </p:set>
                                    <p:animEffect transition="in" filter="fade">
                                      <p:cBhvr>
                                        <p:cTn id="21" dur="500"/>
                                        <p:tgtEl>
                                          <p:spTgt spid="29"/>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ntr" presetSubtype="8" fill="hold" grpId="0" nodeType="clickEffect">
                                  <p:stCondLst>
                                    <p:cond delay="0"/>
                                  </p:stCondLst>
                                  <p:childTnLst>
                                    <p:set>
                                      <p:cBhvr>
                                        <p:cTn id="25" dur="1" fill="hold">
                                          <p:stCondLst>
                                            <p:cond delay="0"/>
                                          </p:stCondLst>
                                        </p:cTn>
                                        <p:tgtEl>
                                          <p:spTgt spid="50"/>
                                        </p:tgtEl>
                                        <p:attrNameLst>
                                          <p:attrName>style.visibility</p:attrName>
                                        </p:attrNameLst>
                                      </p:cBhvr>
                                      <p:to>
                                        <p:strVal val="visible"/>
                                      </p:to>
                                    </p:set>
                                    <p:anim calcmode="lin" valueType="num">
                                      <p:cBhvr additive="base">
                                        <p:cTn id="26" dur="2000" fill="hold"/>
                                        <p:tgtEl>
                                          <p:spTgt spid="50"/>
                                        </p:tgtEl>
                                        <p:attrNameLst>
                                          <p:attrName>ppt_x</p:attrName>
                                        </p:attrNameLst>
                                      </p:cBhvr>
                                      <p:tavLst>
                                        <p:tav tm="0">
                                          <p:val>
                                            <p:strVal val="0-#ppt_w/2"/>
                                          </p:val>
                                        </p:tav>
                                        <p:tav tm="100000">
                                          <p:val>
                                            <p:strVal val="#ppt_x"/>
                                          </p:val>
                                        </p:tav>
                                      </p:tavLst>
                                    </p:anim>
                                    <p:anim calcmode="lin" valueType="num">
                                      <p:cBhvr additive="base">
                                        <p:cTn id="27" dur="2000" fill="hold"/>
                                        <p:tgtEl>
                                          <p:spTgt spid="50"/>
                                        </p:tgtEl>
                                        <p:attrNameLst>
                                          <p:attrName>ppt_y</p:attrName>
                                        </p:attrNameLst>
                                      </p:cBhvr>
                                      <p:tavLst>
                                        <p:tav tm="0">
                                          <p:val>
                                            <p:strVal val="#ppt_y"/>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51"/>
                                        </p:tgtEl>
                                        <p:attrNameLst>
                                          <p:attrName>style.visibility</p:attrName>
                                        </p:attrNameLst>
                                      </p:cBhvr>
                                      <p:to>
                                        <p:strVal val="visible"/>
                                      </p:to>
                                    </p:set>
                                    <p:animEffect transition="in" filter="dissolve">
                                      <p:cBhvr>
                                        <p:cTn id="32" dur="500"/>
                                        <p:tgtEl>
                                          <p:spTgt spid="51"/>
                                        </p:tgtEl>
                                      </p:cBhvr>
                                    </p:animEffect>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52"/>
                                        </p:tgtEl>
                                        <p:attrNameLst>
                                          <p:attrName>style.visibility</p:attrName>
                                        </p:attrNameLst>
                                      </p:cBhvr>
                                      <p:to>
                                        <p:strVal val="visible"/>
                                      </p:to>
                                    </p:set>
                                    <p:anim calcmode="lin" valueType="num">
                                      <p:cBhvr additive="base">
                                        <p:cTn id="37" dur="2000" fill="hold"/>
                                        <p:tgtEl>
                                          <p:spTgt spid="52"/>
                                        </p:tgtEl>
                                        <p:attrNameLst>
                                          <p:attrName>ppt_x</p:attrName>
                                        </p:attrNameLst>
                                      </p:cBhvr>
                                      <p:tavLst>
                                        <p:tav tm="0">
                                          <p:val>
                                            <p:strVal val="0-#ppt_w/2"/>
                                          </p:val>
                                        </p:tav>
                                        <p:tav tm="100000">
                                          <p:val>
                                            <p:strVal val="#ppt_x"/>
                                          </p:val>
                                        </p:tav>
                                      </p:tavLst>
                                    </p:anim>
                                    <p:anim calcmode="lin" valueType="num">
                                      <p:cBhvr additive="base">
                                        <p:cTn id="38" dur="2000" fill="hold"/>
                                        <p:tgtEl>
                                          <p:spTgt spid="52"/>
                                        </p:tgtEl>
                                        <p:attrNameLst>
                                          <p:attrName>ppt_y</p:attrName>
                                        </p:attrNameLst>
                                      </p:cBhvr>
                                      <p:tavLst>
                                        <p:tav tm="0">
                                          <p:val>
                                            <p:strVal val="#ppt_y"/>
                                          </p:val>
                                        </p:tav>
                                        <p:tav tm="100000">
                                          <p:val>
                                            <p:strVal val="#ppt_y"/>
                                          </p:val>
                                        </p:tav>
                                      </p:tavLst>
                                    </p:anim>
                                  </p:childTnLst>
                                </p:cTn>
                              </p:par>
                            </p:childTnLst>
                          </p:cTn>
                        </p:par>
                        <p:par>
                          <p:cTn id="39" fill="hold">
                            <p:stCondLst>
                              <p:cond delay="2000"/>
                            </p:stCondLst>
                            <p:childTnLst>
                              <p:par>
                                <p:cTn id="40" presetID="2" presetClass="entr" presetSubtype="2" fill="hold" grpId="0" nodeType="afterEffect">
                                  <p:stCondLst>
                                    <p:cond delay="500"/>
                                  </p:stCondLst>
                                  <p:childTnLst>
                                    <p:set>
                                      <p:cBhvr>
                                        <p:cTn id="41" dur="1" fill="hold">
                                          <p:stCondLst>
                                            <p:cond delay="0"/>
                                          </p:stCondLst>
                                        </p:cTn>
                                        <p:tgtEl>
                                          <p:spTgt spid="54"/>
                                        </p:tgtEl>
                                        <p:attrNameLst>
                                          <p:attrName>style.visibility</p:attrName>
                                        </p:attrNameLst>
                                      </p:cBhvr>
                                      <p:to>
                                        <p:strVal val="visible"/>
                                      </p:to>
                                    </p:set>
                                    <p:anim calcmode="lin" valueType="num">
                                      <p:cBhvr additive="base">
                                        <p:cTn id="42" dur="2000" fill="hold"/>
                                        <p:tgtEl>
                                          <p:spTgt spid="54"/>
                                        </p:tgtEl>
                                        <p:attrNameLst>
                                          <p:attrName>ppt_x</p:attrName>
                                        </p:attrNameLst>
                                      </p:cBhvr>
                                      <p:tavLst>
                                        <p:tav tm="0">
                                          <p:val>
                                            <p:strVal val="1+#ppt_w/2"/>
                                          </p:val>
                                        </p:tav>
                                        <p:tav tm="100000">
                                          <p:val>
                                            <p:strVal val="#ppt_x"/>
                                          </p:val>
                                        </p:tav>
                                      </p:tavLst>
                                    </p:anim>
                                    <p:anim calcmode="lin" valueType="num">
                                      <p:cBhvr additive="base">
                                        <p:cTn id="43" dur="2000" fill="hold"/>
                                        <p:tgtEl>
                                          <p:spTgt spid="54"/>
                                        </p:tgtEl>
                                        <p:attrNameLst>
                                          <p:attrName>ppt_y</p:attrName>
                                        </p:attrNameLst>
                                      </p:cBhvr>
                                      <p:tavLst>
                                        <p:tav tm="0">
                                          <p:val>
                                            <p:strVal val="#ppt_y"/>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9" presetClass="entr" presetSubtype="0" fill="hold" nodeType="clickEffect">
                                  <p:stCondLst>
                                    <p:cond delay="0"/>
                                  </p:stCondLst>
                                  <p:childTnLst>
                                    <p:set>
                                      <p:cBhvr>
                                        <p:cTn id="47" dur="1" fill="hold">
                                          <p:stCondLst>
                                            <p:cond delay="0"/>
                                          </p:stCondLst>
                                        </p:cTn>
                                        <p:tgtEl>
                                          <p:spTgt spid="53"/>
                                        </p:tgtEl>
                                        <p:attrNameLst>
                                          <p:attrName>style.visibility</p:attrName>
                                        </p:attrNameLst>
                                      </p:cBhvr>
                                      <p:to>
                                        <p:strVal val="visible"/>
                                      </p:to>
                                    </p:set>
                                    <p:animEffect transition="in" filter="dissolve">
                                      <p:cBhvr>
                                        <p:cTn id="48" dur="500"/>
                                        <p:tgtEl>
                                          <p:spTgt spid="53"/>
                                        </p:tgtEl>
                                      </p:cBhvr>
                                    </p:animEffect>
                                  </p:childTnLst>
                                </p:cTn>
                              </p:par>
                              <p:par>
                                <p:cTn id="49" presetID="9" presetClass="entr" presetSubtype="0" fill="hold" grpId="0" nodeType="withEffect">
                                  <p:stCondLst>
                                    <p:cond delay="0"/>
                                  </p:stCondLst>
                                  <p:childTnLst>
                                    <p:set>
                                      <p:cBhvr>
                                        <p:cTn id="50" dur="1" fill="hold">
                                          <p:stCondLst>
                                            <p:cond delay="0"/>
                                          </p:stCondLst>
                                        </p:cTn>
                                        <p:tgtEl>
                                          <p:spTgt spid="55"/>
                                        </p:tgtEl>
                                        <p:attrNameLst>
                                          <p:attrName>style.visibility</p:attrName>
                                        </p:attrNameLst>
                                      </p:cBhvr>
                                      <p:to>
                                        <p:strVal val="visible"/>
                                      </p:to>
                                    </p:set>
                                    <p:animEffect transition="in" filter="dissolve">
                                      <p:cBhvr>
                                        <p:cTn id="51" dur="500"/>
                                        <p:tgtEl>
                                          <p:spTgt spid="55"/>
                                        </p:tgtEl>
                                      </p:cBhvr>
                                    </p:animEffect>
                                  </p:childTnLst>
                                </p:cTn>
                              </p:par>
                            </p:childTnLst>
                          </p:cTn>
                        </p:par>
                        <p:par>
                          <p:cTn id="52" fill="hold">
                            <p:stCondLst>
                              <p:cond delay="500"/>
                            </p:stCondLst>
                            <p:childTnLst>
                              <p:par>
                                <p:cTn id="53" presetID="2" presetClass="entr" presetSubtype="8" fill="hold" grpId="0" nodeType="afterEffect">
                                  <p:stCondLst>
                                    <p:cond delay="2000"/>
                                  </p:stCondLst>
                                  <p:childTnLst>
                                    <p:set>
                                      <p:cBhvr>
                                        <p:cTn id="54" dur="1" fill="hold">
                                          <p:stCondLst>
                                            <p:cond delay="0"/>
                                          </p:stCondLst>
                                        </p:cTn>
                                        <p:tgtEl>
                                          <p:spTgt spid="56"/>
                                        </p:tgtEl>
                                        <p:attrNameLst>
                                          <p:attrName>style.visibility</p:attrName>
                                        </p:attrNameLst>
                                      </p:cBhvr>
                                      <p:to>
                                        <p:strVal val="visible"/>
                                      </p:to>
                                    </p:set>
                                    <p:anim calcmode="lin" valueType="num">
                                      <p:cBhvr additive="base">
                                        <p:cTn id="55" dur="1500" fill="hold"/>
                                        <p:tgtEl>
                                          <p:spTgt spid="56"/>
                                        </p:tgtEl>
                                        <p:attrNameLst>
                                          <p:attrName>ppt_x</p:attrName>
                                        </p:attrNameLst>
                                      </p:cBhvr>
                                      <p:tavLst>
                                        <p:tav tm="0">
                                          <p:val>
                                            <p:strVal val="0-#ppt_w/2"/>
                                          </p:val>
                                        </p:tav>
                                        <p:tav tm="100000">
                                          <p:val>
                                            <p:strVal val="#ppt_x"/>
                                          </p:val>
                                        </p:tav>
                                      </p:tavLst>
                                    </p:anim>
                                    <p:anim calcmode="lin" valueType="num">
                                      <p:cBhvr additive="base">
                                        <p:cTn id="56" dur="1500" fill="hold"/>
                                        <p:tgtEl>
                                          <p:spTgt spid="56"/>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9" presetClass="entr" presetSubtype="0" fill="hold" grpId="0" nodeType="clickEffect">
                                  <p:stCondLst>
                                    <p:cond delay="0"/>
                                  </p:stCondLst>
                                  <p:childTnLst>
                                    <p:set>
                                      <p:cBhvr>
                                        <p:cTn id="60" dur="1" fill="hold">
                                          <p:stCondLst>
                                            <p:cond delay="0"/>
                                          </p:stCondLst>
                                        </p:cTn>
                                        <p:tgtEl>
                                          <p:spTgt spid="8"/>
                                        </p:tgtEl>
                                        <p:attrNameLst>
                                          <p:attrName>style.visibility</p:attrName>
                                        </p:attrNameLst>
                                      </p:cBhvr>
                                      <p:to>
                                        <p:strVal val="visible"/>
                                      </p:to>
                                    </p:set>
                                    <p:animEffect transition="in" filter="dissolve">
                                      <p:cBhvr>
                                        <p:cTn id="61" dur="500"/>
                                        <p:tgtEl>
                                          <p:spTgt spid="8"/>
                                        </p:tgtEl>
                                      </p:cBhvr>
                                    </p:animEffect>
                                  </p:childTnLst>
                                </p:cTn>
                              </p:par>
                            </p:childTnLst>
                          </p:cTn>
                        </p:par>
                        <p:par>
                          <p:cTn id="62" fill="hold">
                            <p:stCondLst>
                              <p:cond delay="500"/>
                            </p:stCondLst>
                            <p:childTnLst>
                              <p:par>
                                <p:cTn id="63" presetID="10" presetClass="entr" presetSubtype="0" fill="hold" nodeType="afterEffect">
                                  <p:stCondLst>
                                    <p:cond delay="500"/>
                                  </p:stCondLst>
                                  <p:childTnLst>
                                    <p:set>
                                      <p:cBhvr>
                                        <p:cTn id="64" dur="1" fill="hold">
                                          <p:stCondLst>
                                            <p:cond delay="0"/>
                                          </p:stCondLst>
                                        </p:cTn>
                                        <p:tgtEl>
                                          <p:spTgt spid="13"/>
                                        </p:tgtEl>
                                        <p:attrNameLst>
                                          <p:attrName>style.visibility</p:attrName>
                                        </p:attrNameLst>
                                      </p:cBhvr>
                                      <p:to>
                                        <p:strVal val="visible"/>
                                      </p:to>
                                    </p:set>
                                    <p:animEffect transition="in" filter="fade">
                                      <p:cBhvr>
                                        <p:cTn id="65"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50" grpId="0"/>
      <p:bldP spid="51" grpId="0"/>
      <p:bldP spid="52" grpId="0"/>
      <p:bldP spid="54" grpId="0"/>
      <p:bldP spid="55" grpId="0" animBg="1"/>
      <p:bldP spid="56" grpId="0"/>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3" name="Θέση αριθμού διαφάνειας 2"/>
          <p:cNvSpPr>
            <a:spLocks noGrp="1"/>
          </p:cNvSpPr>
          <p:nvPr>
            <p:ph type="sldNum" sz="quarter" idx="12"/>
          </p:nvPr>
        </p:nvSpPr>
        <p:spPr/>
        <p:txBody>
          <a:bodyPr/>
          <a:lstStyle/>
          <a:p>
            <a:fld id="{3DF53439-851E-44AD-84B1-B6BFC3D0C743}" type="slidenum">
              <a:rPr lang="el-GR" smtClean="0"/>
              <a:t>7</a:t>
            </a:fld>
            <a:endParaRPr lang="el-GR"/>
          </a:p>
        </p:txBody>
      </p:sp>
      <p:graphicFrame>
        <p:nvGraphicFramePr>
          <p:cNvPr id="4" name="Αντικείμενο 3"/>
          <p:cNvGraphicFramePr>
            <a:graphicFrameLocks noChangeAspect="1"/>
          </p:cNvGraphicFramePr>
          <p:nvPr>
            <p:extLst>
              <p:ext uri="{D42A27DB-BD31-4B8C-83A1-F6EECF244321}">
                <p14:modId xmlns:p14="http://schemas.microsoft.com/office/powerpoint/2010/main" val="2023266048"/>
              </p:ext>
            </p:extLst>
          </p:nvPr>
        </p:nvGraphicFramePr>
        <p:xfrm>
          <a:off x="467544" y="1988840"/>
          <a:ext cx="1226567" cy="1155916"/>
        </p:xfrm>
        <a:graphic>
          <a:graphicData uri="http://schemas.openxmlformats.org/presentationml/2006/ole">
            <mc:AlternateContent xmlns:mc="http://schemas.openxmlformats.org/markup-compatibility/2006">
              <mc:Choice xmlns:v="urn:schemas-microsoft-com:vml" Requires="v">
                <p:oleObj spid="_x0000_s5344" name="Φωτογραφία του Photo Editor" r:id="rId3" imgW="2857899" imgH="2704762" progId="MSPhotoEd.3">
                  <p:embed/>
                </p:oleObj>
              </mc:Choice>
              <mc:Fallback>
                <p:oleObj name="Φωτογραφία του Photo Editor" r:id="rId3" imgW="2857899" imgH="2704762" progId="MSPhotoEd.3">
                  <p:embed/>
                  <p:pic>
                    <p:nvPicPr>
                      <p:cNvPr id="0" name="Αντικείμενο 52"/>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67544" y="1988840"/>
                        <a:ext cx="1226567" cy="1155916"/>
                      </a:xfrm>
                      <a:prstGeom prst="rect">
                        <a:avLst/>
                      </a:prstGeom>
                      <a:noFill/>
                      <a:ln>
                        <a:noFill/>
                      </a:ln>
                    </p:spPr>
                  </p:pic>
                </p:oleObj>
              </mc:Fallback>
            </mc:AlternateContent>
          </a:graphicData>
        </a:graphic>
      </p:graphicFrame>
      <p:sp>
        <p:nvSpPr>
          <p:cNvPr id="5" name="Επεξήγηση με στρογγυλεμένο παραλληλόγραμμο 4"/>
          <p:cNvSpPr/>
          <p:nvPr/>
        </p:nvSpPr>
        <p:spPr>
          <a:xfrm>
            <a:off x="2765850" y="332656"/>
            <a:ext cx="4896544" cy="1656184"/>
          </a:xfrm>
          <a:prstGeom prst="wedgeRoundRectCallout">
            <a:avLst>
              <a:gd name="adj1" fmla="val -74633"/>
              <a:gd name="adj2" fmla="val 55927"/>
              <a:gd name="adj3" fmla="val 1666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sz="2000" b="1" dirty="0" smtClean="0">
                <a:solidFill>
                  <a:schemeClr val="tx1"/>
                </a:solidFill>
                <a:latin typeface="Comic Sans MS" panose="030F0702030302020204" pitchFamily="66" charset="0"/>
              </a:rPr>
              <a:t>Η</a:t>
            </a:r>
            <a:r>
              <a:rPr lang="el-GR" sz="2000" b="1" dirty="0" smtClean="0">
                <a:solidFill>
                  <a:srgbClr val="FF0000"/>
                </a:solidFill>
                <a:effectLst>
                  <a:outerShdw blurRad="38100" dist="38100" dir="2700000" algn="tl">
                    <a:srgbClr val="000000">
                      <a:alpha val="43137"/>
                    </a:srgbClr>
                  </a:outerShdw>
                </a:effectLst>
                <a:latin typeface="Comic Sans MS" panose="030F0702030302020204" pitchFamily="66" charset="0"/>
              </a:rPr>
              <a:t> δυναμική ενέργεια </a:t>
            </a:r>
            <a:r>
              <a:rPr lang="el-GR" sz="2000" b="1" dirty="0" smtClean="0">
                <a:solidFill>
                  <a:schemeClr val="tx1"/>
                </a:solidFill>
                <a:latin typeface="Comic Sans MS" panose="030F0702030302020204" pitchFamily="66" charset="0"/>
              </a:rPr>
              <a:t>ενός σώματος </a:t>
            </a:r>
            <a:r>
              <a:rPr lang="el-GR" sz="2000" b="1" dirty="0" smtClean="0">
                <a:solidFill>
                  <a:srgbClr val="FF0000"/>
                </a:solidFill>
                <a:effectLst>
                  <a:outerShdw blurRad="38100" dist="38100" dir="2700000" algn="tl">
                    <a:srgbClr val="000000">
                      <a:alpha val="43137"/>
                    </a:srgbClr>
                  </a:outerShdw>
                </a:effectLst>
                <a:latin typeface="Comic Sans MS" panose="030F0702030302020204" pitchFamily="66" charset="0"/>
              </a:rPr>
              <a:t>σε ύψος </a:t>
            </a:r>
            <a:r>
              <a:rPr lang="en-US" sz="2000" b="1" i="1" dirty="0" smtClean="0">
                <a:solidFill>
                  <a:srgbClr val="FF0000"/>
                </a:solidFill>
                <a:effectLst>
                  <a:outerShdw blurRad="38100" dist="38100" dir="2700000" algn="tl">
                    <a:srgbClr val="000000">
                      <a:alpha val="43137"/>
                    </a:srgbClr>
                  </a:outerShdw>
                </a:effectLst>
                <a:latin typeface="Comic Sans MS" panose="030F0702030302020204" pitchFamily="66" charset="0"/>
              </a:rPr>
              <a:t>h</a:t>
            </a:r>
            <a:r>
              <a:rPr lang="en-US" sz="2000" b="1" dirty="0" smtClean="0">
                <a:solidFill>
                  <a:schemeClr val="tx1"/>
                </a:solidFill>
                <a:latin typeface="Comic Sans MS" panose="030F0702030302020204" pitchFamily="66" charset="0"/>
              </a:rPr>
              <a:t> </a:t>
            </a:r>
            <a:r>
              <a:rPr lang="el-GR" sz="2000" b="1" dirty="0" smtClean="0">
                <a:solidFill>
                  <a:schemeClr val="tx1"/>
                </a:solidFill>
                <a:latin typeface="Comic Sans MS" panose="030F0702030302020204" pitchFamily="66" charset="0"/>
              </a:rPr>
              <a:t>ως προς την αρχική θέση, είναι </a:t>
            </a:r>
            <a:r>
              <a:rPr lang="el-GR" sz="2000" b="1" dirty="0" smtClean="0">
                <a:solidFill>
                  <a:srgbClr val="FF0000"/>
                </a:solidFill>
                <a:effectLst>
                  <a:outerShdw blurRad="38100" dist="38100" dir="2700000" algn="tl">
                    <a:srgbClr val="000000">
                      <a:alpha val="43137"/>
                    </a:srgbClr>
                  </a:outerShdw>
                </a:effectLst>
                <a:latin typeface="Comic Sans MS" panose="030F0702030302020204" pitchFamily="66" charset="0"/>
              </a:rPr>
              <a:t>ανεξάρτητη της πορείας </a:t>
            </a:r>
            <a:r>
              <a:rPr lang="el-GR" sz="2000" b="1" dirty="0" smtClean="0">
                <a:solidFill>
                  <a:schemeClr val="tx1"/>
                </a:solidFill>
                <a:latin typeface="Comic Sans MS" panose="030F0702030302020204" pitchFamily="66" charset="0"/>
              </a:rPr>
              <a:t>που ακολούθησε το σώμα για να φτάσει σ’ αυτό το ύψος.</a:t>
            </a:r>
            <a:endParaRPr lang="el-GR" sz="2000" b="1" dirty="0">
              <a:solidFill>
                <a:schemeClr val="tx1"/>
              </a:solidFill>
              <a:latin typeface="Comic Sans MS" panose="030F0702030302020204" pitchFamily="66" charset="0"/>
            </a:endParaRPr>
          </a:p>
        </p:txBody>
      </p:sp>
      <p:grpSp>
        <p:nvGrpSpPr>
          <p:cNvPr id="21" name="Ομάδα 20"/>
          <p:cNvGrpSpPr/>
          <p:nvPr/>
        </p:nvGrpSpPr>
        <p:grpSpPr>
          <a:xfrm>
            <a:off x="352898" y="3590254"/>
            <a:ext cx="7913924" cy="2343300"/>
            <a:chOff x="352898" y="3590254"/>
            <a:chExt cx="7913924" cy="2343300"/>
          </a:xfrm>
        </p:grpSpPr>
        <p:sp>
          <p:nvSpPr>
            <p:cNvPr id="6" name="Line 2"/>
            <p:cNvSpPr>
              <a:spLocks noChangeShapeType="1"/>
            </p:cNvSpPr>
            <p:nvPr/>
          </p:nvSpPr>
          <p:spPr bwMode="auto">
            <a:xfrm>
              <a:off x="2010248" y="3783124"/>
              <a:ext cx="6256574" cy="5567"/>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l-GR"/>
            </a:p>
          </p:txBody>
        </p:sp>
        <p:grpSp>
          <p:nvGrpSpPr>
            <p:cNvPr id="20" name="Ομάδα 19"/>
            <p:cNvGrpSpPr/>
            <p:nvPr/>
          </p:nvGrpSpPr>
          <p:grpSpPr>
            <a:xfrm>
              <a:off x="352898" y="3590254"/>
              <a:ext cx="2200734" cy="2343300"/>
              <a:chOff x="1253207" y="3590254"/>
              <a:chExt cx="2200734" cy="2343300"/>
            </a:xfrm>
          </p:grpSpPr>
          <p:sp>
            <p:nvSpPr>
              <p:cNvPr id="7" name="Text Box 3"/>
              <p:cNvSpPr txBox="1">
                <a:spLocks noChangeArrowheads="1"/>
              </p:cNvSpPr>
              <p:nvPr/>
            </p:nvSpPr>
            <p:spPr bwMode="auto">
              <a:xfrm>
                <a:off x="1935374" y="5887835"/>
                <a:ext cx="1518567" cy="45719"/>
              </a:xfrm>
              <a:prstGeom prst="rect">
                <a:avLst/>
              </a:prstGeom>
              <a:solidFill>
                <a:srgbClr val="C0C0C0"/>
              </a:solidFill>
              <a:ln w="9525">
                <a:solidFill>
                  <a:schemeClr val="tx1"/>
                </a:solidFill>
                <a:miter lim="800000"/>
                <a:headEnd/>
                <a:tailEnd/>
              </a:ln>
              <a:effectLst>
                <a:outerShdw dist="35921" dir="2700000" algn="ctr" rotWithShape="0">
                  <a:srgbClr val="808080"/>
                </a:outerShdw>
              </a:effectLst>
            </p:spPr>
            <p:txBody>
              <a:bodyPr/>
              <a:lstStyle/>
              <a:p>
                <a:endParaRPr lang="el-GR" altLang="el-GR" sz="1800">
                  <a:latin typeface="Tahoma" pitchFamily="34" charset="0"/>
                </a:endParaRPr>
              </a:p>
            </p:txBody>
          </p:sp>
          <p:grpSp>
            <p:nvGrpSpPr>
              <p:cNvPr id="19" name="Ομάδα 18"/>
              <p:cNvGrpSpPr/>
              <p:nvPr/>
            </p:nvGrpSpPr>
            <p:grpSpPr>
              <a:xfrm>
                <a:off x="1253207" y="3590254"/>
                <a:ext cx="2200734" cy="2287018"/>
                <a:chOff x="1253207" y="3590254"/>
                <a:chExt cx="2200734" cy="2287018"/>
              </a:xfrm>
            </p:grpSpPr>
            <p:sp>
              <p:nvSpPr>
                <p:cNvPr id="8" name="Line 4"/>
                <p:cNvSpPr>
                  <a:spLocks noChangeShapeType="1"/>
                </p:cNvSpPr>
                <p:nvPr/>
              </p:nvSpPr>
              <p:spPr bwMode="auto">
                <a:xfrm>
                  <a:off x="3126458" y="3788692"/>
                  <a:ext cx="0" cy="2088580"/>
                </a:xfrm>
                <a:prstGeom prst="line">
                  <a:avLst/>
                </a:prstGeom>
                <a:noFill/>
                <a:ln w="9525">
                  <a:solidFill>
                    <a:schemeClr val="tx1"/>
                  </a:solidFill>
                  <a:prstDash val="sysDash"/>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l-GR"/>
                </a:p>
              </p:txBody>
            </p:sp>
            <p:grpSp>
              <p:nvGrpSpPr>
                <p:cNvPr id="18" name="Ομάδα 17"/>
                <p:cNvGrpSpPr/>
                <p:nvPr/>
              </p:nvGrpSpPr>
              <p:grpSpPr>
                <a:xfrm>
                  <a:off x="1253207" y="3590254"/>
                  <a:ext cx="1441450" cy="396875"/>
                  <a:chOff x="1253207" y="3590254"/>
                  <a:chExt cx="1441450" cy="396875"/>
                </a:xfrm>
              </p:grpSpPr>
              <p:sp>
                <p:nvSpPr>
                  <p:cNvPr id="9" name="Rectangle 5"/>
                  <p:cNvSpPr>
                    <a:spLocks noChangeArrowheads="1"/>
                  </p:cNvSpPr>
                  <p:nvPr/>
                </p:nvSpPr>
                <p:spPr bwMode="auto">
                  <a:xfrm>
                    <a:off x="1253207" y="3590254"/>
                    <a:ext cx="108108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a:r>
                      <a:rPr lang="el-GR" altLang="el-GR" sz="2000" b="1" dirty="0">
                        <a:latin typeface="Comic Sans MS" pitchFamily="66" charset="0"/>
                      </a:rPr>
                      <a:t>θέση </a:t>
                    </a:r>
                    <a:r>
                      <a:rPr lang="en-US" altLang="el-GR" sz="2000" b="1" dirty="0">
                        <a:latin typeface="Comic Sans MS" pitchFamily="66" charset="0"/>
                      </a:rPr>
                      <a:t>A</a:t>
                    </a:r>
                    <a:r>
                      <a:rPr lang="en-US" altLang="el-GR" sz="2000" dirty="0">
                        <a:latin typeface="Comic Sans MS" pitchFamily="66" charset="0"/>
                      </a:rPr>
                      <a:t> </a:t>
                    </a:r>
                  </a:p>
                </p:txBody>
              </p:sp>
              <p:sp>
                <p:nvSpPr>
                  <p:cNvPr id="10" name="Oval 13"/>
                  <p:cNvSpPr>
                    <a:spLocks noChangeArrowheads="1"/>
                  </p:cNvSpPr>
                  <p:nvPr/>
                </p:nvSpPr>
                <p:spPr bwMode="auto">
                  <a:xfrm>
                    <a:off x="2405732" y="3645024"/>
                    <a:ext cx="288925" cy="287337"/>
                  </a:xfrm>
                  <a:prstGeom prst="ellipse">
                    <a:avLst/>
                  </a:prstGeom>
                  <a:solidFill>
                    <a:srgbClr val="FF9900"/>
                  </a:solidFill>
                  <a:ln w="9525">
                    <a:solidFill>
                      <a:schemeClr val="tx1"/>
                    </a:solidFill>
                    <a:round/>
                    <a:headEnd/>
                    <a:tailEnd/>
                  </a:ln>
                  <a:effectLst>
                    <a:outerShdw dist="35921" dir="2700000" algn="ctr" rotWithShape="0">
                      <a:srgbClr val="808080"/>
                    </a:outerShdw>
                  </a:effectLst>
                </p:spPr>
                <p:txBody>
                  <a:bodyPr/>
                  <a:lstStyle/>
                  <a:p>
                    <a:endParaRPr lang="el-GR"/>
                  </a:p>
                </p:txBody>
              </p:sp>
            </p:grpSp>
            <p:sp>
              <p:nvSpPr>
                <p:cNvPr id="11" name="Text Box 9"/>
                <p:cNvSpPr txBox="1">
                  <a:spLocks noChangeArrowheads="1"/>
                </p:cNvSpPr>
                <p:nvPr/>
              </p:nvSpPr>
              <p:spPr bwMode="auto">
                <a:xfrm>
                  <a:off x="3165810" y="4552190"/>
                  <a:ext cx="28813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altLang="el-GR" sz="1600" b="1" i="1" dirty="0">
                      <a:solidFill>
                        <a:srgbClr val="FF0000"/>
                      </a:solidFill>
                      <a:effectLst>
                        <a:outerShdw blurRad="38100" dist="38100" dir="2700000" algn="tl">
                          <a:srgbClr val="000000">
                            <a:alpha val="43137"/>
                          </a:srgbClr>
                        </a:outerShdw>
                      </a:effectLst>
                      <a:latin typeface="Comic Sans MS" pitchFamily="66" charset="0"/>
                    </a:rPr>
                    <a:t>h</a:t>
                  </a:r>
                  <a:endParaRPr lang="el-GR" altLang="el-GR" sz="1600" b="1" i="1" dirty="0">
                    <a:solidFill>
                      <a:srgbClr val="FF0000"/>
                    </a:solidFill>
                    <a:effectLst>
                      <a:outerShdw blurRad="38100" dist="38100" dir="2700000" algn="tl">
                        <a:srgbClr val="000000">
                          <a:alpha val="43137"/>
                        </a:srgbClr>
                      </a:outerShdw>
                    </a:effectLst>
                    <a:latin typeface="Comic Sans MS" pitchFamily="66" charset="0"/>
                  </a:endParaRPr>
                </a:p>
              </p:txBody>
            </p:sp>
          </p:grpSp>
        </p:grpSp>
      </p:grpSp>
      <p:grpSp>
        <p:nvGrpSpPr>
          <p:cNvPr id="78" name="Ομάδα 77"/>
          <p:cNvGrpSpPr/>
          <p:nvPr/>
        </p:nvGrpSpPr>
        <p:grpSpPr>
          <a:xfrm>
            <a:off x="2998128" y="3633088"/>
            <a:ext cx="2906229" cy="2300466"/>
            <a:chOff x="2998128" y="3633088"/>
            <a:chExt cx="2906229" cy="2300466"/>
          </a:xfrm>
        </p:grpSpPr>
        <p:grpSp>
          <p:nvGrpSpPr>
            <p:cNvPr id="74" name="Ομάδα 73"/>
            <p:cNvGrpSpPr/>
            <p:nvPr/>
          </p:nvGrpSpPr>
          <p:grpSpPr>
            <a:xfrm>
              <a:off x="2998128" y="3633088"/>
              <a:ext cx="2906229" cy="2300466"/>
              <a:chOff x="3131840" y="3633088"/>
              <a:chExt cx="2906229" cy="2300466"/>
            </a:xfrm>
          </p:grpSpPr>
          <p:grpSp>
            <p:nvGrpSpPr>
              <p:cNvPr id="22" name="Ομάδα 21"/>
              <p:cNvGrpSpPr/>
              <p:nvPr/>
            </p:nvGrpSpPr>
            <p:grpSpPr>
              <a:xfrm>
                <a:off x="3131840" y="3633088"/>
                <a:ext cx="2736304" cy="2300466"/>
                <a:chOff x="3131840" y="3633088"/>
                <a:chExt cx="2736304" cy="2300466"/>
              </a:xfrm>
            </p:grpSpPr>
            <p:sp>
              <p:nvSpPr>
                <p:cNvPr id="12" name="Ορθογώνιο τρίγωνο 11"/>
                <p:cNvSpPr/>
                <p:nvPr/>
              </p:nvSpPr>
              <p:spPr>
                <a:xfrm>
                  <a:off x="3131840" y="3861039"/>
                  <a:ext cx="2736304" cy="2072515"/>
                </a:xfrm>
                <a:prstGeom prst="rtTriangl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7" name="Oval 13"/>
                <p:cNvSpPr>
                  <a:spLocks noChangeArrowheads="1"/>
                </p:cNvSpPr>
                <p:nvPr/>
              </p:nvSpPr>
              <p:spPr bwMode="auto">
                <a:xfrm>
                  <a:off x="3131840" y="3633088"/>
                  <a:ext cx="288925" cy="287337"/>
                </a:xfrm>
                <a:prstGeom prst="ellipse">
                  <a:avLst/>
                </a:prstGeom>
                <a:solidFill>
                  <a:srgbClr val="FF9900"/>
                </a:solidFill>
                <a:ln w="9525">
                  <a:solidFill>
                    <a:schemeClr val="tx1"/>
                  </a:solidFill>
                  <a:round/>
                  <a:headEnd/>
                  <a:tailEnd/>
                </a:ln>
                <a:effectLst>
                  <a:outerShdw dist="35921" dir="2700000" algn="ctr" rotWithShape="0">
                    <a:srgbClr val="808080"/>
                  </a:outerShdw>
                </a:effectLst>
              </p:spPr>
              <p:txBody>
                <a:bodyPr/>
                <a:lstStyle/>
                <a:p>
                  <a:endParaRPr lang="el-GR"/>
                </a:p>
              </p:txBody>
            </p:sp>
          </p:grpSp>
          <p:sp>
            <p:nvSpPr>
              <p:cNvPr id="24" name="Oval 13"/>
              <p:cNvSpPr>
                <a:spLocks noChangeArrowheads="1"/>
              </p:cNvSpPr>
              <p:nvPr/>
            </p:nvSpPr>
            <p:spPr bwMode="auto">
              <a:xfrm>
                <a:off x="5749144" y="5623357"/>
                <a:ext cx="288925" cy="287337"/>
              </a:xfrm>
              <a:prstGeom prst="ellipse">
                <a:avLst/>
              </a:prstGeom>
              <a:noFill/>
              <a:ln w="9525">
                <a:solidFill>
                  <a:schemeClr val="tx1"/>
                </a:solidFill>
                <a:prstDash val="dash"/>
                <a:round/>
                <a:headEnd/>
                <a:tailEnd/>
              </a:ln>
              <a:effectLst>
                <a:outerShdw dist="35921" dir="2700000" algn="ctr" rotWithShape="0">
                  <a:srgbClr val="808080"/>
                </a:outerShdw>
              </a:effectLst>
            </p:spPr>
            <p:txBody>
              <a:bodyPr/>
              <a:lstStyle/>
              <a:p>
                <a:endParaRPr lang="el-GR"/>
              </a:p>
            </p:txBody>
          </p:sp>
          <p:sp>
            <p:nvSpPr>
              <p:cNvPr id="25" name="Line 4"/>
              <p:cNvSpPr>
                <a:spLocks noChangeShapeType="1"/>
              </p:cNvSpPr>
              <p:nvPr/>
            </p:nvSpPr>
            <p:spPr bwMode="auto">
              <a:xfrm>
                <a:off x="3420765" y="3645023"/>
                <a:ext cx="2617304" cy="1978333"/>
              </a:xfrm>
              <a:prstGeom prst="line">
                <a:avLst/>
              </a:prstGeom>
              <a:noFill/>
              <a:ln w="9525">
                <a:solidFill>
                  <a:schemeClr val="tx1"/>
                </a:solidFill>
                <a:prstDash val="sysDash"/>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26" name="Text Box 9"/>
              <p:cNvSpPr txBox="1">
                <a:spLocks noChangeArrowheads="1"/>
              </p:cNvSpPr>
              <p:nvPr/>
            </p:nvSpPr>
            <p:spPr bwMode="auto">
              <a:xfrm>
                <a:off x="4623960" y="4382913"/>
                <a:ext cx="43204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altLang="el-GR" sz="1600" b="1" i="1" dirty="0" smtClean="0">
                    <a:latin typeface="Comic Sans MS" pitchFamily="66" charset="0"/>
                  </a:rPr>
                  <a:t>h</a:t>
                </a:r>
                <a:r>
                  <a:rPr lang="el-GR" altLang="el-GR" sz="1600" b="1" baseline="-25000" dirty="0" smtClean="0">
                    <a:latin typeface="Comic Sans MS" pitchFamily="66" charset="0"/>
                  </a:rPr>
                  <a:t>1</a:t>
                </a:r>
                <a:endParaRPr lang="el-GR" altLang="el-GR" sz="1600" b="1" i="1" baseline="-25000" dirty="0">
                  <a:latin typeface="Comic Sans MS" pitchFamily="66" charset="0"/>
                </a:endParaRPr>
              </a:p>
            </p:txBody>
          </p:sp>
        </p:grpSp>
        <p:sp>
          <p:nvSpPr>
            <p:cNvPr id="76" name="Text Box 9"/>
            <p:cNvSpPr txBox="1">
              <a:spLocks noChangeArrowheads="1"/>
            </p:cNvSpPr>
            <p:nvPr/>
          </p:nvSpPr>
          <p:spPr bwMode="auto">
            <a:xfrm>
              <a:off x="2998128" y="4640505"/>
              <a:ext cx="28813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altLang="el-GR" sz="1600" b="1" i="1" dirty="0">
                  <a:solidFill>
                    <a:srgbClr val="FF0000"/>
                  </a:solidFill>
                  <a:effectLst>
                    <a:outerShdw blurRad="38100" dist="38100" dir="2700000" algn="tl">
                      <a:srgbClr val="000000">
                        <a:alpha val="43137"/>
                      </a:srgbClr>
                    </a:outerShdw>
                  </a:effectLst>
                  <a:latin typeface="Comic Sans MS" pitchFamily="66" charset="0"/>
                </a:rPr>
                <a:t>h</a:t>
              </a:r>
              <a:endParaRPr lang="el-GR" altLang="el-GR" sz="1600" b="1" i="1" dirty="0">
                <a:solidFill>
                  <a:srgbClr val="FF0000"/>
                </a:solidFill>
                <a:effectLst>
                  <a:outerShdw blurRad="38100" dist="38100" dir="2700000" algn="tl">
                    <a:srgbClr val="000000">
                      <a:alpha val="43137"/>
                    </a:srgbClr>
                  </a:outerShdw>
                </a:effectLst>
                <a:latin typeface="Comic Sans MS" pitchFamily="66" charset="0"/>
              </a:endParaRPr>
            </a:p>
          </p:txBody>
        </p:sp>
      </p:grpSp>
      <p:grpSp>
        <p:nvGrpSpPr>
          <p:cNvPr id="79" name="Ομάδα 78"/>
          <p:cNvGrpSpPr/>
          <p:nvPr/>
        </p:nvGrpSpPr>
        <p:grpSpPr>
          <a:xfrm>
            <a:off x="6300192" y="3608465"/>
            <a:ext cx="2334310" cy="2310959"/>
            <a:chOff x="6300192" y="3608465"/>
            <a:chExt cx="2334310" cy="2310959"/>
          </a:xfrm>
        </p:grpSpPr>
        <p:grpSp>
          <p:nvGrpSpPr>
            <p:cNvPr id="75" name="Ομάδα 74"/>
            <p:cNvGrpSpPr/>
            <p:nvPr/>
          </p:nvGrpSpPr>
          <p:grpSpPr>
            <a:xfrm>
              <a:off x="6300192" y="3608465"/>
              <a:ext cx="2334310" cy="2310959"/>
              <a:chOff x="6300192" y="3608465"/>
              <a:chExt cx="2334310" cy="2310959"/>
            </a:xfrm>
          </p:grpSpPr>
          <p:sp>
            <p:nvSpPr>
              <p:cNvPr id="23" name="Text Box 3"/>
              <p:cNvSpPr txBox="1">
                <a:spLocks noChangeArrowheads="1"/>
              </p:cNvSpPr>
              <p:nvPr/>
            </p:nvSpPr>
            <p:spPr bwMode="auto">
              <a:xfrm flipV="1">
                <a:off x="6300192" y="5863193"/>
                <a:ext cx="2334310" cy="56231"/>
              </a:xfrm>
              <a:prstGeom prst="rect">
                <a:avLst/>
              </a:prstGeom>
              <a:solidFill>
                <a:srgbClr val="C0C0C0"/>
              </a:solidFill>
              <a:ln w="9525">
                <a:solidFill>
                  <a:schemeClr val="tx1"/>
                </a:solidFill>
                <a:miter lim="800000"/>
                <a:headEnd/>
                <a:tailEnd/>
              </a:ln>
              <a:effectLst>
                <a:outerShdw dist="35921" dir="2700000" algn="ctr" rotWithShape="0">
                  <a:srgbClr val="808080"/>
                </a:outerShdw>
              </a:effectLst>
            </p:spPr>
            <p:txBody>
              <a:bodyPr/>
              <a:lstStyle/>
              <a:p>
                <a:endParaRPr lang="el-GR" altLang="el-GR" sz="1800">
                  <a:latin typeface="Tahoma" pitchFamily="34" charset="0"/>
                </a:endParaRPr>
              </a:p>
            </p:txBody>
          </p:sp>
          <p:cxnSp>
            <p:nvCxnSpPr>
              <p:cNvPr id="28" name="Ευθεία γραμμή σύνδεσης 27"/>
              <p:cNvCxnSpPr>
                <a:stCxn id="23" idx="3"/>
              </p:cNvCxnSpPr>
              <p:nvPr/>
            </p:nvCxnSpPr>
            <p:spPr>
              <a:xfrm flipV="1">
                <a:off x="8634502" y="3932361"/>
                <a:ext cx="0" cy="195894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Ευθεία γραμμή σύνδεσης 30"/>
              <p:cNvCxnSpPr/>
              <p:nvPr/>
            </p:nvCxnSpPr>
            <p:spPr>
              <a:xfrm>
                <a:off x="6690286" y="5229200"/>
                <a:ext cx="0" cy="64807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Ευθεία γραμμή σύνδεσης 32"/>
              <p:cNvCxnSpPr/>
              <p:nvPr/>
            </p:nvCxnSpPr>
            <p:spPr>
              <a:xfrm>
                <a:off x="6669076" y="5229200"/>
                <a:ext cx="64807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Ευθεία γραμμή σύνδεσης 36"/>
              <p:cNvCxnSpPr/>
              <p:nvPr/>
            </p:nvCxnSpPr>
            <p:spPr>
              <a:xfrm>
                <a:off x="7899142" y="3908378"/>
                <a:ext cx="73536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Ευθεία γραμμή σύνδεσης 38"/>
              <p:cNvCxnSpPr/>
              <p:nvPr/>
            </p:nvCxnSpPr>
            <p:spPr>
              <a:xfrm>
                <a:off x="7328859" y="4634189"/>
                <a:ext cx="0" cy="59501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Ευθεία γραμμή σύνδεσης 39"/>
              <p:cNvCxnSpPr/>
              <p:nvPr/>
            </p:nvCxnSpPr>
            <p:spPr>
              <a:xfrm>
                <a:off x="7899142" y="3920425"/>
                <a:ext cx="0" cy="72008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Ευθεία γραμμή σύνδεσης 41"/>
              <p:cNvCxnSpPr/>
              <p:nvPr/>
            </p:nvCxnSpPr>
            <p:spPr>
              <a:xfrm>
                <a:off x="7308643" y="4634189"/>
                <a:ext cx="59049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9" name="Oval 13"/>
              <p:cNvSpPr>
                <a:spLocks noChangeArrowheads="1"/>
              </p:cNvSpPr>
              <p:nvPr/>
            </p:nvSpPr>
            <p:spPr bwMode="auto">
              <a:xfrm>
                <a:off x="6380151" y="5586143"/>
                <a:ext cx="288925" cy="287337"/>
              </a:xfrm>
              <a:prstGeom prst="ellipse">
                <a:avLst/>
              </a:prstGeom>
              <a:noFill/>
              <a:ln w="9525">
                <a:solidFill>
                  <a:schemeClr val="tx1"/>
                </a:solidFill>
                <a:prstDash val="dash"/>
                <a:round/>
                <a:headEnd/>
                <a:tailEnd/>
              </a:ln>
              <a:effectLst>
                <a:outerShdw dist="35921" dir="2700000" algn="ctr" rotWithShape="0">
                  <a:srgbClr val="808080"/>
                </a:outerShdw>
              </a:effectLst>
            </p:spPr>
            <p:txBody>
              <a:bodyPr/>
              <a:lstStyle/>
              <a:p>
                <a:endParaRPr lang="el-GR"/>
              </a:p>
            </p:txBody>
          </p:sp>
          <p:sp>
            <p:nvSpPr>
              <p:cNvPr id="64" name="Oval 13"/>
              <p:cNvSpPr>
                <a:spLocks noChangeArrowheads="1"/>
              </p:cNvSpPr>
              <p:nvPr/>
            </p:nvSpPr>
            <p:spPr bwMode="auto">
              <a:xfrm>
                <a:off x="7899075" y="3608465"/>
                <a:ext cx="288925" cy="287337"/>
              </a:xfrm>
              <a:prstGeom prst="ellipse">
                <a:avLst/>
              </a:prstGeom>
              <a:solidFill>
                <a:srgbClr val="FF9900"/>
              </a:solidFill>
              <a:ln w="9525">
                <a:solidFill>
                  <a:schemeClr val="tx1"/>
                </a:solidFill>
                <a:round/>
                <a:headEnd/>
                <a:tailEnd/>
              </a:ln>
              <a:effectLst>
                <a:outerShdw dist="35921" dir="2700000" algn="ctr" rotWithShape="0">
                  <a:srgbClr val="808080"/>
                </a:outerShdw>
              </a:effectLst>
            </p:spPr>
            <p:txBody>
              <a:bodyPr/>
              <a:lstStyle/>
              <a:p>
                <a:endParaRPr lang="el-GR"/>
              </a:p>
            </p:txBody>
          </p:sp>
          <p:sp>
            <p:nvSpPr>
              <p:cNvPr id="72" name="Ελεύθερη σχεδίαση 71"/>
              <p:cNvSpPr/>
              <p:nvPr/>
            </p:nvSpPr>
            <p:spPr>
              <a:xfrm>
                <a:off x="6487886" y="3820886"/>
                <a:ext cx="1426028" cy="1763485"/>
              </a:xfrm>
              <a:custGeom>
                <a:avLst/>
                <a:gdLst>
                  <a:gd name="connsiteX0" fmla="*/ 0 w 1426028"/>
                  <a:gd name="connsiteY0" fmla="*/ 1763485 h 1763485"/>
                  <a:gd name="connsiteX1" fmla="*/ 10885 w 1426028"/>
                  <a:gd name="connsiteY1" fmla="*/ 1632857 h 1763485"/>
                  <a:gd name="connsiteX2" fmla="*/ 21771 w 1426028"/>
                  <a:gd name="connsiteY2" fmla="*/ 1567543 h 1763485"/>
                  <a:gd name="connsiteX3" fmla="*/ 10885 w 1426028"/>
                  <a:gd name="connsiteY3" fmla="*/ 1436914 h 1763485"/>
                  <a:gd name="connsiteX4" fmla="*/ 32657 w 1426028"/>
                  <a:gd name="connsiteY4" fmla="*/ 1328057 h 1763485"/>
                  <a:gd name="connsiteX5" fmla="*/ 119743 w 1426028"/>
                  <a:gd name="connsiteY5" fmla="*/ 1284514 h 1763485"/>
                  <a:gd name="connsiteX6" fmla="*/ 239485 w 1426028"/>
                  <a:gd name="connsiteY6" fmla="*/ 1262743 h 1763485"/>
                  <a:gd name="connsiteX7" fmla="*/ 293914 w 1426028"/>
                  <a:gd name="connsiteY7" fmla="*/ 1251857 h 1763485"/>
                  <a:gd name="connsiteX8" fmla="*/ 566057 w 1426028"/>
                  <a:gd name="connsiteY8" fmla="*/ 1240971 h 1763485"/>
                  <a:gd name="connsiteX9" fmla="*/ 598714 w 1426028"/>
                  <a:gd name="connsiteY9" fmla="*/ 1230085 h 1763485"/>
                  <a:gd name="connsiteX10" fmla="*/ 620485 w 1426028"/>
                  <a:gd name="connsiteY10" fmla="*/ 1197428 h 1763485"/>
                  <a:gd name="connsiteX11" fmla="*/ 642257 w 1426028"/>
                  <a:gd name="connsiteY11" fmla="*/ 1121228 h 1763485"/>
                  <a:gd name="connsiteX12" fmla="*/ 631371 w 1426028"/>
                  <a:gd name="connsiteY12" fmla="*/ 957943 h 1763485"/>
                  <a:gd name="connsiteX13" fmla="*/ 620485 w 1426028"/>
                  <a:gd name="connsiteY13" fmla="*/ 903514 h 1763485"/>
                  <a:gd name="connsiteX14" fmla="*/ 609600 w 1426028"/>
                  <a:gd name="connsiteY14" fmla="*/ 827314 h 1763485"/>
                  <a:gd name="connsiteX15" fmla="*/ 620485 w 1426028"/>
                  <a:gd name="connsiteY15" fmla="*/ 751114 h 1763485"/>
                  <a:gd name="connsiteX16" fmla="*/ 729343 w 1426028"/>
                  <a:gd name="connsiteY16" fmla="*/ 718457 h 1763485"/>
                  <a:gd name="connsiteX17" fmla="*/ 816428 w 1426028"/>
                  <a:gd name="connsiteY17" fmla="*/ 707571 h 1763485"/>
                  <a:gd name="connsiteX18" fmla="*/ 1262743 w 1426028"/>
                  <a:gd name="connsiteY18" fmla="*/ 685800 h 1763485"/>
                  <a:gd name="connsiteX19" fmla="*/ 1295400 w 1426028"/>
                  <a:gd name="connsiteY19" fmla="*/ 620485 h 1763485"/>
                  <a:gd name="connsiteX20" fmla="*/ 1284514 w 1426028"/>
                  <a:gd name="connsiteY20" fmla="*/ 522514 h 1763485"/>
                  <a:gd name="connsiteX21" fmla="*/ 1262743 w 1426028"/>
                  <a:gd name="connsiteY21" fmla="*/ 424543 h 1763485"/>
                  <a:gd name="connsiteX22" fmla="*/ 1284514 w 1426028"/>
                  <a:gd name="connsiteY22" fmla="*/ 152400 h 1763485"/>
                  <a:gd name="connsiteX23" fmla="*/ 1295400 w 1426028"/>
                  <a:gd name="connsiteY23" fmla="*/ 119743 h 1763485"/>
                  <a:gd name="connsiteX24" fmla="*/ 1338943 w 1426028"/>
                  <a:gd name="connsiteY24" fmla="*/ 54428 h 1763485"/>
                  <a:gd name="connsiteX25" fmla="*/ 1371600 w 1426028"/>
                  <a:gd name="connsiteY25" fmla="*/ 43543 h 1763485"/>
                  <a:gd name="connsiteX26" fmla="*/ 1393371 w 1426028"/>
                  <a:gd name="connsiteY26" fmla="*/ 21771 h 1763485"/>
                  <a:gd name="connsiteX27" fmla="*/ 1426028 w 1426028"/>
                  <a:gd name="connsiteY27" fmla="*/ 0 h 17634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426028" h="1763485">
                    <a:moveTo>
                      <a:pt x="0" y="1763485"/>
                    </a:moveTo>
                    <a:cubicBezTo>
                      <a:pt x="3628" y="1719942"/>
                      <a:pt x="6060" y="1676283"/>
                      <a:pt x="10885" y="1632857"/>
                    </a:cubicBezTo>
                    <a:cubicBezTo>
                      <a:pt x="13322" y="1610920"/>
                      <a:pt x="21771" y="1589615"/>
                      <a:pt x="21771" y="1567543"/>
                    </a:cubicBezTo>
                    <a:cubicBezTo>
                      <a:pt x="21771" y="1523849"/>
                      <a:pt x="14514" y="1480457"/>
                      <a:pt x="10885" y="1436914"/>
                    </a:cubicBezTo>
                    <a:cubicBezTo>
                      <a:pt x="12773" y="1423699"/>
                      <a:pt x="18407" y="1351808"/>
                      <a:pt x="32657" y="1328057"/>
                    </a:cubicBezTo>
                    <a:cubicBezTo>
                      <a:pt x="50333" y="1298596"/>
                      <a:pt x="90133" y="1290436"/>
                      <a:pt x="119743" y="1284514"/>
                    </a:cubicBezTo>
                    <a:cubicBezTo>
                      <a:pt x="254177" y="1257626"/>
                      <a:pt x="86297" y="1290595"/>
                      <a:pt x="239485" y="1262743"/>
                    </a:cubicBezTo>
                    <a:cubicBezTo>
                      <a:pt x="257689" y="1259433"/>
                      <a:pt x="275453" y="1253088"/>
                      <a:pt x="293914" y="1251857"/>
                    </a:cubicBezTo>
                    <a:cubicBezTo>
                      <a:pt x="384500" y="1245818"/>
                      <a:pt x="475343" y="1244600"/>
                      <a:pt x="566057" y="1240971"/>
                    </a:cubicBezTo>
                    <a:cubicBezTo>
                      <a:pt x="576943" y="1237342"/>
                      <a:pt x="589754" y="1237253"/>
                      <a:pt x="598714" y="1230085"/>
                    </a:cubicBezTo>
                    <a:cubicBezTo>
                      <a:pt x="608930" y="1221912"/>
                      <a:pt x="614634" y="1209130"/>
                      <a:pt x="620485" y="1197428"/>
                    </a:cubicBezTo>
                    <a:cubicBezTo>
                      <a:pt x="628294" y="1181810"/>
                      <a:pt x="638769" y="1135181"/>
                      <a:pt x="642257" y="1121228"/>
                    </a:cubicBezTo>
                    <a:cubicBezTo>
                      <a:pt x="638628" y="1066800"/>
                      <a:pt x="636799" y="1012221"/>
                      <a:pt x="631371" y="957943"/>
                    </a:cubicBezTo>
                    <a:cubicBezTo>
                      <a:pt x="629530" y="939533"/>
                      <a:pt x="623527" y="921765"/>
                      <a:pt x="620485" y="903514"/>
                    </a:cubicBezTo>
                    <a:cubicBezTo>
                      <a:pt x="616267" y="878205"/>
                      <a:pt x="613228" y="852714"/>
                      <a:pt x="609600" y="827314"/>
                    </a:cubicBezTo>
                    <a:cubicBezTo>
                      <a:pt x="613228" y="801914"/>
                      <a:pt x="604733" y="771367"/>
                      <a:pt x="620485" y="751114"/>
                    </a:cubicBezTo>
                    <a:cubicBezTo>
                      <a:pt x="624808" y="745555"/>
                      <a:pt x="712550" y="721256"/>
                      <a:pt x="729343" y="718457"/>
                    </a:cubicBezTo>
                    <a:cubicBezTo>
                      <a:pt x="758199" y="713647"/>
                      <a:pt x="787374" y="710989"/>
                      <a:pt x="816428" y="707571"/>
                    </a:cubicBezTo>
                    <a:cubicBezTo>
                      <a:pt x="1013713" y="684360"/>
                      <a:pt x="938647" y="695927"/>
                      <a:pt x="1262743" y="685800"/>
                    </a:cubicBezTo>
                    <a:cubicBezTo>
                      <a:pt x="1273751" y="669288"/>
                      <a:pt x="1295400" y="643019"/>
                      <a:pt x="1295400" y="620485"/>
                    </a:cubicBezTo>
                    <a:cubicBezTo>
                      <a:pt x="1295400" y="587627"/>
                      <a:pt x="1289161" y="555042"/>
                      <a:pt x="1284514" y="522514"/>
                    </a:cubicBezTo>
                    <a:cubicBezTo>
                      <a:pt x="1279908" y="490273"/>
                      <a:pt x="1270665" y="456232"/>
                      <a:pt x="1262743" y="424543"/>
                    </a:cubicBezTo>
                    <a:cubicBezTo>
                      <a:pt x="1268383" y="311739"/>
                      <a:pt x="1260948" y="246660"/>
                      <a:pt x="1284514" y="152400"/>
                    </a:cubicBezTo>
                    <a:cubicBezTo>
                      <a:pt x="1287297" y="141268"/>
                      <a:pt x="1289827" y="129774"/>
                      <a:pt x="1295400" y="119743"/>
                    </a:cubicBezTo>
                    <a:cubicBezTo>
                      <a:pt x="1308107" y="96870"/>
                      <a:pt x="1314119" y="62702"/>
                      <a:pt x="1338943" y="54428"/>
                    </a:cubicBezTo>
                    <a:lnTo>
                      <a:pt x="1371600" y="43543"/>
                    </a:lnTo>
                    <a:cubicBezTo>
                      <a:pt x="1378857" y="36286"/>
                      <a:pt x="1385357" y="28182"/>
                      <a:pt x="1393371" y="21771"/>
                    </a:cubicBezTo>
                    <a:cubicBezTo>
                      <a:pt x="1403587" y="13598"/>
                      <a:pt x="1426028" y="0"/>
                      <a:pt x="1426028" y="0"/>
                    </a:cubicBezTo>
                  </a:path>
                </a:pathLst>
              </a:cu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3" name="Text Box 9"/>
              <p:cNvSpPr txBox="1">
                <a:spLocks noChangeArrowheads="1"/>
              </p:cNvSpPr>
              <p:nvPr/>
            </p:nvSpPr>
            <p:spPr bwMode="auto">
              <a:xfrm>
                <a:off x="6690286" y="4494428"/>
                <a:ext cx="43204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altLang="el-GR" sz="1600" b="1" i="1" dirty="0" smtClean="0">
                    <a:latin typeface="Comic Sans MS" pitchFamily="66" charset="0"/>
                  </a:rPr>
                  <a:t>h</a:t>
                </a:r>
                <a:r>
                  <a:rPr lang="el-GR" altLang="el-GR" sz="1600" b="1" baseline="-25000" dirty="0" smtClean="0">
                    <a:latin typeface="Comic Sans MS" pitchFamily="66" charset="0"/>
                  </a:rPr>
                  <a:t>2</a:t>
                </a:r>
                <a:endParaRPr lang="el-GR" altLang="el-GR" sz="1600" b="1" i="1" baseline="-25000" dirty="0">
                  <a:latin typeface="Comic Sans MS" pitchFamily="66" charset="0"/>
                </a:endParaRPr>
              </a:p>
            </p:txBody>
          </p:sp>
        </p:grpSp>
        <p:sp>
          <p:nvSpPr>
            <p:cNvPr id="77" name="Text Box 9"/>
            <p:cNvSpPr txBox="1">
              <a:spLocks noChangeArrowheads="1"/>
            </p:cNvSpPr>
            <p:nvPr/>
          </p:nvSpPr>
          <p:spPr bwMode="auto">
            <a:xfrm>
              <a:off x="8346371" y="4762417"/>
              <a:ext cx="28813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altLang="el-GR" sz="1600" b="1" i="1" dirty="0">
                  <a:solidFill>
                    <a:srgbClr val="FF0000"/>
                  </a:solidFill>
                  <a:effectLst>
                    <a:outerShdw blurRad="38100" dist="38100" dir="2700000" algn="tl">
                      <a:srgbClr val="000000">
                        <a:alpha val="43137"/>
                      </a:srgbClr>
                    </a:outerShdw>
                  </a:effectLst>
                  <a:latin typeface="Comic Sans MS" pitchFamily="66" charset="0"/>
                </a:rPr>
                <a:t>h</a:t>
              </a:r>
              <a:endParaRPr lang="el-GR" altLang="el-GR" sz="1600" b="1" i="1" dirty="0">
                <a:solidFill>
                  <a:srgbClr val="FF0000"/>
                </a:solidFill>
                <a:effectLst>
                  <a:outerShdw blurRad="38100" dist="38100" dir="2700000" algn="tl">
                    <a:srgbClr val="000000">
                      <a:alpha val="43137"/>
                    </a:srgbClr>
                  </a:outerShdw>
                </a:effectLst>
                <a:latin typeface="Comic Sans MS" pitchFamily="66" charset="0"/>
              </a:endParaRPr>
            </a:p>
          </p:txBody>
        </p:sp>
      </p:grpSp>
      <p:sp>
        <p:nvSpPr>
          <p:cNvPr id="81" name="Text Box 24"/>
          <p:cNvSpPr txBox="1">
            <a:spLocks noChangeArrowheads="1"/>
          </p:cNvSpPr>
          <p:nvPr/>
        </p:nvSpPr>
        <p:spPr bwMode="auto">
          <a:xfrm>
            <a:off x="2553632" y="3262477"/>
            <a:ext cx="1699535"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altLang="el-GR" sz="2000" b="1" i="1" dirty="0">
                <a:solidFill>
                  <a:srgbClr val="FF0000"/>
                </a:solidFill>
                <a:effectLst>
                  <a:outerShdw blurRad="38100" dist="38100" dir="2700000" algn="tl">
                    <a:srgbClr val="000000"/>
                  </a:outerShdw>
                </a:effectLst>
                <a:latin typeface="Comic Sans MS" pitchFamily="66" charset="0"/>
              </a:rPr>
              <a:t>U</a:t>
            </a:r>
            <a:r>
              <a:rPr lang="en-US" altLang="el-GR" sz="2000" b="1" baseline="-25000" dirty="0">
                <a:solidFill>
                  <a:srgbClr val="FF0000"/>
                </a:solidFill>
                <a:effectLst>
                  <a:outerShdw blurRad="38100" dist="38100" dir="2700000" algn="tl">
                    <a:srgbClr val="000000"/>
                  </a:outerShdw>
                </a:effectLst>
                <a:latin typeface="Comic Sans MS" pitchFamily="66" charset="0"/>
              </a:rPr>
              <a:t>A </a:t>
            </a:r>
            <a:r>
              <a:rPr lang="en-US" altLang="el-GR" sz="2000" b="1" dirty="0">
                <a:solidFill>
                  <a:srgbClr val="FF0000"/>
                </a:solidFill>
                <a:effectLst>
                  <a:outerShdw blurRad="38100" dist="38100" dir="2700000" algn="tl">
                    <a:srgbClr val="000000"/>
                  </a:outerShdw>
                </a:effectLst>
                <a:latin typeface="Comic Sans MS" pitchFamily="66" charset="0"/>
              </a:rPr>
              <a:t>= </a:t>
            </a:r>
            <a:r>
              <a:rPr lang="en-US" altLang="el-GR" sz="2000" b="1" i="1" dirty="0" err="1">
                <a:solidFill>
                  <a:srgbClr val="FF0000"/>
                </a:solidFill>
                <a:effectLst>
                  <a:outerShdw blurRad="38100" dist="38100" dir="2700000" algn="tl">
                    <a:srgbClr val="000000"/>
                  </a:outerShdw>
                </a:effectLst>
                <a:latin typeface="Comic Sans MS" pitchFamily="66" charset="0"/>
              </a:rPr>
              <a:t>m.g.h</a:t>
            </a:r>
            <a:endParaRPr lang="el-GR" altLang="el-GR" sz="2000" b="1" i="1" dirty="0">
              <a:solidFill>
                <a:srgbClr val="FF0000"/>
              </a:solidFill>
              <a:effectLst>
                <a:outerShdw blurRad="38100" dist="38100" dir="2700000" algn="tl">
                  <a:srgbClr val="000000"/>
                </a:outerShdw>
              </a:effectLst>
              <a:latin typeface="Comic Sans MS" pitchFamily="66" charset="0"/>
            </a:endParaRPr>
          </a:p>
        </p:txBody>
      </p:sp>
      <p:sp>
        <p:nvSpPr>
          <p:cNvPr id="82" name="Text Box 24"/>
          <p:cNvSpPr txBox="1">
            <a:spLocks noChangeArrowheads="1"/>
          </p:cNvSpPr>
          <p:nvPr/>
        </p:nvSpPr>
        <p:spPr bwMode="auto">
          <a:xfrm>
            <a:off x="6906309" y="3197351"/>
            <a:ext cx="1699535"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altLang="el-GR" sz="2000" b="1" i="1" dirty="0">
                <a:solidFill>
                  <a:srgbClr val="FF0000"/>
                </a:solidFill>
                <a:effectLst>
                  <a:outerShdw blurRad="38100" dist="38100" dir="2700000" algn="tl">
                    <a:srgbClr val="000000"/>
                  </a:outerShdw>
                </a:effectLst>
                <a:latin typeface="Comic Sans MS" pitchFamily="66" charset="0"/>
              </a:rPr>
              <a:t>U</a:t>
            </a:r>
            <a:r>
              <a:rPr lang="en-US" altLang="el-GR" sz="2000" b="1" baseline="-25000" dirty="0">
                <a:solidFill>
                  <a:srgbClr val="FF0000"/>
                </a:solidFill>
                <a:effectLst>
                  <a:outerShdw blurRad="38100" dist="38100" dir="2700000" algn="tl">
                    <a:srgbClr val="000000"/>
                  </a:outerShdw>
                </a:effectLst>
                <a:latin typeface="Comic Sans MS" pitchFamily="66" charset="0"/>
              </a:rPr>
              <a:t>A </a:t>
            </a:r>
            <a:r>
              <a:rPr lang="en-US" altLang="el-GR" sz="2000" b="1" dirty="0">
                <a:solidFill>
                  <a:srgbClr val="FF0000"/>
                </a:solidFill>
                <a:effectLst>
                  <a:outerShdw blurRad="38100" dist="38100" dir="2700000" algn="tl">
                    <a:srgbClr val="000000"/>
                  </a:outerShdw>
                </a:effectLst>
                <a:latin typeface="Comic Sans MS" pitchFamily="66" charset="0"/>
              </a:rPr>
              <a:t>= </a:t>
            </a:r>
            <a:r>
              <a:rPr lang="en-US" altLang="el-GR" sz="2000" b="1" i="1" dirty="0" err="1">
                <a:solidFill>
                  <a:srgbClr val="FF0000"/>
                </a:solidFill>
                <a:effectLst>
                  <a:outerShdw blurRad="38100" dist="38100" dir="2700000" algn="tl">
                    <a:srgbClr val="000000"/>
                  </a:outerShdw>
                </a:effectLst>
                <a:latin typeface="Comic Sans MS" pitchFamily="66" charset="0"/>
              </a:rPr>
              <a:t>m.g.h</a:t>
            </a:r>
            <a:endParaRPr lang="el-GR" altLang="el-GR" sz="2000" b="1" i="1" dirty="0">
              <a:solidFill>
                <a:srgbClr val="FF0000"/>
              </a:solidFill>
              <a:effectLst>
                <a:outerShdw blurRad="38100" dist="38100" dir="2700000" algn="tl">
                  <a:srgbClr val="000000"/>
                </a:outerShdw>
              </a:effectLst>
              <a:latin typeface="Comic Sans MS" pitchFamily="66" charset="0"/>
            </a:endParaRPr>
          </a:p>
        </p:txBody>
      </p:sp>
      <p:sp>
        <p:nvSpPr>
          <p:cNvPr id="83" name="Text Box 24"/>
          <p:cNvSpPr txBox="1">
            <a:spLocks noChangeArrowheads="1"/>
          </p:cNvSpPr>
          <p:nvPr/>
        </p:nvSpPr>
        <p:spPr bwMode="auto">
          <a:xfrm>
            <a:off x="372874" y="3255212"/>
            <a:ext cx="1699535"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altLang="el-GR" sz="2000" b="1" i="1" dirty="0">
                <a:solidFill>
                  <a:srgbClr val="FF0000"/>
                </a:solidFill>
                <a:effectLst>
                  <a:outerShdw blurRad="38100" dist="38100" dir="2700000" algn="tl">
                    <a:srgbClr val="000000"/>
                  </a:outerShdw>
                </a:effectLst>
                <a:latin typeface="Comic Sans MS" pitchFamily="66" charset="0"/>
              </a:rPr>
              <a:t>U</a:t>
            </a:r>
            <a:r>
              <a:rPr lang="en-US" altLang="el-GR" sz="2000" b="1" baseline="-25000" dirty="0">
                <a:solidFill>
                  <a:srgbClr val="FF0000"/>
                </a:solidFill>
                <a:effectLst>
                  <a:outerShdw blurRad="38100" dist="38100" dir="2700000" algn="tl">
                    <a:srgbClr val="000000"/>
                  </a:outerShdw>
                </a:effectLst>
                <a:latin typeface="Comic Sans MS" pitchFamily="66" charset="0"/>
              </a:rPr>
              <a:t>A </a:t>
            </a:r>
            <a:r>
              <a:rPr lang="en-US" altLang="el-GR" sz="2000" b="1" dirty="0">
                <a:solidFill>
                  <a:srgbClr val="FF0000"/>
                </a:solidFill>
                <a:effectLst>
                  <a:outerShdw blurRad="38100" dist="38100" dir="2700000" algn="tl">
                    <a:srgbClr val="000000"/>
                  </a:outerShdw>
                </a:effectLst>
                <a:latin typeface="Comic Sans MS" pitchFamily="66" charset="0"/>
              </a:rPr>
              <a:t>= </a:t>
            </a:r>
            <a:r>
              <a:rPr lang="en-US" altLang="el-GR" sz="2000" b="1" i="1" dirty="0" err="1">
                <a:solidFill>
                  <a:srgbClr val="FF0000"/>
                </a:solidFill>
                <a:effectLst>
                  <a:outerShdw blurRad="38100" dist="38100" dir="2700000" algn="tl">
                    <a:srgbClr val="000000"/>
                  </a:outerShdw>
                </a:effectLst>
                <a:latin typeface="Comic Sans MS" pitchFamily="66" charset="0"/>
              </a:rPr>
              <a:t>m.g.h</a:t>
            </a:r>
            <a:endParaRPr lang="el-GR" altLang="el-GR" sz="2000" b="1" i="1" dirty="0">
              <a:solidFill>
                <a:srgbClr val="FF0000"/>
              </a:solidFill>
              <a:effectLst>
                <a:outerShdw blurRad="38100" dist="38100" dir="2700000" algn="tl">
                  <a:srgbClr val="000000"/>
                </a:outerShdw>
              </a:effectLst>
              <a:latin typeface="Comic Sans MS" pitchFamily="66" charset="0"/>
            </a:endParaRPr>
          </a:p>
        </p:txBody>
      </p:sp>
    </p:spTree>
    <p:extLst>
      <p:ext uri="{BB962C8B-B14F-4D97-AF65-F5344CB8AC3E}">
        <p14:creationId xmlns:p14="http://schemas.microsoft.com/office/powerpoint/2010/main" val="2253369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dissolve">
                                      <p:cBhvr>
                                        <p:cTn id="7" dur="500"/>
                                        <p:tgtEl>
                                          <p:spTgt spid="21"/>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83"/>
                                        </p:tgtEl>
                                        <p:attrNameLst>
                                          <p:attrName>style.visibility</p:attrName>
                                        </p:attrNameLst>
                                      </p:cBhvr>
                                      <p:to>
                                        <p:strVal val="visible"/>
                                      </p:to>
                                    </p:set>
                                    <p:anim calcmode="lin" valueType="num">
                                      <p:cBhvr additive="base">
                                        <p:cTn id="11" dur="1500" fill="hold"/>
                                        <p:tgtEl>
                                          <p:spTgt spid="83"/>
                                        </p:tgtEl>
                                        <p:attrNameLst>
                                          <p:attrName>ppt_x</p:attrName>
                                        </p:attrNameLst>
                                      </p:cBhvr>
                                      <p:tavLst>
                                        <p:tav tm="0">
                                          <p:val>
                                            <p:strVal val="0-#ppt_w/2"/>
                                          </p:val>
                                        </p:tav>
                                        <p:tav tm="100000">
                                          <p:val>
                                            <p:strVal val="#ppt_x"/>
                                          </p:val>
                                        </p:tav>
                                      </p:tavLst>
                                    </p:anim>
                                    <p:anim calcmode="lin" valueType="num">
                                      <p:cBhvr additive="base">
                                        <p:cTn id="12" dur="1500" fill="hold"/>
                                        <p:tgtEl>
                                          <p:spTgt spid="83"/>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78"/>
                                        </p:tgtEl>
                                        <p:attrNameLst>
                                          <p:attrName>style.visibility</p:attrName>
                                        </p:attrNameLst>
                                      </p:cBhvr>
                                      <p:to>
                                        <p:strVal val="visible"/>
                                      </p:to>
                                    </p:set>
                                    <p:animEffect transition="in" filter="dissolve">
                                      <p:cBhvr>
                                        <p:cTn id="17" dur="500"/>
                                        <p:tgtEl>
                                          <p:spTgt spid="78"/>
                                        </p:tgtEl>
                                      </p:cBhvr>
                                    </p:animEffect>
                                  </p:childTnLst>
                                </p:cTn>
                              </p:par>
                            </p:childTnLst>
                          </p:cTn>
                        </p:par>
                        <p:par>
                          <p:cTn id="18" fill="hold">
                            <p:stCondLst>
                              <p:cond delay="500"/>
                            </p:stCondLst>
                            <p:childTnLst>
                              <p:par>
                                <p:cTn id="19" presetID="2" presetClass="entr" presetSubtype="8" fill="hold" grpId="0" nodeType="afterEffect">
                                  <p:stCondLst>
                                    <p:cond delay="0"/>
                                  </p:stCondLst>
                                  <p:childTnLst>
                                    <p:set>
                                      <p:cBhvr>
                                        <p:cTn id="20" dur="1" fill="hold">
                                          <p:stCondLst>
                                            <p:cond delay="0"/>
                                          </p:stCondLst>
                                        </p:cTn>
                                        <p:tgtEl>
                                          <p:spTgt spid="81"/>
                                        </p:tgtEl>
                                        <p:attrNameLst>
                                          <p:attrName>style.visibility</p:attrName>
                                        </p:attrNameLst>
                                      </p:cBhvr>
                                      <p:to>
                                        <p:strVal val="visible"/>
                                      </p:to>
                                    </p:set>
                                    <p:anim calcmode="lin" valueType="num">
                                      <p:cBhvr additive="base">
                                        <p:cTn id="21" dur="2000" fill="hold"/>
                                        <p:tgtEl>
                                          <p:spTgt spid="81"/>
                                        </p:tgtEl>
                                        <p:attrNameLst>
                                          <p:attrName>ppt_x</p:attrName>
                                        </p:attrNameLst>
                                      </p:cBhvr>
                                      <p:tavLst>
                                        <p:tav tm="0">
                                          <p:val>
                                            <p:strVal val="0-#ppt_w/2"/>
                                          </p:val>
                                        </p:tav>
                                        <p:tav tm="100000">
                                          <p:val>
                                            <p:strVal val="#ppt_x"/>
                                          </p:val>
                                        </p:tav>
                                      </p:tavLst>
                                    </p:anim>
                                    <p:anim calcmode="lin" valueType="num">
                                      <p:cBhvr additive="base">
                                        <p:cTn id="22" dur="2000" fill="hold"/>
                                        <p:tgtEl>
                                          <p:spTgt spid="81"/>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79"/>
                                        </p:tgtEl>
                                        <p:attrNameLst>
                                          <p:attrName>style.visibility</p:attrName>
                                        </p:attrNameLst>
                                      </p:cBhvr>
                                      <p:to>
                                        <p:strVal val="visible"/>
                                      </p:to>
                                    </p:set>
                                    <p:animEffect transition="in" filter="dissolve">
                                      <p:cBhvr>
                                        <p:cTn id="27" dur="500"/>
                                        <p:tgtEl>
                                          <p:spTgt spid="79"/>
                                        </p:tgtEl>
                                      </p:cBhvr>
                                    </p:animEffect>
                                  </p:childTnLst>
                                </p:cTn>
                              </p:par>
                            </p:childTnLst>
                          </p:cTn>
                        </p:par>
                        <p:par>
                          <p:cTn id="28" fill="hold">
                            <p:stCondLst>
                              <p:cond delay="500"/>
                            </p:stCondLst>
                            <p:childTnLst>
                              <p:par>
                                <p:cTn id="29" presetID="2" presetClass="entr" presetSubtype="2" fill="hold" grpId="0" nodeType="afterEffect">
                                  <p:stCondLst>
                                    <p:cond delay="500"/>
                                  </p:stCondLst>
                                  <p:childTnLst>
                                    <p:set>
                                      <p:cBhvr>
                                        <p:cTn id="30" dur="1" fill="hold">
                                          <p:stCondLst>
                                            <p:cond delay="0"/>
                                          </p:stCondLst>
                                        </p:cTn>
                                        <p:tgtEl>
                                          <p:spTgt spid="82"/>
                                        </p:tgtEl>
                                        <p:attrNameLst>
                                          <p:attrName>style.visibility</p:attrName>
                                        </p:attrNameLst>
                                      </p:cBhvr>
                                      <p:to>
                                        <p:strVal val="visible"/>
                                      </p:to>
                                    </p:set>
                                    <p:anim calcmode="lin" valueType="num">
                                      <p:cBhvr additive="base">
                                        <p:cTn id="31" dur="1500" fill="hold"/>
                                        <p:tgtEl>
                                          <p:spTgt spid="82"/>
                                        </p:tgtEl>
                                        <p:attrNameLst>
                                          <p:attrName>ppt_x</p:attrName>
                                        </p:attrNameLst>
                                      </p:cBhvr>
                                      <p:tavLst>
                                        <p:tav tm="0">
                                          <p:val>
                                            <p:strVal val="1+#ppt_w/2"/>
                                          </p:val>
                                        </p:tav>
                                        <p:tav tm="100000">
                                          <p:val>
                                            <p:strVal val="#ppt_x"/>
                                          </p:val>
                                        </p:tav>
                                      </p:tavLst>
                                    </p:anim>
                                    <p:anim calcmode="lin" valueType="num">
                                      <p:cBhvr additive="base">
                                        <p:cTn id="32" dur="1500" fill="hold"/>
                                        <p:tgtEl>
                                          <p:spTgt spid="82"/>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4"/>
                                        </p:tgtEl>
                                        <p:attrNameLst>
                                          <p:attrName>style.visibility</p:attrName>
                                        </p:attrNameLst>
                                      </p:cBhvr>
                                      <p:to>
                                        <p:strVal val="visible"/>
                                      </p:to>
                                    </p:set>
                                    <p:animEffect transition="in" filter="dissolve">
                                      <p:cBhvr>
                                        <p:cTn id="37" dur="500"/>
                                        <p:tgtEl>
                                          <p:spTgt spid="4"/>
                                        </p:tgtEl>
                                      </p:cBhvr>
                                    </p:animEffect>
                                  </p:childTnLst>
                                </p:cTn>
                              </p:par>
                            </p:childTnLst>
                          </p:cTn>
                        </p:par>
                        <p:par>
                          <p:cTn id="38" fill="hold">
                            <p:stCondLst>
                              <p:cond delay="500"/>
                            </p:stCondLst>
                            <p:childTnLst>
                              <p:par>
                                <p:cTn id="39" presetID="9" presetClass="entr" presetSubtype="0" fill="hold" grpId="0" nodeType="afterEffect">
                                  <p:stCondLst>
                                    <p:cond delay="0"/>
                                  </p:stCondLst>
                                  <p:childTnLst>
                                    <p:set>
                                      <p:cBhvr>
                                        <p:cTn id="40" dur="1" fill="hold">
                                          <p:stCondLst>
                                            <p:cond delay="0"/>
                                          </p:stCondLst>
                                        </p:cTn>
                                        <p:tgtEl>
                                          <p:spTgt spid="5"/>
                                        </p:tgtEl>
                                        <p:attrNameLst>
                                          <p:attrName>style.visibility</p:attrName>
                                        </p:attrNameLst>
                                      </p:cBhvr>
                                      <p:to>
                                        <p:strVal val="visible"/>
                                      </p:to>
                                    </p:set>
                                    <p:animEffect transition="in" filter="dissolve">
                                      <p:cBhvr>
                                        <p:cTn id="4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1" grpId="0"/>
      <p:bldP spid="82" grpId="0"/>
      <p:bldP spid="83"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3" name="Θέση αριθμού διαφάνειας 2"/>
          <p:cNvSpPr>
            <a:spLocks noGrp="1"/>
          </p:cNvSpPr>
          <p:nvPr>
            <p:ph type="sldNum" sz="quarter" idx="12"/>
          </p:nvPr>
        </p:nvSpPr>
        <p:spPr/>
        <p:txBody>
          <a:bodyPr/>
          <a:lstStyle/>
          <a:p>
            <a:fld id="{3DF53439-851E-44AD-84B1-B6BFC3D0C743}" type="slidenum">
              <a:rPr lang="el-GR" smtClean="0"/>
              <a:t>8</a:t>
            </a:fld>
            <a:endParaRPr lang="el-GR"/>
          </a:p>
        </p:txBody>
      </p:sp>
      <p:graphicFrame>
        <p:nvGraphicFramePr>
          <p:cNvPr id="4" name="Αντικείμενο 3"/>
          <p:cNvGraphicFramePr>
            <a:graphicFrameLocks noChangeAspect="1"/>
          </p:cNvGraphicFramePr>
          <p:nvPr>
            <p:extLst>
              <p:ext uri="{D42A27DB-BD31-4B8C-83A1-F6EECF244321}">
                <p14:modId xmlns:p14="http://schemas.microsoft.com/office/powerpoint/2010/main" val="2023266048"/>
              </p:ext>
            </p:extLst>
          </p:nvPr>
        </p:nvGraphicFramePr>
        <p:xfrm>
          <a:off x="468313" y="1989138"/>
          <a:ext cx="1225550" cy="1155700"/>
        </p:xfrm>
        <a:graphic>
          <a:graphicData uri="http://schemas.openxmlformats.org/presentationml/2006/ole">
            <mc:AlternateContent xmlns:mc="http://schemas.openxmlformats.org/markup-compatibility/2006">
              <mc:Choice xmlns:v="urn:schemas-microsoft-com:vml" Requires="v">
                <p:oleObj spid="_x0000_s6353" name="Φωτογραφία του Photo Editor" r:id="rId3" imgW="2857899" imgH="2704762" progId="MSPhotoEd.3">
                  <p:embed/>
                </p:oleObj>
              </mc:Choice>
              <mc:Fallback>
                <p:oleObj name="Φωτογραφία του Photo Editor" r:id="rId3" imgW="2857899" imgH="2704762" progId="MSPhotoEd.3">
                  <p:embed/>
                  <p:pic>
                    <p:nvPicPr>
                      <p:cNvPr id="0" name="Αντικείμενο 3"/>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68313" y="1989138"/>
                        <a:ext cx="1225550" cy="115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Επεξήγηση με στρογγυλεμένο παραλληλόγραμμο 5"/>
          <p:cNvSpPr/>
          <p:nvPr/>
        </p:nvSpPr>
        <p:spPr>
          <a:xfrm>
            <a:off x="1403648" y="260648"/>
            <a:ext cx="3816424" cy="1656184"/>
          </a:xfrm>
          <a:prstGeom prst="wedgeRoundRectCallout">
            <a:avLst>
              <a:gd name="adj1" fmla="val -42226"/>
              <a:gd name="adj2" fmla="val 57899"/>
              <a:gd name="adj3" fmla="val 1666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sz="2000" b="1" dirty="0" smtClean="0">
                <a:solidFill>
                  <a:schemeClr val="tx1"/>
                </a:solidFill>
                <a:latin typeface="Comic Sans MS" panose="030F0702030302020204" pitchFamily="66" charset="0"/>
              </a:rPr>
              <a:t>Η </a:t>
            </a:r>
            <a:r>
              <a:rPr lang="el-GR" sz="2000" b="1" dirty="0" err="1" smtClean="0">
                <a:solidFill>
                  <a:srgbClr val="FF0000"/>
                </a:solidFill>
                <a:effectLst>
                  <a:outerShdw blurRad="38100" dist="38100" dir="2700000" algn="tl">
                    <a:srgbClr val="000000">
                      <a:alpha val="43137"/>
                    </a:srgbClr>
                  </a:outerShdw>
                </a:effectLst>
                <a:latin typeface="Comic Sans MS" panose="030F0702030302020204" pitchFamily="66" charset="0"/>
              </a:rPr>
              <a:t>Βαρυτική</a:t>
            </a:r>
            <a:r>
              <a:rPr lang="el-GR" sz="2000" b="1" dirty="0" smtClean="0">
                <a:solidFill>
                  <a:srgbClr val="FF0000"/>
                </a:solidFill>
                <a:effectLst>
                  <a:outerShdw blurRad="38100" dist="38100" dir="2700000" algn="tl">
                    <a:srgbClr val="000000">
                      <a:alpha val="43137"/>
                    </a:srgbClr>
                  </a:outerShdw>
                </a:effectLst>
                <a:latin typeface="Comic Sans MS" panose="030F0702030302020204" pitchFamily="66" charset="0"/>
              </a:rPr>
              <a:t> Δυναμική Ενέργεια </a:t>
            </a:r>
            <a:r>
              <a:rPr lang="el-GR" sz="2000" b="1" dirty="0" smtClean="0">
                <a:solidFill>
                  <a:schemeClr val="tx1"/>
                </a:solidFill>
                <a:latin typeface="Comic Sans MS" panose="030F0702030302020204" pitchFamily="66" charset="0"/>
              </a:rPr>
              <a:t>που έχει ένα σώμα στη Γη είναι </a:t>
            </a:r>
            <a:r>
              <a:rPr lang="el-GR" sz="2000" b="1" dirty="0" smtClean="0">
                <a:solidFill>
                  <a:srgbClr val="FF0000"/>
                </a:solidFill>
                <a:effectLst>
                  <a:outerShdw blurRad="38100" dist="38100" dir="2700000" algn="tl">
                    <a:srgbClr val="000000">
                      <a:alpha val="43137"/>
                    </a:srgbClr>
                  </a:outerShdw>
                </a:effectLst>
                <a:latin typeface="Comic Sans MS" panose="030F0702030302020204" pitchFamily="66" charset="0"/>
              </a:rPr>
              <a:t>αποτέλεσμα</a:t>
            </a:r>
            <a:r>
              <a:rPr lang="el-GR" sz="2000" b="1" dirty="0" smtClean="0">
                <a:solidFill>
                  <a:schemeClr val="tx1"/>
                </a:solidFill>
                <a:latin typeface="Comic Sans MS" panose="030F0702030302020204" pitchFamily="66" charset="0"/>
              </a:rPr>
              <a:t> της </a:t>
            </a:r>
            <a:r>
              <a:rPr lang="el-GR" sz="2000" b="1" dirty="0" smtClean="0">
                <a:solidFill>
                  <a:srgbClr val="FF0000"/>
                </a:solidFill>
                <a:effectLst>
                  <a:outerShdw blurRad="38100" dist="38100" dir="2700000" algn="tl">
                    <a:srgbClr val="000000">
                      <a:alpha val="43137"/>
                    </a:srgbClr>
                  </a:outerShdw>
                </a:effectLst>
                <a:latin typeface="Comic Sans MS" panose="030F0702030302020204" pitchFamily="66" charset="0"/>
              </a:rPr>
              <a:t>αλληλεπίδρασης</a:t>
            </a:r>
            <a:r>
              <a:rPr lang="el-GR" sz="2000" b="1" dirty="0" smtClean="0">
                <a:solidFill>
                  <a:schemeClr val="tx1"/>
                </a:solidFill>
                <a:latin typeface="Comic Sans MS" panose="030F0702030302020204" pitchFamily="66" charset="0"/>
              </a:rPr>
              <a:t> του σώματος με τη Γη.</a:t>
            </a:r>
            <a:endParaRPr lang="el-GR" sz="2000" b="1" dirty="0">
              <a:solidFill>
                <a:schemeClr val="tx1"/>
              </a:solidFill>
              <a:latin typeface="Comic Sans MS" panose="030F0702030302020204" pitchFamily="66" charset="0"/>
            </a:endParaRPr>
          </a:p>
        </p:txBody>
      </p:sp>
      <p:grpSp>
        <p:nvGrpSpPr>
          <p:cNvPr id="19" name="Ομάδα 18"/>
          <p:cNvGrpSpPr/>
          <p:nvPr/>
        </p:nvGrpSpPr>
        <p:grpSpPr>
          <a:xfrm>
            <a:off x="7813501" y="1359693"/>
            <a:ext cx="693698" cy="3429000"/>
            <a:chOff x="7525370" y="1359693"/>
            <a:chExt cx="693698" cy="3429000"/>
          </a:xfrm>
        </p:grpSpPr>
        <p:sp>
          <p:nvSpPr>
            <p:cNvPr id="7" name="Line 2"/>
            <p:cNvSpPr>
              <a:spLocks noChangeShapeType="1"/>
            </p:cNvSpPr>
            <p:nvPr/>
          </p:nvSpPr>
          <p:spPr bwMode="auto">
            <a:xfrm flipV="1">
              <a:off x="7525370" y="1359693"/>
              <a:ext cx="431800"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l-GR"/>
            </a:p>
          </p:txBody>
        </p:sp>
        <p:sp>
          <p:nvSpPr>
            <p:cNvPr id="9" name="Line 4"/>
            <p:cNvSpPr>
              <a:spLocks noChangeShapeType="1"/>
            </p:cNvSpPr>
            <p:nvPr/>
          </p:nvSpPr>
          <p:spPr bwMode="auto">
            <a:xfrm>
              <a:off x="7741270" y="1359693"/>
              <a:ext cx="0" cy="3429000"/>
            </a:xfrm>
            <a:prstGeom prst="line">
              <a:avLst/>
            </a:prstGeom>
            <a:noFill/>
            <a:ln w="9525">
              <a:solidFill>
                <a:schemeClr val="tx1"/>
              </a:solidFill>
              <a:prstDash val="sysDot"/>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12" name="Text Box 9"/>
            <p:cNvSpPr txBox="1">
              <a:spLocks noChangeArrowheads="1"/>
            </p:cNvSpPr>
            <p:nvPr/>
          </p:nvSpPr>
          <p:spPr bwMode="auto">
            <a:xfrm>
              <a:off x="7642806" y="2870993"/>
              <a:ext cx="57626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l-GR" b="1" i="1" dirty="0">
                  <a:latin typeface="Comic Sans MS" pitchFamily="66" charset="0"/>
                </a:rPr>
                <a:t>h</a:t>
              </a:r>
              <a:endParaRPr lang="el-GR" altLang="el-GR" b="1" i="1" dirty="0">
                <a:latin typeface="Comic Sans MS" pitchFamily="66" charset="0"/>
              </a:endParaRPr>
            </a:p>
          </p:txBody>
        </p:sp>
      </p:grpSp>
      <p:grpSp>
        <p:nvGrpSpPr>
          <p:cNvPr id="18" name="Ομάδα 17"/>
          <p:cNvGrpSpPr/>
          <p:nvPr/>
        </p:nvGrpSpPr>
        <p:grpSpPr>
          <a:xfrm>
            <a:off x="6156151" y="1215231"/>
            <a:ext cx="1441450" cy="396875"/>
            <a:chOff x="5868020" y="1215231"/>
            <a:chExt cx="1441450" cy="396875"/>
          </a:xfrm>
        </p:grpSpPr>
        <p:sp>
          <p:nvSpPr>
            <p:cNvPr id="10" name="Rectangle 5"/>
            <p:cNvSpPr>
              <a:spLocks noChangeArrowheads="1"/>
            </p:cNvSpPr>
            <p:nvPr/>
          </p:nvSpPr>
          <p:spPr bwMode="auto">
            <a:xfrm>
              <a:off x="5868020" y="1215231"/>
              <a:ext cx="108108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a:r>
                <a:rPr lang="el-GR" altLang="el-GR" sz="2000" b="1">
                  <a:latin typeface="Comic Sans MS" pitchFamily="66" charset="0"/>
                </a:rPr>
                <a:t>θέση </a:t>
              </a:r>
              <a:r>
                <a:rPr lang="en-US" altLang="el-GR" sz="2000" b="1">
                  <a:latin typeface="Comic Sans MS" pitchFamily="66" charset="0"/>
                </a:rPr>
                <a:t>A</a:t>
              </a:r>
              <a:r>
                <a:rPr lang="en-US" altLang="el-GR" sz="2000">
                  <a:latin typeface="Comic Sans MS" pitchFamily="66" charset="0"/>
                </a:rPr>
                <a:t> </a:t>
              </a:r>
            </a:p>
          </p:txBody>
        </p:sp>
        <p:sp>
          <p:nvSpPr>
            <p:cNvPr id="13" name="Oval 13"/>
            <p:cNvSpPr>
              <a:spLocks noChangeArrowheads="1"/>
            </p:cNvSpPr>
            <p:nvPr/>
          </p:nvSpPr>
          <p:spPr bwMode="auto">
            <a:xfrm>
              <a:off x="7020545" y="1215231"/>
              <a:ext cx="288925" cy="287337"/>
            </a:xfrm>
            <a:prstGeom prst="ellipse">
              <a:avLst/>
            </a:prstGeom>
            <a:solidFill>
              <a:srgbClr val="FF9900"/>
            </a:solidFill>
            <a:ln w="9525">
              <a:solidFill>
                <a:schemeClr val="tx1"/>
              </a:solidFill>
              <a:round/>
              <a:headEnd/>
              <a:tailEnd/>
            </a:ln>
            <a:effectLst>
              <a:outerShdw dist="35921" dir="2700000" algn="ctr" rotWithShape="0">
                <a:srgbClr val="808080"/>
              </a:outerShdw>
            </a:effectLst>
          </p:spPr>
          <p:txBody>
            <a:bodyPr/>
            <a:lstStyle/>
            <a:p>
              <a:endParaRPr lang="el-GR"/>
            </a:p>
          </p:txBody>
        </p:sp>
      </p:grpSp>
      <p:grpSp>
        <p:nvGrpSpPr>
          <p:cNvPr id="17" name="Ομάδα 16"/>
          <p:cNvGrpSpPr/>
          <p:nvPr/>
        </p:nvGrpSpPr>
        <p:grpSpPr>
          <a:xfrm>
            <a:off x="6947573" y="1504156"/>
            <a:ext cx="576262" cy="620950"/>
            <a:chOff x="6659442" y="1504156"/>
            <a:chExt cx="576262" cy="620950"/>
          </a:xfrm>
        </p:grpSpPr>
        <p:sp>
          <p:nvSpPr>
            <p:cNvPr id="11" name="Text Box 6"/>
            <p:cNvSpPr txBox="1">
              <a:spLocks noChangeArrowheads="1"/>
            </p:cNvSpPr>
            <p:nvPr/>
          </p:nvSpPr>
          <p:spPr bwMode="auto">
            <a:xfrm>
              <a:off x="6659442" y="1755774"/>
              <a:ext cx="57626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l-GR" b="1" i="1" dirty="0">
                  <a:latin typeface="Comic Sans MS" pitchFamily="66" charset="0"/>
                </a:rPr>
                <a:t>w</a:t>
              </a:r>
              <a:endParaRPr lang="el-GR" altLang="el-GR" b="1" i="1" dirty="0">
                <a:latin typeface="Comic Sans MS" pitchFamily="66" charset="0"/>
              </a:endParaRPr>
            </a:p>
          </p:txBody>
        </p:sp>
        <p:sp>
          <p:nvSpPr>
            <p:cNvPr id="14" name="Line 14"/>
            <p:cNvSpPr>
              <a:spLocks noChangeShapeType="1"/>
            </p:cNvSpPr>
            <p:nvPr/>
          </p:nvSpPr>
          <p:spPr bwMode="auto">
            <a:xfrm>
              <a:off x="7165007" y="1504156"/>
              <a:ext cx="0" cy="503237"/>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grpSp>
      <p:grpSp>
        <p:nvGrpSpPr>
          <p:cNvPr id="16" name="Ομάδα 15"/>
          <p:cNvGrpSpPr/>
          <p:nvPr/>
        </p:nvGrpSpPr>
        <p:grpSpPr>
          <a:xfrm>
            <a:off x="5940251" y="4815681"/>
            <a:ext cx="2881312" cy="433296"/>
            <a:chOff x="5652120" y="4815681"/>
            <a:chExt cx="2881312" cy="433296"/>
          </a:xfrm>
        </p:grpSpPr>
        <p:sp>
          <p:nvSpPr>
            <p:cNvPr id="8" name="Text Box 3"/>
            <p:cNvSpPr txBox="1">
              <a:spLocks noChangeArrowheads="1"/>
            </p:cNvSpPr>
            <p:nvPr/>
          </p:nvSpPr>
          <p:spPr bwMode="auto">
            <a:xfrm>
              <a:off x="5652120" y="4815681"/>
              <a:ext cx="2881312" cy="71437"/>
            </a:xfrm>
            <a:prstGeom prst="rect">
              <a:avLst/>
            </a:prstGeom>
            <a:solidFill>
              <a:srgbClr val="C0C0C0"/>
            </a:solidFill>
            <a:ln w="9525">
              <a:solidFill>
                <a:schemeClr val="tx1"/>
              </a:solidFill>
              <a:miter lim="800000"/>
              <a:headEnd/>
              <a:tailEnd/>
            </a:ln>
            <a:effectLst>
              <a:outerShdw dist="35921" dir="2700000" algn="ctr" rotWithShape="0">
                <a:srgbClr val="808080"/>
              </a:outerShdw>
            </a:effectLst>
          </p:spPr>
          <p:txBody>
            <a:bodyPr/>
            <a:lstStyle/>
            <a:p>
              <a:endParaRPr lang="el-GR" altLang="el-GR" sz="1800">
                <a:latin typeface="Tahoma" pitchFamily="34" charset="0"/>
              </a:endParaRPr>
            </a:p>
          </p:txBody>
        </p:sp>
        <p:sp>
          <p:nvSpPr>
            <p:cNvPr id="15" name="Text Box 24"/>
            <p:cNvSpPr txBox="1">
              <a:spLocks noChangeArrowheads="1"/>
            </p:cNvSpPr>
            <p:nvPr/>
          </p:nvSpPr>
          <p:spPr bwMode="auto">
            <a:xfrm>
              <a:off x="5868020" y="4879645"/>
              <a:ext cx="136842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l-GR" b="1" i="1" dirty="0" smtClean="0">
                  <a:latin typeface="Comic Sans MS" pitchFamily="66" charset="0"/>
                </a:rPr>
                <a:t>U</a:t>
              </a:r>
              <a:r>
                <a:rPr lang="el-GR" altLang="el-GR" b="1" i="1" dirty="0" smtClean="0">
                  <a:latin typeface="Comic Sans MS" pitchFamily="66" charset="0"/>
                </a:rPr>
                <a:t> </a:t>
              </a:r>
              <a:r>
                <a:rPr lang="el-GR" altLang="el-GR" b="1" baseline="-25000" dirty="0" smtClean="0">
                  <a:latin typeface="Comic Sans MS" pitchFamily="66" charset="0"/>
                </a:rPr>
                <a:t>Γης </a:t>
              </a:r>
              <a:r>
                <a:rPr lang="el-GR" altLang="el-GR" b="1" dirty="0">
                  <a:latin typeface="Comic Sans MS" pitchFamily="66" charset="0"/>
                </a:rPr>
                <a:t>= 0</a:t>
              </a:r>
            </a:p>
          </p:txBody>
        </p:sp>
      </p:grpSp>
      <p:sp>
        <p:nvSpPr>
          <p:cNvPr id="20" name="Text Box 25"/>
          <p:cNvSpPr txBox="1">
            <a:spLocks noChangeArrowheads="1"/>
          </p:cNvSpPr>
          <p:nvPr/>
        </p:nvSpPr>
        <p:spPr bwMode="auto">
          <a:xfrm>
            <a:off x="6669420" y="691865"/>
            <a:ext cx="15843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l-GR" sz="2000" b="1" i="1" dirty="0">
                <a:solidFill>
                  <a:srgbClr val="FF0000"/>
                </a:solidFill>
                <a:effectLst>
                  <a:outerShdw blurRad="38100" dist="38100" dir="2700000" algn="tl">
                    <a:srgbClr val="000000"/>
                  </a:outerShdw>
                </a:effectLst>
                <a:latin typeface="Comic Sans MS" pitchFamily="66" charset="0"/>
              </a:rPr>
              <a:t>U</a:t>
            </a:r>
            <a:r>
              <a:rPr lang="el-GR" altLang="el-GR" sz="2000" b="1" i="1" baseline="-25000" dirty="0">
                <a:solidFill>
                  <a:srgbClr val="FF0000"/>
                </a:solidFill>
                <a:effectLst>
                  <a:outerShdw blurRad="38100" dist="38100" dir="2700000" algn="tl">
                    <a:srgbClr val="000000"/>
                  </a:outerShdw>
                </a:effectLst>
                <a:latin typeface="Comic Sans MS" pitchFamily="66" charset="0"/>
              </a:rPr>
              <a:t>Α </a:t>
            </a:r>
            <a:r>
              <a:rPr lang="el-GR" altLang="el-GR" sz="2000" b="1" i="1" dirty="0">
                <a:solidFill>
                  <a:srgbClr val="FF0000"/>
                </a:solidFill>
                <a:effectLst>
                  <a:outerShdw blurRad="38100" dist="38100" dir="2700000" algn="tl">
                    <a:srgbClr val="000000"/>
                  </a:outerShdw>
                </a:effectLst>
                <a:latin typeface="Comic Sans MS" pitchFamily="66" charset="0"/>
              </a:rPr>
              <a:t>= </a:t>
            </a:r>
            <a:r>
              <a:rPr lang="en-US" altLang="el-GR" sz="2000" b="1" i="1" dirty="0" err="1">
                <a:solidFill>
                  <a:srgbClr val="FF0000"/>
                </a:solidFill>
                <a:effectLst>
                  <a:outerShdw blurRad="38100" dist="38100" dir="2700000" algn="tl">
                    <a:srgbClr val="000000"/>
                  </a:outerShdw>
                </a:effectLst>
                <a:latin typeface="Comic Sans MS" pitchFamily="66" charset="0"/>
              </a:rPr>
              <a:t>m.g.h</a:t>
            </a:r>
            <a:endParaRPr lang="el-GR" altLang="el-GR" sz="2000" b="1" i="1" dirty="0">
              <a:solidFill>
                <a:srgbClr val="FF0000"/>
              </a:solidFill>
              <a:effectLst>
                <a:outerShdw blurRad="38100" dist="38100" dir="2700000" algn="tl">
                  <a:srgbClr val="000000"/>
                </a:outerShdw>
              </a:effectLst>
              <a:latin typeface="Comic Sans MS" pitchFamily="66" charset="0"/>
            </a:endParaRPr>
          </a:p>
        </p:txBody>
      </p:sp>
      <p:sp>
        <p:nvSpPr>
          <p:cNvPr id="21" name="Text Box 23"/>
          <p:cNvSpPr txBox="1">
            <a:spLocks noChangeArrowheads="1"/>
          </p:cNvSpPr>
          <p:nvPr/>
        </p:nvSpPr>
        <p:spPr bwMode="auto">
          <a:xfrm>
            <a:off x="236510" y="3382902"/>
            <a:ext cx="6048672" cy="1631216"/>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lgn="just">
              <a:spcBef>
                <a:spcPct val="50000"/>
              </a:spcBef>
            </a:pPr>
            <a:r>
              <a:rPr lang="el-GR" altLang="el-GR" sz="2000" b="1" dirty="0">
                <a:effectLst>
                  <a:outerShdw blurRad="38100" dist="38100" dir="2700000" algn="tl">
                    <a:srgbClr val="FFFFFF"/>
                  </a:outerShdw>
                </a:effectLst>
                <a:latin typeface="Comic Sans MS" pitchFamily="66" charset="0"/>
              </a:rPr>
              <a:t>Στη θέση Α το σώμα έχει </a:t>
            </a:r>
            <a:r>
              <a:rPr lang="el-GR" altLang="el-GR" sz="2000" b="1" dirty="0" err="1">
                <a:effectLst>
                  <a:outerShdw blurRad="38100" dist="38100" dir="2700000" algn="tl">
                    <a:srgbClr val="FFFFFF"/>
                  </a:outerShdw>
                </a:effectLst>
                <a:latin typeface="Comic Sans MS" pitchFamily="66" charset="0"/>
              </a:rPr>
              <a:t>βαρυτική</a:t>
            </a:r>
            <a:r>
              <a:rPr lang="el-GR" altLang="el-GR" sz="2000" b="1" dirty="0">
                <a:effectLst>
                  <a:outerShdw blurRad="38100" dist="38100" dir="2700000" algn="tl">
                    <a:srgbClr val="FFFFFF"/>
                  </a:outerShdw>
                </a:effectLst>
                <a:latin typeface="Comic Sans MS" pitchFamily="66" charset="0"/>
              </a:rPr>
              <a:t> δυναμική ενέργεια </a:t>
            </a:r>
            <a:r>
              <a:rPr lang="en-US" altLang="el-GR" sz="2000" b="1" i="1" dirty="0" smtClean="0">
                <a:solidFill>
                  <a:srgbClr val="FF0000"/>
                </a:solidFill>
                <a:effectLst>
                  <a:outerShdw blurRad="38100" dist="38100" dir="2700000" algn="tl">
                    <a:srgbClr val="000000"/>
                  </a:outerShdw>
                </a:effectLst>
                <a:latin typeface="Comic Sans MS" pitchFamily="66" charset="0"/>
              </a:rPr>
              <a:t>U</a:t>
            </a:r>
            <a:r>
              <a:rPr lang="el-GR" altLang="el-GR" sz="2000" b="1" baseline="-25000" dirty="0" smtClean="0">
                <a:solidFill>
                  <a:srgbClr val="FF0000"/>
                </a:solidFill>
                <a:effectLst>
                  <a:outerShdw blurRad="38100" dist="38100" dir="2700000" algn="tl">
                    <a:srgbClr val="000000"/>
                  </a:outerShdw>
                </a:effectLst>
                <a:latin typeface="Comic Sans MS" pitchFamily="66" charset="0"/>
              </a:rPr>
              <a:t>Α</a:t>
            </a:r>
            <a:r>
              <a:rPr lang="en-US" altLang="el-GR" sz="2000" b="1" i="1" dirty="0" smtClean="0">
                <a:solidFill>
                  <a:srgbClr val="FF0000"/>
                </a:solidFill>
                <a:effectLst>
                  <a:outerShdw blurRad="38100" dist="38100" dir="2700000" algn="tl">
                    <a:srgbClr val="000000"/>
                  </a:outerShdw>
                </a:effectLst>
                <a:latin typeface="Comic Sans MS" pitchFamily="66" charset="0"/>
              </a:rPr>
              <a:t>=</a:t>
            </a:r>
            <a:r>
              <a:rPr lang="en-US" altLang="el-GR" sz="2000" b="1" i="1" dirty="0" err="1" smtClean="0">
                <a:solidFill>
                  <a:srgbClr val="FF0000"/>
                </a:solidFill>
                <a:effectLst>
                  <a:outerShdw blurRad="38100" dist="38100" dir="2700000" algn="tl">
                    <a:srgbClr val="000000"/>
                  </a:outerShdw>
                </a:effectLst>
                <a:latin typeface="Comic Sans MS" pitchFamily="66" charset="0"/>
              </a:rPr>
              <a:t>m.g.h</a:t>
            </a:r>
            <a:r>
              <a:rPr lang="en-US" altLang="el-GR" sz="2000" b="1" i="1" dirty="0">
                <a:solidFill>
                  <a:srgbClr val="FF0000"/>
                </a:solidFill>
                <a:effectLst>
                  <a:outerShdw blurRad="38100" dist="38100" dir="2700000" algn="tl">
                    <a:srgbClr val="000000"/>
                  </a:outerShdw>
                </a:effectLst>
                <a:latin typeface="Comic Sans MS" pitchFamily="66" charset="0"/>
              </a:rPr>
              <a:t>, </a:t>
            </a:r>
            <a:r>
              <a:rPr lang="el-GR" altLang="el-GR" sz="2000" b="1" dirty="0">
                <a:effectLst>
                  <a:outerShdw blurRad="38100" dist="38100" dir="2700000" algn="tl">
                    <a:srgbClr val="FFFFFF"/>
                  </a:outerShdw>
                </a:effectLst>
                <a:latin typeface="Comic Sans MS" pitchFamily="66" charset="0"/>
              </a:rPr>
              <a:t>επειδή</a:t>
            </a:r>
            <a:r>
              <a:rPr lang="en-US" altLang="el-GR" sz="2000" b="1" dirty="0">
                <a:solidFill>
                  <a:srgbClr val="FF0000"/>
                </a:solidFill>
                <a:effectLst>
                  <a:outerShdw blurRad="38100" dist="38100" dir="2700000" algn="tl">
                    <a:srgbClr val="000000"/>
                  </a:outerShdw>
                </a:effectLst>
                <a:latin typeface="Comic Sans MS" pitchFamily="66" charset="0"/>
              </a:rPr>
              <a:t> </a:t>
            </a:r>
            <a:r>
              <a:rPr lang="el-GR" altLang="el-GR" sz="2000" b="1" dirty="0">
                <a:effectLst>
                  <a:outerShdw blurRad="38100" dist="38100" dir="2700000" algn="tl">
                    <a:srgbClr val="FFFFFF"/>
                  </a:outerShdw>
                </a:effectLst>
                <a:latin typeface="Comic Sans MS" pitchFamily="66" charset="0"/>
              </a:rPr>
              <a:t>τόση είναι </a:t>
            </a:r>
            <a:r>
              <a:rPr lang="el-GR" altLang="el-GR" sz="2000" b="1" dirty="0">
                <a:solidFill>
                  <a:srgbClr val="FF0000"/>
                </a:solidFill>
                <a:effectLst>
                  <a:outerShdw blurRad="38100" dist="38100" dir="2700000" algn="tl">
                    <a:srgbClr val="000000"/>
                  </a:outerShdw>
                </a:effectLst>
                <a:latin typeface="Comic Sans MS" pitchFamily="66" charset="0"/>
              </a:rPr>
              <a:t>η διαφορά της ενέργειας </a:t>
            </a:r>
            <a:r>
              <a:rPr lang="el-GR" altLang="el-GR" sz="2000" b="1" dirty="0">
                <a:effectLst>
                  <a:outerShdw blurRad="38100" dist="38100" dir="2700000" algn="tl">
                    <a:srgbClr val="FFFFFF"/>
                  </a:outerShdw>
                </a:effectLst>
                <a:latin typeface="Comic Sans MS" pitchFamily="66" charset="0"/>
              </a:rPr>
              <a:t>ανάμεσα στη θέση Α και στην επιφάνεια της Γης, που τη θεωρούμε ως επίπεδο αναφοράς με δυναμική ενέργεια ίση με 0. </a:t>
            </a:r>
            <a:endParaRPr lang="el-GR" altLang="el-GR" sz="2000" b="1" dirty="0">
              <a:solidFill>
                <a:srgbClr val="FF0000"/>
              </a:solidFill>
              <a:effectLst>
                <a:outerShdw blurRad="38100" dist="38100" dir="2700000" algn="tl">
                  <a:srgbClr val="000000"/>
                </a:outerShdw>
              </a:effectLst>
              <a:latin typeface="Comic Sans MS" pitchFamily="66" charset="0"/>
            </a:endParaRPr>
          </a:p>
        </p:txBody>
      </p:sp>
    </p:spTree>
    <p:extLst>
      <p:ext uri="{BB962C8B-B14F-4D97-AF65-F5344CB8AC3E}">
        <p14:creationId xmlns:p14="http://schemas.microsoft.com/office/powerpoint/2010/main" val="3909399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dissolve">
                                      <p:cBhvr>
                                        <p:cTn id="11" dur="500"/>
                                        <p:tgtEl>
                                          <p:spTgt spid="6"/>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nodeType="clickEffect">
                                  <p:stCondLst>
                                    <p:cond delay="0"/>
                                  </p:stCondLst>
                                  <p:childTnLst>
                                    <p:set>
                                      <p:cBhvr>
                                        <p:cTn id="15" dur="1" fill="hold">
                                          <p:stCondLst>
                                            <p:cond delay="0"/>
                                          </p:stCondLst>
                                        </p:cTn>
                                        <p:tgtEl>
                                          <p:spTgt spid="16"/>
                                        </p:tgtEl>
                                        <p:attrNameLst>
                                          <p:attrName>style.visibility</p:attrName>
                                        </p:attrNameLst>
                                      </p:cBhvr>
                                      <p:to>
                                        <p:strVal val="visible"/>
                                      </p:to>
                                    </p:set>
                                    <p:animEffect transition="in" filter="dissolve">
                                      <p:cBhvr>
                                        <p:cTn id="16" dur="500"/>
                                        <p:tgtEl>
                                          <p:spTgt spid="16"/>
                                        </p:tgtEl>
                                      </p:cBhvr>
                                    </p:animEffect>
                                  </p:childTnLst>
                                </p:cTn>
                              </p:par>
                            </p:childTnLst>
                          </p:cTn>
                        </p:par>
                        <p:par>
                          <p:cTn id="17" fill="hold">
                            <p:stCondLst>
                              <p:cond delay="500"/>
                            </p:stCondLst>
                            <p:childTnLst>
                              <p:par>
                                <p:cTn id="18" presetID="10" presetClass="entr" presetSubtype="0" fill="hold" nodeType="afterEffect">
                                  <p:stCondLst>
                                    <p:cond delay="250"/>
                                  </p:stCondLst>
                                  <p:childTnLst>
                                    <p:set>
                                      <p:cBhvr>
                                        <p:cTn id="19" dur="1" fill="hold">
                                          <p:stCondLst>
                                            <p:cond delay="0"/>
                                          </p:stCondLst>
                                        </p:cTn>
                                        <p:tgtEl>
                                          <p:spTgt spid="19"/>
                                        </p:tgtEl>
                                        <p:attrNameLst>
                                          <p:attrName>style.visibility</p:attrName>
                                        </p:attrNameLst>
                                      </p:cBhvr>
                                      <p:to>
                                        <p:strVal val="visible"/>
                                      </p:to>
                                    </p:set>
                                    <p:animEffect transition="in" filter="fade">
                                      <p:cBhvr>
                                        <p:cTn id="20" dur="500"/>
                                        <p:tgtEl>
                                          <p:spTgt spid="19"/>
                                        </p:tgtEl>
                                      </p:cBhvr>
                                    </p:animEffect>
                                  </p:childTnLst>
                                </p:cTn>
                              </p:par>
                            </p:childTnLst>
                          </p:cTn>
                        </p:par>
                        <p:par>
                          <p:cTn id="21" fill="hold">
                            <p:stCondLst>
                              <p:cond delay="1250"/>
                            </p:stCondLst>
                            <p:childTnLst>
                              <p:par>
                                <p:cTn id="22" presetID="10" presetClass="entr" presetSubtype="0" fill="hold" nodeType="afterEffect">
                                  <p:stCondLst>
                                    <p:cond delay="250"/>
                                  </p:stCondLst>
                                  <p:childTnLst>
                                    <p:set>
                                      <p:cBhvr>
                                        <p:cTn id="23" dur="1" fill="hold">
                                          <p:stCondLst>
                                            <p:cond delay="0"/>
                                          </p:stCondLst>
                                        </p:cTn>
                                        <p:tgtEl>
                                          <p:spTgt spid="18"/>
                                        </p:tgtEl>
                                        <p:attrNameLst>
                                          <p:attrName>style.visibility</p:attrName>
                                        </p:attrNameLst>
                                      </p:cBhvr>
                                      <p:to>
                                        <p:strVal val="visible"/>
                                      </p:to>
                                    </p:set>
                                    <p:animEffect transition="in" filter="fade">
                                      <p:cBhvr>
                                        <p:cTn id="24" dur="500"/>
                                        <p:tgtEl>
                                          <p:spTgt spid="18"/>
                                        </p:tgtEl>
                                      </p:cBhvr>
                                    </p:animEffect>
                                  </p:childTnLst>
                                </p:cTn>
                              </p:par>
                            </p:childTnLst>
                          </p:cTn>
                        </p:par>
                        <p:par>
                          <p:cTn id="25" fill="hold">
                            <p:stCondLst>
                              <p:cond delay="2000"/>
                            </p:stCondLst>
                            <p:childTnLst>
                              <p:par>
                                <p:cTn id="26" presetID="10" presetClass="entr" presetSubtype="0" fill="hold" nodeType="afterEffect">
                                  <p:stCondLst>
                                    <p:cond delay="250"/>
                                  </p:stCondLst>
                                  <p:childTnLst>
                                    <p:set>
                                      <p:cBhvr>
                                        <p:cTn id="27" dur="1" fill="hold">
                                          <p:stCondLst>
                                            <p:cond delay="0"/>
                                          </p:stCondLst>
                                        </p:cTn>
                                        <p:tgtEl>
                                          <p:spTgt spid="17"/>
                                        </p:tgtEl>
                                        <p:attrNameLst>
                                          <p:attrName>style.visibility</p:attrName>
                                        </p:attrNameLst>
                                      </p:cBhvr>
                                      <p:to>
                                        <p:strVal val="visible"/>
                                      </p:to>
                                    </p:set>
                                    <p:animEffect transition="in" filter="fade">
                                      <p:cBhvr>
                                        <p:cTn id="28" dur="500"/>
                                        <p:tgtEl>
                                          <p:spTgt spid="17"/>
                                        </p:tgtEl>
                                      </p:cBhvr>
                                    </p:animEffect>
                                  </p:childTnLst>
                                </p:cTn>
                              </p:par>
                            </p:childTnLst>
                          </p:cTn>
                        </p:par>
                        <p:par>
                          <p:cTn id="29" fill="hold">
                            <p:stCondLst>
                              <p:cond delay="2750"/>
                            </p:stCondLst>
                            <p:childTnLst>
                              <p:par>
                                <p:cTn id="30" presetID="2" presetClass="entr" presetSubtype="2" fill="hold" grpId="0" nodeType="afterEffect">
                                  <p:stCondLst>
                                    <p:cond delay="250"/>
                                  </p:stCondLst>
                                  <p:childTnLst>
                                    <p:set>
                                      <p:cBhvr>
                                        <p:cTn id="31" dur="1" fill="hold">
                                          <p:stCondLst>
                                            <p:cond delay="0"/>
                                          </p:stCondLst>
                                        </p:cTn>
                                        <p:tgtEl>
                                          <p:spTgt spid="20"/>
                                        </p:tgtEl>
                                        <p:attrNameLst>
                                          <p:attrName>style.visibility</p:attrName>
                                        </p:attrNameLst>
                                      </p:cBhvr>
                                      <p:to>
                                        <p:strVal val="visible"/>
                                      </p:to>
                                    </p:set>
                                    <p:anim calcmode="lin" valueType="num">
                                      <p:cBhvr additive="base">
                                        <p:cTn id="32" dur="1500" fill="hold"/>
                                        <p:tgtEl>
                                          <p:spTgt spid="20"/>
                                        </p:tgtEl>
                                        <p:attrNameLst>
                                          <p:attrName>ppt_x</p:attrName>
                                        </p:attrNameLst>
                                      </p:cBhvr>
                                      <p:tavLst>
                                        <p:tav tm="0">
                                          <p:val>
                                            <p:strVal val="1+#ppt_w/2"/>
                                          </p:val>
                                        </p:tav>
                                        <p:tav tm="100000">
                                          <p:val>
                                            <p:strVal val="#ppt_x"/>
                                          </p:val>
                                        </p:tav>
                                      </p:tavLst>
                                    </p:anim>
                                    <p:anim calcmode="lin" valueType="num">
                                      <p:cBhvr additive="base">
                                        <p:cTn id="33" dur="1500" fill="hold"/>
                                        <p:tgtEl>
                                          <p:spTgt spid="20"/>
                                        </p:tgtEl>
                                        <p:attrNameLst>
                                          <p:attrName>ppt_y</p:attrName>
                                        </p:attrNameLst>
                                      </p:cBhvr>
                                      <p:tavLst>
                                        <p:tav tm="0">
                                          <p:val>
                                            <p:strVal val="#ppt_y"/>
                                          </p:val>
                                        </p:tav>
                                        <p:tav tm="100000">
                                          <p:val>
                                            <p:strVal val="#ppt_y"/>
                                          </p:val>
                                        </p:tav>
                                      </p:tavLst>
                                    </p:anim>
                                  </p:childTnLst>
                                </p:cTn>
                              </p:par>
                              <p:par>
                                <p:cTn id="34" presetID="9" presetClass="entr" presetSubtype="0" fill="hold" grpId="0" nodeType="withEffect">
                                  <p:stCondLst>
                                    <p:cond delay="0"/>
                                  </p:stCondLst>
                                  <p:childTnLst>
                                    <p:set>
                                      <p:cBhvr>
                                        <p:cTn id="35" dur="1" fill="hold">
                                          <p:stCondLst>
                                            <p:cond delay="0"/>
                                          </p:stCondLst>
                                        </p:cTn>
                                        <p:tgtEl>
                                          <p:spTgt spid="21"/>
                                        </p:tgtEl>
                                        <p:attrNameLst>
                                          <p:attrName>style.visibility</p:attrName>
                                        </p:attrNameLst>
                                      </p:cBhvr>
                                      <p:to>
                                        <p:strVal val="visible"/>
                                      </p:to>
                                    </p:set>
                                    <p:animEffect transition="in" filter="dissolve">
                                      <p:cBhvr>
                                        <p:cTn id="36"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20" grpId="0"/>
      <p:bldP spid="21"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3" name="Θέση αριθμού διαφάνειας 2"/>
          <p:cNvSpPr>
            <a:spLocks noGrp="1"/>
          </p:cNvSpPr>
          <p:nvPr>
            <p:ph type="sldNum" sz="quarter" idx="12"/>
          </p:nvPr>
        </p:nvSpPr>
        <p:spPr/>
        <p:txBody>
          <a:bodyPr/>
          <a:lstStyle/>
          <a:p>
            <a:fld id="{3DF53439-851E-44AD-84B1-B6BFC3D0C743}" type="slidenum">
              <a:rPr lang="el-GR" smtClean="0"/>
              <a:t>9</a:t>
            </a:fld>
            <a:endParaRPr lang="el-GR"/>
          </a:p>
        </p:txBody>
      </p:sp>
      <p:sp>
        <p:nvSpPr>
          <p:cNvPr id="4" name="TextBox 3"/>
          <p:cNvSpPr txBox="1"/>
          <p:nvPr/>
        </p:nvSpPr>
        <p:spPr>
          <a:xfrm>
            <a:off x="1763688" y="2348880"/>
            <a:ext cx="5256584" cy="646331"/>
          </a:xfrm>
          <a:prstGeom prst="rect">
            <a:avLst/>
          </a:prstGeom>
          <a:noFill/>
        </p:spPr>
        <p:txBody>
          <a:bodyPr wrap="square" rtlCol="0">
            <a:spAutoFit/>
          </a:bodyPr>
          <a:lstStyle/>
          <a:p>
            <a:pPr algn="ctr"/>
            <a:r>
              <a:rPr lang="el-GR" sz="3600" b="1" dirty="0" smtClean="0">
                <a:solidFill>
                  <a:srgbClr val="800000"/>
                </a:solidFill>
                <a:effectLst>
                  <a:outerShdw blurRad="38100" dist="38100" dir="2700000" algn="tl">
                    <a:srgbClr val="000000">
                      <a:alpha val="43137"/>
                    </a:srgbClr>
                  </a:outerShdw>
                </a:effectLst>
                <a:latin typeface="Comic Sans MS" panose="030F0702030302020204" pitchFamily="66" charset="0"/>
              </a:rPr>
              <a:t>Κινητική Ενέργεια</a:t>
            </a:r>
            <a:endParaRPr lang="el-GR" sz="3600" b="1" dirty="0">
              <a:solidFill>
                <a:srgbClr val="800000"/>
              </a:solidFill>
              <a:effectLst>
                <a:outerShdw blurRad="38100" dist="38100" dir="2700000" algn="tl">
                  <a:srgbClr val="000000">
                    <a:alpha val="43137"/>
                  </a:srgbClr>
                </a:outerShdw>
              </a:effectLst>
              <a:latin typeface="Comic Sans MS" panose="030F0702030302020204" pitchFamily="66" charset="0"/>
            </a:endParaRPr>
          </a:p>
        </p:txBody>
      </p:sp>
    </p:spTree>
    <p:extLst>
      <p:ext uri="{BB962C8B-B14F-4D97-AF65-F5344CB8AC3E}">
        <p14:creationId xmlns:p14="http://schemas.microsoft.com/office/powerpoint/2010/main" val="1142883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0-#ppt_w/2"/>
                                          </p:val>
                                        </p:tav>
                                        <p:tav tm="100000">
                                          <p:val>
                                            <p:strVal val="#ppt_x"/>
                                          </p:val>
                                        </p:tav>
                                      </p:tavLst>
                                    </p:anim>
                                    <p:anim calcmode="lin" valueType="num">
                                      <p:cBhvr additive="base">
                                        <p:cTn id="8" dur="20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1309</TotalTime>
  <Words>2664</Words>
  <Application>Microsoft Office PowerPoint</Application>
  <PresentationFormat>Προβολή στην οθόνη (4:3)</PresentationFormat>
  <Paragraphs>279</Paragraphs>
  <Slides>35</Slides>
  <Notes>0</Notes>
  <HiddenSlides>0</HiddenSlides>
  <MMClips>0</MMClips>
  <ScaleCrop>false</ScaleCrop>
  <HeadingPairs>
    <vt:vector size="8" baseType="variant">
      <vt:variant>
        <vt:lpstr>Γραμματοσειρές που χρησιμοποιούνται</vt:lpstr>
      </vt:variant>
      <vt:variant>
        <vt:i4>6</vt:i4>
      </vt:variant>
      <vt:variant>
        <vt:lpstr>Θέμα</vt:lpstr>
      </vt:variant>
      <vt:variant>
        <vt:i4>1</vt:i4>
      </vt:variant>
      <vt:variant>
        <vt:lpstr>Ενσωματωμένοι διακομιστές OLE</vt:lpstr>
      </vt:variant>
      <vt:variant>
        <vt:i4>2</vt:i4>
      </vt:variant>
      <vt:variant>
        <vt:lpstr>Τίτλοι διαφανειών</vt:lpstr>
      </vt:variant>
      <vt:variant>
        <vt:i4>35</vt:i4>
      </vt:variant>
    </vt:vector>
  </HeadingPairs>
  <TitlesOfParts>
    <vt:vector size="44" baseType="lpstr">
      <vt:lpstr>Arial</vt:lpstr>
      <vt:lpstr>Calibri</vt:lpstr>
      <vt:lpstr>Cambria Math</vt:lpstr>
      <vt:lpstr>Comic Sans MS</vt:lpstr>
      <vt:lpstr>Tahoma</vt:lpstr>
      <vt:lpstr>Trebuchet MS</vt:lpstr>
      <vt:lpstr>Θέμα του Office</vt:lpstr>
      <vt:lpstr>Φωτογραφία του Photo Editor</vt:lpstr>
      <vt:lpstr>Εξίσωση</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Merkouris</dc:creator>
  <cp:lastModifiedBy>petros xirodimas</cp:lastModifiedBy>
  <cp:revision>183</cp:revision>
  <dcterms:created xsi:type="dcterms:W3CDTF">2014-03-13T13:00:12Z</dcterms:created>
  <dcterms:modified xsi:type="dcterms:W3CDTF">2020-09-22T16:41:07Z</dcterms:modified>
</cp:coreProperties>
</file>