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305" r:id="rId16"/>
    <p:sldId id="304" r:id="rId17"/>
    <p:sldId id="293" r:id="rId18"/>
    <p:sldId id="294" r:id="rId19"/>
    <p:sldId id="302" r:id="rId20"/>
    <p:sldId id="270" r:id="rId21"/>
    <p:sldId id="272" r:id="rId22"/>
    <p:sldId id="287" r:id="rId23"/>
    <p:sldId id="288" r:id="rId24"/>
    <p:sldId id="273" r:id="rId25"/>
    <p:sldId id="274" r:id="rId26"/>
    <p:sldId id="275" r:id="rId27"/>
    <p:sldId id="276" r:id="rId28"/>
    <p:sldId id="289" r:id="rId29"/>
    <p:sldId id="290" r:id="rId30"/>
    <p:sldId id="306" r:id="rId31"/>
    <p:sldId id="291" r:id="rId32"/>
    <p:sldId id="292" r:id="rId33"/>
    <p:sldId id="277" r:id="rId34"/>
    <p:sldId id="279" r:id="rId35"/>
    <p:sldId id="278" r:id="rId36"/>
    <p:sldId id="280" r:id="rId37"/>
    <p:sldId id="281" r:id="rId38"/>
    <p:sldId id="282" r:id="rId39"/>
    <p:sldId id="300" r:id="rId40"/>
    <p:sldId id="284" r:id="rId41"/>
    <p:sldId id="301" r:id="rId42"/>
    <p:sldId id="286" r:id="rId43"/>
    <p:sldId id="303" r:id="rId44"/>
    <p:sldId id="296" r:id="rId45"/>
    <p:sldId id="283" r:id="rId46"/>
    <p:sldId id="285" r:id="rId47"/>
    <p:sldId id="298" r:id="rId48"/>
    <p:sldId id="295" r:id="rId49"/>
    <p:sldId id="297" r:id="rId50"/>
    <p:sldId id="299" r:id="rId5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800000"/>
    <a:srgbClr val="FFFFCC"/>
    <a:srgbClr val="E1FFE1"/>
    <a:srgbClr val="99FF99"/>
    <a:srgbClr val="A7FFFF"/>
    <a:srgbClr val="FF0000"/>
    <a:srgbClr val="66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DD4BF-084F-481E-95CE-06254E8B404A}" type="datetimeFigureOut">
              <a:rPr lang="el-GR" smtClean="0"/>
              <a:t>23/1/2021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05E23-1A21-435B-A3A2-6B1D78DC7F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1063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5DDB9C6-F0CD-46E1-AFFD-746C518EC86B}" type="slidenum">
              <a:rPr lang="el-GR" altLang="el-GR" sz="1200"/>
              <a:pPr eaLnBrk="1" hangingPunct="1"/>
              <a:t>22</a:t>
            </a:fld>
            <a:endParaRPr lang="el-GR" altLang="el-GR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415705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98B1D7F-3DEB-4421-AB2C-83E1D56B161D}" type="slidenum">
              <a:rPr lang="el-GR" altLang="el-GR" sz="1200"/>
              <a:pPr eaLnBrk="1" hangingPunct="1"/>
              <a:t>23</a:t>
            </a:fld>
            <a:endParaRPr lang="el-GR" altLang="el-GR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66686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AF23CDC-0FD9-496F-98C2-318CD31BAE65}" type="slidenum">
              <a:rPr lang="el-GR" altLang="el-GR"/>
              <a:pPr>
                <a:spcBef>
                  <a:spcPct val="0"/>
                </a:spcBef>
              </a:pPr>
              <a:t>28</a:t>
            </a:fld>
            <a:endParaRPr lang="el-GR" altLang="el-GR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215532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7BD954-29C7-439A-A3B6-13A138DA7BB9}" type="slidenum">
              <a:rPr lang="el-GR" altLang="el-GR"/>
              <a:pPr>
                <a:spcBef>
                  <a:spcPct val="0"/>
                </a:spcBef>
              </a:pPr>
              <a:t>29</a:t>
            </a:fld>
            <a:endParaRPr lang="el-GR" altLang="el-G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25586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9367-2DEA-4944-B4A3-8A995D14469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26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063-0C51-4034-8ADD-AA3F8D78337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2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8CF-BCCC-4662-B44D-ADFA8CB05D0B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63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42563-4376-48EB-954D-B9B5A7AA4535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06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6DEBC-BF64-4D5A-9D37-4A7F92484579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23/1/2021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82F6-6567-444F-9A04-38D96E42A2C9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9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278A9-20ED-43C7-98B5-88C3771F647C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23/1/2021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AF50-8782-40CF-8B53-39F564DB54A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25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79652-D2E6-4D65-BAC4-81E74D6FB0BE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23/1/2021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2E8E-A6A2-4C00-8D22-066B12895CBB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553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015C-1B4E-4C2C-8E07-FFA1F935F73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3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0B-CA78-4223-99E3-57405459D1E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91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CA4-F0A3-4E61-B6D8-CA8AABB03A0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4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353E7-60CC-48C3-96FE-95CA9C10EFAF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70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B694-4BFD-456E-968D-6AE44BF4F07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B596-748B-4D6D-952F-0ECEF118A96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50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548C-7919-4D47-A16E-CE03D056B41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10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245A-F871-4518-B158-4AB96C34873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0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F3057-6BC1-4621-95B3-CB9873FAD62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23/1/2021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4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://merkopanas.blogspot.com/search?q=Blaise+Pasca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grc.nasa.gov/WWW/K-12/airplane/boyle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www.famousscientists.org/robert-boyle/" TargetMode="Externa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20.jpg"/><Relationship Id="rId2" Type="http://schemas.openxmlformats.org/officeDocument/2006/relationships/hyperlink" Target="https://www.grc.nasa.gov/WWW/K-12/airplane/glussac.html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hyperlink" Target="http://merkopanas.blogspot.com/2017/11/1746-jacques-charles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jpg"/><Relationship Id="rId2" Type="http://schemas.openxmlformats.org/officeDocument/2006/relationships/hyperlink" Target="https://www.grc.nasa.gov/WWW/K-12/airplane/glussac.html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hyperlink" Target="https://el.wikipedia.org/wiki/%CE%96%CE%BF%CE%B6%CE%AD%CF%86_%CE%9B%CE%BF%CF%85%CE%AF_%CE%93%CE%BA%CE%B1%CE%B9-%CE%9B%CF%85%CF%83%CE%AC%CE%BA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ylikonet300.blogspot.com/2012/06/6.html" TargetMode="External"/><Relationship Id="rId3" Type="http://schemas.openxmlformats.org/officeDocument/2006/relationships/hyperlink" Target="https://www.youtube.com/watch?v=kecG6tta3AM" TargetMode="External"/><Relationship Id="rId7" Type="http://schemas.openxmlformats.org/officeDocument/2006/relationships/hyperlink" Target="https://www.dropbox.com/s/zz7u4xm4clsath9/%CE%9D%CF%8C%CE%BC%CE%BF%CF%82%20%CF%84%CE%BF%CF%85%20Boyle.doc?dl=0" TargetMode="External"/><Relationship Id="rId2" Type="http://schemas.openxmlformats.org/officeDocument/2006/relationships/hyperlink" Target="https://www.youtube.com/watch?v=yqxGi-rAGIM&amp;list=PLvhQahQYhvbhsyea8gme61ED2jsSOXNtI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nekfe.gr/downloads/lab-manuals/nomoi_aeriwn_odhgies.pdf" TargetMode="External"/><Relationship Id="rId5" Type="http://schemas.openxmlformats.org/officeDocument/2006/relationships/hyperlink" Target="https://phet.colorado.edu/el/simulation/legacy/gas-properties" TargetMode="External"/><Relationship Id="rId4" Type="http://schemas.openxmlformats.org/officeDocument/2006/relationships/hyperlink" Target="https://www.seilias.gr/index.php?option=com_content&amp;task=view&amp;id=397&amp;Itemid=32&amp;catid=4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erkopanas.blogspot.com/2018/11/hot-potatoes_30.html" TargetMode="External"/><Relationship Id="rId2" Type="http://schemas.openxmlformats.org/officeDocument/2006/relationships/hyperlink" Target="http://merkopanas.blogspot.com/2016/10/blog-post.html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s://el.wikipedia.org/wiki/%CE%99%CE%BE%CF%8E%CE%B4%CE%B5%CF%8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53558" y="455022"/>
            <a:ext cx="558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Εισαγωγή στα αέρια</a:t>
            </a:r>
            <a:endParaRPr 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50" y="1531917"/>
            <a:ext cx="7806368" cy="4393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790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0656" y="493776"/>
            <a:ext cx="779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Μακροσκοπική και Μικροσκοπική μελέτη</a:t>
            </a:r>
            <a:endParaRPr 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56" y="1497711"/>
            <a:ext cx="5110544" cy="2937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654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09" y="844539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5328" y="444429"/>
            <a:ext cx="5415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Βλέποντας τον καπνό του τσιγάρου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</a:rPr>
              <a:t>λέμε ότι κάνουμε</a:t>
            </a:r>
            <a:endParaRPr lang="el-G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72" y="20909"/>
            <a:ext cx="3455084" cy="1985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Ορθογώνιο 7"/>
          <p:cNvSpPr/>
          <p:nvPr/>
        </p:nvSpPr>
        <p:spPr>
          <a:xfrm>
            <a:off x="2756456" y="952260"/>
            <a:ext cx="4394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μακροσκοπική παρατήρηση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</a:t>
            </a:r>
            <a:r>
              <a:rPr lang="el-G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1060704" y="1655064"/>
            <a:ext cx="7494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Θα χρησιμοποιούσαμε τον ίδιο χαρακτηρισμό, αν ο καπνός βρισκόταν σ’ ένα κλειστό μπουκάλι και μετρούσαμε κατάλληλα την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πίεση</a:t>
            </a:r>
            <a:r>
              <a:rPr lang="el-GR" sz="2000" b="1" dirty="0" smtClean="0">
                <a:latin typeface="Comic Sans MS" panose="030F0702030302020204" pitchFamily="66" charset="0"/>
              </a:rPr>
              <a:t> του, την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θερμοκρασία</a:t>
            </a:r>
            <a:r>
              <a:rPr lang="el-GR" sz="2000" b="1" dirty="0" smtClean="0">
                <a:latin typeface="Comic Sans MS" panose="030F0702030302020204" pitchFamily="66" charset="0"/>
              </a:rPr>
              <a:t> του ή τον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όγκο</a:t>
            </a:r>
            <a:r>
              <a:rPr lang="el-GR" sz="2000" b="1" dirty="0" smtClean="0">
                <a:latin typeface="Comic Sans MS" panose="030F0702030302020204" pitchFamily="66" charset="0"/>
              </a:rPr>
              <a:t> του.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0704" y="3327364"/>
            <a:ext cx="8641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Γενικά, η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μελέτη</a:t>
            </a:r>
            <a:r>
              <a:rPr lang="el-GR" sz="2000" b="1" dirty="0" smtClean="0">
                <a:latin typeface="Comic Sans MS" panose="030F0702030302020204" pitchFamily="66" charset="0"/>
              </a:rPr>
              <a:t> θα λέγεται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μακροσκοπική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l-GR" sz="2000" b="1" dirty="0" smtClean="0">
                <a:latin typeface="Comic Sans MS" panose="030F0702030302020204" pitchFamily="66" charset="0"/>
              </a:rPr>
              <a:t> όταν σ’ αυτή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δεν υπεισέρχονται υποθέσεις, θεωρίες ή μεγέθη που έχουν σχέση με τα δομικά συστατικά των αντικειμένων,</a:t>
            </a:r>
            <a:r>
              <a:rPr lang="el-GR" sz="2000" b="1" dirty="0" smtClean="0">
                <a:latin typeface="Comic Sans MS" panose="030F0702030302020204" pitchFamily="66" charset="0"/>
              </a:rPr>
              <a:t> που συμμετέχουν στο φαινόμενο.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7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29" y="276998"/>
            <a:ext cx="4358935" cy="280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66876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22708" y="276998"/>
            <a:ext cx="5248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Παρατηρώντας το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άναμμα της λάμπας</a:t>
            </a:r>
            <a:r>
              <a:rPr lang="el-GR" sz="2000" b="1" dirty="0" smtClean="0">
                <a:latin typeface="Comic Sans MS" panose="030F0702030302020204" pitchFamily="66" charset="0"/>
              </a:rPr>
              <a:t>, κάνουμε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μακροσκοπική μελέτη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l-GR" sz="2000" b="1" dirty="0" smtClean="0">
                <a:latin typeface="Comic Sans MS" panose="030F0702030302020204" pitchFamily="66" charset="0"/>
              </a:rPr>
              <a:t>  </a:t>
            </a:r>
            <a:r>
              <a:rPr lang="el-GR" sz="2000" dirty="0" smtClean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1596466" y="2183329"/>
            <a:ext cx="8576387" cy="276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Αν μετρήσουμε με τα κατάλληλα </a:t>
            </a:r>
            <a:r>
              <a:rPr lang="el-GR" sz="2000" b="1" dirty="0" smtClean="0">
                <a:latin typeface="Comic Sans MS" panose="030F0702030302020204" pitchFamily="66" charset="0"/>
              </a:rPr>
              <a:t>όργανα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την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τάση</a:t>
            </a:r>
            <a:r>
              <a:rPr lang="el-GR" sz="2000" b="1" dirty="0" smtClean="0">
                <a:latin typeface="Comic Sans MS" panose="030F0702030302020204" pitchFamily="66" charset="0"/>
              </a:rPr>
              <a:t> στα άκρα της λάμπας ή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την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ένταση του ρεύματος </a:t>
            </a:r>
            <a:r>
              <a:rPr lang="el-GR" sz="2000" b="1" dirty="0" smtClean="0">
                <a:latin typeface="Comic Sans MS" panose="030F0702030302020204" pitchFamily="66" charset="0"/>
              </a:rPr>
              <a:t>που διατρέχει το σύρμα της λάμπας ή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την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θερμοκρασία</a:t>
            </a:r>
            <a:r>
              <a:rPr lang="el-GR" sz="2000" b="1" dirty="0" smtClean="0">
                <a:latin typeface="Comic Sans MS" panose="030F0702030302020204" pitchFamily="66" charset="0"/>
              </a:rPr>
              <a:t> του σύρματος, 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τότε κάνουμε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μακροσκοπική μελέτη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l-GR" sz="2400" b="1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447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6880" y="50292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…… αντίθετα, </a:t>
            </a:r>
            <a:endParaRPr 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72" y="20909"/>
            <a:ext cx="3455084" cy="1985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45399" y="964585"/>
            <a:ext cx="7157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Αν πάρουμε υπόψη μας για τον καπνό ότι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αποτελείται από σωματίδια</a:t>
            </a:r>
            <a:r>
              <a:rPr lang="el-GR" sz="2000" b="1" dirty="0" smtClean="0">
                <a:latin typeface="Comic Sans MS" panose="030F0702030302020204" pitchFamily="66" charset="0"/>
              </a:rPr>
              <a:t> και μελετήσουμε τον τρόπο που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κινούνται</a:t>
            </a:r>
            <a:r>
              <a:rPr lang="el-GR" sz="2000" b="1" dirty="0" smtClean="0">
                <a:latin typeface="Comic Sans MS" panose="030F0702030302020204" pitchFamily="66" charset="0"/>
              </a:rPr>
              <a:t> και που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συγκρούονται,</a:t>
            </a:r>
            <a:r>
              <a:rPr lang="el-GR" sz="2000" b="1" dirty="0" smtClean="0">
                <a:latin typeface="Comic Sans MS" panose="030F0702030302020204" pitchFamily="66" charset="0"/>
              </a:rPr>
              <a:t> μεταξύ τους ή με τα τοιχώματα του δοχείου, τότε θα κάνουμε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μικροσκοπική μελέτη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72" y="3204865"/>
            <a:ext cx="3290839" cy="2118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45400" y="3063775"/>
            <a:ext cx="75102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Παρόμοια, αν για τη λάμπα πάρουμε υπόψη μας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το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είδος των σωματιδίων </a:t>
            </a:r>
            <a:r>
              <a:rPr lang="el-GR" sz="2000" b="1" dirty="0" smtClean="0">
                <a:latin typeface="Comic Sans MS" panose="030F0702030302020204" pitchFamily="66" charset="0"/>
              </a:rPr>
              <a:t>που κινούνται μέσα στο σύρμα ή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την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ταχύτητά</a:t>
            </a:r>
            <a:r>
              <a:rPr lang="el-GR" sz="2000" b="1" dirty="0" smtClean="0">
                <a:latin typeface="Comic Sans MS" panose="030F0702030302020204" pitchFamily="66" charset="0"/>
              </a:rPr>
              <a:t> τους ή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τις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κρούσεις</a:t>
            </a:r>
            <a:r>
              <a:rPr lang="el-GR" sz="2000" b="1" dirty="0" smtClean="0">
                <a:latin typeface="Comic Sans MS" panose="030F0702030302020204" pitchFamily="66" charset="0"/>
              </a:rPr>
              <a:t> τους, 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τότε θα κάνουμε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μικροσκοπική μελέτη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8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66876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2298192" y="208128"/>
            <a:ext cx="741273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l-GR" altLang="el-GR" sz="2000" b="1" dirty="0">
                <a:latin typeface="Comic Sans MS" pitchFamily="66" charset="0"/>
              </a:rPr>
              <a:t>Για να περιγράψουμε τη συμπεριφορά μιας ποσότητας αερίου, χρειάζεται να γνωρίζουμε τις τιμές των φυσικών μεγεθών</a:t>
            </a:r>
            <a:r>
              <a:rPr lang="en-US" altLang="el-GR" sz="2000" b="1" dirty="0">
                <a:latin typeface="Comic Sans MS" pitchFamily="66" charset="0"/>
              </a:rPr>
              <a:t>: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πίεση (</a:t>
            </a:r>
            <a:r>
              <a:rPr lang="en-US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r>
              <a:rPr lang="en-US" alt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n-US" alt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</a:t>
            </a:r>
            <a:r>
              <a:rPr lang="el-GR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όγκος </a:t>
            </a: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</a:t>
            </a:r>
            <a:r>
              <a:rPr lang="en-US" altLang="el-GR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</a:t>
            </a: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r>
              <a:rPr lang="en-US" altLang="el-G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n-US" altLang="el-G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</a:t>
            </a:r>
            <a:r>
              <a:rPr lang="el-GR" altLang="el-GR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θερμοκρασία </a:t>
            </a:r>
            <a:r>
              <a:rPr lang="el-GR" altLang="el-GR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</a:t>
            </a:r>
            <a:r>
              <a:rPr lang="el-GR" altLang="el-GR" sz="24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l-GR" altLang="el-GR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r>
              <a:rPr lang="el-GR" altLang="el-GR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</a:t>
            </a:r>
            <a:endParaRPr lang="el-GR" altLang="el-GR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l-GR" altLang="el-GR" sz="2000" b="1" dirty="0">
                <a:latin typeface="Comic Sans MS" pitchFamily="66" charset="0"/>
              </a:rPr>
              <a:t>Τα μεγέθη αυτά είναι οι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θερμοδυναμικές μεταβλητές </a:t>
            </a:r>
            <a:r>
              <a:rPr lang="el-GR" altLang="el-GR" sz="2000" b="1" dirty="0">
                <a:latin typeface="Comic Sans MS" pitchFamily="66" charset="0"/>
              </a:rPr>
              <a:t>του ιδανικού αερίου</a:t>
            </a:r>
            <a:r>
              <a:rPr lang="el-GR" altLang="el-GR" sz="2000" b="1" dirty="0" smtClean="0">
                <a:latin typeface="Comic Sans MS" pitchFamily="66" charset="0"/>
              </a:rPr>
              <a:t>.</a:t>
            </a:r>
            <a:endParaRPr lang="el-GR" altLang="el-GR" sz="2000" b="1" dirty="0">
              <a:latin typeface="Comic Sans MS" pitchFamily="66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684274" y="2701118"/>
            <a:ext cx="8494014" cy="3198603"/>
          </a:xfrm>
          <a:prstGeom prst="rect">
            <a:avLst/>
          </a:prstGeom>
          <a:effectLst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defRPr/>
            </a:pPr>
            <a:r>
              <a:rPr lang="el-GR" altLang="el-GR" sz="2400" b="1" dirty="0" smtClean="0">
                <a:latin typeface="Comic Sans MS" pitchFamily="66" charset="0"/>
              </a:rPr>
              <a:t>Θα μελετήσουμε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μακροσκοπικά</a:t>
            </a:r>
            <a:r>
              <a:rPr lang="el-GR" altLang="el-GR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latin typeface="Comic Sans MS" pitchFamily="66" charset="0"/>
              </a:rPr>
              <a:t>ένα αέριο μέσα από το συσχετισμό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της πίεσης,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l-GR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του όγκου </a:t>
            </a:r>
            <a:r>
              <a:rPr lang="el-GR" altLang="el-GR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και της</a:t>
            </a:r>
            <a:r>
              <a:rPr lang="el-GR" altLang="el-G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l-GR" altLang="el-GR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θερμοκρασίας</a:t>
            </a:r>
            <a:r>
              <a:rPr lang="el-GR" altLang="el-G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του</a:t>
            </a:r>
            <a:r>
              <a:rPr lang="el-GR" altLang="el-GR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350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6" y="80592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2168906" y="389755"/>
            <a:ext cx="8134096" cy="230832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l-GR" altLang="el-GR" sz="2000" b="1" dirty="0">
                <a:latin typeface="Comic Sans MS" pitchFamily="66" charset="0"/>
              </a:rPr>
              <a:t>Ένα </a:t>
            </a:r>
            <a:r>
              <a:rPr lang="el-GR" altLang="el-GR" sz="2000" b="1" dirty="0" err="1">
                <a:latin typeface="Comic Sans MS" pitchFamily="66" charset="0"/>
              </a:rPr>
              <a:t>θερμοδυναμικό</a:t>
            </a:r>
            <a:r>
              <a:rPr lang="el-GR" altLang="el-GR" sz="2000" b="1" dirty="0">
                <a:latin typeface="Comic Sans MS" pitchFamily="66" charset="0"/>
              </a:rPr>
              <a:t> σύστημα είναι σε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θερμοδυναμική ισορροπία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όταν οι</a:t>
            </a:r>
            <a:r>
              <a:rPr lang="el-GR" altLang="el-GR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θερμοδυναμικές μεταβλητές (</a:t>
            </a:r>
            <a:r>
              <a:rPr lang="en-US" altLang="el-GR" sz="2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p, V, T)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που το περιγράφουν 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έχουν την ίδια τιμή σε όλη την έκταση του αερίου.</a:t>
            </a: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2364581" y="3628517"/>
            <a:ext cx="1943100" cy="8651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l-GR" b="1" i="1" dirty="0">
                <a:latin typeface="Comic Sans MS" pitchFamily="66" charset="0"/>
              </a:rPr>
              <a:t>p</a:t>
            </a:r>
            <a:r>
              <a:rPr lang="el-GR" altLang="el-GR" b="1" baseline="-25000" dirty="0">
                <a:latin typeface="Comic Sans MS" pitchFamily="66" charset="0"/>
              </a:rPr>
              <a:t>0</a:t>
            </a:r>
            <a:r>
              <a:rPr lang="en-US" altLang="el-GR" b="1" i="1" dirty="0">
                <a:latin typeface="Comic Sans MS" pitchFamily="66" charset="0"/>
              </a:rPr>
              <a:t>, </a:t>
            </a:r>
            <a:r>
              <a:rPr lang="el-GR" altLang="el-GR" b="1" i="1" dirty="0" smtClean="0">
                <a:latin typeface="Comic Sans MS" pitchFamily="66" charset="0"/>
              </a:rPr>
              <a:t>Τ</a:t>
            </a:r>
            <a:r>
              <a:rPr lang="el-GR" altLang="el-GR" b="1" baseline="-25000" dirty="0" smtClean="0">
                <a:latin typeface="Comic Sans MS" pitchFamily="66" charset="0"/>
              </a:rPr>
              <a:t>0</a:t>
            </a:r>
            <a:endParaRPr lang="el-GR" altLang="el-GR" b="1" i="1" dirty="0">
              <a:latin typeface="Comic Sans MS" pitchFamily="66" charset="0"/>
            </a:endParaRPr>
          </a:p>
        </p:txBody>
      </p:sp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7826533" y="3628517"/>
            <a:ext cx="1943100" cy="8651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000" b="1" i="1" dirty="0">
                <a:latin typeface="Comic Sans MS" panose="030F0702030302020204" pitchFamily="66" charset="0"/>
              </a:rPr>
              <a:t>p</a:t>
            </a:r>
            <a:r>
              <a:rPr lang="el-GR" altLang="el-GR" sz="2000" b="1" baseline="-25000" dirty="0">
                <a:latin typeface="Comic Sans MS" panose="030F0702030302020204" pitchFamily="66" charset="0"/>
              </a:rPr>
              <a:t>1</a:t>
            </a:r>
            <a:r>
              <a:rPr lang="en-US" altLang="el-GR" sz="2000" b="1" i="1" dirty="0">
                <a:latin typeface="Comic Sans MS" panose="030F0702030302020204" pitchFamily="66" charset="0"/>
              </a:rPr>
              <a:t>, </a:t>
            </a:r>
            <a:r>
              <a:rPr lang="el-GR" altLang="el-GR" sz="2000" b="1" i="1" dirty="0" smtClean="0">
                <a:latin typeface="Comic Sans MS" panose="030F0702030302020204" pitchFamily="66" charset="0"/>
              </a:rPr>
              <a:t>Τ</a:t>
            </a:r>
            <a:r>
              <a:rPr lang="el-GR" altLang="el-GR" sz="2000" b="1" baseline="-25000" dirty="0" smtClean="0">
                <a:latin typeface="Comic Sans MS" panose="030F0702030302020204" pitchFamily="66" charset="0"/>
              </a:rPr>
              <a:t>1</a:t>
            </a:r>
            <a:endParaRPr lang="el-GR" altLang="el-GR" sz="2000" b="1" i="1" dirty="0">
              <a:latin typeface="Comic Sans MS" panose="030F0702030302020204" pitchFamily="66" charset="0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364581" y="4636580"/>
            <a:ext cx="1944688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atin typeface="Comic Sans MS" panose="030F0702030302020204" pitchFamily="66" charset="0"/>
              </a:rPr>
              <a:t>Κατάσταση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atin typeface="Comic Sans MS" panose="030F0702030302020204" pitchFamily="66" charset="0"/>
              </a:rPr>
              <a:t>ισορροπίας Α</a:t>
            </a:r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7765256" y="4563555"/>
            <a:ext cx="1944688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atin typeface="Comic Sans MS" panose="030F0702030302020204" pitchFamily="66" charset="0"/>
              </a:rPr>
              <a:t>Κατάσταση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atin typeface="Comic Sans MS" panose="030F0702030302020204" pitchFamily="66" charset="0"/>
              </a:rPr>
              <a:t> ισορροπίας Β</a:t>
            </a:r>
          </a:p>
        </p:txBody>
      </p:sp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5101431" y="2836355"/>
            <a:ext cx="1944688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atin typeface="Comic Sans MS" panose="030F0702030302020204" pitchFamily="66" charset="0"/>
              </a:rPr>
              <a:t>Κατάσταση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 dirty="0">
                <a:latin typeface="Comic Sans MS" panose="030F0702030302020204" pitchFamily="66" charset="0"/>
              </a:rPr>
              <a:t>μη ισορροπίας</a:t>
            </a:r>
          </a:p>
        </p:txBody>
      </p:sp>
      <p:grpSp>
        <p:nvGrpSpPr>
          <p:cNvPr id="14" name="Ομάδα 13"/>
          <p:cNvGrpSpPr/>
          <p:nvPr/>
        </p:nvGrpSpPr>
        <p:grpSpPr>
          <a:xfrm>
            <a:off x="5101431" y="3628517"/>
            <a:ext cx="1943100" cy="1571880"/>
            <a:chOff x="5101431" y="3628517"/>
            <a:chExt cx="1943100" cy="1571880"/>
          </a:xfrm>
        </p:grpSpPr>
        <p:sp>
          <p:nvSpPr>
            <p:cNvPr id="7" name="Rectangle 29"/>
            <p:cNvSpPr>
              <a:spLocks noChangeArrowheads="1"/>
            </p:cNvSpPr>
            <p:nvPr/>
          </p:nvSpPr>
          <p:spPr bwMode="auto">
            <a:xfrm>
              <a:off x="5101431" y="3628517"/>
              <a:ext cx="1943100" cy="865188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l-GR" sz="2400" b="1" i="1">
                <a:latin typeface="Comic Sans MS" panose="030F0702030302020204" pitchFamily="66" charset="0"/>
              </a:endParaRPr>
            </a:p>
          </p:txBody>
        </p:sp>
        <p:pic>
          <p:nvPicPr>
            <p:cNvPr id="13" name="Εικόνα 1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5158" y="4386581"/>
              <a:ext cx="1281684" cy="813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246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36" y="66876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3130296" y="26115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l-GR" altLang="el-GR" sz="2000" b="1" dirty="0">
                <a:latin typeface="Comic Sans MS" pitchFamily="66" charset="0"/>
              </a:rPr>
              <a:t>Η κατάσταση θερμοδυναμικής ισορροπίας ενός συστήματος μπορεί να παρασταθεί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γραφικά</a:t>
            </a:r>
            <a:r>
              <a:rPr lang="el-GR" altLang="el-GR" sz="2000" b="1" dirty="0">
                <a:latin typeface="Comic Sans MS" pitchFamily="66" charset="0"/>
              </a:rPr>
              <a:t> στο επίπεδο με ένα σημείο.</a:t>
            </a:r>
          </a:p>
        </p:txBody>
      </p:sp>
      <p:grpSp>
        <p:nvGrpSpPr>
          <p:cNvPr id="23" name="Ομάδα 22"/>
          <p:cNvGrpSpPr/>
          <p:nvPr/>
        </p:nvGrpSpPr>
        <p:grpSpPr>
          <a:xfrm>
            <a:off x="4737466" y="2146459"/>
            <a:ext cx="2871421" cy="2308849"/>
            <a:chOff x="4737466" y="2146459"/>
            <a:chExt cx="2871421" cy="2308849"/>
          </a:xfrm>
        </p:grpSpPr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5016500" y="2172067"/>
              <a:ext cx="0" cy="1943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5016500" y="4116754"/>
              <a:ext cx="2447925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7105650" y="4116754"/>
              <a:ext cx="50323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600" b="1" i="1" dirty="0">
                  <a:latin typeface="Comic Sans MS" panose="030F0702030302020204" pitchFamily="66" charset="0"/>
                </a:rPr>
                <a:t>Τ</a:t>
              </a: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4737466" y="2146459"/>
              <a:ext cx="27903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p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Ομάδα 24"/>
          <p:cNvGrpSpPr/>
          <p:nvPr/>
        </p:nvGrpSpPr>
        <p:grpSpPr>
          <a:xfrm>
            <a:off x="4689508" y="2680445"/>
            <a:ext cx="2257390" cy="1774863"/>
            <a:chOff x="4689508" y="2680445"/>
            <a:chExt cx="2257390" cy="1774863"/>
          </a:xfrm>
        </p:grpSpPr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6529387" y="2964229"/>
              <a:ext cx="0" cy="1152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5016500" y="2892792"/>
              <a:ext cx="14398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6515098" y="2692766"/>
              <a:ext cx="431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2000" b="1" dirty="0">
                  <a:latin typeface="Comic Sans MS" panose="030F0702030302020204" pitchFamily="66" charset="0"/>
                </a:rPr>
                <a:t>Β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6313487" y="4116754"/>
              <a:ext cx="50323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600" b="1" i="1" dirty="0">
                  <a:latin typeface="Comic Sans MS" panose="030F0702030302020204" pitchFamily="66" charset="0"/>
                </a:rPr>
                <a:t>Τ</a:t>
              </a:r>
              <a:r>
                <a:rPr lang="el-GR" altLang="el-GR" sz="1600" b="1" baseline="-25000" dirty="0">
                  <a:latin typeface="Comic Sans MS" panose="030F0702030302020204" pitchFamily="66" charset="0"/>
                </a:rPr>
                <a:t>1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4689508" y="2680445"/>
              <a:ext cx="42343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600" b="1" baseline="-25000" dirty="0">
                  <a:latin typeface="Comic Sans MS" panose="030F0702030302020204" pitchFamily="66" charset="0"/>
                </a:rPr>
                <a:t>1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21" name="Oval 10"/>
            <p:cNvSpPr>
              <a:spLocks noChangeArrowheads="1"/>
            </p:cNvSpPr>
            <p:nvPr/>
          </p:nvSpPr>
          <p:spPr bwMode="auto">
            <a:xfrm>
              <a:off x="6464727" y="2891204"/>
              <a:ext cx="73025" cy="714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Ομάδα 23"/>
          <p:cNvGrpSpPr/>
          <p:nvPr/>
        </p:nvGrpSpPr>
        <p:grpSpPr>
          <a:xfrm>
            <a:off x="4666058" y="3107898"/>
            <a:ext cx="1616043" cy="1347410"/>
            <a:chOff x="4666058" y="3107898"/>
            <a:chExt cx="1616043" cy="1347410"/>
          </a:xfrm>
        </p:grpSpPr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5880100" y="3324592"/>
              <a:ext cx="0" cy="792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5016500" y="3324592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5664200" y="4116754"/>
              <a:ext cx="5048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1600" b="1" i="1" dirty="0">
                  <a:latin typeface="Comic Sans MS" panose="030F0702030302020204" pitchFamily="66" charset="0"/>
                </a:rPr>
                <a:t>Τ</a:t>
              </a:r>
              <a:r>
                <a:rPr lang="el-GR" altLang="el-GR" sz="1600" b="1" baseline="-25000" dirty="0">
                  <a:latin typeface="Comic Sans MS" panose="030F0702030302020204" pitchFamily="66" charset="0"/>
                </a:rPr>
                <a:t>0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4666058" y="3153495"/>
              <a:ext cx="42184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p</a:t>
              </a:r>
              <a:r>
                <a:rPr lang="el-GR" altLang="el-GR" sz="1600" b="1" baseline="-25000" dirty="0">
                  <a:latin typeface="Comic Sans MS" panose="030F0702030302020204" pitchFamily="66" charset="0"/>
                </a:rPr>
                <a:t>0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 flipH="1">
              <a:off x="5817027" y="3323004"/>
              <a:ext cx="73025" cy="714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5850301" y="3107898"/>
              <a:ext cx="431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l-GR" altLang="el-GR" sz="2000" b="1" dirty="0">
                  <a:latin typeface="Comic Sans MS" panose="030F0702030302020204" pitchFamily="66" charset="0"/>
                </a:rPr>
                <a:t>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209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9" y="720665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Επεξήγηση με στρογγυλεμένο παραλληλόγραμμο 4"/>
          <p:cNvSpPr/>
          <p:nvPr/>
        </p:nvSpPr>
        <p:spPr>
          <a:xfrm>
            <a:off x="1853469" y="97582"/>
            <a:ext cx="2558888" cy="774086"/>
          </a:xfrm>
          <a:prstGeom prst="wedgeRoundRectCallout">
            <a:avLst>
              <a:gd name="adj1" fmla="val -50257"/>
              <a:gd name="adj2" fmla="val 1397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Ας θυμηθούμε…</a:t>
            </a:r>
            <a:endParaRPr lang="en-US" sz="24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2226056" y="593775"/>
            <a:ext cx="7933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400" b="1" dirty="0">
                <a:latin typeface="Comic Sans MS" pitchFamily="66" charset="0"/>
              </a:rPr>
              <a:t>Πίεση</a:t>
            </a:r>
            <a:r>
              <a:rPr lang="el-GR" altLang="el-GR" sz="2000" b="1" dirty="0">
                <a:latin typeface="Comic Sans MS" pitchFamily="66" charset="0"/>
              </a:rPr>
              <a:t> </a:t>
            </a:r>
            <a:r>
              <a:rPr lang="en-US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είναι το μονόμετρο μέγεθος που υπολογίζεται από το πηλίκο του μέτρου της δύναμης </a:t>
            </a:r>
            <a:r>
              <a:rPr lang="en-US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</a:t>
            </a:r>
            <a:r>
              <a:rPr lang="en-US" altLang="el-GR" sz="2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που ασκείται κάθετα σε μία επιφάνεια </a:t>
            </a:r>
            <a:r>
              <a:rPr lang="en-US" altLang="el-G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</a:t>
            </a:r>
            <a:r>
              <a:rPr lang="el-GR" altLang="el-GR" sz="2000" b="1" dirty="0" smtClean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</a:rPr>
              <a:t>προς το εμβαδόν της επιφάνειας.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98236" y="2242757"/>
                <a:ext cx="930768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𝑨</m:t>
                          </m:r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236" y="2242757"/>
                <a:ext cx="930768" cy="689035"/>
              </a:xfrm>
              <a:prstGeom prst="rect">
                <a:avLst/>
              </a:prstGeom>
              <a:blipFill>
                <a:blip r:embed="rId3"/>
                <a:stretch>
                  <a:fillRect r="-1974" b="-619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271310" y="3597581"/>
            <a:ext cx="422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Comic Sans MS" panose="030F0702030302020204" pitchFamily="66" charset="0"/>
              </a:rPr>
              <a:t>Μονάδα μέτρησης της πίεσης στο </a:t>
            </a:r>
            <a:r>
              <a:rPr lang="en-US" b="1" dirty="0" smtClean="0">
                <a:latin typeface="Comic Sans MS" panose="030F0702030302020204" pitchFamily="66" charset="0"/>
              </a:rPr>
              <a:t>SI: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5904" y="3545220"/>
            <a:ext cx="74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1Pa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348430" y="3457865"/>
                <a:ext cx="495264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num>
                        <m:den>
                          <m:sSup>
                            <m:sSupPr>
                              <m:ctrlPr>
                                <a:rPr lang="el-GR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p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430" y="3457865"/>
                <a:ext cx="495264" cy="6890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Ομάδα 15"/>
          <p:cNvGrpSpPr/>
          <p:nvPr/>
        </p:nvGrpSpPr>
        <p:grpSpPr>
          <a:xfrm>
            <a:off x="6056407" y="2456164"/>
            <a:ext cx="1141872" cy="1508760"/>
            <a:chOff x="5990448" y="2825496"/>
            <a:chExt cx="1141872" cy="1508760"/>
          </a:xfrm>
        </p:grpSpPr>
        <p:sp>
          <p:nvSpPr>
            <p:cNvPr id="13" name="Ελεύθερη σχεδίαση 12"/>
            <p:cNvSpPr/>
            <p:nvPr/>
          </p:nvSpPr>
          <p:spPr>
            <a:xfrm>
              <a:off x="6510528" y="2825496"/>
              <a:ext cx="621792" cy="1152144"/>
            </a:xfrm>
            <a:custGeom>
              <a:avLst/>
              <a:gdLst>
                <a:gd name="connsiteX0" fmla="*/ 0 w 621792"/>
                <a:gd name="connsiteY0" fmla="*/ 0 h 1152144"/>
                <a:gd name="connsiteX1" fmla="*/ 137160 w 621792"/>
                <a:gd name="connsiteY1" fmla="*/ 45720 h 1152144"/>
                <a:gd name="connsiteX2" fmla="*/ 182880 w 621792"/>
                <a:gd name="connsiteY2" fmla="*/ 64008 h 1152144"/>
                <a:gd name="connsiteX3" fmla="*/ 210312 w 621792"/>
                <a:gd name="connsiteY3" fmla="*/ 73152 h 1152144"/>
                <a:gd name="connsiteX4" fmla="*/ 237744 w 621792"/>
                <a:gd name="connsiteY4" fmla="*/ 91440 h 1152144"/>
                <a:gd name="connsiteX5" fmla="*/ 292608 w 621792"/>
                <a:gd name="connsiteY5" fmla="*/ 118872 h 1152144"/>
                <a:gd name="connsiteX6" fmla="*/ 338328 w 621792"/>
                <a:gd name="connsiteY6" fmla="*/ 155448 h 1152144"/>
                <a:gd name="connsiteX7" fmla="*/ 457200 w 621792"/>
                <a:gd name="connsiteY7" fmla="*/ 256032 h 1152144"/>
                <a:gd name="connsiteX8" fmla="*/ 521208 w 621792"/>
                <a:gd name="connsiteY8" fmla="*/ 347472 h 1152144"/>
                <a:gd name="connsiteX9" fmla="*/ 557784 w 621792"/>
                <a:gd name="connsiteY9" fmla="*/ 393192 h 1152144"/>
                <a:gd name="connsiteX10" fmla="*/ 576072 w 621792"/>
                <a:gd name="connsiteY10" fmla="*/ 448056 h 1152144"/>
                <a:gd name="connsiteX11" fmla="*/ 594360 w 621792"/>
                <a:gd name="connsiteY11" fmla="*/ 502920 h 1152144"/>
                <a:gd name="connsiteX12" fmla="*/ 612648 w 621792"/>
                <a:gd name="connsiteY12" fmla="*/ 621792 h 1152144"/>
                <a:gd name="connsiteX13" fmla="*/ 621792 w 621792"/>
                <a:gd name="connsiteY13" fmla="*/ 649224 h 1152144"/>
                <a:gd name="connsiteX14" fmla="*/ 603504 w 621792"/>
                <a:gd name="connsiteY14" fmla="*/ 877824 h 1152144"/>
                <a:gd name="connsiteX15" fmla="*/ 594360 w 621792"/>
                <a:gd name="connsiteY15" fmla="*/ 905256 h 1152144"/>
                <a:gd name="connsiteX16" fmla="*/ 576072 w 621792"/>
                <a:gd name="connsiteY16" fmla="*/ 932688 h 1152144"/>
                <a:gd name="connsiteX17" fmla="*/ 539496 w 621792"/>
                <a:gd name="connsiteY17" fmla="*/ 1014984 h 1152144"/>
                <a:gd name="connsiteX18" fmla="*/ 512064 w 621792"/>
                <a:gd name="connsiteY18" fmla="*/ 1051560 h 1152144"/>
                <a:gd name="connsiteX19" fmla="*/ 484632 w 621792"/>
                <a:gd name="connsiteY19" fmla="*/ 1060704 h 1152144"/>
                <a:gd name="connsiteX20" fmla="*/ 457200 w 621792"/>
                <a:gd name="connsiteY20" fmla="*/ 1078992 h 1152144"/>
                <a:gd name="connsiteX21" fmla="*/ 402336 w 621792"/>
                <a:gd name="connsiteY21" fmla="*/ 1097280 h 1152144"/>
                <a:gd name="connsiteX22" fmla="*/ 347472 w 621792"/>
                <a:gd name="connsiteY22" fmla="*/ 1115568 h 1152144"/>
                <a:gd name="connsiteX23" fmla="*/ 320040 w 621792"/>
                <a:gd name="connsiteY23" fmla="*/ 1124712 h 1152144"/>
                <a:gd name="connsiteX24" fmla="*/ 237744 w 621792"/>
                <a:gd name="connsiteY24" fmla="*/ 1143000 h 1152144"/>
                <a:gd name="connsiteX25" fmla="*/ 210312 w 621792"/>
                <a:gd name="connsiteY25" fmla="*/ 1152144 h 115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1792" h="1152144">
                  <a:moveTo>
                    <a:pt x="0" y="0"/>
                  </a:moveTo>
                  <a:cubicBezTo>
                    <a:pt x="119413" y="17059"/>
                    <a:pt x="8786" y="-5630"/>
                    <a:pt x="137160" y="45720"/>
                  </a:cubicBezTo>
                  <a:cubicBezTo>
                    <a:pt x="152400" y="51816"/>
                    <a:pt x="167511" y="58245"/>
                    <a:pt x="182880" y="64008"/>
                  </a:cubicBezTo>
                  <a:cubicBezTo>
                    <a:pt x="191905" y="67392"/>
                    <a:pt x="201691" y="68841"/>
                    <a:pt x="210312" y="73152"/>
                  </a:cubicBezTo>
                  <a:cubicBezTo>
                    <a:pt x="220142" y="78067"/>
                    <a:pt x="228137" y="86103"/>
                    <a:pt x="237744" y="91440"/>
                  </a:cubicBezTo>
                  <a:cubicBezTo>
                    <a:pt x="255618" y="101370"/>
                    <a:pt x="275358" y="107895"/>
                    <a:pt x="292608" y="118872"/>
                  </a:cubicBezTo>
                  <a:cubicBezTo>
                    <a:pt x="309074" y="129350"/>
                    <a:pt x="322544" y="143969"/>
                    <a:pt x="338328" y="155448"/>
                  </a:cubicBezTo>
                  <a:cubicBezTo>
                    <a:pt x="387075" y="190901"/>
                    <a:pt x="420513" y="201002"/>
                    <a:pt x="457200" y="256032"/>
                  </a:cubicBezTo>
                  <a:cubicBezTo>
                    <a:pt x="502230" y="323576"/>
                    <a:pt x="480588" y="293312"/>
                    <a:pt x="521208" y="347472"/>
                  </a:cubicBezTo>
                  <a:cubicBezTo>
                    <a:pt x="554556" y="447516"/>
                    <a:pt x="498698" y="298654"/>
                    <a:pt x="557784" y="393192"/>
                  </a:cubicBezTo>
                  <a:cubicBezTo>
                    <a:pt x="568001" y="409539"/>
                    <a:pt x="569976" y="429768"/>
                    <a:pt x="576072" y="448056"/>
                  </a:cubicBezTo>
                  <a:lnTo>
                    <a:pt x="594360" y="502920"/>
                  </a:lnTo>
                  <a:cubicBezTo>
                    <a:pt x="597277" y="523338"/>
                    <a:pt x="607573" y="598955"/>
                    <a:pt x="612648" y="621792"/>
                  </a:cubicBezTo>
                  <a:cubicBezTo>
                    <a:pt x="614739" y="631201"/>
                    <a:pt x="618744" y="640080"/>
                    <a:pt x="621792" y="649224"/>
                  </a:cubicBezTo>
                  <a:cubicBezTo>
                    <a:pt x="615647" y="778277"/>
                    <a:pt x="627485" y="793892"/>
                    <a:pt x="603504" y="877824"/>
                  </a:cubicBezTo>
                  <a:cubicBezTo>
                    <a:pt x="600856" y="887092"/>
                    <a:pt x="598671" y="896635"/>
                    <a:pt x="594360" y="905256"/>
                  </a:cubicBezTo>
                  <a:cubicBezTo>
                    <a:pt x="589445" y="915086"/>
                    <a:pt x="580535" y="922645"/>
                    <a:pt x="576072" y="932688"/>
                  </a:cubicBezTo>
                  <a:cubicBezTo>
                    <a:pt x="541087" y="1011405"/>
                    <a:pt x="576015" y="963858"/>
                    <a:pt x="539496" y="1014984"/>
                  </a:cubicBezTo>
                  <a:cubicBezTo>
                    <a:pt x="530638" y="1027385"/>
                    <a:pt x="523772" y="1041804"/>
                    <a:pt x="512064" y="1051560"/>
                  </a:cubicBezTo>
                  <a:cubicBezTo>
                    <a:pt x="504659" y="1057730"/>
                    <a:pt x="493253" y="1056393"/>
                    <a:pt x="484632" y="1060704"/>
                  </a:cubicBezTo>
                  <a:cubicBezTo>
                    <a:pt x="474802" y="1065619"/>
                    <a:pt x="467243" y="1074529"/>
                    <a:pt x="457200" y="1078992"/>
                  </a:cubicBezTo>
                  <a:cubicBezTo>
                    <a:pt x="439584" y="1086821"/>
                    <a:pt x="420624" y="1091184"/>
                    <a:pt x="402336" y="1097280"/>
                  </a:cubicBezTo>
                  <a:lnTo>
                    <a:pt x="347472" y="1115568"/>
                  </a:lnTo>
                  <a:cubicBezTo>
                    <a:pt x="338328" y="1118616"/>
                    <a:pt x="329491" y="1122822"/>
                    <a:pt x="320040" y="1124712"/>
                  </a:cubicBezTo>
                  <a:cubicBezTo>
                    <a:pt x="288613" y="1130997"/>
                    <a:pt x="267875" y="1134391"/>
                    <a:pt x="237744" y="1143000"/>
                  </a:cubicBezTo>
                  <a:cubicBezTo>
                    <a:pt x="228476" y="1145648"/>
                    <a:pt x="210312" y="1152144"/>
                    <a:pt x="210312" y="1152144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4" name="Ελεύθερη σχεδίαση 13"/>
            <p:cNvSpPr/>
            <p:nvPr/>
          </p:nvSpPr>
          <p:spPr>
            <a:xfrm>
              <a:off x="5990448" y="3227832"/>
              <a:ext cx="346344" cy="1106424"/>
            </a:xfrm>
            <a:custGeom>
              <a:avLst/>
              <a:gdLst>
                <a:gd name="connsiteX0" fmla="*/ 246888 w 256032"/>
                <a:gd name="connsiteY0" fmla="*/ 0 h 1106424"/>
                <a:gd name="connsiteX1" fmla="*/ 164592 w 256032"/>
                <a:gd name="connsiteY1" fmla="*/ 27432 h 1106424"/>
                <a:gd name="connsiteX2" fmla="*/ 91440 w 256032"/>
                <a:gd name="connsiteY2" fmla="*/ 82296 h 1106424"/>
                <a:gd name="connsiteX3" fmla="*/ 73152 w 256032"/>
                <a:gd name="connsiteY3" fmla="*/ 118872 h 1106424"/>
                <a:gd name="connsiteX4" fmla="*/ 27432 w 256032"/>
                <a:gd name="connsiteY4" fmla="*/ 173736 h 1106424"/>
                <a:gd name="connsiteX5" fmla="*/ 18288 w 256032"/>
                <a:gd name="connsiteY5" fmla="*/ 201168 h 1106424"/>
                <a:gd name="connsiteX6" fmla="*/ 0 w 256032"/>
                <a:gd name="connsiteY6" fmla="*/ 237744 h 1106424"/>
                <a:gd name="connsiteX7" fmla="*/ 18288 w 256032"/>
                <a:gd name="connsiteY7" fmla="*/ 566928 h 1106424"/>
                <a:gd name="connsiteX8" fmla="*/ 27432 w 256032"/>
                <a:gd name="connsiteY8" fmla="*/ 594360 h 1106424"/>
                <a:gd name="connsiteX9" fmla="*/ 45720 w 256032"/>
                <a:gd name="connsiteY9" fmla="*/ 658368 h 1106424"/>
                <a:gd name="connsiteX10" fmla="*/ 82296 w 256032"/>
                <a:gd name="connsiteY10" fmla="*/ 731520 h 1106424"/>
                <a:gd name="connsiteX11" fmla="*/ 109728 w 256032"/>
                <a:gd name="connsiteY11" fmla="*/ 795528 h 1106424"/>
                <a:gd name="connsiteX12" fmla="*/ 155448 w 256032"/>
                <a:gd name="connsiteY12" fmla="*/ 886968 h 1106424"/>
                <a:gd name="connsiteX13" fmla="*/ 173736 w 256032"/>
                <a:gd name="connsiteY13" fmla="*/ 941832 h 1106424"/>
                <a:gd name="connsiteX14" fmla="*/ 210312 w 256032"/>
                <a:gd name="connsiteY14" fmla="*/ 1014984 h 1106424"/>
                <a:gd name="connsiteX15" fmla="*/ 219456 w 256032"/>
                <a:gd name="connsiteY15" fmla="*/ 1042416 h 1106424"/>
                <a:gd name="connsiteX16" fmla="*/ 237744 w 256032"/>
                <a:gd name="connsiteY16" fmla="*/ 1078992 h 1106424"/>
                <a:gd name="connsiteX17" fmla="*/ 256032 w 256032"/>
                <a:gd name="connsiteY17" fmla="*/ 1106424 h 110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6032" h="1106424">
                  <a:moveTo>
                    <a:pt x="246888" y="0"/>
                  </a:moveTo>
                  <a:cubicBezTo>
                    <a:pt x="189001" y="9648"/>
                    <a:pt x="202817" y="-368"/>
                    <a:pt x="164592" y="27432"/>
                  </a:cubicBezTo>
                  <a:cubicBezTo>
                    <a:pt x="139942" y="45359"/>
                    <a:pt x="91440" y="82296"/>
                    <a:pt x="91440" y="82296"/>
                  </a:cubicBezTo>
                  <a:cubicBezTo>
                    <a:pt x="85344" y="94488"/>
                    <a:pt x="81075" y="107780"/>
                    <a:pt x="73152" y="118872"/>
                  </a:cubicBezTo>
                  <a:cubicBezTo>
                    <a:pt x="39447" y="166059"/>
                    <a:pt x="51620" y="125360"/>
                    <a:pt x="27432" y="173736"/>
                  </a:cubicBezTo>
                  <a:cubicBezTo>
                    <a:pt x="23121" y="182357"/>
                    <a:pt x="22085" y="192309"/>
                    <a:pt x="18288" y="201168"/>
                  </a:cubicBezTo>
                  <a:cubicBezTo>
                    <a:pt x="12918" y="213697"/>
                    <a:pt x="6096" y="225552"/>
                    <a:pt x="0" y="237744"/>
                  </a:cubicBezTo>
                  <a:cubicBezTo>
                    <a:pt x="2392" y="302318"/>
                    <a:pt x="2655" y="473131"/>
                    <a:pt x="18288" y="566928"/>
                  </a:cubicBezTo>
                  <a:cubicBezTo>
                    <a:pt x="19873" y="576435"/>
                    <a:pt x="24784" y="585092"/>
                    <a:pt x="27432" y="594360"/>
                  </a:cubicBezTo>
                  <a:cubicBezTo>
                    <a:pt x="32804" y="613163"/>
                    <a:pt x="37288" y="639817"/>
                    <a:pt x="45720" y="658368"/>
                  </a:cubicBezTo>
                  <a:cubicBezTo>
                    <a:pt x="57001" y="683187"/>
                    <a:pt x="75684" y="705072"/>
                    <a:pt x="82296" y="731520"/>
                  </a:cubicBezTo>
                  <a:cubicBezTo>
                    <a:pt x="106485" y="828274"/>
                    <a:pt x="73644" y="714338"/>
                    <a:pt x="109728" y="795528"/>
                  </a:cubicBezTo>
                  <a:cubicBezTo>
                    <a:pt x="151741" y="890058"/>
                    <a:pt x="101503" y="815042"/>
                    <a:pt x="155448" y="886968"/>
                  </a:cubicBezTo>
                  <a:cubicBezTo>
                    <a:pt x="161544" y="905256"/>
                    <a:pt x="165115" y="924590"/>
                    <a:pt x="173736" y="941832"/>
                  </a:cubicBezTo>
                  <a:cubicBezTo>
                    <a:pt x="185928" y="966216"/>
                    <a:pt x="201691" y="989121"/>
                    <a:pt x="210312" y="1014984"/>
                  </a:cubicBezTo>
                  <a:cubicBezTo>
                    <a:pt x="213360" y="1024128"/>
                    <a:pt x="215659" y="1033557"/>
                    <a:pt x="219456" y="1042416"/>
                  </a:cubicBezTo>
                  <a:cubicBezTo>
                    <a:pt x="224826" y="1054945"/>
                    <a:pt x="230981" y="1067157"/>
                    <a:pt x="237744" y="1078992"/>
                  </a:cubicBezTo>
                  <a:cubicBezTo>
                    <a:pt x="243196" y="1088534"/>
                    <a:pt x="256032" y="1106424"/>
                    <a:pt x="256032" y="1106424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991929" y="3587182"/>
            <a:ext cx="343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=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5895" y="4994281"/>
            <a:ext cx="2829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Άλλες μονάδες πίεσης</a:t>
            </a:r>
            <a:endParaRPr 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1447" y="4524499"/>
            <a:ext cx="3977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err="1" smtClean="0">
                <a:latin typeface="Comic Sans MS" panose="030F0702030302020204" pitchFamily="66" charset="0"/>
              </a:rPr>
              <a:t>atm</a:t>
            </a:r>
            <a:r>
              <a:rPr lang="en-US" sz="2000" b="1" dirty="0" smtClean="0">
                <a:latin typeface="Comic Sans MS" panose="030F0702030302020204" pitchFamily="66" charset="0"/>
              </a:rPr>
              <a:t> = 1,013.10</a:t>
            </a:r>
            <a:r>
              <a:rPr lang="en-US" sz="2000" b="1" baseline="30000" dirty="0" smtClean="0">
                <a:latin typeface="Comic Sans MS" panose="030F0702030302020204" pitchFamily="66" charset="0"/>
              </a:rPr>
              <a:t>5</a:t>
            </a:r>
            <a:r>
              <a:rPr lang="en-US" sz="2000" b="1" dirty="0" smtClean="0">
                <a:latin typeface="Comic Sans MS" panose="030F0702030302020204" pitchFamily="66" charset="0"/>
              </a:rPr>
              <a:t>Pa ≈ 10</a:t>
            </a:r>
            <a:r>
              <a:rPr lang="en-US" sz="2000" b="1" baseline="30000" dirty="0" smtClean="0">
                <a:latin typeface="Comic Sans MS" panose="030F0702030302020204" pitchFamily="66" charset="0"/>
              </a:rPr>
              <a:t>5</a:t>
            </a:r>
            <a:r>
              <a:rPr lang="en-US" sz="2000" b="1" dirty="0" smtClean="0">
                <a:latin typeface="Comic Sans MS" panose="030F0702030302020204" pitchFamily="66" charset="0"/>
              </a:rPr>
              <a:t>Pa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21447" y="4994281"/>
            <a:ext cx="292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bar = 10</a:t>
            </a:r>
            <a:r>
              <a:rPr lang="en-US" sz="2000" b="1" baseline="30000" dirty="0" smtClean="0">
                <a:latin typeface="Comic Sans MS" panose="030F0702030302020204" pitchFamily="66" charset="0"/>
              </a:rPr>
              <a:t>5</a:t>
            </a:r>
            <a:r>
              <a:rPr lang="en-US" sz="2000" b="1" dirty="0" smtClean="0">
                <a:latin typeface="Comic Sans MS" panose="030F0702030302020204" pitchFamily="66" charset="0"/>
              </a:rPr>
              <a:t>Pa ≈ 1atm 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146486" y="5364895"/>
                <a:ext cx="3369882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latin typeface="Comic Sans MS" panose="030F0702030302020204" pitchFamily="66" charset="0"/>
                  </a:rPr>
                  <a:t>1Torr </a:t>
                </a:r>
                <a:r>
                  <a:rPr lang="en-US" sz="2000" b="1" dirty="0">
                    <a:latin typeface="Comic Sans MS" panose="030F0702030302020204" pitchFamily="66" charset="0"/>
                  </a:rPr>
                  <a:t>≈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 1mm</a:t>
                </a:r>
                <a:r>
                  <a:rPr lang="en-US" sz="2000" b="1" baseline="-25000" dirty="0" smtClean="0">
                    <a:latin typeface="Comic Sans MS" panose="030F0702030302020204" pitchFamily="66" charset="0"/>
                  </a:rPr>
                  <a:t>Hg 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𝟕𝟔𝟎</m:t>
                        </m:r>
                      </m:den>
                    </m:f>
                  </m:oMath>
                </a14:m>
                <a:r>
                  <a:rPr lang="en-US" sz="2000" b="1" dirty="0" smtClean="0">
                    <a:latin typeface="Comic Sans MS" panose="030F0702030302020204" pitchFamily="66" charset="0"/>
                  </a:rPr>
                  <a:t>atm</a:t>
                </a:r>
                <a:endParaRPr lang="el-GR" sz="20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486" y="5364895"/>
                <a:ext cx="3369882" cy="625812"/>
              </a:xfrm>
              <a:prstGeom prst="rect">
                <a:avLst/>
              </a:prstGeom>
              <a:blipFill>
                <a:blip r:embed="rId5"/>
                <a:stretch>
                  <a:fillRect l="-1808" b="-97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Ορθογώνιο 21"/>
          <p:cNvSpPr/>
          <p:nvPr/>
        </p:nvSpPr>
        <p:spPr>
          <a:xfrm>
            <a:off x="7842416" y="4524499"/>
            <a:ext cx="1557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=</a:t>
            </a:r>
            <a:r>
              <a:rPr lang="el-GR" sz="2000" b="1" dirty="0">
                <a:solidFill>
                  <a:srgbClr val="222222"/>
                </a:solidFill>
                <a:latin typeface="Comic Sans MS" panose="030F0702030302020204" pitchFamily="66" charset="0"/>
              </a:rPr>
              <a:t> </a:t>
            </a:r>
            <a:r>
              <a:rPr lang="el-GR" sz="2000" b="1" dirty="0" smtClean="0">
                <a:solidFill>
                  <a:srgbClr val="222222"/>
                </a:solidFill>
                <a:latin typeface="Comic Sans MS" panose="030F0702030302020204" pitchFamily="66" charset="0"/>
              </a:rPr>
              <a:t>760</a:t>
            </a:r>
            <a:r>
              <a:rPr lang="en-US" sz="2000" b="1" dirty="0" err="1" smtClean="0">
                <a:solidFill>
                  <a:srgbClr val="222222"/>
                </a:solidFill>
                <a:latin typeface="Comic Sans MS" panose="030F0702030302020204" pitchFamily="66" charset="0"/>
              </a:rPr>
              <a:t>Torr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72712" y="3585797"/>
            <a:ext cx="145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l-G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Πασκάλ</a:t>
            </a:r>
            <a:r>
              <a:rPr lang="el-GR" sz="2000" b="1" dirty="0" smtClean="0">
                <a:latin typeface="Comic Sans MS" panose="030F0702030302020204" pitchFamily="66" charset="0"/>
              </a:rPr>
              <a:t>)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grpSp>
        <p:nvGrpSpPr>
          <p:cNvPr id="27" name="Ομάδα 26"/>
          <p:cNvGrpSpPr/>
          <p:nvPr/>
        </p:nvGrpSpPr>
        <p:grpSpPr>
          <a:xfrm>
            <a:off x="9872536" y="2242757"/>
            <a:ext cx="1726977" cy="2143644"/>
            <a:chOff x="10101184" y="1998780"/>
            <a:chExt cx="1726977" cy="2143644"/>
          </a:xfrm>
        </p:grpSpPr>
        <p:pic>
          <p:nvPicPr>
            <p:cNvPr id="25" name="Εικόνα 2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1184" y="1998780"/>
              <a:ext cx="1644681" cy="171943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0439908" y="3619204"/>
              <a:ext cx="1388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Comic Sans MS" panose="030F0702030302020204" pitchFamily="66" charset="0"/>
                  <a:hlinkClick r:id="rId7"/>
                </a:rPr>
                <a:t>Blaise </a:t>
              </a:r>
              <a:r>
                <a:rPr lang="en-US" sz="1400" b="1" dirty="0" smtClean="0">
                  <a:latin typeface="Comic Sans MS" panose="030F0702030302020204" pitchFamily="66" charset="0"/>
                  <a:hlinkClick r:id="rId7"/>
                </a:rPr>
                <a:t>Pascal</a:t>
              </a:r>
              <a:endParaRPr lang="el-GR" sz="1400" b="1" dirty="0" smtClean="0">
                <a:latin typeface="Comic Sans MS" panose="030F0702030302020204" pitchFamily="66" charset="0"/>
              </a:endParaRPr>
            </a:p>
            <a:p>
              <a:pPr algn="ctr"/>
              <a:r>
                <a:rPr lang="el-GR" sz="1400" b="1" dirty="0" smtClean="0">
                  <a:latin typeface="Comic Sans MS" panose="030F0702030302020204" pitchFamily="66" charset="0"/>
                </a:rPr>
                <a:t>1623 -1662</a:t>
              </a:r>
              <a:endParaRPr lang="el-GR" sz="1400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91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5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12530" y="316890"/>
            <a:ext cx="2447925" cy="461665"/>
          </a:xfrm>
          <a:prstGeom prst="rect">
            <a:avLst/>
          </a:prstGeom>
          <a:solidFill>
            <a:srgbClr val="A7FFFF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sz="2400" b="1" dirty="0">
                <a:latin typeface="Comic Sans MS" pitchFamily="66" charset="0"/>
              </a:rPr>
              <a:t>Για τον όγκο </a:t>
            </a:r>
            <a:r>
              <a:rPr lang="en-US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48705" y="1109052"/>
            <a:ext cx="45081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sz="2000" b="1" dirty="0">
                <a:latin typeface="Comic Sans MS" pitchFamily="66" charset="0"/>
              </a:rPr>
              <a:t>Μονάδα όγκου στο </a:t>
            </a:r>
            <a:r>
              <a:rPr lang="en-US" altLang="el-GR" sz="2000" b="1" dirty="0">
                <a:latin typeface="Comic Sans MS" pitchFamily="66" charset="0"/>
              </a:rPr>
              <a:t>S.I. </a:t>
            </a:r>
            <a:r>
              <a:rPr lang="el-GR" altLang="el-GR" sz="2000" b="1" dirty="0">
                <a:latin typeface="Comic Sans MS" pitchFamily="66" charset="0"/>
              </a:rPr>
              <a:t>είναι</a:t>
            </a:r>
            <a:r>
              <a:rPr lang="en-US" altLang="el-GR" sz="2000" b="1" dirty="0">
                <a:latin typeface="Comic Sans MS" pitchFamily="66" charset="0"/>
              </a:rPr>
              <a:t>: 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1m</a:t>
            </a:r>
            <a:r>
              <a:rPr lang="en-US" altLang="el-GR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960455" y="1298412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1m</a:t>
            </a:r>
            <a:r>
              <a:rPr lang="en-US" altLang="el-GR" sz="24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3</a:t>
            </a:r>
            <a:r>
              <a:rPr lang="en-US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= 1000L</a:t>
            </a:r>
            <a:endParaRPr lang="el-GR" altLang="el-GR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467954" y="2508155"/>
            <a:ext cx="4968875" cy="461665"/>
          </a:xfrm>
          <a:prstGeom prst="rect">
            <a:avLst/>
          </a:prstGeom>
          <a:solidFill>
            <a:srgbClr val="E1FFE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sz="2400" b="1" dirty="0">
                <a:latin typeface="Comic Sans MS" pitchFamily="66" charset="0"/>
              </a:rPr>
              <a:t>Για την (απόλυτη) θερμοκρασία </a:t>
            </a:r>
            <a:r>
              <a:rPr lang="el-GR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endParaRPr lang="el-GR" altLang="el-GR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151130" y="3159180"/>
            <a:ext cx="79987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sz="2000" b="1" dirty="0">
                <a:latin typeface="Comic Sans MS" pitchFamily="66" charset="0"/>
              </a:rPr>
              <a:t>Μονάδα θερμοκρασίας στο </a:t>
            </a:r>
            <a:r>
              <a:rPr lang="en-US" altLang="el-GR" sz="2000" b="1" dirty="0" smtClean="0">
                <a:latin typeface="Comic Sans MS" pitchFamily="66" charset="0"/>
              </a:rPr>
              <a:t>S.I.</a:t>
            </a:r>
            <a:r>
              <a:rPr lang="el-GR" altLang="el-GR" sz="2000" b="1" dirty="0" smtClean="0">
                <a:latin typeface="Comic Sans MS" pitchFamily="66" charset="0"/>
              </a:rPr>
              <a:t> είναι</a:t>
            </a:r>
            <a:r>
              <a:rPr lang="en-US" altLang="el-GR" sz="2000" b="1" dirty="0">
                <a:latin typeface="Comic Sans MS" pitchFamily="66" charset="0"/>
              </a:rPr>
              <a:t>: 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βαθμός </a:t>
            </a:r>
            <a:r>
              <a:rPr lang="el-GR" altLang="el-G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Κέλβιν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K)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073588" y="4385843"/>
            <a:ext cx="6756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400" b="1" dirty="0">
                <a:latin typeface="Comic Sans MS" panose="030F0702030302020204" pitchFamily="66" charset="0"/>
              </a:rPr>
              <a:t>Σχέση κλίμακας </a:t>
            </a:r>
            <a:r>
              <a:rPr lang="el-GR" altLang="el-GR" sz="2400" b="1" dirty="0" err="1">
                <a:latin typeface="Comic Sans MS" panose="030F0702030302020204" pitchFamily="66" charset="0"/>
              </a:rPr>
              <a:t>Κέλβιν</a:t>
            </a:r>
            <a:r>
              <a:rPr lang="el-GR" altLang="el-GR" sz="2400" b="1" dirty="0">
                <a:latin typeface="Comic Sans MS" panose="030F0702030302020204" pitchFamily="66" charset="0"/>
              </a:rPr>
              <a:t> 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(</a:t>
            </a:r>
            <a:r>
              <a:rPr lang="el-GR" altLang="el-GR" sz="2400" b="1" i="1" dirty="0" smtClean="0">
                <a:latin typeface="Comic Sans MS" panose="030F0702030302020204" pitchFamily="66" charset="0"/>
              </a:rPr>
              <a:t>Τ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) και </a:t>
            </a:r>
            <a:r>
              <a:rPr lang="el-GR" altLang="el-GR" sz="2400" b="1" dirty="0">
                <a:latin typeface="Comic Sans MS" panose="030F0702030302020204" pitchFamily="66" charset="0"/>
              </a:rPr>
              <a:t>Κελσίου (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θ) </a:t>
            </a:r>
            <a:endParaRPr lang="el-GR" alt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051425" y="4943500"/>
            <a:ext cx="2089150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= 273 + </a:t>
            </a:r>
            <a:r>
              <a:rPr lang="el-GR" alt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8026" y="1638005"/>
            <a:ext cx="2522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Άλλη μονάδα όγκου</a:t>
            </a:r>
            <a:endParaRPr 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0262" y="1585648"/>
            <a:ext cx="1626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 </a:t>
            </a:r>
            <a:r>
              <a:rPr lang="en-US" b="1" dirty="0" smtClean="0">
                <a:latin typeface="Comic Sans MS" panose="030F0702030302020204" pitchFamily="66" charset="0"/>
              </a:rPr>
              <a:t>(</a:t>
            </a:r>
            <a:r>
              <a:rPr lang="el-GR" b="1" dirty="0" smtClean="0">
                <a:latin typeface="Comic Sans MS" panose="030F0702030302020204" pitchFamily="66" charset="0"/>
              </a:rPr>
              <a:t>1 λίτρο</a:t>
            </a:r>
            <a:r>
              <a:rPr lang="en-US" b="1" dirty="0" smtClean="0">
                <a:latin typeface="Comic Sans MS" panose="030F0702030302020204" pitchFamily="66" charset="0"/>
              </a:rPr>
              <a:t>)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5797" y="3778392"/>
            <a:ext cx="346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Άλλη μονάδα θερμοκρασίας</a:t>
            </a:r>
            <a:endParaRPr 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2390" y="3717898"/>
            <a:ext cx="2951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 </a:t>
            </a:r>
            <a:r>
              <a:rPr lang="en-US" b="1" dirty="0" smtClean="0">
                <a:latin typeface="Comic Sans MS" panose="030F0702030302020204" pitchFamily="66" charset="0"/>
              </a:rPr>
              <a:t>(</a:t>
            </a:r>
            <a:r>
              <a:rPr lang="el-GR" b="1" dirty="0" smtClean="0">
                <a:latin typeface="Comic Sans MS" panose="030F0702030302020204" pitchFamily="66" charset="0"/>
              </a:rPr>
              <a:t>1 βαθμός Κελσίου</a:t>
            </a:r>
            <a:r>
              <a:rPr lang="en-US" b="1" dirty="0" smtClean="0">
                <a:latin typeface="Comic Sans MS" panose="030F0702030302020204" pitchFamily="66" charset="0"/>
              </a:rPr>
              <a:t>)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731" y="5612506"/>
            <a:ext cx="2155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π.χ.  </a:t>
            </a:r>
            <a:r>
              <a:rPr lang="el-GR" sz="2000" b="1" i="1" dirty="0" smtClean="0">
                <a:latin typeface="Comic Sans MS" panose="030F0702030302020204" pitchFamily="66" charset="0"/>
              </a:rPr>
              <a:t>θ</a:t>
            </a:r>
            <a:r>
              <a:rPr lang="el-GR" sz="2000" b="1" dirty="0" smtClean="0">
                <a:latin typeface="Comic Sans MS" panose="030F0702030302020204" pitchFamily="66" charset="0"/>
              </a:rPr>
              <a:t> = 27</a:t>
            </a:r>
            <a:r>
              <a:rPr lang="en-US" sz="2000" b="1" baseline="30000" dirty="0" smtClean="0">
                <a:latin typeface="Comic Sans MS" panose="030F0702030302020204" pitchFamily="66" charset="0"/>
              </a:rPr>
              <a:t>0</a:t>
            </a:r>
            <a:r>
              <a:rPr lang="en-US" sz="2000" b="1" dirty="0" smtClean="0">
                <a:latin typeface="Comic Sans MS" panose="030F0702030302020204" pitchFamily="66" charset="0"/>
              </a:rPr>
              <a:t>C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16951" y="5612506"/>
            <a:ext cx="3062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</a:t>
            </a:r>
            <a:r>
              <a:rPr lang="el-GR" sz="2000" b="1" dirty="0" smtClean="0">
                <a:latin typeface="Comic Sans MS" panose="030F0702030302020204" pitchFamily="66" charset="0"/>
              </a:rPr>
              <a:t> = 273 + 27 =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300Κ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2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685" y="703820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63795" y="1115568"/>
            <a:ext cx="1965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Αύξηση όγκου</a:t>
            </a:r>
            <a:r>
              <a:rPr lang="en-US" sz="2000" b="1" dirty="0" smtClean="0">
                <a:latin typeface="Comic Sans MS" panose="030F0702030302020204" pitchFamily="66" charset="0"/>
              </a:rPr>
              <a:t>: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6116376" y="1054013"/>
            <a:ext cx="1566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Εκτόνωση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2591" y="1944624"/>
            <a:ext cx="2029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Αύξηση πίεσης</a:t>
            </a:r>
            <a:r>
              <a:rPr lang="en-US" sz="2000" b="1" dirty="0" smtClean="0">
                <a:latin typeface="Comic Sans MS" panose="030F0702030302020204" pitchFamily="66" charset="0"/>
              </a:rPr>
              <a:t>: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190114" y="1913846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Συμπίεση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94783" y="2773679"/>
            <a:ext cx="2901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Αύξηση θερμοκρασίας</a:t>
            </a:r>
            <a:r>
              <a:rPr lang="en-US" sz="2000" b="1" dirty="0" smtClean="0">
                <a:latin typeface="Comic Sans MS" panose="030F0702030302020204" pitchFamily="66" charset="0"/>
              </a:rPr>
              <a:t>: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4783" y="3558431"/>
            <a:ext cx="2901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Μείωση θερμοκρασίας</a:t>
            </a:r>
            <a:r>
              <a:rPr lang="en-US" sz="2000" b="1" dirty="0" smtClean="0">
                <a:latin typeface="Comic Sans MS" panose="030F0702030302020204" pitchFamily="66" charset="0"/>
              </a:rPr>
              <a:t>: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7056812" y="2749448"/>
            <a:ext cx="1556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Θέρμανση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7304878" y="3518438"/>
            <a:ext cx="888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Ψύξη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3547872" y="342804"/>
            <a:ext cx="4910328" cy="6191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Χαρακτηρισμός μεταβολών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58086" y="4163054"/>
            <a:ext cx="61693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Είναι δυνατόν μια μεταβολή κατάστασης να μπορεί να χαρακτηριστεί με δύο διαφορετικούς τρόπους π.χ.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«θέρμανση», </a:t>
            </a:r>
            <a:r>
              <a:rPr lang="el-GR" sz="2000" b="1" dirty="0" smtClean="0">
                <a:latin typeface="Comic Sans MS" panose="030F0702030302020204" pitchFamily="66" charset="0"/>
              </a:rPr>
              <a:t>αλλά και </a:t>
            </a:r>
            <a:r>
              <a:rPr 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«εκτόνωση».  </a:t>
            </a:r>
            <a:endParaRPr lang="el-GR" sz="2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46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33" y="2284765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258" y="1205085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49197" y="1744925"/>
            <a:ext cx="7220197" cy="3909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Τα σώματα σε αέρια κατάσταση είναι η πιο διαδεδομένη μορφή σωμάτων που βρίσκονται στο περιβάλλον μας, στη Γη.</a:t>
            </a:r>
          </a:p>
          <a:p>
            <a:pPr algn="just"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Η ατμόσφαιρα της Γης αποτελείται από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>
                <a:latin typeface="Comic Sans MS" panose="030F0702030302020204" pitchFamily="66" charset="0"/>
              </a:rPr>
              <a:t>ά</a:t>
            </a:r>
            <a:r>
              <a:rPr lang="el-GR" sz="2400" b="1" dirty="0" smtClean="0">
                <a:latin typeface="Comic Sans MS" panose="030F0702030302020204" pitchFamily="66" charset="0"/>
              </a:rPr>
              <a:t>ζωτο (περιεκτικότητα 78% </a:t>
            </a:r>
            <a:r>
              <a:rPr lang="en-US" sz="2400" b="1" dirty="0" smtClean="0">
                <a:latin typeface="Comic Sans MS" panose="030F0702030302020204" pitchFamily="66" charset="0"/>
              </a:rPr>
              <a:t>v/v)</a:t>
            </a:r>
            <a:r>
              <a:rPr lang="el-GR" sz="2400" b="1" dirty="0" smtClean="0">
                <a:latin typeface="Comic Sans MS" panose="030F0702030302020204" pitchFamily="66" charset="0"/>
              </a:rPr>
              <a:t>,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οξυγόνο (</a:t>
            </a:r>
            <a:r>
              <a:rPr lang="el-GR" sz="2400" b="1" dirty="0">
                <a:latin typeface="Comic Sans MS" panose="030F0702030302020204" pitchFamily="66" charset="0"/>
              </a:rPr>
              <a:t>περιεκτικότητα </a:t>
            </a:r>
            <a:r>
              <a:rPr lang="el-GR" sz="2400" b="1" dirty="0" smtClean="0">
                <a:latin typeface="Comic Sans MS" panose="030F0702030302020204" pitchFamily="66" charset="0"/>
              </a:rPr>
              <a:t>21% </a:t>
            </a:r>
            <a:r>
              <a:rPr lang="en-US" sz="2400" b="1" dirty="0">
                <a:latin typeface="Comic Sans MS" panose="030F0702030302020204" pitchFamily="66" charset="0"/>
              </a:rPr>
              <a:t>v/v</a:t>
            </a:r>
            <a:r>
              <a:rPr lang="en-US" sz="2400" b="1" dirty="0" smtClean="0">
                <a:latin typeface="Comic Sans MS" panose="030F0702030302020204" pitchFamily="66" charset="0"/>
              </a:rPr>
              <a:t>)</a:t>
            </a:r>
            <a:r>
              <a:rPr lang="el-GR" sz="2400" b="1" dirty="0" smtClean="0">
                <a:latin typeface="Comic Sans MS" panose="030F0702030302020204" pitchFamily="66" charset="0"/>
              </a:rPr>
              <a:t>, αλλά και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αργό, διοξείδιο του άνθρακα, υδρογόνο κλπ. 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7124988" y="320220"/>
            <a:ext cx="3035012" cy="1116694"/>
          </a:xfrm>
          <a:prstGeom prst="cloudCallout">
            <a:avLst>
              <a:gd name="adj1" fmla="val 61520"/>
              <a:gd name="adj2" fmla="val 3776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l-GR" sz="2000" b="1" dirty="0" smtClean="0">
                <a:latin typeface="Comic Sans MS" pitchFamily="66" charset="0"/>
              </a:rPr>
              <a:t>Γιατί μελετάμε τα αέρια</a:t>
            </a:r>
            <a:r>
              <a:rPr lang="en-US" sz="2000" b="1" dirty="0" smtClean="0">
                <a:latin typeface="Comic Sans MS" pitchFamily="66" charset="0"/>
              </a:rPr>
              <a:t>;</a:t>
            </a:r>
            <a:endParaRPr lang="el-GR" sz="2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0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621024" y="364681"/>
            <a:ext cx="4797298" cy="7051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Νόμοι των αερίων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307" y="1772983"/>
            <a:ext cx="4624731" cy="28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1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2830174" y="212056"/>
            <a:ext cx="5703883" cy="12093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Νόμος του </a:t>
            </a:r>
            <a:r>
              <a:rPr lang="en-US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Boyle (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Μπόιλ)</a:t>
            </a:r>
          </a:p>
          <a:p>
            <a:pPr>
              <a:defRPr/>
            </a:pPr>
            <a:r>
              <a:rPr lang="el-GR" altLang="el-GR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hlinkClick r:id="rId2"/>
              </a:rPr>
              <a:t>Ισόθερμη μεταβολή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553696" y="1730138"/>
            <a:ext cx="6325323" cy="178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πίεση </a:t>
            </a:r>
            <a:r>
              <a:rPr lang="el-GR" altLang="el-GR" sz="2400" b="1" dirty="0">
                <a:latin typeface="Comic Sans MS" pitchFamily="66" charset="0"/>
              </a:rPr>
              <a:t>ορισμένης ποσότητας αερίου</a:t>
            </a:r>
            <a:r>
              <a:rPr lang="en-US" altLang="el-GR" sz="2400" b="1" dirty="0">
                <a:latin typeface="Comic Sans MS" pitchFamily="66" charset="0"/>
              </a:rPr>
              <a:t>,</a:t>
            </a:r>
            <a:r>
              <a:rPr lang="el-GR" altLang="el-GR" sz="2400" b="1" dirty="0">
                <a:latin typeface="Comic Sans MS" pitchFamily="66" charset="0"/>
              </a:rPr>
              <a:t> του οποίου</a:t>
            </a:r>
            <a:r>
              <a:rPr lang="el-GR" altLang="el-GR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θερμοκρασία παραμένει σταθερή</a:t>
            </a:r>
            <a:r>
              <a:rPr lang="en-US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είναι αντίστροφα ανάλογη με τον όγκο του.</a:t>
            </a:r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3" y="1654255"/>
            <a:ext cx="2781641" cy="2170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606800" y="4241500"/>
            <a:ext cx="6553200" cy="584775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l-G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p.V</a:t>
            </a:r>
            <a:r>
              <a:rPr lang="en-US" altLang="el-G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= </a:t>
            </a:r>
            <a:r>
              <a:rPr lang="el-GR" altLang="el-G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r>
              <a:rPr lang="el-GR" altLang="el-GR" sz="32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 </a:t>
            </a:r>
            <a:r>
              <a:rPr lang="el-GR" altLang="el-GR" sz="3200" b="1" dirty="0">
                <a:latin typeface="Comic Sans MS" pitchFamily="66" charset="0"/>
              </a:rPr>
              <a:t>όταν</a:t>
            </a:r>
            <a:r>
              <a:rPr lang="el-GR" altLang="el-GR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32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</a:t>
            </a:r>
            <a:r>
              <a:rPr lang="el-GR" altLang="el-GR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 = </a:t>
            </a:r>
            <a:r>
              <a:rPr lang="el-GR" altLang="el-GR" sz="3200" b="1" i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32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</a:p>
        </p:txBody>
      </p:sp>
      <p:grpSp>
        <p:nvGrpSpPr>
          <p:cNvPr id="6" name="Ομάδα 5"/>
          <p:cNvGrpSpPr/>
          <p:nvPr/>
        </p:nvGrpSpPr>
        <p:grpSpPr>
          <a:xfrm>
            <a:off x="10248797" y="196123"/>
            <a:ext cx="1429929" cy="2543140"/>
            <a:chOff x="10248797" y="196123"/>
            <a:chExt cx="1429929" cy="2543140"/>
          </a:xfrm>
        </p:grpSpPr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10263164" y="2108321"/>
              <a:ext cx="1415562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l-GR" sz="1400" b="1" dirty="0">
                  <a:effectLst/>
                  <a:latin typeface="Comic Sans MS" panose="030F0702030302020204" pitchFamily="66" charset="0"/>
                  <a:hlinkClick r:id="rId5"/>
                </a:rPr>
                <a:t>Robert Boyle</a:t>
              </a:r>
              <a:endParaRPr lang="en-US" altLang="el-GR" sz="1400" b="1" dirty="0">
                <a:effectLst/>
                <a:latin typeface="Comic Sans MS" panose="030F0702030302020204" pitchFamily="66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l-GR" sz="1400" b="1" dirty="0">
                  <a:effectLst/>
                  <a:latin typeface="Comic Sans MS" panose="030F0702030302020204" pitchFamily="66" charset="0"/>
                </a:rPr>
                <a:t>(1627 – 1691)</a:t>
              </a:r>
              <a:endParaRPr lang="el-GR" altLang="el-GR" sz="1400" b="1" dirty="0">
                <a:effectLst/>
                <a:latin typeface="Comic Sans MS" panose="030F0702030302020204" pitchFamily="66" charset="0"/>
              </a:endParaRPr>
            </a:p>
          </p:txBody>
        </p:sp>
        <p:pic>
          <p:nvPicPr>
            <p:cNvPr id="4" name="Εικόνα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797" y="196123"/>
              <a:ext cx="1429929" cy="19121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Ορθογώνιο 6"/>
          <p:cNvSpPr/>
          <p:nvPr/>
        </p:nvSpPr>
        <p:spPr>
          <a:xfrm>
            <a:off x="185928" y="3824270"/>
            <a:ext cx="32430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Το αέριο βρίσκεται </a:t>
            </a: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μέσα σε 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ογκομετρικό δοχείο. Το δοχείο </a:t>
            </a: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με το αέριο περιβάλλεται 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από </a:t>
            </a: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λουτρό με νερό, 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του οποίου η </a:t>
            </a: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θερμοκρασία διατηρείται 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σταθερή.</a:t>
            </a:r>
            <a:r>
              <a:rPr lang="el-GR" sz="16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902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E195399-4E72-43D2-8338-3B75694E14A7}" type="slidenum">
              <a:rPr lang="el-GR" altLang="el-GR" sz="1400"/>
              <a:pPr eaLnBrk="1" hangingPunct="1"/>
              <a:t>22</a:t>
            </a:fld>
            <a:endParaRPr lang="el-GR" altLang="el-GR" sz="1400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3266710" y="976776"/>
            <a:ext cx="523332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  Πίεσης – Όγκου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(</a:t>
            </a:r>
            <a:r>
              <a:rPr lang="en-US" altLang="el-G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– </a:t>
            </a:r>
            <a:r>
              <a:rPr lang="en-US" altLang="el-G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9" name="Ομάδα 8"/>
          <p:cNvGrpSpPr/>
          <p:nvPr/>
        </p:nvGrpSpPr>
        <p:grpSpPr>
          <a:xfrm>
            <a:off x="4513264" y="2060575"/>
            <a:ext cx="3671886" cy="2814639"/>
            <a:chOff x="4513264" y="2060575"/>
            <a:chExt cx="3671886" cy="2814639"/>
          </a:xfrm>
        </p:grpSpPr>
        <p:sp>
          <p:nvSpPr>
            <p:cNvPr id="45065" name="Text Box 9"/>
            <p:cNvSpPr txBox="1">
              <a:spLocks noChangeArrowheads="1"/>
            </p:cNvSpPr>
            <p:nvPr/>
          </p:nvSpPr>
          <p:spPr bwMode="auto">
            <a:xfrm>
              <a:off x="4872039" y="4292601"/>
              <a:ext cx="3587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dirty="0">
                  <a:latin typeface="Comic Sans MS" panose="030F0702030302020204" pitchFamily="66" charset="0"/>
                </a:rPr>
                <a:t>0</a:t>
              </a:r>
              <a:endParaRPr lang="el-GR" altLang="el-GR" sz="1800" dirty="0">
                <a:latin typeface="Comic Sans MS" panose="030F0702030302020204" pitchFamily="66" charset="0"/>
              </a:endParaRPr>
            </a:p>
          </p:txBody>
        </p:sp>
        <p:grpSp>
          <p:nvGrpSpPr>
            <p:cNvPr id="3" name="Ομάδα 2"/>
            <p:cNvGrpSpPr/>
            <p:nvPr/>
          </p:nvGrpSpPr>
          <p:grpSpPr>
            <a:xfrm>
              <a:off x="4513264" y="2060575"/>
              <a:ext cx="3671886" cy="2814639"/>
              <a:chOff x="4513264" y="2060575"/>
              <a:chExt cx="3671886" cy="2814639"/>
            </a:xfrm>
          </p:grpSpPr>
          <p:sp>
            <p:nvSpPr>
              <p:cNvPr id="45063" name="Line 7"/>
              <p:cNvSpPr>
                <a:spLocks noChangeShapeType="1"/>
              </p:cNvSpPr>
              <p:nvPr/>
            </p:nvSpPr>
            <p:spPr bwMode="auto">
              <a:xfrm flipV="1">
                <a:off x="5160963" y="2060575"/>
                <a:ext cx="0" cy="23764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5064" name="Line 8"/>
              <p:cNvSpPr>
                <a:spLocks noChangeShapeType="1"/>
              </p:cNvSpPr>
              <p:nvPr/>
            </p:nvSpPr>
            <p:spPr bwMode="auto">
              <a:xfrm>
                <a:off x="5160963" y="4437063"/>
                <a:ext cx="28813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5066" name="Text Box 10"/>
              <p:cNvSpPr txBox="1">
                <a:spLocks noChangeArrowheads="1"/>
              </p:cNvSpPr>
              <p:nvPr/>
            </p:nvSpPr>
            <p:spPr bwMode="auto">
              <a:xfrm>
                <a:off x="4513264" y="2060576"/>
                <a:ext cx="720725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latin typeface="Comic Sans MS" panose="030F0702030302020204" pitchFamily="66" charset="0"/>
                  </a:rPr>
                  <a:t>p</a:t>
                </a:r>
                <a:r>
                  <a:rPr lang="en-US" altLang="el-GR" sz="1800">
                    <a:latin typeface="Comic Sans MS" panose="030F0702030302020204" pitchFamily="66" charset="0"/>
                  </a:rPr>
                  <a:t>/Pa</a:t>
                </a:r>
                <a:endParaRPr lang="el-GR" altLang="el-GR" sz="1800" i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45067" name="Text Box 11"/>
              <p:cNvSpPr txBox="1">
                <a:spLocks noChangeArrowheads="1"/>
              </p:cNvSpPr>
              <p:nvPr/>
            </p:nvSpPr>
            <p:spPr bwMode="auto">
              <a:xfrm>
                <a:off x="7392988" y="4508501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800">
                    <a:latin typeface="Comic Sans MS" panose="030F0702030302020204" pitchFamily="66" charset="0"/>
                  </a:rPr>
                  <a:t>/m</a:t>
                </a:r>
                <a:r>
                  <a:rPr lang="en-US" altLang="el-GR" sz="1800" baseline="30000">
                    <a:latin typeface="Comic Sans MS" panose="030F0702030302020204" pitchFamily="66" charset="0"/>
                  </a:rPr>
                  <a:t>3</a:t>
                </a:r>
                <a:endParaRPr lang="el-GR" altLang="el-GR" sz="1800" i="1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4800600" y="5013325"/>
            <a:ext cx="3095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Ισόθερμη εκτόνωση</a:t>
            </a:r>
            <a:endParaRPr lang="el-GR" altLang="el-GR" sz="2400" b="1" dirty="0">
              <a:solidFill>
                <a:srgbClr val="800000"/>
              </a:solidFill>
              <a:latin typeface="Comic Sans MS" pitchFamily="66" charset="0"/>
            </a:endParaRPr>
          </a:p>
        </p:txBody>
      </p:sp>
      <p:grpSp>
        <p:nvGrpSpPr>
          <p:cNvPr id="8" name="Ομάδα 7"/>
          <p:cNvGrpSpPr/>
          <p:nvPr/>
        </p:nvGrpSpPr>
        <p:grpSpPr>
          <a:xfrm>
            <a:off x="5595938" y="2135189"/>
            <a:ext cx="1701800" cy="1874837"/>
            <a:chOff x="5595938" y="2135189"/>
            <a:chExt cx="1701800" cy="1874837"/>
          </a:xfrm>
        </p:grpSpPr>
        <p:sp>
          <p:nvSpPr>
            <p:cNvPr id="45068" name="Arc 12"/>
            <p:cNvSpPr>
              <a:spLocks/>
            </p:cNvSpPr>
            <p:nvPr/>
          </p:nvSpPr>
          <p:spPr bwMode="auto">
            <a:xfrm rot="11113799">
              <a:off x="5751514" y="2135189"/>
              <a:ext cx="1481137" cy="1692275"/>
            </a:xfrm>
            <a:custGeom>
              <a:avLst/>
              <a:gdLst>
                <a:gd name="G0" fmla="+- 0 0 0"/>
                <a:gd name="G1" fmla="+- 21132 0 0"/>
                <a:gd name="G2" fmla="+- 21600 0 0"/>
                <a:gd name="T0" fmla="*/ 4472 w 18355"/>
                <a:gd name="T1" fmla="*/ 0 h 21132"/>
                <a:gd name="T2" fmla="*/ 18355 w 18355"/>
                <a:gd name="T3" fmla="*/ 9745 h 21132"/>
                <a:gd name="T4" fmla="*/ 0 w 18355"/>
                <a:gd name="T5" fmla="*/ 21132 h 2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55" h="21132" fill="none" extrusionOk="0">
                  <a:moveTo>
                    <a:pt x="4471" y="0"/>
                  </a:moveTo>
                  <a:cubicBezTo>
                    <a:pt x="10234" y="1219"/>
                    <a:pt x="15249" y="4739"/>
                    <a:pt x="18354" y="9745"/>
                  </a:cubicBezTo>
                </a:path>
                <a:path w="18355" h="21132" stroke="0" extrusionOk="0">
                  <a:moveTo>
                    <a:pt x="4471" y="0"/>
                  </a:moveTo>
                  <a:cubicBezTo>
                    <a:pt x="10234" y="1219"/>
                    <a:pt x="15249" y="4739"/>
                    <a:pt x="18354" y="9745"/>
                  </a:cubicBezTo>
                  <a:lnTo>
                    <a:pt x="0" y="21132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5078" name="Arc 22"/>
            <p:cNvSpPr>
              <a:spLocks/>
            </p:cNvSpPr>
            <p:nvPr/>
          </p:nvSpPr>
          <p:spPr bwMode="auto">
            <a:xfrm rot="9128421">
              <a:off x="6737350" y="3500439"/>
              <a:ext cx="560388" cy="509587"/>
            </a:xfrm>
            <a:custGeom>
              <a:avLst/>
              <a:gdLst>
                <a:gd name="G0" fmla="+- 0 0 0"/>
                <a:gd name="G1" fmla="+- 18484 0 0"/>
                <a:gd name="G2" fmla="+- 21600 0 0"/>
                <a:gd name="T0" fmla="*/ 11177 w 19634"/>
                <a:gd name="T1" fmla="*/ 0 h 18484"/>
                <a:gd name="T2" fmla="*/ 19634 w 19634"/>
                <a:gd name="T3" fmla="*/ 9480 h 18484"/>
                <a:gd name="T4" fmla="*/ 0 w 19634"/>
                <a:gd name="T5" fmla="*/ 18484 h 18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634" h="18484" fill="none" extrusionOk="0">
                  <a:moveTo>
                    <a:pt x="11176" y="0"/>
                  </a:moveTo>
                  <a:cubicBezTo>
                    <a:pt x="14882" y="2241"/>
                    <a:pt x="17828" y="5543"/>
                    <a:pt x="19633" y="9480"/>
                  </a:cubicBezTo>
                </a:path>
                <a:path w="19634" h="18484" stroke="0" extrusionOk="0">
                  <a:moveTo>
                    <a:pt x="11176" y="0"/>
                  </a:moveTo>
                  <a:cubicBezTo>
                    <a:pt x="14882" y="2241"/>
                    <a:pt x="17828" y="5543"/>
                    <a:pt x="19633" y="9480"/>
                  </a:cubicBezTo>
                  <a:lnTo>
                    <a:pt x="0" y="1848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5079" name="Arc 23"/>
            <p:cNvSpPr>
              <a:spLocks/>
            </p:cNvSpPr>
            <p:nvPr/>
          </p:nvSpPr>
          <p:spPr bwMode="auto">
            <a:xfrm rot="11547687">
              <a:off x="5595938" y="2563814"/>
              <a:ext cx="393700" cy="441325"/>
            </a:xfrm>
            <a:custGeom>
              <a:avLst/>
              <a:gdLst>
                <a:gd name="G0" fmla="+- 0 0 0"/>
                <a:gd name="G1" fmla="+- 19047 0 0"/>
                <a:gd name="G2" fmla="+- 21600 0 0"/>
                <a:gd name="T0" fmla="*/ 10187 w 20701"/>
                <a:gd name="T1" fmla="*/ 0 h 19047"/>
                <a:gd name="T2" fmla="*/ 20701 w 20701"/>
                <a:gd name="T3" fmla="*/ 12881 h 19047"/>
                <a:gd name="T4" fmla="*/ 0 w 20701"/>
                <a:gd name="T5" fmla="*/ 19047 h 19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1" h="19047" fill="none" extrusionOk="0">
                  <a:moveTo>
                    <a:pt x="10186" y="0"/>
                  </a:moveTo>
                  <a:cubicBezTo>
                    <a:pt x="15270" y="2718"/>
                    <a:pt x="19055" y="7356"/>
                    <a:pt x="20701" y="12880"/>
                  </a:cubicBezTo>
                </a:path>
                <a:path w="20701" h="19047" stroke="0" extrusionOk="0">
                  <a:moveTo>
                    <a:pt x="10186" y="0"/>
                  </a:moveTo>
                  <a:cubicBezTo>
                    <a:pt x="15270" y="2718"/>
                    <a:pt x="19055" y="7356"/>
                    <a:pt x="20701" y="12880"/>
                  </a:cubicBezTo>
                  <a:lnTo>
                    <a:pt x="0" y="1904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</p:grpSp>
      <p:grpSp>
        <p:nvGrpSpPr>
          <p:cNvPr id="6" name="Ομάδα 5"/>
          <p:cNvGrpSpPr/>
          <p:nvPr/>
        </p:nvGrpSpPr>
        <p:grpSpPr>
          <a:xfrm>
            <a:off x="4800600" y="2636839"/>
            <a:ext cx="1223964" cy="2166936"/>
            <a:chOff x="4800600" y="2636839"/>
            <a:chExt cx="1223964" cy="2166936"/>
          </a:xfrm>
        </p:grpSpPr>
        <p:sp>
          <p:nvSpPr>
            <p:cNvPr id="45071" name="Text Box 15"/>
            <p:cNvSpPr txBox="1">
              <a:spLocks noChangeArrowheads="1"/>
            </p:cNvSpPr>
            <p:nvPr/>
          </p:nvSpPr>
          <p:spPr bwMode="auto">
            <a:xfrm>
              <a:off x="5664201" y="2636839"/>
              <a:ext cx="3603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2000" b="1" dirty="0">
                  <a:latin typeface="Comic Sans MS" panose="030F0702030302020204" pitchFamily="66" charset="0"/>
                </a:rPr>
                <a:t>A</a:t>
              </a:r>
              <a:endParaRPr lang="el-GR" altLang="el-GR" sz="2000" b="1" dirty="0">
                <a:latin typeface="Comic Sans MS" panose="030F0702030302020204" pitchFamily="66" charset="0"/>
              </a:endParaRPr>
            </a:p>
          </p:txBody>
        </p:sp>
        <p:grpSp>
          <p:nvGrpSpPr>
            <p:cNvPr id="4" name="Ομάδα 3"/>
            <p:cNvGrpSpPr/>
            <p:nvPr/>
          </p:nvGrpSpPr>
          <p:grpSpPr>
            <a:xfrm>
              <a:off x="4800600" y="2781301"/>
              <a:ext cx="1150938" cy="2022474"/>
              <a:chOff x="4800600" y="2781301"/>
              <a:chExt cx="1150938" cy="2022474"/>
            </a:xfrm>
          </p:grpSpPr>
          <p:sp>
            <p:nvSpPr>
              <p:cNvPr id="45069" name="Line 13"/>
              <p:cNvSpPr>
                <a:spLocks noChangeShapeType="1"/>
              </p:cNvSpPr>
              <p:nvPr/>
            </p:nvSpPr>
            <p:spPr bwMode="auto">
              <a:xfrm flipH="1">
                <a:off x="5159376" y="2997200"/>
                <a:ext cx="5762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5073" name="Text Box 17"/>
              <p:cNvSpPr txBox="1">
                <a:spLocks noChangeArrowheads="1"/>
              </p:cNvSpPr>
              <p:nvPr/>
            </p:nvSpPr>
            <p:spPr bwMode="auto">
              <a:xfrm>
                <a:off x="4800600" y="2781301"/>
                <a:ext cx="4318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latin typeface="Comic Sans MS" panose="030F0702030302020204" pitchFamily="66" charset="0"/>
                  </a:rPr>
                  <a:t>p</a:t>
                </a:r>
                <a:r>
                  <a:rPr lang="en-US" altLang="el-GR" sz="1800" baseline="-25000">
                    <a:latin typeface="Comic Sans MS" panose="030F0702030302020204" pitchFamily="66" charset="0"/>
                  </a:rPr>
                  <a:t>1</a:t>
                </a:r>
                <a:endParaRPr lang="el-GR" altLang="el-GR" sz="1800" i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45080" name="Line 24"/>
              <p:cNvSpPr>
                <a:spLocks noChangeShapeType="1"/>
              </p:cNvSpPr>
              <p:nvPr/>
            </p:nvSpPr>
            <p:spPr bwMode="auto">
              <a:xfrm>
                <a:off x="5735638" y="2997201"/>
                <a:ext cx="0" cy="14398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5082" name="Text Box 26"/>
              <p:cNvSpPr txBox="1">
                <a:spLocks noChangeArrowheads="1"/>
              </p:cNvSpPr>
              <p:nvPr/>
            </p:nvSpPr>
            <p:spPr bwMode="auto">
              <a:xfrm>
                <a:off x="5519738" y="4437063"/>
                <a:ext cx="4318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800" baseline="-25000">
                    <a:latin typeface="Comic Sans MS" panose="030F0702030302020204" pitchFamily="66" charset="0"/>
                  </a:rPr>
                  <a:t>1</a:t>
                </a:r>
                <a:endParaRPr lang="el-GR" altLang="el-GR" sz="1800" i="1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7" name="Ομάδα 6"/>
          <p:cNvGrpSpPr/>
          <p:nvPr/>
        </p:nvGrpSpPr>
        <p:grpSpPr>
          <a:xfrm>
            <a:off x="4800600" y="3573463"/>
            <a:ext cx="2303464" cy="1230312"/>
            <a:chOff x="4800600" y="3573463"/>
            <a:chExt cx="2303464" cy="1230312"/>
          </a:xfrm>
        </p:grpSpPr>
        <p:sp>
          <p:nvSpPr>
            <p:cNvPr id="45072" name="Text Box 16"/>
            <p:cNvSpPr txBox="1">
              <a:spLocks noChangeArrowheads="1"/>
            </p:cNvSpPr>
            <p:nvPr/>
          </p:nvSpPr>
          <p:spPr bwMode="auto">
            <a:xfrm>
              <a:off x="6743701" y="3573464"/>
              <a:ext cx="3603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2000" b="1" dirty="0">
                  <a:latin typeface="Comic Sans MS" panose="030F0702030302020204" pitchFamily="66" charset="0"/>
                </a:rPr>
                <a:t>B</a:t>
              </a:r>
              <a:endParaRPr lang="el-GR" altLang="el-GR" sz="2000" b="1" dirty="0">
                <a:latin typeface="Comic Sans MS" panose="030F0702030302020204" pitchFamily="66" charset="0"/>
              </a:endParaRPr>
            </a:p>
          </p:txBody>
        </p:sp>
        <p:grpSp>
          <p:nvGrpSpPr>
            <p:cNvPr id="5" name="Ομάδα 4"/>
            <p:cNvGrpSpPr/>
            <p:nvPr/>
          </p:nvGrpSpPr>
          <p:grpSpPr>
            <a:xfrm>
              <a:off x="4800600" y="3573463"/>
              <a:ext cx="2159000" cy="1230312"/>
              <a:chOff x="4800600" y="3573463"/>
              <a:chExt cx="2159000" cy="1230312"/>
            </a:xfrm>
          </p:grpSpPr>
          <p:sp>
            <p:nvSpPr>
              <p:cNvPr id="45070" name="Line 14"/>
              <p:cNvSpPr>
                <a:spLocks noChangeShapeType="1"/>
              </p:cNvSpPr>
              <p:nvPr/>
            </p:nvSpPr>
            <p:spPr bwMode="auto">
              <a:xfrm flipH="1">
                <a:off x="5159376" y="3860800"/>
                <a:ext cx="158591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5074" name="Text Box 18"/>
              <p:cNvSpPr txBox="1">
                <a:spLocks noChangeArrowheads="1"/>
              </p:cNvSpPr>
              <p:nvPr/>
            </p:nvSpPr>
            <p:spPr bwMode="auto">
              <a:xfrm>
                <a:off x="4800600" y="3573463"/>
                <a:ext cx="4318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latin typeface="Comic Sans MS" panose="030F0702030302020204" pitchFamily="66" charset="0"/>
                  </a:rPr>
                  <a:t>p</a:t>
                </a:r>
                <a:r>
                  <a:rPr lang="en-US" altLang="el-GR" sz="1800" baseline="-25000">
                    <a:latin typeface="Comic Sans MS" panose="030F0702030302020204" pitchFamily="66" charset="0"/>
                  </a:rPr>
                  <a:t>2</a:t>
                </a:r>
                <a:endParaRPr lang="el-GR" altLang="el-GR" sz="1800" i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45081" name="Line 25"/>
              <p:cNvSpPr>
                <a:spLocks noChangeShapeType="1"/>
              </p:cNvSpPr>
              <p:nvPr/>
            </p:nvSpPr>
            <p:spPr bwMode="auto">
              <a:xfrm>
                <a:off x="6743700" y="3860801"/>
                <a:ext cx="0" cy="5762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5083" name="Text Box 27"/>
              <p:cNvSpPr txBox="1">
                <a:spLocks noChangeArrowheads="1"/>
              </p:cNvSpPr>
              <p:nvPr/>
            </p:nvSpPr>
            <p:spPr bwMode="auto">
              <a:xfrm>
                <a:off x="6527800" y="4437063"/>
                <a:ext cx="4318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 dirty="0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800" baseline="-25000" dirty="0">
                    <a:latin typeface="Comic Sans MS" panose="030F0702030302020204" pitchFamily="66" charset="0"/>
                  </a:rPr>
                  <a:t>2</a:t>
                </a:r>
                <a:endParaRPr lang="el-GR" altLang="el-GR" sz="1800" i="1" dirty="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45085" name="Text Box 29"/>
          <p:cNvSpPr txBox="1">
            <a:spLocks noChangeArrowheads="1"/>
          </p:cNvSpPr>
          <p:nvPr/>
        </p:nvSpPr>
        <p:spPr bwMode="auto">
          <a:xfrm>
            <a:off x="6311900" y="2565400"/>
            <a:ext cx="1079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l-GR" altLang="el-GR" b="1" baseline="-25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 </a:t>
            </a:r>
            <a:r>
              <a:rPr lang="el-GR" altLang="el-GR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 </a:t>
            </a:r>
            <a:r>
              <a:rPr lang="el-GR" altLang="el-GR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l-GR" altLang="el-GR" b="1" baseline="-25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Β</a:t>
            </a:r>
            <a:endParaRPr lang="el-GR" altLang="el-GR" b="1" baseline="-25000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Rectangle 5"/>
          <p:cNvSpPr txBox="1">
            <a:spLocks noChangeArrowheads="1"/>
          </p:cNvSpPr>
          <p:nvPr/>
        </p:nvSpPr>
        <p:spPr>
          <a:xfrm>
            <a:off x="2549589" y="344488"/>
            <a:ext cx="6667563" cy="5973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Γραφικές παραστάσεις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του νόμου 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Boyle</a:t>
            </a:r>
            <a:endParaRPr lang="el-GR" altLang="el-GR" sz="28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Επεξήγηση με στρογγυλεμένο παραλληλόγραμμο 10"/>
          <p:cNvSpPr/>
          <p:nvPr/>
        </p:nvSpPr>
        <p:spPr>
          <a:xfrm>
            <a:off x="7955280" y="3139991"/>
            <a:ext cx="1124712" cy="566928"/>
          </a:xfrm>
          <a:prstGeom prst="wedgeRoundRectCallout">
            <a:avLst>
              <a:gd name="adj1" fmla="val -137730"/>
              <a:gd name="adj2" fmla="val 92736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ισόθερμη καμπύλη</a:t>
            </a:r>
            <a:endParaRPr lang="el-GR" sz="1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28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5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10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  <p:bldP spid="45075" grpId="0"/>
      <p:bldP spid="45085" grpId="0"/>
      <p:bldP spid="27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F4D23AC-DEBE-4FB0-9325-A3492D2E7846}" type="slidenum">
              <a:rPr lang="el-GR" altLang="el-GR" sz="1400"/>
              <a:pPr eaLnBrk="1" hangingPunct="1"/>
              <a:t>23</a:t>
            </a:fld>
            <a:endParaRPr lang="el-GR" altLang="el-GR" sz="1400"/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>
            <a:off x="3375667" y="2493963"/>
            <a:ext cx="0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034622" y="606944"/>
            <a:ext cx="486654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β. Πίεσης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Θερμοκρασίας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345237" y="620713"/>
            <a:ext cx="4662731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γ. Όγκου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Θερμοκρασίας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Ομάδα 1"/>
          <p:cNvGrpSpPr/>
          <p:nvPr/>
        </p:nvGrpSpPr>
        <p:grpSpPr>
          <a:xfrm>
            <a:off x="1992314" y="1701801"/>
            <a:ext cx="3671886" cy="2814638"/>
            <a:chOff x="1992314" y="1701801"/>
            <a:chExt cx="3671886" cy="2814638"/>
          </a:xfrm>
        </p:grpSpPr>
        <p:sp>
          <p:nvSpPr>
            <p:cNvPr id="48134" name="Line 6"/>
            <p:cNvSpPr>
              <a:spLocks noChangeShapeType="1"/>
            </p:cNvSpPr>
            <p:nvPr/>
          </p:nvSpPr>
          <p:spPr bwMode="auto">
            <a:xfrm flipV="1">
              <a:off x="2640013" y="1773239"/>
              <a:ext cx="0" cy="23764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8135" name="Line 7"/>
            <p:cNvSpPr>
              <a:spLocks noChangeShapeType="1"/>
            </p:cNvSpPr>
            <p:nvPr/>
          </p:nvSpPr>
          <p:spPr bwMode="auto">
            <a:xfrm>
              <a:off x="2640013" y="4149725"/>
              <a:ext cx="2881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8136" name="Text Box 8"/>
            <p:cNvSpPr txBox="1">
              <a:spLocks noChangeArrowheads="1"/>
            </p:cNvSpPr>
            <p:nvPr/>
          </p:nvSpPr>
          <p:spPr bwMode="auto">
            <a:xfrm>
              <a:off x="1992314" y="1701801"/>
              <a:ext cx="7207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800" dirty="0">
                  <a:latin typeface="Comic Sans MS" panose="030F0702030302020204" pitchFamily="66" charset="0"/>
                </a:rPr>
                <a:t>/Pa</a:t>
              </a:r>
              <a:endParaRPr lang="el-GR" altLang="el-GR" sz="18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48137" name="Text Box 9"/>
            <p:cNvSpPr txBox="1">
              <a:spLocks noChangeArrowheads="1"/>
            </p:cNvSpPr>
            <p:nvPr/>
          </p:nvSpPr>
          <p:spPr bwMode="auto">
            <a:xfrm>
              <a:off x="5016500" y="4149726"/>
              <a:ext cx="6477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>
                  <a:latin typeface="Comic Sans MS" panose="030F0702030302020204" pitchFamily="66" charset="0"/>
                </a:rPr>
                <a:t>T</a:t>
              </a:r>
              <a:r>
                <a:rPr lang="en-US" altLang="el-GR" sz="1800">
                  <a:latin typeface="Comic Sans MS" panose="030F0702030302020204" pitchFamily="66" charset="0"/>
                </a:rPr>
                <a:t>/K</a:t>
              </a:r>
              <a:endParaRPr lang="el-GR" altLang="el-GR" sz="1800" i="1">
                <a:latin typeface="Comic Sans MS" panose="030F0702030302020204" pitchFamily="66" charset="0"/>
              </a:endParaRPr>
            </a:p>
          </p:txBody>
        </p:sp>
        <p:sp>
          <p:nvSpPr>
            <p:cNvPr id="48138" name="Text Box 10"/>
            <p:cNvSpPr txBox="1">
              <a:spLocks noChangeArrowheads="1"/>
            </p:cNvSpPr>
            <p:nvPr/>
          </p:nvSpPr>
          <p:spPr bwMode="auto">
            <a:xfrm>
              <a:off x="2351089" y="4005263"/>
              <a:ext cx="3587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dirty="0">
                  <a:latin typeface="Comic Sans MS" panose="030F0702030302020204" pitchFamily="66" charset="0"/>
                </a:rPr>
                <a:t>0</a:t>
              </a:r>
              <a:endParaRPr lang="el-GR" altLang="el-GR" sz="18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48147" name="Text Box 19"/>
          <p:cNvSpPr txBox="1">
            <a:spLocks noChangeArrowheads="1"/>
          </p:cNvSpPr>
          <p:nvPr/>
        </p:nvSpPr>
        <p:spPr bwMode="auto">
          <a:xfrm>
            <a:off x="2100262" y="4646613"/>
            <a:ext cx="3095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Ισόθερμη εκτόνωση</a:t>
            </a:r>
          </a:p>
        </p:txBody>
      </p:sp>
      <p:grpSp>
        <p:nvGrpSpPr>
          <p:cNvPr id="14" name="Ομάδα 13"/>
          <p:cNvGrpSpPr/>
          <p:nvPr/>
        </p:nvGrpSpPr>
        <p:grpSpPr>
          <a:xfrm>
            <a:off x="6457950" y="1700213"/>
            <a:ext cx="3814763" cy="2816226"/>
            <a:chOff x="6457950" y="1700213"/>
            <a:chExt cx="3814763" cy="2816226"/>
          </a:xfrm>
        </p:grpSpPr>
        <p:sp>
          <p:nvSpPr>
            <p:cNvPr id="48150" name="Text Box 22"/>
            <p:cNvSpPr txBox="1">
              <a:spLocks noChangeArrowheads="1"/>
            </p:cNvSpPr>
            <p:nvPr/>
          </p:nvSpPr>
          <p:spPr bwMode="auto">
            <a:xfrm>
              <a:off x="6888164" y="4005263"/>
              <a:ext cx="3587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dirty="0">
                  <a:latin typeface="Comic Sans MS" panose="030F0702030302020204" pitchFamily="66" charset="0"/>
                </a:rPr>
                <a:t>0</a:t>
              </a:r>
              <a:endParaRPr lang="el-GR" altLang="el-GR" sz="1800" dirty="0">
                <a:latin typeface="Comic Sans MS" panose="030F0702030302020204" pitchFamily="66" charset="0"/>
              </a:endParaRPr>
            </a:p>
          </p:txBody>
        </p:sp>
        <p:grpSp>
          <p:nvGrpSpPr>
            <p:cNvPr id="9" name="Ομάδα 8"/>
            <p:cNvGrpSpPr/>
            <p:nvPr/>
          </p:nvGrpSpPr>
          <p:grpSpPr>
            <a:xfrm>
              <a:off x="6457950" y="1700213"/>
              <a:ext cx="3814763" cy="2816226"/>
              <a:chOff x="6457950" y="1700213"/>
              <a:chExt cx="3814763" cy="2816226"/>
            </a:xfrm>
          </p:grpSpPr>
          <p:sp>
            <p:nvSpPr>
              <p:cNvPr id="48148" name="Line 20"/>
              <p:cNvSpPr>
                <a:spLocks noChangeShapeType="1"/>
              </p:cNvSpPr>
              <p:nvPr/>
            </p:nvSpPr>
            <p:spPr bwMode="auto">
              <a:xfrm flipV="1">
                <a:off x="7177088" y="1773239"/>
                <a:ext cx="0" cy="23764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8149" name="Line 21"/>
              <p:cNvSpPr>
                <a:spLocks noChangeShapeType="1"/>
              </p:cNvSpPr>
              <p:nvPr/>
            </p:nvSpPr>
            <p:spPr bwMode="auto">
              <a:xfrm>
                <a:off x="7177088" y="4149725"/>
                <a:ext cx="28813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8151" name="Text Box 23"/>
              <p:cNvSpPr txBox="1">
                <a:spLocks noChangeArrowheads="1"/>
              </p:cNvSpPr>
              <p:nvPr/>
            </p:nvSpPr>
            <p:spPr bwMode="auto">
              <a:xfrm>
                <a:off x="6457950" y="1700213"/>
                <a:ext cx="8636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800">
                    <a:latin typeface="Comic Sans MS" panose="030F0702030302020204" pitchFamily="66" charset="0"/>
                  </a:rPr>
                  <a:t>/m</a:t>
                </a:r>
                <a:r>
                  <a:rPr lang="en-US" altLang="el-GR" sz="1800" baseline="30000">
                    <a:latin typeface="Comic Sans MS" panose="030F0702030302020204" pitchFamily="66" charset="0"/>
                  </a:rPr>
                  <a:t>3</a:t>
                </a:r>
                <a:endParaRPr lang="el-GR" altLang="el-GR" sz="1800" i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48152" name="Text Box 24"/>
              <p:cNvSpPr txBox="1">
                <a:spLocks noChangeArrowheads="1"/>
              </p:cNvSpPr>
              <p:nvPr/>
            </p:nvSpPr>
            <p:spPr bwMode="auto">
              <a:xfrm>
                <a:off x="9625013" y="4149726"/>
                <a:ext cx="6477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latin typeface="Comic Sans MS" panose="030F0702030302020204" pitchFamily="66" charset="0"/>
                  </a:rPr>
                  <a:t>T</a:t>
                </a:r>
                <a:r>
                  <a:rPr lang="en-US" altLang="el-GR" sz="1800">
                    <a:latin typeface="Comic Sans MS" panose="030F0702030302020204" pitchFamily="66" charset="0"/>
                  </a:rPr>
                  <a:t>/K</a:t>
                </a:r>
                <a:endParaRPr lang="el-GR" altLang="el-GR" sz="1800" i="1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48153" name="Text Box 25"/>
          <p:cNvSpPr txBox="1">
            <a:spLocks noChangeArrowheads="1"/>
          </p:cNvSpPr>
          <p:nvPr/>
        </p:nvSpPr>
        <p:spPr bwMode="auto">
          <a:xfrm>
            <a:off x="7177088" y="4671665"/>
            <a:ext cx="3095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Ισόθερμη εκτόνωση</a:t>
            </a:r>
          </a:p>
        </p:txBody>
      </p:sp>
      <p:sp>
        <p:nvSpPr>
          <p:cNvPr id="48154" name="Line 26"/>
          <p:cNvSpPr>
            <a:spLocks noChangeShapeType="1"/>
          </p:cNvSpPr>
          <p:nvPr/>
        </p:nvSpPr>
        <p:spPr bwMode="auto">
          <a:xfrm>
            <a:off x="7907978" y="2563813"/>
            <a:ext cx="0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grpSp>
        <p:nvGrpSpPr>
          <p:cNvPr id="19" name="Ομάδα 18"/>
          <p:cNvGrpSpPr/>
          <p:nvPr/>
        </p:nvGrpSpPr>
        <p:grpSpPr>
          <a:xfrm>
            <a:off x="2279650" y="3141663"/>
            <a:ext cx="1439864" cy="1020908"/>
            <a:chOff x="2279650" y="3141663"/>
            <a:chExt cx="1439864" cy="1020908"/>
          </a:xfrm>
        </p:grpSpPr>
        <p:grpSp>
          <p:nvGrpSpPr>
            <p:cNvPr id="6" name="Ομάδα 5"/>
            <p:cNvGrpSpPr/>
            <p:nvPr/>
          </p:nvGrpSpPr>
          <p:grpSpPr>
            <a:xfrm>
              <a:off x="2279650" y="3141663"/>
              <a:ext cx="1439864" cy="396876"/>
              <a:chOff x="2279650" y="3141663"/>
              <a:chExt cx="1439864" cy="396876"/>
            </a:xfrm>
          </p:grpSpPr>
          <p:sp>
            <p:nvSpPr>
              <p:cNvPr id="48141" name="Line 13"/>
              <p:cNvSpPr>
                <a:spLocks noChangeShapeType="1"/>
              </p:cNvSpPr>
              <p:nvPr/>
            </p:nvSpPr>
            <p:spPr bwMode="auto">
              <a:xfrm flipH="1">
                <a:off x="2640014" y="3357563"/>
                <a:ext cx="7191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8144" name="Text Box 16"/>
              <p:cNvSpPr txBox="1">
                <a:spLocks noChangeArrowheads="1"/>
              </p:cNvSpPr>
              <p:nvPr/>
            </p:nvSpPr>
            <p:spPr bwMode="auto">
              <a:xfrm>
                <a:off x="2279650" y="3141663"/>
                <a:ext cx="4318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 dirty="0">
                    <a:latin typeface="Comic Sans MS" panose="030F0702030302020204" pitchFamily="66" charset="0"/>
                  </a:rPr>
                  <a:t>p</a:t>
                </a:r>
                <a:r>
                  <a:rPr lang="en-US" altLang="el-GR" sz="1800" baseline="-25000" dirty="0">
                    <a:latin typeface="Comic Sans MS" panose="030F0702030302020204" pitchFamily="66" charset="0"/>
                  </a:rPr>
                  <a:t>2</a:t>
                </a:r>
                <a:endParaRPr lang="el-GR" altLang="el-GR" sz="1800" i="1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48146" name="Text Box 18"/>
              <p:cNvSpPr txBox="1">
                <a:spLocks noChangeArrowheads="1"/>
              </p:cNvSpPr>
              <p:nvPr/>
            </p:nvSpPr>
            <p:spPr bwMode="auto">
              <a:xfrm>
                <a:off x="3359151" y="3141664"/>
                <a:ext cx="360363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2000" b="1" dirty="0">
                    <a:latin typeface="Comic Sans MS" panose="030F0702030302020204" pitchFamily="66" charset="0"/>
                  </a:rPr>
                  <a:t>B</a:t>
                </a:r>
                <a:endParaRPr lang="el-GR" altLang="el-GR" sz="2000" b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48142" name="Line 14"/>
            <p:cNvSpPr>
              <a:spLocks noChangeShapeType="1"/>
            </p:cNvSpPr>
            <p:nvPr/>
          </p:nvSpPr>
          <p:spPr bwMode="auto">
            <a:xfrm>
              <a:off x="3362967" y="3345214"/>
              <a:ext cx="12700" cy="8173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grpSp>
        <p:nvGrpSpPr>
          <p:cNvPr id="4" name="Ομάδα 3"/>
          <p:cNvGrpSpPr/>
          <p:nvPr/>
        </p:nvGrpSpPr>
        <p:grpSpPr>
          <a:xfrm>
            <a:off x="6816725" y="3213101"/>
            <a:ext cx="1439864" cy="1285362"/>
            <a:chOff x="6816725" y="3213101"/>
            <a:chExt cx="1439864" cy="1285362"/>
          </a:xfrm>
        </p:grpSpPr>
        <p:grpSp>
          <p:nvGrpSpPr>
            <p:cNvPr id="12" name="Ομάδα 11"/>
            <p:cNvGrpSpPr/>
            <p:nvPr/>
          </p:nvGrpSpPr>
          <p:grpSpPr>
            <a:xfrm>
              <a:off x="6816725" y="3213101"/>
              <a:ext cx="1439864" cy="396875"/>
              <a:chOff x="6816725" y="3213101"/>
              <a:chExt cx="1439864" cy="396875"/>
            </a:xfrm>
          </p:grpSpPr>
          <p:sp>
            <p:nvSpPr>
              <p:cNvPr id="48158" name="Text Box 30"/>
              <p:cNvSpPr txBox="1">
                <a:spLocks noChangeArrowheads="1"/>
              </p:cNvSpPr>
              <p:nvPr/>
            </p:nvSpPr>
            <p:spPr bwMode="auto">
              <a:xfrm>
                <a:off x="7896226" y="3213101"/>
                <a:ext cx="360363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2000" b="1" dirty="0">
                    <a:latin typeface="Comic Sans MS" panose="030F0702030302020204" pitchFamily="66" charset="0"/>
                  </a:rPr>
                  <a:t>A</a:t>
                </a:r>
                <a:endParaRPr lang="el-GR" altLang="el-GR" sz="2000" b="1" dirty="0"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11" name="Ομάδα 10"/>
              <p:cNvGrpSpPr/>
              <p:nvPr/>
            </p:nvGrpSpPr>
            <p:grpSpPr>
              <a:xfrm>
                <a:off x="6816725" y="3213101"/>
                <a:ext cx="1079501" cy="366713"/>
                <a:chOff x="6816725" y="3213101"/>
                <a:chExt cx="1079501" cy="366713"/>
              </a:xfrm>
            </p:grpSpPr>
            <p:sp>
              <p:nvSpPr>
                <p:cNvPr id="48156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7177089" y="3429000"/>
                  <a:ext cx="71913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  <p:sp>
              <p:nvSpPr>
                <p:cNvPr id="48159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6816725" y="3213101"/>
                  <a:ext cx="431800" cy="366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l-GR" sz="1800" i="1" dirty="0">
                      <a:latin typeface="Comic Sans MS" panose="030F0702030302020204" pitchFamily="66" charset="0"/>
                    </a:rPr>
                    <a:t>V</a:t>
                  </a:r>
                  <a:r>
                    <a:rPr lang="en-US" altLang="el-GR" sz="1800" baseline="-25000" dirty="0">
                      <a:latin typeface="Comic Sans MS" panose="030F0702030302020204" pitchFamily="66" charset="0"/>
                    </a:rPr>
                    <a:t>1</a:t>
                  </a:r>
                  <a:endParaRPr lang="el-GR" altLang="el-GR" sz="1800" i="1" dirty="0">
                    <a:latin typeface="Comic Sans MS" panose="030F0702030302020204" pitchFamily="66" charset="0"/>
                  </a:endParaRPr>
                </a:p>
              </p:txBody>
            </p:sp>
          </p:grpSp>
        </p:grpSp>
        <p:grpSp>
          <p:nvGrpSpPr>
            <p:cNvPr id="10" name="Ομάδα 9"/>
            <p:cNvGrpSpPr/>
            <p:nvPr/>
          </p:nvGrpSpPr>
          <p:grpSpPr>
            <a:xfrm>
              <a:off x="7718993" y="3429000"/>
              <a:ext cx="341760" cy="1069463"/>
              <a:chOff x="7974196" y="3464187"/>
              <a:chExt cx="341760" cy="1069463"/>
            </a:xfrm>
          </p:grpSpPr>
          <p:sp>
            <p:nvSpPr>
              <p:cNvPr id="48161" name="Line 33"/>
              <p:cNvSpPr>
                <a:spLocks noChangeShapeType="1"/>
              </p:cNvSpPr>
              <p:nvPr/>
            </p:nvSpPr>
            <p:spPr bwMode="auto">
              <a:xfrm>
                <a:off x="8163941" y="3464187"/>
                <a:ext cx="0" cy="6974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974196" y="4164318"/>
                <a:ext cx="341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i="1" dirty="0" smtClean="0">
                    <a:latin typeface="Comic Sans MS" panose="030F0702030302020204" pitchFamily="66" charset="0"/>
                  </a:rPr>
                  <a:t>Τ</a:t>
                </a:r>
                <a:endParaRPr lang="el-GR" i="1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1" name="Ομάδα 20"/>
          <p:cNvGrpSpPr/>
          <p:nvPr/>
        </p:nvGrpSpPr>
        <p:grpSpPr>
          <a:xfrm>
            <a:off x="2279649" y="5259091"/>
            <a:ext cx="2736850" cy="369332"/>
            <a:chOff x="2279650" y="5268913"/>
            <a:chExt cx="2736850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2279650" y="5268913"/>
              <a:ext cx="2736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latin typeface="Comic Sans MS" panose="030F0702030302020204" pitchFamily="66" charset="0"/>
                </a:rPr>
                <a:t>(</a:t>
              </a:r>
              <a:r>
                <a:rPr lang="el-GR" b="1" i="1" dirty="0" smtClean="0">
                  <a:latin typeface="Comic Sans MS" panose="030F0702030302020204" pitchFamily="66" charset="0"/>
                </a:rPr>
                <a:t>Τ</a:t>
              </a:r>
              <a:r>
                <a:rPr lang="el-GR" b="1" dirty="0" smtClean="0">
                  <a:latin typeface="Comic Sans MS" panose="030F0702030302020204" pitchFamily="66" charset="0"/>
                </a:rPr>
                <a:t> = </a:t>
              </a:r>
              <a:r>
                <a:rPr lang="el-GR" b="1" dirty="0" err="1" smtClean="0">
                  <a:latin typeface="Comic Sans MS" panose="030F0702030302020204" pitchFamily="66" charset="0"/>
                </a:rPr>
                <a:t>σταθ</a:t>
              </a:r>
              <a:r>
                <a:rPr lang="el-GR" b="1" dirty="0" smtClean="0">
                  <a:latin typeface="Comic Sans MS" panose="030F0702030302020204" pitchFamily="66" charset="0"/>
                </a:rPr>
                <a:t>.,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p</a:t>
              </a:r>
              <a:r>
                <a:rPr lang="en-US" b="1" dirty="0" smtClean="0">
                  <a:latin typeface="Comic Sans MS" panose="030F0702030302020204" pitchFamily="66" charset="0"/>
                </a:rPr>
                <a:t>  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V</a:t>
              </a:r>
              <a:r>
                <a:rPr lang="en-US" b="1" dirty="0" smtClean="0">
                  <a:latin typeface="Comic Sans MS" panose="030F0702030302020204" pitchFamily="66" charset="0"/>
                </a:rPr>
                <a:t>  )    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  <p:cxnSp>
          <p:nvCxnSpPr>
            <p:cNvPr id="17" name="Ευθύγραμμο βέλος σύνδεσης 16"/>
            <p:cNvCxnSpPr/>
            <p:nvPr/>
          </p:nvCxnSpPr>
          <p:spPr>
            <a:xfrm flipV="1">
              <a:off x="4002978" y="5268913"/>
              <a:ext cx="2094" cy="31306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Ευθύγραμμο βέλος σύνδεσης 51"/>
            <p:cNvCxnSpPr/>
            <p:nvPr/>
          </p:nvCxnSpPr>
          <p:spPr>
            <a:xfrm flipV="1">
              <a:off x="4546409" y="5268913"/>
              <a:ext cx="0" cy="31306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Ομάδα 56"/>
          <p:cNvGrpSpPr/>
          <p:nvPr/>
        </p:nvGrpSpPr>
        <p:grpSpPr>
          <a:xfrm>
            <a:off x="7423150" y="5155685"/>
            <a:ext cx="2736850" cy="369332"/>
            <a:chOff x="2279650" y="5268913"/>
            <a:chExt cx="2736850" cy="369332"/>
          </a:xfrm>
        </p:grpSpPr>
        <p:sp>
          <p:nvSpPr>
            <p:cNvPr id="58" name="TextBox 57"/>
            <p:cNvSpPr txBox="1"/>
            <p:nvPr/>
          </p:nvSpPr>
          <p:spPr>
            <a:xfrm>
              <a:off x="2279650" y="5268913"/>
              <a:ext cx="2736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latin typeface="Comic Sans MS" panose="030F0702030302020204" pitchFamily="66" charset="0"/>
                </a:rPr>
                <a:t>(</a:t>
              </a:r>
              <a:r>
                <a:rPr lang="el-GR" b="1" i="1" dirty="0" smtClean="0">
                  <a:latin typeface="Comic Sans MS" panose="030F0702030302020204" pitchFamily="66" charset="0"/>
                </a:rPr>
                <a:t>Τ</a:t>
              </a:r>
              <a:r>
                <a:rPr lang="el-GR" b="1" dirty="0" smtClean="0">
                  <a:latin typeface="Comic Sans MS" panose="030F0702030302020204" pitchFamily="66" charset="0"/>
                </a:rPr>
                <a:t> = </a:t>
              </a:r>
              <a:r>
                <a:rPr lang="el-GR" b="1" dirty="0" err="1" smtClean="0">
                  <a:latin typeface="Comic Sans MS" panose="030F0702030302020204" pitchFamily="66" charset="0"/>
                </a:rPr>
                <a:t>σταθ</a:t>
              </a:r>
              <a:r>
                <a:rPr lang="el-GR" b="1" dirty="0" smtClean="0">
                  <a:latin typeface="Comic Sans MS" panose="030F0702030302020204" pitchFamily="66" charset="0"/>
                </a:rPr>
                <a:t>.,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V</a:t>
              </a:r>
              <a:r>
                <a:rPr lang="en-US" b="1" dirty="0" smtClean="0">
                  <a:latin typeface="Comic Sans MS" panose="030F0702030302020204" pitchFamily="66" charset="0"/>
                </a:rPr>
                <a:t>  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p</a:t>
              </a:r>
              <a:r>
                <a:rPr lang="en-US" b="1" dirty="0" smtClean="0">
                  <a:latin typeface="Comic Sans MS" panose="030F0702030302020204" pitchFamily="66" charset="0"/>
                </a:rPr>
                <a:t>  )    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  <p:cxnSp>
          <p:nvCxnSpPr>
            <p:cNvPr id="59" name="Ευθύγραμμο βέλος σύνδεσης 58"/>
            <p:cNvCxnSpPr/>
            <p:nvPr/>
          </p:nvCxnSpPr>
          <p:spPr>
            <a:xfrm flipV="1">
              <a:off x="4002978" y="5268913"/>
              <a:ext cx="2094" cy="31306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Ευθύγραμμο βέλος σύνδεσης 59"/>
            <p:cNvCxnSpPr/>
            <p:nvPr/>
          </p:nvCxnSpPr>
          <p:spPr>
            <a:xfrm flipV="1">
              <a:off x="4546409" y="5268913"/>
              <a:ext cx="0" cy="31306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Ομάδα 2"/>
          <p:cNvGrpSpPr/>
          <p:nvPr/>
        </p:nvGrpSpPr>
        <p:grpSpPr>
          <a:xfrm>
            <a:off x="6816725" y="2205039"/>
            <a:ext cx="1368425" cy="1944686"/>
            <a:chOff x="6816725" y="2205039"/>
            <a:chExt cx="1368425" cy="1944686"/>
          </a:xfrm>
        </p:grpSpPr>
        <p:grpSp>
          <p:nvGrpSpPr>
            <p:cNvPr id="13" name="Ομάδα 12"/>
            <p:cNvGrpSpPr/>
            <p:nvPr/>
          </p:nvGrpSpPr>
          <p:grpSpPr>
            <a:xfrm>
              <a:off x="6816725" y="2205039"/>
              <a:ext cx="1368425" cy="511175"/>
              <a:chOff x="6816725" y="2205039"/>
              <a:chExt cx="1368425" cy="511175"/>
            </a:xfrm>
          </p:grpSpPr>
          <p:sp>
            <p:nvSpPr>
              <p:cNvPr id="48155" name="Line 27"/>
              <p:cNvSpPr>
                <a:spLocks noChangeShapeType="1"/>
              </p:cNvSpPr>
              <p:nvPr/>
            </p:nvSpPr>
            <p:spPr bwMode="auto">
              <a:xfrm flipH="1">
                <a:off x="7177089" y="2563813"/>
                <a:ext cx="7191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8157" name="Text Box 29"/>
              <p:cNvSpPr txBox="1">
                <a:spLocks noChangeArrowheads="1"/>
              </p:cNvSpPr>
              <p:nvPr/>
            </p:nvSpPr>
            <p:spPr bwMode="auto">
              <a:xfrm>
                <a:off x="7824788" y="2205039"/>
                <a:ext cx="360362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2000" b="1">
                    <a:latin typeface="Comic Sans MS" panose="030F0702030302020204" pitchFamily="66" charset="0"/>
                  </a:rPr>
                  <a:t>B</a:t>
                </a:r>
                <a:endParaRPr lang="el-GR" altLang="el-GR" sz="2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48160" name="Text Box 32"/>
              <p:cNvSpPr txBox="1">
                <a:spLocks noChangeArrowheads="1"/>
              </p:cNvSpPr>
              <p:nvPr/>
            </p:nvSpPr>
            <p:spPr bwMode="auto">
              <a:xfrm>
                <a:off x="6816725" y="2349501"/>
                <a:ext cx="4318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 dirty="0">
                    <a:latin typeface="Comic Sans MS" panose="030F0702030302020204" pitchFamily="66" charset="0"/>
                  </a:rPr>
                  <a:t>V</a:t>
                </a:r>
                <a:r>
                  <a:rPr lang="en-US" altLang="el-GR" sz="1800" baseline="-25000" dirty="0">
                    <a:latin typeface="Comic Sans MS" panose="030F0702030302020204" pitchFamily="66" charset="0"/>
                  </a:rPr>
                  <a:t>2</a:t>
                </a:r>
                <a:endParaRPr lang="el-GR" altLang="el-GR" sz="1800" i="1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54" name="Line 33"/>
            <p:cNvSpPr>
              <a:spLocks noChangeShapeType="1"/>
            </p:cNvSpPr>
            <p:nvPr/>
          </p:nvSpPr>
          <p:spPr bwMode="auto">
            <a:xfrm flipH="1">
              <a:off x="7907978" y="2575440"/>
              <a:ext cx="761" cy="15742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grpSp>
        <p:nvGrpSpPr>
          <p:cNvPr id="20" name="Ομάδα 19"/>
          <p:cNvGrpSpPr/>
          <p:nvPr/>
        </p:nvGrpSpPr>
        <p:grpSpPr>
          <a:xfrm>
            <a:off x="2279649" y="2129328"/>
            <a:ext cx="1368425" cy="2409127"/>
            <a:chOff x="2279649" y="2129328"/>
            <a:chExt cx="1368425" cy="2409127"/>
          </a:xfrm>
        </p:grpSpPr>
        <p:sp>
          <p:nvSpPr>
            <p:cNvPr id="7" name="TextBox 6"/>
            <p:cNvSpPr txBox="1"/>
            <p:nvPr/>
          </p:nvSpPr>
          <p:spPr>
            <a:xfrm>
              <a:off x="3196047" y="4158273"/>
              <a:ext cx="341760" cy="380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 smtClean="0">
                  <a:latin typeface="Comic Sans MS" panose="030F0702030302020204" pitchFamily="66" charset="0"/>
                </a:rPr>
                <a:t>Τ</a:t>
              </a:r>
              <a:endParaRPr lang="el-GR" i="1" dirty="0">
                <a:latin typeface="Comic Sans MS" panose="030F0702030302020204" pitchFamily="66" charset="0"/>
              </a:endParaRPr>
            </a:p>
          </p:txBody>
        </p:sp>
        <p:grpSp>
          <p:nvGrpSpPr>
            <p:cNvPr id="18" name="Ομάδα 17"/>
            <p:cNvGrpSpPr/>
            <p:nvPr/>
          </p:nvGrpSpPr>
          <p:grpSpPr>
            <a:xfrm>
              <a:off x="2279649" y="2129328"/>
              <a:ext cx="1368425" cy="2016124"/>
              <a:chOff x="2279650" y="2133601"/>
              <a:chExt cx="1368425" cy="2016124"/>
            </a:xfrm>
          </p:grpSpPr>
          <p:grpSp>
            <p:nvGrpSpPr>
              <p:cNvPr id="5" name="Ομάδα 4"/>
              <p:cNvGrpSpPr/>
              <p:nvPr/>
            </p:nvGrpSpPr>
            <p:grpSpPr>
              <a:xfrm>
                <a:off x="2279650" y="2133601"/>
                <a:ext cx="1368425" cy="509588"/>
                <a:chOff x="2279650" y="2133601"/>
                <a:chExt cx="1368425" cy="509588"/>
              </a:xfrm>
            </p:grpSpPr>
            <p:sp>
              <p:nvSpPr>
                <p:cNvPr id="48140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2640014" y="2492375"/>
                  <a:ext cx="71913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l-GR"/>
                </a:p>
              </p:txBody>
            </p:sp>
            <p:sp>
              <p:nvSpPr>
                <p:cNvPr id="4814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279650" y="2276476"/>
                  <a:ext cx="431800" cy="366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l-GR" sz="1800" i="1" dirty="0">
                      <a:latin typeface="Comic Sans MS" panose="030F0702030302020204" pitchFamily="66" charset="0"/>
                    </a:rPr>
                    <a:t>p</a:t>
                  </a:r>
                  <a:r>
                    <a:rPr lang="en-US" altLang="el-GR" sz="1800" baseline="-25000" dirty="0">
                      <a:latin typeface="Comic Sans MS" panose="030F0702030302020204" pitchFamily="66" charset="0"/>
                    </a:rPr>
                    <a:t>1</a:t>
                  </a:r>
                  <a:endParaRPr lang="el-GR" altLang="el-GR" sz="1800" i="1" dirty="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48145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287713" y="2133601"/>
                  <a:ext cx="360362" cy="3968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l-GR" sz="2000" b="1" dirty="0">
                      <a:latin typeface="Comic Sans MS" panose="030F0702030302020204" pitchFamily="66" charset="0"/>
                    </a:rPr>
                    <a:t>A</a:t>
                  </a:r>
                  <a:endParaRPr lang="el-GR" altLang="el-GR" sz="2000" b="1" dirty="0"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61" name="Line 14"/>
              <p:cNvSpPr>
                <a:spLocks noChangeShapeType="1"/>
              </p:cNvSpPr>
              <p:nvPr/>
            </p:nvSpPr>
            <p:spPr bwMode="auto">
              <a:xfrm>
                <a:off x="3375667" y="2492375"/>
                <a:ext cx="0" cy="16573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241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1000"/>
                                        <p:tgtEl>
                                          <p:spTgt spid="4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48133" grpId="0"/>
      <p:bldP spid="48147" grpId="0"/>
      <p:bldP spid="48153" grpId="0"/>
      <p:bldP spid="481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830174" y="212056"/>
            <a:ext cx="5703883" cy="12093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Νόμος του </a:t>
            </a:r>
            <a:r>
              <a:rPr lang="en-US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Charles (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Σαρλ)</a:t>
            </a:r>
          </a:p>
          <a:p>
            <a:pPr>
              <a:defRPr/>
            </a:pPr>
            <a:r>
              <a:rPr lang="el-GR" altLang="el-GR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hlinkClick r:id="rId2"/>
              </a:rPr>
              <a:t>Ισόχωρη μεταβολή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8" name="Ομάδα 7"/>
          <p:cNvGrpSpPr/>
          <p:nvPr/>
        </p:nvGrpSpPr>
        <p:grpSpPr>
          <a:xfrm>
            <a:off x="10172138" y="54271"/>
            <a:ext cx="1776607" cy="3064894"/>
            <a:chOff x="10172138" y="54271"/>
            <a:chExt cx="1776607" cy="3064894"/>
          </a:xfrm>
        </p:grpSpPr>
        <p:pic>
          <p:nvPicPr>
            <p:cNvPr id="6" name="Εικόνα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2138" y="54271"/>
              <a:ext cx="1776607" cy="24339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0231735" y="2488223"/>
              <a:ext cx="1657411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l-GR" sz="1400" b="1" dirty="0">
                  <a:effectLst/>
                  <a:latin typeface="Comic Sans MS" panose="030F0702030302020204" pitchFamily="66" charset="0"/>
                  <a:hlinkClick r:id="rId4"/>
                </a:rPr>
                <a:t>Jacques Charles</a:t>
              </a:r>
              <a:endParaRPr lang="en-US" altLang="el-GR" sz="1400" b="1" dirty="0">
                <a:effectLst/>
                <a:latin typeface="Comic Sans MS" panose="030F0702030302020204" pitchFamily="66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l-GR" sz="1400" b="1" dirty="0">
                  <a:effectLst/>
                  <a:latin typeface="Comic Sans MS" panose="030F0702030302020204" pitchFamily="66" charset="0"/>
                </a:rPr>
                <a:t>(1746 – 1823)</a:t>
              </a:r>
              <a:endParaRPr lang="el-GR" altLang="el-GR" sz="1400" b="1" dirty="0">
                <a:effectLst/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881373" y="1989138"/>
            <a:ext cx="700659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πίεση</a:t>
            </a:r>
            <a:r>
              <a:rPr lang="el-GR" alt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ορισμένης ποσότητας αερίου του οποίου 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 όγκος διατηρείται σταθερός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είναι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ανάλογη με την απόλυτη θερμοκρασία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του αερίου. </a:t>
            </a:r>
            <a:endParaRPr lang="el-GR" altLang="el-GR" sz="2400" dirty="0">
              <a:latin typeface="Comic Sans MS" pitchFamily="66" charset="0"/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5" y="1181344"/>
            <a:ext cx="2335134" cy="2613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138060" y="4311171"/>
                <a:ext cx="6013938" cy="654475"/>
              </a:xfrm>
              <a:prstGeom prst="rect">
                <a:avLst/>
              </a:prstGeom>
              <a:solidFill>
                <a:srgbClr val="A7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isometricOffAxis1Right"/>
                <a:lightRig rig="threePt" dir="t"/>
              </a:scene3d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l-GR" sz="32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𝑻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= </a:t>
                </a:r>
                <a:r>
                  <a:rPr lang="el-GR" sz="32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σταθ</a:t>
                </a:r>
                <a:r>
                  <a:rPr lang="el-GR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.,  </a:t>
                </a:r>
                <a:r>
                  <a:rPr lang="el-GR" sz="3200" b="1" dirty="0" smtClean="0">
                    <a:latin typeface="Comic Sans MS" panose="030F0702030302020204" pitchFamily="66" charset="0"/>
                    <a:ea typeface="Cambria Math" panose="02040503050406030204" pitchFamily="18" charset="0"/>
                  </a:rPr>
                  <a:t>όταν  </a:t>
                </a:r>
                <a:r>
                  <a:rPr lang="en-US" sz="3200" b="1" i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V</a:t>
                </a:r>
                <a:r>
                  <a:rPr lang="en-US" sz="32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 = </a:t>
                </a:r>
                <a:r>
                  <a:rPr lang="el-GR" sz="3200" b="1" dirty="0" err="1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σταθ</a:t>
                </a:r>
                <a:r>
                  <a:rPr lang="el-GR" sz="32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.</a:t>
                </a:r>
                <a:endParaRPr lang="el-GR" sz="32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060" y="4311171"/>
                <a:ext cx="6013938" cy="6544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Ορθογώνιο 3"/>
          <p:cNvSpPr/>
          <p:nvPr/>
        </p:nvSpPr>
        <p:spPr>
          <a:xfrm>
            <a:off x="105435" y="3853578"/>
            <a:ext cx="28301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Το αέριο βρίσκεται μέσα</a:t>
            </a:r>
            <a:b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</a:b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σε δοχείο σταθερού όγκου. </a:t>
            </a:r>
            <a:endParaRPr lang="el-GR" sz="1600" dirty="0" smtClean="0">
              <a:solidFill>
                <a:srgbClr val="24202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Καθώς θερμαίνεται 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αυξάνεται η πίεσή του.</a:t>
            </a:r>
            <a:r>
              <a:rPr lang="el-GR" sz="16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130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266710" y="976776"/>
            <a:ext cx="63893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  </a:t>
            </a: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Πίεσης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– Θερμοκρασίας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(</a:t>
            </a:r>
            <a:r>
              <a:rPr lang="en-US" altLang="el-G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– </a:t>
            </a:r>
            <a:r>
              <a:rPr lang="el-GR" altLang="el-G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549589" y="344488"/>
            <a:ext cx="7106475" cy="5973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Γραφικές παραστάσεις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του νόμου 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Charles</a:t>
            </a:r>
            <a:endParaRPr lang="el-GR" altLang="el-GR" sz="28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Line 21"/>
          <p:cNvSpPr>
            <a:spLocks noChangeShapeType="1"/>
          </p:cNvSpPr>
          <p:nvPr/>
        </p:nvSpPr>
        <p:spPr bwMode="auto">
          <a:xfrm flipV="1">
            <a:off x="5976620" y="2781047"/>
            <a:ext cx="1152525" cy="7921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Line 22"/>
          <p:cNvSpPr>
            <a:spLocks noChangeShapeType="1"/>
          </p:cNvSpPr>
          <p:nvPr/>
        </p:nvSpPr>
        <p:spPr bwMode="auto">
          <a:xfrm flipH="1">
            <a:off x="5113020" y="3573209"/>
            <a:ext cx="863600" cy="5762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5760720" y="2204784"/>
            <a:ext cx="12953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l-GR" sz="1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 </a:t>
            </a:r>
            <a:r>
              <a:rPr lang="en-US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1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l-GR" altLang="el-GR" sz="1800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5039995" y="4581272"/>
            <a:ext cx="2879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Ισόχωρη θέρμανση</a:t>
            </a:r>
          </a:p>
        </p:txBody>
      </p:sp>
      <p:grpSp>
        <p:nvGrpSpPr>
          <p:cNvPr id="23" name="Ομάδα 22"/>
          <p:cNvGrpSpPr/>
          <p:nvPr/>
        </p:nvGrpSpPr>
        <p:grpSpPr>
          <a:xfrm>
            <a:off x="4465320" y="1701547"/>
            <a:ext cx="3671888" cy="2814637"/>
            <a:chOff x="4465320" y="1701547"/>
            <a:chExt cx="3671888" cy="2814637"/>
          </a:xfrm>
        </p:grpSpPr>
        <p:sp>
          <p:nvSpPr>
            <p:cNvPr id="6" name="Line 19"/>
            <p:cNvSpPr>
              <a:spLocks noChangeShapeType="1"/>
            </p:cNvSpPr>
            <p:nvPr/>
          </p:nvSpPr>
          <p:spPr bwMode="auto">
            <a:xfrm flipV="1">
              <a:off x="5113020" y="1772984"/>
              <a:ext cx="0" cy="2376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7" name="Line 20"/>
            <p:cNvSpPr>
              <a:spLocks noChangeShapeType="1"/>
            </p:cNvSpPr>
            <p:nvPr/>
          </p:nvSpPr>
          <p:spPr bwMode="auto">
            <a:xfrm>
              <a:off x="5113020" y="4149472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4465320" y="1701547"/>
              <a:ext cx="7207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>
                  <a:effectLst/>
                  <a:latin typeface="Comic Sans MS" panose="030F0702030302020204" pitchFamily="66" charset="0"/>
                </a:rPr>
                <a:t>p</a:t>
              </a:r>
              <a:r>
                <a:rPr lang="en-US" altLang="el-GR" sz="1800">
                  <a:effectLst/>
                  <a:latin typeface="Comic Sans MS" panose="030F0702030302020204" pitchFamily="66" charset="0"/>
                </a:rPr>
                <a:t>/Pa</a:t>
              </a:r>
              <a:endParaRPr lang="el-GR" altLang="el-GR" sz="1800" i="1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7489508" y="4149472"/>
              <a:ext cx="6477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 dirty="0">
                  <a:effectLst/>
                  <a:latin typeface="Comic Sans MS" panose="030F0702030302020204" pitchFamily="66" charset="0"/>
                </a:rPr>
                <a:t>T</a:t>
              </a:r>
              <a:r>
                <a:rPr lang="en-US" altLang="el-GR" sz="1800" dirty="0">
                  <a:effectLst/>
                  <a:latin typeface="Comic Sans MS" panose="030F0702030302020204" pitchFamily="66" charset="0"/>
                </a:rPr>
                <a:t>/K</a:t>
              </a:r>
              <a:endParaRPr lang="el-GR" altLang="el-GR" sz="1800" i="1" dirty="0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14" name="Text Box 28"/>
            <p:cNvSpPr txBox="1">
              <a:spLocks noChangeArrowheads="1"/>
            </p:cNvSpPr>
            <p:nvPr/>
          </p:nvSpPr>
          <p:spPr bwMode="auto">
            <a:xfrm>
              <a:off x="4824095" y="4005009"/>
              <a:ext cx="3587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>
                  <a:effectLst/>
                  <a:latin typeface="Comic Sans MS" panose="030F0702030302020204" pitchFamily="66" charset="0"/>
                </a:rPr>
                <a:t>0</a:t>
              </a:r>
              <a:endParaRPr lang="el-GR" altLang="el-GR" sz="1800"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" name="Ομάδα 26"/>
          <p:cNvGrpSpPr/>
          <p:nvPr/>
        </p:nvGrpSpPr>
        <p:grpSpPr>
          <a:xfrm>
            <a:off x="4752658" y="2493709"/>
            <a:ext cx="2665412" cy="2022475"/>
            <a:chOff x="4752658" y="2493709"/>
            <a:chExt cx="2665412" cy="2022475"/>
          </a:xfrm>
        </p:grpSpPr>
        <p:sp>
          <p:nvSpPr>
            <p:cNvPr id="15" name="Line 31"/>
            <p:cNvSpPr>
              <a:spLocks noChangeShapeType="1"/>
            </p:cNvSpPr>
            <p:nvPr/>
          </p:nvSpPr>
          <p:spPr bwMode="auto">
            <a:xfrm>
              <a:off x="7129145" y="2781047"/>
              <a:ext cx="0" cy="136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6" name="Line 32"/>
            <p:cNvSpPr>
              <a:spLocks noChangeShapeType="1"/>
            </p:cNvSpPr>
            <p:nvPr/>
          </p:nvSpPr>
          <p:spPr bwMode="auto">
            <a:xfrm flipH="1">
              <a:off x="5113020" y="2781047"/>
              <a:ext cx="2016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8" name="Text Box 34"/>
            <p:cNvSpPr txBox="1">
              <a:spLocks noChangeArrowheads="1"/>
            </p:cNvSpPr>
            <p:nvPr/>
          </p:nvSpPr>
          <p:spPr bwMode="auto">
            <a:xfrm>
              <a:off x="7056120" y="2493709"/>
              <a:ext cx="3603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2000" b="1">
                  <a:effectLst/>
                  <a:latin typeface="Comic Sans MS" panose="030F0702030302020204" pitchFamily="66" charset="0"/>
                </a:rPr>
                <a:t>B</a:t>
              </a:r>
              <a:endParaRPr lang="el-GR" altLang="el-GR" sz="2000" b="1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20" name="Text Box 36"/>
            <p:cNvSpPr txBox="1">
              <a:spLocks noChangeArrowheads="1"/>
            </p:cNvSpPr>
            <p:nvPr/>
          </p:nvSpPr>
          <p:spPr bwMode="auto">
            <a:xfrm>
              <a:off x="4752658" y="2565147"/>
              <a:ext cx="431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>
                  <a:effectLst/>
                  <a:latin typeface="Comic Sans MS" panose="030F0702030302020204" pitchFamily="66" charset="0"/>
                </a:rPr>
                <a:t>p</a:t>
              </a:r>
              <a:r>
                <a:rPr lang="en-US" altLang="el-GR" sz="1800" baseline="-25000">
                  <a:effectLst/>
                  <a:latin typeface="Comic Sans MS" panose="030F0702030302020204" pitchFamily="66" charset="0"/>
                </a:rPr>
                <a:t>2</a:t>
              </a:r>
              <a:endParaRPr lang="el-GR" altLang="el-GR" sz="1800" i="1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22" name="Text Box 38"/>
            <p:cNvSpPr txBox="1">
              <a:spLocks noChangeArrowheads="1"/>
            </p:cNvSpPr>
            <p:nvPr/>
          </p:nvSpPr>
          <p:spPr bwMode="auto">
            <a:xfrm>
              <a:off x="6913245" y="4149472"/>
              <a:ext cx="5048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 dirty="0">
                  <a:effectLst/>
                  <a:latin typeface="Comic Sans MS" panose="030F0702030302020204" pitchFamily="66" charset="0"/>
                </a:rPr>
                <a:t>T</a:t>
              </a:r>
              <a:r>
                <a:rPr lang="en-US" altLang="el-GR" sz="1800" baseline="-25000" dirty="0">
                  <a:effectLst/>
                  <a:latin typeface="Comic Sans MS" panose="030F0702030302020204" pitchFamily="66" charset="0"/>
                </a:rPr>
                <a:t>2</a:t>
              </a:r>
              <a:endParaRPr lang="el-GR" altLang="el-GR" sz="1800" i="1" dirty="0"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Ομάδα 27"/>
          <p:cNvGrpSpPr/>
          <p:nvPr/>
        </p:nvGrpSpPr>
        <p:grpSpPr>
          <a:xfrm>
            <a:off x="4752658" y="3357309"/>
            <a:ext cx="1512887" cy="1158875"/>
            <a:chOff x="4752658" y="3357309"/>
            <a:chExt cx="1512887" cy="1158875"/>
          </a:xfrm>
        </p:grpSpPr>
        <p:sp>
          <p:nvSpPr>
            <p:cNvPr id="17" name="Text Box 33"/>
            <p:cNvSpPr txBox="1">
              <a:spLocks noChangeArrowheads="1"/>
            </p:cNvSpPr>
            <p:nvPr/>
          </p:nvSpPr>
          <p:spPr bwMode="auto">
            <a:xfrm>
              <a:off x="5905183" y="3501772"/>
              <a:ext cx="3603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2000" b="1">
                  <a:effectLst/>
                  <a:latin typeface="Comic Sans MS" panose="030F0702030302020204" pitchFamily="66" charset="0"/>
                </a:rPr>
                <a:t>A</a:t>
              </a:r>
              <a:endParaRPr lang="el-GR" altLang="el-GR" sz="2000" b="1">
                <a:effectLst/>
                <a:latin typeface="Comic Sans MS" panose="030F0702030302020204" pitchFamily="66" charset="0"/>
              </a:endParaRPr>
            </a:p>
          </p:txBody>
        </p:sp>
        <p:grpSp>
          <p:nvGrpSpPr>
            <p:cNvPr id="26" name="Ομάδα 25"/>
            <p:cNvGrpSpPr/>
            <p:nvPr/>
          </p:nvGrpSpPr>
          <p:grpSpPr>
            <a:xfrm>
              <a:off x="4752658" y="3357309"/>
              <a:ext cx="1439862" cy="1158875"/>
              <a:chOff x="4752658" y="3357309"/>
              <a:chExt cx="1439862" cy="1158875"/>
            </a:xfrm>
          </p:grpSpPr>
          <p:sp>
            <p:nvSpPr>
              <p:cNvPr id="19" name="Text Box 35"/>
              <p:cNvSpPr txBox="1">
                <a:spLocks noChangeArrowheads="1"/>
              </p:cNvSpPr>
              <p:nvPr/>
            </p:nvSpPr>
            <p:spPr bwMode="auto">
              <a:xfrm>
                <a:off x="4752658" y="3357309"/>
                <a:ext cx="4318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effectLst/>
                    <a:latin typeface="Comic Sans MS" panose="030F0702030302020204" pitchFamily="66" charset="0"/>
                  </a:rPr>
                  <a:t>p</a:t>
                </a:r>
                <a:r>
                  <a:rPr lang="en-US" altLang="el-GR" sz="1800" baseline="-25000">
                    <a:effectLst/>
                    <a:latin typeface="Comic Sans MS" panose="030F0702030302020204" pitchFamily="66" charset="0"/>
                  </a:rPr>
                  <a:t>1</a:t>
                </a:r>
                <a:endParaRPr lang="el-GR" altLang="el-GR" sz="1800" i="1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21" name="Text Box 37"/>
              <p:cNvSpPr txBox="1">
                <a:spLocks noChangeArrowheads="1"/>
              </p:cNvSpPr>
              <p:nvPr/>
            </p:nvSpPr>
            <p:spPr bwMode="auto">
              <a:xfrm>
                <a:off x="5760720" y="4149472"/>
                <a:ext cx="4318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effectLst/>
                    <a:latin typeface="Comic Sans MS" panose="030F0702030302020204" pitchFamily="66" charset="0"/>
                  </a:rPr>
                  <a:t>T</a:t>
                </a:r>
                <a:r>
                  <a:rPr lang="en-US" altLang="el-GR" sz="1800" baseline="-25000">
                    <a:effectLst/>
                    <a:latin typeface="Comic Sans MS" panose="030F0702030302020204" pitchFamily="66" charset="0"/>
                  </a:rPr>
                  <a:t>1</a:t>
                </a:r>
                <a:endParaRPr lang="el-GR" altLang="el-GR" sz="1800" i="1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24" name="Line 29"/>
              <p:cNvSpPr>
                <a:spLocks noChangeShapeType="1"/>
              </p:cNvSpPr>
              <p:nvPr/>
            </p:nvSpPr>
            <p:spPr bwMode="auto">
              <a:xfrm>
                <a:off x="5976620" y="3589973"/>
                <a:ext cx="0" cy="5762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5" name="Line 30"/>
              <p:cNvSpPr>
                <a:spLocks noChangeShapeType="1"/>
              </p:cNvSpPr>
              <p:nvPr/>
            </p:nvSpPr>
            <p:spPr bwMode="auto">
              <a:xfrm flipH="1">
                <a:off x="5113020" y="3573209"/>
                <a:ext cx="863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655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00383" y="620713"/>
            <a:ext cx="36745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β. Πίεσης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Όγκου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45237" y="620713"/>
            <a:ext cx="4662731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γ. Όγκου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Θερμοκρασίας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2" name="Ομάδα 11"/>
          <p:cNvGrpSpPr/>
          <p:nvPr/>
        </p:nvGrpSpPr>
        <p:grpSpPr>
          <a:xfrm>
            <a:off x="1011492" y="1681798"/>
            <a:ext cx="3671887" cy="2814637"/>
            <a:chOff x="1011492" y="1681798"/>
            <a:chExt cx="3671887" cy="2814637"/>
          </a:xfrm>
        </p:grpSpPr>
        <p:grpSp>
          <p:nvGrpSpPr>
            <p:cNvPr id="10" name="Ομάδα 9"/>
            <p:cNvGrpSpPr/>
            <p:nvPr/>
          </p:nvGrpSpPr>
          <p:grpSpPr>
            <a:xfrm>
              <a:off x="1011492" y="1681798"/>
              <a:ext cx="3671887" cy="2814637"/>
              <a:chOff x="1011492" y="1681798"/>
              <a:chExt cx="3671887" cy="2814637"/>
            </a:xfrm>
          </p:grpSpPr>
          <p:sp>
            <p:nvSpPr>
              <p:cNvPr id="6" name="Line 6"/>
              <p:cNvSpPr>
                <a:spLocks noChangeShapeType="1"/>
              </p:cNvSpPr>
              <p:nvPr/>
            </p:nvSpPr>
            <p:spPr bwMode="auto">
              <a:xfrm flipV="1">
                <a:off x="1659192" y="1681798"/>
                <a:ext cx="0" cy="23764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7" name="Line 7"/>
              <p:cNvSpPr>
                <a:spLocks noChangeShapeType="1"/>
              </p:cNvSpPr>
              <p:nvPr/>
            </p:nvSpPr>
            <p:spPr bwMode="auto">
              <a:xfrm>
                <a:off x="1659192" y="4058285"/>
                <a:ext cx="28813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8" name="Text Box 9"/>
              <p:cNvSpPr txBox="1">
                <a:spLocks noChangeArrowheads="1"/>
              </p:cNvSpPr>
              <p:nvPr/>
            </p:nvSpPr>
            <p:spPr bwMode="auto">
              <a:xfrm>
                <a:off x="1011492" y="1681798"/>
                <a:ext cx="720725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effectLst/>
                    <a:latin typeface="Comic Sans MS" panose="030F0702030302020204" pitchFamily="66" charset="0"/>
                  </a:rPr>
                  <a:t>p</a:t>
                </a:r>
                <a:r>
                  <a:rPr lang="en-US" altLang="el-GR" sz="1800">
                    <a:effectLst/>
                    <a:latin typeface="Comic Sans MS" panose="030F0702030302020204" pitchFamily="66" charset="0"/>
                  </a:rPr>
                  <a:t>/Pa</a:t>
                </a:r>
                <a:endParaRPr lang="el-GR" altLang="el-GR" sz="1800" i="1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Text Box 10"/>
              <p:cNvSpPr txBox="1">
                <a:spLocks noChangeArrowheads="1"/>
              </p:cNvSpPr>
              <p:nvPr/>
            </p:nvSpPr>
            <p:spPr bwMode="auto">
              <a:xfrm>
                <a:off x="3891217" y="4129723"/>
                <a:ext cx="792162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effectLst/>
                    <a:latin typeface="Comic Sans MS" panose="030F0702030302020204" pitchFamily="66" charset="0"/>
                  </a:rPr>
                  <a:t>V</a:t>
                </a:r>
                <a:r>
                  <a:rPr lang="en-US" altLang="el-GR" sz="1800">
                    <a:effectLst/>
                    <a:latin typeface="Comic Sans MS" panose="030F0702030302020204" pitchFamily="66" charset="0"/>
                  </a:rPr>
                  <a:t>/m</a:t>
                </a:r>
                <a:r>
                  <a:rPr lang="en-US" altLang="el-GR" sz="1800" baseline="30000">
                    <a:effectLst/>
                    <a:latin typeface="Comic Sans MS" panose="030F0702030302020204" pitchFamily="66" charset="0"/>
                  </a:rPr>
                  <a:t>3</a:t>
                </a:r>
                <a:endParaRPr lang="el-GR" altLang="el-GR" sz="1800" i="1">
                  <a:effectLst/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1400383" y="3946367"/>
              <a:ext cx="3587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dirty="0">
                  <a:effectLst/>
                  <a:latin typeface="Comic Sans MS" panose="030F0702030302020204" pitchFamily="66" charset="0"/>
                </a:rPr>
                <a:t>0</a:t>
              </a:r>
              <a:endParaRPr lang="el-GR" altLang="el-GR" sz="1800" dirty="0"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Ομάδα 21"/>
          <p:cNvGrpSpPr/>
          <p:nvPr/>
        </p:nvGrpSpPr>
        <p:grpSpPr>
          <a:xfrm>
            <a:off x="1300417" y="2209803"/>
            <a:ext cx="1727200" cy="1079500"/>
            <a:chOff x="1300417" y="2209803"/>
            <a:chExt cx="1727200" cy="1079500"/>
          </a:xfrm>
        </p:grpSpPr>
        <p:sp>
          <p:nvSpPr>
            <p:cNvPr id="18" name="Line 41"/>
            <p:cNvSpPr>
              <a:spLocks noChangeShapeType="1"/>
            </p:cNvSpPr>
            <p:nvPr/>
          </p:nvSpPr>
          <p:spPr bwMode="auto">
            <a:xfrm flipV="1">
              <a:off x="2740279" y="2568578"/>
              <a:ext cx="0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1659192" y="2568578"/>
              <a:ext cx="10810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2667254" y="2209803"/>
              <a:ext cx="3603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2000" b="1">
                  <a:effectLst/>
                  <a:latin typeface="Comic Sans MS" panose="030F0702030302020204" pitchFamily="66" charset="0"/>
                </a:rPr>
                <a:t>B</a:t>
              </a:r>
              <a:endParaRPr lang="el-GR" altLang="el-GR" sz="2000" b="1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1300417" y="2352678"/>
              <a:ext cx="431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 dirty="0">
                  <a:effectLst/>
                  <a:latin typeface="Comic Sans MS" panose="030F0702030302020204" pitchFamily="66" charset="0"/>
                </a:rPr>
                <a:t>p</a:t>
              </a:r>
              <a:r>
                <a:rPr lang="en-US" altLang="el-GR" sz="1800" baseline="-25000" dirty="0">
                  <a:effectLst/>
                  <a:latin typeface="Comic Sans MS" panose="030F0702030302020204" pitchFamily="66" charset="0"/>
                </a:rPr>
                <a:t>2</a:t>
              </a:r>
              <a:endParaRPr lang="el-GR" altLang="el-GR" sz="1800" i="1" dirty="0"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Ομάδα 27"/>
          <p:cNvGrpSpPr/>
          <p:nvPr/>
        </p:nvGrpSpPr>
        <p:grpSpPr>
          <a:xfrm>
            <a:off x="1811557" y="1278575"/>
            <a:ext cx="2219325" cy="2301873"/>
            <a:chOff x="1811557" y="1278575"/>
            <a:chExt cx="2219325" cy="2301873"/>
          </a:xfrm>
        </p:grpSpPr>
        <p:sp>
          <p:nvSpPr>
            <p:cNvPr id="23" name="Arc 16"/>
            <p:cNvSpPr>
              <a:spLocks/>
            </p:cNvSpPr>
            <p:nvPr/>
          </p:nvSpPr>
          <p:spPr bwMode="auto">
            <a:xfrm rot="10800000">
              <a:off x="2108385" y="1278575"/>
              <a:ext cx="1658937" cy="1581150"/>
            </a:xfrm>
            <a:custGeom>
              <a:avLst/>
              <a:gdLst>
                <a:gd name="G0" fmla="+- 0 0 0"/>
                <a:gd name="G1" fmla="+- 21279 0 0"/>
                <a:gd name="G2" fmla="+- 21600 0 0"/>
                <a:gd name="T0" fmla="*/ 3709 w 20554"/>
                <a:gd name="T1" fmla="*/ 0 h 21279"/>
                <a:gd name="T2" fmla="*/ 20554 w 20554"/>
                <a:gd name="T3" fmla="*/ 14639 h 21279"/>
                <a:gd name="T4" fmla="*/ 0 w 20554"/>
                <a:gd name="T5" fmla="*/ 21279 h 2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54" h="21279" fill="none" extrusionOk="0">
                  <a:moveTo>
                    <a:pt x="3709" y="-1"/>
                  </a:moveTo>
                  <a:cubicBezTo>
                    <a:pt x="11605" y="1376"/>
                    <a:pt x="18090" y="7011"/>
                    <a:pt x="20554" y="14638"/>
                  </a:cubicBezTo>
                </a:path>
                <a:path w="20554" h="21279" stroke="0" extrusionOk="0">
                  <a:moveTo>
                    <a:pt x="3709" y="-1"/>
                  </a:moveTo>
                  <a:cubicBezTo>
                    <a:pt x="11605" y="1376"/>
                    <a:pt x="18090" y="7011"/>
                    <a:pt x="20554" y="14638"/>
                  </a:cubicBezTo>
                  <a:lnTo>
                    <a:pt x="0" y="2127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3454619" y="3213736"/>
              <a:ext cx="5762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l-GR" sz="1800" b="1" i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sz="1800" b="1" baseline="-250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3310157" y="2564448"/>
              <a:ext cx="5762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l-GR" sz="1800" b="1" i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sz="1800" b="1" baseline="-2500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800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6" name="Arc 19"/>
            <p:cNvSpPr>
              <a:spLocks/>
            </p:cNvSpPr>
            <p:nvPr/>
          </p:nvSpPr>
          <p:spPr bwMode="auto">
            <a:xfrm rot="11113799">
              <a:off x="1811557" y="1848486"/>
              <a:ext cx="1876425" cy="1604962"/>
            </a:xfrm>
            <a:custGeom>
              <a:avLst/>
              <a:gdLst>
                <a:gd name="G0" fmla="+- 1967 0 0"/>
                <a:gd name="G1" fmla="+- 21600 0 0"/>
                <a:gd name="G2" fmla="+- 21600 0 0"/>
                <a:gd name="T0" fmla="*/ 0 w 23253"/>
                <a:gd name="T1" fmla="*/ 90 h 21600"/>
                <a:gd name="T2" fmla="*/ 23253 w 23253"/>
                <a:gd name="T3" fmla="*/ 17933 h 21600"/>
                <a:gd name="T4" fmla="*/ 1967 w 2325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53" h="21600" fill="none" extrusionOk="0">
                  <a:moveTo>
                    <a:pt x="-1" y="89"/>
                  </a:moveTo>
                  <a:cubicBezTo>
                    <a:pt x="653" y="29"/>
                    <a:pt x="1310" y="0"/>
                    <a:pt x="1967" y="0"/>
                  </a:cubicBezTo>
                  <a:cubicBezTo>
                    <a:pt x="12481" y="0"/>
                    <a:pt x="21468" y="7571"/>
                    <a:pt x="23253" y="17932"/>
                  </a:cubicBezTo>
                </a:path>
                <a:path w="23253" h="21600" stroke="0" extrusionOk="0">
                  <a:moveTo>
                    <a:pt x="-1" y="89"/>
                  </a:moveTo>
                  <a:cubicBezTo>
                    <a:pt x="653" y="29"/>
                    <a:pt x="1310" y="0"/>
                    <a:pt x="1967" y="0"/>
                  </a:cubicBezTo>
                  <a:cubicBezTo>
                    <a:pt x="12481" y="0"/>
                    <a:pt x="21468" y="7571"/>
                    <a:pt x="23253" y="17932"/>
                  </a:cubicBezTo>
                  <a:lnTo>
                    <a:pt x="1967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2843250" y="1780225"/>
              <a:ext cx="99709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l-GR" sz="1800" b="1" i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sz="1800" b="1" baseline="-250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r>
                <a:rPr lang="el-GR" altLang="el-GR" sz="1800" b="1" baseline="-250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18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&gt;</a:t>
              </a:r>
              <a:r>
                <a:rPr lang="el-GR" altLang="el-GR" sz="18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1800" b="1" i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sz="1800" b="1" baseline="-250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29" name="Line 11"/>
          <p:cNvSpPr>
            <a:spLocks noChangeShapeType="1"/>
          </p:cNvSpPr>
          <p:nvPr/>
        </p:nvSpPr>
        <p:spPr bwMode="auto">
          <a:xfrm flipV="1">
            <a:off x="2749769" y="2586674"/>
            <a:ext cx="0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grpSp>
        <p:nvGrpSpPr>
          <p:cNvPr id="33" name="Ομάδα 32"/>
          <p:cNvGrpSpPr/>
          <p:nvPr/>
        </p:nvGrpSpPr>
        <p:grpSpPr>
          <a:xfrm>
            <a:off x="4306000" y="1780225"/>
            <a:ext cx="1240443" cy="575554"/>
            <a:chOff x="4306000" y="1780225"/>
            <a:chExt cx="1240443" cy="575554"/>
          </a:xfrm>
        </p:grpSpPr>
        <p:sp>
          <p:nvSpPr>
            <p:cNvPr id="32" name="Επεξήγηση με στρογγυλεμένο παραλληλόγραμμο 31"/>
            <p:cNvSpPr/>
            <p:nvPr/>
          </p:nvSpPr>
          <p:spPr>
            <a:xfrm>
              <a:off x="4316096" y="1780225"/>
              <a:ext cx="1230347" cy="566928"/>
            </a:xfrm>
            <a:prstGeom prst="wedgeRoundRectCallout">
              <a:avLst>
                <a:gd name="adj1" fmla="val -153337"/>
                <a:gd name="adj2" fmla="val 110478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600" b="1" dirty="0">
                <a:solidFill>
                  <a:srgbClr val="0000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0" name="Επεξήγηση με στρογγυλεμένο παραλληλόγραμμο 29"/>
            <p:cNvSpPr/>
            <p:nvPr/>
          </p:nvSpPr>
          <p:spPr>
            <a:xfrm>
              <a:off x="4306000" y="1788851"/>
              <a:ext cx="1230347" cy="566928"/>
            </a:xfrm>
            <a:prstGeom prst="wedgeRoundRectCallout">
              <a:avLst>
                <a:gd name="adj1" fmla="val -140703"/>
                <a:gd name="adj2" fmla="val 237897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600" b="1" dirty="0" smtClean="0">
                  <a:solidFill>
                    <a:srgbClr val="0000FF"/>
                  </a:solidFill>
                  <a:latin typeface="Comic Sans MS" panose="030F0702030302020204" pitchFamily="66" charset="0"/>
                </a:rPr>
                <a:t>ισόθερμες καμπύλες</a:t>
              </a:r>
              <a:endParaRPr lang="el-GR" sz="1600" b="1" dirty="0">
                <a:solidFill>
                  <a:srgbClr val="0000FF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371138" y="4529803"/>
            <a:ext cx="2879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Ισόχωρη θέρμανση</a:t>
            </a:r>
          </a:p>
        </p:txBody>
      </p:sp>
      <p:grpSp>
        <p:nvGrpSpPr>
          <p:cNvPr id="35" name="Ομάδα 34"/>
          <p:cNvGrpSpPr/>
          <p:nvPr/>
        </p:nvGrpSpPr>
        <p:grpSpPr>
          <a:xfrm>
            <a:off x="1611927" y="5004833"/>
            <a:ext cx="2736850" cy="369332"/>
            <a:chOff x="2279650" y="5268913"/>
            <a:chExt cx="2736850" cy="369332"/>
          </a:xfrm>
        </p:grpSpPr>
        <p:sp>
          <p:nvSpPr>
            <p:cNvPr id="36" name="TextBox 35"/>
            <p:cNvSpPr txBox="1"/>
            <p:nvPr/>
          </p:nvSpPr>
          <p:spPr>
            <a:xfrm>
              <a:off x="2279650" y="5268913"/>
              <a:ext cx="2736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latin typeface="Comic Sans MS" panose="030F0702030302020204" pitchFamily="66" charset="0"/>
                </a:rPr>
                <a:t>(</a:t>
              </a:r>
              <a:r>
                <a:rPr lang="en-US" b="1" i="1" dirty="0" smtClean="0">
                  <a:latin typeface="Comic Sans MS" panose="030F0702030302020204" pitchFamily="66" charset="0"/>
                </a:rPr>
                <a:t>V</a:t>
              </a:r>
              <a:r>
                <a:rPr lang="el-GR" b="1" dirty="0" smtClean="0">
                  <a:latin typeface="Comic Sans MS" panose="030F0702030302020204" pitchFamily="66" charset="0"/>
                </a:rPr>
                <a:t> = </a:t>
              </a:r>
              <a:r>
                <a:rPr lang="el-GR" b="1" dirty="0" err="1" smtClean="0">
                  <a:latin typeface="Comic Sans MS" panose="030F0702030302020204" pitchFamily="66" charset="0"/>
                </a:rPr>
                <a:t>σταθ</a:t>
              </a:r>
              <a:r>
                <a:rPr lang="el-GR" b="1" dirty="0" smtClean="0">
                  <a:latin typeface="Comic Sans MS" panose="030F0702030302020204" pitchFamily="66" charset="0"/>
                </a:rPr>
                <a:t>.,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p</a:t>
              </a:r>
              <a:r>
                <a:rPr lang="en-US" b="1" dirty="0" smtClean="0">
                  <a:latin typeface="Comic Sans MS" panose="030F0702030302020204" pitchFamily="66" charset="0"/>
                </a:rPr>
                <a:t>  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T</a:t>
              </a:r>
              <a:r>
                <a:rPr lang="en-US" b="1" dirty="0" smtClean="0">
                  <a:latin typeface="Comic Sans MS" panose="030F0702030302020204" pitchFamily="66" charset="0"/>
                </a:rPr>
                <a:t>  )    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  <p:cxnSp>
          <p:nvCxnSpPr>
            <p:cNvPr id="37" name="Ευθύγραμμο βέλος σύνδεσης 36"/>
            <p:cNvCxnSpPr/>
            <p:nvPr/>
          </p:nvCxnSpPr>
          <p:spPr>
            <a:xfrm flipV="1">
              <a:off x="4002978" y="5268913"/>
              <a:ext cx="2094" cy="31306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Ευθύγραμμο βέλος σύνδεσης 37"/>
            <p:cNvCxnSpPr/>
            <p:nvPr/>
          </p:nvCxnSpPr>
          <p:spPr>
            <a:xfrm flipV="1">
              <a:off x="4546409" y="5268913"/>
              <a:ext cx="0" cy="31306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Ομάδα 39"/>
          <p:cNvGrpSpPr/>
          <p:nvPr/>
        </p:nvGrpSpPr>
        <p:grpSpPr>
          <a:xfrm>
            <a:off x="1300417" y="3091499"/>
            <a:ext cx="1650520" cy="1323787"/>
            <a:chOff x="1300417" y="3091499"/>
            <a:chExt cx="1650520" cy="1323787"/>
          </a:xfrm>
        </p:grpSpPr>
        <p:grpSp>
          <p:nvGrpSpPr>
            <p:cNvPr id="17" name="Ομάδα 16"/>
            <p:cNvGrpSpPr/>
            <p:nvPr/>
          </p:nvGrpSpPr>
          <p:grpSpPr>
            <a:xfrm>
              <a:off x="1300417" y="3091499"/>
              <a:ext cx="1511300" cy="936625"/>
              <a:chOff x="1300417" y="3091499"/>
              <a:chExt cx="1511300" cy="936625"/>
            </a:xfrm>
          </p:grpSpPr>
          <p:sp>
            <p:nvSpPr>
              <p:cNvPr id="13" name="Line 14"/>
              <p:cNvSpPr>
                <a:spLocks noChangeShapeType="1"/>
              </p:cNvSpPr>
              <p:nvPr/>
            </p:nvSpPr>
            <p:spPr bwMode="auto">
              <a:xfrm>
                <a:off x="1659192" y="3307399"/>
                <a:ext cx="10810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4" name="Text Box 20"/>
              <p:cNvSpPr txBox="1">
                <a:spLocks noChangeArrowheads="1"/>
              </p:cNvSpPr>
              <p:nvPr/>
            </p:nvSpPr>
            <p:spPr bwMode="auto">
              <a:xfrm>
                <a:off x="2451354" y="3307399"/>
                <a:ext cx="360363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2000" b="1">
                    <a:effectLst/>
                    <a:latin typeface="Comic Sans MS" panose="030F0702030302020204" pitchFamily="66" charset="0"/>
                  </a:rPr>
                  <a:t>A</a:t>
                </a:r>
                <a:endParaRPr lang="el-GR" altLang="el-GR" sz="2000" b="1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15" name="Text Box 22"/>
              <p:cNvSpPr txBox="1">
                <a:spLocks noChangeArrowheads="1"/>
              </p:cNvSpPr>
              <p:nvPr/>
            </p:nvSpPr>
            <p:spPr bwMode="auto">
              <a:xfrm>
                <a:off x="1300417" y="3091499"/>
                <a:ext cx="4318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i="1">
                    <a:effectLst/>
                    <a:latin typeface="Comic Sans MS" panose="030F0702030302020204" pitchFamily="66" charset="0"/>
                  </a:rPr>
                  <a:t>p</a:t>
                </a:r>
                <a:r>
                  <a:rPr lang="en-US" altLang="el-GR" sz="1800" baseline="-25000">
                    <a:effectLst/>
                    <a:latin typeface="Comic Sans MS" panose="030F0702030302020204" pitchFamily="66" charset="0"/>
                  </a:rPr>
                  <a:t>1</a:t>
                </a:r>
                <a:endParaRPr lang="el-GR" altLang="el-GR" sz="1800" i="1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16" name="Line 25"/>
              <p:cNvSpPr>
                <a:spLocks noChangeShapeType="1"/>
              </p:cNvSpPr>
              <p:nvPr/>
            </p:nvSpPr>
            <p:spPr bwMode="auto">
              <a:xfrm>
                <a:off x="2740279" y="330739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548601" y="4045954"/>
              <a:ext cx="402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Comic Sans MS" panose="030F0702030302020204" pitchFamily="66" charset="0"/>
                </a:rPr>
                <a:t>V</a:t>
              </a:r>
              <a:endParaRPr lang="el-GR" i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6" name="Ομάδα 45"/>
          <p:cNvGrpSpPr/>
          <p:nvPr/>
        </p:nvGrpSpPr>
        <p:grpSpPr>
          <a:xfrm>
            <a:off x="6685979" y="1578612"/>
            <a:ext cx="3814762" cy="2816225"/>
            <a:chOff x="6685979" y="1578612"/>
            <a:chExt cx="3814762" cy="2816225"/>
          </a:xfrm>
        </p:grpSpPr>
        <p:sp>
          <p:nvSpPr>
            <p:cNvPr id="41" name="Line 27"/>
            <p:cNvSpPr>
              <a:spLocks noChangeShapeType="1"/>
            </p:cNvSpPr>
            <p:nvPr/>
          </p:nvSpPr>
          <p:spPr bwMode="auto">
            <a:xfrm flipV="1">
              <a:off x="7405116" y="1651637"/>
              <a:ext cx="0" cy="23764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2" name="Line 28"/>
            <p:cNvSpPr>
              <a:spLocks noChangeShapeType="1"/>
            </p:cNvSpPr>
            <p:nvPr/>
          </p:nvSpPr>
          <p:spPr bwMode="auto">
            <a:xfrm>
              <a:off x="7405116" y="4028124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3" name="Text Box 29"/>
            <p:cNvSpPr txBox="1">
              <a:spLocks noChangeArrowheads="1"/>
            </p:cNvSpPr>
            <p:nvPr/>
          </p:nvSpPr>
          <p:spPr bwMode="auto">
            <a:xfrm>
              <a:off x="7116191" y="3883662"/>
              <a:ext cx="3587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>
                  <a:effectLst/>
                  <a:latin typeface="Comic Sans MS" panose="030F0702030302020204" pitchFamily="66" charset="0"/>
                </a:rPr>
                <a:t>0</a:t>
              </a:r>
              <a:endParaRPr lang="el-GR" altLang="el-GR" sz="1800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44" name="Text Box 30"/>
            <p:cNvSpPr txBox="1">
              <a:spLocks noChangeArrowheads="1"/>
            </p:cNvSpPr>
            <p:nvPr/>
          </p:nvSpPr>
          <p:spPr bwMode="auto">
            <a:xfrm>
              <a:off x="6685979" y="1578612"/>
              <a:ext cx="863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 dirty="0">
                  <a:effectLst/>
                  <a:latin typeface="Comic Sans MS" panose="030F0702030302020204" pitchFamily="66" charset="0"/>
                </a:rPr>
                <a:t>V</a:t>
              </a:r>
              <a:r>
                <a:rPr lang="en-US" altLang="el-GR" sz="1800" dirty="0">
                  <a:effectLst/>
                  <a:latin typeface="Comic Sans MS" panose="030F0702030302020204" pitchFamily="66" charset="0"/>
                </a:rPr>
                <a:t>/m</a:t>
              </a:r>
              <a:r>
                <a:rPr lang="en-US" altLang="el-GR" sz="1800" baseline="30000" dirty="0">
                  <a:effectLst/>
                  <a:latin typeface="Comic Sans MS" panose="030F0702030302020204" pitchFamily="66" charset="0"/>
                </a:rPr>
                <a:t>3</a:t>
              </a:r>
              <a:endParaRPr lang="el-GR" altLang="el-GR" sz="1800" i="1" dirty="0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45" name="Text Box 31"/>
            <p:cNvSpPr txBox="1">
              <a:spLocks noChangeArrowheads="1"/>
            </p:cNvSpPr>
            <p:nvPr/>
          </p:nvSpPr>
          <p:spPr bwMode="auto">
            <a:xfrm>
              <a:off x="9853041" y="4028124"/>
              <a:ext cx="6477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l-GR" sz="1800" i="1">
                  <a:effectLst/>
                  <a:latin typeface="Comic Sans MS" panose="030F0702030302020204" pitchFamily="66" charset="0"/>
                </a:rPr>
                <a:t>T</a:t>
              </a:r>
              <a:r>
                <a:rPr lang="en-US" altLang="el-GR" sz="1800">
                  <a:effectLst/>
                  <a:latin typeface="Comic Sans MS" panose="030F0702030302020204" pitchFamily="66" charset="0"/>
                </a:rPr>
                <a:t>/K</a:t>
              </a:r>
              <a:endParaRPr lang="el-GR" altLang="el-GR" sz="1800" i="1"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53" name="Ομάδα 52"/>
          <p:cNvGrpSpPr/>
          <p:nvPr/>
        </p:nvGrpSpPr>
        <p:grpSpPr>
          <a:xfrm>
            <a:off x="7072630" y="2348933"/>
            <a:ext cx="1360347" cy="2024063"/>
            <a:chOff x="7072630" y="2348933"/>
            <a:chExt cx="1360347" cy="2024063"/>
          </a:xfrm>
        </p:grpSpPr>
        <p:grpSp>
          <p:nvGrpSpPr>
            <p:cNvPr id="51" name="Ομάδα 50"/>
            <p:cNvGrpSpPr/>
            <p:nvPr/>
          </p:nvGrpSpPr>
          <p:grpSpPr>
            <a:xfrm>
              <a:off x="7424914" y="2348933"/>
              <a:ext cx="1008063" cy="2024063"/>
              <a:chOff x="7424914" y="2348933"/>
              <a:chExt cx="1008063" cy="2024063"/>
            </a:xfrm>
          </p:grpSpPr>
          <p:sp>
            <p:nvSpPr>
              <p:cNvPr id="47" name="Line 34"/>
              <p:cNvSpPr>
                <a:spLocks noChangeShapeType="1"/>
              </p:cNvSpPr>
              <p:nvPr/>
            </p:nvSpPr>
            <p:spPr bwMode="auto">
              <a:xfrm flipH="1">
                <a:off x="7424914" y="2709296"/>
                <a:ext cx="6477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>
                <a:off x="8072614" y="2709296"/>
                <a:ext cx="0" cy="12969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9" name="Text Box 37"/>
              <p:cNvSpPr txBox="1">
                <a:spLocks noChangeArrowheads="1"/>
              </p:cNvSpPr>
              <p:nvPr/>
            </p:nvSpPr>
            <p:spPr bwMode="auto">
              <a:xfrm>
                <a:off x="7856714" y="2348933"/>
                <a:ext cx="360363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2000" b="1">
                    <a:effectLst/>
                    <a:latin typeface="Comic Sans MS" panose="030F0702030302020204" pitchFamily="66" charset="0"/>
                  </a:rPr>
                  <a:t>A</a:t>
                </a:r>
                <a:endParaRPr lang="el-GR" altLang="el-GR" sz="2000" b="1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50" name="Text Box 39"/>
              <p:cNvSpPr txBox="1">
                <a:spLocks noChangeArrowheads="1"/>
              </p:cNvSpPr>
              <p:nvPr/>
            </p:nvSpPr>
            <p:spPr bwMode="auto">
              <a:xfrm>
                <a:off x="7856714" y="4006283"/>
                <a:ext cx="5762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b="1" i="1">
                    <a:effectLst/>
                    <a:latin typeface="Comic Sans MS" panose="030F0702030302020204" pitchFamily="66" charset="0"/>
                  </a:rPr>
                  <a:t>T</a:t>
                </a:r>
                <a:r>
                  <a:rPr lang="en-US" altLang="el-GR" sz="1800" b="1" baseline="-25000">
                    <a:effectLst/>
                    <a:latin typeface="Comic Sans MS" panose="030F0702030302020204" pitchFamily="66" charset="0"/>
                  </a:rPr>
                  <a:t>1</a:t>
                </a:r>
                <a:endParaRPr lang="el-GR" altLang="el-GR" sz="1800" b="1" i="1">
                  <a:effectLst/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7072630" y="2500709"/>
              <a:ext cx="402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Comic Sans MS" panose="030F0702030302020204" pitchFamily="66" charset="0"/>
                </a:rPr>
                <a:t>V</a:t>
              </a:r>
              <a:endParaRPr lang="el-GR" i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8093051" y="2704851"/>
            <a:ext cx="12969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l-GR"/>
          </a:p>
        </p:txBody>
      </p:sp>
      <p:grpSp>
        <p:nvGrpSpPr>
          <p:cNvPr id="60" name="Ομάδα 59"/>
          <p:cNvGrpSpPr/>
          <p:nvPr/>
        </p:nvGrpSpPr>
        <p:grpSpPr>
          <a:xfrm>
            <a:off x="8076150" y="2361082"/>
            <a:ext cx="1680530" cy="2024063"/>
            <a:chOff x="8069873" y="2330198"/>
            <a:chExt cx="1680530" cy="2024063"/>
          </a:xfrm>
        </p:grpSpPr>
        <p:grpSp>
          <p:nvGrpSpPr>
            <p:cNvPr id="58" name="Ομάδα 57"/>
            <p:cNvGrpSpPr/>
            <p:nvPr/>
          </p:nvGrpSpPr>
          <p:grpSpPr>
            <a:xfrm>
              <a:off x="9174141" y="2330198"/>
              <a:ext cx="576262" cy="2024063"/>
              <a:chOff x="8989440" y="2341280"/>
              <a:chExt cx="576262" cy="2024063"/>
            </a:xfrm>
          </p:grpSpPr>
          <p:sp>
            <p:nvSpPr>
              <p:cNvPr id="54" name="Line 36"/>
              <p:cNvSpPr>
                <a:spLocks noChangeShapeType="1"/>
              </p:cNvSpPr>
              <p:nvPr/>
            </p:nvSpPr>
            <p:spPr bwMode="auto">
              <a:xfrm>
                <a:off x="9205340" y="2701643"/>
                <a:ext cx="0" cy="12969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5" name="Text Box 38"/>
              <p:cNvSpPr txBox="1">
                <a:spLocks noChangeArrowheads="1"/>
              </p:cNvSpPr>
              <p:nvPr/>
            </p:nvSpPr>
            <p:spPr bwMode="auto">
              <a:xfrm>
                <a:off x="8989440" y="2341280"/>
                <a:ext cx="360362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2000" b="1">
                    <a:effectLst/>
                    <a:latin typeface="Comic Sans MS" panose="030F0702030302020204" pitchFamily="66" charset="0"/>
                  </a:rPr>
                  <a:t>B</a:t>
                </a:r>
                <a:endParaRPr lang="el-GR" altLang="el-GR" sz="2000" b="1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56" name="Text Box 40"/>
              <p:cNvSpPr txBox="1">
                <a:spLocks noChangeArrowheads="1"/>
              </p:cNvSpPr>
              <p:nvPr/>
            </p:nvSpPr>
            <p:spPr bwMode="auto">
              <a:xfrm>
                <a:off x="8989440" y="3998630"/>
                <a:ext cx="576262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l-GR" sz="1800" b="1" i="1">
                    <a:effectLst/>
                    <a:latin typeface="Comic Sans MS" panose="030F0702030302020204" pitchFamily="66" charset="0"/>
                  </a:rPr>
                  <a:t>T</a:t>
                </a:r>
                <a:r>
                  <a:rPr lang="en-US" altLang="el-GR" sz="1800" b="1" baseline="-25000">
                    <a:effectLst/>
                    <a:latin typeface="Comic Sans MS" panose="030F0702030302020204" pitchFamily="66" charset="0"/>
                  </a:rPr>
                  <a:t>2</a:t>
                </a:r>
                <a:endParaRPr lang="el-GR" altLang="el-GR" sz="1800" b="1" i="1">
                  <a:effectLst/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59" name="Line 34"/>
            <p:cNvSpPr>
              <a:spLocks noChangeShapeType="1"/>
            </p:cNvSpPr>
            <p:nvPr/>
          </p:nvSpPr>
          <p:spPr bwMode="auto">
            <a:xfrm flipH="1">
              <a:off x="8069873" y="2672731"/>
              <a:ext cx="1320165" cy="129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sp>
        <p:nvSpPr>
          <p:cNvPr id="61" name="Text Box 26"/>
          <p:cNvSpPr txBox="1">
            <a:spLocks noChangeArrowheads="1"/>
          </p:cNvSpPr>
          <p:nvPr/>
        </p:nvSpPr>
        <p:spPr bwMode="auto">
          <a:xfrm>
            <a:off x="7299865" y="4419633"/>
            <a:ext cx="2879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Ισόχωρη θέρμανση</a:t>
            </a:r>
          </a:p>
        </p:txBody>
      </p:sp>
      <p:grpSp>
        <p:nvGrpSpPr>
          <p:cNvPr id="62" name="Ομάδα 61"/>
          <p:cNvGrpSpPr/>
          <p:nvPr/>
        </p:nvGrpSpPr>
        <p:grpSpPr>
          <a:xfrm>
            <a:off x="7540654" y="4894663"/>
            <a:ext cx="2736850" cy="369332"/>
            <a:chOff x="2279650" y="5268913"/>
            <a:chExt cx="2736850" cy="369332"/>
          </a:xfrm>
        </p:grpSpPr>
        <p:sp>
          <p:nvSpPr>
            <p:cNvPr id="63" name="TextBox 62"/>
            <p:cNvSpPr txBox="1"/>
            <p:nvPr/>
          </p:nvSpPr>
          <p:spPr>
            <a:xfrm>
              <a:off x="2279650" y="5268913"/>
              <a:ext cx="2736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latin typeface="Comic Sans MS" panose="030F0702030302020204" pitchFamily="66" charset="0"/>
                </a:rPr>
                <a:t>(</a:t>
              </a:r>
              <a:r>
                <a:rPr lang="en-US" b="1" i="1" dirty="0" smtClean="0">
                  <a:latin typeface="Comic Sans MS" panose="030F0702030302020204" pitchFamily="66" charset="0"/>
                </a:rPr>
                <a:t>V</a:t>
              </a:r>
              <a:r>
                <a:rPr lang="el-GR" b="1" dirty="0" smtClean="0">
                  <a:latin typeface="Comic Sans MS" panose="030F0702030302020204" pitchFamily="66" charset="0"/>
                </a:rPr>
                <a:t> = </a:t>
              </a:r>
              <a:r>
                <a:rPr lang="el-GR" b="1" dirty="0" err="1" smtClean="0">
                  <a:latin typeface="Comic Sans MS" panose="030F0702030302020204" pitchFamily="66" charset="0"/>
                </a:rPr>
                <a:t>σταθ</a:t>
              </a:r>
              <a:r>
                <a:rPr lang="el-GR" b="1" dirty="0" smtClean="0">
                  <a:latin typeface="Comic Sans MS" panose="030F0702030302020204" pitchFamily="66" charset="0"/>
                </a:rPr>
                <a:t>.,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T</a:t>
              </a:r>
              <a:r>
                <a:rPr lang="en-US" b="1" dirty="0" smtClean="0">
                  <a:latin typeface="Comic Sans MS" panose="030F0702030302020204" pitchFamily="66" charset="0"/>
                </a:rPr>
                <a:t>  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p</a:t>
              </a:r>
              <a:r>
                <a:rPr lang="en-US" b="1" dirty="0" smtClean="0">
                  <a:latin typeface="Comic Sans MS" panose="030F0702030302020204" pitchFamily="66" charset="0"/>
                </a:rPr>
                <a:t>  )    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  <p:cxnSp>
          <p:nvCxnSpPr>
            <p:cNvPr id="64" name="Ευθύγραμμο βέλος σύνδεσης 63"/>
            <p:cNvCxnSpPr/>
            <p:nvPr/>
          </p:nvCxnSpPr>
          <p:spPr>
            <a:xfrm flipV="1">
              <a:off x="4002978" y="5268913"/>
              <a:ext cx="2094" cy="31306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Ευθύγραμμο βέλος σύνδεσης 64"/>
            <p:cNvCxnSpPr/>
            <p:nvPr/>
          </p:nvCxnSpPr>
          <p:spPr>
            <a:xfrm flipV="1">
              <a:off x="4546409" y="5268913"/>
              <a:ext cx="0" cy="31306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977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9" grpId="0" animBg="1"/>
      <p:bldP spid="34" grpId="0"/>
      <p:bldP spid="6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03120" y="230344"/>
            <a:ext cx="7571232" cy="12093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Νόμος του </a:t>
            </a:r>
            <a:r>
              <a:rPr lang="en-US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Gay-Lussac (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Γκέι-</a:t>
            </a:r>
            <a:r>
              <a:rPr lang="el-GR" altLang="el-GR" sz="32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Λουσάκ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</a:p>
          <a:p>
            <a:pPr>
              <a:defRPr/>
            </a:pPr>
            <a:r>
              <a:rPr lang="el-GR" altLang="el-GR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hlinkClick r:id="rId2"/>
              </a:rPr>
              <a:t>Ισοβαρής μεταβολή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2" name="Ομάδα 11"/>
          <p:cNvGrpSpPr/>
          <p:nvPr/>
        </p:nvGrpSpPr>
        <p:grpSpPr>
          <a:xfrm>
            <a:off x="9893617" y="230344"/>
            <a:ext cx="1914525" cy="3012192"/>
            <a:chOff x="9893617" y="230344"/>
            <a:chExt cx="1914525" cy="3012192"/>
          </a:xfrm>
        </p:grpSpPr>
        <p:pic>
          <p:nvPicPr>
            <p:cNvPr id="7" name="Εικόνα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3617" y="230344"/>
              <a:ext cx="1914525" cy="2381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Ορθογώνιο 7"/>
            <p:cNvSpPr/>
            <p:nvPr/>
          </p:nvSpPr>
          <p:spPr>
            <a:xfrm>
              <a:off x="9909238" y="2611594"/>
              <a:ext cx="1898904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l-GR" sz="1400" b="1" dirty="0">
                  <a:latin typeface="Comic Sans MS" panose="030F0702030302020204" pitchFamily="66" charset="0"/>
                  <a:hlinkClick r:id="rId4"/>
                </a:rPr>
                <a:t>Joseph </a:t>
              </a:r>
              <a:r>
                <a:rPr lang="en-US" altLang="el-GR" sz="1400" b="1" dirty="0" smtClean="0">
                  <a:latin typeface="Comic Sans MS" panose="030F0702030302020204" pitchFamily="66" charset="0"/>
                  <a:hlinkClick r:id="rId4"/>
                </a:rPr>
                <a:t>Gay-Lussac</a:t>
              </a:r>
              <a:endParaRPr lang="en-US" altLang="el-GR" sz="1400" b="1" dirty="0">
                <a:latin typeface="Comic Sans MS" panose="030F0702030302020204" pitchFamily="66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el-GR" sz="1400" b="1" dirty="0">
                  <a:latin typeface="Comic Sans MS" panose="030F0702030302020204" pitchFamily="66" charset="0"/>
                </a:rPr>
                <a:t>(1778 – 1850)</a:t>
              </a:r>
              <a:endParaRPr lang="el-GR" altLang="el-GR" sz="1400" b="1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Εικόνα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4" y="1403566"/>
            <a:ext cx="2224684" cy="2416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118104" y="1734431"/>
            <a:ext cx="637336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 όγκος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ορισμένης ποσότητας αερίου, όταν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 πίεσή του διατηρείται σταθερή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είναι ανάλογος με την απόλυτη θερμοκρασία του.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97819" y="4307313"/>
                <a:ext cx="6013938" cy="706668"/>
              </a:xfrm>
              <a:prstGeom prst="rect">
                <a:avLst/>
              </a:prstGeom>
              <a:solidFill>
                <a:srgbClr val="A7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cene3d>
                <a:camera prst="isometricOffAxis1Right"/>
                <a:lightRig rig="threePt" dir="t"/>
              </a:scene3d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l-GR" sz="32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𝑽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𝑻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= </a:t>
                </a:r>
                <a:r>
                  <a:rPr lang="el-GR" sz="32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σταθ</a:t>
                </a:r>
                <a:r>
                  <a:rPr lang="el-GR" sz="3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.,  </a:t>
                </a:r>
                <a:r>
                  <a:rPr lang="el-GR" sz="3200" b="1" dirty="0" smtClean="0">
                    <a:latin typeface="Comic Sans MS" panose="030F0702030302020204" pitchFamily="66" charset="0"/>
                    <a:ea typeface="Cambria Math" panose="02040503050406030204" pitchFamily="18" charset="0"/>
                  </a:rPr>
                  <a:t>όταν  </a:t>
                </a:r>
                <a:r>
                  <a:rPr lang="en-US" sz="3200" b="1" i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p</a:t>
                </a:r>
                <a:r>
                  <a:rPr lang="en-US" sz="32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 = </a:t>
                </a:r>
                <a:r>
                  <a:rPr lang="el-GR" sz="3200" b="1" dirty="0" err="1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σταθ</a:t>
                </a:r>
                <a:r>
                  <a:rPr lang="el-GR" sz="32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  <a:ea typeface="Cambria Math" panose="02040503050406030204" pitchFamily="18" charset="0"/>
                  </a:rPr>
                  <a:t>.</a:t>
                </a:r>
                <a:endParaRPr lang="el-GR" sz="32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819" y="4307313"/>
                <a:ext cx="6013938" cy="7066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Ορθογώνιο 4"/>
          <p:cNvSpPr/>
          <p:nvPr/>
        </p:nvSpPr>
        <p:spPr>
          <a:xfrm>
            <a:off x="87012" y="3953058"/>
            <a:ext cx="30510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Καθώς το αέριο </a:t>
            </a: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θερμαίνεται 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ο όγκος του αυξάνεται. </a:t>
            </a: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Η πίεση του 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αερίου διατηρείται σταθερή </a:t>
            </a: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με ένα 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βάρος </a:t>
            </a:r>
            <a:r>
              <a:rPr lang="el-GR" sz="1600" dirty="0" smtClean="0">
                <a:solidFill>
                  <a:srgbClr val="242021"/>
                </a:solidFill>
                <a:latin typeface="Comic Sans MS" panose="030F0702030302020204" pitchFamily="66" charset="0"/>
              </a:rPr>
              <a:t>τοποθετημένο πάνω στο έμβολο</a:t>
            </a:r>
            <a:r>
              <a:rPr lang="el-GR" sz="1600" dirty="0">
                <a:solidFill>
                  <a:srgbClr val="242021"/>
                </a:solidFill>
                <a:latin typeface="Comic Sans MS" panose="030F0702030302020204" pitchFamily="66" charset="0"/>
              </a:rPr>
              <a:t>.</a:t>
            </a:r>
            <a:r>
              <a:rPr lang="el-GR" sz="16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053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0B78D0-A06E-43F7-84C5-CE99DE95419B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l-GR" altLang="el-GR" sz="1400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430587" y="908051"/>
            <a:ext cx="5184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α.   </a:t>
            </a: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Όγκου - Θερμοκρασίας</a:t>
            </a:r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 flipV="1">
            <a:off x="5807076" y="2708276"/>
            <a:ext cx="1152525" cy="7921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 flipH="1">
            <a:off x="4943475" y="3500438"/>
            <a:ext cx="863600" cy="5762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5591175" y="2003424"/>
            <a:ext cx="13684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l-GR" altLang="el-GR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σταθ</a:t>
            </a:r>
            <a:r>
              <a:rPr lang="el-GR" altLang="el-GR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l-GR" altLang="el-GR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Ομάδα 1"/>
          <p:cNvGrpSpPr/>
          <p:nvPr/>
        </p:nvGrpSpPr>
        <p:grpSpPr>
          <a:xfrm>
            <a:off x="4224338" y="1700213"/>
            <a:ext cx="3743325" cy="2743201"/>
            <a:chOff x="4224338" y="1700213"/>
            <a:chExt cx="3743325" cy="2743201"/>
          </a:xfrm>
        </p:grpSpPr>
        <p:sp>
          <p:nvSpPr>
            <p:cNvPr id="39943" name="Line 7"/>
            <p:cNvSpPr>
              <a:spLocks noChangeShapeType="1"/>
            </p:cNvSpPr>
            <p:nvPr/>
          </p:nvSpPr>
          <p:spPr bwMode="auto">
            <a:xfrm flipV="1">
              <a:off x="4943475" y="1700214"/>
              <a:ext cx="0" cy="23764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944" name="Line 8"/>
            <p:cNvSpPr>
              <a:spLocks noChangeShapeType="1"/>
            </p:cNvSpPr>
            <p:nvPr/>
          </p:nvSpPr>
          <p:spPr bwMode="auto">
            <a:xfrm>
              <a:off x="4943476" y="4076700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947" name="Text Box 11"/>
            <p:cNvSpPr txBox="1">
              <a:spLocks noChangeArrowheads="1"/>
            </p:cNvSpPr>
            <p:nvPr/>
          </p:nvSpPr>
          <p:spPr bwMode="auto">
            <a:xfrm>
              <a:off x="7319963" y="4076701"/>
              <a:ext cx="6477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>
                  <a:latin typeface="Comic Sans MS" panose="030F0702030302020204" pitchFamily="66" charset="0"/>
                </a:rPr>
                <a:t>T</a:t>
              </a:r>
              <a:r>
                <a:rPr lang="en-US" altLang="el-GR" sz="1800">
                  <a:latin typeface="Comic Sans MS" panose="030F0702030302020204" pitchFamily="66" charset="0"/>
                </a:rPr>
                <a:t>/K</a:t>
              </a:r>
              <a:endParaRPr lang="el-GR" altLang="el-GR" sz="1800" i="1">
                <a:latin typeface="Comic Sans MS" panose="030F0702030302020204" pitchFamily="66" charset="0"/>
              </a:endParaRPr>
            </a:p>
          </p:txBody>
        </p:sp>
        <p:sp>
          <p:nvSpPr>
            <p:cNvPr id="39949" name="Text Box 13"/>
            <p:cNvSpPr txBox="1">
              <a:spLocks noChangeArrowheads="1"/>
            </p:cNvSpPr>
            <p:nvPr/>
          </p:nvSpPr>
          <p:spPr bwMode="auto">
            <a:xfrm>
              <a:off x="4654551" y="3932238"/>
              <a:ext cx="3587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>
                  <a:latin typeface="Comic Sans MS" panose="030F0702030302020204" pitchFamily="66" charset="0"/>
                </a:rPr>
                <a:t>0</a:t>
              </a:r>
              <a:endParaRPr lang="el-GR" altLang="el-GR" sz="1800">
                <a:latin typeface="Comic Sans MS" panose="030F0702030302020204" pitchFamily="66" charset="0"/>
              </a:endParaRPr>
            </a:p>
          </p:txBody>
        </p:sp>
        <p:sp>
          <p:nvSpPr>
            <p:cNvPr id="39954" name="Text Box 18"/>
            <p:cNvSpPr txBox="1">
              <a:spLocks noChangeArrowheads="1"/>
            </p:cNvSpPr>
            <p:nvPr/>
          </p:nvSpPr>
          <p:spPr bwMode="auto">
            <a:xfrm>
              <a:off x="4224338" y="1700213"/>
              <a:ext cx="863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>
                  <a:latin typeface="Comic Sans MS" panose="030F0702030302020204" pitchFamily="66" charset="0"/>
                </a:rPr>
                <a:t>V</a:t>
              </a:r>
              <a:r>
                <a:rPr lang="en-US" altLang="el-GR" sz="1800">
                  <a:latin typeface="Comic Sans MS" panose="030F0702030302020204" pitchFamily="66" charset="0"/>
                </a:rPr>
                <a:t>/m</a:t>
              </a:r>
              <a:r>
                <a:rPr lang="en-US" altLang="el-GR" sz="1800" baseline="30000">
                  <a:latin typeface="Comic Sans MS" panose="030F0702030302020204" pitchFamily="66" charset="0"/>
                </a:rPr>
                <a:t>3</a:t>
              </a:r>
              <a:endParaRPr lang="el-GR" altLang="el-GR" sz="1800" i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Ομάδα 2"/>
          <p:cNvGrpSpPr/>
          <p:nvPr/>
        </p:nvGrpSpPr>
        <p:grpSpPr>
          <a:xfrm>
            <a:off x="4511675" y="3284538"/>
            <a:ext cx="1584325" cy="1158876"/>
            <a:chOff x="4511675" y="3284538"/>
            <a:chExt cx="1584325" cy="1158876"/>
          </a:xfrm>
        </p:grpSpPr>
        <p:sp>
          <p:nvSpPr>
            <p:cNvPr id="39950" name="Text Box 14"/>
            <p:cNvSpPr txBox="1">
              <a:spLocks noChangeArrowheads="1"/>
            </p:cNvSpPr>
            <p:nvPr/>
          </p:nvSpPr>
          <p:spPr bwMode="auto">
            <a:xfrm>
              <a:off x="5735638" y="3429001"/>
              <a:ext cx="3603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Comic Sans MS" panose="030F0702030302020204" pitchFamily="66" charset="0"/>
                </a:rPr>
                <a:t>A</a:t>
              </a:r>
              <a:endParaRPr lang="el-GR" altLang="el-GR" sz="2000" b="1">
                <a:latin typeface="Comic Sans MS" panose="030F0702030302020204" pitchFamily="66" charset="0"/>
              </a:endParaRPr>
            </a:p>
          </p:txBody>
        </p:sp>
        <p:sp>
          <p:nvSpPr>
            <p:cNvPr id="39952" name="Text Box 16"/>
            <p:cNvSpPr txBox="1">
              <a:spLocks noChangeArrowheads="1"/>
            </p:cNvSpPr>
            <p:nvPr/>
          </p:nvSpPr>
          <p:spPr bwMode="auto">
            <a:xfrm>
              <a:off x="5591175" y="4076701"/>
              <a:ext cx="431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 dirty="0">
                  <a:latin typeface="Comic Sans MS" panose="030F0702030302020204" pitchFamily="66" charset="0"/>
                </a:rPr>
                <a:t>T</a:t>
              </a:r>
              <a:r>
                <a:rPr lang="en-US" altLang="el-GR" sz="1800" baseline="-25000" dirty="0">
                  <a:latin typeface="Comic Sans MS" panose="030F0702030302020204" pitchFamily="66" charset="0"/>
                </a:rPr>
                <a:t>1</a:t>
              </a:r>
              <a:endParaRPr lang="el-GR" altLang="el-GR" sz="18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39955" name="Line 19"/>
            <p:cNvSpPr>
              <a:spLocks noChangeShapeType="1"/>
            </p:cNvSpPr>
            <p:nvPr/>
          </p:nvSpPr>
          <p:spPr bwMode="auto">
            <a:xfrm flipH="1">
              <a:off x="4943475" y="3500438"/>
              <a:ext cx="8651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957" name="Text Box 21"/>
            <p:cNvSpPr txBox="1">
              <a:spLocks noChangeArrowheads="1"/>
            </p:cNvSpPr>
            <p:nvPr/>
          </p:nvSpPr>
          <p:spPr bwMode="auto">
            <a:xfrm>
              <a:off x="4511675" y="3284538"/>
              <a:ext cx="431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>
                  <a:latin typeface="Comic Sans MS" panose="030F0702030302020204" pitchFamily="66" charset="0"/>
                </a:rPr>
                <a:t>V</a:t>
              </a:r>
              <a:r>
                <a:rPr lang="en-US" altLang="el-GR" sz="1800" baseline="-25000">
                  <a:latin typeface="Comic Sans MS" panose="030F0702030302020204" pitchFamily="66" charset="0"/>
                </a:rPr>
                <a:t>1</a:t>
              </a:r>
              <a:endParaRPr lang="el-GR" altLang="el-GR" sz="1800" i="1">
                <a:latin typeface="Comic Sans MS" panose="030F0702030302020204" pitchFamily="66" charset="0"/>
              </a:endParaRPr>
            </a:p>
          </p:txBody>
        </p:sp>
        <p:sp>
          <p:nvSpPr>
            <p:cNvPr id="39959" name="Line 23"/>
            <p:cNvSpPr>
              <a:spLocks noChangeShapeType="1"/>
            </p:cNvSpPr>
            <p:nvPr/>
          </p:nvSpPr>
          <p:spPr bwMode="auto">
            <a:xfrm>
              <a:off x="5808663" y="3500438"/>
              <a:ext cx="0" cy="576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Ομάδα 3"/>
          <p:cNvGrpSpPr/>
          <p:nvPr/>
        </p:nvGrpSpPr>
        <p:grpSpPr>
          <a:xfrm>
            <a:off x="4511675" y="2420939"/>
            <a:ext cx="2736851" cy="2022475"/>
            <a:chOff x="4511675" y="2420939"/>
            <a:chExt cx="2736851" cy="2022475"/>
          </a:xfrm>
        </p:grpSpPr>
        <p:sp>
          <p:nvSpPr>
            <p:cNvPr id="39951" name="Text Box 15"/>
            <p:cNvSpPr txBox="1">
              <a:spLocks noChangeArrowheads="1"/>
            </p:cNvSpPr>
            <p:nvPr/>
          </p:nvSpPr>
          <p:spPr bwMode="auto">
            <a:xfrm>
              <a:off x="6886576" y="2420939"/>
              <a:ext cx="3603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Comic Sans MS" panose="030F0702030302020204" pitchFamily="66" charset="0"/>
                </a:rPr>
                <a:t>B</a:t>
              </a:r>
              <a:endParaRPr lang="el-GR" altLang="el-GR" sz="2000" b="1">
                <a:latin typeface="Comic Sans MS" panose="030F0702030302020204" pitchFamily="66" charset="0"/>
              </a:endParaRPr>
            </a:p>
          </p:txBody>
        </p:sp>
        <p:sp>
          <p:nvSpPr>
            <p:cNvPr id="39953" name="Text Box 17"/>
            <p:cNvSpPr txBox="1">
              <a:spLocks noChangeArrowheads="1"/>
            </p:cNvSpPr>
            <p:nvPr/>
          </p:nvSpPr>
          <p:spPr bwMode="auto">
            <a:xfrm>
              <a:off x="6743701" y="4076701"/>
              <a:ext cx="5048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 dirty="0">
                  <a:latin typeface="Comic Sans MS" panose="030F0702030302020204" pitchFamily="66" charset="0"/>
                </a:rPr>
                <a:t>T</a:t>
              </a:r>
              <a:r>
                <a:rPr lang="en-US" altLang="el-GR" sz="1800" baseline="-25000" dirty="0">
                  <a:latin typeface="Comic Sans MS" panose="030F0702030302020204" pitchFamily="66" charset="0"/>
                </a:rPr>
                <a:t>2</a:t>
              </a:r>
              <a:endParaRPr lang="el-GR" altLang="el-GR" sz="18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39956" name="Line 20"/>
            <p:cNvSpPr>
              <a:spLocks noChangeShapeType="1"/>
            </p:cNvSpPr>
            <p:nvPr/>
          </p:nvSpPr>
          <p:spPr bwMode="auto">
            <a:xfrm flipH="1">
              <a:off x="4943476" y="2708275"/>
              <a:ext cx="2016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958" name="Text Box 22"/>
            <p:cNvSpPr txBox="1">
              <a:spLocks noChangeArrowheads="1"/>
            </p:cNvSpPr>
            <p:nvPr/>
          </p:nvSpPr>
          <p:spPr bwMode="auto">
            <a:xfrm>
              <a:off x="4511675" y="2492376"/>
              <a:ext cx="431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>
                  <a:latin typeface="Comic Sans MS" panose="030F0702030302020204" pitchFamily="66" charset="0"/>
                </a:rPr>
                <a:t>V</a:t>
              </a:r>
              <a:r>
                <a:rPr lang="en-US" altLang="el-GR" sz="1800" baseline="-25000">
                  <a:latin typeface="Comic Sans MS" panose="030F0702030302020204" pitchFamily="66" charset="0"/>
                </a:rPr>
                <a:t>2</a:t>
              </a:r>
              <a:endParaRPr lang="el-GR" altLang="el-GR" sz="1800" i="1">
                <a:latin typeface="Comic Sans MS" panose="030F0702030302020204" pitchFamily="66" charset="0"/>
              </a:endParaRPr>
            </a:p>
          </p:txBody>
        </p:sp>
        <p:sp>
          <p:nvSpPr>
            <p:cNvPr id="39960" name="Line 24"/>
            <p:cNvSpPr>
              <a:spLocks noChangeShapeType="1"/>
            </p:cNvSpPr>
            <p:nvPr/>
          </p:nvSpPr>
          <p:spPr bwMode="auto">
            <a:xfrm>
              <a:off x="6959600" y="2708276"/>
              <a:ext cx="0" cy="136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9961" name="Text Box 25"/>
          <p:cNvSpPr txBox="1">
            <a:spLocks noChangeArrowheads="1"/>
          </p:cNvSpPr>
          <p:nvPr/>
        </p:nvSpPr>
        <p:spPr bwMode="auto">
          <a:xfrm>
            <a:off x="4872038" y="4508501"/>
            <a:ext cx="29527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Ισοβαρής θέρμανση ή εκτόνωση</a:t>
            </a:r>
          </a:p>
        </p:txBody>
      </p:sp>
      <p:sp>
        <p:nvSpPr>
          <p:cNvPr id="25" name="Rectangle 5"/>
          <p:cNvSpPr txBox="1">
            <a:spLocks noChangeArrowheads="1"/>
          </p:cNvSpPr>
          <p:nvPr/>
        </p:nvSpPr>
        <p:spPr>
          <a:xfrm>
            <a:off x="2112264" y="232920"/>
            <a:ext cx="7854696" cy="5973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Γραφικές παραστάσεις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του νόμου 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Gay-Lussac</a:t>
            </a:r>
            <a:endParaRPr lang="el-GR" altLang="el-GR" sz="28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0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15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  <p:bldP spid="39948" grpId="0"/>
      <p:bldP spid="39961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B0EE0B-FDA0-4A90-A0B6-15139FFC84C9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l-GR" altLang="el-GR" sz="1400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703388" y="908051"/>
            <a:ext cx="35290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β. </a:t>
            </a: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Πίεσης - Όγκου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6454776" y="865190"/>
            <a:ext cx="47374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γ. Πίεσης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Θερμοκρασίας</a:t>
            </a:r>
            <a:endParaRPr lang="el-GR" altLang="el-G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" name="Ομάδα 1"/>
          <p:cNvGrpSpPr/>
          <p:nvPr/>
        </p:nvGrpSpPr>
        <p:grpSpPr>
          <a:xfrm>
            <a:off x="1703389" y="1773238"/>
            <a:ext cx="3671886" cy="2814637"/>
            <a:chOff x="1703389" y="1773238"/>
            <a:chExt cx="3671886" cy="2814637"/>
          </a:xfrm>
        </p:grpSpPr>
        <p:sp>
          <p:nvSpPr>
            <p:cNvPr id="40966" name="Line 6"/>
            <p:cNvSpPr>
              <a:spLocks noChangeShapeType="1"/>
            </p:cNvSpPr>
            <p:nvPr/>
          </p:nvSpPr>
          <p:spPr bwMode="auto">
            <a:xfrm flipV="1">
              <a:off x="2351088" y="1773239"/>
              <a:ext cx="0" cy="23764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67" name="Line 7"/>
            <p:cNvSpPr>
              <a:spLocks noChangeShapeType="1"/>
            </p:cNvSpPr>
            <p:nvPr/>
          </p:nvSpPr>
          <p:spPr bwMode="auto">
            <a:xfrm>
              <a:off x="2351088" y="4149725"/>
              <a:ext cx="2881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68" name="Text Box 8"/>
            <p:cNvSpPr txBox="1">
              <a:spLocks noChangeArrowheads="1"/>
            </p:cNvSpPr>
            <p:nvPr/>
          </p:nvSpPr>
          <p:spPr bwMode="auto">
            <a:xfrm>
              <a:off x="2062164" y="4005263"/>
              <a:ext cx="3587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>
                  <a:latin typeface="Comic Sans MS" panose="030F0702030302020204" pitchFamily="66" charset="0"/>
                </a:rPr>
                <a:t>0</a:t>
              </a:r>
              <a:endParaRPr lang="el-GR" altLang="el-GR" sz="1800">
                <a:latin typeface="Comic Sans MS" panose="030F0702030302020204" pitchFamily="66" charset="0"/>
              </a:endParaRPr>
            </a:p>
          </p:txBody>
        </p:sp>
        <p:sp>
          <p:nvSpPr>
            <p:cNvPr id="40969" name="Text Box 9"/>
            <p:cNvSpPr txBox="1">
              <a:spLocks noChangeArrowheads="1"/>
            </p:cNvSpPr>
            <p:nvPr/>
          </p:nvSpPr>
          <p:spPr bwMode="auto">
            <a:xfrm>
              <a:off x="1703389" y="1773238"/>
              <a:ext cx="7207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 dirty="0">
                  <a:latin typeface="Comic Sans MS" panose="030F0702030302020204" pitchFamily="66" charset="0"/>
                </a:rPr>
                <a:t>p</a:t>
              </a:r>
              <a:r>
                <a:rPr lang="en-US" altLang="el-GR" sz="1800" dirty="0">
                  <a:latin typeface="Comic Sans MS" panose="030F0702030302020204" pitchFamily="66" charset="0"/>
                </a:rPr>
                <a:t>/Pa</a:t>
              </a:r>
              <a:endParaRPr lang="el-GR" altLang="el-GR" sz="18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40970" name="Text Box 10"/>
            <p:cNvSpPr txBox="1">
              <a:spLocks noChangeArrowheads="1"/>
            </p:cNvSpPr>
            <p:nvPr/>
          </p:nvSpPr>
          <p:spPr bwMode="auto">
            <a:xfrm>
              <a:off x="4583113" y="4221163"/>
              <a:ext cx="79216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>
                  <a:latin typeface="Comic Sans MS" panose="030F0702030302020204" pitchFamily="66" charset="0"/>
                </a:rPr>
                <a:t>V</a:t>
              </a:r>
              <a:r>
                <a:rPr lang="en-US" altLang="el-GR" sz="1800">
                  <a:latin typeface="Comic Sans MS" panose="030F0702030302020204" pitchFamily="66" charset="0"/>
                </a:rPr>
                <a:t>/m</a:t>
              </a:r>
              <a:r>
                <a:rPr lang="en-US" altLang="el-GR" sz="1800" baseline="30000">
                  <a:latin typeface="Comic Sans MS" panose="030F0702030302020204" pitchFamily="66" charset="0"/>
                </a:rPr>
                <a:t>3</a:t>
              </a:r>
              <a:endParaRPr lang="el-GR" altLang="el-GR" sz="1800" i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Ομάδα 4"/>
          <p:cNvGrpSpPr/>
          <p:nvPr/>
        </p:nvGrpSpPr>
        <p:grpSpPr>
          <a:xfrm>
            <a:off x="2687638" y="1703388"/>
            <a:ext cx="2400301" cy="2236787"/>
            <a:chOff x="2687638" y="1703388"/>
            <a:chExt cx="2400301" cy="2236787"/>
          </a:xfrm>
        </p:grpSpPr>
        <p:sp>
          <p:nvSpPr>
            <p:cNvPr id="40971" name="Arc 11"/>
            <p:cNvSpPr>
              <a:spLocks/>
            </p:cNvSpPr>
            <p:nvPr/>
          </p:nvSpPr>
          <p:spPr bwMode="auto">
            <a:xfrm rot="10800000">
              <a:off x="3141664" y="1703388"/>
              <a:ext cx="1658937" cy="1581150"/>
            </a:xfrm>
            <a:custGeom>
              <a:avLst/>
              <a:gdLst>
                <a:gd name="G0" fmla="+- 0 0 0"/>
                <a:gd name="G1" fmla="+- 21279 0 0"/>
                <a:gd name="G2" fmla="+- 21600 0 0"/>
                <a:gd name="T0" fmla="*/ 3709 w 20554"/>
                <a:gd name="T1" fmla="*/ 0 h 21279"/>
                <a:gd name="T2" fmla="*/ 20554 w 20554"/>
                <a:gd name="T3" fmla="*/ 14639 h 21279"/>
                <a:gd name="T4" fmla="*/ 0 w 20554"/>
                <a:gd name="T5" fmla="*/ 21279 h 2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54" h="21279" fill="none" extrusionOk="0">
                  <a:moveTo>
                    <a:pt x="3709" y="-1"/>
                  </a:moveTo>
                  <a:cubicBezTo>
                    <a:pt x="11605" y="1376"/>
                    <a:pt x="18090" y="7011"/>
                    <a:pt x="20554" y="14638"/>
                  </a:cubicBezTo>
                </a:path>
                <a:path w="20554" h="21279" stroke="0" extrusionOk="0">
                  <a:moveTo>
                    <a:pt x="3709" y="-1"/>
                  </a:moveTo>
                  <a:cubicBezTo>
                    <a:pt x="11605" y="1376"/>
                    <a:pt x="18090" y="7011"/>
                    <a:pt x="20554" y="14638"/>
                  </a:cubicBezTo>
                  <a:lnTo>
                    <a:pt x="0" y="2127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72" name="Text Box 12"/>
            <p:cNvSpPr txBox="1">
              <a:spLocks noChangeArrowheads="1"/>
            </p:cNvSpPr>
            <p:nvPr/>
          </p:nvSpPr>
          <p:spPr bwMode="auto">
            <a:xfrm>
              <a:off x="4511676" y="3573463"/>
              <a:ext cx="5762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b="1" i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b="1" baseline="-2500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40973" name="Text Box 13"/>
            <p:cNvSpPr txBox="1">
              <a:spLocks noChangeArrowheads="1"/>
            </p:cNvSpPr>
            <p:nvPr/>
          </p:nvSpPr>
          <p:spPr bwMode="auto">
            <a:xfrm>
              <a:off x="4367213" y="2924176"/>
              <a:ext cx="5762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b="1" i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b="1" baseline="-2500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b="1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40974" name="Arc 14"/>
            <p:cNvSpPr>
              <a:spLocks/>
            </p:cNvSpPr>
            <p:nvPr/>
          </p:nvSpPr>
          <p:spPr bwMode="auto">
            <a:xfrm rot="11113799">
              <a:off x="2687638" y="2274889"/>
              <a:ext cx="1935162" cy="1512887"/>
            </a:xfrm>
            <a:custGeom>
              <a:avLst/>
              <a:gdLst>
                <a:gd name="G0" fmla="+- 2385 0 0"/>
                <a:gd name="G1" fmla="+- 21600 0 0"/>
                <a:gd name="G2" fmla="+- 21600 0 0"/>
                <a:gd name="T0" fmla="*/ 0 w 23980"/>
                <a:gd name="T1" fmla="*/ 132 h 21600"/>
                <a:gd name="T2" fmla="*/ 23980 w 23980"/>
                <a:gd name="T3" fmla="*/ 21116 h 21600"/>
                <a:gd name="T4" fmla="*/ 2385 w 2398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980" h="21600" fill="none" extrusionOk="0">
                  <a:moveTo>
                    <a:pt x="0" y="132"/>
                  </a:moveTo>
                  <a:cubicBezTo>
                    <a:pt x="791" y="44"/>
                    <a:pt x="1588" y="0"/>
                    <a:pt x="2385" y="0"/>
                  </a:cubicBezTo>
                  <a:cubicBezTo>
                    <a:pt x="14125" y="0"/>
                    <a:pt x="23716" y="9378"/>
                    <a:pt x="23979" y="21116"/>
                  </a:cubicBezTo>
                </a:path>
                <a:path w="23980" h="21600" stroke="0" extrusionOk="0">
                  <a:moveTo>
                    <a:pt x="0" y="132"/>
                  </a:moveTo>
                  <a:cubicBezTo>
                    <a:pt x="791" y="44"/>
                    <a:pt x="1588" y="0"/>
                    <a:pt x="2385" y="0"/>
                  </a:cubicBezTo>
                  <a:cubicBezTo>
                    <a:pt x="14125" y="0"/>
                    <a:pt x="23716" y="9378"/>
                    <a:pt x="23979" y="21116"/>
                  </a:cubicBezTo>
                  <a:lnTo>
                    <a:pt x="2385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77" name="Text Box 17"/>
            <p:cNvSpPr txBox="1">
              <a:spLocks noChangeArrowheads="1"/>
            </p:cNvSpPr>
            <p:nvPr/>
          </p:nvSpPr>
          <p:spPr bwMode="auto">
            <a:xfrm>
              <a:off x="3009189" y="1761948"/>
              <a:ext cx="107949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l-GR" b="1" i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b="1" baseline="-250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2 </a:t>
              </a:r>
              <a:r>
                <a:rPr lang="en-US" altLang="el-GR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&gt; </a:t>
              </a:r>
              <a:r>
                <a:rPr lang="en-US" altLang="el-GR" b="1" i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T</a:t>
              </a:r>
              <a:r>
                <a:rPr lang="en-US" altLang="el-GR" b="1" baseline="-250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2927350" y="2924175"/>
            <a:ext cx="7207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Ομάδα 3"/>
          <p:cNvGrpSpPr/>
          <p:nvPr/>
        </p:nvGrpSpPr>
        <p:grpSpPr>
          <a:xfrm>
            <a:off x="2927351" y="2565401"/>
            <a:ext cx="936624" cy="1951038"/>
            <a:chOff x="2927351" y="2565401"/>
            <a:chExt cx="936624" cy="1951038"/>
          </a:xfrm>
        </p:grpSpPr>
        <p:sp>
          <p:nvSpPr>
            <p:cNvPr id="41001" name="Line 41"/>
            <p:cNvSpPr>
              <a:spLocks noChangeShapeType="1"/>
            </p:cNvSpPr>
            <p:nvPr/>
          </p:nvSpPr>
          <p:spPr bwMode="auto">
            <a:xfrm>
              <a:off x="2927351" y="2924175"/>
              <a:ext cx="720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81" name="Line 21"/>
            <p:cNvSpPr>
              <a:spLocks noChangeShapeType="1"/>
            </p:cNvSpPr>
            <p:nvPr/>
          </p:nvSpPr>
          <p:spPr bwMode="auto">
            <a:xfrm>
              <a:off x="3648075" y="2924175"/>
              <a:ext cx="0" cy="1225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83" name="Text Box 23"/>
            <p:cNvSpPr txBox="1">
              <a:spLocks noChangeArrowheads="1"/>
            </p:cNvSpPr>
            <p:nvPr/>
          </p:nvSpPr>
          <p:spPr bwMode="auto">
            <a:xfrm>
              <a:off x="3432175" y="4149726"/>
              <a:ext cx="431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 dirty="0">
                  <a:latin typeface="Comic Sans MS" panose="030F0702030302020204" pitchFamily="66" charset="0"/>
                </a:rPr>
                <a:t>V</a:t>
              </a:r>
              <a:r>
                <a:rPr lang="en-US" altLang="el-GR" sz="1800" baseline="-25000" dirty="0">
                  <a:latin typeface="Comic Sans MS" panose="030F0702030302020204" pitchFamily="66" charset="0"/>
                </a:rPr>
                <a:t>2</a:t>
              </a:r>
              <a:endParaRPr lang="el-GR" altLang="el-GR" sz="18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40985" name="Text Box 25"/>
            <p:cNvSpPr txBox="1">
              <a:spLocks noChangeArrowheads="1"/>
            </p:cNvSpPr>
            <p:nvPr/>
          </p:nvSpPr>
          <p:spPr bwMode="auto">
            <a:xfrm>
              <a:off x="3503613" y="2565401"/>
              <a:ext cx="3603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Comic Sans MS" panose="030F0702030302020204" pitchFamily="66" charset="0"/>
                </a:rPr>
                <a:t>B</a:t>
              </a:r>
              <a:endParaRPr lang="el-GR" altLang="el-GR" sz="200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2024571" y="4641115"/>
            <a:ext cx="32612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Ισοβαρής θέρμανση ή εκτόνωση</a:t>
            </a:r>
          </a:p>
        </p:txBody>
      </p:sp>
      <p:grpSp>
        <p:nvGrpSpPr>
          <p:cNvPr id="6" name="Ομάδα 5"/>
          <p:cNvGrpSpPr/>
          <p:nvPr/>
        </p:nvGrpSpPr>
        <p:grpSpPr>
          <a:xfrm>
            <a:off x="6096001" y="1773239"/>
            <a:ext cx="3743324" cy="2743200"/>
            <a:chOff x="6096001" y="1773239"/>
            <a:chExt cx="3743324" cy="2743200"/>
          </a:xfrm>
        </p:grpSpPr>
        <p:sp>
          <p:nvSpPr>
            <p:cNvPr id="40987" name="Line 27"/>
            <p:cNvSpPr>
              <a:spLocks noChangeShapeType="1"/>
            </p:cNvSpPr>
            <p:nvPr/>
          </p:nvSpPr>
          <p:spPr bwMode="auto">
            <a:xfrm flipV="1">
              <a:off x="6743700" y="1773239"/>
              <a:ext cx="0" cy="23764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88" name="Line 28"/>
            <p:cNvSpPr>
              <a:spLocks noChangeShapeType="1"/>
            </p:cNvSpPr>
            <p:nvPr/>
          </p:nvSpPr>
          <p:spPr bwMode="auto">
            <a:xfrm>
              <a:off x="6743701" y="4149725"/>
              <a:ext cx="28813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89" name="Text Box 29"/>
            <p:cNvSpPr txBox="1">
              <a:spLocks noChangeArrowheads="1"/>
            </p:cNvSpPr>
            <p:nvPr/>
          </p:nvSpPr>
          <p:spPr bwMode="auto">
            <a:xfrm>
              <a:off x="6454776" y="4005263"/>
              <a:ext cx="3587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>
                  <a:latin typeface="Comic Sans MS" panose="030F0702030302020204" pitchFamily="66" charset="0"/>
                </a:rPr>
                <a:t>0</a:t>
              </a:r>
              <a:endParaRPr lang="el-GR" altLang="el-GR" sz="1800">
                <a:latin typeface="Comic Sans MS" panose="030F0702030302020204" pitchFamily="66" charset="0"/>
              </a:endParaRPr>
            </a:p>
          </p:txBody>
        </p:sp>
        <p:sp>
          <p:nvSpPr>
            <p:cNvPr id="40990" name="Text Box 30"/>
            <p:cNvSpPr txBox="1">
              <a:spLocks noChangeArrowheads="1"/>
            </p:cNvSpPr>
            <p:nvPr/>
          </p:nvSpPr>
          <p:spPr bwMode="auto">
            <a:xfrm>
              <a:off x="9191625" y="4149726"/>
              <a:ext cx="6477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>
                  <a:latin typeface="Comic Sans MS" panose="030F0702030302020204" pitchFamily="66" charset="0"/>
                </a:rPr>
                <a:t>T</a:t>
              </a:r>
              <a:r>
                <a:rPr lang="en-US" altLang="el-GR" sz="1800">
                  <a:latin typeface="Comic Sans MS" panose="030F0702030302020204" pitchFamily="66" charset="0"/>
                </a:rPr>
                <a:t>/K</a:t>
              </a:r>
              <a:endParaRPr lang="el-GR" altLang="el-GR" sz="1800" i="1">
                <a:latin typeface="Comic Sans MS" panose="030F0702030302020204" pitchFamily="66" charset="0"/>
              </a:endParaRPr>
            </a:p>
          </p:txBody>
        </p:sp>
        <p:sp>
          <p:nvSpPr>
            <p:cNvPr id="40999" name="Text Box 39"/>
            <p:cNvSpPr txBox="1">
              <a:spLocks noChangeArrowheads="1"/>
            </p:cNvSpPr>
            <p:nvPr/>
          </p:nvSpPr>
          <p:spPr bwMode="auto">
            <a:xfrm>
              <a:off x="6096001" y="1844676"/>
              <a:ext cx="7207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>
                  <a:latin typeface="Comic Sans MS" panose="030F0702030302020204" pitchFamily="66" charset="0"/>
                </a:rPr>
                <a:t>p</a:t>
              </a:r>
              <a:r>
                <a:rPr lang="en-US" altLang="el-GR" sz="1800">
                  <a:latin typeface="Comic Sans MS" panose="030F0702030302020204" pitchFamily="66" charset="0"/>
                </a:rPr>
                <a:t>/Pa</a:t>
              </a:r>
              <a:endParaRPr lang="el-GR" altLang="el-GR" sz="1800" i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Ομάδα 8"/>
          <p:cNvGrpSpPr/>
          <p:nvPr/>
        </p:nvGrpSpPr>
        <p:grpSpPr>
          <a:xfrm>
            <a:off x="7391400" y="2492376"/>
            <a:ext cx="1657350" cy="2024063"/>
            <a:chOff x="7391400" y="2492376"/>
            <a:chExt cx="1657350" cy="2024063"/>
          </a:xfrm>
        </p:grpSpPr>
        <p:sp>
          <p:nvSpPr>
            <p:cNvPr id="40994" name="Line 34"/>
            <p:cNvSpPr>
              <a:spLocks noChangeShapeType="1"/>
            </p:cNvSpPr>
            <p:nvPr/>
          </p:nvSpPr>
          <p:spPr bwMode="auto">
            <a:xfrm>
              <a:off x="8688388" y="2852739"/>
              <a:ext cx="0" cy="1296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96" name="Text Box 36"/>
            <p:cNvSpPr txBox="1">
              <a:spLocks noChangeArrowheads="1"/>
            </p:cNvSpPr>
            <p:nvPr/>
          </p:nvSpPr>
          <p:spPr bwMode="auto">
            <a:xfrm>
              <a:off x="8472488" y="2492376"/>
              <a:ext cx="3603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Comic Sans MS" panose="030F0702030302020204" pitchFamily="66" charset="0"/>
                </a:rPr>
                <a:t>B</a:t>
              </a:r>
              <a:endParaRPr lang="el-GR" altLang="el-GR" sz="2000" b="1">
                <a:latin typeface="Comic Sans MS" panose="030F0702030302020204" pitchFamily="66" charset="0"/>
              </a:endParaRPr>
            </a:p>
          </p:txBody>
        </p:sp>
        <p:sp>
          <p:nvSpPr>
            <p:cNvPr id="40998" name="Text Box 38"/>
            <p:cNvSpPr txBox="1">
              <a:spLocks noChangeArrowheads="1"/>
            </p:cNvSpPr>
            <p:nvPr/>
          </p:nvSpPr>
          <p:spPr bwMode="auto">
            <a:xfrm>
              <a:off x="8472488" y="4149726"/>
              <a:ext cx="5762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b="1" i="1" dirty="0">
                  <a:latin typeface="Comic Sans MS" panose="030F0702030302020204" pitchFamily="66" charset="0"/>
                </a:rPr>
                <a:t>T</a:t>
              </a:r>
              <a:r>
                <a:rPr lang="en-US" altLang="el-GR" sz="1800" b="1" baseline="-25000" dirty="0">
                  <a:latin typeface="Comic Sans MS" panose="030F0702030302020204" pitchFamily="66" charset="0"/>
                </a:rPr>
                <a:t>2</a:t>
              </a:r>
              <a:endParaRPr lang="el-GR" altLang="el-GR" sz="18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41002" name="Line 42"/>
            <p:cNvSpPr>
              <a:spLocks noChangeShapeType="1"/>
            </p:cNvSpPr>
            <p:nvPr/>
          </p:nvSpPr>
          <p:spPr bwMode="auto">
            <a:xfrm>
              <a:off x="7391400" y="2852738"/>
              <a:ext cx="12969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0991" name="Line 31"/>
          <p:cNvSpPr>
            <a:spLocks noChangeShapeType="1"/>
          </p:cNvSpPr>
          <p:nvPr/>
        </p:nvSpPr>
        <p:spPr bwMode="auto">
          <a:xfrm>
            <a:off x="7391400" y="2852738"/>
            <a:ext cx="12969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2066101" y="2565401"/>
            <a:ext cx="1077149" cy="1951038"/>
            <a:chOff x="2066101" y="2565401"/>
            <a:chExt cx="1077149" cy="1951038"/>
          </a:xfrm>
        </p:grpSpPr>
        <p:sp>
          <p:nvSpPr>
            <p:cNvPr id="40979" name="Line 19"/>
            <p:cNvSpPr>
              <a:spLocks noChangeShapeType="1"/>
            </p:cNvSpPr>
            <p:nvPr/>
          </p:nvSpPr>
          <p:spPr bwMode="auto">
            <a:xfrm flipH="1">
              <a:off x="2351088" y="2924175"/>
              <a:ext cx="5762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80" name="Line 20"/>
            <p:cNvSpPr>
              <a:spLocks noChangeShapeType="1"/>
            </p:cNvSpPr>
            <p:nvPr/>
          </p:nvSpPr>
          <p:spPr bwMode="auto">
            <a:xfrm>
              <a:off x="2927350" y="2924175"/>
              <a:ext cx="0" cy="1225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l-G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82" name="Text Box 22"/>
            <p:cNvSpPr txBox="1">
              <a:spLocks noChangeArrowheads="1"/>
            </p:cNvSpPr>
            <p:nvPr/>
          </p:nvSpPr>
          <p:spPr bwMode="auto">
            <a:xfrm>
              <a:off x="2711450" y="4149726"/>
              <a:ext cx="431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 dirty="0">
                  <a:latin typeface="Comic Sans MS" panose="030F0702030302020204" pitchFamily="66" charset="0"/>
                </a:rPr>
                <a:t>V</a:t>
              </a:r>
              <a:r>
                <a:rPr lang="en-US" altLang="el-GR" sz="1800" baseline="-25000" dirty="0">
                  <a:latin typeface="Comic Sans MS" panose="030F0702030302020204" pitchFamily="66" charset="0"/>
                </a:rPr>
                <a:t>1</a:t>
              </a:r>
              <a:endParaRPr lang="el-GR" altLang="el-GR" sz="1800" i="1" dirty="0">
                <a:latin typeface="Comic Sans MS" panose="030F0702030302020204" pitchFamily="66" charset="0"/>
              </a:endParaRPr>
            </a:p>
          </p:txBody>
        </p:sp>
        <p:sp>
          <p:nvSpPr>
            <p:cNvPr id="40984" name="Text Box 24"/>
            <p:cNvSpPr txBox="1">
              <a:spLocks noChangeArrowheads="1"/>
            </p:cNvSpPr>
            <p:nvPr/>
          </p:nvSpPr>
          <p:spPr bwMode="auto">
            <a:xfrm>
              <a:off x="2782888" y="2565401"/>
              <a:ext cx="3603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>
                  <a:latin typeface="Comic Sans MS" panose="030F0702030302020204" pitchFamily="66" charset="0"/>
                </a:rPr>
                <a:t>A</a:t>
              </a:r>
              <a:endParaRPr lang="el-GR" altLang="el-GR" sz="2000" b="1">
                <a:latin typeface="Comic Sans MS" panose="030F0702030302020204" pitchFamily="66" charset="0"/>
              </a:endParaRPr>
            </a:p>
          </p:txBody>
        </p:sp>
        <p:sp>
          <p:nvSpPr>
            <p:cNvPr id="42" name="Text Box 22"/>
            <p:cNvSpPr txBox="1">
              <a:spLocks noChangeArrowheads="1"/>
            </p:cNvSpPr>
            <p:nvPr/>
          </p:nvSpPr>
          <p:spPr bwMode="auto">
            <a:xfrm>
              <a:off x="2066101" y="2740819"/>
              <a:ext cx="35483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 i="1" dirty="0">
                  <a:latin typeface="Comic Sans MS" panose="030F0702030302020204" pitchFamily="66" charset="0"/>
                </a:rPr>
                <a:t>p</a:t>
              </a:r>
              <a:endParaRPr lang="el-GR" altLang="el-GR" sz="1800" i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6" name="Ομάδα 45"/>
          <p:cNvGrpSpPr/>
          <p:nvPr/>
        </p:nvGrpSpPr>
        <p:grpSpPr>
          <a:xfrm>
            <a:off x="4315504" y="1735848"/>
            <a:ext cx="1240443" cy="575554"/>
            <a:chOff x="4306000" y="1780225"/>
            <a:chExt cx="1240443" cy="575554"/>
          </a:xfrm>
        </p:grpSpPr>
        <p:sp>
          <p:nvSpPr>
            <p:cNvPr id="47" name="Επεξήγηση με στρογγυλεμένο παραλληλόγραμμο 46"/>
            <p:cNvSpPr/>
            <p:nvPr/>
          </p:nvSpPr>
          <p:spPr>
            <a:xfrm>
              <a:off x="4316096" y="1780225"/>
              <a:ext cx="1230347" cy="566928"/>
            </a:xfrm>
            <a:prstGeom prst="wedgeRoundRectCallout">
              <a:avLst>
                <a:gd name="adj1" fmla="val -128811"/>
                <a:gd name="adj2" fmla="val 94349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600" b="1" dirty="0">
                <a:solidFill>
                  <a:srgbClr val="0000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8" name="Επεξήγηση με στρογγυλεμένο παραλληλόγραμμο 47"/>
            <p:cNvSpPr/>
            <p:nvPr/>
          </p:nvSpPr>
          <p:spPr>
            <a:xfrm>
              <a:off x="4306000" y="1788851"/>
              <a:ext cx="1230347" cy="566928"/>
            </a:xfrm>
            <a:prstGeom prst="wedgeRoundRectCallout">
              <a:avLst>
                <a:gd name="adj1" fmla="val -87192"/>
                <a:gd name="adj2" fmla="val 299187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600" b="1" dirty="0" smtClean="0">
                  <a:solidFill>
                    <a:srgbClr val="0000FF"/>
                  </a:solidFill>
                  <a:latin typeface="Comic Sans MS" panose="030F0702030302020204" pitchFamily="66" charset="0"/>
                </a:rPr>
                <a:t>ισόθερμες καμπύλες</a:t>
              </a:r>
              <a:endParaRPr lang="el-GR" sz="1600" b="1" dirty="0">
                <a:solidFill>
                  <a:srgbClr val="0000FF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9" name="Ομάδα 48"/>
          <p:cNvGrpSpPr/>
          <p:nvPr/>
        </p:nvGrpSpPr>
        <p:grpSpPr>
          <a:xfrm>
            <a:off x="2279650" y="5487870"/>
            <a:ext cx="2736850" cy="369332"/>
            <a:chOff x="2279650" y="5268913"/>
            <a:chExt cx="2736850" cy="369332"/>
          </a:xfrm>
        </p:grpSpPr>
        <p:sp>
          <p:nvSpPr>
            <p:cNvPr id="50" name="TextBox 49"/>
            <p:cNvSpPr txBox="1"/>
            <p:nvPr/>
          </p:nvSpPr>
          <p:spPr>
            <a:xfrm>
              <a:off x="2279650" y="5268913"/>
              <a:ext cx="2736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latin typeface="Comic Sans MS" panose="030F0702030302020204" pitchFamily="66" charset="0"/>
                </a:rPr>
                <a:t>(</a:t>
              </a:r>
              <a:r>
                <a:rPr lang="en-US" b="1" i="1" dirty="0" smtClean="0">
                  <a:latin typeface="Comic Sans MS" panose="030F0702030302020204" pitchFamily="66" charset="0"/>
                </a:rPr>
                <a:t>p</a:t>
              </a:r>
              <a:r>
                <a:rPr lang="el-GR" b="1" dirty="0" smtClean="0">
                  <a:latin typeface="Comic Sans MS" panose="030F0702030302020204" pitchFamily="66" charset="0"/>
                </a:rPr>
                <a:t> = </a:t>
              </a:r>
              <a:r>
                <a:rPr lang="el-GR" b="1" dirty="0" err="1" smtClean="0">
                  <a:latin typeface="Comic Sans MS" panose="030F0702030302020204" pitchFamily="66" charset="0"/>
                </a:rPr>
                <a:t>σταθ</a:t>
              </a:r>
              <a:r>
                <a:rPr lang="el-GR" b="1" dirty="0" smtClean="0">
                  <a:latin typeface="Comic Sans MS" panose="030F0702030302020204" pitchFamily="66" charset="0"/>
                </a:rPr>
                <a:t>.,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V</a:t>
              </a:r>
              <a:r>
                <a:rPr lang="en-US" b="1" dirty="0" smtClean="0">
                  <a:latin typeface="Comic Sans MS" panose="030F0702030302020204" pitchFamily="66" charset="0"/>
                </a:rPr>
                <a:t>  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T</a:t>
              </a:r>
              <a:r>
                <a:rPr lang="en-US" b="1" dirty="0" smtClean="0">
                  <a:latin typeface="Comic Sans MS" panose="030F0702030302020204" pitchFamily="66" charset="0"/>
                </a:rPr>
                <a:t>  )    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  <p:cxnSp>
          <p:nvCxnSpPr>
            <p:cNvPr id="51" name="Ευθύγραμμο βέλος σύνδεσης 50"/>
            <p:cNvCxnSpPr/>
            <p:nvPr/>
          </p:nvCxnSpPr>
          <p:spPr>
            <a:xfrm flipV="1">
              <a:off x="4002978" y="5268913"/>
              <a:ext cx="2094" cy="31306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Ευθύγραμμο βέλος σύνδεσης 51"/>
            <p:cNvCxnSpPr/>
            <p:nvPr/>
          </p:nvCxnSpPr>
          <p:spPr>
            <a:xfrm flipV="1">
              <a:off x="4546409" y="5268913"/>
              <a:ext cx="0" cy="31306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Ομάδα 7"/>
          <p:cNvGrpSpPr/>
          <p:nvPr/>
        </p:nvGrpSpPr>
        <p:grpSpPr>
          <a:xfrm>
            <a:off x="6459920" y="2492376"/>
            <a:ext cx="1221994" cy="2024063"/>
            <a:chOff x="6459920" y="2492376"/>
            <a:chExt cx="1221994" cy="2024063"/>
          </a:xfrm>
        </p:grpSpPr>
        <p:sp>
          <p:nvSpPr>
            <p:cNvPr id="40995" name="Text Box 35"/>
            <p:cNvSpPr txBox="1">
              <a:spLocks noChangeArrowheads="1"/>
            </p:cNvSpPr>
            <p:nvPr/>
          </p:nvSpPr>
          <p:spPr bwMode="auto">
            <a:xfrm>
              <a:off x="7175501" y="2492376"/>
              <a:ext cx="3603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2000" b="1" dirty="0">
                  <a:latin typeface="Comic Sans MS" panose="030F0702030302020204" pitchFamily="66" charset="0"/>
                </a:rPr>
                <a:t>A</a:t>
              </a:r>
              <a:endParaRPr lang="el-GR" altLang="el-GR" sz="2000" b="1" dirty="0">
                <a:latin typeface="Comic Sans MS" panose="030F0702030302020204" pitchFamily="66" charset="0"/>
              </a:endParaRPr>
            </a:p>
          </p:txBody>
        </p:sp>
        <p:grpSp>
          <p:nvGrpSpPr>
            <p:cNvPr id="7" name="Ομάδα 6"/>
            <p:cNvGrpSpPr/>
            <p:nvPr/>
          </p:nvGrpSpPr>
          <p:grpSpPr>
            <a:xfrm>
              <a:off x="6459920" y="2643189"/>
              <a:ext cx="1221994" cy="1873250"/>
              <a:chOff x="6459920" y="2643189"/>
              <a:chExt cx="1221994" cy="1873250"/>
            </a:xfrm>
          </p:grpSpPr>
          <p:sp>
            <p:nvSpPr>
              <p:cNvPr id="40992" name="Line 32"/>
              <p:cNvSpPr>
                <a:spLocks noChangeShapeType="1"/>
              </p:cNvSpPr>
              <p:nvPr/>
            </p:nvSpPr>
            <p:spPr bwMode="auto">
              <a:xfrm flipH="1">
                <a:off x="6743700" y="2852738"/>
                <a:ext cx="6477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993" name="Line 33"/>
              <p:cNvSpPr>
                <a:spLocks noChangeShapeType="1"/>
              </p:cNvSpPr>
              <p:nvPr/>
            </p:nvSpPr>
            <p:spPr bwMode="auto">
              <a:xfrm>
                <a:off x="7391400" y="2852739"/>
                <a:ext cx="0" cy="12969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997" name="Text Box 37"/>
              <p:cNvSpPr txBox="1">
                <a:spLocks noChangeArrowheads="1"/>
              </p:cNvSpPr>
              <p:nvPr/>
            </p:nvSpPr>
            <p:spPr bwMode="auto">
              <a:xfrm>
                <a:off x="7175502" y="4149726"/>
                <a:ext cx="506412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800" b="1" i="1" dirty="0">
                    <a:latin typeface="Comic Sans MS" panose="030F0702030302020204" pitchFamily="66" charset="0"/>
                  </a:rPr>
                  <a:t>T</a:t>
                </a:r>
                <a:r>
                  <a:rPr lang="en-US" altLang="el-GR" sz="1800" b="1" baseline="-25000" dirty="0">
                    <a:latin typeface="Comic Sans MS" panose="030F0702030302020204" pitchFamily="66" charset="0"/>
                  </a:rPr>
                  <a:t>1</a:t>
                </a:r>
                <a:endParaRPr lang="el-GR" altLang="el-GR" sz="1800" b="1" i="1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54" name="Text Box 22"/>
              <p:cNvSpPr txBox="1">
                <a:spLocks noChangeArrowheads="1"/>
              </p:cNvSpPr>
              <p:nvPr/>
            </p:nvSpPr>
            <p:spPr bwMode="auto">
              <a:xfrm>
                <a:off x="6459920" y="2643189"/>
                <a:ext cx="354838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l-GR" sz="1800" i="1" dirty="0">
                    <a:latin typeface="Comic Sans MS" panose="030F0702030302020204" pitchFamily="66" charset="0"/>
                  </a:rPr>
                  <a:t>p</a:t>
                </a:r>
                <a:endParaRPr lang="el-GR" altLang="el-GR" sz="1800" i="1" dirty="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58" name="Text Box 26"/>
          <p:cNvSpPr txBox="1">
            <a:spLocks noChangeArrowheads="1"/>
          </p:cNvSpPr>
          <p:nvPr/>
        </p:nvSpPr>
        <p:spPr bwMode="auto">
          <a:xfrm>
            <a:off x="6553709" y="4582996"/>
            <a:ext cx="32612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Ισοβαρής θέρμανση ή εκτόνωση</a:t>
            </a:r>
          </a:p>
        </p:txBody>
      </p:sp>
      <p:grpSp>
        <p:nvGrpSpPr>
          <p:cNvPr id="59" name="Ομάδα 58"/>
          <p:cNvGrpSpPr/>
          <p:nvPr/>
        </p:nvGrpSpPr>
        <p:grpSpPr>
          <a:xfrm>
            <a:off x="6888164" y="5400678"/>
            <a:ext cx="2736850" cy="369332"/>
            <a:chOff x="2279650" y="5268913"/>
            <a:chExt cx="2736850" cy="369332"/>
          </a:xfrm>
        </p:grpSpPr>
        <p:sp>
          <p:nvSpPr>
            <p:cNvPr id="60" name="TextBox 59"/>
            <p:cNvSpPr txBox="1"/>
            <p:nvPr/>
          </p:nvSpPr>
          <p:spPr>
            <a:xfrm>
              <a:off x="2279650" y="5268913"/>
              <a:ext cx="2736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latin typeface="Comic Sans MS" panose="030F0702030302020204" pitchFamily="66" charset="0"/>
                </a:rPr>
                <a:t>(</a:t>
              </a:r>
              <a:r>
                <a:rPr lang="en-US" b="1" i="1" dirty="0" smtClean="0">
                  <a:latin typeface="Comic Sans MS" panose="030F0702030302020204" pitchFamily="66" charset="0"/>
                </a:rPr>
                <a:t>p</a:t>
              </a:r>
              <a:r>
                <a:rPr lang="el-GR" b="1" dirty="0" smtClean="0">
                  <a:latin typeface="Comic Sans MS" panose="030F0702030302020204" pitchFamily="66" charset="0"/>
                </a:rPr>
                <a:t> = </a:t>
              </a:r>
              <a:r>
                <a:rPr lang="el-GR" b="1" dirty="0" err="1" smtClean="0">
                  <a:latin typeface="Comic Sans MS" panose="030F0702030302020204" pitchFamily="66" charset="0"/>
                </a:rPr>
                <a:t>σταθ</a:t>
              </a:r>
              <a:r>
                <a:rPr lang="el-GR" b="1" dirty="0" smtClean="0">
                  <a:latin typeface="Comic Sans MS" panose="030F0702030302020204" pitchFamily="66" charset="0"/>
                </a:rPr>
                <a:t>.,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T</a:t>
              </a:r>
              <a:r>
                <a:rPr lang="en-US" b="1" dirty="0" smtClean="0">
                  <a:latin typeface="Comic Sans MS" panose="030F0702030302020204" pitchFamily="66" charset="0"/>
                </a:rPr>
                <a:t>  , </a:t>
              </a:r>
              <a:r>
                <a:rPr lang="en-US" b="1" i="1" dirty="0" smtClean="0">
                  <a:latin typeface="Comic Sans MS" panose="030F0702030302020204" pitchFamily="66" charset="0"/>
                </a:rPr>
                <a:t>V</a:t>
              </a:r>
              <a:r>
                <a:rPr lang="en-US" b="1" dirty="0" smtClean="0">
                  <a:latin typeface="Comic Sans MS" panose="030F0702030302020204" pitchFamily="66" charset="0"/>
                </a:rPr>
                <a:t>  )    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  <p:cxnSp>
          <p:nvCxnSpPr>
            <p:cNvPr id="61" name="Ευθύγραμμο βέλος σύνδεσης 60"/>
            <p:cNvCxnSpPr/>
            <p:nvPr/>
          </p:nvCxnSpPr>
          <p:spPr>
            <a:xfrm flipV="1">
              <a:off x="4002978" y="5268913"/>
              <a:ext cx="2094" cy="31306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Ευθύγραμμο βέλος σύνδεσης 61"/>
            <p:cNvCxnSpPr/>
            <p:nvPr/>
          </p:nvCxnSpPr>
          <p:spPr>
            <a:xfrm flipV="1">
              <a:off x="4546409" y="5268913"/>
              <a:ext cx="0" cy="31306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713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500"/>
                                        <p:tgtEl>
                                          <p:spTgt spid="40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1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500"/>
                                        <p:tgtEl>
                                          <p:spTgt spid="40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40965" grpId="0"/>
      <p:bldP spid="40978" grpId="0" animBg="1"/>
      <p:bldP spid="40986" grpId="0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8520" y="370195"/>
            <a:ext cx="6937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Χαρακτηριστικά των αερίων</a:t>
            </a:r>
            <a:endParaRPr 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634" y="1161386"/>
            <a:ext cx="83127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Ένα αέριο αποτελείται από σωματίδια</a:t>
            </a:r>
            <a:r>
              <a:rPr lang="el-GR" sz="2400" b="1" dirty="0"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latin typeface="Comic Sans MS" panose="030F0702030302020204" pitchFamily="66" charset="0"/>
              </a:rPr>
              <a:t>(μόρια ή άτομα).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Οι αποστάσεις μεταξύ των σωματιδίων είναι μεγάλες.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Οι δυνάμεις μεταξύ των </a:t>
            </a:r>
            <a:r>
              <a:rPr lang="el-GR" sz="2400" b="1" dirty="0">
                <a:latin typeface="Comic Sans MS" panose="030F0702030302020204" pitchFamily="66" charset="0"/>
              </a:rPr>
              <a:t>σωματιδίων </a:t>
            </a:r>
            <a:r>
              <a:rPr lang="el-GR" sz="2400" b="1" dirty="0" smtClean="0">
                <a:latin typeface="Comic Sans MS" panose="030F0702030302020204" pitchFamily="66" charset="0"/>
              </a:rPr>
              <a:t>είναι πολύ μικρές.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Τα σωματίδια βρίσκονται σε διαρκή κίνηση και συγκρούονται μεταξύ τους ή με τα τοιχώματα του χώρου όπου μέσα βρίσκονται.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925" y="1400957"/>
            <a:ext cx="2765558" cy="315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Ορθογώνιο 6"/>
          <p:cNvSpPr/>
          <p:nvPr/>
        </p:nvSpPr>
        <p:spPr>
          <a:xfrm>
            <a:off x="320634" y="4577706"/>
            <a:ext cx="9165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>
                <a:latin typeface="Comic Sans MS" panose="030F0702030302020204" pitchFamily="66" charset="0"/>
              </a:rPr>
              <a:t>Μεταξύ δύο διαδοχικών συγκρούσεων, η κίνηση θεωρείται ευθύγραμμη ομαλή, με ταχύτητα που φτάνει τα 1600 </a:t>
            </a:r>
            <a:r>
              <a:rPr lang="en-US" sz="2400" b="1" dirty="0">
                <a:latin typeface="Comic Sans MS" panose="030F0702030302020204" pitchFamily="66" charset="0"/>
              </a:rPr>
              <a:t>km/h</a:t>
            </a:r>
            <a:r>
              <a:rPr lang="el-GR" sz="2400" b="1" dirty="0">
                <a:latin typeface="Comic Sans MS" panose="030F0702030302020204" pitchFamily="66" charset="0"/>
              </a:rPr>
              <a:t>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33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1653" y="747346"/>
            <a:ext cx="70338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Η ολοκλήρωση της μελέτης του θέματος </a:t>
            </a:r>
          </a:p>
          <a:p>
            <a:pPr algn="ctr">
              <a:lnSpc>
                <a:spcPct val="150000"/>
              </a:lnSpc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«Νόμοι των Αερίων»</a:t>
            </a:r>
          </a:p>
          <a:p>
            <a:pPr algn="ctr"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θα γίνει στην επόμενη ανάρτηση, αφού εξετασθεί και το θέμα </a:t>
            </a:r>
          </a:p>
          <a:p>
            <a:pPr algn="ctr">
              <a:lnSpc>
                <a:spcPct val="150000"/>
              </a:lnSpc>
            </a:pPr>
            <a:r>
              <a:rPr lang="el-G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«Καταστατική Εξίσωση των Ιδανικών Αερίων».</a:t>
            </a:r>
            <a:endParaRPr lang="el-GR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47" y="1453922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60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778DC2-9D34-4638-8113-D52E6682D8D5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l-GR" altLang="el-GR" sz="1400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2024063" y="977520"/>
            <a:ext cx="8135937" cy="169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l-GR" altLang="el-GR" sz="2400" dirty="0">
                <a:latin typeface="Comic Sans MS" panose="030F0702030302020204" pitchFamily="66" charset="0"/>
              </a:rPr>
              <a:t>Με τις πειραματικές τιμές που δίνονται στους παρακάτω πίνακες, να σχεδιάσετε σε </a:t>
            </a:r>
            <a:r>
              <a:rPr lang="el-GR" altLang="el-GR" sz="2400" dirty="0" err="1">
                <a:latin typeface="Comic Sans MS" panose="030F0702030302020204" pitchFamily="66" charset="0"/>
              </a:rPr>
              <a:t>μιλιμετρέ</a:t>
            </a:r>
            <a:r>
              <a:rPr lang="el-GR" altLang="el-GR" sz="2400" dirty="0">
                <a:latin typeface="Comic Sans MS" panose="030F0702030302020204" pitchFamily="66" charset="0"/>
              </a:rPr>
              <a:t> χαρτί τις αντίστοιχες γραφικές παραστάσεις</a:t>
            </a:r>
            <a:r>
              <a:rPr lang="en-US" altLang="el-GR" sz="2400" dirty="0">
                <a:latin typeface="Comic Sans MS" panose="030F0702030302020204" pitchFamily="66" charset="0"/>
              </a:rPr>
              <a:t>:</a:t>
            </a:r>
            <a:endParaRPr lang="el-GR" altLang="el-GR" sz="2400" dirty="0">
              <a:latin typeface="Comic Sans MS" panose="030F0702030302020204" pitchFamily="66" charset="0"/>
            </a:endParaRP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3124009" y="347287"/>
            <a:ext cx="61630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Σχεδίαση Γραφικών Παραστάσεων</a:t>
            </a:r>
            <a:endParaRPr lang="el-GR" altLang="el-GR" sz="28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114786" name="Group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647727"/>
              </p:ext>
            </p:extLst>
          </p:nvPr>
        </p:nvGraphicFramePr>
        <p:xfrm>
          <a:off x="1805781" y="3501144"/>
          <a:ext cx="8572500" cy="1213162"/>
        </p:xfrm>
        <a:graphic>
          <a:graphicData uri="http://schemas.openxmlformats.org/drawingml/2006/table">
            <a:tbl>
              <a:tblPr/>
              <a:tblGrid>
                <a:gridCol w="93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92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49648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</a:t>
                      </a: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=300K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l-GR" altLang="el-GR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</a:t>
                      </a: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=1mol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</a:t>
                      </a: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/L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5,98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6,98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7,98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8,98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9,98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10,98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11,98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12,98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13,98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14.98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56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</a:t>
                      </a: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/</a:t>
                      </a:r>
                      <a:r>
                        <a:rPr kumimoji="0" lang="en-US" altLang="el-G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atm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4,12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3,53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3,09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2,75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2,47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2,25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2,06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1,90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1,77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1,65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4724" name="Text Box 36"/>
          <p:cNvSpPr txBox="1">
            <a:spLocks noChangeArrowheads="1"/>
          </p:cNvSpPr>
          <p:nvPr/>
        </p:nvSpPr>
        <p:spPr bwMode="auto">
          <a:xfrm>
            <a:off x="2259615" y="2777625"/>
            <a:ext cx="17287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b="1" dirty="0">
                <a:latin typeface="Comic Sans MS" pitchFamily="66" charset="0"/>
              </a:rPr>
              <a:t>1.</a:t>
            </a:r>
            <a:r>
              <a:rPr lang="en-US" altLang="el-GR" dirty="0">
                <a:latin typeface="Comic Sans MS" pitchFamily="66" charset="0"/>
              </a:rPr>
              <a:t>  </a:t>
            </a:r>
            <a:r>
              <a:rPr lang="en-US" altLang="el-GR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altLang="el-G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>
                <a:latin typeface="Comic Sans MS" pitchFamily="66" charset="0"/>
              </a:rPr>
              <a:t>- </a:t>
            </a:r>
            <a:r>
              <a:rPr lang="en-US" altLang="el-GR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</a:t>
            </a:r>
            <a:r>
              <a:rPr lang="en-US" altLang="el-GR" sz="2400" dirty="0">
                <a:latin typeface="Comic Sans MS" pitchFamily="66" charset="0"/>
              </a:rPr>
              <a:t> </a:t>
            </a:r>
            <a:endParaRPr lang="el-GR" altLang="el-G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87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4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4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  <p:bldP spid="114693" grpId="0"/>
      <p:bldP spid="1147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5D48D8-4906-4D4B-B2CA-A53255DBF615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l-GR" altLang="el-GR" sz="1400"/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2649285" y="303511"/>
            <a:ext cx="1728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b="1" dirty="0">
                <a:latin typeface="Comic Sans MS" pitchFamily="66" charset="0"/>
              </a:rPr>
              <a:t>2</a:t>
            </a:r>
            <a:r>
              <a:rPr lang="en-US" altLang="el-GR" b="1" dirty="0">
                <a:latin typeface="Comic Sans MS" pitchFamily="66" charset="0"/>
              </a:rPr>
              <a:t>.</a:t>
            </a:r>
            <a:r>
              <a:rPr lang="en-US" altLang="el-GR" dirty="0">
                <a:latin typeface="Comic Sans MS" pitchFamily="66" charset="0"/>
              </a:rPr>
              <a:t>  </a:t>
            </a:r>
            <a:r>
              <a:rPr lang="en-US" altLang="el-GR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</a:t>
            </a:r>
            <a:r>
              <a:rPr lang="en-US" altLang="el-G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>
                <a:latin typeface="Comic Sans MS" pitchFamily="66" charset="0"/>
              </a:rPr>
              <a:t>- </a:t>
            </a:r>
            <a:r>
              <a:rPr lang="en-US" altLang="el-GR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</a:t>
            </a:r>
            <a:r>
              <a:rPr lang="en-US" altLang="el-GR" sz="2400" dirty="0">
                <a:latin typeface="Comic Sans MS" pitchFamily="66" charset="0"/>
              </a:rPr>
              <a:t> </a:t>
            </a:r>
            <a:endParaRPr lang="el-GR" altLang="el-GR" sz="2400" dirty="0">
              <a:latin typeface="Comic Sans MS" pitchFamily="66" charset="0"/>
            </a:endParaRPr>
          </a:p>
        </p:txBody>
      </p:sp>
      <p:graphicFrame>
        <p:nvGraphicFramePr>
          <p:cNvPr id="11571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944000"/>
              </p:ext>
            </p:extLst>
          </p:nvPr>
        </p:nvGraphicFramePr>
        <p:xfrm>
          <a:off x="2566989" y="1125538"/>
          <a:ext cx="4968875" cy="1168400"/>
        </p:xfrm>
        <a:graphic>
          <a:graphicData uri="http://schemas.openxmlformats.org/drawingml/2006/table">
            <a:tbl>
              <a:tblPr/>
              <a:tblGrid>
                <a:gridCol w="93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92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42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</a:t>
                      </a: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=5atm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</a:t>
                      </a: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=1mol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</a:t>
                      </a: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/K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304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310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315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330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350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20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</a:t>
                      </a: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/L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5,10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5,19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5,43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5,76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5742" name="Text Box 30"/>
          <p:cNvSpPr txBox="1">
            <a:spLocks noChangeArrowheads="1"/>
          </p:cNvSpPr>
          <p:nvPr/>
        </p:nvSpPr>
        <p:spPr bwMode="auto">
          <a:xfrm>
            <a:off x="2566989" y="2781300"/>
            <a:ext cx="1728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altLang="el-GR" b="1" dirty="0">
                <a:latin typeface="Comic Sans MS" pitchFamily="66" charset="0"/>
              </a:rPr>
              <a:t>3</a:t>
            </a:r>
            <a:r>
              <a:rPr lang="en-US" altLang="el-GR" b="1" dirty="0">
                <a:latin typeface="Comic Sans MS" pitchFamily="66" charset="0"/>
              </a:rPr>
              <a:t>.</a:t>
            </a:r>
            <a:r>
              <a:rPr lang="en-US" altLang="el-GR" dirty="0">
                <a:latin typeface="Comic Sans MS" pitchFamily="66" charset="0"/>
              </a:rPr>
              <a:t>  </a:t>
            </a:r>
            <a:r>
              <a:rPr lang="en-US" altLang="el-GR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altLang="el-G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>
                <a:latin typeface="Comic Sans MS" pitchFamily="66" charset="0"/>
              </a:rPr>
              <a:t>- </a:t>
            </a:r>
            <a:r>
              <a:rPr lang="en-US" altLang="el-GR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</a:t>
            </a:r>
            <a:r>
              <a:rPr lang="en-US" altLang="el-GR" sz="2400" dirty="0">
                <a:latin typeface="Comic Sans MS" pitchFamily="66" charset="0"/>
              </a:rPr>
              <a:t> </a:t>
            </a:r>
            <a:endParaRPr lang="el-GR" altLang="el-GR" sz="2400" dirty="0">
              <a:latin typeface="Comic Sans MS" pitchFamily="66" charset="0"/>
            </a:endParaRPr>
          </a:p>
        </p:txBody>
      </p:sp>
      <p:graphicFrame>
        <p:nvGraphicFramePr>
          <p:cNvPr id="115781" name="Group 69"/>
          <p:cNvGraphicFramePr>
            <a:graphicFrameLocks noGrp="1"/>
          </p:cNvGraphicFramePr>
          <p:nvPr/>
        </p:nvGraphicFramePr>
        <p:xfrm>
          <a:off x="2566989" y="3429001"/>
          <a:ext cx="5184775" cy="1223963"/>
        </p:xfrm>
        <a:graphic>
          <a:graphicData uri="http://schemas.openxmlformats.org/drawingml/2006/table">
            <a:tbl>
              <a:tblPr/>
              <a:tblGrid>
                <a:gridCol w="93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5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50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42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V=4L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n=1mol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T/K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148,11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245,23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342,35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366,63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p/atm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3,05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5,05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7,05</a:t>
                      </a:r>
                      <a:endParaRPr kumimoji="0" lang="el-GR" alt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7,55</a:t>
                      </a:r>
                      <a:endParaRPr kumimoji="0" lang="el-GR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5782" name="Text Box 70"/>
          <p:cNvSpPr txBox="1">
            <a:spLocks noChangeArrowheads="1"/>
          </p:cNvSpPr>
          <p:nvPr/>
        </p:nvSpPr>
        <p:spPr bwMode="auto">
          <a:xfrm>
            <a:off x="2782888" y="5013326"/>
            <a:ext cx="53833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1L</a:t>
            </a:r>
            <a:r>
              <a:rPr lang="el-GR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10</a:t>
            </a:r>
            <a:r>
              <a:rPr lang="en-US" altLang="el-GR" sz="2000" b="1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-3 </a:t>
            </a:r>
            <a:r>
              <a:rPr lang="en-US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</a:t>
            </a:r>
            <a:r>
              <a:rPr lang="en-US" altLang="el-GR" sz="2000" b="1" baseline="30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3 </a:t>
            </a:r>
            <a:r>
              <a:rPr lang="en-US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en-US" altLang="el-GR" sz="2000" b="1" baseline="30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</a:t>
            </a:r>
            <a:r>
              <a:rPr lang="en-US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1atm</a:t>
            </a:r>
            <a:r>
              <a:rPr lang="el-GR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</a:t>
            </a:r>
            <a:r>
              <a:rPr lang="el-GR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1,013.10</a:t>
            </a:r>
            <a:r>
              <a:rPr lang="en-US" altLang="el-GR" sz="2000" b="1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5 </a:t>
            </a:r>
            <a:r>
              <a:rPr lang="en-US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Pa</a:t>
            </a:r>
            <a:endParaRPr lang="el-GR" altLang="el-GR" sz="20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91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5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/>
      <p:bldP spid="115742" grpId="0"/>
      <p:bldP spid="11578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9218" y="258477"/>
            <a:ext cx="7044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Παρακάτω δίνονται μερικές διευθύνσεις όπου μπορείτε </a:t>
            </a:r>
            <a:endParaRPr lang="el-GR" altLang="el-GR" sz="2000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να </a:t>
            </a: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βρείτε αναρτήσεις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για </a:t>
            </a: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θέμα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Νόμοι των αερίων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».</a:t>
            </a:r>
            <a:endParaRPr lang="el-GR" altLang="el-GR" sz="2000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639218" y="1078766"/>
            <a:ext cx="671779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b="1" dirty="0">
                <a:latin typeface="Comic Sans MS" pitchFamily="66" charset="0"/>
              </a:rPr>
              <a:t>Δ</a:t>
            </a:r>
            <a:r>
              <a:rPr lang="el-GR" b="1" dirty="0" smtClean="0">
                <a:latin typeface="Comic Sans MS" pitchFamily="66" charset="0"/>
              </a:rPr>
              <a:t>ιαδικτυακό </a:t>
            </a:r>
            <a:r>
              <a:rPr lang="el-GR" b="1" dirty="0">
                <a:latin typeface="Comic Sans MS" pitchFamily="66" charset="0"/>
              </a:rPr>
              <a:t>μάθημα</a:t>
            </a:r>
            <a:r>
              <a:rPr lang="en-US" b="1" dirty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</a:rPr>
              <a:t>από </a:t>
            </a:r>
            <a:r>
              <a:rPr lang="el-GR" b="1" dirty="0">
                <a:latin typeface="Comic Sans MS" pitchFamily="66" charset="0"/>
              </a:rPr>
              <a:t>τον </a:t>
            </a:r>
            <a:r>
              <a:rPr lang="el-GR" b="1" dirty="0" smtClean="0">
                <a:latin typeface="Comic Sans MS" pitchFamily="66" charset="0"/>
              </a:rPr>
              <a:t>Σωκράτη </a:t>
            </a:r>
            <a:r>
              <a:rPr lang="el-GR" b="1" dirty="0" err="1" smtClean="0">
                <a:latin typeface="Comic Sans MS" pitchFamily="66" charset="0"/>
              </a:rPr>
              <a:t>Καλέλη</a:t>
            </a:r>
            <a:r>
              <a:rPr lang="el-GR" b="1" dirty="0" smtClean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  <a:hlinkClick r:id="rId2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</a:t>
            </a:r>
          </a:p>
          <a:p>
            <a:pPr algn="just"/>
            <a:endParaRPr lang="el-GR" sz="1000" b="1" dirty="0">
              <a:latin typeface="Comic Sans MS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Διαδικτυακή παρουσίαση προσομοίωσης (</a:t>
            </a:r>
            <a:r>
              <a:rPr lang="en-US" b="1" dirty="0" smtClean="0">
                <a:latin typeface="Comic Sans MS" pitchFamily="66" charset="0"/>
              </a:rPr>
              <a:t>applet) </a:t>
            </a:r>
            <a:r>
              <a:rPr lang="el-GR" b="1" dirty="0" smtClean="0">
                <a:latin typeface="Comic Sans MS" pitchFamily="66" charset="0"/>
              </a:rPr>
              <a:t>από τον Σταύρο </a:t>
            </a:r>
            <a:r>
              <a:rPr lang="el-GR" b="1" dirty="0" err="1" smtClean="0">
                <a:latin typeface="Comic Sans MS" pitchFamily="66" charset="0"/>
              </a:rPr>
              <a:t>Λουβερδή</a:t>
            </a:r>
            <a:r>
              <a:rPr lang="el-GR" b="1" dirty="0" smtClean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  <a:hlinkClick r:id="rId3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Παρουσίαση προσομοιώσεων από τον Ηλία </a:t>
            </a:r>
            <a:r>
              <a:rPr lang="el-GR" b="1" dirty="0" err="1" smtClean="0">
                <a:latin typeface="Comic Sans MS" pitchFamily="66" charset="0"/>
              </a:rPr>
              <a:t>Σιτσανλή</a:t>
            </a:r>
            <a:r>
              <a:rPr lang="el-GR" b="1" dirty="0" smtClean="0">
                <a:latin typeface="Comic Sans MS" pitchFamily="66" charset="0"/>
              </a:rPr>
              <a:t> </a:t>
            </a:r>
            <a:r>
              <a:rPr lang="el-GR" b="1" dirty="0" smtClean="0">
                <a:latin typeface="Comic Sans MS" pitchFamily="66" charset="0"/>
                <a:hlinkClick r:id="rId4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</a:t>
            </a:r>
            <a:endParaRPr lang="en-US" b="1" dirty="0" smtClean="0">
              <a:latin typeface="Comic Sans MS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Παρουσίαση προσομοίωσης από το </a:t>
            </a:r>
            <a:r>
              <a:rPr lang="en-US" b="1" dirty="0" err="1" smtClean="0">
                <a:latin typeface="Comic Sans MS" pitchFamily="66" charset="0"/>
              </a:rPr>
              <a:t>phet</a:t>
            </a:r>
            <a:r>
              <a:rPr lang="en-US" b="1" dirty="0" smtClean="0">
                <a:latin typeface="Comic Sans MS" pitchFamily="66" charset="0"/>
              </a:rPr>
              <a:t> Colorado </a:t>
            </a:r>
            <a:r>
              <a:rPr lang="el-GR" b="1" dirty="0" smtClean="0">
                <a:latin typeface="Comic Sans MS" pitchFamily="66" charset="0"/>
                <a:hlinkClick r:id="rId5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Εγχειρίδιο οδηγιών χρήσης της συσκευής πειραμάτων για τους νόμους των αερίων </a:t>
            </a:r>
            <a:r>
              <a:rPr lang="el-GR" b="1" dirty="0" smtClean="0">
                <a:latin typeface="Comic Sans MS" pitchFamily="66" charset="0"/>
                <a:hlinkClick r:id="rId6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 (Η συσκευή υπάρχει στα εργαστήρια των Λυκείων).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b="1" dirty="0" smtClean="0">
                <a:latin typeface="Comic Sans MS" pitchFamily="66" charset="0"/>
              </a:rPr>
              <a:t>Φύλλο πειραματικής άσκησης στο νόμο του </a:t>
            </a:r>
            <a:r>
              <a:rPr lang="en-US" b="1" dirty="0" smtClean="0">
                <a:latin typeface="Comic Sans MS" pitchFamily="66" charset="0"/>
              </a:rPr>
              <a:t>Boyle </a:t>
            </a:r>
            <a:r>
              <a:rPr lang="el-GR" b="1" dirty="0" smtClean="0">
                <a:latin typeface="Comic Sans MS" pitchFamily="66" charset="0"/>
                <a:hlinkClick r:id="rId7"/>
              </a:rPr>
              <a:t>εδώ</a:t>
            </a:r>
            <a:r>
              <a:rPr lang="el-GR" b="1" dirty="0" smtClean="0">
                <a:latin typeface="Comic Sans MS" pitchFamily="66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b="1" dirty="0">
                <a:latin typeface="Comic Sans MS" pitchFamily="66" charset="0"/>
              </a:rPr>
              <a:t>Πολλές ερωτήσεις και ασκήσεις από το Υλικό Φυσικής – Χημείας 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hlinkClick r:id="rId8"/>
              </a:rPr>
              <a:t>εδώ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  <a:endParaRPr lang="el-GR" altLang="el-GR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1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54136" y="692988"/>
            <a:ext cx="50292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σε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Νόμοι Αερίων</a:t>
            </a:r>
            <a:endParaRPr lang="el-GR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6352" y="1558853"/>
            <a:ext cx="7027184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400" b="1" dirty="0" smtClean="0">
                <a:latin typeface="Comic Sans MS" panose="030F0702030302020204" pitchFamily="66" charset="0"/>
              </a:rPr>
              <a:t>  35 Ερωτήσεις Β’ Θέματος από την Τράπεζα Θεμάτων του ΙΕΠ </a:t>
            </a:r>
            <a:r>
              <a:rPr lang="el-GR" sz="2400" b="1" dirty="0" smtClean="0">
                <a:latin typeface="Comic Sans MS" panose="030F0702030302020204" pitchFamily="66" charset="0"/>
                <a:hlinkClick r:id="rId2"/>
              </a:rPr>
              <a:t>εδώ</a:t>
            </a:r>
            <a:r>
              <a:rPr lang="el-GR" sz="2400" b="1" dirty="0" smtClean="0">
                <a:latin typeface="Comic Sans MS" panose="030F0702030302020204" pitchFamily="66" charset="0"/>
              </a:rPr>
              <a:t>. 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2783528" y="277928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l-GR" dirty="0">
                <a:latin typeface="Comic Sans MS" panose="030F0702030302020204" pitchFamily="66" charset="0"/>
              </a:rPr>
              <a:t>Στο αρχείο θα βρείτε 35 ερωτήσεις </a:t>
            </a:r>
            <a:r>
              <a:rPr lang="el-GR" dirty="0" smtClean="0">
                <a:latin typeface="Comic Sans MS" panose="030F0702030302020204" pitchFamily="66" charset="0"/>
              </a:rPr>
              <a:t>Β</a:t>
            </a:r>
            <a:r>
              <a:rPr lang="el-GR" dirty="0">
                <a:latin typeface="Comic Sans MS" panose="030F0702030302020204" pitchFamily="66" charset="0"/>
              </a:rPr>
              <a:t>' θέματος της ύλης Θετικού Προσανατολισμού, σχετικά με την Κινητική των Αερίων (Νόμοι των αερίων, Καταστατική εξίσωση των ιδανικών αερίων, Κινητική θεωρία).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6352" y="4060946"/>
            <a:ext cx="6646985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400" b="1" dirty="0" smtClean="0">
                <a:latin typeface="Comic Sans MS" panose="030F0702030302020204" pitchFamily="66" charset="0"/>
              </a:rPr>
              <a:t> 15 Ερωτήσεις Πολλαπλής Επιλογής με το πρόγραμμα </a:t>
            </a:r>
            <a:r>
              <a:rPr lang="en-US" sz="2400" b="1" dirty="0" smtClean="0">
                <a:latin typeface="Comic Sans MS" panose="030F0702030302020204" pitchFamily="66" charset="0"/>
              </a:rPr>
              <a:t>Hot Potatoes </a:t>
            </a:r>
            <a:r>
              <a:rPr lang="el-GR" sz="2400" b="1" dirty="0" smtClean="0">
                <a:latin typeface="Comic Sans MS" panose="030F0702030302020204" pitchFamily="66" charset="0"/>
                <a:hlinkClick r:id="rId3"/>
              </a:rPr>
              <a:t>εδώ</a:t>
            </a:r>
            <a:r>
              <a:rPr lang="el-GR" sz="2400" b="1" dirty="0" smtClean="0">
                <a:latin typeface="Comic Sans MS" panose="030F0702030302020204" pitchFamily="66" charset="0"/>
              </a:rPr>
              <a:t>.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694176" y="2064131"/>
            <a:ext cx="3566160" cy="7522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4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Εφαρμογές</a:t>
            </a:r>
          </a:p>
        </p:txBody>
      </p:sp>
    </p:spTree>
    <p:extLst>
      <p:ext uri="{BB962C8B-B14F-4D97-AF65-F5344CB8AC3E}">
        <p14:creationId xmlns:p14="http://schemas.microsoft.com/office/powerpoint/2010/main" val="40157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7531" y="1958150"/>
            <a:ext cx="597693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από το βιβλίο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(από σελ. </a:t>
            </a:r>
            <a:r>
              <a:rPr lang="en-US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88</a:t>
            </a:r>
            <a:r>
              <a:rPr lang="el-GR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)</a:t>
            </a:r>
            <a:endParaRPr lang="el-GR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77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818896" y="414820"/>
            <a:ext cx="9705848" cy="3298536"/>
            <a:chOff x="818896" y="414820"/>
            <a:chExt cx="9705848" cy="3298536"/>
          </a:xfrm>
        </p:grpSpPr>
        <p:sp>
          <p:nvSpPr>
            <p:cNvPr id="4" name="Ορθογώνιο 3"/>
            <p:cNvSpPr/>
            <p:nvPr/>
          </p:nvSpPr>
          <p:spPr>
            <a:xfrm>
              <a:off x="818896" y="414820"/>
              <a:ext cx="9705848" cy="959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2000" b="1" dirty="0" smtClean="0">
                  <a:solidFill>
                    <a:srgbClr val="242021"/>
                  </a:solidFill>
                  <a:latin typeface="Trebuchet MS" panose="020B0603020202020204" pitchFamily="34" charset="0"/>
                </a:rPr>
                <a:t>1.  </a:t>
              </a:r>
              <a:r>
                <a:rPr lang="el-GR" sz="2000" dirty="0" smtClean="0">
                  <a:solidFill>
                    <a:srgbClr val="242021"/>
                  </a:solidFill>
                  <a:latin typeface="Trebuchet MS" panose="020B0603020202020204" pitchFamily="34" charset="0"/>
                </a:rPr>
                <a:t>Ποιο </a:t>
              </a:r>
              <a:r>
                <a:rPr lang="el-GR" sz="2000" dirty="0">
                  <a:solidFill>
                    <a:srgbClr val="242021"/>
                  </a:solidFill>
                  <a:latin typeface="Trebuchet MS" panose="020B0603020202020204" pitchFamily="34" charset="0"/>
                </a:rPr>
                <a:t>από τα παρακάτω διαγράμματα αντιστοιχεί </a:t>
              </a:r>
              <a:endParaRPr lang="el-GR" sz="2000" dirty="0" smtClean="0">
                <a:solidFill>
                  <a:srgbClr val="242021"/>
                </a:solidFill>
                <a:latin typeface="Trebuchet MS" panose="020B0603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l-GR" sz="2000" dirty="0" smtClean="0">
                  <a:solidFill>
                    <a:srgbClr val="242021"/>
                  </a:solidFill>
                  <a:latin typeface="Trebuchet MS" panose="020B0603020202020204" pitchFamily="34" charset="0"/>
                </a:rPr>
                <a:t>1</a:t>
              </a:r>
              <a:r>
                <a:rPr lang="el-GR" sz="2000" dirty="0">
                  <a:solidFill>
                    <a:srgbClr val="242021"/>
                  </a:solidFill>
                  <a:latin typeface="Trebuchet MS" panose="020B0603020202020204" pitchFamily="34" charset="0"/>
                </a:rPr>
                <a:t>) σε </a:t>
              </a:r>
              <a:r>
                <a:rPr lang="el-GR" sz="2000" dirty="0" smtClean="0">
                  <a:solidFill>
                    <a:srgbClr val="242021"/>
                  </a:solidFill>
                  <a:latin typeface="Trebuchet MS" panose="020B0603020202020204" pitchFamily="34" charset="0"/>
                </a:rPr>
                <a:t>ισοβαρή     και      2</a:t>
              </a:r>
              <a:r>
                <a:rPr lang="el-GR" sz="2000" dirty="0">
                  <a:solidFill>
                    <a:srgbClr val="242021"/>
                  </a:solidFill>
                  <a:latin typeface="Trebuchet MS" panose="020B0603020202020204" pitchFamily="34" charset="0"/>
                </a:rPr>
                <a:t>) σε ισόθερμη μεταβολή;</a:t>
              </a:r>
              <a:r>
                <a:rPr lang="el-GR" sz="2000" dirty="0">
                  <a:latin typeface="Trebuchet MS" panose="020B0603020202020204" pitchFamily="34" charset="0"/>
                </a:rPr>
                <a:t> </a:t>
              </a:r>
            </a:p>
          </p:txBody>
        </p:sp>
        <p:pic>
          <p:nvPicPr>
            <p:cNvPr id="6" name="Εικόνα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55737" y="1673458"/>
              <a:ext cx="7575189" cy="2039898"/>
            </a:xfrm>
            <a:prstGeom prst="rect">
              <a:avLst/>
            </a:prstGeom>
          </p:spPr>
        </p:pic>
      </p:grpSp>
      <p:sp>
        <p:nvSpPr>
          <p:cNvPr id="8" name="Ορθογώνιο 7"/>
          <p:cNvSpPr/>
          <p:nvPr/>
        </p:nvSpPr>
        <p:spPr>
          <a:xfrm>
            <a:off x="2052493" y="3764604"/>
            <a:ext cx="17056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Ισοβαρής</a:t>
            </a:r>
            <a:r>
              <a:rPr lang="en-US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: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(γ)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4499045" y="3764604"/>
            <a:ext cx="18885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Ισόθερμη</a:t>
            </a:r>
            <a:r>
              <a:rPr lang="en-US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: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(α)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457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Ομάδα 8"/>
          <p:cNvGrpSpPr/>
          <p:nvPr/>
        </p:nvGrpSpPr>
        <p:grpSpPr>
          <a:xfrm>
            <a:off x="1309116" y="177926"/>
            <a:ext cx="9573768" cy="4802000"/>
            <a:chOff x="1309116" y="177926"/>
            <a:chExt cx="9573768" cy="4802000"/>
          </a:xfrm>
        </p:grpSpPr>
        <p:pic>
          <p:nvPicPr>
            <p:cNvPr id="4" name="Εικόνα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37456" y="177926"/>
              <a:ext cx="2701671" cy="2319617"/>
            </a:xfrm>
            <a:prstGeom prst="rect">
              <a:avLst/>
            </a:prstGeom>
          </p:spPr>
        </p:pic>
        <p:sp>
          <p:nvSpPr>
            <p:cNvPr id="7" name="Ορθογώνιο 6"/>
            <p:cNvSpPr/>
            <p:nvPr/>
          </p:nvSpPr>
          <p:spPr>
            <a:xfrm>
              <a:off x="1309116" y="2579269"/>
              <a:ext cx="9573768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2.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Η </a:t>
              </a:r>
              <a:r>
                <a:rPr lang="el-GR" sz="2000" dirty="0">
                  <a:latin typeface="Trebuchet MS" panose="020B0603020202020204" pitchFamily="34" charset="0"/>
                </a:rPr>
                <a:t>μεταβολή ΑΒΓΔ που παριστάνεται στο </a:t>
              </a:r>
              <a:r>
                <a:rPr lang="el-GR" sz="2000" dirty="0" smtClean="0">
                  <a:latin typeface="Trebuchet MS" panose="020B0603020202020204" pitchFamily="34" charset="0"/>
                </a:rPr>
                <a:t>παραπάνω διάγραμμα αποτελείται</a:t>
              </a:r>
              <a:r>
                <a:rPr lang="el-GR" sz="2000" dirty="0">
                  <a:latin typeface="Trebuchet MS" panose="020B0603020202020204" pitchFamily="34" charset="0"/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α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)  </a:t>
              </a:r>
              <a:r>
                <a:rPr lang="el-GR" sz="2000" dirty="0">
                  <a:latin typeface="Trebuchet MS" panose="020B0603020202020204" pitchFamily="34" charset="0"/>
                </a:rPr>
                <a:t>Από δύο ισόχωρες και δύο ισόθερμες μεταβολές.</a:t>
              </a:r>
            </a:p>
            <a:p>
              <a:pPr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β)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Από </a:t>
              </a:r>
              <a:r>
                <a:rPr lang="el-GR" sz="2000" dirty="0">
                  <a:latin typeface="Trebuchet MS" panose="020B0603020202020204" pitchFamily="34" charset="0"/>
                </a:rPr>
                <a:t>δύο ισοβαρείς και δύο ισόθερμες μεταβολές.</a:t>
              </a:r>
            </a:p>
            <a:p>
              <a:pPr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γ)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Από </a:t>
              </a:r>
              <a:r>
                <a:rPr lang="el-GR" sz="2000" dirty="0">
                  <a:latin typeface="Trebuchet MS" panose="020B0603020202020204" pitchFamily="34" charset="0"/>
                </a:rPr>
                <a:t>δύο ισοβαρείς και δύο ισόχωρες μεταβολές.</a:t>
              </a:r>
            </a:p>
            <a:p>
              <a:pPr>
                <a:lnSpc>
                  <a:spcPct val="150000"/>
                </a:lnSpc>
              </a:pPr>
              <a:r>
                <a:rPr lang="el-GR" sz="2000" dirty="0">
                  <a:latin typeface="Trebuchet MS" panose="020B0603020202020204" pitchFamily="34" charset="0"/>
                </a:rPr>
                <a:t>Να επιλέξετε τη σωστή απάντηση.</a:t>
              </a:r>
            </a:p>
          </p:txBody>
        </p:sp>
      </p:grpSp>
      <p:sp>
        <p:nvSpPr>
          <p:cNvPr id="8" name="Οβάλ 7"/>
          <p:cNvSpPr/>
          <p:nvPr/>
        </p:nvSpPr>
        <p:spPr>
          <a:xfrm>
            <a:off x="1292352" y="3145536"/>
            <a:ext cx="438912" cy="438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73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Ομάδα 8"/>
          <p:cNvGrpSpPr/>
          <p:nvPr/>
        </p:nvGrpSpPr>
        <p:grpSpPr>
          <a:xfrm>
            <a:off x="1618488" y="210741"/>
            <a:ext cx="8659368" cy="3916909"/>
            <a:chOff x="1618488" y="210741"/>
            <a:chExt cx="8659368" cy="3916909"/>
          </a:xfrm>
        </p:grpSpPr>
        <p:sp>
          <p:nvSpPr>
            <p:cNvPr id="4" name="Ορθογώνιο 3"/>
            <p:cNvSpPr/>
            <p:nvPr/>
          </p:nvSpPr>
          <p:spPr>
            <a:xfrm>
              <a:off x="1618488" y="210741"/>
              <a:ext cx="865936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3.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Να </a:t>
              </a:r>
              <a:r>
                <a:rPr lang="el-GR" sz="2000" dirty="0">
                  <a:latin typeface="Trebuchet MS" panose="020B0603020202020204" pitchFamily="34" charset="0"/>
                </a:rPr>
                <a:t>αντιστοιχίσετε τις μεταβολές της αριστερής στήλης σε σχέσεις της</a:t>
              </a:r>
            </a:p>
            <a:p>
              <a:pPr>
                <a:lnSpc>
                  <a:spcPct val="150000"/>
                </a:lnSpc>
              </a:pPr>
              <a:r>
                <a:rPr lang="el-GR" sz="2000" dirty="0">
                  <a:latin typeface="Trebuchet MS" panose="020B0603020202020204" pitchFamily="34" charset="0"/>
                </a:rPr>
                <a:t>δεξιάς στήλης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  <a:endParaRPr lang="el-GR" sz="2000" dirty="0">
                <a:latin typeface="Trebuchet MS" panose="020B0603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17192" y="1611576"/>
              <a:ext cx="265480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Trebuchet MS" panose="020B0603020202020204" pitchFamily="34" charset="0"/>
                </a:rPr>
                <a:t>1) Ισόθερμη μεταβολή</a:t>
              </a:r>
            </a:p>
            <a:p>
              <a:endParaRPr lang="el-GR" dirty="0" smtClean="0"/>
            </a:p>
            <a:p>
              <a:endParaRPr lang="el-GR" dirty="0"/>
            </a:p>
            <a:p>
              <a:r>
                <a:rPr lang="el-GR" dirty="0">
                  <a:latin typeface="Trebuchet MS" panose="020B0603020202020204" pitchFamily="34" charset="0"/>
                </a:rPr>
                <a:t>2) Ισόχωρη </a:t>
              </a:r>
              <a:r>
                <a:rPr lang="el-GR" dirty="0" smtClean="0">
                  <a:latin typeface="Trebuchet MS" panose="020B0603020202020204" pitchFamily="34" charset="0"/>
                </a:rPr>
                <a:t>μεταβολή</a:t>
              </a:r>
            </a:p>
            <a:p>
              <a:endParaRPr lang="el-GR" dirty="0">
                <a:latin typeface="Trebuchet MS" panose="020B0603020202020204" pitchFamily="34" charset="0"/>
              </a:endParaRPr>
            </a:p>
            <a:p>
              <a:endParaRPr lang="el-GR" dirty="0" smtClean="0">
                <a:latin typeface="Trebuchet MS" panose="020B0603020202020204" pitchFamily="34" charset="0"/>
              </a:endParaRPr>
            </a:p>
            <a:p>
              <a:r>
                <a:rPr lang="el-GR" dirty="0">
                  <a:latin typeface="Trebuchet MS" panose="020B0603020202020204" pitchFamily="34" charset="0"/>
                </a:rPr>
                <a:t>3) Ισοβαρής μεταβολή</a:t>
              </a:r>
              <a:endParaRPr lang="el-GR" dirty="0"/>
            </a:p>
          </p:txBody>
        </p:sp>
        <p:sp>
          <p:nvSpPr>
            <p:cNvPr id="8" name="Ορθογώνιο 7"/>
            <p:cNvSpPr/>
            <p:nvPr/>
          </p:nvSpPr>
          <p:spPr>
            <a:xfrm>
              <a:off x="5948172" y="1126829"/>
              <a:ext cx="1697901" cy="30008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dirty="0">
                  <a:latin typeface="Trebuchet MS" panose="020B0603020202020204" pitchFamily="34" charset="0"/>
                </a:rPr>
                <a:t>α) p/V = </a:t>
              </a:r>
              <a:r>
                <a:rPr lang="el-GR" dirty="0" err="1">
                  <a:latin typeface="Trebuchet MS" panose="020B0603020202020204" pitchFamily="34" charset="0"/>
                </a:rPr>
                <a:t>σταθ</a:t>
              </a:r>
              <a:r>
                <a:rPr lang="el-GR" dirty="0" smtClean="0">
                  <a:latin typeface="Trebuchet MS" panose="020B0603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el-GR" dirty="0">
                <a:latin typeface="Trebuchet MS" panose="020B0603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l-GR" dirty="0">
                  <a:latin typeface="Trebuchet MS" panose="020B0603020202020204" pitchFamily="34" charset="0"/>
                </a:rPr>
                <a:t>β) p/T = </a:t>
              </a:r>
              <a:r>
                <a:rPr lang="el-GR" dirty="0" err="1">
                  <a:latin typeface="Trebuchet MS" panose="020B0603020202020204" pitchFamily="34" charset="0"/>
                </a:rPr>
                <a:t>σταθ</a:t>
              </a:r>
              <a:r>
                <a:rPr lang="el-GR" dirty="0">
                  <a:latin typeface="Trebuchet MS" panose="020B0603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el-GR" dirty="0" smtClean="0">
                <a:latin typeface="Trebuchet MS" panose="020B0603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l-GR" dirty="0">
                  <a:latin typeface="Trebuchet MS" panose="020B0603020202020204" pitchFamily="34" charset="0"/>
                </a:rPr>
                <a:t>γ) V/T = </a:t>
              </a:r>
              <a:r>
                <a:rPr lang="el-GR" dirty="0" err="1">
                  <a:latin typeface="Trebuchet MS" panose="020B0603020202020204" pitchFamily="34" charset="0"/>
                </a:rPr>
                <a:t>σταθ</a:t>
              </a:r>
              <a:r>
                <a:rPr lang="el-GR" dirty="0">
                  <a:latin typeface="Trebuchet MS" panose="020B0603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el-GR" dirty="0" smtClean="0">
                <a:latin typeface="Trebuchet MS" panose="020B0603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l-GR" dirty="0">
                  <a:latin typeface="Trebuchet MS" panose="020B0603020202020204" pitchFamily="34" charset="0"/>
                </a:rPr>
                <a:t>δ) </a:t>
              </a:r>
              <a:r>
                <a:rPr lang="el-GR" dirty="0" err="1">
                  <a:latin typeface="Trebuchet MS" panose="020B0603020202020204" pitchFamily="34" charset="0"/>
                </a:rPr>
                <a:t>pV</a:t>
              </a:r>
              <a:r>
                <a:rPr lang="el-GR" dirty="0">
                  <a:latin typeface="Trebuchet MS" panose="020B0603020202020204" pitchFamily="34" charset="0"/>
                </a:rPr>
                <a:t> = </a:t>
              </a:r>
              <a:r>
                <a:rPr lang="el-GR" dirty="0" err="1">
                  <a:latin typeface="Trebuchet MS" panose="020B0603020202020204" pitchFamily="34" charset="0"/>
                </a:rPr>
                <a:t>σταθ</a:t>
              </a:r>
              <a:r>
                <a:rPr lang="el-GR" dirty="0" smtClean="0">
                  <a:latin typeface="Trebuchet MS" panose="020B0603020202020204" pitchFamily="34" charset="0"/>
                </a:rPr>
                <a:t>.</a:t>
              </a:r>
              <a:endParaRPr lang="el-GR" dirty="0">
                <a:latin typeface="Trebuchet MS" panose="020B0603020202020204" pitchFamily="34" charset="0"/>
              </a:endParaRPr>
            </a:p>
          </p:txBody>
        </p:sp>
      </p:grpSp>
      <p:cxnSp>
        <p:nvCxnSpPr>
          <p:cNvPr id="11" name="Ευθύγραμμο βέλος σύνδεσης 10"/>
          <p:cNvCxnSpPr/>
          <p:nvPr/>
        </p:nvCxnSpPr>
        <p:spPr>
          <a:xfrm>
            <a:off x="4279392" y="1901952"/>
            <a:ext cx="1737360" cy="18836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/>
          <p:nvPr/>
        </p:nvCxnSpPr>
        <p:spPr>
          <a:xfrm flipV="1">
            <a:off x="4306824" y="2240280"/>
            <a:ext cx="1641348" cy="3869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 flipV="1">
            <a:off x="4279392" y="3081528"/>
            <a:ext cx="1731347" cy="3735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59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8830" y="1832036"/>
            <a:ext cx="8503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>
                <a:latin typeface="Comic Sans MS" panose="030F0702030302020204" pitchFamily="66" charset="0"/>
              </a:rPr>
              <a:t>Παρουσιάζουν μεγάλη συμπιεστότητα</a:t>
            </a:r>
            <a:r>
              <a:rPr lang="el-GR" sz="2400" b="1" dirty="0" smtClean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Δεν </a:t>
            </a:r>
            <a:r>
              <a:rPr lang="el-GR" sz="2400" b="1" dirty="0">
                <a:latin typeface="Comic Sans MS" panose="030F0702030302020204" pitchFamily="66" charset="0"/>
              </a:rPr>
              <a:t>έχουν σταθερό σχήμα και όγκο, αλλά «δανείζονται» το σχήμα και τον όγκο του χώρου που τα «φιλοξενεί». </a:t>
            </a:r>
            <a:endParaRPr lang="el-GR" sz="2400" b="1" dirty="0" smtClean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Η ταχύτητα των σωματιδίων και ο όγκος τους μεταβάλλονται με την μεταβολή της θερμοκρασίας τους.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smtClean="0">
                <a:latin typeface="Comic Sans MS" panose="030F0702030302020204" pitchFamily="66" charset="0"/>
              </a:rPr>
              <a:t>Παρουσιάζουν μικρό </a:t>
            </a:r>
            <a:r>
              <a:rPr lang="el-GR" sz="2400" b="1" dirty="0" smtClean="0">
                <a:latin typeface="Comic Sans MS" panose="030F0702030302020204" pitchFamily="66" charset="0"/>
                <a:hlinkClick r:id="rId2"/>
              </a:rPr>
              <a:t>ιξώδες</a:t>
            </a:r>
            <a:r>
              <a:rPr lang="el-GR" sz="2400" b="1" dirty="0" smtClean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Συνήθως έχουν χαμηλή πυκνότητα.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Αναμειγνύονται πολύ εύκολα.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808" y="133735"/>
            <a:ext cx="3941441" cy="169830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" y="249298"/>
            <a:ext cx="1905000" cy="142875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50" y="4432301"/>
            <a:ext cx="1924050" cy="192405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750" y="2222054"/>
            <a:ext cx="2454240" cy="18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4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8945" y="2150174"/>
            <a:ext cx="597693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Ασκήσεις </a:t>
            </a: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από το βιβλίο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(από σελ. </a:t>
            </a:r>
            <a:r>
              <a:rPr lang="en-US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91</a:t>
            </a:r>
            <a:r>
              <a:rPr lang="el-GR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)</a:t>
            </a:r>
            <a:endParaRPr lang="el-GR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77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178171" y="599944"/>
            <a:ext cx="962757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16.  </a:t>
            </a:r>
            <a:r>
              <a:rPr lang="el-GR" sz="2000" dirty="0" smtClean="0">
                <a:latin typeface="Trebuchet MS" panose="020B0603020202020204" pitchFamily="34" charset="0"/>
              </a:rPr>
              <a:t>Δοχείο </a:t>
            </a:r>
            <a:r>
              <a:rPr lang="el-GR" sz="2000" dirty="0">
                <a:latin typeface="Trebuchet MS" panose="020B0603020202020204" pitchFamily="34" charset="0"/>
              </a:rPr>
              <a:t>σταθερού όγκου περιέχει αέρα σε θερμοκρασία </a:t>
            </a:r>
            <a:r>
              <a:rPr lang="el-GR" sz="2000" dirty="0" smtClean="0">
                <a:latin typeface="Trebuchet MS" panose="020B0603020202020204" pitchFamily="34" charset="0"/>
              </a:rPr>
              <a:t>27°C </a:t>
            </a:r>
            <a:r>
              <a:rPr lang="el-GR" sz="2000" dirty="0">
                <a:latin typeface="Trebuchet MS" panose="020B0603020202020204" pitchFamily="34" charset="0"/>
              </a:rPr>
              <a:t>και </a:t>
            </a:r>
            <a:r>
              <a:rPr lang="el-GR" sz="2000" dirty="0" smtClean="0">
                <a:latin typeface="Trebuchet MS" panose="020B0603020202020204" pitchFamily="34" charset="0"/>
              </a:rPr>
              <a:t>πίεση 1atm</a:t>
            </a:r>
            <a:r>
              <a:rPr lang="el-GR" sz="2000" dirty="0">
                <a:latin typeface="Trebuchet MS" panose="020B0603020202020204" pitchFamily="34" charset="0"/>
              </a:rPr>
              <a:t>. Θερμαίνουμε το δοχείο ώστε η θερμοκρασία του αερίου </a:t>
            </a:r>
            <a:r>
              <a:rPr lang="el-GR" sz="2000" dirty="0" smtClean="0">
                <a:latin typeface="Trebuchet MS" panose="020B0603020202020204" pitchFamily="34" charset="0"/>
              </a:rPr>
              <a:t>να αυξηθεί </a:t>
            </a:r>
            <a:r>
              <a:rPr lang="el-GR" sz="2000" dirty="0">
                <a:latin typeface="Trebuchet MS" panose="020B0603020202020204" pitchFamily="34" charset="0"/>
              </a:rPr>
              <a:t>κατά </a:t>
            </a:r>
            <a:r>
              <a:rPr lang="el-GR" sz="2000" dirty="0" smtClean="0">
                <a:latin typeface="Trebuchet MS" panose="020B0603020202020204" pitchFamily="34" charset="0"/>
              </a:rPr>
              <a:t>60°C</a:t>
            </a:r>
            <a:r>
              <a:rPr lang="el-GR" sz="2000" dirty="0">
                <a:latin typeface="Trebuchet MS" panose="020B0603020202020204" pitchFamily="34" charset="0"/>
              </a:rPr>
              <a:t>. Πόση θα γίνει η πίεση;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(1,2atm)</a:t>
            </a:r>
          </a:p>
          <a:p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17.  </a:t>
            </a:r>
            <a:r>
              <a:rPr lang="el-GR" sz="2000" dirty="0" smtClean="0">
                <a:latin typeface="Trebuchet MS" panose="020B0603020202020204" pitchFamily="34" charset="0"/>
              </a:rPr>
              <a:t>Αέριο </a:t>
            </a:r>
            <a:r>
              <a:rPr lang="el-GR" sz="2000" dirty="0">
                <a:latin typeface="Trebuchet MS" panose="020B0603020202020204" pitchFamily="34" charset="0"/>
              </a:rPr>
              <a:t>βρίσκεται μέσα σε κατακόρυφο κυλινδρικό δοχείο. Το </a:t>
            </a:r>
            <a:r>
              <a:rPr lang="el-GR" sz="2000" dirty="0" smtClean="0">
                <a:latin typeface="Trebuchet MS" panose="020B0603020202020204" pitchFamily="34" charset="0"/>
              </a:rPr>
              <a:t>δοχείο κλείνεται </a:t>
            </a:r>
            <a:r>
              <a:rPr lang="el-GR" sz="2000" dirty="0">
                <a:latin typeface="Trebuchet MS" panose="020B0603020202020204" pitchFamily="34" charset="0"/>
              </a:rPr>
              <a:t>με εφαρμοστό έμβολο, πάνω στο οποίο </a:t>
            </a:r>
            <a:r>
              <a:rPr lang="el-GR" sz="2000" dirty="0" smtClean="0">
                <a:latin typeface="Trebuchet MS" panose="020B0603020202020204" pitchFamily="34" charset="0"/>
              </a:rPr>
              <a:t>τοποθετούνται διάφορα </a:t>
            </a:r>
            <a:r>
              <a:rPr lang="el-GR" sz="2000" dirty="0">
                <a:latin typeface="Trebuchet MS" panose="020B0603020202020204" pitchFamily="34" charset="0"/>
              </a:rPr>
              <a:t>σταθμά. Το αέριο βρίσκεται σε θερμοκρασία </a:t>
            </a:r>
            <a:r>
              <a:rPr lang="el-GR" sz="2000" dirty="0" smtClean="0">
                <a:latin typeface="Trebuchet MS" panose="020B0603020202020204" pitchFamily="34" charset="0"/>
              </a:rPr>
              <a:t>27°C και καταλαμβάνει </a:t>
            </a:r>
            <a:r>
              <a:rPr lang="el-GR" sz="2000" dirty="0">
                <a:latin typeface="Trebuchet MS" panose="020B0603020202020204" pitchFamily="34" charset="0"/>
              </a:rPr>
              <a:t>όγκο </a:t>
            </a:r>
            <a:r>
              <a:rPr lang="el-GR" sz="2000" dirty="0" smtClean="0">
                <a:latin typeface="Trebuchet MS" panose="020B0603020202020204" pitchFamily="34" charset="0"/>
              </a:rPr>
              <a:t>0,20m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3</a:t>
            </a:r>
            <a:r>
              <a:rPr lang="el-GR" sz="2000" dirty="0" smtClean="0">
                <a:latin typeface="Trebuchet MS" panose="020B0603020202020204" pitchFamily="34" charset="0"/>
              </a:rPr>
              <a:t>. </a:t>
            </a:r>
            <a:r>
              <a:rPr lang="el-GR" sz="2000" dirty="0">
                <a:latin typeface="Trebuchet MS" panose="020B0603020202020204" pitchFamily="34" charset="0"/>
              </a:rPr>
              <a:t>Ψύχουμε </a:t>
            </a:r>
            <a:r>
              <a:rPr lang="el-GR" sz="2000" dirty="0" smtClean="0">
                <a:latin typeface="Trebuchet MS" panose="020B0603020202020204" pitchFamily="34" charset="0"/>
              </a:rPr>
              <a:t>το αέριο </a:t>
            </a:r>
            <a:r>
              <a:rPr lang="el-GR" sz="2000" dirty="0">
                <a:latin typeface="Trebuchet MS" panose="020B0603020202020204" pitchFamily="34" charset="0"/>
              </a:rPr>
              <a:t>στους -</a:t>
            </a:r>
            <a:r>
              <a:rPr lang="el-GR" sz="2000" dirty="0" smtClean="0">
                <a:latin typeface="Trebuchet MS" panose="020B0603020202020204" pitchFamily="34" charset="0"/>
              </a:rPr>
              <a:t>3°C</a:t>
            </a:r>
            <a:r>
              <a:rPr lang="el-GR" sz="2000" dirty="0">
                <a:latin typeface="Trebuchet MS" panose="020B0603020202020204" pitchFamily="34" charset="0"/>
              </a:rPr>
              <a:t>. Ποιος </a:t>
            </a:r>
            <a:r>
              <a:rPr lang="el-GR" sz="2000" dirty="0" smtClean="0">
                <a:latin typeface="Trebuchet MS" panose="020B0603020202020204" pitchFamily="34" charset="0"/>
              </a:rPr>
              <a:t>θα είναι </a:t>
            </a:r>
            <a:r>
              <a:rPr lang="el-GR" sz="2000" dirty="0">
                <a:latin typeface="Trebuchet MS" panose="020B0603020202020204" pitchFamily="34" charset="0"/>
              </a:rPr>
              <a:t>ο νέος όγκος του αερίου</a:t>
            </a:r>
            <a:r>
              <a:rPr lang="el-GR" sz="2000" dirty="0" smtClean="0">
                <a:latin typeface="Trebuchet MS" panose="020B0603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(0,18m</a:t>
            </a:r>
            <a:r>
              <a:rPr lang="el-GR" sz="2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3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7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6096" y="2077022"/>
            <a:ext cx="6360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</a:t>
            </a:r>
            <a:r>
              <a:rPr 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εκτός του βιβλίου</a:t>
            </a:r>
            <a:endParaRPr 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6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764792" y="563571"/>
            <a:ext cx="8494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1. 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Να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συμπληρώσετε τα κενά στις παρακάτω προτάσεις γράφοντας τις κατάλληλες λέξεις.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“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Ο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νόμος του </a:t>
            </a:r>
            <a:r>
              <a:rPr lang="en-US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Boyle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αναφέρει, ότι η πίεση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ορισμένης ποσότητας αερίου μεταβάλλεται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………………………………………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με τον όγκο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του αερίου, όταν η θερμοκρασία παραμένει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………………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Η μαθηματική έκφραση αυτού του νόμου είναι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…………………… .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”</a:t>
            </a:r>
            <a:endParaRPr lang="el-GR" sz="2000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7872" y="1921580"/>
            <a:ext cx="288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αντιστρόφως ανάλογα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4692" y="2382051"/>
            <a:ext cx="1237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σταθερή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8200" y="2855349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p.V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= </a:t>
            </a:r>
            <a:r>
              <a:rPr lang="el-G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σταθ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.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89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Οβάλ 7"/>
          <p:cNvSpPr/>
          <p:nvPr/>
        </p:nvSpPr>
        <p:spPr>
          <a:xfrm>
            <a:off x="820904" y="1366817"/>
            <a:ext cx="438912" cy="438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20904" y="2942234"/>
            <a:ext cx="8624848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-14859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-14859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-14859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-1485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-1485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-1485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-1485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-1485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-14859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l-GR" altLang="el-GR" sz="2000" b="1" dirty="0" smtClean="0">
                <a:latin typeface="Trebuchet MS" panose="020B0603020202020204" pitchFamily="34" charset="0"/>
              </a:rPr>
              <a:t>3</a:t>
            </a:r>
            <a:r>
              <a:rPr lang="en-US" altLang="el-GR" sz="2000" b="1" dirty="0" smtClean="0">
                <a:latin typeface="Trebuchet MS" panose="020B0603020202020204" pitchFamily="34" charset="0"/>
              </a:rPr>
              <a:t>.  </a:t>
            </a:r>
            <a:r>
              <a:rPr lang="en-US" altLang="el-GR" sz="2000" dirty="0" err="1" smtClean="0">
                <a:latin typeface="Trebuchet MS" panose="020B0603020202020204" pitchFamily="34" charset="0"/>
              </a:rPr>
              <a:t>Στην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ισόχωρη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θέρμ</a:t>
            </a:r>
            <a:r>
              <a:rPr lang="en-US" altLang="el-GR" sz="2000" dirty="0">
                <a:latin typeface="Trebuchet MS" panose="020B0603020202020204" pitchFamily="34" charset="0"/>
              </a:rPr>
              <a:t>ανση ιδανικού 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αερίου</a:t>
            </a:r>
            <a:endParaRPr lang="en-US" altLang="el-GR" sz="2000" dirty="0">
              <a:latin typeface="Trebuchet MS" panose="020B0603020202020204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l-GR" sz="2000" b="1" dirty="0">
                <a:latin typeface="Trebuchet MS" panose="020B0603020202020204" pitchFamily="34" charset="0"/>
              </a:rPr>
              <a:t>α.  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ο </a:t>
            </a:r>
            <a:r>
              <a:rPr lang="en-US" altLang="el-GR" sz="2000" dirty="0" err="1">
                <a:latin typeface="Trebuchet MS" panose="020B0603020202020204" pitchFamily="34" charset="0"/>
              </a:rPr>
              <a:t>όγκος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του</a:t>
            </a:r>
            <a:r>
              <a:rPr lang="en-US" altLang="el-GR" sz="2000" dirty="0">
                <a:latin typeface="Trebuchet MS" panose="020B0603020202020204" pitchFamily="34" charset="0"/>
              </a:rPr>
              <a:t> παρα</a:t>
            </a:r>
            <a:r>
              <a:rPr lang="en-US" altLang="el-GR" sz="2000" dirty="0" err="1">
                <a:latin typeface="Trebuchet MS" panose="020B0603020202020204" pitchFamily="34" charset="0"/>
              </a:rPr>
              <a:t>μένει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στ</a:t>
            </a:r>
            <a:r>
              <a:rPr lang="en-US" altLang="el-GR" sz="2000" dirty="0">
                <a:latin typeface="Trebuchet MS" panose="020B0603020202020204" pitchFamily="34" charset="0"/>
              </a:rPr>
              <a:t>αθερός.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l-GR" sz="2000" b="1" dirty="0">
                <a:latin typeface="Trebuchet MS" panose="020B0603020202020204" pitchFamily="34" charset="0"/>
              </a:rPr>
              <a:t>β.  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η π</a:t>
            </a:r>
            <a:r>
              <a:rPr lang="en-US" altLang="el-GR" sz="2000" dirty="0" err="1" smtClean="0">
                <a:latin typeface="Trebuchet MS" panose="020B0603020202020204" pitchFamily="34" charset="0"/>
              </a:rPr>
              <a:t>ίεσ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ή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του</a:t>
            </a:r>
            <a:r>
              <a:rPr lang="en-US" altLang="el-GR" sz="2000" dirty="0">
                <a:latin typeface="Trebuchet MS" panose="020B0603020202020204" pitchFamily="34" charset="0"/>
              </a:rPr>
              <a:t> παρα</a:t>
            </a:r>
            <a:r>
              <a:rPr lang="en-US" altLang="el-GR" sz="2000" dirty="0" err="1">
                <a:latin typeface="Trebuchet MS" panose="020B0603020202020204" pitchFamily="34" charset="0"/>
              </a:rPr>
              <a:t>μένει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στ</a:t>
            </a:r>
            <a:r>
              <a:rPr lang="en-US" altLang="el-GR" sz="2000" dirty="0">
                <a:latin typeface="Trebuchet MS" panose="020B0603020202020204" pitchFamily="34" charset="0"/>
              </a:rPr>
              <a:t>αθερή.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l-GR" sz="2000" b="1" dirty="0">
                <a:latin typeface="Trebuchet MS" panose="020B0603020202020204" pitchFamily="34" charset="0"/>
              </a:rPr>
              <a:t>γ. </a:t>
            </a:r>
            <a:r>
              <a:rPr lang="en-US" altLang="el-GR" sz="2000" dirty="0">
                <a:latin typeface="Trebuchet MS" panose="020B0603020202020204" pitchFamily="34" charset="0"/>
              </a:rPr>
              <a:t>η 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π</a:t>
            </a:r>
            <a:r>
              <a:rPr lang="en-US" altLang="el-GR" sz="2000" dirty="0" err="1" smtClean="0">
                <a:latin typeface="Trebuchet MS" panose="020B0603020202020204" pitchFamily="34" charset="0"/>
              </a:rPr>
              <a:t>ίεσ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ή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του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μειώνεται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.</a:t>
            </a:r>
            <a:endParaRPr lang="en-US" altLang="el-GR" sz="2000" dirty="0">
              <a:latin typeface="Trebuchet MS" panose="020B0603020202020204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l-GR" sz="2000" b="1" dirty="0">
                <a:latin typeface="Trebuchet MS" panose="020B0603020202020204" pitchFamily="34" charset="0"/>
              </a:rPr>
              <a:t>δ.  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η </a:t>
            </a:r>
            <a:r>
              <a:rPr lang="en-US" altLang="el-GR" sz="2000" dirty="0" err="1">
                <a:latin typeface="Trebuchet MS" panose="020B0603020202020204" pitchFamily="34" charset="0"/>
              </a:rPr>
              <a:t>θερμοκρ</a:t>
            </a:r>
            <a:r>
              <a:rPr lang="en-US" altLang="el-GR" sz="2000" dirty="0">
                <a:latin typeface="Trebuchet MS" panose="020B0603020202020204" pitchFamily="34" charset="0"/>
              </a:rPr>
              <a:t>ασία του παραμένει σταθερή.	</a:t>
            </a:r>
          </a:p>
        </p:txBody>
      </p:sp>
      <p:sp>
        <p:nvSpPr>
          <p:cNvPr id="10" name="Οβάλ 9"/>
          <p:cNvSpPr/>
          <p:nvPr/>
        </p:nvSpPr>
        <p:spPr>
          <a:xfrm>
            <a:off x="820904" y="3524164"/>
            <a:ext cx="438912" cy="438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/>
          <p:cNvSpPr/>
          <p:nvPr/>
        </p:nvSpPr>
        <p:spPr>
          <a:xfrm>
            <a:off x="820904" y="385945"/>
            <a:ext cx="90363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2.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Κατά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την εκτόνωση ενός αερίου υπό σταθερή θερμοκρασία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πίεση του αερίου αυξάνεται.   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β.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πίεση του αερίου ελαττώνεται.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γ.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η 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γραφική παράσταση της μεταβολής σε διάγραμμα 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el-GR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 είναι ευθεία.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δ.  </a:t>
            </a:r>
            <a:r>
              <a:rPr lang="el-GR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ο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όγκος του αερίου μεταβάλλεται ανάλογα με την πίεση. </a:t>
            </a:r>
            <a:endParaRPr lang="el-GR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0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Οβάλ 6"/>
          <p:cNvSpPr/>
          <p:nvPr/>
        </p:nvSpPr>
        <p:spPr>
          <a:xfrm>
            <a:off x="6210743" y="1232769"/>
            <a:ext cx="438912" cy="438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9" name="Ομάδα 8"/>
          <p:cNvGrpSpPr/>
          <p:nvPr/>
        </p:nvGrpSpPr>
        <p:grpSpPr>
          <a:xfrm>
            <a:off x="1135824" y="291380"/>
            <a:ext cx="8840279" cy="5335695"/>
            <a:chOff x="1135824" y="291380"/>
            <a:chExt cx="8840279" cy="5335695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1135824" y="291380"/>
              <a:ext cx="8840279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-14859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-14859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-1485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-14859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-14859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-14859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-14859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-14859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-14859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l-GR" altLang="el-GR" sz="2000" b="1" dirty="0" smtClean="0">
                  <a:latin typeface="Trebuchet MS" panose="020B0603020202020204" pitchFamily="34" charset="0"/>
                  <a:cs typeface="Times New Roman" panose="02020603050405020304" pitchFamily="18" charset="0"/>
                </a:rPr>
                <a:t>4</a:t>
              </a:r>
              <a:r>
                <a:rPr lang="en-US" altLang="el-GR" sz="2000" b="1" dirty="0" smtClean="0">
                  <a:latin typeface="Trebuchet MS" panose="020B060302020202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altLang="el-GR" sz="2000" dirty="0" err="1">
                  <a:latin typeface="Trebuchet MS" panose="020B0603020202020204" pitchFamily="34" charset="0"/>
                  <a:cs typeface="Times New Roman" panose="02020603050405020304" pitchFamily="18" charset="0"/>
                </a:rPr>
                <a:t>Ποιο</a:t>
              </a:r>
              <a:r>
                <a:rPr lang="en-US" altLang="el-GR" sz="2000" dirty="0">
                  <a:latin typeface="Trebuchet MS" panose="020B0603020202020204" pitchFamily="34" charset="0"/>
                  <a:cs typeface="Times New Roman" panose="02020603050405020304" pitchFamily="18" charset="0"/>
                </a:rPr>
                <a:t> από τα παρα</a:t>
              </a:r>
              <a:r>
                <a:rPr lang="en-US" altLang="el-GR" sz="2000" dirty="0" err="1">
                  <a:latin typeface="Trebuchet MS" panose="020B0603020202020204" pitchFamily="34" charset="0"/>
                  <a:cs typeface="Times New Roman" panose="02020603050405020304" pitchFamily="18" charset="0"/>
                </a:rPr>
                <a:t>κάτω</a:t>
              </a:r>
              <a:r>
                <a:rPr lang="en-US" altLang="el-GR" sz="2000" dirty="0">
                  <a:latin typeface="Trebuchet MS" panose="020B0603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  <a:cs typeface="Times New Roman" panose="02020603050405020304" pitchFamily="18" charset="0"/>
                </a:rPr>
                <a:t>δι</a:t>
              </a:r>
              <a:r>
                <a:rPr lang="en-US" altLang="el-GR" sz="2000" dirty="0">
                  <a:latin typeface="Trebuchet MS" panose="020B0603020202020204" pitchFamily="34" charset="0"/>
                  <a:cs typeface="Times New Roman" panose="02020603050405020304" pitchFamily="18" charset="0"/>
                </a:rPr>
                <a:t>αγράμματα αντιστοιχεί σε μια ισόθερμη μεταβολή;</a:t>
              </a:r>
              <a:endParaRPr lang="en-US" altLang="el-GR" sz="2000" dirty="0">
                <a:latin typeface="Trebuchet MS" panose="020B0603020202020204" pitchFamily="34" charset="0"/>
              </a:endParaRPr>
            </a:p>
          </p:txBody>
        </p:sp>
        <p:pic>
          <p:nvPicPr>
            <p:cNvPr id="8" name="Εικόνα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9777" y="1158707"/>
              <a:ext cx="5957824" cy="4468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364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85176" y="316750"/>
            <a:ext cx="820737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  <a:tab pos="90011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  <a:tab pos="90011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  <a:tab pos="9001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  <a:tab pos="900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  <a:tab pos="900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0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0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0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0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l-GR" altLang="el-GR" sz="2000" b="1" dirty="0" smtClean="0">
                <a:latin typeface="Trebuchet MS" panose="020B0603020202020204" pitchFamily="34" charset="0"/>
              </a:rPr>
              <a:t>5</a:t>
            </a:r>
            <a:r>
              <a:rPr lang="en-US" altLang="el-GR" sz="2000" b="1" dirty="0" smtClean="0">
                <a:latin typeface="Trebuchet MS" panose="020B0603020202020204" pitchFamily="34" charset="0"/>
              </a:rPr>
              <a:t>.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 smtClean="0">
                <a:latin typeface="Trebuchet MS" panose="020B0603020202020204" pitchFamily="34" charset="0"/>
              </a:rPr>
              <a:t>Ιδ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ανικό </a:t>
            </a:r>
            <a:r>
              <a:rPr lang="en-US" altLang="el-GR" sz="2000" dirty="0">
                <a:latin typeface="Trebuchet MS" panose="020B0603020202020204" pitchFamily="34" charset="0"/>
              </a:rPr>
              <a:t>αέριο βρίσκεται σε δοχείο σταθερού όγκου </a:t>
            </a:r>
            <a:r>
              <a:rPr lang="en-US" altLang="el-GR" sz="2000" i="1" dirty="0">
                <a:latin typeface="Trebuchet MS" panose="020B0603020202020204" pitchFamily="34" charset="0"/>
              </a:rPr>
              <a:t>V</a:t>
            </a:r>
            <a:r>
              <a:rPr lang="en-US" altLang="el-GR" sz="2000" dirty="0">
                <a:latin typeface="Trebuchet MS" panose="020B0603020202020204" pitchFamily="34" charset="0"/>
              </a:rPr>
              <a:t>. </a:t>
            </a:r>
            <a:r>
              <a:rPr lang="en-US" altLang="el-GR" sz="2000" dirty="0" err="1">
                <a:latin typeface="Trebuchet MS" panose="020B0603020202020204" pitchFamily="34" charset="0"/>
              </a:rPr>
              <a:t>Το</a:t>
            </a:r>
            <a:r>
              <a:rPr lang="en-US" altLang="el-GR" sz="2000" dirty="0">
                <a:latin typeface="Trebuchet MS" panose="020B0603020202020204" pitchFamily="34" charset="0"/>
              </a:rPr>
              <a:t> α</a:t>
            </a:r>
            <a:r>
              <a:rPr lang="en-US" altLang="el-GR" sz="2000" dirty="0" err="1">
                <a:latin typeface="Trebuchet MS" panose="020B0603020202020204" pitchFamily="34" charset="0"/>
              </a:rPr>
              <a:t>έριο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το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ψύχουμε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μέχρις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ότου</a:t>
            </a:r>
            <a:r>
              <a:rPr lang="en-US" altLang="el-GR" sz="2000" dirty="0">
                <a:latin typeface="Trebuchet MS" panose="020B0603020202020204" pitchFamily="34" charset="0"/>
              </a:rPr>
              <a:t> η απ</a:t>
            </a:r>
            <a:r>
              <a:rPr lang="en-US" altLang="el-GR" sz="2000" dirty="0" err="1">
                <a:latin typeface="Trebuchet MS" panose="020B0603020202020204" pitchFamily="34" charset="0"/>
              </a:rPr>
              <a:t>όλυτη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θερμοκρ</a:t>
            </a:r>
            <a:r>
              <a:rPr lang="en-US" altLang="el-GR" sz="2000" dirty="0">
                <a:latin typeface="Trebuchet MS" panose="020B0603020202020204" pitchFamily="34" charset="0"/>
              </a:rPr>
              <a:t>ασία του υποδιπλασιαστεί.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l-GR" sz="2000" dirty="0" err="1">
                <a:latin typeface="Trebuchet MS" panose="020B0603020202020204" pitchFamily="34" charset="0"/>
              </a:rPr>
              <a:t>Τότε</a:t>
            </a:r>
            <a:r>
              <a:rPr lang="en-US" altLang="el-GR" sz="2000" dirty="0">
                <a:latin typeface="Trebuchet MS" panose="020B0603020202020204" pitchFamily="34" charset="0"/>
              </a:rPr>
              <a:t> η π</a:t>
            </a:r>
            <a:r>
              <a:rPr lang="en-US" altLang="el-GR" sz="2000" dirty="0" err="1">
                <a:latin typeface="Trebuchet MS" panose="020B0603020202020204" pitchFamily="34" charset="0"/>
              </a:rPr>
              <a:t>ίεση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του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i="1" dirty="0">
                <a:latin typeface="Trebuchet MS" panose="020B0603020202020204" pitchFamily="34" charset="0"/>
              </a:rPr>
              <a:t>p</a:t>
            </a:r>
            <a:r>
              <a:rPr lang="en-US" altLang="el-GR" sz="2000" dirty="0">
                <a:latin typeface="Trebuchet MS" panose="020B0603020202020204" pitchFamily="34" charset="0"/>
              </a:rPr>
              <a:t> θα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l-GR" sz="2000" b="1" dirty="0">
                <a:latin typeface="Trebuchet MS" panose="020B0603020202020204" pitchFamily="34" charset="0"/>
              </a:rPr>
              <a:t>α</a:t>
            </a:r>
            <a:r>
              <a:rPr lang="en-US" altLang="el-GR" sz="2000" b="1" dirty="0" smtClean="0">
                <a:latin typeface="Trebuchet MS" panose="020B0603020202020204" pitchFamily="34" charset="0"/>
              </a:rPr>
              <a:t>.  </a:t>
            </a:r>
            <a:r>
              <a:rPr lang="en-US" altLang="el-GR" sz="2000" dirty="0" err="1">
                <a:latin typeface="Trebuchet MS" panose="020B0603020202020204" pitchFamily="34" charset="0"/>
              </a:rPr>
              <a:t>δι</a:t>
            </a:r>
            <a:r>
              <a:rPr lang="en-US" altLang="el-GR" sz="2000" dirty="0">
                <a:latin typeface="Trebuchet MS" panose="020B0603020202020204" pitchFamily="34" charset="0"/>
              </a:rPr>
              <a:t>πλασιαστεί.                                 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 </a:t>
            </a:r>
            <a:r>
              <a:rPr lang="en-US" altLang="el-GR" sz="2000" b="1" dirty="0" smtClean="0">
                <a:latin typeface="Trebuchet MS" panose="020B0603020202020204" pitchFamily="34" charset="0"/>
              </a:rPr>
              <a:t>β</a:t>
            </a:r>
            <a:r>
              <a:rPr lang="en-US" altLang="el-GR" sz="2000" b="1" dirty="0">
                <a:latin typeface="Trebuchet MS" panose="020B0603020202020204" pitchFamily="34" charset="0"/>
              </a:rPr>
              <a:t>.  </a:t>
            </a:r>
            <a:r>
              <a:rPr lang="en-US" altLang="el-GR" sz="2000" dirty="0" err="1" smtClean="0">
                <a:latin typeface="Trebuchet MS" panose="020B0603020202020204" pitchFamily="34" charset="0"/>
              </a:rPr>
              <a:t>μείνει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στ</a:t>
            </a:r>
            <a:r>
              <a:rPr lang="en-US" altLang="el-GR" sz="2000" dirty="0">
                <a:latin typeface="Trebuchet MS" panose="020B0603020202020204" pitchFamily="34" charset="0"/>
              </a:rPr>
              <a:t>αθερή.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l-GR" sz="2000" b="1" dirty="0">
                <a:latin typeface="Trebuchet MS" panose="020B0603020202020204" pitchFamily="34" charset="0"/>
              </a:rPr>
              <a:t>γ.</a:t>
            </a:r>
            <a:r>
              <a:rPr lang="en-US" altLang="el-GR" sz="2000" dirty="0">
                <a:latin typeface="Trebuchet MS" panose="020B0603020202020204" pitchFamily="34" charset="0"/>
              </a:rPr>
              <a:t>  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υπ</a:t>
            </a:r>
            <a:r>
              <a:rPr lang="en-US" altLang="el-GR" sz="2000" dirty="0" err="1" smtClean="0">
                <a:latin typeface="Trebuchet MS" panose="020B0603020202020204" pitchFamily="34" charset="0"/>
              </a:rPr>
              <a:t>οδι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πλασιαστεί</a:t>
            </a:r>
            <a:r>
              <a:rPr lang="en-US" altLang="el-GR" sz="2000" dirty="0">
                <a:latin typeface="Trebuchet MS" panose="020B0603020202020204" pitchFamily="34" charset="0"/>
              </a:rPr>
              <a:t>.                             </a:t>
            </a:r>
            <a:r>
              <a:rPr lang="en-US" altLang="el-GR" sz="2000" b="1" dirty="0">
                <a:latin typeface="Trebuchet MS" panose="020B0603020202020204" pitchFamily="34" charset="0"/>
              </a:rPr>
              <a:t>δ.  </a:t>
            </a:r>
            <a:r>
              <a:rPr lang="en-US" altLang="el-GR" sz="2000" dirty="0" err="1" smtClean="0">
                <a:latin typeface="Trebuchet MS" panose="020B0603020202020204" pitchFamily="34" charset="0"/>
              </a:rPr>
              <a:t>τετρ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απλασιαστεί.</a:t>
            </a:r>
            <a:endParaRPr lang="el-GR" altLang="el-GR" sz="2000" dirty="0" smtClean="0">
              <a:latin typeface="Trebuchet MS" panose="020B0603020202020204" pitchFamily="34" charset="0"/>
            </a:endParaRPr>
          </a:p>
        </p:txBody>
      </p:sp>
      <p:sp>
        <p:nvSpPr>
          <p:cNvPr id="5" name="Οβάλ 4"/>
          <p:cNvSpPr/>
          <p:nvPr/>
        </p:nvSpPr>
        <p:spPr>
          <a:xfrm>
            <a:off x="1721168" y="2278495"/>
            <a:ext cx="438912" cy="438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1785176" y="2980266"/>
            <a:ext cx="8995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6.  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Κατά την συμπίεση ενός ιδανικού αερίου υπό σταθερή θερμοκρασία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α.  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ο όγκος του αερίου αυξάνεται.   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β.  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η  γραφική παράσταση της μεταβολής σε διάγραμμα 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el-GR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20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V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 είναι ευθεία.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γ.  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ο όγκος του αερίου μεταβάλλεται ανάλογα με την πίεση.             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l-GR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δ.   </a:t>
            </a:r>
            <a:r>
              <a:rPr lang="el-GR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ο όγκος του αερίου ελαττώνεται. </a:t>
            </a:r>
          </a:p>
        </p:txBody>
      </p:sp>
      <p:sp>
        <p:nvSpPr>
          <p:cNvPr id="7" name="Οβάλ 6"/>
          <p:cNvSpPr/>
          <p:nvPr/>
        </p:nvSpPr>
        <p:spPr>
          <a:xfrm>
            <a:off x="1750696" y="4872343"/>
            <a:ext cx="438912" cy="438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68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1194274" y="363974"/>
            <a:ext cx="9869277" cy="5993570"/>
            <a:chOff x="1194274" y="363974"/>
            <a:chExt cx="9869277" cy="5993570"/>
          </a:xfrm>
        </p:grpSpPr>
        <p:sp>
          <p:nvSpPr>
            <p:cNvPr id="4" name="Ορθογώνιο 3"/>
            <p:cNvSpPr/>
            <p:nvPr/>
          </p:nvSpPr>
          <p:spPr>
            <a:xfrm>
              <a:off x="1194274" y="363974"/>
              <a:ext cx="59426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l-GR" sz="2000" b="1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7. 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Δίνονται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οι παρακάτω γραφικές παραστάσεις:</a:t>
              </a:r>
            </a:p>
          </p:txBody>
        </p:sp>
        <p:pic>
          <p:nvPicPr>
            <p:cNvPr id="5" name="Εικόνα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274" y="757500"/>
              <a:ext cx="9869277" cy="3667637"/>
            </a:xfrm>
            <a:prstGeom prst="rect">
              <a:avLst/>
            </a:prstGeom>
          </p:spPr>
        </p:pic>
        <p:sp>
          <p:nvSpPr>
            <p:cNvPr id="6" name="Ορθογώνιο 5"/>
            <p:cNvSpPr/>
            <p:nvPr/>
          </p:nvSpPr>
          <p:spPr>
            <a:xfrm>
              <a:off x="1194274" y="4418552"/>
              <a:ext cx="960479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2000" b="1" dirty="0" err="1">
                  <a:latin typeface="Trebuchet MS" panose="020B0603020202020204" pitchFamily="34" charset="0"/>
                  <a:ea typeface="Times New Roman" panose="02020603050405020304" pitchFamily="18" charset="0"/>
                </a:rPr>
                <a:t>i</a:t>
              </a:r>
              <a:r>
                <a:rPr lang="el-GR" sz="2000" b="1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) 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Να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χαρακτηρίσετε με το κατάλληλο όνομα κάθε μεταβολή που αντιστοιχεί στις γραφικές παραστάσεις (α), (β), (γ), της πρώτης σειράς.                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en-US" sz="2000" b="1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ii</a:t>
              </a:r>
              <a:r>
                <a:rPr lang="el-GR" sz="2000" b="1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) </a:t>
              </a:r>
              <a:r>
                <a:rPr lang="el-GR" sz="2000" dirty="0" smtClean="0">
                  <a:latin typeface="Trebuchet MS" panose="020B0603020202020204" pitchFamily="34" charset="0"/>
                  <a:ea typeface="Times New Roman" panose="02020603050405020304" pitchFamily="18" charset="0"/>
                </a:rPr>
                <a:t>Στη </a:t>
              </a:r>
              <a:r>
                <a:rPr lang="el-GR" sz="2000" dirty="0">
                  <a:latin typeface="Trebuchet MS" panose="020B0603020202020204" pitchFamily="34" charset="0"/>
                  <a:ea typeface="Times New Roman" panose="02020603050405020304" pitchFamily="18" charset="0"/>
                </a:rPr>
                <a:t>συνέχεια, για κάθε μία από αυτές, να βρείτε την αντίστοιχη γραφική παράσταση της δεύτερης σειράς.                                                                      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91944" y="1526197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ισοβαρής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79896" y="1411196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ισόθερμη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57360" y="1726252"/>
            <a:ext cx="1240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ισόχωρη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grpSp>
        <p:nvGrpSpPr>
          <p:cNvPr id="16" name="Ομάδα 15"/>
          <p:cNvGrpSpPr/>
          <p:nvPr/>
        </p:nvGrpSpPr>
        <p:grpSpPr>
          <a:xfrm>
            <a:off x="5294376" y="5904040"/>
            <a:ext cx="4233672" cy="400110"/>
            <a:chOff x="5468112" y="5934456"/>
            <a:chExt cx="4233672" cy="400110"/>
          </a:xfrm>
        </p:grpSpPr>
        <p:sp>
          <p:nvSpPr>
            <p:cNvPr id="11" name="TextBox 10"/>
            <p:cNvSpPr txBox="1"/>
            <p:nvPr/>
          </p:nvSpPr>
          <p:spPr>
            <a:xfrm>
              <a:off x="5468112" y="5934456"/>
              <a:ext cx="4233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α        Δ,      β        </a:t>
              </a:r>
              <a:r>
                <a: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Α</a:t>
              </a:r>
              <a:r>
                <a:rPr lang="el-GR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,    γ         </a:t>
              </a:r>
              <a:r>
                <a:rPr lang="el-GR" sz="20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Γ</a:t>
              </a:r>
              <a:r>
                <a:rPr lang="el-GR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      </a:t>
              </a:r>
              <a:endPara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endParaRPr>
            </a:p>
          </p:txBody>
        </p:sp>
        <p:cxnSp>
          <p:nvCxnSpPr>
            <p:cNvPr id="13" name="Ευθύγραμμο βέλος σύνδεσης 12"/>
            <p:cNvCxnSpPr/>
            <p:nvPr/>
          </p:nvCxnSpPr>
          <p:spPr>
            <a:xfrm>
              <a:off x="5797296" y="6144768"/>
              <a:ext cx="411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Ευθύγραμμο βέλος σύνδεσης 13"/>
            <p:cNvCxnSpPr/>
            <p:nvPr/>
          </p:nvCxnSpPr>
          <p:spPr>
            <a:xfrm>
              <a:off x="7255798" y="6144768"/>
              <a:ext cx="411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Ευθύγραμμο βέλος σύνδεσης 14"/>
            <p:cNvCxnSpPr/>
            <p:nvPr/>
          </p:nvCxnSpPr>
          <p:spPr>
            <a:xfrm>
              <a:off x="8601456" y="6144768"/>
              <a:ext cx="4114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537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1712025" y="291952"/>
            <a:ext cx="8220201" cy="5693283"/>
            <a:chOff x="1712025" y="291952"/>
            <a:chExt cx="8220201" cy="5693283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712025" y="291952"/>
              <a:ext cx="8199818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4572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4572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457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457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7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7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7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4572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l-GR" altLang="el-GR" sz="2000" b="1" dirty="0" smtClean="0">
                  <a:latin typeface="Trebuchet MS" panose="020B0603020202020204" pitchFamily="34" charset="0"/>
                </a:rPr>
                <a:t>8</a:t>
              </a:r>
              <a:r>
                <a:rPr lang="en-US" altLang="el-GR" sz="2000" b="1" dirty="0" smtClean="0">
                  <a:latin typeface="Trebuchet MS" panose="020B0603020202020204" pitchFamily="34" charset="0"/>
                </a:rPr>
                <a:t>. </a:t>
              </a:r>
              <a:r>
                <a:rPr lang="en-US" altLang="el-GR" sz="2000" dirty="0" err="1" smtClean="0">
                  <a:latin typeface="Trebuchet MS" panose="020B0603020202020204" pitchFamily="34" charset="0"/>
                </a:rPr>
                <a:t>Στο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>
                  <a:latin typeface="Trebuchet MS" panose="020B0603020202020204" pitchFamily="34" charset="0"/>
                </a:rPr>
                <a:t>παρα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κάτω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διάγρ</a:t>
              </a:r>
              <a:r>
                <a:rPr lang="en-US" altLang="el-GR" sz="2000" dirty="0">
                  <a:latin typeface="Trebuchet MS" panose="020B0603020202020204" pitchFamily="34" charset="0"/>
                </a:rPr>
                <a:t>αμμα πίεσης - όγκου (</a:t>
              </a:r>
              <a:r>
                <a:rPr lang="en-US" altLang="el-GR" sz="2000" i="1" dirty="0" smtClean="0">
                  <a:latin typeface="Trebuchet MS" panose="020B0603020202020204" pitchFamily="34" charset="0"/>
                </a:rPr>
                <a:t>p</a:t>
              </a:r>
              <a:r>
                <a:rPr lang="el-GR" altLang="el-GR" sz="2000" i="1" dirty="0" smtClean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–</a:t>
              </a:r>
              <a:r>
                <a:rPr lang="el-GR" alt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n-US" altLang="el-GR" sz="2000" i="1" dirty="0" smtClean="0">
                  <a:latin typeface="Trebuchet MS" panose="020B0603020202020204" pitchFamily="34" charset="0"/>
                </a:rPr>
                <a:t>V</a:t>
              </a:r>
              <a:r>
                <a:rPr lang="en-US" altLang="el-GR" sz="2000" dirty="0">
                  <a:latin typeface="Trebuchet MS" panose="020B0603020202020204" pitchFamily="34" charset="0"/>
                </a:rPr>
                <a:t>) παριστάνονται αντιστρεπτές μεταβολές ορισμένης ποσότητας ιδανικού αερίου.</a:t>
              </a:r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617" y="1316197"/>
              <a:ext cx="3682047" cy="2641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712025" y="4046243"/>
              <a:ext cx="8220201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l-GR" sz="2000" b="1" dirty="0">
                  <a:latin typeface="Trebuchet MS" panose="020B0603020202020204" pitchFamily="34" charset="0"/>
                </a:rPr>
                <a:t>Α.  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Να </a:t>
              </a:r>
              <a:r>
                <a:rPr lang="en-US" altLang="el-GR" sz="2000" dirty="0">
                  <a:latin typeface="Trebuchet MS" panose="020B0603020202020204" pitchFamily="34" charset="0"/>
                </a:rPr>
                <a:t>χαρα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κτηρίσετε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τις</a:t>
              </a:r>
              <a:r>
                <a:rPr lang="en-US" altLang="el-GR" sz="2000" dirty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μετ</a:t>
              </a:r>
              <a:r>
                <a:rPr lang="en-US" altLang="el-GR" sz="2000" dirty="0">
                  <a:latin typeface="Trebuchet MS" panose="020B0603020202020204" pitchFamily="34" charset="0"/>
                </a:rPr>
                <a:t>αβολές 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Α</a:t>
              </a:r>
              <a:r>
                <a:rPr lang="el-GR" alt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</a:t>
              </a:r>
              <a:r>
                <a:rPr lang="el-GR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Β </a:t>
              </a:r>
              <a:r>
                <a:rPr lang="en-US" altLang="el-GR" sz="2000" dirty="0">
                  <a:latin typeface="Trebuchet MS" panose="020B0603020202020204" pitchFamily="34" charset="0"/>
                </a:rPr>
                <a:t>και 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Β</a:t>
              </a:r>
              <a:r>
                <a:rPr lang="el-GR" alt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n-US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</a:t>
              </a:r>
              <a:r>
                <a:rPr lang="el-GR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Γ</a:t>
              </a:r>
              <a:r>
                <a:rPr lang="en-US" altLang="el-GR" sz="2000" dirty="0">
                  <a:latin typeface="Trebuchet MS" panose="020B0603020202020204" pitchFamily="34" charset="0"/>
                </a:rPr>
                <a:t>, που υφίσταται το αέριο, αν </a:t>
              </a:r>
              <a:r>
                <a:rPr lang="en-US" altLang="el-GR" sz="2000" dirty="0" smtClean="0">
                  <a:latin typeface="Trebuchet MS" panose="020B0603020202020204" pitchFamily="34" charset="0"/>
                </a:rPr>
                <a:t>Τ</a:t>
              </a:r>
              <a:r>
                <a:rPr lang="en-US" altLang="el-GR" sz="2000" baseline="-25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1</a:t>
              </a:r>
              <a:r>
                <a:rPr lang="el-GR" altLang="el-GR" sz="2000" baseline="-25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&lt;</a:t>
              </a:r>
              <a:r>
                <a:rPr lang="el-GR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Τ</a:t>
              </a:r>
              <a:r>
                <a:rPr lang="en-US" altLang="el-GR" sz="2000" baseline="-25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2</a:t>
              </a:r>
              <a:r>
                <a:rPr lang="en-US" altLang="el-GR" sz="2000" dirty="0">
                  <a:latin typeface="Trebuchet MS" panose="020B0603020202020204" pitchFamily="34" charset="0"/>
                  <a:sym typeface="Symbol" panose="05050102010706020507" pitchFamily="18" charset="2"/>
                </a:rPr>
                <a:t>. </a:t>
              </a: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l-GR" sz="2000" b="1" dirty="0">
                  <a:latin typeface="Trebuchet MS" panose="020B0603020202020204" pitchFamily="34" charset="0"/>
                  <a:sym typeface="Symbol" panose="05050102010706020507" pitchFamily="18" charset="2"/>
                </a:rPr>
                <a:t>Β.  </a:t>
              </a:r>
              <a:r>
                <a:rPr lang="en-US" altLang="el-GR" sz="2000" dirty="0">
                  <a:latin typeface="Trebuchet MS" panose="020B0603020202020204" pitchFamily="34" charset="0"/>
                  <a:sym typeface="Symbol" panose="05050102010706020507" pitchFamily="18" charset="2"/>
                </a:rPr>
                <a:t>Να παρα</a:t>
              </a:r>
              <a:r>
                <a:rPr lang="en-US" altLang="el-GR" sz="2000" dirty="0" err="1">
                  <a:latin typeface="Trebuchet MS" panose="020B0603020202020204" pitchFamily="34" charset="0"/>
                  <a:sym typeface="Symbol" panose="05050102010706020507" pitchFamily="18" charset="2"/>
                </a:rPr>
                <a:t>στήσετε</a:t>
              </a:r>
              <a:r>
                <a:rPr lang="en-US" altLang="el-GR" sz="2000" dirty="0">
                  <a:latin typeface="Trebuchet MS" panose="020B0603020202020204" pitchFamily="34" charset="0"/>
                  <a:sym typeface="Symbol" panose="05050102010706020507" pitchFamily="18" charset="2"/>
                </a:rPr>
                <a:t> π</a:t>
              </a:r>
              <a:r>
                <a:rPr lang="en-US" altLang="el-GR" sz="2000" dirty="0" err="1">
                  <a:latin typeface="Trebuchet MS" panose="020B0603020202020204" pitchFamily="34" charset="0"/>
                  <a:sym typeface="Symbol" panose="05050102010706020507" pitchFamily="18" charset="2"/>
                </a:rPr>
                <a:t>οιοτικά</a:t>
              </a:r>
              <a:r>
                <a:rPr lang="en-US" altLang="el-GR" sz="2000" dirty="0">
                  <a:latin typeface="Trebuchet MS" panose="020B0603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  <a:sym typeface="Symbol" panose="05050102010706020507" pitchFamily="18" charset="2"/>
                </a:rPr>
                <a:t>τις</a:t>
              </a:r>
              <a:r>
                <a:rPr lang="en-US" altLang="el-GR" sz="2000" dirty="0">
                  <a:latin typeface="Trebuchet MS" panose="020B0603020202020204" pitchFamily="34" charset="0"/>
                  <a:sym typeface="Symbol" panose="05050102010706020507" pitchFamily="18" charset="2"/>
                </a:rPr>
                <a:t> παραπ</a:t>
              </a:r>
              <a:r>
                <a:rPr lang="en-US" altLang="el-GR" sz="2000" dirty="0" err="1">
                  <a:latin typeface="Trebuchet MS" panose="020B0603020202020204" pitchFamily="34" charset="0"/>
                  <a:sym typeface="Symbol" panose="05050102010706020507" pitchFamily="18" charset="2"/>
                </a:rPr>
                <a:t>άνω</a:t>
              </a:r>
              <a:r>
                <a:rPr lang="en-US" altLang="el-GR" sz="2000" dirty="0">
                  <a:latin typeface="Trebuchet MS" panose="020B0603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el-GR" sz="2000" dirty="0" err="1">
                  <a:latin typeface="Trebuchet MS" panose="020B0603020202020204" pitchFamily="34" charset="0"/>
                  <a:sym typeface="Symbol" panose="05050102010706020507" pitchFamily="18" charset="2"/>
                </a:rPr>
                <a:t>μετ</a:t>
              </a:r>
              <a:r>
                <a:rPr lang="en-US" altLang="el-GR" sz="2000" dirty="0">
                  <a:latin typeface="Trebuchet MS" panose="020B0603020202020204" pitchFamily="34" charset="0"/>
                  <a:sym typeface="Symbol" panose="05050102010706020507" pitchFamily="18" charset="2"/>
                </a:rPr>
                <a:t>αβολές σε διάγραμμα πίεσης - θερμοκρασίας (</a:t>
              </a:r>
              <a:r>
                <a:rPr lang="en-US" altLang="el-GR" sz="2000" i="1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p</a:t>
              </a:r>
              <a:r>
                <a:rPr lang="el-GR" altLang="el-GR" sz="2000" i="1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–</a:t>
              </a:r>
              <a:r>
                <a:rPr lang="el-GR" altLang="el-GR" sz="2000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altLang="el-GR" sz="2000" i="1" dirty="0" smtClean="0">
                  <a:latin typeface="Trebuchet MS" panose="020B0603020202020204" pitchFamily="34" charset="0"/>
                  <a:sym typeface="Symbol" panose="05050102010706020507" pitchFamily="18" charset="2"/>
                </a:rPr>
                <a:t>T</a:t>
              </a:r>
              <a:r>
                <a:rPr lang="en-US" altLang="el-GR" sz="2000" dirty="0">
                  <a:latin typeface="Trebuchet MS" panose="020B0603020202020204" pitchFamily="34" charset="0"/>
                  <a:sym typeface="Symbol" panose="05050102010706020507" pitchFamily="18" charset="2"/>
                </a:rPr>
                <a:t>).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34256" y="4615629"/>
            <a:ext cx="5769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ΑΒ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: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ισόθερμη εκτόνωση,     ΒΓ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: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ισόχωρη ψύξη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04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49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Ομάδα 10"/>
          <p:cNvGrpSpPr/>
          <p:nvPr/>
        </p:nvGrpSpPr>
        <p:grpSpPr>
          <a:xfrm>
            <a:off x="886968" y="373271"/>
            <a:ext cx="10430002" cy="5765141"/>
            <a:chOff x="886968" y="373271"/>
            <a:chExt cx="10430002" cy="5765141"/>
          </a:xfrm>
        </p:grpSpPr>
        <p:sp>
          <p:nvSpPr>
            <p:cNvPr id="5" name="Πλαίσιο κειμένου 19"/>
            <p:cNvSpPr txBox="1"/>
            <p:nvPr/>
          </p:nvSpPr>
          <p:spPr>
            <a:xfrm>
              <a:off x="886968" y="373271"/>
              <a:ext cx="7781544" cy="267168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l-GR" sz="2000" b="1" dirty="0" smtClean="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9. </a:t>
              </a:r>
              <a:r>
                <a:rPr lang="el-GR" sz="2000" dirty="0" smtClean="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Δίνεται </a:t>
              </a:r>
              <a:r>
                <a:rPr lang="el-GR" sz="2000" dirty="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το διπλανό διάγραμμα το οποίο απεικονίζει μια μεταβολή ιδανικού αερίου.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l-GR" sz="2000" b="1" dirty="0" smtClean="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Α.</a:t>
              </a:r>
              <a:r>
                <a:rPr lang="el-GR" sz="2000" dirty="0" smtClean="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Να επιλέξετε τη σωστή απάντηση. 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el-GR" sz="2000" dirty="0">
                  <a:latin typeface="Trebuchet MS" panose="020B0603020202020204" pitchFamily="34" charset="0"/>
                </a:rPr>
                <a:t>Ποια από τις πιο κάτω πειραματικές διατάξεις μπορεί να εκτελέσει μια μεταβολή σαν αυτή που παριστάνεται στο </a:t>
              </a:r>
              <a:r>
                <a:rPr lang="el-GR" sz="2000" dirty="0" smtClean="0">
                  <a:latin typeface="Trebuchet MS" panose="020B0603020202020204" pitchFamily="34" charset="0"/>
                </a:rPr>
                <a:t>διάγραμμα;</a:t>
              </a: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endParaRPr lang="el-GR" sz="2000" dirty="0" smtClean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endParaRPr lang="el-GR" sz="20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l-GR" sz="2000" dirty="0">
                  <a:effectLst/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7" name="Εικόνα 6"/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37600" y="621546"/>
              <a:ext cx="2579370" cy="1754505"/>
            </a:xfrm>
            <a:prstGeom prst="rect">
              <a:avLst/>
            </a:prstGeom>
          </p:spPr>
        </p:pic>
        <p:pic>
          <p:nvPicPr>
            <p:cNvPr id="9" name="Εικόνα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0264" y="3044952"/>
              <a:ext cx="6462433" cy="2194560"/>
            </a:xfrm>
            <a:prstGeom prst="rect">
              <a:avLst/>
            </a:prstGeom>
          </p:spPr>
        </p:pic>
        <p:sp>
          <p:nvSpPr>
            <p:cNvPr id="10" name="Ορθογώνιο 9"/>
            <p:cNvSpPr/>
            <p:nvPr/>
          </p:nvSpPr>
          <p:spPr>
            <a:xfrm>
              <a:off x="886968" y="5239512"/>
              <a:ext cx="8970264" cy="898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α.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η Α.	                                 </a:t>
              </a: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β.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η Β.                                       	</a:t>
              </a: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γ.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η Γ.</a:t>
              </a: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l-GR" sz="2000" b="1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Β. </a:t>
              </a:r>
              <a:r>
                <a:rPr lang="el-GR" sz="2000" dirty="0"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Να αιτιολογήσετε της απάντηση σας.</a:t>
              </a:r>
            </a:p>
          </p:txBody>
        </p:sp>
      </p:grpSp>
      <p:sp>
        <p:nvSpPr>
          <p:cNvPr id="12" name="Οβάλ 11"/>
          <p:cNvSpPr/>
          <p:nvPr/>
        </p:nvSpPr>
        <p:spPr>
          <a:xfrm>
            <a:off x="886968" y="5250050"/>
            <a:ext cx="438912" cy="438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678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6880" y="50292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…… σε αντίθεση, </a:t>
            </a:r>
            <a:endParaRPr 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180" y="1205654"/>
            <a:ext cx="7086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τα σωματίδια που δομούν τα στερεά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βρίσκονται σε μικρή απόσταση μεταξύ τους,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οι δυνάμεις που αναπτύσσονται ανάμεσά τους είναι ισχυρές,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έχουν ορισμένο σχήμα και όγκο,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ταλαντώνονται και δεν μετατοπίζονται. 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7764780" y="1331502"/>
            <a:ext cx="4051300" cy="3667218"/>
            <a:chOff x="7764780" y="1331502"/>
            <a:chExt cx="4051300" cy="3667218"/>
          </a:xfrm>
        </p:grpSpPr>
        <p:pic>
          <p:nvPicPr>
            <p:cNvPr id="7" name="Εικόνα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4780" y="1331502"/>
              <a:ext cx="4051300" cy="355857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037320" y="4572000"/>
              <a:ext cx="1447800" cy="42672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290015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8" name="Πίνακας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92491"/>
              </p:ext>
            </p:extLst>
          </p:nvPr>
        </p:nvGraphicFramePr>
        <p:xfrm>
          <a:off x="2313432" y="2551124"/>
          <a:ext cx="6647688" cy="3522104"/>
        </p:xfrm>
        <a:graphic>
          <a:graphicData uri="http://schemas.openxmlformats.org/drawingml/2006/table">
            <a:tbl>
              <a:tblPr/>
              <a:tblGrid>
                <a:gridCol w="1402057">
                  <a:extLst>
                    <a:ext uri="{9D8B030D-6E8A-4147-A177-3AD203B41FA5}">
                      <a16:colId xmlns:a16="http://schemas.microsoft.com/office/drawing/2014/main" val="766780059"/>
                    </a:ext>
                  </a:extLst>
                </a:gridCol>
                <a:gridCol w="1660330">
                  <a:extLst>
                    <a:ext uri="{9D8B030D-6E8A-4147-A177-3AD203B41FA5}">
                      <a16:colId xmlns:a16="http://schemas.microsoft.com/office/drawing/2014/main" val="4265268073"/>
                    </a:ext>
                  </a:extLst>
                </a:gridCol>
                <a:gridCol w="1475849">
                  <a:extLst>
                    <a:ext uri="{9D8B030D-6E8A-4147-A177-3AD203B41FA5}">
                      <a16:colId xmlns:a16="http://schemas.microsoft.com/office/drawing/2014/main" val="2394702284"/>
                    </a:ext>
                  </a:extLst>
                </a:gridCol>
                <a:gridCol w="2109452">
                  <a:extLst>
                    <a:ext uri="{9D8B030D-6E8A-4147-A177-3AD203B41FA5}">
                      <a16:colId xmlns:a16="http://schemas.microsoft.com/office/drawing/2014/main" val="966927074"/>
                    </a:ext>
                  </a:extLst>
                </a:gridCol>
              </a:tblGrid>
              <a:tr h="46283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b="1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  ΠΙΝΑΚΑΣ</a:t>
                      </a:r>
                      <a:endParaRPr lang="el-GR" sz="2000" dirty="0" smtClean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i="1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942657"/>
                  </a:ext>
                </a:extLst>
              </a:tr>
              <a:tr h="4628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Κατάσταση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 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l-GR" sz="2000" i="1" dirty="0" smtClean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i="1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l-GR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el-GR" sz="2000" baseline="30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en-US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</a:t>
                      </a:r>
                      <a:r>
                        <a:rPr lang="el-GR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</a:t>
                      </a:r>
                      <a:r>
                        <a:rPr lang="el-GR" sz="20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l-GR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      </a:t>
                      </a:r>
                      <a:endParaRPr lang="el-GR" sz="2000" i="1" dirty="0" smtClean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i="1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de-DE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de-DE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(m</a:t>
                      </a:r>
                      <a:r>
                        <a:rPr lang="de-DE" sz="20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de-DE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       </a:t>
                      </a:r>
                      <a:endParaRPr lang="el-GR" sz="2000" i="1" dirty="0" smtClean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i="1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de-DE" sz="2000" b="1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de-DE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(K)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324013"/>
                  </a:ext>
                </a:extLst>
              </a:tr>
              <a:tr h="542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      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l-GR" sz="20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600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1492861"/>
                  </a:ext>
                </a:extLst>
              </a:tr>
              <a:tr h="6942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Β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l-GR" sz="20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181311"/>
                  </a:ext>
                </a:extLst>
              </a:tr>
              <a:tr h="6942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Γ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l-GR" sz="20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el-GR" sz="20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209206"/>
                  </a:ext>
                </a:extLst>
              </a:tr>
            </a:tbl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92024" y="3108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pSp>
        <p:nvGrpSpPr>
          <p:cNvPr id="11" name="Ομάδα 10"/>
          <p:cNvGrpSpPr/>
          <p:nvPr/>
        </p:nvGrpSpPr>
        <p:grpSpPr>
          <a:xfrm>
            <a:off x="1459992" y="150467"/>
            <a:ext cx="9272016" cy="2400657"/>
            <a:chOff x="1459992" y="150467"/>
            <a:chExt cx="9272016" cy="2400657"/>
          </a:xfrm>
        </p:grpSpPr>
        <p:sp>
          <p:nvSpPr>
            <p:cNvPr id="7" name="Ορθογώνιο 6"/>
            <p:cNvSpPr/>
            <p:nvPr/>
          </p:nvSpPr>
          <p:spPr>
            <a:xfrm>
              <a:off x="1459992" y="150467"/>
              <a:ext cx="9272016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10. </a:t>
              </a:r>
              <a:r>
                <a:rPr lang="el-GR" sz="2000" dirty="0">
                  <a:latin typeface="Trebuchet MS" panose="020B0603020202020204" pitchFamily="34" charset="0"/>
                </a:rPr>
                <a:t>Ιδανικό αέριο ξεκινώντας από την κατάσταση  </a:t>
              </a:r>
              <a:r>
                <a:rPr lang="el-GR" sz="2000" dirty="0" smtClean="0">
                  <a:latin typeface="Trebuchet MS" panose="020B0603020202020204" pitchFamily="34" charset="0"/>
                </a:rPr>
                <a:t>Α, </a:t>
              </a:r>
              <a:r>
                <a:rPr lang="el-GR" sz="2000" dirty="0">
                  <a:latin typeface="Trebuchet MS" panose="020B0603020202020204" pitchFamily="34" charset="0"/>
                </a:rPr>
                <a:t>παθαίνει την παρακάτω κυκλική μεταβολή:                      </a:t>
              </a:r>
            </a:p>
            <a:p>
              <a:pPr>
                <a:lnSpc>
                  <a:spcPct val="150000"/>
                </a:lnSpc>
              </a:pPr>
              <a:r>
                <a:rPr lang="el-GR" sz="2000" dirty="0">
                  <a:latin typeface="Trebuchet MS" panose="020B0603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l-GR" sz="2000" dirty="0" smtClean="0">
                  <a:latin typeface="Trebuchet MS" panose="020B0603020202020204" pitchFamily="34" charset="0"/>
                </a:rPr>
                <a:t>Να </a:t>
              </a:r>
              <a:r>
                <a:rPr lang="el-GR" sz="2000" dirty="0">
                  <a:latin typeface="Trebuchet MS" panose="020B0603020202020204" pitchFamily="34" charset="0"/>
                </a:rPr>
                <a:t>συμπληρώσετε τον παρακάτω πίνακα τιμών, παίρνοντας υπόψη σας το είδος της μεταβολής και τις τιμές που δίνονται. </a:t>
              </a:r>
            </a:p>
          </p:txBody>
        </p:sp>
        <p:graphicFrame>
          <p:nvGraphicFramePr>
            <p:cNvPr id="10" name="Αντικείμενο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3336114"/>
                </p:ext>
              </p:extLst>
            </p:nvPr>
          </p:nvGraphicFramePr>
          <p:xfrm>
            <a:off x="3009018" y="1141269"/>
            <a:ext cx="5416416" cy="440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" r:id="rId3" imgW="2463800" imgH="203200" progId="Equation.3">
                    <p:embed/>
                  </p:oleObj>
                </mc:Choice>
                <mc:Fallback>
                  <p:oleObj r:id="rId3" imgW="2463800" imgH="2032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09018" y="1141269"/>
                          <a:ext cx="5416416" cy="44035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Box 11"/>
          <p:cNvSpPr txBox="1"/>
          <p:nvPr/>
        </p:nvSpPr>
        <p:spPr>
          <a:xfrm>
            <a:off x="7601204" y="4791351"/>
            <a:ext cx="649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600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0832" y="5474380"/>
            <a:ext cx="310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8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75020" y="4112121"/>
            <a:ext cx="58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10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8172" y="4791351"/>
            <a:ext cx="295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5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34148" y="5478619"/>
            <a:ext cx="783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1200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48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180" y="123614"/>
            <a:ext cx="73482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 </a:t>
            </a:r>
            <a:r>
              <a:rPr 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και τα σωματίδια των υγρών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βρίσκονται σε κοντινή απόσταση μεταξύ τους,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οι δυνάμεις που αναπτύσσονται ανάμεσά τους είναι σημαντικές,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έχουν ορισμένο όγκο αλλά όχι δικό τους σχήμα.</a:t>
            </a:r>
          </a:p>
        </p:txBody>
      </p:sp>
      <p:grpSp>
        <p:nvGrpSpPr>
          <p:cNvPr id="7" name="Ομάδα 6"/>
          <p:cNvGrpSpPr/>
          <p:nvPr/>
        </p:nvGrpSpPr>
        <p:grpSpPr>
          <a:xfrm>
            <a:off x="5140960" y="3170602"/>
            <a:ext cx="6441440" cy="3031808"/>
            <a:chOff x="5140960" y="3170602"/>
            <a:chExt cx="6441440" cy="3031808"/>
          </a:xfrm>
        </p:grpSpPr>
        <p:pic>
          <p:nvPicPr>
            <p:cNvPr id="5" name="Εικόνα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960" y="3170602"/>
              <a:ext cx="5389880" cy="30318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10683240" y="4058418"/>
              <a:ext cx="8991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 smtClean="0">
                  <a:latin typeface="Comic Sans MS" panose="030F0702030302020204" pitchFamily="66" charset="0"/>
                </a:rPr>
                <a:t>μόρια υγρού νερού</a:t>
              </a:r>
              <a:endParaRPr lang="el-GR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481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73" y="943645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55173" y="531890"/>
            <a:ext cx="87020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Προσπαθώντας να κατανοήσουμε την συμπεριφορά των αερίων θα μελετήσουμε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τους νόμους των αερίων.</a:t>
            </a:r>
          </a:p>
          <a:p>
            <a:pPr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Οι νόμοι των αερίων μας δίνουν την μαθηματική ερμηνεία της συμπεριφοράς των αερίων.</a:t>
            </a:r>
          </a:p>
          <a:p>
            <a:pPr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Στη συνέχεια, θα μελετήσουμε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την κινητική θεωρία των αερίων.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2155173" y="4502208"/>
            <a:ext cx="7269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>
                <a:latin typeface="Comic Sans MS" panose="030F0702030302020204" pitchFamily="66" charset="0"/>
              </a:rPr>
              <a:t>Η μελέτη της Κινητικής θεωρίας θα στηριχτεί στη μελέτη της </a:t>
            </a:r>
            <a:r>
              <a:rPr lang="el-GR" sz="2400" b="1" dirty="0" smtClean="0">
                <a:latin typeface="Comic Sans MS" panose="030F0702030302020204" pitchFamily="66" charset="0"/>
              </a:rPr>
              <a:t>συμπεριφοράς ενός ιδανικού αερίου. 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395531" y="333726"/>
            <a:ext cx="7271239" cy="6191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Εισαγωγή στους Νόμους των αερίων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3385740" y="1316353"/>
            <a:ext cx="5252880" cy="4742182"/>
            <a:chOff x="3385740" y="1316353"/>
            <a:chExt cx="5252880" cy="4742182"/>
          </a:xfrm>
        </p:grpSpPr>
        <p:grpSp>
          <p:nvGrpSpPr>
            <p:cNvPr id="7" name="Ομάδα 6"/>
            <p:cNvGrpSpPr/>
            <p:nvPr/>
          </p:nvGrpSpPr>
          <p:grpSpPr>
            <a:xfrm>
              <a:off x="3385740" y="1424304"/>
              <a:ext cx="5252880" cy="4634231"/>
              <a:chOff x="3450589" y="1234440"/>
              <a:chExt cx="5252880" cy="4634231"/>
            </a:xfrm>
          </p:grpSpPr>
          <p:pic>
            <p:nvPicPr>
              <p:cNvPr id="5" name="Εικόνα 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8531" y="1234440"/>
                <a:ext cx="5214938" cy="4526280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450589" y="4391343"/>
                <a:ext cx="5252879" cy="147732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l-GR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001984" y="1316353"/>
              <a:ext cx="1436915" cy="707886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 smtClean="0">
                  <a:latin typeface="Comic Sans MS" panose="030F0702030302020204" pitchFamily="66" charset="0"/>
                </a:rPr>
                <a:t>μικρή</a:t>
              </a:r>
            </a:p>
            <a:p>
              <a:pPr algn="ctr"/>
              <a:r>
                <a:rPr lang="el-GR" sz="2000" b="1" dirty="0" smtClean="0">
                  <a:latin typeface="Comic Sans MS" panose="030F0702030302020204" pitchFamily="66" charset="0"/>
                </a:rPr>
                <a:t>πίεση </a:t>
              </a:r>
              <a:endParaRPr lang="el-GR" sz="2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01245" y="1316353"/>
              <a:ext cx="1436915" cy="707886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b="1" dirty="0" smtClean="0">
                  <a:latin typeface="Comic Sans MS" panose="030F0702030302020204" pitchFamily="66" charset="0"/>
                </a:rPr>
                <a:t>μεγάλη</a:t>
              </a:r>
            </a:p>
            <a:p>
              <a:pPr algn="ctr"/>
              <a:r>
                <a:rPr lang="el-GR" sz="2000" b="1" dirty="0" smtClean="0">
                  <a:latin typeface="Comic Sans MS" panose="030F0702030302020204" pitchFamily="66" charset="0"/>
                </a:rPr>
                <a:t>πίεση </a:t>
              </a:r>
              <a:endParaRPr lang="el-GR" sz="2000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70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33" y="913165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747010" y="628015"/>
            <a:ext cx="7661910" cy="3258185"/>
          </a:xfrm>
          <a:prstGeom prst="rect">
            <a:avLst/>
          </a:prstGeom>
          <a:effectLst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defRPr/>
            </a:pPr>
            <a:r>
              <a:rPr lang="el-GR" altLang="el-GR" sz="2400" b="1" dirty="0" smtClean="0">
                <a:latin typeface="Comic Sans MS" pitchFamily="66" charset="0"/>
              </a:rPr>
              <a:t>Θα μελετήσουμε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μακροσκοπικά</a:t>
            </a:r>
            <a:r>
              <a:rPr lang="el-GR" altLang="el-GR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latin typeface="Comic Sans MS" pitchFamily="66" charset="0"/>
              </a:rPr>
              <a:t>ένα αέριο μέσα από το συσχετισμό </a:t>
            </a:r>
          </a:p>
          <a:p>
            <a:pPr algn="just">
              <a:lnSpc>
                <a:spcPct val="150000"/>
              </a:lnSpc>
              <a:defRPr/>
            </a:pPr>
            <a:r>
              <a:rPr lang="el-GR" altLang="el-GR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της πίεσης,</a:t>
            </a:r>
          </a:p>
          <a:p>
            <a:pPr algn="just">
              <a:lnSpc>
                <a:spcPct val="150000"/>
              </a:lnSpc>
              <a:defRPr/>
            </a:pPr>
            <a:r>
              <a:rPr lang="el-GR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του όγκου</a:t>
            </a:r>
            <a:endParaRPr lang="el-GR" altLang="el-GR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l-GR" altLang="el-GR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θερμοκρασίας,</a:t>
            </a:r>
            <a:r>
              <a:rPr lang="el-GR" altLang="el-G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του αερίου.</a:t>
            </a:r>
            <a:endParaRPr lang="el-GR" altLang="el-GR" sz="2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5237533" y="2543929"/>
            <a:ext cx="1340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και της</a:t>
            </a:r>
            <a:r>
              <a:rPr lang="el-GR" altLang="el-G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8861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2511</Words>
  <Application>Microsoft Office PowerPoint</Application>
  <PresentationFormat>Ευρεία οθόνη</PresentationFormat>
  <Paragraphs>513</Paragraphs>
  <Slides>50</Slides>
  <Notes>4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50</vt:i4>
      </vt:variant>
    </vt:vector>
  </HeadingPairs>
  <TitlesOfParts>
    <vt:vector size="60" baseType="lpstr">
      <vt:lpstr>Arial</vt:lpstr>
      <vt:lpstr>Calibri</vt:lpstr>
      <vt:lpstr>Cambria Math</vt:lpstr>
      <vt:lpstr>Comic Sans MS</vt:lpstr>
      <vt:lpstr>Symbol</vt:lpstr>
      <vt:lpstr>Times New Roman</vt:lpstr>
      <vt:lpstr>Trebuchet MS</vt:lpstr>
      <vt:lpstr>Wingdings</vt:lpstr>
      <vt:lpstr>2_Θέμα του Office</vt:lpstr>
      <vt:lpstr>Equation.3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Μερκούριος Παναγιωτόπουλος</dc:creator>
  <cp:lastModifiedBy>petros xirodimas</cp:lastModifiedBy>
  <cp:revision>304</cp:revision>
  <dcterms:created xsi:type="dcterms:W3CDTF">2018-06-26T13:54:08Z</dcterms:created>
  <dcterms:modified xsi:type="dcterms:W3CDTF">2021-01-23T11:31:59Z</dcterms:modified>
</cp:coreProperties>
</file>