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97" r:id="rId3"/>
    <p:sldMasterId id="2147483709" r:id="rId4"/>
    <p:sldMasterId id="2147483721" r:id="rId5"/>
    <p:sldMasterId id="2147483733" r:id="rId6"/>
    <p:sldMasterId id="2147483745" r:id="rId7"/>
    <p:sldMasterId id="2147483757" r:id="rId8"/>
  </p:sldMasterIdLst>
  <p:sldIdLst>
    <p:sldId id="259" r:id="rId9"/>
    <p:sldId id="261" r:id="rId10"/>
    <p:sldId id="281" r:id="rId11"/>
    <p:sldId id="257" r:id="rId12"/>
    <p:sldId id="258" r:id="rId13"/>
    <p:sldId id="283" r:id="rId14"/>
    <p:sldId id="260" r:id="rId15"/>
    <p:sldId id="284" r:id="rId16"/>
    <p:sldId id="285" r:id="rId17"/>
    <p:sldId id="286" r:id="rId18"/>
    <p:sldId id="287" r:id="rId19"/>
    <p:sldId id="288" r:id="rId20"/>
    <p:sldId id="289" r:id="rId21"/>
    <p:sldId id="290" r:id="rId22"/>
    <p:sldId id="293" r:id="rId23"/>
    <p:sldId id="294" r:id="rId24"/>
    <p:sldId id="296" r:id="rId25"/>
    <p:sldId id="291" r:id="rId26"/>
    <p:sldId id="263" r:id="rId27"/>
    <p:sldId id="292" r:id="rId28"/>
    <p:sldId id="264" r:id="rId29"/>
    <p:sldId id="265" r:id="rId30"/>
    <p:sldId id="266" r:id="rId31"/>
    <p:sldId id="267" r:id="rId32"/>
    <p:sldId id="269" r:id="rId33"/>
    <p:sldId id="297" r:id="rId34"/>
    <p:sldId id="298" r:id="rId35"/>
    <p:sldId id="270" r:id="rId36"/>
    <p:sldId id="271" r:id="rId37"/>
    <p:sldId id="302" r:id="rId38"/>
    <p:sldId id="299" r:id="rId39"/>
    <p:sldId id="303" r:id="rId40"/>
    <p:sldId id="272" r:id="rId41"/>
    <p:sldId id="300" r:id="rId42"/>
    <p:sldId id="304" r:id="rId43"/>
    <p:sldId id="273" r:id="rId44"/>
    <p:sldId id="274" r:id="rId45"/>
    <p:sldId id="275" r:id="rId46"/>
    <p:sldId id="276" r:id="rId47"/>
    <p:sldId id="277" r:id="rId48"/>
    <p:sldId id="278" r:id="rId49"/>
    <p:sldId id="279" r:id="rId50"/>
    <p:sldId id="301" r:id="rId51"/>
    <p:sldId id="280" r:id="rId52"/>
    <p:sldId id="305" r:id="rId53"/>
    <p:sldId id="306" r:id="rId54"/>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0000FF"/>
    <a:srgbClr val="800000"/>
    <a:srgbClr val="FFFFCC"/>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64"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tableStyles" Target="tableStyles.xml"/><Relationship Id="rId5" Type="http://schemas.openxmlformats.org/officeDocument/2006/relationships/slideMaster" Target="slideMasters/slideMaster5.xml"/><Relationship Id="rId19"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43.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theme" Target="theme/theme1.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38.emf"/><Relationship Id="rId1" Type="http://schemas.openxmlformats.org/officeDocument/2006/relationships/image" Target="../media/image37.e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47.wmf"/><Relationship Id="rId1" Type="http://schemas.openxmlformats.org/officeDocument/2006/relationships/image" Target="../media/image46.wmf"/><Relationship Id="rId5" Type="http://schemas.openxmlformats.org/officeDocument/2006/relationships/image" Target="../media/image50.wmf"/><Relationship Id="rId4" Type="http://schemas.openxmlformats.org/officeDocument/2006/relationships/image" Target="../media/image49.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53.emf"/><Relationship Id="rId7" Type="http://schemas.openxmlformats.org/officeDocument/2006/relationships/image" Target="../media/image57.emf"/><Relationship Id="rId2" Type="http://schemas.openxmlformats.org/officeDocument/2006/relationships/image" Target="../media/image52.emf"/><Relationship Id="rId1" Type="http://schemas.openxmlformats.org/officeDocument/2006/relationships/image" Target="../media/image51.emf"/><Relationship Id="rId6" Type="http://schemas.openxmlformats.org/officeDocument/2006/relationships/image" Target="../media/image56.emf"/><Relationship Id="rId5" Type="http://schemas.openxmlformats.org/officeDocument/2006/relationships/image" Target="../media/image55.emf"/><Relationship Id="rId4" Type="http://schemas.openxmlformats.org/officeDocument/2006/relationships/image" Target="../media/image54.e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59.emf"/><Relationship Id="rId1" Type="http://schemas.openxmlformats.org/officeDocument/2006/relationships/image" Target="../media/image58.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image" Target="../media/image14.emf"/><Relationship Id="rId4" Type="http://schemas.openxmlformats.org/officeDocument/2006/relationships/image" Target="../media/image17.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image" Target="../media/image18.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image" Target="../media/image21.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image" Target="../media/image24.emf"/><Relationship Id="rId5" Type="http://schemas.openxmlformats.org/officeDocument/2006/relationships/image" Target="../media/image28.wmf"/><Relationship Id="rId4" Type="http://schemas.openxmlformats.org/officeDocument/2006/relationships/image" Target="../media/image27.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image" Target="../media/image29.emf"/><Relationship Id="rId4" Type="http://schemas.openxmlformats.org/officeDocument/2006/relationships/image" Target="../media/image32.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image" Target="../media/image33.emf"/><Relationship Id="rId4" Type="http://schemas.openxmlformats.org/officeDocument/2006/relationships/image" Target="../media/image36.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9.emf"/><Relationship Id="rId7" Type="http://schemas.openxmlformats.org/officeDocument/2006/relationships/image" Target="../media/image43.emf"/><Relationship Id="rId2" Type="http://schemas.openxmlformats.org/officeDocument/2006/relationships/image" Target="../media/image38.emf"/><Relationship Id="rId1" Type="http://schemas.openxmlformats.org/officeDocument/2006/relationships/image" Target="../media/image37.emf"/><Relationship Id="rId6" Type="http://schemas.openxmlformats.org/officeDocument/2006/relationships/image" Target="../media/image42.emf"/><Relationship Id="rId5" Type="http://schemas.openxmlformats.org/officeDocument/2006/relationships/image" Target="../media/image41.emf"/><Relationship Id="rId4" Type="http://schemas.openxmlformats.org/officeDocument/2006/relationships/image" Target="../media/image40.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4.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2AF17052-DFB9-4437-BFCF-65825BA46AFF}" type="datetime1">
              <a:rPr lang="el-GR" smtClean="0">
                <a:solidFill>
                  <a:prstClr val="black">
                    <a:tint val="75000"/>
                  </a:prstClr>
                </a:solidFill>
              </a:rPr>
              <a:pPr/>
              <a:t>23/10/2014</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r>
              <a:rPr lang="el-GR" smtClean="0">
                <a:solidFill>
                  <a:prstClr val="black">
                    <a:tint val="75000"/>
                  </a:prstClr>
                </a:solidFill>
              </a:rPr>
              <a:t>Μερκ. Παναγιωτόπουλος - 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6059130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741EDCF2-1144-4937-83C2-F49D91E32BE3}" type="datetime1">
              <a:rPr lang="el-GR" smtClean="0">
                <a:solidFill>
                  <a:prstClr val="black">
                    <a:tint val="75000"/>
                  </a:prstClr>
                </a:solidFill>
              </a:rPr>
              <a:pPr/>
              <a:t>23/10/2014</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r>
              <a:rPr lang="el-GR" smtClean="0">
                <a:solidFill>
                  <a:prstClr val="black">
                    <a:tint val="75000"/>
                  </a:prstClr>
                </a:solidFill>
              </a:rPr>
              <a:t>Μερκ. Παναγιωτόπουλος - 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8092784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183F866F-1133-4EF4-9F75-4634FDB84A68}" type="datetime1">
              <a:rPr lang="el-GR" smtClean="0">
                <a:solidFill>
                  <a:prstClr val="black">
                    <a:tint val="75000"/>
                  </a:prstClr>
                </a:solidFill>
              </a:rPr>
              <a:pPr/>
              <a:t>23/10/2014</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r>
              <a:rPr lang="el-GR" smtClean="0">
                <a:solidFill>
                  <a:prstClr val="black">
                    <a:tint val="75000"/>
                  </a:prstClr>
                </a:solidFill>
              </a:rPr>
              <a:t>Μερκ. Παναγιωτόπουλος - 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40972672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Αντικείμενο">
    <p:spTree>
      <p:nvGrpSpPr>
        <p:cNvPr id="1" name=""/>
        <p:cNvGrpSpPr/>
        <p:nvPr/>
      </p:nvGrpSpPr>
      <p:grpSpPr>
        <a:xfrm>
          <a:off x="0" y="0"/>
          <a:ext cx="0" cy="0"/>
          <a:chOff x="0" y="0"/>
          <a:chExt cx="0" cy="0"/>
        </a:xfrm>
      </p:grpSpPr>
      <p:sp>
        <p:nvSpPr>
          <p:cNvPr id="2" name="Θέση περιεχομένου 1"/>
          <p:cNvSpPr>
            <a:spLocks noGrp="1"/>
          </p:cNvSpPr>
          <p:nvPr>
            <p:ph/>
          </p:nvPr>
        </p:nvSpPr>
        <p:spPr>
          <a:xfrm>
            <a:off x="685800" y="609600"/>
            <a:ext cx="7772400" cy="54864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3" name="Rectangle 4"/>
          <p:cNvSpPr>
            <a:spLocks noGrp="1" noChangeArrowheads="1"/>
          </p:cNvSpPr>
          <p:nvPr>
            <p:ph type="dt" sz="half" idx="10"/>
          </p:nvPr>
        </p:nvSpPr>
        <p:spPr>
          <a:ln/>
        </p:spPr>
        <p:txBody>
          <a:bodyPr/>
          <a:lstStyle>
            <a:lvl1pPr>
              <a:defRPr/>
            </a:lvl1pPr>
          </a:lstStyle>
          <a:p>
            <a:pPr>
              <a:defRPr/>
            </a:pPr>
            <a:fld id="{5B317B10-D7DD-4871-88AB-D5A412DB24AC}" type="datetime1">
              <a:rPr lang="el-GR" smtClean="0">
                <a:solidFill>
                  <a:prstClr val="black">
                    <a:tint val="75000"/>
                  </a:prstClr>
                </a:solidFill>
              </a:rPr>
              <a:pPr>
                <a:defRPr/>
              </a:pPr>
              <a:t>23/10/2014</a:t>
            </a:fld>
            <a:endParaRPr lang="el-GR">
              <a:solidFill>
                <a:prstClr val="black">
                  <a:tint val="75000"/>
                </a:prstClr>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l-GR" smtClean="0">
                <a:solidFill>
                  <a:prstClr val="black">
                    <a:tint val="75000"/>
                  </a:prstClr>
                </a:solidFill>
              </a:rPr>
              <a:t>Μερκ. Παναγιωτόπουλος - 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7F24F44-E708-4DD5-AF0A-FCEF5BE8A6F1}" type="slidenum">
              <a:rPr lang="el-GR">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val="3692965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smtClean="0"/>
              <a:t>Στυλ κύριου υπότιτλου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lt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l-GR" altLang="el-GR">
                <a:solidFill>
                  <a:srgbClr val="000000"/>
                </a:solidFill>
              </a:rPr>
              <a:t>Μερκ. Παναγιωτόπουλος - Φυσικός          www.merkopanas.blogspot.gr</a:t>
            </a:r>
          </a:p>
        </p:txBody>
      </p:sp>
      <p:sp>
        <p:nvSpPr>
          <p:cNvPr id="6" name="Rectangle 6"/>
          <p:cNvSpPr>
            <a:spLocks noGrp="1" noChangeArrowheads="1"/>
          </p:cNvSpPr>
          <p:nvPr>
            <p:ph type="sldNum" sz="quarter" idx="12"/>
          </p:nvPr>
        </p:nvSpPr>
        <p:spPr>
          <a:ln/>
        </p:spPr>
        <p:txBody>
          <a:bodyPr/>
          <a:lstStyle>
            <a:lvl1pPr>
              <a:defRPr/>
            </a:lvl1pPr>
          </a:lstStyle>
          <a:p>
            <a:pPr>
              <a:defRPr/>
            </a:pPr>
            <a:fld id="{3DD0E764-7EE8-4807-BEEF-8EF0B9C82AB4}" type="slidenum">
              <a:rPr lang="el-GR" altLang="el-GR">
                <a:solidFill>
                  <a:srgbClr val="000000"/>
                </a:solidFill>
              </a:rPr>
              <a:pPr>
                <a:defRPr/>
              </a:pPr>
              <a:t>‹#›</a:t>
            </a:fld>
            <a:endParaRPr lang="el-GR" altLang="el-GR">
              <a:solidFill>
                <a:srgbClr val="000000"/>
              </a:solidFill>
            </a:endParaRPr>
          </a:p>
        </p:txBody>
      </p:sp>
    </p:spTree>
    <p:extLst>
      <p:ext uri="{BB962C8B-B14F-4D97-AF65-F5344CB8AC3E}">
        <p14:creationId xmlns:p14="http://schemas.microsoft.com/office/powerpoint/2010/main" val="17183163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lt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l-GR" altLang="el-GR">
                <a:solidFill>
                  <a:srgbClr val="000000"/>
                </a:solidFill>
              </a:rPr>
              <a:t>Μερκ. Παναγιωτόπουλος - Φυσικός          www.merkopanas.blogspot.gr</a:t>
            </a:r>
          </a:p>
        </p:txBody>
      </p:sp>
      <p:sp>
        <p:nvSpPr>
          <p:cNvPr id="6" name="Rectangle 6"/>
          <p:cNvSpPr>
            <a:spLocks noGrp="1" noChangeArrowheads="1"/>
          </p:cNvSpPr>
          <p:nvPr>
            <p:ph type="sldNum" sz="quarter" idx="12"/>
          </p:nvPr>
        </p:nvSpPr>
        <p:spPr>
          <a:ln/>
        </p:spPr>
        <p:txBody>
          <a:bodyPr/>
          <a:lstStyle>
            <a:lvl1pPr>
              <a:defRPr/>
            </a:lvl1pPr>
          </a:lstStyle>
          <a:p>
            <a:pPr>
              <a:defRPr/>
            </a:pPr>
            <a:fld id="{50B45DC6-8EBF-4544-B0A3-EB451DB70A92}" type="slidenum">
              <a:rPr lang="el-GR" altLang="el-GR">
                <a:solidFill>
                  <a:srgbClr val="000000"/>
                </a:solidFill>
              </a:rPr>
              <a:pPr>
                <a:defRPr/>
              </a:pPr>
              <a:t>‹#›</a:t>
            </a:fld>
            <a:endParaRPr lang="el-GR" altLang="el-GR">
              <a:solidFill>
                <a:srgbClr val="000000"/>
              </a:solidFill>
            </a:endParaRPr>
          </a:p>
        </p:txBody>
      </p:sp>
    </p:spTree>
    <p:extLst>
      <p:ext uri="{BB962C8B-B14F-4D97-AF65-F5344CB8AC3E}">
        <p14:creationId xmlns:p14="http://schemas.microsoft.com/office/powerpoint/2010/main" val="19828175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Στυλ υποδείγματος κειμένου</a:t>
            </a:r>
          </a:p>
        </p:txBody>
      </p:sp>
      <p:sp>
        <p:nvSpPr>
          <p:cNvPr id="4" name="Rectangle 4"/>
          <p:cNvSpPr>
            <a:spLocks noGrp="1" noChangeArrowheads="1"/>
          </p:cNvSpPr>
          <p:nvPr>
            <p:ph type="dt" sz="half" idx="10"/>
          </p:nvPr>
        </p:nvSpPr>
        <p:spPr>
          <a:ln/>
        </p:spPr>
        <p:txBody>
          <a:bodyPr/>
          <a:lstStyle>
            <a:lvl1pPr>
              <a:defRPr/>
            </a:lvl1pPr>
          </a:lstStyle>
          <a:p>
            <a:pPr>
              <a:defRPr/>
            </a:pPr>
            <a:endParaRPr lang="el-GR" alt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l-GR" altLang="el-GR">
                <a:solidFill>
                  <a:srgbClr val="000000"/>
                </a:solidFill>
              </a:rPr>
              <a:t>Μερκ. Παναγιωτόπουλος - Φυσικός          www.merkopanas.blogspot.gr</a:t>
            </a:r>
          </a:p>
        </p:txBody>
      </p:sp>
      <p:sp>
        <p:nvSpPr>
          <p:cNvPr id="6" name="Rectangle 6"/>
          <p:cNvSpPr>
            <a:spLocks noGrp="1" noChangeArrowheads="1"/>
          </p:cNvSpPr>
          <p:nvPr>
            <p:ph type="sldNum" sz="quarter" idx="12"/>
          </p:nvPr>
        </p:nvSpPr>
        <p:spPr>
          <a:ln/>
        </p:spPr>
        <p:txBody>
          <a:bodyPr/>
          <a:lstStyle>
            <a:lvl1pPr>
              <a:defRPr/>
            </a:lvl1pPr>
          </a:lstStyle>
          <a:p>
            <a:pPr>
              <a:defRPr/>
            </a:pPr>
            <a:fld id="{16E8221F-9557-4483-9B2D-057B7A56A985}" type="slidenum">
              <a:rPr lang="el-GR" altLang="el-GR">
                <a:solidFill>
                  <a:srgbClr val="000000"/>
                </a:solidFill>
              </a:rPr>
              <a:pPr>
                <a:defRPr/>
              </a:pPr>
              <a:t>‹#›</a:t>
            </a:fld>
            <a:endParaRPr lang="el-GR" altLang="el-GR">
              <a:solidFill>
                <a:srgbClr val="000000"/>
              </a:solidFill>
            </a:endParaRPr>
          </a:p>
        </p:txBody>
      </p:sp>
    </p:spTree>
    <p:extLst>
      <p:ext uri="{BB962C8B-B14F-4D97-AF65-F5344CB8AC3E}">
        <p14:creationId xmlns:p14="http://schemas.microsoft.com/office/powerpoint/2010/main" val="29344292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l-GR" altLang="el-G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l-GR" altLang="el-GR">
                <a:solidFill>
                  <a:srgbClr val="000000"/>
                </a:solidFill>
              </a:rPr>
              <a:t>Μερκ. Παναγιωτόπουλος - Φυσικός          www.merkopanas.blogspot.gr</a:t>
            </a:r>
          </a:p>
        </p:txBody>
      </p:sp>
      <p:sp>
        <p:nvSpPr>
          <p:cNvPr id="7" name="Rectangle 6"/>
          <p:cNvSpPr>
            <a:spLocks noGrp="1" noChangeArrowheads="1"/>
          </p:cNvSpPr>
          <p:nvPr>
            <p:ph type="sldNum" sz="quarter" idx="12"/>
          </p:nvPr>
        </p:nvSpPr>
        <p:spPr>
          <a:ln/>
        </p:spPr>
        <p:txBody>
          <a:bodyPr/>
          <a:lstStyle>
            <a:lvl1pPr>
              <a:defRPr/>
            </a:lvl1pPr>
          </a:lstStyle>
          <a:p>
            <a:pPr>
              <a:defRPr/>
            </a:pPr>
            <a:fld id="{D7650575-F10C-4483-9789-A93D790BA172}" type="slidenum">
              <a:rPr lang="el-GR" altLang="el-GR">
                <a:solidFill>
                  <a:srgbClr val="000000"/>
                </a:solidFill>
              </a:rPr>
              <a:pPr>
                <a:defRPr/>
              </a:pPr>
              <a:t>‹#›</a:t>
            </a:fld>
            <a:endParaRPr lang="el-GR" altLang="el-GR">
              <a:solidFill>
                <a:srgbClr val="000000"/>
              </a:solidFill>
            </a:endParaRPr>
          </a:p>
        </p:txBody>
      </p:sp>
    </p:spTree>
    <p:extLst>
      <p:ext uri="{BB962C8B-B14F-4D97-AF65-F5344CB8AC3E}">
        <p14:creationId xmlns:p14="http://schemas.microsoft.com/office/powerpoint/2010/main" val="18670205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1143000"/>
          </a:xfrm>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Rectangle 4"/>
          <p:cNvSpPr>
            <a:spLocks noGrp="1" noChangeArrowheads="1"/>
          </p:cNvSpPr>
          <p:nvPr>
            <p:ph type="dt" sz="half" idx="10"/>
          </p:nvPr>
        </p:nvSpPr>
        <p:spPr>
          <a:ln/>
        </p:spPr>
        <p:txBody>
          <a:bodyPr/>
          <a:lstStyle>
            <a:lvl1pPr>
              <a:defRPr/>
            </a:lvl1pPr>
          </a:lstStyle>
          <a:p>
            <a:pPr>
              <a:defRPr/>
            </a:pPr>
            <a:endParaRPr lang="el-GR" altLang="el-GR">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l-GR" altLang="el-GR">
                <a:solidFill>
                  <a:srgbClr val="000000"/>
                </a:solidFill>
              </a:rPr>
              <a:t>Μερκ. Παναγιωτόπουλος - Φυσικός          www.merkopanas.blogspot.gr</a:t>
            </a:r>
          </a:p>
        </p:txBody>
      </p:sp>
      <p:sp>
        <p:nvSpPr>
          <p:cNvPr id="9" name="Rectangle 6"/>
          <p:cNvSpPr>
            <a:spLocks noGrp="1" noChangeArrowheads="1"/>
          </p:cNvSpPr>
          <p:nvPr>
            <p:ph type="sldNum" sz="quarter" idx="12"/>
          </p:nvPr>
        </p:nvSpPr>
        <p:spPr>
          <a:ln/>
        </p:spPr>
        <p:txBody>
          <a:bodyPr/>
          <a:lstStyle>
            <a:lvl1pPr>
              <a:defRPr/>
            </a:lvl1pPr>
          </a:lstStyle>
          <a:p>
            <a:pPr>
              <a:defRPr/>
            </a:pPr>
            <a:fld id="{EDE07726-D740-45FF-AD35-A2EB33627A69}" type="slidenum">
              <a:rPr lang="el-GR" altLang="el-GR">
                <a:solidFill>
                  <a:srgbClr val="000000"/>
                </a:solidFill>
              </a:rPr>
              <a:pPr>
                <a:defRPr/>
              </a:pPr>
              <a:t>‹#›</a:t>
            </a:fld>
            <a:endParaRPr lang="el-GR" altLang="el-GR">
              <a:solidFill>
                <a:srgbClr val="000000"/>
              </a:solidFill>
            </a:endParaRPr>
          </a:p>
        </p:txBody>
      </p:sp>
    </p:spTree>
    <p:extLst>
      <p:ext uri="{BB962C8B-B14F-4D97-AF65-F5344CB8AC3E}">
        <p14:creationId xmlns:p14="http://schemas.microsoft.com/office/powerpoint/2010/main" val="33815864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l-GR" altLang="el-GR">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l-GR" altLang="el-GR">
                <a:solidFill>
                  <a:srgbClr val="000000"/>
                </a:solidFill>
              </a:rPr>
              <a:t>Μερκ. Παναγιωτόπουλος - Φυσικός          www.merkopanas.blogspot.gr</a:t>
            </a:r>
          </a:p>
        </p:txBody>
      </p:sp>
      <p:sp>
        <p:nvSpPr>
          <p:cNvPr id="5" name="Rectangle 6"/>
          <p:cNvSpPr>
            <a:spLocks noGrp="1" noChangeArrowheads="1"/>
          </p:cNvSpPr>
          <p:nvPr>
            <p:ph type="sldNum" sz="quarter" idx="12"/>
          </p:nvPr>
        </p:nvSpPr>
        <p:spPr>
          <a:ln/>
        </p:spPr>
        <p:txBody>
          <a:bodyPr/>
          <a:lstStyle>
            <a:lvl1pPr>
              <a:defRPr/>
            </a:lvl1pPr>
          </a:lstStyle>
          <a:p>
            <a:pPr>
              <a:defRPr/>
            </a:pPr>
            <a:fld id="{0B4BE9AB-FBE8-4E2D-AD75-9B8B87A6B5DA}" type="slidenum">
              <a:rPr lang="el-GR" altLang="el-GR">
                <a:solidFill>
                  <a:srgbClr val="000000"/>
                </a:solidFill>
              </a:rPr>
              <a:pPr>
                <a:defRPr/>
              </a:pPr>
              <a:t>‹#›</a:t>
            </a:fld>
            <a:endParaRPr lang="el-GR" altLang="el-GR">
              <a:solidFill>
                <a:srgbClr val="000000"/>
              </a:solidFill>
            </a:endParaRPr>
          </a:p>
        </p:txBody>
      </p:sp>
    </p:spTree>
    <p:extLst>
      <p:ext uri="{BB962C8B-B14F-4D97-AF65-F5344CB8AC3E}">
        <p14:creationId xmlns:p14="http://schemas.microsoft.com/office/powerpoint/2010/main" val="24638858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altLang="el-GR">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l-GR" altLang="el-GR">
                <a:solidFill>
                  <a:srgbClr val="000000"/>
                </a:solidFill>
              </a:rPr>
              <a:t>Μερκ. Παναγιωτόπουλος - Φυσικός          www.merkopanas.blogspot.gr</a:t>
            </a:r>
          </a:p>
        </p:txBody>
      </p:sp>
      <p:sp>
        <p:nvSpPr>
          <p:cNvPr id="4" name="Rectangle 6"/>
          <p:cNvSpPr>
            <a:spLocks noGrp="1" noChangeArrowheads="1"/>
          </p:cNvSpPr>
          <p:nvPr>
            <p:ph type="sldNum" sz="quarter" idx="12"/>
          </p:nvPr>
        </p:nvSpPr>
        <p:spPr>
          <a:ln/>
        </p:spPr>
        <p:txBody>
          <a:bodyPr/>
          <a:lstStyle>
            <a:lvl1pPr>
              <a:defRPr/>
            </a:lvl1pPr>
          </a:lstStyle>
          <a:p>
            <a:pPr>
              <a:defRPr/>
            </a:pPr>
            <a:fld id="{0C261321-FE81-41E5-B595-F629C0431E13}" type="slidenum">
              <a:rPr lang="el-GR" altLang="el-GR">
                <a:solidFill>
                  <a:srgbClr val="000000"/>
                </a:solidFill>
              </a:rPr>
              <a:pPr>
                <a:defRPr/>
              </a:pPr>
              <a:t>‹#›</a:t>
            </a:fld>
            <a:endParaRPr lang="el-GR" altLang="el-GR">
              <a:solidFill>
                <a:srgbClr val="000000"/>
              </a:solidFill>
            </a:endParaRPr>
          </a:p>
        </p:txBody>
      </p:sp>
    </p:spTree>
    <p:extLst>
      <p:ext uri="{BB962C8B-B14F-4D97-AF65-F5344CB8AC3E}">
        <p14:creationId xmlns:p14="http://schemas.microsoft.com/office/powerpoint/2010/main" val="2359761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5D4C83AF-E3BE-446E-8B14-919C2B645E47}" type="datetime1">
              <a:rPr lang="el-GR" smtClean="0">
                <a:solidFill>
                  <a:prstClr val="black">
                    <a:tint val="75000"/>
                  </a:prstClr>
                </a:solidFill>
              </a:rPr>
              <a:pPr/>
              <a:t>23/10/2014</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r>
              <a:rPr lang="el-GR" smtClean="0">
                <a:solidFill>
                  <a:prstClr val="black">
                    <a:tint val="75000"/>
                  </a:prstClr>
                </a:solidFill>
              </a:rPr>
              <a:t>Μερκ. Παναγιωτόπουλος - 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5489783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Rectangle 4"/>
          <p:cNvSpPr>
            <a:spLocks noGrp="1" noChangeArrowheads="1"/>
          </p:cNvSpPr>
          <p:nvPr>
            <p:ph type="dt" sz="half" idx="10"/>
          </p:nvPr>
        </p:nvSpPr>
        <p:spPr>
          <a:ln/>
        </p:spPr>
        <p:txBody>
          <a:bodyPr/>
          <a:lstStyle>
            <a:lvl1pPr>
              <a:defRPr/>
            </a:lvl1pPr>
          </a:lstStyle>
          <a:p>
            <a:pPr>
              <a:defRPr/>
            </a:pPr>
            <a:endParaRPr lang="el-GR" altLang="el-G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l-GR" altLang="el-GR">
                <a:solidFill>
                  <a:srgbClr val="000000"/>
                </a:solidFill>
              </a:rPr>
              <a:t>Μερκ. Παναγιωτόπουλος - Φυσικός          www.merkopanas.blogspot.gr</a:t>
            </a:r>
          </a:p>
        </p:txBody>
      </p:sp>
      <p:sp>
        <p:nvSpPr>
          <p:cNvPr id="7" name="Rectangle 6"/>
          <p:cNvSpPr>
            <a:spLocks noGrp="1" noChangeArrowheads="1"/>
          </p:cNvSpPr>
          <p:nvPr>
            <p:ph type="sldNum" sz="quarter" idx="12"/>
          </p:nvPr>
        </p:nvSpPr>
        <p:spPr>
          <a:ln/>
        </p:spPr>
        <p:txBody>
          <a:bodyPr/>
          <a:lstStyle>
            <a:lvl1pPr>
              <a:defRPr/>
            </a:lvl1pPr>
          </a:lstStyle>
          <a:p>
            <a:pPr>
              <a:defRPr/>
            </a:pPr>
            <a:fld id="{FA0D9726-1206-4C73-9C87-12411D2C513E}" type="slidenum">
              <a:rPr lang="el-GR" altLang="el-GR">
                <a:solidFill>
                  <a:srgbClr val="000000"/>
                </a:solidFill>
              </a:rPr>
              <a:pPr>
                <a:defRPr/>
              </a:pPr>
              <a:t>‹#›</a:t>
            </a:fld>
            <a:endParaRPr lang="el-GR" altLang="el-GR">
              <a:solidFill>
                <a:srgbClr val="000000"/>
              </a:solidFill>
            </a:endParaRPr>
          </a:p>
        </p:txBody>
      </p:sp>
    </p:spTree>
    <p:extLst>
      <p:ext uri="{BB962C8B-B14F-4D97-AF65-F5344CB8AC3E}">
        <p14:creationId xmlns:p14="http://schemas.microsoft.com/office/powerpoint/2010/main" val="42263131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Rectangle 4"/>
          <p:cNvSpPr>
            <a:spLocks noGrp="1" noChangeArrowheads="1"/>
          </p:cNvSpPr>
          <p:nvPr>
            <p:ph type="dt" sz="half" idx="10"/>
          </p:nvPr>
        </p:nvSpPr>
        <p:spPr>
          <a:ln/>
        </p:spPr>
        <p:txBody>
          <a:bodyPr/>
          <a:lstStyle>
            <a:lvl1pPr>
              <a:defRPr/>
            </a:lvl1pPr>
          </a:lstStyle>
          <a:p>
            <a:pPr>
              <a:defRPr/>
            </a:pPr>
            <a:endParaRPr lang="el-GR" altLang="el-G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l-GR" altLang="el-GR">
                <a:solidFill>
                  <a:srgbClr val="000000"/>
                </a:solidFill>
              </a:rPr>
              <a:t>Μερκ. Παναγιωτόπουλος - Φυσικός          www.merkopanas.blogspot.gr</a:t>
            </a:r>
          </a:p>
        </p:txBody>
      </p:sp>
      <p:sp>
        <p:nvSpPr>
          <p:cNvPr id="7" name="Rectangle 6"/>
          <p:cNvSpPr>
            <a:spLocks noGrp="1" noChangeArrowheads="1"/>
          </p:cNvSpPr>
          <p:nvPr>
            <p:ph type="sldNum" sz="quarter" idx="12"/>
          </p:nvPr>
        </p:nvSpPr>
        <p:spPr>
          <a:ln/>
        </p:spPr>
        <p:txBody>
          <a:bodyPr/>
          <a:lstStyle>
            <a:lvl1pPr>
              <a:defRPr/>
            </a:lvl1pPr>
          </a:lstStyle>
          <a:p>
            <a:pPr>
              <a:defRPr/>
            </a:pPr>
            <a:fld id="{99C56CDF-FCFC-4AC0-9B7D-BE9DCAE6D524}" type="slidenum">
              <a:rPr lang="el-GR" altLang="el-GR">
                <a:solidFill>
                  <a:srgbClr val="000000"/>
                </a:solidFill>
              </a:rPr>
              <a:pPr>
                <a:defRPr/>
              </a:pPr>
              <a:t>‹#›</a:t>
            </a:fld>
            <a:endParaRPr lang="el-GR" altLang="el-GR">
              <a:solidFill>
                <a:srgbClr val="000000"/>
              </a:solidFill>
            </a:endParaRPr>
          </a:p>
        </p:txBody>
      </p:sp>
    </p:spTree>
    <p:extLst>
      <p:ext uri="{BB962C8B-B14F-4D97-AF65-F5344CB8AC3E}">
        <p14:creationId xmlns:p14="http://schemas.microsoft.com/office/powerpoint/2010/main" val="22151598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lt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l-GR" altLang="el-GR">
                <a:solidFill>
                  <a:srgbClr val="000000"/>
                </a:solidFill>
              </a:rPr>
              <a:t>Μερκ. Παναγιωτόπουλος - Φυσικός          www.merkopanas.blogspot.gr</a:t>
            </a:r>
          </a:p>
        </p:txBody>
      </p:sp>
      <p:sp>
        <p:nvSpPr>
          <p:cNvPr id="6" name="Rectangle 6"/>
          <p:cNvSpPr>
            <a:spLocks noGrp="1" noChangeArrowheads="1"/>
          </p:cNvSpPr>
          <p:nvPr>
            <p:ph type="sldNum" sz="quarter" idx="12"/>
          </p:nvPr>
        </p:nvSpPr>
        <p:spPr>
          <a:ln/>
        </p:spPr>
        <p:txBody>
          <a:bodyPr/>
          <a:lstStyle>
            <a:lvl1pPr>
              <a:defRPr/>
            </a:lvl1pPr>
          </a:lstStyle>
          <a:p>
            <a:pPr>
              <a:defRPr/>
            </a:pPr>
            <a:fld id="{67B28CC6-CBBD-45D1-A3C4-D0D9F71D28D0}" type="slidenum">
              <a:rPr lang="el-GR" altLang="el-GR">
                <a:solidFill>
                  <a:srgbClr val="000000"/>
                </a:solidFill>
              </a:rPr>
              <a:pPr>
                <a:defRPr/>
              </a:pPr>
              <a:t>‹#›</a:t>
            </a:fld>
            <a:endParaRPr lang="el-GR" altLang="el-GR">
              <a:solidFill>
                <a:srgbClr val="000000"/>
              </a:solidFill>
            </a:endParaRPr>
          </a:p>
        </p:txBody>
      </p:sp>
    </p:spTree>
    <p:extLst>
      <p:ext uri="{BB962C8B-B14F-4D97-AF65-F5344CB8AC3E}">
        <p14:creationId xmlns:p14="http://schemas.microsoft.com/office/powerpoint/2010/main" val="11413687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515100" y="609600"/>
            <a:ext cx="1943100" cy="5486400"/>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685800" y="609600"/>
            <a:ext cx="5676900" cy="5486400"/>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lt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l-GR" altLang="el-GR">
                <a:solidFill>
                  <a:srgbClr val="000000"/>
                </a:solidFill>
              </a:rPr>
              <a:t>Μερκ. Παναγιωτόπουλος - Φυσικός          www.merkopanas.blogspot.gr</a:t>
            </a:r>
          </a:p>
        </p:txBody>
      </p:sp>
      <p:sp>
        <p:nvSpPr>
          <p:cNvPr id="6" name="Rectangle 6"/>
          <p:cNvSpPr>
            <a:spLocks noGrp="1" noChangeArrowheads="1"/>
          </p:cNvSpPr>
          <p:nvPr>
            <p:ph type="sldNum" sz="quarter" idx="12"/>
          </p:nvPr>
        </p:nvSpPr>
        <p:spPr>
          <a:ln/>
        </p:spPr>
        <p:txBody>
          <a:bodyPr/>
          <a:lstStyle>
            <a:lvl1pPr>
              <a:defRPr/>
            </a:lvl1pPr>
          </a:lstStyle>
          <a:p>
            <a:pPr>
              <a:defRPr/>
            </a:pPr>
            <a:fld id="{B39DFE75-C763-46CF-A7A5-5E24DA94205A}" type="slidenum">
              <a:rPr lang="el-GR" altLang="el-GR">
                <a:solidFill>
                  <a:srgbClr val="000000"/>
                </a:solidFill>
              </a:rPr>
              <a:pPr>
                <a:defRPr/>
              </a:pPr>
              <a:t>‹#›</a:t>
            </a:fld>
            <a:endParaRPr lang="el-GR" altLang="el-GR">
              <a:solidFill>
                <a:srgbClr val="000000"/>
              </a:solidFill>
            </a:endParaRPr>
          </a:p>
        </p:txBody>
      </p:sp>
    </p:spTree>
    <p:extLst>
      <p:ext uri="{BB962C8B-B14F-4D97-AF65-F5344CB8AC3E}">
        <p14:creationId xmlns:p14="http://schemas.microsoft.com/office/powerpoint/2010/main" val="37979364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smtClean="0"/>
              <a:t>Στυλ κύριου υπότιτλου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lt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l-GR" altLang="el-GR">
                <a:solidFill>
                  <a:srgbClr val="000000"/>
                </a:solidFill>
              </a:rPr>
              <a:t>Μερκ. Παναγιωτόπουλος - Φυσικός          www.merkopanas.blogspot.gr</a:t>
            </a:r>
          </a:p>
        </p:txBody>
      </p:sp>
      <p:sp>
        <p:nvSpPr>
          <p:cNvPr id="6" name="Rectangle 6"/>
          <p:cNvSpPr>
            <a:spLocks noGrp="1" noChangeArrowheads="1"/>
          </p:cNvSpPr>
          <p:nvPr>
            <p:ph type="sldNum" sz="quarter" idx="12"/>
          </p:nvPr>
        </p:nvSpPr>
        <p:spPr>
          <a:ln/>
        </p:spPr>
        <p:txBody>
          <a:bodyPr/>
          <a:lstStyle>
            <a:lvl1pPr>
              <a:defRPr/>
            </a:lvl1pPr>
          </a:lstStyle>
          <a:p>
            <a:pPr>
              <a:defRPr/>
            </a:pPr>
            <a:fld id="{04EB4992-5E78-4343-97B3-501D5643BE82}" type="slidenum">
              <a:rPr lang="el-GR" altLang="el-GR">
                <a:solidFill>
                  <a:srgbClr val="000000"/>
                </a:solidFill>
              </a:rPr>
              <a:pPr>
                <a:defRPr/>
              </a:pPr>
              <a:t>‹#›</a:t>
            </a:fld>
            <a:endParaRPr lang="el-GR" altLang="el-GR">
              <a:solidFill>
                <a:srgbClr val="000000"/>
              </a:solidFill>
            </a:endParaRPr>
          </a:p>
        </p:txBody>
      </p:sp>
    </p:spTree>
    <p:extLst>
      <p:ext uri="{BB962C8B-B14F-4D97-AF65-F5344CB8AC3E}">
        <p14:creationId xmlns:p14="http://schemas.microsoft.com/office/powerpoint/2010/main" val="34989451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lt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l-GR" altLang="el-GR">
                <a:solidFill>
                  <a:srgbClr val="000000"/>
                </a:solidFill>
              </a:rPr>
              <a:t>Μερκ. Παναγιωτόπουλος - Φυσικός          www.merkopanas.blogspot.gr</a:t>
            </a:r>
          </a:p>
        </p:txBody>
      </p:sp>
      <p:sp>
        <p:nvSpPr>
          <p:cNvPr id="6" name="Rectangle 6"/>
          <p:cNvSpPr>
            <a:spLocks noGrp="1" noChangeArrowheads="1"/>
          </p:cNvSpPr>
          <p:nvPr>
            <p:ph type="sldNum" sz="quarter" idx="12"/>
          </p:nvPr>
        </p:nvSpPr>
        <p:spPr>
          <a:ln/>
        </p:spPr>
        <p:txBody>
          <a:bodyPr/>
          <a:lstStyle>
            <a:lvl1pPr>
              <a:defRPr/>
            </a:lvl1pPr>
          </a:lstStyle>
          <a:p>
            <a:pPr>
              <a:defRPr/>
            </a:pPr>
            <a:fld id="{7658ADE4-24AE-404E-9191-C604A5DD1A9F}" type="slidenum">
              <a:rPr lang="el-GR" altLang="el-GR">
                <a:solidFill>
                  <a:srgbClr val="000000"/>
                </a:solidFill>
              </a:rPr>
              <a:pPr>
                <a:defRPr/>
              </a:pPr>
              <a:t>‹#›</a:t>
            </a:fld>
            <a:endParaRPr lang="el-GR" altLang="el-GR">
              <a:solidFill>
                <a:srgbClr val="000000"/>
              </a:solidFill>
            </a:endParaRPr>
          </a:p>
        </p:txBody>
      </p:sp>
    </p:spTree>
    <p:extLst>
      <p:ext uri="{BB962C8B-B14F-4D97-AF65-F5344CB8AC3E}">
        <p14:creationId xmlns:p14="http://schemas.microsoft.com/office/powerpoint/2010/main" val="34409858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Στυλ υποδείγματος κειμένου</a:t>
            </a:r>
          </a:p>
        </p:txBody>
      </p:sp>
      <p:sp>
        <p:nvSpPr>
          <p:cNvPr id="4" name="Rectangle 4"/>
          <p:cNvSpPr>
            <a:spLocks noGrp="1" noChangeArrowheads="1"/>
          </p:cNvSpPr>
          <p:nvPr>
            <p:ph type="dt" sz="half" idx="10"/>
          </p:nvPr>
        </p:nvSpPr>
        <p:spPr>
          <a:ln/>
        </p:spPr>
        <p:txBody>
          <a:bodyPr/>
          <a:lstStyle>
            <a:lvl1pPr>
              <a:defRPr/>
            </a:lvl1pPr>
          </a:lstStyle>
          <a:p>
            <a:pPr>
              <a:defRPr/>
            </a:pPr>
            <a:endParaRPr lang="el-GR" alt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l-GR" altLang="el-GR">
                <a:solidFill>
                  <a:srgbClr val="000000"/>
                </a:solidFill>
              </a:rPr>
              <a:t>Μερκ. Παναγιωτόπουλος - Φυσικός          www.merkopanas.blogspot.gr</a:t>
            </a:r>
          </a:p>
        </p:txBody>
      </p:sp>
      <p:sp>
        <p:nvSpPr>
          <p:cNvPr id="6" name="Rectangle 6"/>
          <p:cNvSpPr>
            <a:spLocks noGrp="1" noChangeArrowheads="1"/>
          </p:cNvSpPr>
          <p:nvPr>
            <p:ph type="sldNum" sz="quarter" idx="12"/>
          </p:nvPr>
        </p:nvSpPr>
        <p:spPr>
          <a:ln/>
        </p:spPr>
        <p:txBody>
          <a:bodyPr/>
          <a:lstStyle>
            <a:lvl1pPr>
              <a:defRPr/>
            </a:lvl1pPr>
          </a:lstStyle>
          <a:p>
            <a:pPr>
              <a:defRPr/>
            </a:pPr>
            <a:fld id="{79235480-D0B7-46B4-B30C-810613E35218}" type="slidenum">
              <a:rPr lang="el-GR" altLang="el-GR">
                <a:solidFill>
                  <a:srgbClr val="000000"/>
                </a:solidFill>
              </a:rPr>
              <a:pPr>
                <a:defRPr/>
              </a:pPr>
              <a:t>‹#›</a:t>
            </a:fld>
            <a:endParaRPr lang="el-GR" altLang="el-GR">
              <a:solidFill>
                <a:srgbClr val="000000"/>
              </a:solidFill>
            </a:endParaRPr>
          </a:p>
        </p:txBody>
      </p:sp>
    </p:spTree>
    <p:extLst>
      <p:ext uri="{BB962C8B-B14F-4D97-AF65-F5344CB8AC3E}">
        <p14:creationId xmlns:p14="http://schemas.microsoft.com/office/powerpoint/2010/main" val="10498153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l-GR" altLang="el-G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l-GR" altLang="el-GR">
                <a:solidFill>
                  <a:srgbClr val="000000"/>
                </a:solidFill>
              </a:rPr>
              <a:t>Μερκ. Παναγιωτόπουλος - Φυσικός          www.merkopanas.blogspot.gr</a:t>
            </a:r>
          </a:p>
        </p:txBody>
      </p:sp>
      <p:sp>
        <p:nvSpPr>
          <p:cNvPr id="7" name="Rectangle 6"/>
          <p:cNvSpPr>
            <a:spLocks noGrp="1" noChangeArrowheads="1"/>
          </p:cNvSpPr>
          <p:nvPr>
            <p:ph type="sldNum" sz="quarter" idx="12"/>
          </p:nvPr>
        </p:nvSpPr>
        <p:spPr>
          <a:ln/>
        </p:spPr>
        <p:txBody>
          <a:bodyPr/>
          <a:lstStyle>
            <a:lvl1pPr>
              <a:defRPr/>
            </a:lvl1pPr>
          </a:lstStyle>
          <a:p>
            <a:pPr>
              <a:defRPr/>
            </a:pPr>
            <a:fld id="{3046A075-24AC-424C-984D-71A9219488EB}" type="slidenum">
              <a:rPr lang="el-GR" altLang="el-GR">
                <a:solidFill>
                  <a:srgbClr val="000000"/>
                </a:solidFill>
              </a:rPr>
              <a:pPr>
                <a:defRPr/>
              </a:pPr>
              <a:t>‹#›</a:t>
            </a:fld>
            <a:endParaRPr lang="el-GR" altLang="el-GR">
              <a:solidFill>
                <a:srgbClr val="000000"/>
              </a:solidFill>
            </a:endParaRPr>
          </a:p>
        </p:txBody>
      </p:sp>
    </p:spTree>
    <p:extLst>
      <p:ext uri="{BB962C8B-B14F-4D97-AF65-F5344CB8AC3E}">
        <p14:creationId xmlns:p14="http://schemas.microsoft.com/office/powerpoint/2010/main" val="28897158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1143000"/>
          </a:xfrm>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Rectangle 4"/>
          <p:cNvSpPr>
            <a:spLocks noGrp="1" noChangeArrowheads="1"/>
          </p:cNvSpPr>
          <p:nvPr>
            <p:ph type="dt" sz="half" idx="10"/>
          </p:nvPr>
        </p:nvSpPr>
        <p:spPr>
          <a:ln/>
        </p:spPr>
        <p:txBody>
          <a:bodyPr/>
          <a:lstStyle>
            <a:lvl1pPr>
              <a:defRPr/>
            </a:lvl1pPr>
          </a:lstStyle>
          <a:p>
            <a:pPr>
              <a:defRPr/>
            </a:pPr>
            <a:endParaRPr lang="el-GR" altLang="el-GR">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l-GR" altLang="el-GR">
                <a:solidFill>
                  <a:srgbClr val="000000"/>
                </a:solidFill>
              </a:rPr>
              <a:t>Μερκ. Παναγιωτόπουλος - Φυσικός          www.merkopanas.blogspot.gr</a:t>
            </a:r>
          </a:p>
        </p:txBody>
      </p:sp>
      <p:sp>
        <p:nvSpPr>
          <p:cNvPr id="9" name="Rectangle 6"/>
          <p:cNvSpPr>
            <a:spLocks noGrp="1" noChangeArrowheads="1"/>
          </p:cNvSpPr>
          <p:nvPr>
            <p:ph type="sldNum" sz="quarter" idx="12"/>
          </p:nvPr>
        </p:nvSpPr>
        <p:spPr>
          <a:ln/>
        </p:spPr>
        <p:txBody>
          <a:bodyPr/>
          <a:lstStyle>
            <a:lvl1pPr>
              <a:defRPr/>
            </a:lvl1pPr>
          </a:lstStyle>
          <a:p>
            <a:pPr>
              <a:defRPr/>
            </a:pPr>
            <a:fld id="{B299141E-B4EA-4E05-914D-73A9F75E28CA}" type="slidenum">
              <a:rPr lang="el-GR" altLang="el-GR">
                <a:solidFill>
                  <a:srgbClr val="000000"/>
                </a:solidFill>
              </a:rPr>
              <a:pPr>
                <a:defRPr/>
              </a:pPr>
              <a:t>‹#›</a:t>
            </a:fld>
            <a:endParaRPr lang="el-GR" altLang="el-GR">
              <a:solidFill>
                <a:srgbClr val="000000"/>
              </a:solidFill>
            </a:endParaRPr>
          </a:p>
        </p:txBody>
      </p:sp>
    </p:spTree>
    <p:extLst>
      <p:ext uri="{BB962C8B-B14F-4D97-AF65-F5344CB8AC3E}">
        <p14:creationId xmlns:p14="http://schemas.microsoft.com/office/powerpoint/2010/main" val="25911739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l-GR" altLang="el-GR">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l-GR" altLang="el-GR">
                <a:solidFill>
                  <a:srgbClr val="000000"/>
                </a:solidFill>
              </a:rPr>
              <a:t>Μερκ. Παναγιωτόπουλος - Φυσικός          www.merkopanas.blogspot.gr</a:t>
            </a:r>
          </a:p>
        </p:txBody>
      </p:sp>
      <p:sp>
        <p:nvSpPr>
          <p:cNvPr id="5" name="Rectangle 6"/>
          <p:cNvSpPr>
            <a:spLocks noGrp="1" noChangeArrowheads="1"/>
          </p:cNvSpPr>
          <p:nvPr>
            <p:ph type="sldNum" sz="quarter" idx="12"/>
          </p:nvPr>
        </p:nvSpPr>
        <p:spPr>
          <a:ln/>
        </p:spPr>
        <p:txBody>
          <a:bodyPr/>
          <a:lstStyle>
            <a:lvl1pPr>
              <a:defRPr/>
            </a:lvl1pPr>
          </a:lstStyle>
          <a:p>
            <a:pPr>
              <a:defRPr/>
            </a:pPr>
            <a:fld id="{38AD0679-6036-49F4-A41E-8656E8FBF927}" type="slidenum">
              <a:rPr lang="el-GR" altLang="el-GR">
                <a:solidFill>
                  <a:srgbClr val="000000"/>
                </a:solidFill>
              </a:rPr>
              <a:pPr>
                <a:defRPr/>
              </a:pPr>
              <a:t>‹#›</a:t>
            </a:fld>
            <a:endParaRPr lang="el-GR" altLang="el-GR">
              <a:solidFill>
                <a:srgbClr val="000000"/>
              </a:solidFill>
            </a:endParaRPr>
          </a:p>
        </p:txBody>
      </p:sp>
    </p:spTree>
    <p:extLst>
      <p:ext uri="{BB962C8B-B14F-4D97-AF65-F5344CB8AC3E}">
        <p14:creationId xmlns:p14="http://schemas.microsoft.com/office/powerpoint/2010/main" val="482514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15820A82-EB76-4D53-AD7A-6A2D93050206}" type="datetime1">
              <a:rPr lang="el-GR" smtClean="0">
                <a:solidFill>
                  <a:prstClr val="black">
                    <a:tint val="75000"/>
                  </a:prstClr>
                </a:solidFill>
              </a:rPr>
              <a:pPr/>
              <a:t>23/10/2014</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r>
              <a:rPr lang="el-GR" smtClean="0">
                <a:solidFill>
                  <a:prstClr val="black">
                    <a:tint val="75000"/>
                  </a:prstClr>
                </a:solidFill>
              </a:rPr>
              <a:t>Μερκ. Παναγιωτόπουλος - 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42509802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altLang="el-GR">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l-GR" altLang="el-GR">
                <a:solidFill>
                  <a:srgbClr val="000000"/>
                </a:solidFill>
              </a:rPr>
              <a:t>Μερκ. Παναγιωτόπουλος - Φυσικός          www.merkopanas.blogspot.gr</a:t>
            </a:r>
          </a:p>
        </p:txBody>
      </p:sp>
      <p:sp>
        <p:nvSpPr>
          <p:cNvPr id="4" name="Rectangle 6"/>
          <p:cNvSpPr>
            <a:spLocks noGrp="1" noChangeArrowheads="1"/>
          </p:cNvSpPr>
          <p:nvPr>
            <p:ph type="sldNum" sz="quarter" idx="12"/>
          </p:nvPr>
        </p:nvSpPr>
        <p:spPr>
          <a:ln/>
        </p:spPr>
        <p:txBody>
          <a:bodyPr/>
          <a:lstStyle>
            <a:lvl1pPr>
              <a:defRPr/>
            </a:lvl1pPr>
          </a:lstStyle>
          <a:p>
            <a:pPr>
              <a:defRPr/>
            </a:pPr>
            <a:fld id="{47F2B8E7-11C5-4486-A4FE-9B59918D3A90}" type="slidenum">
              <a:rPr lang="el-GR" altLang="el-GR">
                <a:solidFill>
                  <a:srgbClr val="000000"/>
                </a:solidFill>
              </a:rPr>
              <a:pPr>
                <a:defRPr/>
              </a:pPr>
              <a:t>‹#›</a:t>
            </a:fld>
            <a:endParaRPr lang="el-GR" altLang="el-GR">
              <a:solidFill>
                <a:srgbClr val="000000"/>
              </a:solidFill>
            </a:endParaRPr>
          </a:p>
        </p:txBody>
      </p:sp>
    </p:spTree>
    <p:extLst>
      <p:ext uri="{BB962C8B-B14F-4D97-AF65-F5344CB8AC3E}">
        <p14:creationId xmlns:p14="http://schemas.microsoft.com/office/powerpoint/2010/main" val="36860128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Rectangle 4"/>
          <p:cNvSpPr>
            <a:spLocks noGrp="1" noChangeArrowheads="1"/>
          </p:cNvSpPr>
          <p:nvPr>
            <p:ph type="dt" sz="half" idx="10"/>
          </p:nvPr>
        </p:nvSpPr>
        <p:spPr>
          <a:ln/>
        </p:spPr>
        <p:txBody>
          <a:bodyPr/>
          <a:lstStyle>
            <a:lvl1pPr>
              <a:defRPr/>
            </a:lvl1pPr>
          </a:lstStyle>
          <a:p>
            <a:pPr>
              <a:defRPr/>
            </a:pPr>
            <a:endParaRPr lang="el-GR" altLang="el-G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l-GR" altLang="el-GR">
                <a:solidFill>
                  <a:srgbClr val="000000"/>
                </a:solidFill>
              </a:rPr>
              <a:t>Μερκ. Παναγιωτόπουλος - Φυσικός          www.merkopanas.blogspot.gr</a:t>
            </a:r>
          </a:p>
        </p:txBody>
      </p:sp>
      <p:sp>
        <p:nvSpPr>
          <p:cNvPr id="7" name="Rectangle 6"/>
          <p:cNvSpPr>
            <a:spLocks noGrp="1" noChangeArrowheads="1"/>
          </p:cNvSpPr>
          <p:nvPr>
            <p:ph type="sldNum" sz="quarter" idx="12"/>
          </p:nvPr>
        </p:nvSpPr>
        <p:spPr>
          <a:ln/>
        </p:spPr>
        <p:txBody>
          <a:bodyPr/>
          <a:lstStyle>
            <a:lvl1pPr>
              <a:defRPr/>
            </a:lvl1pPr>
          </a:lstStyle>
          <a:p>
            <a:pPr>
              <a:defRPr/>
            </a:pPr>
            <a:fld id="{D5952FDF-D686-4BF0-9F1E-964273E6530C}" type="slidenum">
              <a:rPr lang="el-GR" altLang="el-GR">
                <a:solidFill>
                  <a:srgbClr val="000000"/>
                </a:solidFill>
              </a:rPr>
              <a:pPr>
                <a:defRPr/>
              </a:pPr>
              <a:t>‹#›</a:t>
            </a:fld>
            <a:endParaRPr lang="el-GR" altLang="el-GR">
              <a:solidFill>
                <a:srgbClr val="000000"/>
              </a:solidFill>
            </a:endParaRPr>
          </a:p>
        </p:txBody>
      </p:sp>
    </p:spTree>
    <p:extLst>
      <p:ext uri="{BB962C8B-B14F-4D97-AF65-F5344CB8AC3E}">
        <p14:creationId xmlns:p14="http://schemas.microsoft.com/office/powerpoint/2010/main" val="38895825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Rectangle 4"/>
          <p:cNvSpPr>
            <a:spLocks noGrp="1" noChangeArrowheads="1"/>
          </p:cNvSpPr>
          <p:nvPr>
            <p:ph type="dt" sz="half" idx="10"/>
          </p:nvPr>
        </p:nvSpPr>
        <p:spPr>
          <a:ln/>
        </p:spPr>
        <p:txBody>
          <a:bodyPr/>
          <a:lstStyle>
            <a:lvl1pPr>
              <a:defRPr/>
            </a:lvl1pPr>
          </a:lstStyle>
          <a:p>
            <a:pPr>
              <a:defRPr/>
            </a:pPr>
            <a:endParaRPr lang="el-GR" altLang="el-G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l-GR" altLang="el-GR">
                <a:solidFill>
                  <a:srgbClr val="000000"/>
                </a:solidFill>
              </a:rPr>
              <a:t>Μερκ. Παναγιωτόπουλος - Φυσικός          www.merkopanas.blogspot.gr</a:t>
            </a:r>
          </a:p>
        </p:txBody>
      </p:sp>
      <p:sp>
        <p:nvSpPr>
          <p:cNvPr id="7" name="Rectangle 6"/>
          <p:cNvSpPr>
            <a:spLocks noGrp="1" noChangeArrowheads="1"/>
          </p:cNvSpPr>
          <p:nvPr>
            <p:ph type="sldNum" sz="quarter" idx="12"/>
          </p:nvPr>
        </p:nvSpPr>
        <p:spPr>
          <a:ln/>
        </p:spPr>
        <p:txBody>
          <a:bodyPr/>
          <a:lstStyle>
            <a:lvl1pPr>
              <a:defRPr/>
            </a:lvl1pPr>
          </a:lstStyle>
          <a:p>
            <a:pPr>
              <a:defRPr/>
            </a:pPr>
            <a:fld id="{C2FCF2E8-EA62-44AF-9E0C-7D8B42023661}" type="slidenum">
              <a:rPr lang="el-GR" altLang="el-GR">
                <a:solidFill>
                  <a:srgbClr val="000000"/>
                </a:solidFill>
              </a:rPr>
              <a:pPr>
                <a:defRPr/>
              </a:pPr>
              <a:t>‹#›</a:t>
            </a:fld>
            <a:endParaRPr lang="el-GR" altLang="el-GR">
              <a:solidFill>
                <a:srgbClr val="000000"/>
              </a:solidFill>
            </a:endParaRPr>
          </a:p>
        </p:txBody>
      </p:sp>
    </p:spTree>
    <p:extLst>
      <p:ext uri="{BB962C8B-B14F-4D97-AF65-F5344CB8AC3E}">
        <p14:creationId xmlns:p14="http://schemas.microsoft.com/office/powerpoint/2010/main" val="40831217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lt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l-GR" altLang="el-GR">
                <a:solidFill>
                  <a:srgbClr val="000000"/>
                </a:solidFill>
              </a:rPr>
              <a:t>Μερκ. Παναγιωτόπουλος - Φυσικός          www.merkopanas.blogspot.gr</a:t>
            </a:r>
          </a:p>
        </p:txBody>
      </p:sp>
      <p:sp>
        <p:nvSpPr>
          <p:cNvPr id="6" name="Rectangle 6"/>
          <p:cNvSpPr>
            <a:spLocks noGrp="1" noChangeArrowheads="1"/>
          </p:cNvSpPr>
          <p:nvPr>
            <p:ph type="sldNum" sz="quarter" idx="12"/>
          </p:nvPr>
        </p:nvSpPr>
        <p:spPr>
          <a:ln/>
        </p:spPr>
        <p:txBody>
          <a:bodyPr/>
          <a:lstStyle>
            <a:lvl1pPr>
              <a:defRPr/>
            </a:lvl1pPr>
          </a:lstStyle>
          <a:p>
            <a:pPr>
              <a:defRPr/>
            </a:pPr>
            <a:fld id="{9FD387F1-47E7-4A2D-8278-B259627A9A48}" type="slidenum">
              <a:rPr lang="el-GR" altLang="el-GR">
                <a:solidFill>
                  <a:srgbClr val="000000"/>
                </a:solidFill>
              </a:rPr>
              <a:pPr>
                <a:defRPr/>
              </a:pPr>
              <a:t>‹#›</a:t>
            </a:fld>
            <a:endParaRPr lang="el-GR" altLang="el-GR">
              <a:solidFill>
                <a:srgbClr val="000000"/>
              </a:solidFill>
            </a:endParaRPr>
          </a:p>
        </p:txBody>
      </p:sp>
    </p:spTree>
    <p:extLst>
      <p:ext uri="{BB962C8B-B14F-4D97-AF65-F5344CB8AC3E}">
        <p14:creationId xmlns:p14="http://schemas.microsoft.com/office/powerpoint/2010/main" val="1279811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515100" y="609600"/>
            <a:ext cx="1943100" cy="5486400"/>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685800" y="609600"/>
            <a:ext cx="5676900" cy="5486400"/>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lt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l-GR" altLang="el-GR">
                <a:solidFill>
                  <a:srgbClr val="000000"/>
                </a:solidFill>
              </a:rPr>
              <a:t>Μερκ. Παναγιωτόπουλος - Φυσικός          www.merkopanas.blogspot.gr</a:t>
            </a:r>
          </a:p>
        </p:txBody>
      </p:sp>
      <p:sp>
        <p:nvSpPr>
          <p:cNvPr id="6" name="Rectangle 6"/>
          <p:cNvSpPr>
            <a:spLocks noGrp="1" noChangeArrowheads="1"/>
          </p:cNvSpPr>
          <p:nvPr>
            <p:ph type="sldNum" sz="quarter" idx="12"/>
          </p:nvPr>
        </p:nvSpPr>
        <p:spPr>
          <a:ln/>
        </p:spPr>
        <p:txBody>
          <a:bodyPr/>
          <a:lstStyle>
            <a:lvl1pPr>
              <a:defRPr/>
            </a:lvl1pPr>
          </a:lstStyle>
          <a:p>
            <a:pPr>
              <a:defRPr/>
            </a:pPr>
            <a:fld id="{F2D6544E-952B-4740-A8E7-A525D48399E8}" type="slidenum">
              <a:rPr lang="el-GR" altLang="el-GR">
                <a:solidFill>
                  <a:srgbClr val="000000"/>
                </a:solidFill>
              </a:rPr>
              <a:pPr>
                <a:defRPr/>
              </a:pPr>
              <a:t>‹#›</a:t>
            </a:fld>
            <a:endParaRPr lang="el-GR" altLang="el-GR">
              <a:solidFill>
                <a:srgbClr val="000000"/>
              </a:solidFill>
            </a:endParaRPr>
          </a:p>
        </p:txBody>
      </p:sp>
    </p:spTree>
    <p:extLst>
      <p:ext uri="{BB962C8B-B14F-4D97-AF65-F5344CB8AC3E}">
        <p14:creationId xmlns:p14="http://schemas.microsoft.com/office/powerpoint/2010/main" val="21041565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smtClean="0"/>
              <a:t>Στυλ κύριου υπότιτλου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lt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l-GR" altLang="el-GR">
                <a:solidFill>
                  <a:srgbClr val="000000"/>
                </a:solidFill>
              </a:rPr>
              <a:t>Μερκ. Παναγιωτόπουλος - Φυσικός          www.merkopanas.blogspot.gr</a:t>
            </a:r>
          </a:p>
        </p:txBody>
      </p:sp>
      <p:sp>
        <p:nvSpPr>
          <p:cNvPr id="6" name="Rectangle 6"/>
          <p:cNvSpPr>
            <a:spLocks noGrp="1" noChangeArrowheads="1"/>
          </p:cNvSpPr>
          <p:nvPr>
            <p:ph type="sldNum" sz="quarter" idx="12"/>
          </p:nvPr>
        </p:nvSpPr>
        <p:spPr>
          <a:ln/>
        </p:spPr>
        <p:txBody>
          <a:bodyPr/>
          <a:lstStyle>
            <a:lvl1pPr>
              <a:defRPr/>
            </a:lvl1pPr>
          </a:lstStyle>
          <a:p>
            <a:pPr>
              <a:defRPr/>
            </a:pPr>
            <a:fld id="{04EB4992-5E78-4343-97B3-501D5643BE82}" type="slidenum">
              <a:rPr lang="el-GR" altLang="el-GR">
                <a:solidFill>
                  <a:srgbClr val="000000"/>
                </a:solidFill>
              </a:rPr>
              <a:pPr>
                <a:defRPr/>
              </a:pPr>
              <a:t>‹#›</a:t>
            </a:fld>
            <a:endParaRPr lang="el-GR" altLang="el-GR">
              <a:solidFill>
                <a:srgbClr val="000000"/>
              </a:solidFill>
            </a:endParaRPr>
          </a:p>
        </p:txBody>
      </p:sp>
    </p:spTree>
    <p:extLst>
      <p:ext uri="{BB962C8B-B14F-4D97-AF65-F5344CB8AC3E}">
        <p14:creationId xmlns:p14="http://schemas.microsoft.com/office/powerpoint/2010/main" val="21052822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lt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l-GR" altLang="el-GR">
                <a:solidFill>
                  <a:srgbClr val="000000"/>
                </a:solidFill>
              </a:rPr>
              <a:t>Μερκ. Παναγιωτόπουλος - Φυσικός          www.merkopanas.blogspot.gr</a:t>
            </a:r>
          </a:p>
        </p:txBody>
      </p:sp>
      <p:sp>
        <p:nvSpPr>
          <p:cNvPr id="6" name="Rectangle 6"/>
          <p:cNvSpPr>
            <a:spLocks noGrp="1" noChangeArrowheads="1"/>
          </p:cNvSpPr>
          <p:nvPr>
            <p:ph type="sldNum" sz="quarter" idx="12"/>
          </p:nvPr>
        </p:nvSpPr>
        <p:spPr>
          <a:ln/>
        </p:spPr>
        <p:txBody>
          <a:bodyPr/>
          <a:lstStyle>
            <a:lvl1pPr>
              <a:defRPr/>
            </a:lvl1pPr>
          </a:lstStyle>
          <a:p>
            <a:pPr>
              <a:defRPr/>
            </a:pPr>
            <a:fld id="{7658ADE4-24AE-404E-9191-C604A5DD1A9F}" type="slidenum">
              <a:rPr lang="el-GR" altLang="el-GR">
                <a:solidFill>
                  <a:srgbClr val="000000"/>
                </a:solidFill>
              </a:rPr>
              <a:pPr>
                <a:defRPr/>
              </a:pPr>
              <a:t>‹#›</a:t>
            </a:fld>
            <a:endParaRPr lang="el-GR" altLang="el-GR">
              <a:solidFill>
                <a:srgbClr val="000000"/>
              </a:solidFill>
            </a:endParaRPr>
          </a:p>
        </p:txBody>
      </p:sp>
    </p:spTree>
    <p:extLst>
      <p:ext uri="{BB962C8B-B14F-4D97-AF65-F5344CB8AC3E}">
        <p14:creationId xmlns:p14="http://schemas.microsoft.com/office/powerpoint/2010/main" val="30767723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Στυλ υποδείγματος κειμένου</a:t>
            </a:r>
          </a:p>
        </p:txBody>
      </p:sp>
      <p:sp>
        <p:nvSpPr>
          <p:cNvPr id="4" name="Rectangle 4"/>
          <p:cNvSpPr>
            <a:spLocks noGrp="1" noChangeArrowheads="1"/>
          </p:cNvSpPr>
          <p:nvPr>
            <p:ph type="dt" sz="half" idx="10"/>
          </p:nvPr>
        </p:nvSpPr>
        <p:spPr>
          <a:ln/>
        </p:spPr>
        <p:txBody>
          <a:bodyPr/>
          <a:lstStyle>
            <a:lvl1pPr>
              <a:defRPr/>
            </a:lvl1pPr>
          </a:lstStyle>
          <a:p>
            <a:pPr>
              <a:defRPr/>
            </a:pPr>
            <a:endParaRPr lang="el-GR" alt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l-GR" altLang="el-GR">
                <a:solidFill>
                  <a:srgbClr val="000000"/>
                </a:solidFill>
              </a:rPr>
              <a:t>Μερκ. Παναγιωτόπουλος - Φυσικός          www.merkopanas.blogspot.gr</a:t>
            </a:r>
          </a:p>
        </p:txBody>
      </p:sp>
      <p:sp>
        <p:nvSpPr>
          <p:cNvPr id="6" name="Rectangle 6"/>
          <p:cNvSpPr>
            <a:spLocks noGrp="1" noChangeArrowheads="1"/>
          </p:cNvSpPr>
          <p:nvPr>
            <p:ph type="sldNum" sz="quarter" idx="12"/>
          </p:nvPr>
        </p:nvSpPr>
        <p:spPr>
          <a:ln/>
        </p:spPr>
        <p:txBody>
          <a:bodyPr/>
          <a:lstStyle>
            <a:lvl1pPr>
              <a:defRPr/>
            </a:lvl1pPr>
          </a:lstStyle>
          <a:p>
            <a:pPr>
              <a:defRPr/>
            </a:pPr>
            <a:fld id="{79235480-D0B7-46B4-B30C-810613E35218}" type="slidenum">
              <a:rPr lang="el-GR" altLang="el-GR">
                <a:solidFill>
                  <a:srgbClr val="000000"/>
                </a:solidFill>
              </a:rPr>
              <a:pPr>
                <a:defRPr/>
              </a:pPr>
              <a:t>‹#›</a:t>
            </a:fld>
            <a:endParaRPr lang="el-GR" altLang="el-GR">
              <a:solidFill>
                <a:srgbClr val="000000"/>
              </a:solidFill>
            </a:endParaRPr>
          </a:p>
        </p:txBody>
      </p:sp>
    </p:spTree>
    <p:extLst>
      <p:ext uri="{BB962C8B-B14F-4D97-AF65-F5344CB8AC3E}">
        <p14:creationId xmlns:p14="http://schemas.microsoft.com/office/powerpoint/2010/main" val="120065319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l-GR" altLang="el-G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l-GR" altLang="el-GR">
                <a:solidFill>
                  <a:srgbClr val="000000"/>
                </a:solidFill>
              </a:rPr>
              <a:t>Μερκ. Παναγιωτόπουλος - Φυσικός          www.merkopanas.blogspot.gr</a:t>
            </a:r>
          </a:p>
        </p:txBody>
      </p:sp>
      <p:sp>
        <p:nvSpPr>
          <p:cNvPr id="7" name="Rectangle 6"/>
          <p:cNvSpPr>
            <a:spLocks noGrp="1" noChangeArrowheads="1"/>
          </p:cNvSpPr>
          <p:nvPr>
            <p:ph type="sldNum" sz="quarter" idx="12"/>
          </p:nvPr>
        </p:nvSpPr>
        <p:spPr>
          <a:ln/>
        </p:spPr>
        <p:txBody>
          <a:bodyPr/>
          <a:lstStyle>
            <a:lvl1pPr>
              <a:defRPr/>
            </a:lvl1pPr>
          </a:lstStyle>
          <a:p>
            <a:pPr>
              <a:defRPr/>
            </a:pPr>
            <a:fld id="{3046A075-24AC-424C-984D-71A9219488EB}" type="slidenum">
              <a:rPr lang="el-GR" altLang="el-GR">
                <a:solidFill>
                  <a:srgbClr val="000000"/>
                </a:solidFill>
              </a:rPr>
              <a:pPr>
                <a:defRPr/>
              </a:pPr>
              <a:t>‹#›</a:t>
            </a:fld>
            <a:endParaRPr lang="el-GR" altLang="el-GR">
              <a:solidFill>
                <a:srgbClr val="000000"/>
              </a:solidFill>
            </a:endParaRPr>
          </a:p>
        </p:txBody>
      </p:sp>
    </p:spTree>
    <p:extLst>
      <p:ext uri="{BB962C8B-B14F-4D97-AF65-F5344CB8AC3E}">
        <p14:creationId xmlns:p14="http://schemas.microsoft.com/office/powerpoint/2010/main" val="391077813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1143000"/>
          </a:xfrm>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Rectangle 4"/>
          <p:cNvSpPr>
            <a:spLocks noGrp="1" noChangeArrowheads="1"/>
          </p:cNvSpPr>
          <p:nvPr>
            <p:ph type="dt" sz="half" idx="10"/>
          </p:nvPr>
        </p:nvSpPr>
        <p:spPr>
          <a:ln/>
        </p:spPr>
        <p:txBody>
          <a:bodyPr/>
          <a:lstStyle>
            <a:lvl1pPr>
              <a:defRPr/>
            </a:lvl1pPr>
          </a:lstStyle>
          <a:p>
            <a:pPr>
              <a:defRPr/>
            </a:pPr>
            <a:endParaRPr lang="el-GR" altLang="el-GR">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l-GR" altLang="el-GR">
                <a:solidFill>
                  <a:srgbClr val="000000"/>
                </a:solidFill>
              </a:rPr>
              <a:t>Μερκ. Παναγιωτόπουλος - Φυσικός          www.merkopanas.blogspot.gr</a:t>
            </a:r>
          </a:p>
        </p:txBody>
      </p:sp>
      <p:sp>
        <p:nvSpPr>
          <p:cNvPr id="9" name="Rectangle 6"/>
          <p:cNvSpPr>
            <a:spLocks noGrp="1" noChangeArrowheads="1"/>
          </p:cNvSpPr>
          <p:nvPr>
            <p:ph type="sldNum" sz="quarter" idx="12"/>
          </p:nvPr>
        </p:nvSpPr>
        <p:spPr>
          <a:ln/>
        </p:spPr>
        <p:txBody>
          <a:bodyPr/>
          <a:lstStyle>
            <a:lvl1pPr>
              <a:defRPr/>
            </a:lvl1pPr>
          </a:lstStyle>
          <a:p>
            <a:pPr>
              <a:defRPr/>
            </a:pPr>
            <a:fld id="{B299141E-B4EA-4E05-914D-73A9F75E28CA}" type="slidenum">
              <a:rPr lang="el-GR" altLang="el-GR">
                <a:solidFill>
                  <a:srgbClr val="000000"/>
                </a:solidFill>
              </a:rPr>
              <a:pPr>
                <a:defRPr/>
              </a:pPr>
              <a:t>‹#›</a:t>
            </a:fld>
            <a:endParaRPr lang="el-GR" altLang="el-GR">
              <a:solidFill>
                <a:srgbClr val="000000"/>
              </a:solidFill>
            </a:endParaRPr>
          </a:p>
        </p:txBody>
      </p:sp>
    </p:spTree>
    <p:extLst>
      <p:ext uri="{BB962C8B-B14F-4D97-AF65-F5344CB8AC3E}">
        <p14:creationId xmlns:p14="http://schemas.microsoft.com/office/powerpoint/2010/main" val="1550539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9DBA67B4-CF59-45D5-917D-39388F37AC30}" type="datetime1">
              <a:rPr lang="el-GR" smtClean="0">
                <a:solidFill>
                  <a:prstClr val="black">
                    <a:tint val="75000"/>
                  </a:prstClr>
                </a:solidFill>
              </a:rPr>
              <a:pPr/>
              <a:t>23/10/2014</a:t>
            </a:fld>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r>
              <a:rPr lang="el-GR" smtClean="0">
                <a:solidFill>
                  <a:prstClr val="black">
                    <a:tint val="75000"/>
                  </a:prstClr>
                </a:solidFill>
              </a:rPr>
              <a:t>Μερκ. Παναγιωτόπουλος - 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6123705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l-GR" altLang="el-GR">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l-GR" altLang="el-GR">
                <a:solidFill>
                  <a:srgbClr val="000000"/>
                </a:solidFill>
              </a:rPr>
              <a:t>Μερκ. Παναγιωτόπουλος - Φυσικός          www.merkopanas.blogspot.gr</a:t>
            </a:r>
          </a:p>
        </p:txBody>
      </p:sp>
      <p:sp>
        <p:nvSpPr>
          <p:cNvPr id="5" name="Rectangle 6"/>
          <p:cNvSpPr>
            <a:spLocks noGrp="1" noChangeArrowheads="1"/>
          </p:cNvSpPr>
          <p:nvPr>
            <p:ph type="sldNum" sz="quarter" idx="12"/>
          </p:nvPr>
        </p:nvSpPr>
        <p:spPr>
          <a:ln/>
        </p:spPr>
        <p:txBody>
          <a:bodyPr/>
          <a:lstStyle>
            <a:lvl1pPr>
              <a:defRPr/>
            </a:lvl1pPr>
          </a:lstStyle>
          <a:p>
            <a:pPr>
              <a:defRPr/>
            </a:pPr>
            <a:fld id="{38AD0679-6036-49F4-A41E-8656E8FBF927}" type="slidenum">
              <a:rPr lang="el-GR" altLang="el-GR">
                <a:solidFill>
                  <a:srgbClr val="000000"/>
                </a:solidFill>
              </a:rPr>
              <a:pPr>
                <a:defRPr/>
              </a:pPr>
              <a:t>‹#›</a:t>
            </a:fld>
            <a:endParaRPr lang="el-GR" altLang="el-GR">
              <a:solidFill>
                <a:srgbClr val="000000"/>
              </a:solidFill>
            </a:endParaRPr>
          </a:p>
        </p:txBody>
      </p:sp>
    </p:spTree>
    <p:extLst>
      <p:ext uri="{BB962C8B-B14F-4D97-AF65-F5344CB8AC3E}">
        <p14:creationId xmlns:p14="http://schemas.microsoft.com/office/powerpoint/2010/main" val="12560765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altLang="el-GR">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l-GR" altLang="el-GR">
                <a:solidFill>
                  <a:srgbClr val="000000"/>
                </a:solidFill>
              </a:rPr>
              <a:t>Μερκ. Παναγιωτόπουλος - Φυσικός          www.merkopanas.blogspot.gr</a:t>
            </a:r>
          </a:p>
        </p:txBody>
      </p:sp>
      <p:sp>
        <p:nvSpPr>
          <p:cNvPr id="4" name="Rectangle 6"/>
          <p:cNvSpPr>
            <a:spLocks noGrp="1" noChangeArrowheads="1"/>
          </p:cNvSpPr>
          <p:nvPr>
            <p:ph type="sldNum" sz="quarter" idx="12"/>
          </p:nvPr>
        </p:nvSpPr>
        <p:spPr>
          <a:ln/>
        </p:spPr>
        <p:txBody>
          <a:bodyPr/>
          <a:lstStyle>
            <a:lvl1pPr>
              <a:defRPr/>
            </a:lvl1pPr>
          </a:lstStyle>
          <a:p>
            <a:pPr>
              <a:defRPr/>
            </a:pPr>
            <a:fld id="{47F2B8E7-11C5-4486-A4FE-9B59918D3A90}" type="slidenum">
              <a:rPr lang="el-GR" altLang="el-GR">
                <a:solidFill>
                  <a:srgbClr val="000000"/>
                </a:solidFill>
              </a:rPr>
              <a:pPr>
                <a:defRPr/>
              </a:pPr>
              <a:t>‹#›</a:t>
            </a:fld>
            <a:endParaRPr lang="el-GR" altLang="el-GR">
              <a:solidFill>
                <a:srgbClr val="000000"/>
              </a:solidFill>
            </a:endParaRPr>
          </a:p>
        </p:txBody>
      </p:sp>
    </p:spTree>
    <p:extLst>
      <p:ext uri="{BB962C8B-B14F-4D97-AF65-F5344CB8AC3E}">
        <p14:creationId xmlns:p14="http://schemas.microsoft.com/office/powerpoint/2010/main" val="41348720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Rectangle 4"/>
          <p:cNvSpPr>
            <a:spLocks noGrp="1" noChangeArrowheads="1"/>
          </p:cNvSpPr>
          <p:nvPr>
            <p:ph type="dt" sz="half" idx="10"/>
          </p:nvPr>
        </p:nvSpPr>
        <p:spPr>
          <a:ln/>
        </p:spPr>
        <p:txBody>
          <a:bodyPr/>
          <a:lstStyle>
            <a:lvl1pPr>
              <a:defRPr/>
            </a:lvl1pPr>
          </a:lstStyle>
          <a:p>
            <a:pPr>
              <a:defRPr/>
            </a:pPr>
            <a:endParaRPr lang="el-GR" altLang="el-G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l-GR" altLang="el-GR">
                <a:solidFill>
                  <a:srgbClr val="000000"/>
                </a:solidFill>
              </a:rPr>
              <a:t>Μερκ. Παναγιωτόπουλος - Φυσικός          www.merkopanas.blogspot.gr</a:t>
            </a:r>
          </a:p>
        </p:txBody>
      </p:sp>
      <p:sp>
        <p:nvSpPr>
          <p:cNvPr id="7" name="Rectangle 6"/>
          <p:cNvSpPr>
            <a:spLocks noGrp="1" noChangeArrowheads="1"/>
          </p:cNvSpPr>
          <p:nvPr>
            <p:ph type="sldNum" sz="quarter" idx="12"/>
          </p:nvPr>
        </p:nvSpPr>
        <p:spPr>
          <a:ln/>
        </p:spPr>
        <p:txBody>
          <a:bodyPr/>
          <a:lstStyle>
            <a:lvl1pPr>
              <a:defRPr/>
            </a:lvl1pPr>
          </a:lstStyle>
          <a:p>
            <a:pPr>
              <a:defRPr/>
            </a:pPr>
            <a:fld id="{D5952FDF-D686-4BF0-9F1E-964273E6530C}" type="slidenum">
              <a:rPr lang="el-GR" altLang="el-GR">
                <a:solidFill>
                  <a:srgbClr val="000000"/>
                </a:solidFill>
              </a:rPr>
              <a:pPr>
                <a:defRPr/>
              </a:pPr>
              <a:t>‹#›</a:t>
            </a:fld>
            <a:endParaRPr lang="el-GR" altLang="el-GR">
              <a:solidFill>
                <a:srgbClr val="000000"/>
              </a:solidFill>
            </a:endParaRPr>
          </a:p>
        </p:txBody>
      </p:sp>
    </p:spTree>
    <p:extLst>
      <p:ext uri="{BB962C8B-B14F-4D97-AF65-F5344CB8AC3E}">
        <p14:creationId xmlns:p14="http://schemas.microsoft.com/office/powerpoint/2010/main" val="161980619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Rectangle 4"/>
          <p:cNvSpPr>
            <a:spLocks noGrp="1" noChangeArrowheads="1"/>
          </p:cNvSpPr>
          <p:nvPr>
            <p:ph type="dt" sz="half" idx="10"/>
          </p:nvPr>
        </p:nvSpPr>
        <p:spPr>
          <a:ln/>
        </p:spPr>
        <p:txBody>
          <a:bodyPr/>
          <a:lstStyle>
            <a:lvl1pPr>
              <a:defRPr/>
            </a:lvl1pPr>
          </a:lstStyle>
          <a:p>
            <a:pPr>
              <a:defRPr/>
            </a:pPr>
            <a:endParaRPr lang="el-GR" altLang="el-G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l-GR" altLang="el-GR">
                <a:solidFill>
                  <a:srgbClr val="000000"/>
                </a:solidFill>
              </a:rPr>
              <a:t>Μερκ. Παναγιωτόπουλος - Φυσικός          www.merkopanas.blogspot.gr</a:t>
            </a:r>
          </a:p>
        </p:txBody>
      </p:sp>
      <p:sp>
        <p:nvSpPr>
          <p:cNvPr id="7" name="Rectangle 6"/>
          <p:cNvSpPr>
            <a:spLocks noGrp="1" noChangeArrowheads="1"/>
          </p:cNvSpPr>
          <p:nvPr>
            <p:ph type="sldNum" sz="quarter" idx="12"/>
          </p:nvPr>
        </p:nvSpPr>
        <p:spPr>
          <a:ln/>
        </p:spPr>
        <p:txBody>
          <a:bodyPr/>
          <a:lstStyle>
            <a:lvl1pPr>
              <a:defRPr/>
            </a:lvl1pPr>
          </a:lstStyle>
          <a:p>
            <a:pPr>
              <a:defRPr/>
            </a:pPr>
            <a:fld id="{C2FCF2E8-EA62-44AF-9E0C-7D8B42023661}" type="slidenum">
              <a:rPr lang="el-GR" altLang="el-GR">
                <a:solidFill>
                  <a:srgbClr val="000000"/>
                </a:solidFill>
              </a:rPr>
              <a:pPr>
                <a:defRPr/>
              </a:pPr>
              <a:t>‹#›</a:t>
            </a:fld>
            <a:endParaRPr lang="el-GR" altLang="el-GR">
              <a:solidFill>
                <a:srgbClr val="000000"/>
              </a:solidFill>
            </a:endParaRPr>
          </a:p>
        </p:txBody>
      </p:sp>
    </p:spTree>
    <p:extLst>
      <p:ext uri="{BB962C8B-B14F-4D97-AF65-F5344CB8AC3E}">
        <p14:creationId xmlns:p14="http://schemas.microsoft.com/office/powerpoint/2010/main" val="21023123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lt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l-GR" altLang="el-GR">
                <a:solidFill>
                  <a:srgbClr val="000000"/>
                </a:solidFill>
              </a:rPr>
              <a:t>Μερκ. Παναγιωτόπουλος - Φυσικός          www.merkopanas.blogspot.gr</a:t>
            </a:r>
          </a:p>
        </p:txBody>
      </p:sp>
      <p:sp>
        <p:nvSpPr>
          <p:cNvPr id="6" name="Rectangle 6"/>
          <p:cNvSpPr>
            <a:spLocks noGrp="1" noChangeArrowheads="1"/>
          </p:cNvSpPr>
          <p:nvPr>
            <p:ph type="sldNum" sz="quarter" idx="12"/>
          </p:nvPr>
        </p:nvSpPr>
        <p:spPr>
          <a:ln/>
        </p:spPr>
        <p:txBody>
          <a:bodyPr/>
          <a:lstStyle>
            <a:lvl1pPr>
              <a:defRPr/>
            </a:lvl1pPr>
          </a:lstStyle>
          <a:p>
            <a:pPr>
              <a:defRPr/>
            </a:pPr>
            <a:fld id="{9FD387F1-47E7-4A2D-8278-B259627A9A48}" type="slidenum">
              <a:rPr lang="el-GR" altLang="el-GR">
                <a:solidFill>
                  <a:srgbClr val="000000"/>
                </a:solidFill>
              </a:rPr>
              <a:pPr>
                <a:defRPr/>
              </a:pPr>
              <a:t>‹#›</a:t>
            </a:fld>
            <a:endParaRPr lang="el-GR" altLang="el-GR">
              <a:solidFill>
                <a:srgbClr val="000000"/>
              </a:solidFill>
            </a:endParaRPr>
          </a:p>
        </p:txBody>
      </p:sp>
    </p:spTree>
    <p:extLst>
      <p:ext uri="{BB962C8B-B14F-4D97-AF65-F5344CB8AC3E}">
        <p14:creationId xmlns:p14="http://schemas.microsoft.com/office/powerpoint/2010/main" val="395252564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515100" y="609600"/>
            <a:ext cx="1943100" cy="5486400"/>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685800" y="609600"/>
            <a:ext cx="5676900" cy="5486400"/>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lt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l-GR" altLang="el-GR">
                <a:solidFill>
                  <a:srgbClr val="000000"/>
                </a:solidFill>
              </a:rPr>
              <a:t>Μερκ. Παναγιωτόπουλος - Φυσικός          www.merkopanas.blogspot.gr</a:t>
            </a:r>
          </a:p>
        </p:txBody>
      </p:sp>
      <p:sp>
        <p:nvSpPr>
          <p:cNvPr id="6" name="Rectangle 6"/>
          <p:cNvSpPr>
            <a:spLocks noGrp="1" noChangeArrowheads="1"/>
          </p:cNvSpPr>
          <p:nvPr>
            <p:ph type="sldNum" sz="quarter" idx="12"/>
          </p:nvPr>
        </p:nvSpPr>
        <p:spPr>
          <a:ln/>
        </p:spPr>
        <p:txBody>
          <a:bodyPr/>
          <a:lstStyle>
            <a:lvl1pPr>
              <a:defRPr/>
            </a:lvl1pPr>
          </a:lstStyle>
          <a:p>
            <a:pPr>
              <a:defRPr/>
            </a:pPr>
            <a:fld id="{F2D6544E-952B-4740-A8E7-A525D48399E8}" type="slidenum">
              <a:rPr lang="el-GR" altLang="el-GR">
                <a:solidFill>
                  <a:srgbClr val="000000"/>
                </a:solidFill>
              </a:rPr>
              <a:pPr>
                <a:defRPr/>
              </a:pPr>
              <a:t>‹#›</a:t>
            </a:fld>
            <a:endParaRPr lang="el-GR" altLang="el-GR">
              <a:solidFill>
                <a:srgbClr val="000000"/>
              </a:solidFill>
            </a:endParaRPr>
          </a:p>
        </p:txBody>
      </p:sp>
    </p:spTree>
    <p:extLst>
      <p:ext uri="{BB962C8B-B14F-4D97-AF65-F5344CB8AC3E}">
        <p14:creationId xmlns:p14="http://schemas.microsoft.com/office/powerpoint/2010/main" val="155946397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smtClean="0"/>
              <a:t>Στυλ κύριου υπότιτλου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lt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l-GR" altLang="el-GR">
                <a:solidFill>
                  <a:srgbClr val="000000"/>
                </a:solidFill>
              </a:rPr>
              <a:t>Μερκ. Παναγιωτόπουλος - Φυσικός          www.merkopanas.blogspot.gr</a:t>
            </a:r>
          </a:p>
        </p:txBody>
      </p:sp>
      <p:sp>
        <p:nvSpPr>
          <p:cNvPr id="6" name="Rectangle 6"/>
          <p:cNvSpPr>
            <a:spLocks noGrp="1" noChangeArrowheads="1"/>
          </p:cNvSpPr>
          <p:nvPr>
            <p:ph type="sldNum" sz="quarter" idx="12"/>
          </p:nvPr>
        </p:nvSpPr>
        <p:spPr>
          <a:ln/>
        </p:spPr>
        <p:txBody>
          <a:bodyPr/>
          <a:lstStyle>
            <a:lvl1pPr>
              <a:defRPr/>
            </a:lvl1pPr>
          </a:lstStyle>
          <a:p>
            <a:pPr>
              <a:defRPr/>
            </a:pPr>
            <a:fld id="{04EB4992-5E78-4343-97B3-501D5643BE82}" type="slidenum">
              <a:rPr lang="el-GR" altLang="el-GR">
                <a:solidFill>
                  <a:srgbClr val="000000"/>
                </a:solidFill>
              </a:rPr>
              <a:pPr>
                <a:defRPr/>
              </a:pPr>
              <a:t>‹#›</a:t>
            </a:fld>
            <a:endParaRPr lang="el-GR" altLang="el-GR">
              <a:solidFill>
                <a:srgbClr val="000000"/>
              </a:solidFill>
            </a:endParaRPr>
          </a:p>
        </p:txBody>
      </p:sp>
    </p:spTree>
    <p:extLst>
      <p:ext uri="{BB962C8B-B14F-4D97-AF65-F5344CB8AC3E}">
        <p14:creationId xmlns:p14="http://schemas.microsoft.com/office/powerpoint/2010/main" val="419515994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lt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l-GR" altLang="el-GR">
                <a:solidFill>
                  <a:srgbClr val="000000"/>
                </a:solidFill>
              </a:rPr>
              <a:t>Μερκ. Παναγιωτόπουλος - Φυσικός          www.merkopanas.blogspot.gr</a:t>
            </a:r>
          </a:p>
        </p:txBody>
      </p:sp>
      <p:sp>
        <p:nvSpPr>
          <p:cNvPr id="6" name="Rectangle 6"/>
          <p:cNvSpPr>
            <a:spLocks noGrp="1" noChangeArrowheads="1"/>
          </p:cNvSpPr>
          <p:nvPr>
            <p:ph type="sldNum" sz="quarter" idx="12"/>
          </p:nvPr>
        </p:nvSpPr>
        <p:spPr>
          <a:ln/>
        </p:spPr>
        <p:txBody>
          <a:bodyPr/>
          <a:lstStyle>
            <a:lvl1pPr>
              <a:defRPr/>
            </a:lvl1pPr>
          </a:lstStyle>
          <a:p>
            <a:pPr>
              <a:defRPr/>
            </a:pPr>
            <a:fld id="{7658ADE4-24AE-404E-9191-C604A5DD1A9F}" type="slidenum">
              <a:rPr lang="el-GR" altLang="el-GR">
                <a:solidFill>
                  <a:srgbClr val="000000"/>
                </a:solidFill>
              </a:rPr>
              <a:pPr>
                <a:defRPr/>
              </a:pPr>
              <a:t>‹#›</a:t>
            </a:fld>
            <a:endParaRPr lang="el-GR" altLang="el-GR">
              <a:solidFill>
                <a:srgbClr val="000000"/>
              </a:solidFill>
            </a:endParaRPr>
          </a:p>
        </p:txBody>
      </p:sp>
    </p:spTree>
    <p:extLst>
      <p:ext uri="{BB962C8B-B14F-4D97-AF65-F5344CB8AC3E}">
        <p14:creationId xmlns:p14="http://schemas.microsoft.com/office/powerpoint/2010/main" val="293921644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Στυλ υποδείγματος κειμένου</a:t>
            </a:r>
          </a:p>
        </p:txBody>
      </p:sp>
      <p:sp>
        <p:nvSpPr>
          <p:cNvPr id="4" name="Rectangle 4"/>
          <p:cNvSpPr>
            <a:spLocks noGrp="1" noChangeArrowheads="1"/>
          </p:cNvSpPr>
          <p:nvPr>
            <p:ph type="dt" sz="half" idx="10"/>
          </p:nvPr>
        </p:nvSpPr>
        <p:spPr>
          <a:ln/>
        </p:spPr>
        <p:txBody>
          <a:bodyPr/>
          <a:lstStyle>
            <a:lvl1pPr>
              <a:defRPr/>
            </a:lvl1pPr>
          </a:lstStyle>
          <a:p>
            <a:pPr>
              <a:defRPr/>
            </a:pPr>
            <a:endParaRPr lang="el-GR" alt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l-GR" altLang="el-GR">
                <a:solidFill>
                  <a:srgbClr val="000000"/>
                </a:solidFill>
              </a:rPr>
              <a:t>Μερκ. Παναγιωτόπουλος - Φυσικός          www.merkopanas.blogspot.gr</a:t>
            </a:r>
          </a:p>
        </p:txBody>
      </p:sp>
      <p:sp>
        <p:nvSpPr>
          <p:cNvPr id="6" name="Rectangle 6"/>
          <p:cNvSpPr>
            <a:spLocks noGrp="1" noChangeArrowheads="1"/>
          </p:cNvSpPr>
          <p:nvPr>
            <p:ph type="sldNum" sz="quarter" idx="12"/>
          </p:nvPr>
        </p:nvSpPr>
        <p:spPr>
          <a:ln/>
        </p:spPr>
        <p:txBody>
          <a:bodyPr/>
          <a:lstStyle>
            <a:lvl1pPr>
              <a:defRPr/>
            </a:lvl1pPr>
          </a:lstStyle>
          <a:p>
            <a:pPr>
              <a:defRPr/>
            </a:pPr>
            <a:fld id="{79235480-D0B7-46B4-B30C-810613E35218}" type="slidenum">
              <a:rPr lang="el-GR" altLang="el-GR">
                <a:solidFill>
                  <a:srgbClr val="000000"/>
                </a:solidFill>
              </a:rPr>
              <a:pPr>
                <a:defRPr/>
              </a:pPr>
              <a:t>‹#›</a:t>
            </a:fld>
            <a:endParaRPr lang="el-GR" altLang="el-GR">
              <a:solidFill>
                <a:srgbClr val="000000"/>
              </a:solidFill>
            </a:endParaRPr>
          </a:p>
        </p:txBody>
      </p:sp>
    </p:spTree>
    <p:extLst>
      <p:ext uri="{BB962C8B-B14F-4D97-AF65-F5344CB8AC3E}">
        <p14:creationId xmlns:p14="http://schemas.microsoft.com/office/powerpoint/2010/main" val="158555464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l-GR" altLang="el-G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l-GR" altLang="el-GR">
                <a:solidFill>
                  <a:srgbClr val="000000"/>
                </a:solidFill>
              </a:rPr>
              <a:t>Μερκ. Παναγιωτόπουλος - Φυσικός          www.merkopanas.blogspot.gr</a:t>
            </a:r>
          </a:p>
        </p:txBody>
      </p:sp>
      <p:sp>
        <p:nvSpPr>
          <p:cNvPr id="7" name="Rectangle 6"/>
          <p:cNvSpPr>
            <a:spLocks noGrp="1" noChangeArrowheads="1"/>
          </p:cNvSpPr>
          <p:nvPr>
            <p:ph type="sldNum" sz="quarter" idx="12"/>
          </p:nvPr>
        </p:nvSpPr>
        <p:spPr>
          <a:ln/>
        </p:spPr>
        <p:txBody>
          <a:bodyPr/>
          <a:lstStyle>
            <a:lvl1pPr>
              <a:defRPr/>
            </a:lvl1pPr>
          </a:lstStyle>
          <a:p>
            <a:pPr>
              <a:defRPr/>
            </a:pPr>
            <a:fld id="{3046A075-24AC-424C-984D-71A9219488EB}" type="slidenum">
              <a:rPr lang="el-GR" altLang="el-GR">
                <a:solidFill>
                  <a:srgbClr val="000000"/>
                </a:solidFill>
              </a:rPr>
              <a:pPr>
                <a:defRPr/>
              </a:pPr>
              <a:t>‹#›</a:t>
            </a:fld>
            <a:endParaRPr lang="el-GR" altLang="el-GR">
              <a:solidFill>
                <a:srgbClr val="000000"/>
              </a:solidFill>
            </a:endParaRPr>
          </a:p>
        </p:txBody>
      </p:sp>
    </p:spTree>
    <p:extLst>
      <p:ext uri="{BB962C8B-B14F-4D97-AF65-F5344CB8AC3E}">
        <p14:creationId xmlns:p14="http://schemas.microsoft.com/office/powerpoint/2010/main" val="449380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677F98CB-410D-4372-99C5-4365E2EB5040}" type="datetime1">
              <a:rPr lang="el-GR" smtClean="0">
                <a:solidFill>
                  <a:prstClr val="black">
                    <a:tint val="75000"/>
                  </a:prstClr>
                </a:solidFill>
              </a:rPr>
              <a:pPr/>
              <a:t>23/10/2014</a:t>
            </a:fld>
            <a:endParaRPr lang="el-GR">
              <a:solidFill>
                <a:prstClr val="black">
                  <a:tint val="75000"/>
                </a:prstClr>
              </a:solidFill>
            </a:endParaRPr>
          </a:p>
        </p:txBody>
      </p:sp>
      <p:sp>
        <p:nvSpPr>
          <p:cNvPr id="8" name="7 - Θέση υποσέλιδου"/>
          <p:cNvSpPr>
            <a:spLocks noGrp="1"/>
          </p:cNvSpPr>
          <p:nvPr>
            <p:ph type="ftr" sz="quarter" idx="11"/>
          </p:nvPr>
        </p:nvSpPr>
        <p:spPr/>
        <p:txBody>
          <a:bodyPr/>
          <a:lstStyle/>
          <a:p>
            <a:r>
              <a:rPr lang="el-GR" smtClean="0">
                <a:solidFill>
                  <a:prstClr val="black">
                    <a:tint val="75000"/>
                  </a:prstClr>
                </a:solidFill>
              </a:rPr>
              <a:t>Μερκ. Παναγιωτόπουλος - 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9" name="8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15351817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1143000"/>
          </a:xfrm>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Rectangle 4"/>
          <p:cNvSpPr>
            <a:spLocks noGrp="1" noChangeArrowheads="1"/>
          </p:cNvSpPr>
          <p:nvPr>
            <p:ph type="dt" sz="half" idx="10"/>
          </p:nvPr>
        </p:nvSpPr>
        <p:spPr>
          <a:ln/>
        </p:spPr>
        <p:txBody>
          <a:bodyPr/>
          <a:lstStyle>
            <a:lvl1pPr>
              <a:defRPr/>
            </a:lvl1pPr>
          </a:lstStyle>
          <a:p>
            <a:pPr>
              <a:defRPr/>
            </a:pPr>
            <a:endParaRPr lang="el-GR" altLang="el-GR">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l-GR" altLang="el-GR">
                <a:solidFill>
                  <a:srgbClr val="000000"/>
                </a:solidFill>
              </a:rPr>
              <a:t>Μερκ. Παναγιωτόπουλος - Φυσικός          www.merkopanas.blogspot.gr</a:t>
            </a:r>
          </a:p>
        </p:txBody>
      </p:sp>
      <p:sp>
        <p:nvSpPr>
          <p:cNvPr id="9" name="Rectangle 6"/>
          <p:cNvSpPr>
            <a:spLocks noGrp="1" noChangeArrowheads="1"/>
          </p:cNvSpPr>
          <p:nvPr>
            <p:ph type="sldNum" sz="quarter" idx="12"/>
          </p:nvPr>
        </p:nvSpPr>
        <p:spPr>
          <a:ln/>
        </p:spPr>
        <p:txBody>
          <a:bodyPr/>
          <a:lstStyle>
            <a:lvl1pPr>
              <a:defRPr/>
            </a:lvl1pPr>
          </a:lstStyle>
          <a:p>
            <a:pPr>
              <a:defRPr/>
            </a:pPr>
            <a:fld id="{B299141E-B4EA-4E05-914D-73A9F75E28CA}" type="slidenum">
              <a:rPr lang="el-GR" altLang="el-GR">
                <a:solidFill>
                  <a:srgbClr val="000000"/>
                </a:solidFill>
              </a:rPr>
              <a:pPr>
                <a:defRPr/>
              </a:pPr>
              <a:t>‹#›</a:t>
            </a:fld>
            <a:endParaRPr lang="el-GR" altLang="el-GR">
              <a:solidFill>
                <a:srgbClr val="000000"/>
              </a:solidFill>
            </a:endParaRPr>
          </a:p>
        </p:txBody>
      </p:sp>
    </p:spTree>
    <p:extLst>
      <p:ext uri="{BB962C8B-B14F-4D97-AF65-F5344CB8AC3E}">
        <p14:creationId xmlns:p14="http://schemas.microsoft.com/office/powerpoint/2010/main" val="78864697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l-GR" altLang="el-GR">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l-GR" altLang="el-GR">
                <a:solidFill>
                  <a:srgbClr val="000000"/>
                </a:solidFill>
              </a:rPr>
              <a:t>Μερκ. Παναγιωτόπουλος - Φυσικός          www.merkopanas.blogspot.gr</a:t>
            </a:r>
          </a:p>
        </p:txBody>
      </p:sp>
      <p:sp>
        <p:nvSpPr>
          <p:cNvPr id="5" name="Rectangle 6"/>
          <p:cNvSpPr>
            <a:spLocks noGrp="1" noChangeArrowheads="1"/>
          </p:cNvSpPr>
          <p:nvPr>
            <p:ph type="sldNum" sz="quarter" idx="12"/>
          </p:nvPr>
        </p:nvSpPr>
        <p:spPr>
          <a:ln/>
        </p:spPr>
        <p:txBody>
          <a:bodyPr/>
          <a:lstStyle>
            <a:lvl1pPr>
              <a:defRPr/>
            </a:lvl1pPr>
          </a:lstStyle>
          <a:p>
            <a:pPr>
              <a:defRPr/>
            </a:pPr>
            <a:fld id="{38AD0679-6036-49F4-A41E-8656E8FBF927}" type="slidenum">
              <a:rPr lang="el-GR" altLang="el-GR">
                <a:solidFill>
                  <a:srgbClr val="000000"/>
                </a:solidFill>
              </a:rPr>
              <a:pPr>
                <a:defRPr/>
              </a:pPr>
              <a:t>‹#›</a:t>
            </a:fld>
            <a:endParaRPr lang="el-GR" altLang="el-GR">
              <a:solidFill>
                <a:srgbClr val="000000"/>
              </a:solidFill>
            </a:endParaRPr>
          </a:p>
        </p:txBody>
      </p:sp>
    </p:spTree>
    <p:extLst>
      <p:ext uri="{BB962C8B-B14F-4D97-AF65-F5344CB8AC3E}">
        <p14:creationId xmlns:p14="http://schemas.microsoft.com/office/powerpoint/2010/main" val="395066072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altLang="el-GR">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l-GR" altLang="el-GR">
                <a:solidFill>
                  <a:srgbClr val="000000"/>
                </a:solidFill>
              </a:rPr>
              <a:t>Μερκ. Παναγιωτόπουλος - Φυσικός          www.merkopanas.blogspot.gr</a:t>
            </a:r>
          </a:p>
        </p:txBody>
      </p:sp>
      <p:sp>
        <p:nvSpPr>
          <p:cNvPr id="4" name="Rectangle 6"/>
          <p:cNvSpPr>
            <a:spLocks noGrp="1" noChangeArrowheads="1"/>
          </p:cNvSpPr>
          <p:nvPr>
            <p:ph type="sldNum" sz="quarter" idx="12"/>
          </p:nvPr>
        </p:nvSpPr>
        <p:spPr>
          <a:ln/>
        </p:spPr>
        <p:txBody>
          <a:bodyPr/>
          <a:lstStyle>
            <a:lvl1pPr>
              <a:defRPr/>
            </a:lvl1pPr>
          </a:lstStyle>
          <a:p>
            <a:pPr>
              <a:defRPr/>
            </a:pPr>
            <a:fld id="{47F2B8E7-11C5-4486-A4FE-9B59918D3A90}" type="slidenum">
              <a:rPr lang="el-GR" altLang="el-GR">
                <a:solidFill>
                  <a:srgbClr val="000000"/>
                </a:solidFill>
              </a:rPr>
              <a:pPr>
                <a:defRPr/>
              </a:pPr>
              <a:t>‹#›</a:t>
            </a:fld>
            <a:endParaRPr lang="el-GR" altLang="el-GR">
              <a:solidFill>
                <a:srgbClr val="000000"/>
              </a:solidFill>
            </a:endParaRPr>
          </a:p>
        </p:txBody>
      </p:sp>
    </p:spTree>
    <p:extLst>
      <p:ext uri="{BB962C8B-B14F-4D97-AF65-F5344CB8AC3E}">
        <p14:creationId xmlns:p14="http://schemas.microsoft.com/office/powerpoint/2010/main" val="333744638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Rectangle 4"/>
          <p:cNvSpPr>
            <a:spLocks noGrp="1" noChangeArrowheads="1"/>
          </p:cNvSpPr>
          <p:nvPr>
            <p:ph type="dt" sz="half" idx="10"/>
          </p:nvPr>
        </p:nvSpPr>
        <p:spPr>
          <a:ln/>
        </p:spPr>
        <p:txBody>
          <a:bodyPr/>
          <a:lstStyle>
            <a:lvl1pPr>
              <a:defRPr/>
            </a:lvl1pPr>
          </a:lstStyle>
          <a:p>
            <a:pPr>
              <a:defRPr/>
            </a:pPr>
            <a:endParaRPr lang="el-GR" altLang="el-G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l-GR" altLang="el-GR">
                <a:solidFill>
                  <a:srgbClr val="000000"/>
                </a:solidFill>
              </a:rPr>
              <a:t>Μερκ. Παναγιωτόπουλος - Φυσικός          www.merkopanas.blogspot.gr</a:t>
            </a:r>
          </a:p>
        </p:txBody>
      </p:sp>
      <p:sp>
        <p:nvSpPr>
          <p:cNvPr id="7" name="Rectangle 6"/>
          <p:cNvSpPr>
            <a:spLocks noGrp="1" noChangeArrowheads="1"/>
          </p:cNvSpPr>
          <p:nvPr>
            <p:ph type="sldNum" sz="quarter" idx="12"/>
          </p:nvPr>
        </p:nvSpPr>
        <p:spPr>
          <a:ln/>
        </p:spPr>
        <p:txBody>
          <a:bodyPr/>
          <a:lstStyle>
            <a:lvl1pPr>
              <a:defRPr/>
            </a:lvl1pPr>
          </a:lstStyle>
          <a:p>
            <a:pPr>
              <a:defRPr/>
            </a:pPr>
            <a:fld id="{D5952FDF-D686-4BF0-9F1E-964273E6530C}" type="slidenum">
              <a:rPr lang="el-GR" altLang="el-GR">
                <a:solidFill>
                  <a:srgbClr val="000000"/>
                </a:solidFill>
              </a:rPr>
              <a:pPr>
                <a:defRPr/>
              </a:pPr>
              <a:t>‹#›</a:t>
            </a:fld>
            <a:endParaRPr lang="el-GR" altLang="el-GR">
              <a:solidFill>
                <a:srgbClr val="000000"/>
              </a:solidFill>
            </a:endParaRPr>
          </a:p>
        </p:txBody>
      </p:sp>
    </p:spTree>
    <p:extLst>
      <p:ext uri="{BB962C8B-B14F-4D97-AF65-F5344CB8AC3E}">
        <p14:creationId xmlns:p14="http://schemas.microsoft.com/office/powerpoint/2010/main" val="321944884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Rectangle 4"/>
          <p:cNvSpPr>
            <a:spLocks noGrp="1" noChangeArrowheads="1"/>
          </p:cNvSpPr>
          <p:nvPr>
            <p:ph type="dt" sz="half" idx="10"/>
          </p:nvPr>
        </p:nvSpPr>
        <p:spPr>
          <a:ln/>
        </p:spPr>
        <p:txBody>
          <a:bodyPr/>
          <a:lstStyle>
            <a:lvl1pPr>
              <a:defRPr/>
            </a:lvl1pPr>
          </a:lstStyle>
          <a:p>
            <a:pPr>
              <a:defRPr/>
            </a:pPr>
            <a:endParaRPr lang="el-GR" altLang="el-G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l-GR" altLang="el-GR">
                <a:solidFill>
                  <a:srgbClr val="000000"/>
                </a:solidFill>
              </a:rPr>
              <a:t>Μερκ. Παναγιωτόπουλος - Φυσικός          www.merkopanas.blogspot.gr</a:t>
            </a:r>
          </a:p>
        </p:txBody>
      </p:sp>
      <p:sp>
        <p:nvSpPr>
          <p:cNvPr id="7" name="Rectangle 6"/>
          <p:cNvSpPr>
            <a:spLocks noGrp="1" noChangeArrowheads="1"/>
          </p:cNvSpPr>
          <p:nvPr>
            <p:ph type="sldNum" sz="quarter" idx="12"/>
          </p:nvPr>
        </p:nvSpPr>
        <p:spPr>
          <a:ln/>
        </p:spPr>
        <p:txBody>
          <a:bodyPr/>
          <a:lstStyle>
            <a:lvl1pPr>
              <a:defRPr/>
            </a:lvl1pPr>
          </a:lstStyle>
          <a:p>
            <a:pPr>
              <a:defRPr/>
            </a:pPr>
            <a:fld id="{C2FCF2E8-EA62-44AF-9E0C-7D8B42023661}" type="slidenum">
              <a:rPr lang="el-GR" altLang="el-GR">
                <a:solidFill>
                  <a:srgbClr val="000000"/>
                </a:solidFill>
              </a:rPr>
              <a:pPr>
                <a:defRPr/>
              </a:pPr>
              <a:t>‹#›</a:t>
            </a:fld>
            <a:endParaRPr lang="el-GR" altLang="el-GR">
              <a:solidFill>
                <a:srgbClr val="000000"/>
              </a:solidFill>
            </a:endParaRPr>
          </a:p>
        </p:txBody>
      </p:sp>
    </p:spTree>
    <p:extLst>
      <p:ext uri="{BB962C8B-B14F-4D97-AF65-F5344CB8AC3E}">
        <p14:creationId xmlns:p14="http://schemas.microsoft.com/office/powerpoint/2010/main" val="164468147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lt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l-GR" altLang="el-GR">
                <a:solidFill>
                  <a:srgbClr val="000000"/>
                </a:solidFill>
              </a:rPr>
              <a:t>Μερκ. Παναγιωτόπουλος - Φυσικός          www.merkopanas.blogspot.gr</a:t>
            </a:r>
          </a:p>
        </p:txBody>
      </p:sp>
      <p:sp>
        <p:nvSpPr>
          <p:cNvPr id="6" name="Rectangle 6"/>
          <p:cNvSpPr>
            <a:spLocks noGrp="1" noChangeArrowheads="1"/>
          </p:cNvSpPr>
          <p:nvPr>
            <p:ph type="sldNum" sz="quarter" idx="12"/>
          </p:nvPr>
        </p:nvSpPr>
        <p:spPr>
          <a:ln/>
        </p:spPr>
        <p:txBody>
          <a:bodyPr/>
          <a:lstStyle>
            <a:lvl1pPr>
              <a:defRPr/>
            </a:lvl1pPr>
          </a:lstStyle>
          <a:p>
            <a:pPr>
              <a:defRPr/>
            </a:pPr>
            <a:fld id="{9FD387F1-47E7-4A2D-8278-B259627A9A48}" type="slidenum">
              <a:rPr lang="el-GR" altLang="el-GR">
                <a:solidFill>
                  <a:srgbClr val="000000"/>
                </a:solidFill>
              </a:rPr>
              <a:pPr>
                <a:defRPr/>
              </a:pPr>
              <a:t>‹#›</a:t>
            </a:fld>
            <a:endParaRPr lang="el-GR" altLang="el-GR">
              <a:solidFill>
                <a:srgbClr val="000000"/>
              </a:solidFill>
            </a:endParaRPr>
          </a:p>
        </p:txBody>
      </p:sp>
    </p:spTree>
    <p:extLst>
      <p:ext uri="{BB962C8B-B14F-4D97-AF65-F5344CB8AC3E}">
        <p14:creationId xmlns:p14="http://schemas.microsoft.com/office/powerpoint/2010/main" val="115069722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515100" y="609600"/>
            <a:ext cx="1943100" cy="5486400"/>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685800" y="609600"/>
            <a:ext cx="5676900" cy="5486400"/>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lt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l-GR" altLang="el-GR">
                <a:solidFill>
                  <a:srgbClr val="000000"/>
                </a:solidFill>
              </a:rPr>
              <a:t>Μερκ. Παναγιωτόπουλος - Φυσικός          www.merkopanas.blogspot.gr</a:t>
            </a:r>
          </a:p>
        </p:txBody>
      </p:sp>
      <p:sp>
        <p:nvSpPr>
          <p:cNvPr id="6" name="Rectangle 6"/>
          <p:cNvSpPr>
            <a:spLocks noGrp="1" noChangeArrowheads="1"/>
          </p:cNvSpPr>
          <p:nvPr>
            <p:ph type="sldNum" sz="quarter" idx="12"/>
          </p:nvPr>
        </p:nvSpPr>
        <p:spPr>
          <a:ln/>
        </p:spPr>
        <p:txBody>
          <a:bodyPr/>
          <a:lstStyle>
            <a:lvl1pPr>
              <a:defRPr/>
            </a:lvl1pPr>
          </a:lstStyle>
          <a:p>
            <a:pPr>
              <a:defRPr/>
            </a:pPr>
            <a:fld id="{F2D6544E-952B-4740-A8E7-A525D48399E8}" type="slidenum">
              <a:rPr lang="el-GR" altLang="el-GR">
                <a:solidFill>
                  <a:srgbClr val="000000"/>
                </a:solidFill>
              </a:rPr>
              <a:pPr>
                <a:defRPr/>
              </a:pPr>
              <a:t>‹#›</a:t>
            </a:fld>
            <a:endParaRPr lang="el-GR" altLang="el-GR">
              <a:solidFill>
                <a:srgbClr val="000000"/>
              </a:solidFill>
            </a:endParaRPr>
          </a:p>
        </p:txBody>
      </p:sp>
    </p:spTree>
    <p:extLst>
      <p:ext uri="{BB962C8B-B14F-4D97-AF65-F5344CB8AC3E}">
        <p14:creationId xmlns:p14="http://schemas.microsoft.com/office/powerpoint/2010/main" val="18801361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smtClean="0"/>
              <a:t>Στυλ κύριου υπότιτλου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lt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l-GR" altLang="el-GR">
                <a:solidFill>
                  <a:srgbClr val="000000"/>
                </a:solidFill>
              </a:rPr>
              <a:t>Μερκ. Παναγιωτόπουλος - Φυσικός          www.merkopanas.blogspot.gr</a:t>
            </a:r>
          </a:p>
        </p:txBody>
      </p:sp>
      <p:sp>
        <p:nvSpPr>
          <p:cNvPr id="6" name="Rectangle 6"/>
          <p:cNvSpPr>
            <a:spLocks noGrp="1" noChangeArrowheads="1"/>
          </p:cNvSpPr>
          <p:nvPr>
            <p:ph type="sldNum" sz="quarter" idx="12"/>
          </p:nvPr>
        </p:nvSpPr>
        <p:spPr>
          <a:ln/>
        </p:spPr>
        <p:txBody>
          <a:bodyPr/>
          <a:lstStyle>
            <a:lvl1pPr>
              <a:defRPr/>
            </a:lvl1pPr>
          </a:lstStyle>
          <a:p>
            <a:pPr>
              <a:defRPr/>
            </a:pPr>
            <a:fld id="{04EB4992-5E78-4343-97B3-501D5643BE82}" type="slidenum">
              <a:rPr lang="el-GR" altLang="el-GR">
                <a:solidFill>
                  <a:srgbClr val="000000"/>
                </a:solidFill>
              </a:rPr>
              <a:pPr>
                <a:defRPr/>
              </a:pPr>
              <a:t>‹#›</a:t>
            </a:fld>
            <a:endParaRPr lang="el-GR" altLang="el-GR">
              <a:solidFill>
                <a:srgbClr val="000000"/>
              </a:solidFill>
            </a:endParaRPr>
          </a:p>
        </p:txBody>
      </p:sp>
    </p:spTree>
    <p:extLst>
      <p:ext uri="{BB962C8B-B14F-4D97-AF65-F5344CB8AC3E}">
        <p14:creationId xmlns:p14="http://schemas.microsoft.com/office/powerpoint/2010/main" val="317454499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lt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l-GR" altLang="el-GR">
                <a:solidFill>
                  <a:srgbClr val="000000"/>
                </a:solidFill>
              </a:rPr>
              <a:t>Μερκ. Παναγιωτόπουλος - Φυσικός          www.merkopanas.blogspot.gr</a:t>
            </a:r>
          </a:p>
        </p:txBody>
      </p:sp>
      <p:sp>
        <p:nvSpPr>
          <p:cNvPr id="6" name="Rectangle 6"/>
          <p:cNvSpPr>
            <a:spLocks noGrp="1" noChangeArrowheads="1"/>
          </p:cNvSpPr>
          <p:nvPr>
            <p:ph type="sldNum" sz="quarter" idx="12"/>
          </p:nvPr>
        </p:nvSpPr>
        <p:spPr>
          <a:ln/>
        </p:spPr>
        <p:txBody>
          <a:bodyPr/>
          <a:lstStyle>
            <a:lvl1pPr>
              <a:defRPr/>
            </a:lvl1pPr>
          </a:lstStyle>
          <a:p>
            <a:pPr>
              <a:defRPr/>
            </a:pPr>
            <a:fld id="{7658ADE4-24AE-404E-9191-C604A5DD1A9F}" type="slidenum">
              <a:rPr lang="el-GR" altLang="el-GR">
                <a:solidFill>
                  <a:srgbClr val="000000"/>
                </a:solidFill>
              </a:rPr>
              <a:pPr>
                <a:defRPr/>
              </a:pPr>
              <a:t>‹#›</a:t>
            </a:fld>
            <a:endParaRPr lang="el-GR" altLang="el-GR">
              <a:solidFill>
                <a:srgbClr val="000000"/>
              </a:solidFill>
            </a:endParaRPr>
          </a:p>
        </p:txBody>
      </p:sp>
    </p:spTree>
    <p:extLst>
      <p:ext uri="{BB962C8B-B14F-4D97-AF65-F5344CB8AC3E}">
        <p14:creationId xmlns:p14="http://schemas.microsoft.com/office/powerpoint/2010/main" val="244023194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Στυλ υποδείγματος κειμένου</a:t>
            </a:r>
          </a:p>
        </p:txBody>
      </p:sp>
      <p:sp>
        <p:nvSpPr>
          <p:cNvPr id="4" name="Rectangle 4"/>
          <p:cNvSpPr>
            <a:spLocks noGrp="1" noChangeArrowheads="1"/>
          </p:cNvSpPr>
          <p:nvPr>
            <p:ph type="dt" sz="half" idx="10"/>
          </p:nvPr>
        </p:nvSpPr>
        <p:spPr>
          <a:ln/>
        </p:spPr>
        <p:txBody>
          <a:bodyPr/>
          <a:lstStyle>
            <a:lvl1pPr>
              <a:defRPr/>
            </a:lvl1pPr>
          </a:lstStyle>
          <a:p>
            <a:pPr>
              <a:defRPr/>
            </a:pPr>
            <a:endParaRPr lang="el-GR" alt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l-GR" altLang="el-GR">
                <a:solidFill>
                  <a:srgbClr val="000000"/>
                </a:solidFill>
              </a:rPr>
              <a:t>Μερκ. Παναγιωτόπουλος - Φυσικός          www.merkopanas.blogspot.gr</a:t>
            </a:r>
          </a:p>
        </p:txBody>
      </p:sp>
      <p:sp>
        <p:nvSpPr>
          <p:cNvPr id="6" name="Rectangle 6"/>
          <p:cNvSpPr>
            <a:spLocks noGrp="1" noChangeArrowheads="1"/>
          </p:cNvSpPr>
          <p:nvPr>
            <p:ph type="sldNum" sz="quarter" idx="12"/>
          </p:nvPr>
        </p:nvSpPr>
        <p:spPr>
          <a:ln/>
        </p:spPr>
        <p:txBody>
          <a:bodyPr/>
          <a:lstStyle>
            <a:lvl1pPr>
              <a:defRPr/>
            </a:lvl1pPr>
          </a:lstStyle>
          <a:p>
            <a:pPr>
              <a:defRPr/>
            </a:pPr>
            <a:fld id="{79235480-D0B7-46B4-B30C-810613E35218}" type="slidenum">
              <a:rPr lang="el-GR" altLang="el-GR">
                <a:solidFill>
                  <a:srgbClr val="000000"/>
                </a:solidFill>
              </a:rPr>
              <a:pPr>
                <a:defRPr/>
              </a:pPr>
              <a:t>‹#›</a:t>
            </a:fld>
            <a:endParaRPr lang="el-GR" altLang="el-GR">
              <a:solidFill>
                <a:srgbClr val="000000"/>
              </a:solidFill>
            </a:endParaRPr>
          </a:p>
        </p:txBody>
      </p:sp>
    </p:spTree>
    <p:extLst>
      <p:ext uri="{BB962C8B-B14F-4D97-AF65-F5344CB8AC3E}">
        <p14:creationId xmlns:p14="http://schemas.microsoft.com/office/powerpoint/2010/main" val="3267369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4F8019A3-BD70-4630-9ADD-476CAE059448}" type="datetime1">
              <a:rPr lang="el-GR" smtClean="0">
                <a:solidFill>
                  <a:prstClr val="black">
                    <a:tint val="75000"/>
                  </a:prstClr>
                </a:solidFill>
              </a:rPr>
              <a:pPr/>
              <a:t>23/10/2014</a:t>
            </a:fld>
            <a:endParaRPr lang="el-GR">
              <a:solidFill>
                <a:prstClr val="black">
                  <a:tint val="75000"/>
                </a:prstClr>
              </a:solidFill>
            </a:endParaRPr>
          </a:p>
        </p:txBody>
      </p:sp>
      <p:sp>
        <p:nvSpPr>
          <p:cNvPr id="4" name="3 - Θέση υποσέλιδου"/>
          <p:cNvSpPr>
            <a:spLocks noGrp="1"/>
          </p:cNvSpPr>
          <p:nvPr>
            <p:ph type="ftr" sz="quarter" idx="11"/>
          </p:nvPr>
        </p:nvSpPr>
        <p:spPr/>
        <p:txBody>
          <a:bodyPr/>
          <a:lstStyle/>
          <a:p>
            <a:r>
              <a:rPr lang="el-GR" smtClean="0">
                <a:solidFill>
                  <a:prstClr val="black">
                    <a:tint val="75000"/>
                  </a:prstClr>
                </a:solidFill>
              </a:rPr>
              <a:t>Μερκ. Παναγιωτόπουλος - 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5" name="4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64472240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l-GR" altLang="el-G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l-GR" altLang="el-GR">
                <a:solidFill>
                  <a:srgbClr val="000000"/>
                </a:solidFill>
              </a:rPr>
              <a:t>Μερκ. Παναγιωτόπουλος - Φυσικός          www.merkopanas.blogspot.gr</a:t>
            </a:r>
          </a:p>
        </p:txBody>
      </p:sp>
      <p:sp>
        <p:nvSpPr>
          <p:cNvPr id="7" name="Rectangle 6"/>
          <p:cNvSpPr>
            <a:spLocks noGrp="1" noChangeArrowheads="1"/>
          </p:cNvSpPr>
          <p:nvPr>
            <p:ph type="sldNum" sz="quarter" idx="12"/>
          </p:nvPr>
        </p:nvSpPr>
        <p:spPr>
          <a:ln/>
        </p:spPr>
        <p:txBody>
          <a:bodyPr/>
          <a:lstStyle>
            <a:lvl1pPr>
              <a:defRPr/>
            </a:lvl1pPr>
          </a:lstStyle>
          <a:p>
            <a:pPr>
              <a:defRPr/>
            </a:pPr>
            <a:fld id="{3046A075-24AC-424C-984D-71A9219488EB}" type="slidenum">
              <a:rPr lang="el-GR" altLang="el-GR">
                <a:solidFill>
                  <a:srgbClr val="000000"/>
                </a:solidFill>
              </a:rPr>
              <a:pPr>
                <a:defRPr/>
              </a:pPr>
              <a:t>‹#›</a:t>
            </a:fld>
            <a:endParaRPr lang="el-GR" altLang="el-GR">
              <a:solidFill>
                <a:srgbClr val="000000"/>
              </a:solidFill>
            </a:endParaRPr>
          </a:p>
        </p:txBody>
      </p:sp>
    </p:spTree>
    <p:extLst>
      <p:ext uri="{BB962C8B-B14F-4D97-AF65-F5344CB8AC3E}">
        <p14:creationId xmlns:p14="http://schemas.microsoft.com/office/powerpoint/2010/main" val="260768815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1143000"/>
          </a:xfrm>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Rectangle 4"/>
          <p:cNvSpPr>
            <a:spLocks noGrp="1" noChangeArrowheads="1"/>
          </p:cNvSpPr>
          <p:nvPr>
            <p:ph type="dt" sz="half" idx="10"/>
          </p:nvPr>
        </p:nvSpPr>
        <p:spPr>
          <a:ln/>
        </p:spPr>
        <p:txBody>
          <a:bodyPr/>
          <a:lstStyle>
            <a:lvl1pPr>
              <a:defRPr/>
            </a:lvl1pPr>
          </a:lstStyle>
          <a:p>
            <a:pPr>
              <a:defRPr/>
            </a:pPr>
            <a:endParaRPr lang="el-GR" altLang="el-GR">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l-GR" altLang="el-GR">
                <a:solidFill>
                  <a:srgbClr val="000000"/>
                </a:solidFill>
              </a:rPr>
              <a:t>Μερκ. Παναγιωτόπουλος - Φυσικός          www.merkopanas.blogspot.gr</a:t>
            </a:r>
          </a:p>
        </p:txBody>
      </p:sp>
      <p:sp>
        <p:nvSpPr>
          <p:cNvPr id="9" name="Rectangle 6"/>
          <p:cNvSpPr>
            <a:spLocks noGrp="1" noChangeArrowheads="1"/>
          </p:cNvSpPr>
          <p:nvPr>
            <p:ph type="sldNum" sz="quarter" idx="12"/>
          </p:nvPr>
        </p:nvSpPr>
        <p:spPr>
          <a:ln/>
        </p:spPr>
        <p:txBody>
          <a:bodyPr/>
          <a:lstStyle>
            <a:lvl1pPr>
              <a:defRPr/>
            </a:lvl1pPr>
          </a:lstStyle>
          <a:p>
            <a:pPr>
              <a:defRPr/>
            </a:pPr>
            <a:fld id="{B299141E-B4EA-4E05-914D-73A9F75E28CA}" type="slidenum">
              <a:rPr lang="el-GR" altLang="el-GR">
                <a:solidFill>
                  <a:srgbClr val="000000"/>
                </a:solidFill>
              </a:rPr>
              <a:pPr>
                <a:defRPr/>
              </a:pPr>
              <a:t>‹#›</a:t>
            </a:fld>
            <a:endParaRPr lang="el-GR" altLang="el-GR">
              <a:solidFill>
                <a:srgbClr val="000000"/>
              </a:solidFill>
            </a:endParaRPr>
          </a:p>
        </p:txBody>
      </p:sp>
    </p:spTree>
    <p:extLst>
      <p:ext uri="{BB962C8B-B14F-4D97-AF65-F5344CB8AC3E}">
        <p14:creationId xmlns:p14="http://schemas.microsoft.com/office/powerpoint/2010/main" val="87223627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l-GR" altLang="el-GR">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l-GR" altLang="el-GR">
                <a:solidFill>
                  <a:srgbClr val="000000"/>
                </a:solidFill>
              </a:rPr>
              <a:t>Μερκ. Παναγιωτόπουλος - Φυσικός          www.merkopanas.blogspot.gr</a:t>
            </a:r>
          </a:p>
        </p:txBody>
      </p:sp>
      <p:sp>
        <p:nvSpPr>
          <p:cNvPr id="5" name="Rectangle 6"/>
          <p:cNvSpPr>
            <a:spLocks noGrp="1" noChangeArrowheads="1"/>
          </p:cNvSpPr>
          <p:nvPr>
            <p:ph type="sldNum" sz="quarter" idx="12"/>
          </p:nvPr>
        </p:nvSpPr>
        <p:spPr>
          <a:ln/>
        </p:spPr>
        <p:txBody>
          <a:bodyPr/>
          <a:lstStyle>
            <a:lvl1pPr>
              <a:defRPr/>
            </a:lvl1pPr>
          </a:lstStyle>
          <a:p>
            <a:pPr>
              <a:defRPr/>
            </a:pPr>
            <a:fld id="{38AD0679-6036-49F4-A41E-8656E8FBF927}" type="slidenum">
              <a:rPr lang="el-GR" altLang="el-GR">
                <a:solidFill>
                  <a:srgbClr val="000000"/>
                </a:solidFill>
              </a:rPr>
              <a:pPr>
                <a:defRPr/>
              </a:pPr>
              <a:t>‹#›</a:t>
            </a:fld>
            <a:endParaRPr lang="el-GR" altLang="el-GR">
              <a:solidFill>
                <a:srgbClr val="000000"/>
              </a:solidFill>
            </a:endParaRPr>
          </a:p>
        </p:txBody>
      </p:sp>
    </p:spTree>
    <p:extLst>
      <p:ext uri="{BB962C8B-B14F-4D97-AF65-F5344CB8AC3E}">
        <p14:creationId xmlns:p14="http://schemas.microsoft.com/office/powerpoint/2010/main" val="191057262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altLang="el-GR">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l-GR" altLang="el-GR">
                <a:solidFill>
                  <a:srgbClr val="000000"/>
                </a:solidFill>
              </a:rPr>
              <a:t>Μερκ. Παναγιωτόπουλος - Φυσικός          www.merkopanas.blogspot.gr</a:t>
            </a:r>
          </a:p>
        </p:txBody>
      </p:sp>
      <p:sp>
        <p:nvSpPr>
          <p:cNvPr id="4" name="Rectangle 6"/>
          <p:cNvSpPr>
            <a:spLocks noGrp="1" noChangeArrowheads="1"/>
          </p:cNvSpPr>
          <p:nvPr>
            <p:ph type="sldNum" sz="quarter" idx="12"/>
          </p:nvPr>
        </p:nvSpPr>
        <p:spPr>
          <a:ln/>
        </p:spPr>
        <p:txBody>
          <a:bodyPr/>
          <a:lstStyle>
            <a:lvl1pPr>
              <a:defRPr/>
            </a:lvl1pPr>
          </a:lstStyle>
          <a:p>
            <a:pPr>
              <a:defRPr/>
            </a:pPr>
            <a:fld id="{47F2B8E7-11C5-4486-A4FE-9B59918D3A90}" type="slidenum">
              <a:rPr lang="el-GR" altLang="el-GR">
                <a:solidFill>
                  <a:srgbClr val="000000"/>
                </a:solidFill>
              </a:rPr>
              <a:pPr>
                <a:defRPr/>
              </a:pPr>
              <a:t>‹#›</a:t>
            </a:fld>
            <a:endParaRPr lang="el-GR" altLang="el-GR">
              <a:solidFill>
                <a:srgbClr val="000000"/>
              </a:solidFill>
            </a:endParaRPr>
          </a:p>
        </p:txBody>
      </p:sp>
    </p:spTree>
    <p:extLst>
      <p:ext uri="{BB962C8B-B14F-4D97-AF65-F5344CB8AC3E}">
        <p14:creationId xmlns:p14="http://schemas.microsoft.com/office/powerpoint/2010/main" val="46513520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Rectangle 4"/>
          <p:cNvSpPr>
            <a:spLocks noGrp="1" noChangeArrowheads="1"/>
          </p:cNvSpPr>
          <p:nvPr>
            <p:ph type="dt" sz="half" idx="10"/>
          </p:nvPr>
        </p:nvSpPr>
        <p:spPr>
          <a:ln/>
        </p:spPr>
        <p:txBody>
          <a:bodyPr/>
          <a:lstStyle>
            <a:lvl1pPr>
              <a:defRPr/>
            </a:lvl1pPr>
          </a:lstStyle>
          <a:p>
            <a:pPr>
              <a:defRPr/>
            </a:pPr>
            <a:endParaRPr lang="el-GR" altLang="el-G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l-GR" altLang="el-GR">
                <a:solidFill>
                  <a:srgbClr val="000000"/>
                </a:solidFill>
              </a:rPr>
              <a:t>Μερκ. Παναγιωτόπουλος - Φυσικός          www.merkopanas.blogspot.gr</a:t>
            </a:r>
          </a:p>
        </p:txBody>
      </p:sp>
      <p:sp>
        <p:nvSpPr>
          <p:cNvPr id="7" name="Rectangle 6"/>
          <p:cNvSpPr>
            <a:spLocks noGrp="1" noChangeArrowheads="1"/>
          </p:cNvSpPr>
          <p:nvPr>
            <p:ph type="sldNum" sz="quarter" idx="12"/>
          </p:nvPr>
        </p:nvSpPr>
        <p:spPr>
          <a:ln/>
        </p:spPr>
        <p:txBody>
          <a:bodyPr/>
          <a:lstStyle>
            <a:lvl1pPr>
              <a:defRPr/>
            </a:lvl1pPr>
          </a:lstStyle>
          <a:p>
            <a:pPr>
              <a:defRPr/>
            </a:pPr>
            <a:fld id="{D5952FDF-D686-4BF0-9F1E-964273E6530C}" type="slidenum">
              <a:rPr lang="el-GR" altLang="el-GR">
                <a:solidFill>
                  <a:srgbClr val="000000"/>
                </a:solidFill>
              </a:rPr>
              <a:pPr>
                <a:defRPr/>
              </a:pPr>
              <a:t>‹#›</a:t>
            </a:fld>
            <a:endParaRPr lang="el-GR" altLang="el-GR">
              <a:solidFill>
                <a:srgbClr val="000000"/>
              </a:solidFill>
            </a:endParaRPr>
          </a:p>
        </p:txBody>
      </p:sp>
    </p:spTree>
    <p:extLst>
      <p:ext uri="{BB962C8B-B14F-4D97-AF65-F5344CB8AC3E}">
        <p14:creationId xmlns:p14="http://schemas.microsoft.com/office/powerpoint/2010/main" val="290953918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Rectangle 4"/>
          <p:cNvSpPr>
            <a:spLocks noGrp="1" noChangeArrowheads="1"/>
          </p:cNvSpPr>
          <p:nvPr>
            <p:ph type="dt" sz="half" idx="10"/>
          </p:nvPr>
        </p:nvSpPr>
        <p:spPr>
          <a:ln/>
        </p:spPr>
        <p:txBody>
          <a:bodyPr/>
          <a:lstStyle>
            <a:lvl1pPr>
              <a:defRPr/>
            </a:lvl1pPr>
          </a:lstStyle>
          <a:p>
            <a:pPr>
              <a:defRPr/>
            </a:pPr>
            <a:endParaRPr lang="el-GR" altLang="el-G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l-GR" altLang="el-GR">
                <a:solidFill>
                  <a:srgbClr val="000000"/>
                </a:solidFill>
              </a:rPr>
              <a:t>Μερκ. Παναγιωτόπουλος - Φυσικός          www.merkopanas.blogspot.gr</a:t>
            </a:r>
          </a:p>
        </p:txBody>
      </p:sp>
      <p:sp>
        <p:nvSpPr>
          <p:cNvPr id="7" name="Rectangle 6"/>
          <p:cNvSpPr>
            <a:spLocks noGrp="1" noChangeArrowheads="1"/>
          </p:cNvSpPr>
          <p:nvPr>
            <p:ph type="sldNum" sz="quarter" idx="12"/>
          </p:nvPr>
        </p:nvSpPr>
        <p:spPr>
          <a:ln/>
        </p:spPr>
        <p:txBody>
          <a:bodyPr/>
          <a:lstStyle>
            <a:lvl1pPr>
              <a:defRPr/>
            </a:lvl1pPr>
          </a:lstStyle>
          <a:p>
            <a:pPr>
              <a:defRPr/>
            </a:pPr>
            <a:fld id="{C2FCF2E8-EA62-44AF-9E0C-7D8B42023661}" type="slidenum">
              <a:rPr lang="el-GR" altLang="el-GR">
                <a:solidFill>
                  <a:srgbClr val="000000"/>
                </a:solidFill>
              </a:rPr>
              <a:pPr>
                <a:defRPr/>
              </a:pPr>
              <a:t>‹#›</a:t>
            </a:fld>
            <a:endParaRPr lang="el-GR" altLang="el-GR">
              <a:solidFill>
                <a:srgbClr val="000000"/>
              </a:solidFill>
            </a:endParaRPr>
          </a:p>
        </p:txBody>
      </p:sp>
    </p:spTree>
    <p:extLst>
      <p:ext uri="{BB962C8B-B14F-4D97-AF65-F5344CB8AC3E}">
        <p14:creationId xmlns:p14="http://schemas.microsoft.com/office/powerpoint/2010/main" val="402258672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lt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l-GR" altLang="el-GR">
                <a:solidFill>
                  <a:srgbClr val="000000"/>
                </a:solidFill>
              </a:rPr>
              <a:t>Μερκ. Παναγιωτόπουλος - Φυσικός          www.merkopanas.blogspot.gr</a:t>
            </a:r>
          </a:p>
        </p:txBody>
      </p:sp>
      <p:sp>
        <p:nvSpPr>
          <p:cNvPr id="6" name="Rectangle 6"/>
          <p:cNvSpPr>
            <a:spLocks noGrp="1" noChangeArrowheads="1"/>
          </p:cNvSpPr>
          <p:nvPr>
            <p:ph type="sldNum" sz="quarter" idx="12"/>
          </p:nvPr>
        </p:nvSpPr>
        <p:spPr>
          <a:ln/>
        </p:spPr>
        <p:txBody>
          <a:bodyPr/>
          <a:lstStyle>
            <a:lvl1pPr>
              <a:defRPr/>
            </a:lvl1pPr>
          </a:lstStyle>
          <a:p>
            <a:pPr>
              <a:defRPr/>
            </a:pPr>
            <a:fld id="{9FD387F1-47E7-4A2D-8278-B259627A9A48}" type="slidenum">
              <a:rPr lang="el-GR" altLang="el-GR">
                <a:solidFill>
                  <a:srgbClr val="000000"/>
                </a:solidFill>
              </a:rPr>
              <a:pPr>
                <a:defRPr/>
              </a:pPr>
              <a:t>‹#›</a:t>
            </a:fld>
            <a:endParaRPr lang="el-GR" altLang="el-GR">
              <a:solidFill>
                <a:srgbClr val="000000"/>
              </a:solidFill>
            </a:endParaRPr>
          </a:p>
        </p:txBody>
      </p:sp>
    </p:spTree>
    <p:extLst>
      <p:ext uri="{BB962C8B-B14F-4D97-AF65-F5344CB8AC3E}">
        <p14:creationId xmlns:p14="http://schemas.microsoft.com/office/powerpoint/2010/main" val="179722866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515100" y="609600"/>
            <a:ext cx="1943100" cy="5486400"/>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685800" y="609600"/>
            <a:ext cx="5676900" cy="5486400"/>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lt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l-GR" altLang="el-GR">
                <a:solidFill>
                  <a:srgbClr val="000000"/>
                </a:solidFill>
              </a:rPr>
              <a:t>Μερκ. Παναγιωτόπουλος - Φυσικός          www.merkopanas.blogspot.gr</a:t>
            </a:r>
          </a:p>
        </p:txBody>
      </p:sp>
      <p:sp>
        <p:nvSpPr>
          <p:cNvPr id="6" name="Rectangle 6"/>
          <p:cNvSpPr>
            <a:spLocks noGrp="1" noChangeArrowheads="1"/>
          </p:cNvSpPr>
          <p:nvPr>
            <p:ph type="sldNum" sz="quarter" idx="12"/>
          </p:nvPr>
        </p:nvSpPr>
        <p:spPr>
          <a:ln/>
        </p:spPr>
        <p:txBody>
          <a:bodyPr/>
          <a:lstStyle>
            <a:lvl1pPr>
              <a:defRPr/>
            </a:lvl1pPr>
          </a:lstStyle>
          <a:p>
            <a:pPr>
              <a:defRPr/>
            </a:pPr>
            <a:fld id="{F2D6544E-952B-4740-A8E7-A525D48399E8}" type="slidenum">
              <a:rPr lang="el-GR" altLang="el-GR">
                <a:solidFill>
                  <a:srgbClr val="000000"/>
                </a:solidFill>
              </a:rPr>
              <a:pPr>
                <a:defRPr/>
              </a:pPr>
              <a:t>‹#›</a:t>
            </a:fld>
            <a:endParaRPr lang="el-GR" altLang="el-GR">
              <a:solidFill>
                <a:srgbClr val="000000"/>
              </a:solidFill>
            </a:endParaRPr>
          </a:p>
        </p:txBody>
      </p:sp>
    </p:spTree>
    <p:extLst>
      <p:ext uri="{BB962C8B-B14F-4D97-AF65-F5344CB8AC3E}">
        <p14:creationId xmlns:p14="http://schemas.microsoft.com/office/powerpoint/2010/main" val="199556531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smtClean="0"/>
              <a:t>Στυλ κύριου υπότιτλου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lt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l-GR" altLang="el-GR">
                <a:solidFill>
                  <a:srgbClr val="000000"/>
                </a:solidFill>
              </a:rPr>
              <a:t>Μερκ. Παναγιωτόπουλος - Φυσικός          www.merkopanas.blogspot.gr</a:t>
            </a:r>
          </a:p>
        </p:txBody>
      </p:sp>
      <p:sp>
        <p:nvSpPr>
          <p:cNvPr id="6" name="Rectangle 6"/>
          <p:cNvSpPr>
            <a:spLocks noGrp="1" noChangeArrowheads="1"/>
          </p:cNvSpPr>
          <p:nvPr>
            <p:ph type="sldNum" sz="quarter" idx="12"/>
          </p:nvPr>
        </p:nvSpPr>
        <p:spPr>
          <a:ln/>
        </p:spPr>
        <p:txBody>
          <a:bodyPr/>
          <a:lstStyle>
            <a:lvl1pPr>
              <a:defRPr/>
            </a:lvl1pPr>
          </a:lstStyle>
          <a:p>
            <a:pPr>
              <a:defRPr/>
            </a:pPr>
            <a:fld id="{04EB4992-5E78-4343-97B3-501D5643BE82}" type="slidenum">
              <a:rPr lang="el-GR" altLang="el-GR">
                <a:solidFill>
                  <a:srgbClr val="000000"/>
                </a:solidFill>
              </a:rPr>
              <a:pPr>
                <a:defRPr/>
              </a:pPr>
              <a:t>‹#›</a:t>
            </a:fld>
            <a:endParaRPr lang="el-GR" altLang="el-GR">
              <a:solidFill>
                <a:srgbClr val="000000"/>
              </a:solidFill>
            </a:endParaRPr>
          </a:p>
        </p:txBody>
      </p:sp>
    </p:spTree>
    <p:extLst>
      <p:ext uri="{BB962C8B-B14F-4D97-AF65-F5344CB8AC3E}">
        <p14:creationId xmlns:p14="http://schemas.microsoft.com/office/powerpoint/2010/main" val="316637636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lt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l-GR" altLang="el-GR">
                <a:solidFill>
                  <a:srgbClr val="000000"/>
                </a:solidFill>
              </a:rPr>
              <a:t>Μερκ. Παναγιωτόπουλος - Φυσικός          www.merkopanas.blogspot.gr</a:t>
            </a:r>
          </a:p>
        </p:txBody>
      </p:sp>
      <p:sp>
        <p:nvSpPr>
          <p:cNvPr id="6" name="Rectangle 6"/>
          <p:cNvSpPr>
            <a:spLocks noGrp="1" noChangeArrowheads="1"/>
          </p:cNvSpPr>
          <p:nvPr>
            <p:ph type="sldNum" sz="quarter" idx="12"/>
          </p:nvPr>
        </p:nvSpPr>
        <p:spPr>
          <a:ln/>
        </p:spPr>
        <p:txBody>
          <a:bodyPr/>
          <a:lstStyle>
            <a:lvl1pPr>
              <a:defRPr/>
            </a:lvl1pPr>
          </a:lstStyle>
          <a:p>
            <a:pPr>
              <a:defRPr/>
            </a:pPr>
            <a:fld id="{7658ADE4-24AE-404E-9191-C604A5DD1A9F}" type="slidenum">
              <a:rPr lang="el-GR" altLang="el-GR">
                <a:solidFill>
                  <a:srgbClr val="000000"/>
                </a:solidFill>
              </a:rPr>
              <a:pPr>
                <a:defRPr/>
              </a:pPr>
              <a:t>‹#›</a:t>
            </a:fld>
            <a:endParaRPr lang="el-GR" altLang="el-GR">
              <a:solidFill>
                <a:srgbClr val="000000"/>
              </a:solidFill>
            </a:endParaRPr>
          </a:p>
        </p:txBody>
      </p:sp>
    </p:spTree>
    <p:extLst>
      <p:ext uri="{BB962C8B-B14F-4D97-AF65-F5344CB8AC3E}">
        <p14:creationId xmlns:p14="http://schemas.microsoft.com/office/powerpoint/2010/main" val="2155704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FEF062A8-7621-43E8-97DF-D9B749FC38E0}" type="datetime1">
              <a:rPr lang="el-GR" smtClean="0">
                <a:solidFill>
                  <a:prstClr val="black">
                    <a:tint val="75000"/>
                  </a:prstClr>
                </a:solidFill>
              </a:rPr>
              <a:pPr/>
              <a:t>23/10/2014</a:t>
            </a:fld>
            <a:endParaRPr lang="el-GR">
              <a:solidFill>
                <a:prstClr val="black">
                  <a:tint val="75000"/>
                </a:prstClr>
              </a:solidFill>
            </a:endParaRPr>
          </a:p>
        </p:txBody>
      </p:sp>
      <p:sp>
        <p:nvSpPr>
          <p:cNvPr id="3" name="2 - Θέση υποσέλιδου"/>
          <p:cNvSpPr>
            <a:spLocks noGrp="1"/>
          </p:cNvSpPr>
          <p:nvPr>
            <p:ph type="ftr" sz="quarter" idx="11"/>
          </p:nvPr>
        </p:nvSpPr>
        <p:spPr/>
        <p:txBody>
          <a:bodyPr/>
          <a:lstStyle/>
          <a:p>
            <a:r>
              <a:rPr lang="el-GR" smtClean="0">
                <a:solidFill>
                  <a:prstClr val="black">
                    <a:tint val="75000"/>
                  </a:prstClr>
                </a:solidFill>
              </a:rPr>
              <a:t>Μερκ. Παναγιωτόπουλος - 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4" name="3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8697350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Στυλ υποδείγματος κειμένου</a:t>
            </a:r>
          </a:p>
        </p:txBody>
      </p:sp>
      <p:sp>
        <p:nvSpPr>
          <p:cNvPr id="4" name="Rectangle 4"/>
          <p:cNvSpPr>
            <a:spLocks noGrp="1" noChangeArrowheads="1"/>
          </p:cNvSpPr>
          <p:nvPr>
            <p:ph type="dt" sz="half" idx="10"/>
          </p:nvPr>
        </p:nvSpPr>
        <p:spPr>
          <a:ln/>
        </p:spPr>
        <p:txBody>
          <a:bodyPr/>
          <a:lstStyle>
            <a:lvl1pPr>
              <a:defRPr/>
            </a:lvl1pPr>
          </a:lstStyle>
          <a:p>
            <a:pPr>
              <a:defRPr/>
            </a:pPr>
            <a:endParaRPr lang="el-GR" alt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l-GR" altLang="el-GR">
                <a:solidFill>
                  <a:srgbClr val="000000"/>
                </a:solidFill>
              </a:rPr>
              <a:t>Μερκ. Παναγιωτόπουλος - Φυσικός          www.merkopanas.blogspot.gr</a:t>
            </a:r>
          </a:p>
        </p:txBody>
      </p:sp>
      <p:sp>
        <p:nvSpPr>
          <p:cNvPr id="6" name="Rectangle 6"/>
          <p:cNvSpPr>
            <a:spLocks noGrp="1" noChangeArrowheads="1"/>
          </p:cNvSpPr>
          <p:nvPr>
            <p:ph type="sldNum" sz="quarter" idx="12"/>
          </p:nvPr>
        </p:nvSpPr>
        <p:spPr>
          <a:ln/>
        </p:spPr>
        <p:txBody>
          <a:bodyPr/>
          <a:lstStyle>
            <a:lvl1pPr>
              <a:defRPr/>
            </a:lvl1pPr>
          </a:lstStyle>
          <a:p>
            <a:pPr>
              <a:defRPr/>
            </a:pPr>
            <a:fld id="{79235480-D0B7-46B4-B30C-810613E35218}" type="slidenum">
              <a:rPr lang="el-GR" altLang="el-GR">
                <a:solidFill>
                  <a:srgbClr val="000000"/>
                </a:solidFill>
              </a:rPr>
              <a:pPr>
                <a:defRPr/>
              </a:pPr>
              <a:t>‹#›</a:t>
            </a:fld>
            <a:endParaRPr lang="el-GR" altLang="el-GR">
              <a:solidFill>
                <a:srgbClr val="000000"/>
              </a:solidFill>
            </a:endParaRPr>
          </a:p>
        </p:txBody>
      </p:sp>
    </p:spTree>
    <p:extLst>
      <p:ext uri="{BB962C8B-B14F-4D97-AF65-F5344CB8AC3E}">
        <p14:creationId xmlns:p14="http://schemas.microsoft.com/office/powerpoint/2010/main" val="255050847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l-GR" altLang="el-G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l-GR" altLang="el-GR">
                <a:solidFill>
                  <a:srgbClr val="000000"/>
                </a:solidFill>
              </a:rPr>
              <a:t>Μερκ. Παναγιωτόπουλος - Φυσικός          www.merkopanas.blogspot.gr</a:t>
            </a:r>
          </a:p>
        </p:txBody>
      </p:sp>
      <p:sp>
        <p:nvSpPr>
          <p:cNvPr id="7" name="Rectangle 6"/>
          <p:cNvSpPr>
            <a:spLocks noGrp="1" noChangeArrowheads="1"/>
          </p:cNvSpPr>
          <p:nvPr>
            <p:ph type="sldNum" sz="quarter" idx="12"/>
          </p:nvPr>
        </p:nvSpPr>
        <p:spPr>
          <a:ln/>
        </p:spPr>
        <p:txBody>
          <a:bodyPr/>
          <a:lstStyle>
            <a:lvl1pPr>
              <a:defRPr/>
            </a:lvl1pPr>
          </a:lstStyle>
          <a:p>
            <a:pPr>
              <a:defRPr/>
            </a:pPr>
            <a:fld id="{3046A075-24AC-424C-984D-71A9219488EB}" type="slidenum">
              <a:rPr lang="el-GR" altLang="el-GR">
                <a:solidFill>
                  <a:srgbClr val="000000"/>
                </a:solidFill>
              </a:rPr>
              <a:pPr>
                <a:defRPr/>
              </a:pPr>
              <a:t>‹#›</a:t>
            </a:fld>
            <a:endParaRPr lang="el-GR" altLang="el-GR">
              <a:solidFill>
                <a:srgbClr val="000000"/>
              </a:solidFill>
            </a:endParaRPr>
          </a:p>
        </p:txBody>
      </p:sp>
    </p:spTree>
    <p:extLst>
      <p:ext uri="{BB962C8B-B14F-4D97-AF65-F5344CB8AC3E}">
        <p14:creationId xmlns:p14="http://schemas.microsoft.com/office/powerpoint/2010/main" val="261056450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1143000"/>
          </a:xfrm>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Rectangle 4"/>
          <p:cNvSpPr>
            <a:spLocks noGrp="1" noChangeArrowheads="1"/>
          </p:cNvSpPr>
          <p:nvPr>
            <p:ph type="dt" sz="half" idx="10"/>
          </p:nvPr>
        </p:nvSpPr>
        <p:spPr>
          <a:ln/>
        </p:spPr>
        <p:txBody>
          <a:bodyPr/>
          <a:lstStyle>
            <a:lvl1pPr>
              <a:defRPr/>
            </a:lvl1pPr>
          </a:lstStyle>
          <a:p>
            <a:pPr>
              <a:defRPr/>
            </a:pPr>
            <a:endParaRPr lang="el-GR" altLang="el-GR">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l-GR" altLang="el-GR">
                <a:solidFill>
                  <a:srgbClr val="000000"/>
                </a:solidFill>
              </a:rPr>
              <a:t>Μερκ. Παναγιωτόπουλος - Φυσικός          www.merkopanas.blogspot.gr</a:t>
            </a:r>
          </a:p>
        </p:txBody>
      </p:sp>
      <p:sp>
        <p:nvSpPr>
          <p:cNvPr id="9" name="Rectangle 6"/>
          <p:cNvSpPr>
            <a:spLocks noGrp="1" noChangeArrowheads="1"/>
          </p:cNvSpPr>
          <p:nvPr>
            <p:ph type="sldNum" sz="quarter" idx="12"/>
          </p:nvPr>
        </p:nvSpPr>
        <p:spPr>
          <a:ln/>
        </p:spPr>
        <p:txBody>
          <a:bodyPr/>
          <a:lstStyle>
            <a:lvl1pPr>
              <a:defRPr/>
            </a:lvl1pPr>
          </a:lstStyle>
          <a:p>
            <a:pPr>
              <a:defRPr/>
            </a:pPr>
            <a:fld id="{B299141E-B4EA-4E05-914D-73A9F75E28CA}" type="slidenum">
              <a:rPr lang="el-GR" altLang="el-GR">
                <a:solidFill>
                  <a:srgbClr val="000000"/>
                </a:solidFill>
              </a:rPr>
              <a:pPr>
                <a:defRPr/>
              </a:pPr>
              <a:t>‹#›</a:t>
            </a:fld>
            <a:endParaRPr lang="el-GR" altLang="el-GR">
              <a:solidFill>
                <a:srgbClr val="000000"/>
              </a:solidFill>
            </a:endParaRPr>
          </a:p>
        </p:txBody>
      </p:sp>
    </p:spTree>
    <p:extLst>
      <p:ext uri="{BB962C8B-B14F-4D97-AF65-F5344CB8AC3E}">
        <p14:creationId xmlns:p14="http://schemas.microsoft.com/office/powerpoint/2010/main" val="425852631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l-GR" altLang="el-GR">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l-GR" altLang="el-GR">
                <a:solidFill>
                  <a:srgbClr val="000000"/>
                </a:solidFill>
              </a:rPr>
              <a:t>Μερκ. Παναγιωτόπουλος - Φυσικός          www.merkopanas.blogspot.gr</a:t>
            </a:r>
          </a:p>
        </p:txBody>
      </p:sp>
      <p:sp>
        <p:nvSpPr>
          <p:cNvPr id="5" name="Rectangle 6"/>
          <p:cNvSpPr>
            <a:spLocks noGrp="1" noChangeArrowheads="1"/>
          </p:cNvSpPr>
          <p:nvPr>
            <p:ph type="sldNum" sz="quarter" idx="12"/>
          </p:nvPr>
        </p:nvSpPr>
        <p:spPr>
          <a:ln/>
        </p:spPr>
        <p:txBody>
          <a:bodyPr/>
          <a:lstStyle>
            <a:lvl1pPr>
              <a:defRPr/>
            </a:lvl1pPr>
          </a:lstStyle>
          <a:p>
            <a:pPr>
              <a:defRPr/>
            </a:pPr>
            <a:fld id="{38AD0679-6036-49F4-A41E-8656E8FBF927}" type="slidenum">
              <a:rPr lang="el-GR" altLang="el-GR">
                <a:solidFill>
                  <a:srgbClr val="000000"/>
                </a:solidFill>
              </a:rPr>
              <a:pPr>
                <a:defRPr/>
              </a:pPr>
              <a:t>‹#›</a:t>
            </a:fld>
            <a:endParaRPr lang="el-GR" altLang="el-GR">
              <a:solidFill>
                <a:srgbClr val="000000"/>
              </a:solidFill>
            </a:endParaRPr>
          </a:p>
        </p:txBody>
      </p:sp>
    </p:spTree>
    <p:extLst>
      <p:ext uri="{BB962C8B-B14F-4D97-AF65-F5344CB8AC3E}">
        <p14:creationId xmlns:p14="http://schemas.microsoft.com/office/powerpoint/2010/main" val="315887025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altLang="el-GR">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l-GR" altLang="el-GR">
                <a:solidFill>
                  <a:srgbClr val="000000"/>
                </a:solidFill>
              </a:rPr>
              <a:t>Μερκ. Παναγιωτόπουλος - Φυσικός          www.merkopanas.blogspot.gr</a:t>
            </a:r>
          </a:p>
        </p:txBody>
      </p:sp>
      <p:sp>
        <p:nvSpPr>
          <p:cNvPr id="4" name="Rectangle 6"/>
          <p:cNvSpPr>
            <a:spLocks noGrp="1" noChangeArrowheads="1"/>
          </p:cNvSpPr>
          <p:nvPr>
            <p:ph type="sldNum" sz="quarter" idx="12"/>
          </p:nvPr>
        </p:nvSpPr>
        <p:spPr>
          <a:ln/>
        </p:spPr>
        <p:txBody>
          <a:bodyPr/>
          <a:lstStyle>
            <a:lvl1pPr>
              <a:defRPr/>
            </a:lvl1pPr>
          </a:lstStyle>
          <a:p>
            <a:pPr>
              <a:defRPr/>
            </a:pPr>
            <a:fld id="{47F2B8E7-11C5-4486-A4FE-9B59918D3A90}" type="slidenum">
              <a:rPr lang="el-GR" altLang="el-GR">
                <a:solidFill>
                  <a:srgbClr val="000000"/>
                </a:solidFill>
              </a:rPr>
              <a:pPr>
                <a:defRPr/>
              </a:pPr>
              <a:t>‹#›</a:t>
            </a:fld>
            <a:endParaRPr lang="el-GR" altLang="el-GR">
              <a:solidFill>
                <a:srgbClr val="000000"/>
              </a:solidFill>
            </a:endParaRPr>
          </a:p>
        </p:txBody>
      </p:sp>
    </p:spTree>
    <p:extLst>
      <p:ext uri="{BB962C8B-B14F-4D97-AF65-F5344CB8AC3E}">
        <p14:creationId xmlns:p14="http://schemas.microsoft.com/office/powerpoint/2010/main" val="146135908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Rectangle 4"/>
          <p:cNvSpPr>
            <a:spLocks noGrp="1" noChangeArrowheads="1"/>
          </p:cNvSpPr>
          <p:nvPr>
            <p:ph type="dt" sz="half" idx="10"/>
          </p:nvPr>
        </p:nvSpPr>
        <p:spPr>
          <a:ln/>
        </p:spPr>
        <p:txBody>
          <a:bodyPr/>
          <a:lstStyle>
            <a:lvl1pPr>
              <a:defRPr/>
            </a:lvl1pPr>
          </a:lstStyle>
          <a:p>
            <a:pPr>
              <a:defRPr/>
            </a:pPr>
            <a:endParaRPr lang="el-GR" altLang="el-G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l-GR" altLang="el-GR">
                <a:solidFill>
                  <a:srgbClr val="000000"/>
                </a:solidFill>
              </a:rPr>
              <a:t>Μερκ. Παναγιωτόπουλος - Φυσικός          www.merkopanas.blogspot.gr</a:t>
            </a:r>
          </a:p>
        </p:txBody>
      </p:sp>
      <p:sp>
        <p:nvSpPr>
          <p:cNvPr id="7" name="Rectangle 6"/>
          <p:cNvSpPr>
            <a:spLocks noGrp="1" noChangeArrowheads="1"/>
          </p:cNvSpPr>
          <p:nvPr>
            <p:ph type="sldNum" sz="quarter" idx="12"/>
          </p:nvPr>
        </p:nvSpPr>
        <p:spPr>
          <a:ln/>
        </p:spPr>
        <p:txBody>
          <a:bodyPr/>
          <a:lstStyle>
            <a:lvl1pPr>
              <a:defRPr/>
            </a:lvl1pPr>
          </a:lstStyle>
          <a:p>
            <a:pPr>
              <a:defRPr/>
            </a:pPr>
            <a:fld id="{D5952FDF-D686-4BF0-9F1E-964273E6530C}" type="slidenum">
              <a:rPr lang="el-GR" altLang="el-GR">
                <a:solidFill>
                  <a:srgbClr val="000000"/>
                </a:solidFill>
              </a:rPr>
              <a:pPr>
                <a:defRPr/>
              </a:pPr>
              <a:t>‹#›</a:t>
            </a:fld>
            <a:endParaRPr lang="el-GR" altLang="el-GR">
              <a:solidFill>
                <a:srgbClr val="000000"/>
              </a:solidFill>
            </a:endParaRPr>
          </a:p>
        </p:txBody>
      </p:sp>
    </p:spTree>
    <p:extLst>
      <p:ext uri="{BB962C8B-B14F-4D97-AF65-F5344CB8AC3E}">
        <p14:creationId xmlns:p14="http://schemas.microsoft.com/office/powerpoint/2010/main" val="366841917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Rectangle 4"/>
          <p:cNvSpPr>
            <a:spLocks noGrp="1" noChangeArrowheads="1"/>
          </p:cNvSpPr>
          <p:nvPr>
            <p:ph type="dt" sz="half" idx="10"/>
          </p:nvPr>
        </p:nvSpPr>
        <p:spPr>
          <a:ln/>
        </p:spPr>
        <p:txBody>
          <a:bodyPr/>
          <a:lstStyle>
            <a:lvl1pPr>
              <a:defRPr/>
            </a:lvl1pPr>
          </a:lstStyle>
          <a:p>
            <a:pPr>
              <a:defRPr/>
            </a:pPr>
            <a:endParaRPr lang="el-GR" altLang="el-G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l-GR" altLang="el-GR">
                <a:solidFill>
                  <a:srgbClr val="000000"/>
                </a:solidFill>
              </a:rPr>
              <a:t>Μερκ. Παναγιωτόπουλος - Φυσικός          www.merkopanas.blogspot.gr</a:t>
            </a:r>
          </a:p>
        </p:txBody>
      </p:sp>
      <p:sp>
        <p:nvSpPr>
          <p:cNvPr id="7" name="Rectangle 6"/>
          <p:cNvSpPr>
            <a:spLocks noGrp="1" noChangeArrowheads="1"/>
          </p:cNvSpPr>
          <p:nvPr>
            <p:ph type="sldNum" sz="quarter" idx="12"/>
          </p:nvPr>
        </p:nvSpPr>
        <p:spPr>
          <a:ln/>
        </p:spPr>
        <p:txBody>
          <a:bodyPr/>
          <a:lstStyle>
            <a:lvl1pPr>
              <a:defRPr/>
            </a:lvl1pPr>
          </a:lstStyle>
          <a:p>
            <a:pPr>
              <a:defRPr/>
            </a:pPr>
            <a:fld id="{C2FCF2E8-EA62-44AF-9E0C-7D8B42023661}" type="slidenum">
              <a:rPr lang="el-GR" altLang="el-GR">
                <a:solidFill>
                  <a:srgbClr val="000000"/>
                </a:solidFill>
              </a:rPr>
              <a:pPr>
                <a:defRPr/>
              </a:pPr>
              <a:t>‹#›</a:t>
            </a:fld>
            <a:endParaRPr lang="el-GR" altLang="el-GR">
              <a:solidFill>
                <a:srgbClr val="000000"/>
              </a:solidFill>
            </a:endParaRPr>
          </a:p>
        </p:txBody>
      </p:sp>
    </p:spTree>
    <p:extLst>
      <p:ext uri="{BB962C8B-B14F-4D97-AF65-F5344CB8AC3E}">
        <p14:creationId xmlns:p14="http://schemas.microsoft.com/office/powerpoint/2010/main" val="8616396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lt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l-GR" altLang="el-GR">
                <a:solidFill>
                  <a:srgbClr val="000000"/>
                </a:solidFill>
              </a:rPr>
              <a:t>Μερκ. Παναγιωτόπουλος - Φυσικός          www.merkopanas.blogspot.gr</a:t>
            </a:r>
          </a:p>
        </p:txBody>
      </p:sp>
      <p:sp>
        <p:nvSpPr>
          <p:cNvPr id="6" name="Rectangle 6"/>
          <p:cNvSpPr>
            <a:spLocks noGrp="1" noChangeArrowheads="1"/>
          </p:cNvSpPr>
          <p:nvPr>
            <p:ph type="sldNum" sz="quarter" idx="12"/>
          </p:nvPr>
        </p:nvSpPr>
        <p:spPr>
          <a:ln/>
        </p:spPr>
        <p:txBody>
          <a:bodyPr/>
          <a:lstStyle>
            <a:lvl1pPr>
              <a:defRPr/>
            </a:lvl1pPr>
          </a:lstStyle>
          <a:p>
            <a:pPr>
              <a:defRPr/>
            </a:pPr>
            <a:fld id="{9FD387F1-47E7-4A2D-8278-B259627A9A48}" type="slidenum">
              <a:rPr lang="el-GR" altLang="el-GR">
                <a:solidFill>
                  <a:srgbClr val="000000"/>
                </a:solidFill>
              </a:rPr>
              <a:pPr>
                <a:defRPr/>
              </a:pPr>
              <a:t>‹#›</a:t>
            </a:fld>
            <a:endParaRPr lang="el-GR" altLang="el-GR">
              <a:solidFill>
                <a:srgbClr val="000000"/>
              </a:solidFill>
            </a:endParaRPr>
          </a:p>
        </p:txBody>
      </p:sp>
    </p:spTree>
    <p:extLst>
      <p:ext uri="{BB962C8B-B14F-4D97-AF65-F5344CB8AC3E}">
        <p14:creationId xmlns:p14="http://schemas.microsoft.com/office/powerpoint/2010/main" val="341166791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515100" y="609600"/>
            <a:ext cx="1943100" cy="5486400"/>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685800" y="609600"/>
            <a:ext cx="5676900" cy="5486400"/>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lt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l-GR" altLang="el-GR">
                <a:solidFill>
                  <a:srgbClr val="000000"/>
                </a:solidFill>
              </a:rPr>
              <a:t>Μερκ. Παναγιωτόπουλος - Φυσικός          www.merkopanas.blogspot.gr</a:t>
            </a:r>
          </a:p>
        </p:txBody>
      </p:sp>
      <p:sp>
        <p:nvSpPr>
          <p:cNvPr id="6" name="Rectangle 6"/>
          <p:cNvSpPr>
            <a:spLocks noGrp="1" noChangeArrowheads="1"/>
          </p:cNvSpPr>
          <p:nvPr>
            <p:ph type="sldNum" sz="quarter" idx="12"/>
          </p:nvPr>
        </p:nvSpPr>
        <p:spPr>
          <a:ln/>
        </p:spPr>
        <p:txBody>
          <a:bodyPr/>
          <a:lstStyle>
            <a:lvl1pPr>
              <a:defRPr/>
            </a:lvl1pPr>
          </a:lstStyle>
          <a:p>
            <a:pPr>
              <a:defRPr/>
            </a:pPr>
            <a:fld id="{F2D6544E-952B-4740-A8E7-A525D48399E8}" type="slidenum">
              <a:rPr lang="el-GR" altLang="el-GR">
                <a:solidFill>
                  <a:srgbClr val="000000"/>
                </a:solidFill>
              </a:rPr>
              <a:pPr>
                <a:defRPr/>
              </a:pPr>
              <a:t>‹#›</a:t>
            </a:fld>
            <a:endParaRPr lang="el-GR" altLang="el-GR">
              <a:solidFill>
                <a:srgbClr val="000000"/>
              </a:solidFill>
            </a:endParaRPr>
          </a:p>
        </p:txBody>
      </p:sp>
    </p:spTree>
    <p:extLst>
      <p:ext uri="{BB962C8B-B14F-4D97-AF65-F5344CB8AC3E}">
        <p14:creationId xmlns:p14="http://schemas.microsoft.com/office/powerpoint/2010/main" val="187873547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smtClean="0"/>
              <a:t>Στυλ κύριου υπότιτλου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lt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l-GR" altLang="el-GR">
                <a:solidFill>
                  <a:srgbClr val="000000"/>
                </a:solidFill>
              </a:rPr>
              <a:t>Μερκ. Παναγιωτόπουλος - Φυσικός          www.merkopanas.blogspot.gr</a:t>
            </a:r>
          </a:p>
        </p:txBody>
      </p:sp>
      <p:sp>
        <p:nvSpPr>
          <p:cNvPr id="6" name="Rectangle 6"/>
          <p:cNvSpPr>
            <a:spLocks noGrp="1" noChangeArrowheads="1"/>
          </p:cNvSpPr>
          <p:nvPr>
            <p:ph type="sldNum" sz="quarter" idx="12"/>
          </p:nvPr>
        </p:nvSpPr>
        <p:spPr>
          <a:ln/>
        </p:spPr>
        <p:txBody>
          <a:bodyPr/>
          <a:lstStyle>
            <a:lvl1pPr>
              <a:defRPr/>
            </a:lvl1pPr>
          </a:lstStyle>
          <a:p>
            <a:pPr>
              <a:defRPr/>
            </a:pPr>
            <a:fld id="{04EB4992-5E78-4343-97B3-501D5643BE82}" type="slidenum">
              <a:rPr lang="el-GR" altLang="el-GR">
                <a:solidFill>
                  <a:srgbClr val="000000"/>
                </a:solidFill>
              </a:rPr>
              <a:pPr>
                <a:defRPr/>
              </a:pPr>
              <a:t>‹#›</a:t>
            </a:fld>
            <a:endParaRPr lang="el-GR" altLang="el-GR">
              <a:solidFill>
                <a:srgbClr val="000000"/>
              </a:solidFill>
            </a:endParaRPr>
          </a:p>
        </p:txBody>
      </p:sp>
    </p:spTree>
    <p:extLst>
      <p:ext uri="{BB962C8B-B14F-4D97-AF65-F5344CB8AC3E}">
        <p14:creationId xmlns:p14="http://schemas.microsoft.com/office/powerpoint/2010/main" val="1496842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2B5A6C2D-1E4E-4388-A4A8-AE3F19F06E97}" type="datetime1">
              <a:rPr lang="el-GR" smtClean="0">
                <a:solidFill>
                  <a:prstClr val="black">
                    <a:tint val="75000"/>
                  </a:prstClr>
                </a:solidFill>
              </a:rPr>
              <a:pPr/>
              <a:t>23/10/2014</a:t>
            </a:fld>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r>
              <a:rPr lang="el-GR" smtClean="0">
                <a:solidFill>
                  <a:prstClr val="black">
                    <a:tint val="75000"/>
                  </a:prstClr>
                </a:solidFill>
              </a:rPr>
              <a:t>Μερκ. Παναγιωτόπουλος - 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401673325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lt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l-GR" altLang="el-GR">
                <a:solidFill>
                  <a:srgbClr val="000000"/>
                </a:solidFill>
              </a:rPr>
              <a:t>Μερκ. Παναγιωτόπουλος - Φυσικός          www.merkopanas.blogspot.gr</a:t>
            </a:r>
          </a:p>
        </p:txBody>
      </p:sp>
      <p:sp>
        <p:nvSpPr>
          <p:cNvPr id="6" name="Rectangle 6"/>
          <p:cNvSpPr>
            <a:spLocks noGrp="1" noChangeArrowheads="1"/>
          </p:cNvSpPr>
          <p:nvPr>
            <p:ph type="sldNum" sz="quarter" idx="12"/>
          </p:nvPr>
        </p:nvSpPr>
        <p:spPr>
          <a:ln/>
        </p:spPr>
        <p:txBody>
          <a:bodyPr/>
          <a:lstStyle>
            <a:lvl1pPr>
              <a:defRPr/>
            </a:lvl1pPr>
          </a:lstStyle>
          <a:p>
            <a:pPr>
              <a:defRPr/>
            </a:pPr>
            <a:fld id="{7658ADE4-24AE-404E-9191-C604A5DD1A9F}" type="slidenum">
              <a:rPr lang="el-GR" altLang="el-GR">
                <a:solidFill>
                  <a:srgbClr val="000000"/>
                </a:solidFill>
              </a:rPr>
              <a:pPr>
                <a:defRPr/>
              </a:pPr>
              <a:t>‹#›</a:t>
            </a:fld>
            <a:endParaRPr lang="el-GR" altLang="el-GR">
              <a:solidFill>
                <a:srgbClr val="000000"/>
              </a:solidFill>
            </a:endParaRPr>
          </a:p>
        </p:txBody>
      </p:sp>
    </p:spTree>
    <p:extLst>
      <p:ext uri="{BB962C8B-B14F-4D97-AF65-F5344CB8AC3E}">
        <p14:creationId xmlns:p14="http://schemas.microsoft.com/office/powerpoint/2010/main" val="294402760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Στυλ υποδείγματος κειμένου</a:t>
            </a:r>
          </a:p>
        </p:txBody>
      </p:sp>
      <p:sp>
        <p:nvSpPr>
          <p:cNvPr id="4" name="Rectangle 4"/>
          <p:cNvSpPr>
            <a:spLocks noGrp="1" noChangeArrowheads="1"/>
          </p:cNvSpPr>
          <p:nvPr>
            <p:ph type="dt" sz="half" idx="10"/>
          </p:nvPr>
        </p:nvSpPr>
        <p:spPr>
          <a:ln/>
        </p:spPr>
        <p:txBody>
          <a:bodyPr/>
          <a:lstStyle>
            <a:lvl1pPr>
              <a:defRPr/>
            </a:lvl1pPr>
          </a:lstStyle>
          <a:p>
            <a:pPr>
              <a:defRPr/>
            </a:pPr>
            <a:endParaRPr lang="el-GR" alt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l-GR" altLang="el-GR">
                <a:solidFill>
                  <a:srgbClr val="000000"/>
                </a:solidFill>
              </a:rPr>
              <a:t>Μερκ. Παναγιωτόπουλος - Φυσικός          www.merkopanas.blogspot.gr</a:t>
            </a:r>
          </a:p>
        </p:txBody>
      </p:sp>
      <p:sp>
        <p:nvSpPr>
          <p:cNvPr id="6" name="Rectangle 6"/>
          <p:cNvSpPr>
            <a:spLocks noGrp="1" noChangeArrowheads="1"/>
          </p:cNvSpPr>
          <p:nvPr>
            <p:ph type="sldNum" sz="quarter" idx="12"/>
          </p:nvPr>
        </p:nvSpPr>
        <p:spPr>
          <a:ln/>
        </p:spPr>
        <p:txBody>
          <a:bodyPr/>
          <a:lstStyle>
            <a:lvl1pPr>
              <a:defRPr/>
            </a:lvl1pPr>
          </a:lstStyle>
          <a:p>
            <a:pPr>
              <a:defRPr/>
            </a:pPr>
            <a:fld id="{79235480-D0B7-46B4-B30C-810613E35218}" type="slidenum">
              <a:rPr lang="el-GR" altLang="el-GR">
                <a:solidFill>
                  <a:srgbClr val="000000"/>
                </a:solidFill>
              </a:rPr>
              <a:pPr>
                <a:defRPr/>
              </a:pPr>
              <a:t>‹#›</a:t>
            </a:fld>
            <a:endParaRPr lang="el-GR" altLang="el-GR">
              <a:solidFill>
                <a:srgbClr val="000000"/>
              </a:solidFill>
            </a:endParaRPr>
          </a:p>
        </p:txBody>
      </p:sp>
    </p:spTree>
    <p:extLst>
      <p:ext uri="{BB962C8B-B14F-4D97-AF65-F5344CB8AC3E}">
        <p14:creationId xmlns:p14="http://schemas.microsoft.com/office/powerpoint/2010/main" val="52450758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l-GR" altLang="el-G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l-GR" altLang="el-GR">
                <a:solidFill>
                  <a:srgbClr val="000000"/>
                </a:solidFill>
              </a:rPr>
              <a:t>Μερκ. Παναγιωτόπουλος - Φυσικός          www.merkopanas.blogspot.gr</a:t>
            </a:r>
          </a:p>
        </p:txBody>
      </p:sp>
      <p:sp>
        <p:nvSpPr>
          <p:cNvPr id="7" name="Rectangle 6"/>
          <p:cNvSpPr>
            <a:spLocks noGrp="1" noChangeArrowheads="1"/>
          </p:cNvSpPr>
          <p:nvPr>
            <p:ph type="sldNum" sz="quarter" idx="12"/>
          </p:nvPr>
        </p:nvSpPr>
        <p:spPr>
          <a:ln/>
        </p:spPr>
        <p:txBody>
          <a:bodyPr/>
          <a:lstStyle>
            <a:lvl1pPr>
              <a:defRPr/>
            </a:lvl1pPr>
          </a:lstStyle>
          <a:p>
            <a:pPr>
              <a:defRPr/>
            </a:pPr>
            <a:fld id="{3046A075-24AC-424C-984D-71A9219488EB}" type="slidenum">
              <a:rPr lang="el-GR" altLang="el-GR">
                <a:solidFill>
                  <a:srgbClr val="000000"/>
                </a:solidFill>
              </a:rPr>
              <a:pPr>
                <a:defRPr/>
              </a:pPr>
              <a:t>‹#›</a:t>
            </a:fld>
            <a:endParaRPr lang="el-GR" altLang="el-GR">
              <a:solidFill>
                <a:srgbClr val="000000"/>
              </a:solidFill>
            </a:endParaRPr>
          </a:p>
        </p:txBody>
      </p:sp>
    </p:spTree>
    <p:extLst>
      <p:ext uri="{BB962C8B-B14F-4D97-AF65-F5344CB8AC3E}">
        <p14:creationId xmlns:p14="http://schemas.microsoft.com/office/powerpoint/2010/main" val="6030490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1143000"/>
          </a:xfrm>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Rectangle 4"/>
          <p:cNvSpPr>
            <a:spLocks noGrp="1" noChangeArrowheads="1"/>
          </p:cNvSpPr>
          <p:nvPr>
            <p:ph type="dt" sz="half" idx="10"/>
          </p:nvPr>
        </p:nvSpPr>
        <p:spPr>
          <a:ln/>
        </p:spPr>
        <p:txBody>
          <a:bodyPr/>
          <a:lstStyle>
            <a:lvl1pPr>
              <a:defRPr/>
            </a:lvl1pPr>
          </a:lstStyle>
          <a:p>
            <a:pPr>
              <a:defRPr/>
            </a:pPr>
            <a:endParaRPr lang="el-GR" altLang="el-GR">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l-GR" altLang="el-GR">
                <a:solidFill>
                  <a:srgbClr val="000000"/>
                </a:solidFill>
              </a:rPr>
              <a:t>Μερκ. Παναγιωτόπουλος - Φυσικός          www.merkopanas.blogspot.gr</a:t>
            </a:r>
          </a:p>
        </p:txBody>
      </p:sp>
      <p:sp>
        <p:nvSpPr>
          <p:cNvPr id="9" name="Rectangle 6"/>
          <p:cNvSpPr>
            <a:spLocks noGrp="1" noChangeArrowheads="1"/>
          </p:cNvSpPr>
          <p:nvPr>
            <p:ph type="sldNum" sz="quarter" idx="12"/>
          </p:nvPr>
        </p:nvSpPr>
        <p:spPr>
          <a:ln/>
        </p:spPr>
        <p:txBody>
          <a:bodyPr/>
          <a:lstStyle>
            <a:lvl1pPr>
              <a:defRPr/>
            </a:lvl1pPr>
          </a:lstStyle>
          <a:p>
            <a:pPr>
              <a:defRPr/>
            </a:pPr>
            <a:fld id="{B299141E-B4EA-4E05-914D-73A9F75E28CA}" type="slidenum">
              <a:rPr lang="el-GR" altLang="el-GR">
                <a:solidFill>
                  <a:srgbClr val="000000"/>
                </a:solidFill>
              </a:rPr>
              <a:pPr>
                <a:defRPr/>
              </a:pPr>
              <a:t>‹#›</a:t>
            </a:fld>
            <a:endParaRPr lang="el-GR" altLang="el-GR">
              <a:solidFill>
                <a:srgbClr val="000000"/>
              </a:solidFill>
            </a:endParaRPr>
          </a:p>
        </p:txBody>
      </p:sp>
    </p:spTree>
    <p:extLst>
      <p:ext uri="{BB962C8B-B14F-4D97-AF65-F5344CB8AC3E}">
        <p14:creationId xmlns:p14="http://schemas.microsoft.com/office/powerpoint/2010/main" val="272217409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l-GR" altLang="el-GR">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l-GR" altLang="el-GR">
                <a:solidFill>
                  <a:srgbClr val="000000"/>
                </a:solidFill>
              </a:rPr>
              <a:t>Μερκ. Παναγιωτόπουλος - Φυσικός          www.merkopanas.blogspot.gr</a:t>
            </a:r>
          </a:p>
        </p:txBody>
      </p:sp>
      <p:sp>
        <p:nvSpPr>
          <p:cNvPr id="5" name="Rectangle 6"/>
          <p:cNvSpPr>
            <a:spLocks noGrp="1" noChangeArrowheads="1"/>
          </p:cNvSpPr>
          <p:nvPr>
            <p:ph type="sldNum" sz="quarter" idx="12"/>
          </p:nvPr>
        </p:nvSpPr>
        <p:spPr>
          <a:ln/>
        </p:spPr>
        <p:txBody>
          <a:bodyPr/>
          <a:lstStyle>
            <a:lvl1pPr>
              <a:defRPr/>
            </a:lvl1pPr>
          </a:lstStyle>
          <a:p>
            <a:pPr>
              <a:defRPr/>
            </a:pPr>
            <a:fld id="{38AD0679-6036-49F4-A41E-8656E8FBF927}" type="slidenum">
              <a:rPr lang="el-GR" altLang="el-GR">
                <a:solidFill>
                  <a:srgbClr val="000000"/>
                </a:solidFill>
              </a:rPr>
              <a:pPr>
                <a:defRPr/>
              </a:pPr>
              <a:t>‹#›</a:t>
            </a:fld>
            <a:endParaRPr lang="el-GR" altLang="el-GR">
              <a:solidFill>
                <a:srgbClr val="000000"/>
              </a:solidFill>
            </a:endParaRPr>
          </a:p>
        </p:txBody>
      </p:sp>
    </p:spTree>
    <p:extLst>
      <p:ext uri="{BB962C8B-B14F-4D97-AF65-F5344CB8AC3E}">
        <p14:creationId xmlns:p14="http://schemas.microsoft.com/office/powerpoint/2010/main" val="321515631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altLang="el-GR">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l-GR" altLang="el-GR">
                <a:solidFill>
                  <a:srgbClr val="000000"/>
                </a:solidFill>
              </a:rPr>
              <a:t>Μερκ. Παναγιωτόπουλος - Φυσικός          www.merkopanas.blogspot.gr</a:t>
            </a:r>
          </a:p>
        </p:txBody>
      </p:sp>
      <p:sp>
        <p:nvSpPr>
          <p:cNvPr id="4" name="Rectangle 6"/>
          <p:cNvSpPr>
            <a:spLocks noGrp="1" noChangeArrowheads="1"/>
          </p:cNvSpPr>
          <p:nvPr>
            <p:ph type="sldNum" sz="quarter" idx="12"/>
          </p:nvPr>
        </p:nvSpPr>
        <p:spPr>
          <a:ln/>
        </p:spPr>
        <p:txBody>
          <a:bodyPr/>
          <a:lstStyle>
            <a:lvl1pPr>
              <a:defRPr/>
            </a:lvl1pPr>
          </a:lstStyle>
          <a:p>
            <a:pPr>
              <a:defRPr/>
            </a:pPr>
            <a:fld id="{47F2B8E7-11C5-4486-A4FE-9B59918D3A90}" type="slidenum">
              <a:rPr lang="el-GR" altLang="el-GR">
                <a:solidFill>
                  <a:srgbClr val="000000"/>
                </a:solidFill>
              </a:rPr>
              <a:pPr>
                <a:defRPr/>
              </a:pPr>
              <a:t>‹#›</a:t>
            </a:fld>
            <a:endParaRPr lang="el-GR" altLang="el-GR">
              <a:solidFill>
                <a:srgbClr val="000000"/>
              </a:solidFill>
            </a:endParaRPr>
          </a:p>
        </p:txBody>
      </p:sp>
    </p:spTree>
    <p:extLst>
      <p:ext uri="{BB962C8B-B14F-4D97-AF65-F5344CB8AC3E}">
        <p14:creationId xmlns:p14="http://schemas.microsoft.com/office/powerpoint/2010/main" val="339356954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Rectangle 4"/>
          <p:cNvSpPr>
            <a:spLocks noGrp="1" noChangeArrowheads="1"/>
          </p:cNvSpPr>
          <p:nvPr>
            <p:ph type="dt" sz="half" idx="10"/>
          </p:nvPr>
        </p:nvSpPr>
        <p:spPr>
          <a:ln/>
        </p:spPr>
        <p:txBody>
          <a:bodyPr/>
          <a:lstStyle>
            <a:lvl1pPr>
              <a:defRPr/>
            </a:lvl1pPr>
          </a:lstStyle>
          <a:p>
            <a:pPr>
              <a:defRPr/>
            </a:pPr>
            <a:endParaRPr lang="el-GR" altLang="el-G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l-GR" altLang="el-GR">
                <a:solidFill>
                  <a:srgbClr val="000000"/>
                </a:solidFill>
              </a:rPr>
              <a:t>Μερκ. Παναγιωτόπουλος - Φυσικός          www.merkopanas.blogspot.gr</a:t>
            </a:r>
          </a:p>
        </p:txBody>
      </p:sp>
      <p:sp>
        <p:nvSpPr>
          <p:cNvPr id="7" name="Rectangle 6"/>
          <p:cNvSpPr>
            <a:spLocks noGrp="1" noChangeArrowheads="1"/>
          </p:cNvSpPr>
          <p:nvPr>
            <p:ph type="sldNum" sz="quarter" idx="12"/>
          </p:nvPr>
        </p:nvSpPr>
        <p:spPr>
          <a:ln/>
        </p:spPr>
        <p:txBody>
          <a:bodyPr/>
          <a:lstStyle>
            <a:lvl1pPr>
              <a:defRPr/>
            </a:lvl1pPr>
          </a:lstStyle>
          <a:p>
            <a:pPr>
              <a:defRPr/>
            </a:pPr>
            <a:fld id="{D5952FDF-D686-4BF0-9F1E-964273E6530C}" type="slidenum">
              <a:rPr lang="el-GR" altLang="el-GR">
                <a:solidFill>
                  <a:srgbClr val="000000"/>
                </a:solidFill>
              </a:rPr>
              <a:pPr>
                <a:defRPr/>
              </a:pPr>
              <a:t>‹#›</a:t>
            </a:fld>
            <a:endParaRPr lang="el-GR" altLang="el-GR">
              <a:solidFill>
                <a:srgbClr val="000000"/>
              </a:solidFill>
            </a:endParaRPr>
          </a:p>
        </p:txBody>
      </p:sp>
    </p:spTree>
    <p:extLst>
      <p:ext uri="{BB962C8B-B14F-4D97-AF65-F5344CB8AC3E}">
        <p14:creationId xmlns:p14="http://schemas.microsoft.com/office/powerpoint/2010/main" val="295095577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Rectangle 4"/>
          <p:cNvSpPr>
            <a:spLocks noGrp="1" noChangeArrowheads="1"/>
          </p:cNvSpPr>
          <p:nvPr>
            <p:ph type="dt" sz="half" idx="10"/>
          </p:nvPr>
        </p:nvSpPr>
        <p:spPr>
          <a:ln/>
        </p:spPr>
        <p:txBody>
          <a:bodyPr/>
          <a:lstStyle>
            <a:lvl1pPr>
              <a:defRPr/>
            </a:lvl1pPr>
          </a:lstStyle>
          <a:p>
            <a:pPr>
              <a:defRPr/>
            </a:pPr>
            <a:endParaRPr lang="el-GR" altLang="el-G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l-GR" altLang="el-GR">
                <a:solidFill>
                  <a:srgbClr val="000000"/>
                </a:solidFill>
              </a:rPr>
              <a:t>Μερκ. Παναγιωτόπουλος - Φυσικός          www.merkopanas.blogspot.gr</a:t>
            </a:r>
          </a:p>
        </p:txBody>
      </p:sp>
      <p:sp>
        <p:nvSpPr>
          <p:cNvPr id="7" name="Rectangle 6"/>
          <p:cNvSpPr>
            <a:spLocks noGrp="1" noChangeArrowheads="1"/>
          </p:cNvSpPr>
          <p:nvPr>
            <p:ph type="sldNum" sz="quarter" idx="12"/>
          </p:nvPr>
        </p:nvSpPr>
        <p:spPr>
          <a:ln/>
        </p:spPr>
        <p:txBody>
          <a:bodyPr/>
          <a:lstStyle>
            <a:lvl1pPr>
              <a:defRPr/>
            </a:lvl1pPr>
          </a:lstStyle>
          <a:p>
            <a:pPr>
              <a:defRPr/>
            </a:pPr>
            <a:fld id="{C2FCF2E8-EA62-44AF-9E0C-7D8B42023661}" type="slidenum">
              <a:rPr lang="el-GR" altLang="el-GR">
                <a:solidFill>
                  <a:srgbClr val="000000"/>
                </a:solidFill>
              </a:rPr>
              <a:pPr>
                <a:defRPr/>
              </a:pPr>
              <a:t>‹#›</a:t>
            </a:fld>
            <a:endParaRPr lang="el-GR" altLang="el-GR">
              <a:solidFill>
                <a:srgbClr val="000000"/>
              </a:solidFill>
            </a:endParaRPr>
          </a:p>
        </p:txBody>
      </p:sp>
    </p:spTree>
    <p:extLst>
      <p:ext uri="{BB962C8B-B14F-4D97-AF65-F5344CB8AC3E}">
        <p14:creationId xmlns:p14="http://schemas.microsoft.com/office/powerpoint/2010/main" val="95852409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lt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l-GR" altLang="el-GR">
                <a:solidFill>
                  <a:srgbClr val="000000"/>
                </a:solidFill>
              </a:rPr>
              <a:t>Μερκ. Παναγιωτόπουλος - Φυσικός          www.merkopanas.blogspot.gr</a:t>
            </a:r>
          </a:p>
        </p:txBody>
      </p:sp>
      <p:sp>
        <p:nvSpPr>
          <p:cNvPr id="6" name="Rectangle 6"/>
          <p:cNvSpPr>
            <a:spLocks noGrp="1" noChangeArrowheads="1"/>
          </p:cNvSpPr>
          <p:nvPr>
            <p:ph type="sldNum" sz="quarter" idx="12"/>
          </p:nvPr>
        </p:nvSpPr>
        <p:spPr>
          <a:ln/>
        </p:spPr>
        <p:txBody>
          <a:bodyPr/>
          <a:lstStyle>
            <a:lvl1pPr>
              <a:defRPr/>
            </a:lvl1pPr>
          </a:lstStyle>
          <a:p>
            <a:pPr>
              <a:defRPr/>
            </a:pPr>
            <a:fld id="{9FD387F1-47E7-4A2D-8278-B259627A9A48}" type="slidenum">
              <a:rPr lang="el-GR" altLang="el-GR">
                <a:solidFill>
                  <a:srgbClr val="000000"/>
                </a:solidFill>
              </a:rPr>
              <a:pPr>
                <a:defRPr/>
              </a:pPr>
              <a:t>‹#›</a:t>
            </a:fld>
            <a:endParaRPr lang="el-GR" altLang="el-GR">
              <a:solidFill>
                <a:srgbClr val="000000"/>
              </a:solidFill>
            </a:endParaRPr>
          </a:p>
        </p:txBody>
      </p:sp>
    </p:spTree>
    <p:extLst>
      <p:ext uri="{BB962C8B-B14F-4D97-AF65-F5344CB8AC3E}">
        <p14:creationId xmlns:p14="http://schemas.microsoft.com/office/powerpoint/2010/main" val="29427608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515100" y="609600"/>
            <a:ext cx="1943100" cy="5486400"/>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685800" y="609600"/>
            <a:ext cx="5676900" cy="5486400"/>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lt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l-GR" altLang="el-GR">
                <a:solidFill>
                  <a:srgbClr val="000000"/>
                </a:solidFill>
              </a:rPr>
              <a:t>Μερκ. Παναγιωτόπουλος - Φυσικός          www.merkopanas.blogspot.gr</a:t>
            </a:r>
          </a:p>
        </p:txBody>
      </p:sp>
      <p:sp>
        <p:nvSpPr>
          <p:cNvPr id="6" name="Rectangle 6"/>
          <p:cNvSpPr>
            <a:spLocks noGrp="1" noChangeArrowheads="1"/>
          </p:cNvSpPr>
          <p:nvPr>
            <p:ph type="sldNum" sz="quarter" idx="12"/>
          </p:nvPr>
        </p:nvSpPr>
        <p:spPr>
          <a:ln/>
        </p:spPr>
        <p:txBody>
          <a:bodyPr/>
          <a:lstStyle>
            <a:lvl1pPr>
              <a:defRPr/>
            </a:lvl1pPr>
          </a:lstStyle>
          <a:p>
            <a:pPr>
              <a:defRPr/>
            </a:pPr>
            <a:fld id="{F2D6544E-952B-4740-A8E7-A525D48399E8}" type="slidenum">
              <a:rPr lang="el-GR" altLang="el-GR">
                <a:solidFill>
                  <a:srgbClr val="000000"/>
                </a:solidFill>
              </a:rPr>
              <a:pPr>
                <a:defRPr/>
              </a:pPr>
              <a:t>‹#›</a:t>
            </a:fld>
            <a:endParaRPr lang="el-GR" altLang="el-GR">
              <a:solidFill>
                <a:srgbClr val="000000"/>
              </a:solidFill>
            </a:endParaRPr>
          </a:p>
        </p:txBody>
      </p:sp>
    </p:spTree>
    <p:extLst>
      <p:ext uri="{BB962C8B-B14F-4D97-AF65-F5344CB8AC3E}">
        <p14:creationId xmlns:p14="http://schemas.microsoft.com/office/powerpoint/2010/main" val="39982383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22BCCD15-8BCB-4972-8876-E3110E1BA737}" type="datetime1">
              <a:rPr lang="el-GR" smtClean="0">
                <a:solidFill>
                  <a:prstClr val="black">
                    <a:tint val="75000"/>
                  </a:prstClr>
                </a:solidFill>
              </a:rPr>
              <a:pPr/>
              <a:t>23/10/2014</a:t>
            </a:fld>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r>
              <a:rPr lang="el-GR" smtClean="0">
                <a:solidFill>
                  <a:prstClr val="black">
                    <a:tint val="75000"/>
                  </a:prstClr>
                </a:solidFill>
              </a:rPr>
              <a:t>Μερκ. Παναγιωτόπουλος - 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669740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7000">
              <a:srgbClr val="FFFFCC"/>
            </a:gs>
            <a:gs pos="100000">
              <a:schemeClr val="bg2">
                <a:shade val="30000"/>
                <a:satMod val="20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D36830-E0DC-4923-AE03-080D2389FF3A}" type="datetime1">
              <a:rPr lang="el-GR" smtClean="0">
                <a:solidFill>
                  <a:prstClr val="black">
                    <a:tint val="75000"/>
                  </a:prstClr>
                </a:solidFill>
              </a:rPr>
              <a:pPr/>
              <a:t>23/10/2014</a:t>
            </a:fld>
            <a:endParaRPr lang="el-GR">
              <a:solidFill>
                <a:prstClr val="black">
                  <a:tint val="75000"/>
                </a:prstClr>
              </a:solidFill>
            </a:endParaRP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l-GR" smtClean="0">
                <a:solidFill>
                  <a:prstClr val="black">
                    <a:tint val="75000"/>
                  </a:prstClr>
                </a:solidFill>
              </a:rPr>
              <a:t>Μερκ. Παναγιωτόπουλος - 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7836301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l-GR" altLang="el-GR" smtClean="0"/>
              <a:t>Κάντε κλικ για να επεξεργαστείτε τον τίτλο</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l-GR" altLang="el-GR" smtClean="0"/>
              <a:t>Κάντε κλικ για να επεξεργαστείτε τα στυλ κειμένου του υποδείγματος</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endParaRPr lang="el-GR" altLang="el-GR">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r>
              <a:rPr lang="el-GR" altLang="el-GR">
                <a:solidFill>
                  <a:srgbClr val="000000"/>
                </a:solidFill>
              </a:rPr>
              <a:t>Μερκ. Παναγιωτόπουλος - Φυσικός          www.merkopanas.blogspot.gr</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DA8581EF-E8DA-4D0A-A6D0-F75304A53745}" type="slidenum">
              <a:rPr lang="el-GR" altLang="el-GR">
                <a:solidFill>
                  <a:srgbClr val="000000"/>
                </a:solidFill>
              </a:rPr>
              <a:pPr fontAlgn="base">
                <a:spcBef>
                  <a:spcPct val="0"/>
                </a:spcBef>
                <a:spcAft>
                  <a:spcPct val="0"/>
                </a:spcAft>
                <a:defRPr/>
              </a:pPr>
              <a:t>‹#›</a:t>
            </a:fld>
            <a:endParaRPr lang="el-GR" altLang="el-GR">
              <a:solidFill>
                <a:srgbClr val="000000"/>
              </a:solidFill>
            </a:endParaRPr>
          </a:p>
        </p:txBody>
      </p:sp>
    </p:spTree>
    <p:extLst>
      <p:ext uri="{BB962C8B-B14F-4D97-AF65-F5344CB8AC3E}">
        <p14:creationId xmlns:p14="http://schemas.microsoft.com/office/powerpoint/2010/main" val="9805312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l-GR" altLang="el-GR" smtClean="0"/>
              <a:t>Κάντε κλικ για να επεξεργαστείτε τον τίτλο</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l-GR" altLang="el-GR" smtClean="0"/>
              <a:t>Κάντε κλικ για να επεξεργαστείτε τα στυλ κειμένου του υποδείγματος</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endParaRPr lang="el-GR" altLang="el-GR">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r>
              <a:rPr lang="el-GR" altLang="el-GR">
                <a:solidFill>
                  <a:srgbClr val="000000"/>
                </a:solidFill>
              </a:rPr>
              <a:t>Μερκ. Παναγιωτόπουλος - Φυσικός          www.merkopanas.blogspot.gr</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94D9E10E-DEE5-4D5D-ACE9-C4CC0CAF2B7B}" type="slidenum">
              <a:rPr lang="el-GR" altLang="el-GR">
                <a:solidFill>
                  <a:srgbClr val="000000"/>
                </a:solidFill>
              </a:rPr>
              <a:pPr fontAlgn="base">
                <a:spcBef>
                  <a:spcPct val="0"/>
                </a:spcBef>
                <a:spcAft>
                  <a:spcPct val="0"/>
                </a:spcAft>
                <a:defRPr/>
              </a:pPr>
              <a:t>‹#›</a:t>
            </a:fld>
            <a:endParaRPr lang="el-GR" altLang="el-GR">
              <a:solidFill>
                <a:srgbClr val="000000"/>
              </a:solidFill>
            </a:endParaRPr>
          </a:p>
        </p:txBody>
      </p:sp>
    </p:spTree>
    <p:extLst>
      <p:ext uri="{BB962C8B-B14F-4D97-AF65-F5344CB8AC3E}">
        <p14:creationId xmlns:p14="http://schemas.microsoft.com/office/powerpoint/2010/main" val="1886212430"/>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l-GR" altLang="el-GR" smtClean="0"/>
              <a:t>Κάντε κλικ για να επεξεργαστείτε τον τίτλο</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l-GR" altLang="el-GR" smtClean="0"/>
              <a:t>Κάντε κλικ για να επεξεργαστείτε τα στυλ κειμένου του υποδείγματος</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endParaRPr lang="el-GR" altLang="el-GR">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r>
              <a:rPr lang="el-GR" altLang="el-GR">
                <a:solidFill>
                  <a:srgbClr val="000000"/>
                </a:solidFill>
              </a:rPr>
              <a:t>Μερκ. Παναγιωτόπουλος - Φυσικός          www.merkopanas.blogspot.gr</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94D9E10E-DEE5-4D5D-ACE9-C4CC0CAF2B7B}" type="slidenum">
              <a:rPr lang="el-GR" altLang="el-GR">
                <a:solidFill>
                  <a:srgbClr val="000000"/>
                </a:solidFill>
              </a:rPr>
              <a:pPr fontAlgn="base">
                <a:spcBef>
                  <a:spcPct val="0"/>
                </a:spcBef>
                <a:spcAft>
                  <a:spcPct val="0"/>
                </a:spcAft>
                <a:defRPr/>
              </a:pPr>
              <a:t>‹#›</a:t>
            </a:fld>
            <a:endParaRPr lang="el-GR" altLang="el-GR">
              <a:solidFill>
                <a:srgbClr val="000000"/>
              </a:solidFill>
            </a:endParaRPr>
          </a:p>
        </p:txBody>
      </p:sp>
    </p:spTree>
    <p:extLst>
      <p:ext uri="{BB962C8B-B14F-4D97-AF65-F5344CB8AC3E}">
        <p14:creationId xmlns:p14="http://schemas.microsoft.com/office/powerpoint/2010/main" val="30383466"/>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l-GR" altLang="el-GR" smtClean="0"/>
              <a:t>Κάντε κλικ για να επεξεργαστείτε τον τίτλο</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l-GR" altLang="el-GR" smtClean="0"/>
              <a:t>Κάντε κλικ για να επεξεργαστείτε τα στυλ κειμένου του υποδείγματος</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endParaRPr lang="el-GR" altLang="el-GR">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r>
              <a:rPr lang="el-GR" altLang="el-GR">
                <a:solidFill>
                  <a:srgbClr val="000000"/>
                </a:solidFill>
              </a:rPr>
              <a:t>Μερκ. Παναγιωτόπουλος - Φυσικός          www.merkopanas.blogspot.gr</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94D9E10E-DEE5-4D5D-ACE9-C4CC0CAF2B7B}" type="slidenum">
              <a:rPr lang="el-GR" altLang="el-GR">
                <a:solidFill>
                  <a:srgbClr val="000000"/>
                </a:solidFill>
              </a:rPr>
              <a:pPr fontAlgn="base">
                <a:spcBef>
                  <a:spcPct val="0"/>
                </a:spcBef>
                <a:spcAft>
                  <a:spcPct val="0"/>
                </a:spcAft>
                <a:defRPr/>
              </a:pPr>
              <a:t>‹#›</a:t>
            </a:fld>
            <a:endParaRPr lang="el-GR" altLang="el-GR">
              <a:solidFill>
                <a:srgbClr val="000000"/>
              </a:solidFill>
            </a:endParaRPr>
          </a:p>
        </p:txBody>
      </p:sp>
    </p:spTree>
    <p:extLst>
      <p:ext uri="{BB962C8B-B14F-4D97-AF65-F5344CB8AC3E}">
        <p14:creationId xmlns:p14="http://schemas.microsoft.com/office/powerpoint/2010/main" val="3744440269"/>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l-GR" altLang="el-GR" smtClean="0"/>
              <a:t>Κάντε κλικ για να επεξεργαστείτε τον τίτλο</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l-GR" altLang="el-GR" smtClean="0"/>
              <a:t>Κάντε κλικ για να επεξεργαστείτε τα στυλ κειμένου του υποδείγματος</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endParaRPr lang="el-GR" altLang="el-GR">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r>
              <a:rPr lang="el-GR" altLang="el-GR">
                <a:solidFill>
                  <a:srgbClr val="000000"/>
                </a:solidFill>
              </a:rPr>
              <a:t>Μερκ. Παναγιωτόπουλος - Φυσικός          www.merkopanas.blogspot.gr</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94D9E10E-DEE5-4D5D-ACE9-C4CC0CAF2B7B}" type="slidenum">
              <a:rPr lang="el-GR" altLang="el-GR">
                <a:solidFill>
                  <a:srgbClr val="000000"/>
                </a:solidFill>
              </a:rPr>
              <a:pPr fontAlgn="base">
                <a:spcBef>
                  <a:spcPct val="0"/>
                </a:spcBef>
                <a:spcAft>
                  <a:spcPct val="0"/>
                </a:spcAft>
                <a:defRPr/>
              </a:pPr>
              <a:t>‹#›</a:t>
            </a:fld>
            <a:endParaRPr lang="el-GR" altLang="el-GR">
              <a:solidFill>
                <a:srgbClr val="000000"/>
              </a:solidFill>
            </a:endParaRPr>
          </a:p>
        </p:txBody>
      </p:sp>
    </p:spTree>
    <p:extLst>
      <p:ext uri="{BB962C8B-B14F-4D97-AF65-F5344CB8AC3E}">
        <p14:creationId xmlns:p14="http://schemas.microsoft.com/office/powerpoint/2010/main" val="2308078489"/>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l-GR" altLang="el-GR" smtClean="0"/>
              <a:t>Κάντε κλικ για να επεξεργαστείτε τον τίτλο</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l-GR" altLang="el-GR" smtClean="0"/>
              <a:t>Κάντε κλικ για να επεξεργαστείτε τα στυλ κειμένου του υποδείγματος</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endParaRPr lang="el-GR" altLang="el-GR">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r>
              <a:rPr lang="el-GR" altLang="el-GR">
                <a:solidFill>
                  <a:srgbClr val="000000"/>
                </a:solidFill>
              </a:rPr>
              <a:t>Μερκ. Παναγιωτόπουλος - Φυσικός          www.merkopanas.blogspot.gr</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94D9E10E-DEE5-4D5D-ACE9-C4CC0CAF2B7B}" type="slidenum">
              <a:rPr lang="el-GR" altLang="el-GR">
                <a:solidFill>
                  <a:srgbClr val="000000"/>
                </a:solidFill>
              </a:rPr>
              <a:pPr fontAlgn="base">
                <a:spcBef>
                  <a:spcPct val="0"/>
                </a:spcBef>
                <a:spcAft>
                  <a:spcPct val="0"/>
                </a:spcAft>
                <a:defRPr/>
              </a:pPr>
              <a:t>‹#›</a:t>
            </a:fld>
            <a:endParaRPr lang="el-GR" altLang="el-GR">
              <a:solidFill>
                <a:srgbClr val="000000"/>
              </a:solidFill>
            </a:endParaRPr>
          </a:p>
        </p:txBody>
      </p:sp>
    </p:spTree>
    <p:extLst>
      <p:ext uri="{BB962C8B-B14F-4D97-AF65-F5344CB8AC3E}">
        <p14:creationId xmlns:p14="http://schemas.microsoft.com/office/powerpoint/2010/main" val="3275931829"/>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l-GR" altLang="el-GR" smtClean="0"/>
              <a:t>Κάντε κλικ για να επεξεργαστείτε τον τίτλο</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l-GR" altLang="el-GR" smtClean="0"/>
              <a:t>Κάντε κλικ για να επεξεργαστείτε τα στυλ κειμένου του υποδείγματος</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endParaRPr lang="el-GR" altLang="el-GR">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r>
              <a:rPr lang="el-GR" altLang="el-GR">
                <a:solidFill>
                  <a:srgbClr val="000000"/>
                </a:solidFill>
              </a:rPr>
              <a:t>Μερκ. Παναγιωτόπουλος - Φυσικός          www.merkopanas.blogspot.gr</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94D9E10E-DEE5-4D5D-ACE9-C4CC0CAF2B7B}" type="slidenum">
              <a:rPr lang="el-GR" altLang="el-GR">
                <a:solidFill>
                  <a:srgbClr val="000000"/>
                </a:solidFill>
              </a:rPr>
              <a:pPr fontAlgn="base">
                <a:spcBef>
                  <a:spcPct val="0"/>
                </a:spcBef>
                <a:spcAft>
                  <a:spcPct val="0"/>
                </a:spcAft>
                <a:defRPr/>
              </a:pPr>
              <a:t>‹#›</a:t>
            </a:fld>
            <a:endParaRPr lang="el-GR" altLang="el-GR">
              <a:solidFill>
                <a:srgbClr val="000000"/>
              </a:solidFill>
            </a:endParaRPr>
          </a:p>
        </p:txBody>
      </p:sp>
    </p:spTree>
    <p:extLst>
      <p:ext uri="{BB962C8B-B14F-4D97-AF65-F5344CB8AC3E}">
        <p14:creationId xmlns:p14="http://schemas.microsoft.com/office/powerpoint/2010/main" val="91225329"/>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image" Target="../media/image2.gif"/><Relationship Id="rId7" Type="http://schemas.openxmlformats.org/officeDocument/2006/relationships/image" Target="../media/image6.gif"/><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gif"/><Relationship Id="rId5" Type="http://schemas.openxmlformats.org/officeDocument/2006/relationships/image" Target="../media/image4.png"/><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1.xml.rels><?xml version="1.0" encoding="UTF-8" standalone="yes"?>
<Relationships xmlns="http://schemas.openxmlformats.org/package/2006/relationships"><Relationship Id="rId8" Type="http://schemas.openxmlformats.org/officeDocument/2006/relationships/image" Target="../media/image26.emf"/><Relationship Id="rId3" Type="http://schemas.openxmlformats.org/officeDocument/2006/relationships/oleObject" Target="../embeddings/oleObject12.bin"/><Relationship Id="rId7" Type="http://schemas.openxmlformats.org/officeDocument/2006/relationships/oleObject" Target="../embeddings/oleObject14.bin"/><Relationship Id="rId12" Type="http://schemas.openxmlformats.org/officeDocument/2006/relationships/image" Target="../media/image28.wmf"/><Relationship Id="rId2" Type="http://schemas.openxmlformats.org/officeDocument/2006/relationships/slideLayout" Target="../slideLayouts/slideLayout52.xml"/><Relationship Id="rId1" Type="http://schemas.openxmlformats.org/officeDocument/2006/relationships/vmlDrawing" Target="../drawings/vmlDrawing5.vml"/><Relationship Id="rId6" Type="http://schemas.openxmlformats.org/officeDocument/2006/relationships/image" Target="../media/image25.emf"/><Relationship Id="rId11" Type="http://schemas.openxmlformats.org/officeDocument/2006/relationships/oleObject" Target="../embeddings/oleObject16.bin"/><Relationship Id="rId5" Type="http://schemas.openxmlformats.org/officeDocument/2006/relationships/oleObject" Target="../embeddings/oleObject13.bin"/><Relationship Id="rId10" Type="http://schemas.openxmlformats.org/officeDocument/2006/relationships/image" Target="../media/image27.emf"/><Relationship Id="rId4" Type="http://schemas.openxmlformats.org/officeDocument/2006/relationships/image" Target="../media/image24.emf"/><Relationship Id="rId9" Type="http://schemas.openxmlformats.org/officeDocument/2006/relationships/oleObject" Target="../embeddings/oleObject15.bin"/></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19.bin"/><Relationship Id="rId3" Type="http://schemas.openxmlformats.org/officeDocument/2006/relationships/hyperlink" Target="http://www.upscale.utoronto.ca/GeneralInterest/Harrison/Flash/ClassMechanics/RotatingWheel/RotateWithOmega.html" TargetMode="External"/><Relationship Id="rId7" Type="http://schemas.openxmlformats.org/officeDocument/2006/relationships/image" Target="../media/image30.emf"/><Relationship Id="rId2" Type="http://schemas.openxmlformats.org/officeDocument/2006/relationships/slideLayout" Target="../slideLayouts/slideLayout52.xml"/><Relationship Id="rId1" Type="http://schemas.openxmlformats.org/officeDocument/2006/relationships/vmlDrawing" Target="../drawings/vmlDrawing6.vml"/><Relationship Id="rId6" Type="http://schemas.openxmlformats.org/officeDocument/2006/relationships/oleObject" Target="../embeddings/oleObject18.bin"/><Relationship Id="rId11" Type="http://schemas.openxmlformats.org/officeDocument/2006/relationships/image" Target="../media/image32.emf"/><Relationship Id="rId5" Type="http://schemas.openxmlformats.org/officeDocument/2006/relationships/image" Target="../media/image29.emf"/><Relationship Id="rId10" Type="http://schemas.openxmlformats.org/officeDocument/2006/relationships/oleObject" Target="../embeddings/oleObject20.bin"/><Relationship Id="rId4" Type="http://schemas.openxmlformats.org/officeDocument/2006/relationships/oleObject" Target="../embeddings/oleObject17.bin"/><Relationship Id="rId9" Type="http://schemas.openxmlformats.org/officeDocument/2006/relationships/image" Target="../media/image31.emf"/></Relationships>
</file>

<file path=ppt/slides/_rels/slide13.xml.rels><?xml version="1.0" encoding="UTF-8" standalone="yes"?>
<Relationships xmlns="http://schemas.openxmlformats.org/package/2006/relationships"><Relationship Id="rId8" Type="http://schemas.openxmlformats.org/officeDocument/2006/relationships/image" Target="../media/image35.emf"/><Relationship Id="rId3" Type="http://schemas.openxmlformats.org/officeDocument/2006/relationships/oleObject" Target="../embeddings/oleObject21.bin"/><Relationship Id="rId7" Type="http://schemas.openxmlformats.org/officeDocument/2006/relationships/oleObject" Target="../embeddings/oleObject23.bin"/><Relationship Id="rId2" Type="http://schemas.openxmlformats.org/officeDocument/2006/relationships/slideLayout" Target="../slideLayouts/slideLayout52.xml"/><Relationship Id="rId1" Type="http://schemas.openxmlformats.org/officeDocument/2006/relationships/vmlDrawing" Target="../drawings/vmlDrawing7.vml"/><Relationship Id="rId6" Type="http://schemas.openxmlformats.org/officeDocument/2006/relationships/image" Target="../media/image34.emf"/><Relationship Id="rId5" Type="http://schemas.openxmlformats.org/officeDocument/2006/relationships/oleObject" Target="../embeddings/oleObject22.bin"/><Relationship Id="rId10" Type="http://schemas.openxmlformats.org/officeDocument/2006/relationships/image" Target="../media/image36.emf"/><Relationship Id="rId4" Type="http://schemas.openxmlformats.org/officeDocument/2006/relationships/image" Target="../media/image33.emf"/><Relationship Id="rId9" Type="http://schemas.openxmlformats.org/officeDocument/2006/relationships/oleObject" Target="../embeddings/oleObject24.bin"/></Relationships>
</file>

<file path=ppt/slides/_rels/slide14.xml.rels><?xml version="1.0" encoding="UTF-8" standalone="yes"?>
<Relationships xmlns="http://schemas.openxmlformats.org/package/2006/relationships"><Relationship Id="rId8" Type="http://schemas.openxmlformats.org/officeDocument/2006/relationships/image" Target="../media/image39.emf"/><Relationship Id="rId13" Type="http://schemas.openxmlformats.org/officeDocument/2006/relationships/oleObject" Target="../embeddings/oleObject30.bin"/><Relationship Id="rId3" Type="http://schemas.openxmlformats.org/officeDocument/2006/relationships/oleObject" Target="../embeddings/oleObject25.bin"/><Relationship Id="rId7" Type="http://schemas.openxmlformats.org/officeDocument/2006/relationships/oleObject" Target="../embeddings/oleObject27.bin"/><Relationship Id="rId12" Type="http://schemas.openxmlformats.org/officeDocument/2006/relationships/image" Target="../media/image41.emf"/><Relationship Id="rId2" Type="http://schemas.openxmlformats.org/officeDocument/2006/relationships/slideLayout" Target="../slideLayouts/slideLayout63.xml"/><Relationship Id="rId16" Type="http://schemas.openxmlformats.org/officeDocument/2006/relationships/image" Target="../media/image43.emf"/><Relationship Id="rId1" Type="http://schemas.openxmlformats.org/officeDocument/2006/relationships/vmlDrawing" Target="../drawings/vmlDrawing8.vml"/><Relationship Id="rId6" Type="http://schemas.openxmlformats.org/officeDocument/2006/relationships/image" Target="../media/image38.emf"/><Relationship Id="rId11" Type="http://schemas.openxmlformats.org/officeDocument/2006/relationships/oleObject" Target="../embeddings/oleObject29.bin"/><Relationship Id="rId5" Type="http://schemas.openxmlformats.org/officeDocument/2006/relationships/oleObject" Target="../embeddings/oleObject26.bin"/><Relationship Id="rId15" Type="http://schemas.openxmlformats.org/officeDocument/2006/relationships/oleObject" Target="../embeddings/oleObject31.bin"/><Relationship Id="rId10" Type="http://schemas.openxmlformats.org/officeDocument/2006/relationships/image" Target="../media/image40.emf"/><Relationship Id="rId4" Type="http://schemas.openxmlformats.org/officeDocument/2006/relationships/image" Target="../media/image37.emf"/><Relationship Id="rId9" Type="http://schemas.openxmlformats.org/officeDocument/2006/relationships/oleObject" Target="../embeddings/oleObject28.bin"/><Relationship Id="rId14" Type="http://schemas.openxmlformats.org/officeDocument/2006/relationships/image" Target="../media/image42.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32.bin"/><Relationship Id="rId7" Type="http://schemas.openxmlformats.org/officeDocument/2006/relationships/image" Target="../media/image47.png"/><Relationship Id="rId2" Type="http://schemas.openxmlformats.org/officeDocument/2006/relationships/slideLayout" Target="../slideLayouts/slideLayout63.xml"/><Relationship Id="rId1" Type="http://schemas.openxmlformats.org/officeDocument/2006/relationships/vmlDrawing" Target="../drawings/vmlDrawing9.v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emf"/></Relationships>
</file>

<file path=ppt/slides/_rels/slide17.xml.rels><?xml version="1.0" encoding="UTF-8" standalone="yes"?>
<Relationships xmlns="http://schemas.openxmlformats.org/package/2006/relationships"><Relationship Id="rId8" Type="http://schemas.openxmlformats.org/officeDocument/2006/relationships/image" Target="../media/image45.emf"/><Relationship Id="rId3" Type="http://schemas.openxmlformats.org/officeDocument/2006/relationships/oleObject" Target="../embeddings/oleObject33.bin"/><Relationship Id="rId7" Type="http://schemas.openxmlformats.org/officeDocument/2006/relationships/oleObject" Target="../embeddings/oleObject35.bin"/><Relationship Id="rId2" Type="http://schemas.openxmlformats.org/officeDocument/2006/relationships/slideLayout" Target="../slideLayouts/slideLayout63.xml"/><Relationship Id="rId1" Type="http://schemas.openxmlformats.org/officeDocument/2006/relationships/vmlDrawing" Target="../drawings/vmlDrawing10.vml"/><Relationship Id="rId6" Type="http://schemas.openxmlformats.org/officeDocument/2006/relationships/image" Target="../media/image38.emf"/><Relationship Id="rId5" Type="http://schemas.openxmlformats.org/officeDocument/2006/relationships/oleObject" Target="../embeddings/oleObject34.bin"/><Relationship Id="rId4" Type="http://schemas.openxmlformats.org/officeDocument/2006/relationships/image" Target="../media/image37.emf"/></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38.bin"/><Relationship Id="rId13" Type="http://schemas.openxmlformats.org/officeDocument/2006/relationships/image" Target="../media/image50.wmf"/><Relationship Id="rId18" Type="http://schemas.openxmlformats.org/officeDocument/2006/relationships/image" Target="../media/image55.png"/><Relationship Id="rId3" Type="http://schemas.openxmlformats.org/officeDocument/2006/relationships/image" Target="../media/image1.png"/><Relationship Id="rId7" Type="http://schemas.openxmlformats.org/officeDocument/2006/relationships/image" Target="../media/image47.wmf"/><Relationship Id="rId12" Type="http://schemas.openxmlformats.org/officeDocument/2006/relationships/oleObject" Target="../embeddings/oleObject40.bin"/><Relationship Id="rId17" Type="http://schemas.openxmlformats.org/officeDocument/2006/relationships/image" Target="../media/image54.png"/><Relationship Id="rId2" Type="http://schemas.openxmlformats.org/officeDocument/2006/relationships/slideLayout" Target="../slideLayouts/slideLayout74.xml"/><Relationship Id="rId16" Type="http://schemas.openxmlformats.org/officeDocument/2006/relationships/image" Target="../media/image53.png"/><Relationship Id="rId1" Type="http://schemas.openxmlformats.org/officeDocument/2006/relationships/vmlDrawing" Target="../drawings/vmlDrawing11.vml"/><Relationship Id="rId6" Type="http://schemas.openxmlformats.org/officeDocument/2006/relationships/oleObject" Target="../embeddings/oleObject37.bin"/><Relationship Id="rId11" Type="http://schemas.openxmlformats.org/officeDocument/2006/relationships/image" Target="../media/image49.wmf"/><Relationship Id="rId5" Type="http://schemas.openxmlformats.org/officeDocument/2006/relationships/image" Target="../media/image46.wmf"/><Relationship Id="rId15" Type="http://schemas.openxmlformats.org/officeDocument/2006/relationships/image" Target="../media/image52.png"/><Relationship Id="rId10" Type="http://schemas.openxmlformats.org/officeDocument/2006/relationships/oleObject" Target="../embeddings/oleObject39.bin"/><Relationship Id="rId4" Type="http://schemas.openxmlformats.org/officeDocument/2006/relationships/oleObject" Target="../embeddings/oleObject36.bin"/><Relationship Id="rId9" Type="http://schemas.openxmlformats.org/officeDocument/2006/relationships/image" Target="../media/image48.wmf"/><Relationship Id="rId14" Type="http://schemas.openxmlformats.org/officeDocument/2006/relationships/image" Target="../media/image5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53.emf"/><Relationship Id="rId13" Type="http://schemas.openxmlformats.org/officeDocument/2006/relationships/oleObject" Target="../embeddings/oleObject46.bin"/><Relationship Id="rId3" Type="http://schemas.openxmlformats.org/officeDocument/2006/relationships/oleObject" Target="../embeddings/oleObject41.bin"/><Relationship Id="rId7" Type="http://schemas.openxmlformats.org/officeDocument/2006/relationships/oleObject" Target="../embeddings/oleObject43.bin"/><Relationship Id="rId12" Type="http://schemas.openxmlformats.org/officeDocument/2006/relationships/image" Target="../media/image55.emf"/><Relationship Id="rId2" Type="http://schemas.openxmlformats.org/officeDocument/2006/relationships/slideLayout" Target="../slideLayouts/slideLayout85.xml"/><Relationship Id="rId16" Type="http://schemas.openxmlformats.org/officeDocument/2006/relationships/image" Target="../media/image57.emf"/><Relationship Id="rId1" Type="http://schemas.openxmlformats.org/officeDocument/2006/relationships/vmlDrawing" Target="../drawings/vmlDrawing12.vml"/><Relationship Id="rId6" Type="http://schemas.openxmlformats.org/officeDocument/2006/relationships/image" Target="../media/image52.emf"/><Relationship Id="rId11" Type="http://schemas.openxmlformats.org/officeDocument/2006/relationships/oleObject" Target="../embeddings/oleObject45.bin"/><Relationship Id="rId5" Type="http://schemas.openxmlformats.org/officeDocument/2006/relationships/oleObject" Target="../embeddings/oleObject42.bin"/><Relationship Id="rId15" Type="http://schemas.openxmlformats.org/officeDocument/2006/relationships/oleObject" Target="../embeddings/oleObject47.bin"/><Relationship Id="rId10" Type="http://schemas.openxmlformats.org/officeDocument/2006/relationships/image" Target="../media/image54.emf"/><Relationship Id="rId4" Type="http://schemas.openxmlformats.org/officeDocument/2006/relationships/image" Target="../media/image51.emf"/><Relationship Id="rId9" Type="http://schemas.openxmlformats.org/officeDocument/2006/relationships/oleObject" Target="../embeddings/oleObject44.bin"/><Relationship Id="rId14" Type="http://schemas.openxmlformats.org/officeDocument/2006/relationships/image" Target="../media/image56.emf"/></Relationships>
</file>

<file path=ppt/slides/_rels/slide21.xml.rels><?xml version="1.0" encoding="UTF-8" standalone="yes"?>
<Relationships xmlns="http://schemas.openxmlformats.org/package/2006/relationships"><Relationship Id="rId2" Type="http://schemas.openxmlformats.org/officeDocument/2006/relationships/hyperlink" Target="http://open4edu.blogspot.gr/2012/02/blog-post_05.html"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oleObject" Target="../embeddings/oleObject48.bin"/><Relationship Id="rId12" Type="http://schemas.openxmlformats.org/officeDocument/2006/relationships/image" Target="../media/image68.png"/><Relationship Id="rId2" Type="http://schemas.openxmlformats.org/officeDocument/2006/relationships/slideLayout" Target="../slideLayouts/slideLayout7.xml"/><Relationship Id="rId1" Type="http://schemas.openxmlformats.org/officeDocument/2006/relationships/vmlDrawing" Target="../drawings/vmlDrawing13.vml"/><Relationship Id="rId11" Type="http://schemas.openxmlformats.org/officeDocument/2006/relationships/image" Target="../media/image60.png"/><Relationship Id="rId5" Type="http://schemas.openxmlformats.org/officeDocument/2006/relationships/image" Target="../media/image65.png"/><Relationship Id="rId10" Type="http://schemas.openxmlformats.org/officeDocument/2006/relationships/image" Target="../media/image59.emf"/><Relationship Id="rId4" Type="http://schemas.openxmlformats.org/officeDocument/2006/relationships/image" Target="../media/image58.emf"/><Relationship Id="rId9" Type="http://schemas.openxmlformats.org/officeDocument/2006/relationships/oleObject" Target="../embeddings/oleObject49.bin"/></Relationships>
</file>

<file path=ppt/slides/_rels/slide2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64.png"/></Relationships>
</file>

<file path=ppt/slides/_rels/slide25.xml.rels><?xml version="1.0" encoding="UTF-8" standalone="yes"?>
<Relationships xmlns="http://schemas.openxmlformats.org/package/2006/relationships"><Relationship Id="rId3" Type="http://schemas.openxmlformats.org/officeDocument/2006/relationships/hyperlink" Target="http://ylikonet300.blogspot.gr/2012/10/114.html" TargetMode="External"/><Relationship Id="rId2" Type="http://schemas.openxmlformats.org/officeDocument/2006/relationships/hyperlink" Target="https://www.youtube.com/watch?v=jSfNq5ndtFc" TargetMode="External"/><Relationship Id="rId1" Type="http://schemas.openxmlformats.org/officeDocument/2006/relationships/slideLayout" Target="../slideLayouts/slideLayout7.xml"/><Relationship Id="rId6" Type="http://schemas.openxmlformats.org/officeDocument/2006/relationships/hyperlink" Target="http://users.sch.gr/kassetas/yPhysicsALyceum9.htm" TargetMode="External"/><Relationship Id="rId5" Type="http://schemas.openxmlformats.org/officeDocument/2006/relationships/hyperlink" Target="https://www.youtube.com/watch?v=wQyIDdGwT-g" TargetMode="External"/><Relationship Id="rId4" Type="http://schemas.openxmlformats.org/officeDocument/2006/relationships/hyperlink" Target="http://www.phy-astr.gsu.edu/perera/courses/phys1111/ch5.ppt"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2.pn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67.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9.xml"/><Relationship Id="rId1" Type="http://schemas.openxmlformats.org/officeDocument/2006/relationships/vmlDrawing" Target="../drawings/vmlDrawing1.vml"/><Relationship Id="rId6" Type="http://schemas.openxmlformats.org/officeDocument/2006/relationships/image" Target="../media/image10.png"/><Relationship Id="rId5" Type="http://schemas.openxmlformats.org/officeDocument/2006/relationships/image" Target="../media/image8.emf"/><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2.gi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oleObject" Target="../embeddings/oleObject2.bin"/><Relationship Id="rId7" Type="http://schemas.openxmlformats.org/officeDocument/2006/relationships/oleObject" Target="../embeddings/oleObject4.bin"/><Relationship Id="rId2" Type="http://schemas.openxmlformats.org/officeDocument/2006/relationships/slideLayout" Target="../slideLayouts/slideLayout30.xml"/><Relationship Id="rId1" Type="http://schemas.openxmlformats.org/officeDocument/2006/relationships/vmlDrawing" Target="../drawings/vmlDrawing2.vml"/><Relationship Id="rId6" Type="http://schemas.openxmlformats.org/officeDocument/2006/relationships/image" Target="../media/image15.emf"/><Relationship Id="rId11" Type="http://schemas.openxmlformats.org/officeDocument/2006/relationships/image" Target="../media/image1.png"/><Relationship Id="rId5" Type="http://schemas.openxmlformats.org/officeDocument/2006/relationships/oleObject" Target="../embeddings/oleObject3.bin"/><Relationship Id="rId10" Type="http://schemas.openxmlformats.org/officeDocument/2006/relationships/image" Target="../media/image17.emf"/><Relationship Id="rId4" Type="http://schemas.openxmlformats.org/officeDocument/2006/relationships/image" Target="../media/image14.emf"/><Relationship Id="rId9" Type="http://schemas.openxmlformats.org/officeDocument/2006/relationships/oleObject" Target="../embeddings/oleObject5.bin"/></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20.emf"/><Relationship Id="rId3" Type="http://schemas.openxmlformats.org/officeDocument/2006/relationships/oleObject" Target="../embeddings/oleObject6.bin"/><Relationship Id="rId7" Type="http://schemas.openxmlformats.org/officeDocument/2006/relationships/oleObject" Target="../embeddings/oleObject8.bin"/><Relationship Id="rId2" Type="http://schemas.openxmlformats.org/officeDocument/2006/relationships/slideLayout" Target="../slideLayouts/slideLayout41.xml"/><Relationship Id="rId1" Type="http://schemas.openxmlformats.org/officeDocument/2006/relationships/vmlDrawing" Target="../drawings/vmlDrawing3.vml"/><Relationship Id="rId6" Type="http://schemas.openxmlformats.org/officeDocument/2006/relationships/image" Target="../media/image19.emf"/><Relationship Id="rId5" Type="http://schemas.openxmlformats.org/officeDocument/2006/relationships/oleObject" Target="../embeddings/oleObject7.bin"/><Relationship Id="rId4" Type="http://schemas.openxmlformats.org/officeDocument/2006/relationships/image" Target="../media/image18.emf"/></Relationships>
</file>

<file path=ppt/slides/_rels/slide9.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oleObject" Target="../embeddings/oleObject9.bin"/><Relationship Id="rId7" Type="http://schemas.openxmlformats.org/officeDocument/2006/relationships/oleObject" Target="../embeddings/oleObject11.bin"/><Relationship Id="rId2" Type="http://schemas.openxmlformats.org/officeDocument/2006/relationships/slideLayout" Target="../slideLayouts/slideLayout41.xml"/><Relationship Id="rId1" Type="http://schemas.openxmlformats.org/officeDocument/2006/relationships/vmlDrawing" Target="../drawings/vmlDrawing4.vml"/><Relationship Id="rId6" Type="http://schemas.openxmlformats.org/officeDocument/2006/relationships/image" Target="../media/image22.emf"/><Relationship Id="rId5" Type="http://schemas.openxmlformats.org/officeDocument/2006/relationships/oleObject" Target="../embeddings/oleObject10.bin"/><Relationship Id="rId4" Type="http://schemas.openxmlformats.org/officeDocument/2006/relationships/image" Target="../media/image2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prstClr val="black"/>
                </a:solidFill>
              </a:rPr>
              <a:t>Μερκ</a:t>
            </a:r>
            <a:r>
              <a:rPr lang="el-GR" dirty="0" smtClean="0">
                <a:solidFill>
                  <a:prstClr val="black"/>
                </a:solidFill>
              </a:rPr>
              <a:t>. Παναγιωτόπουλος - Φυσικός        </a:t>
            </a:r>
            <a:r>
              <a:rPr lang="en-US" dirty="0" smtClean="0">
                <a:solidFill>
                  <a:prstClr val="black"/>
                </a:solidFill>
              </a:rPr>
              <a:t>www.merkopanas.blogspot.gr</a:t>
            </a:r>
            <a:endParaRPr lang="el-GR" dirty="0">
              <a:solidFill>
                <a:prstClr val="black"/>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solidFill>
              </a:rPr>
              <a:pPr/>
              <a:t>1</a:t>
            </a:fld>
            <a:endParaRPr lang="el-GR" dirty="0">
              <a:solidFill>
                <a:prstClr val="black"/>
              </a:solidFill>
            </a:endParaRPr>
          </a:p>
        </p:txBody>
      </p:sp>
      <p:sp>
        <p:nvSpPr>
          <p:cNvPr id="4" name="Επεξήγηση με στρογγυλεμένο παραλληλόγραμμο 3"/>
          <p:cNvSpPr/>
          <p:nvPr/>
        </p:nvSpPr>
        <p:spPr>
          <a:xfrm>
            <a:off x="1288841" y="332656"/>
            <a:ext cx="5371391" cy="5553575"/>
          </a:xfrm>
          <a:prstGeom prst="wedgeRoundRectCallout">
            <a:avLst>
              <a:gd name="adj1" fmla="val -62669"/>
              <a:gd name="adj2" fmla="val -27753"/>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l-GR" b="1" dirty="0" smtClean="0">
                <a:solidFill>
                  <a:schemeClr val="tx1"/>
                </a:solidFill>
                <a:latin typeface="Comic Sans MS" pitchFamily="66" charset="0"/>
              </a:rPr>
              <a:t>Τι κοινό υπάρχει στην κίνηση</a:t>
            </a:r>
          </a:p>
          <a:p>
            <a:pPr algn="just"/>
            <a:endParaRPr lang="el-GR" b="1" dirty="0" smtClean="0">
              <a:solidFill>
                <a:schemeClr val="tx1"/>
              </a:solidFill>
              <a:latin typeface="Comic Sans MS" pitchFamily="66" charset="0"/>
            </a:endParaRPr>
          </a:p>
          <a:p>
            <a:pPr marL="285750" indent="-285750" algn="just">
              <a:buFont typeface="Arial" pitchFamily="34" charset="0"/>
              <a:buChar char="•"/>
            </a:pPr>
            <a:r>
              <a:rPr lang="el-GR" b="1" dirty="0" smtClean="0">
                <a:solidFill>
                  <a:schemeClr val="tx1"/>
                </a:solidFill>
                <a:latin typeface="Comic Sans MS" pitchFamily="66" charset="0"/>
              </a:rPr>
              <a:t>των δεικτών ενός ρολογιού,</a:t>
            </a:r>
          </a:p>
          <a:p>
            <a:pPr algn="just"/>
            <a:endParaRPr lang="el-GR" b="1" dirty="0">
              <a:solidFill>
                <a:schemeClr val="tx1"/>
              </a:solidFill>
              <a:latin typeface="Comic Sans MS" pitchFamily="66" charset="0"/>
            </a:endParaRPr>
          </a:p>
          <a:p>
            <a:pPr algn="just"/>
            <a:endParaRPr lang="el-GR" b="1" dirty="0">
              <a:solidFill>
                <a:schemeClr val="tx1"/>
              </a:solidFill>
              <a:latin typeface="Comic Sans MS" pitchFamily="66" charset="0"/>
            </a:endParaRPr>
          </a:p>
          <a:p>
            <a:pPr marL="285750" indent="-285750" algn="just">
              <a:buFont typeface="Arial" pitchFamily="34" charset="0"/>
              <a:buChar char="•"/>
            </a:pPr>
            <a:r>
              <a:rPr lang="el-GR" b="1" dirty="0" smtClean="0">
                <a:solidFill>
                  <a:schemeClr val="tx1"/>
                </a:solidFill>
                <a:latin typeface="Comic Sans MS" pitchFamily="66" charset="0"/>
              </a:rPr>
              <a:t>ενός </a:t>
            </a:r>
            <a:r>
              <a:rPr lang="en-US" b="1" dirty="0" smtClean="0">
                <a:solidFill>
                  <a:schemeClr val="tx1"/>
                </a:solidFill>
                <a:latin typeface="Comic Sans MS" pitchFamily="66" charset="0"/>
              </a:rPr>
              <a:t>CD</a:t>
            </a:r>
            <a:r>
              <a:rPr lang="el-GR" b="1" dirty="0">
                <a:solidFill>
                  <a:schemeClr val="tx1"/>
                </a:solidFill>
                <a:latin typeface="Comic Sans MS" pitchFamily="66" charset="0"/>
              </a:rPr>
              <a:t> όταν παίζει, </a:t>
            </a:r>
            <a:endParaRPr lang="el-GR" b="1" dirty="0" smtClean="0">
              <a:solidFill>
                <a:schemeClr val="tx1"/>
              </a:solidFill>
              <a:latin typeface="Comic Sans MS" pitchFamily="66" charset="0"/>
            </a:endParaRPr>
          </a:p>
          <a:p>
            <a:pPr algn="just"/>
            <a:endParaRPr lang="el-GR" b="1" dirty="0">
              <a:solidFill>
                <a:schemeClr val="tx1"/>
              </a:solidFill>
              <a:latin typeface="Comic Sans MS" pitchFamily="66" charset="0"/>
            </a:endParaRPr>
          </a:p>
          <a:p>
            <a:pPr algn="just"/>
            <a:endParaRPr lang="el-GR" b="1" dirty="0" smtClean="0">
              <a:solidFill>
                <a:schemeClr val="tx1"/>
              </a:solidFill>
              <a:latin typeface="Comic Sans MS" pitchFamily="66" charset="0"/>
            </a:endParaRPr>
          </a:p>
          <a:p>
            <a:pPr marL="285750" indent="-285750" algn="just">
              <a:buFont typeface="Arial" pitchFamily="34" charset="0"/>
              <a:buChar char="•"/>
            </a:pPr>
            <a:r>
              <a:rPr lang="el-GR" b="1" dirty="0" smtClean="0">
                <a:solidFill>
                  <a:schemeClr val="tx1"/>
                </a:solidFill>
                <a:latin typeface="Comic Sans MS" pitchFamily="66" charset="0"/>
              </a:rPr>
              <a:t>του κάδου πλυντηρίου ρούχων όταν τα στεγνώνει,</a:t>
            </a:r>
          </a:p>
          <a:p>
            <a:pPr marL="285750" indent="-285750" algn="just">
              <a:buFont typeface="Arial" pitchFamily="34" charset="0"/>
              <a:buChar char="•"/>
            </a:pPr>
            <a:endParaRPr lang="el-GR" b="1" dirty="0">
              <a:solidFill>
                <a:schemeClr val="tx1"/>
              </a:solidFill>
              <a:latin typeface="Comic Sans MS" pitchFamily="66" charset="0"/>
            </a:endParaRPr>
          </a:p>
          <a:p>
            <a:pPr algn="just"/>
            <a:endParaRPr lang="el-GR" b="1" dirty="0" smtClean="0">
              <a:solidFill>
                <a:schemeClr val="tx1"/>
              </a:solidFill>
              <a:latin typeface="Comic Sans MS" pitchFamily="66" charset="0"/>
            </a:endParaRPr>
          </a:p>
          <a:p>
            <a:pPr marL="285750" indent="-285750" algn="just">
              <a:buFont typeface="Arial" pitchFamily="34" charset="0"/>
              <a:buChar char="•"/>
            </a:pPr>
            <a:r>
              <a:rPr lang="el-GR" b="1" dirty="0" smtClean="0">
                <a:solidFill>
                  <a:schemeClr val="tx1"/>
                </a:solidFill>
                <a:latin typeface="Comic Sans MS" pitchFamily="66" charset="0"/>
              </a:rPr>
              <a:t>ενός ηλεκτρονίου γύρω από τον πυρήνα του ατόμου, </a:t>
            </a:r>
          </a:p>
          <a:p>
            <a:pPr marL="285750" indent="-285750" algn="just">
              <a:buFont typeface="Arial" pitchFamily="34" charset="0"/>
              <a:buChar char="•"/>
            </a:pPr>
            <a:endParaRPr lang="el-GR" b="1" dirty="0">
              <a:solidFill>
                <a:schemeClr val="tx1"/>
              </a:solidFill>
              <a:latin typeface="Comic Sans MS" pitchFamily="66" charset="0"/>
            </a:endParaRPr>
          </a:p>
          <a:p>
            <a:pPr algn="just"/>
            <a:endParaRPr lang="el-GR" b="1" dirty="0" smtClean="0">
              <a:solidFill>
                <a:schemeClr val="tx1"/>
              </a:solidFill>
              <a:latin typeface="Comic Sans MS" pitchFamily="66" charset="0"/>
            </a:endParaRPr>
          </a:p>
          <a:p>
            <a:pPr marL="285750" indent="-285750" algn="just">
              <a:buFont typeface="Arial" pitchFamily="34" charset="0"/>
              <a:buChar char="•"/>
            </a:pPr>
            <a:r>
              <a:rPr lang="el-GR" b="1" dirty="0" smtClean="0">
                <a:solidFill>
                  <a:schemeClr val="tx1"/>
                </a:solidFill>
                <a:latin typeface="Comic Sans MS" pitchFamily="66" charset="0"/>
              </a:rPr>
              <a:t>της Σελήνης γύρω από τη Γη ή της Γης γύρω από τον Ήλιο, </a:t>
            </a:r>
          </a:p>
          <a:p>
            <a:pPr marL="285750" indent="-285750" algn="just">
              <a:buFont typeface="Arial" pitchFamily="34" charset="0"/>
              <a:buChar char="•"/>
            </a:pPr>
            <a:endParaRPr lang="el-GR" b="1" dirty="0">
              <a:solidFill>
                <a:schemeClr val="tx1"/>
              </a:solidFill>
              <a:latin typeface="Comic Sans MS" pitchFamily="66" charset="0"/>
            </a:endParaRPr>
          </a:p>
          <a:p>
            <a:pPr marL="285750" indent="-285750" algn="just">
              <a:buFont typeface="Arial" pitchFamily="34" charset="0"/>
              <a:buChar char="•"/>
            </a:pPr>
            <a:r>
              <a:rPr lang="el-GR" b="1" dirty="0" smtClean="0">
                <a:solidFill>
                  <a:schemeClr val="tx1"/>
                </a:solidFill>
                <a:latin typeface="Comic Sans MS" pitchFamily="66" charset="0"/>
              </a:rPr>
              <a:t>του </a:t>
            </a:r>
            <a:r>
              <a:rPr lang="el-GR" b="1" dirty="0" err="1" smtClean="0">
                <a:solidFill>
                  <a:schemeClr val="tx1"/>
                </a:solidFill>
                <a:latin typeface="Comic Sans MS" pitchFamily="66" charset="0"/>
              </a:rPr>
              <a:t>καρουσέλ</a:t>
            </a:r>
            <a:r>
              <a:rPr lang="el-GR" b="1" dirty="0" smtClean="0">
                <a:solidFill>
                  <a:schemeClr val="tx1"/>
                </a:solidFill>
                <a:latin typeface="Comic Sans MS" pitchFamily="66" charset="0"/>
              </a:rPr>
              <a:t>,</a:t>
            </a:r>
          </a:p>
          <a:p>
            <a:pPr marL="285750" indent="-285750" algn="just">
              <a:buFont typeface="Arial" pitchFamily="34" charset="0"/>
              <a:buChar char="•"/>
            </a:pPr>
            <a:endParaRPr lang="el-GR" b="1" dirty="0">
              <a:solidFill>
                <a:schemeClr val="tx1"/>
              </a:solidFill>
              <a:latin typeface="Comic Sans MS" pitchFamily="66" charset="0"/>
            </a:endParaRPr>
          </a:p>
        </p:txBody>
      </p:sp>
      <p:pic>
        <p:nvPicPr>
          <p:cNvPr id="5"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863" y="442690"/>
            <a:ext cx="1219200" cy="11620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descr="C:\Users\Merkouris\Desktop\image009.gif"/>
          <p:cNvPicPr>
            <a:picLocks noChangeAspect="1" noChangeArrowheads="1" noCrop="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5609321" y="151537"/>
            <a:ext cx="936104" cy="117013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Merkouris\Desktop\animated_cd.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286762"/>
            <a:ext cx="1037321" cy="103732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Merkouris\Desktop\panta.png"/>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76256" y="2092265"/>
            <a:ext cx="1358845" cy="1286881"/>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Merkouris\Desktop\x1-atom.gif"/>
          <p:cNvPicPr>
            <a:picLocks noChangeAspect="1" noChangeArrowheads="1" noCrop="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3414925"/>
            <a:ext cx="1584176" cy="115212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Merkouris\Desktop\gh-selhnh-peristrofh.gif"/>
          <p:cNvPicPr>
            <a:picLocks noChangeAspect="1" noChangeArrowheads="1" noCrop="1"/>
          </p:cNvPicPr>
          <p:nvPr/>
        </p:nvPicPr>
        <p:blipFill>
          <a:blip r:embed="rId7">
            <a:clrChange>
              <a:clrFrom>
                <a:srgbClr val="FEFFFC"/>
              </a:clrFrom>
              <a:clrTo>
                <a:srgbClr val="FEFFFC">
                  <a:alpha val="0"/>
                </a:srgbClr>
              </a:clrTo>
            </a:clrChange>
            <a:extLst>
              <a:ext uri="{28A0092B-C50C-407E-A947-70E740481C1C}">
                <a14:useLocalDpi xmlns:a14="http://schemas.microsoft.com/office/drawing/2010/main" val="0"/>
              </a:ext>
            </a:extLst>
          </a:blip>
          <a:srcRect/>
          <a:stretch>
            <a:fillRect/>
          </a:stretch>
        </p:blipFill>
        <p:spPr bwMode="auto">
          <a:xfrm>
            <a:off x="6732240" y="4108981"/>
            <a:ext cx="1662289" cy="102507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Merkouris\Desktop\merrygoround.gif"/>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2914" y="4941168"/>
            <a:ext cx="1152555" cy="1172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6899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dissolve">
                                      <p:cBhvr>
                                        <p:cTn id="11" dur="500"/>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fade">
                                      <p:cBhvr>
                                        <p:cTn id="16" dur="500"/>
                                        <p:tgtEl>
                                          <p:spTgt spid="4">
                                            <p:txEl>
                                              <p:pRg st="2" end="2"/>
                                            </p:txEl>
                                          </p:spTgt>
                                        </p:tgtEl>
                                      </p:cBhvr>
                                    </p:animEffect>
                                  </p:childTnLst>
                                </p:cTn>
                              </p:par>
                            </p:childTnLst>
                          </p:cTn>
                        </p:par>
                        <p:par>
                          <p:cTn id="17" fill="hold">
                            <p:stCondLst>
                              <p:cond delay="500"/>
                            </p:stCondLst>
                            <p:childTnLst>
                              <p:par>
                                <p:cTn id="18" presetID="10" presetClass="entr" presetSubtype="0" fill="hold" nodeType="afterEffect">
                                  <p:stCondLst>
                                    <p:cond delay="250"/>
                                  </p:stCondLst>
                                  <p:childTnLst>
                                    <p:set>
                                      <p:cBhvr>
                                        <p:cTn id="19" dur="1" fill="hold">
                                          <p:stCondLst>
                                            <p:cond delay="0"/>
                                          </p:stCondLst>
                                        </p:cTn>
                                        <p:tgtEl>
                                          <p:spTgt spid="3074"/>
                                        </p:tgtEl>
                                        <p:attrNameLst>
                                          <p:attrName>style.visibility</p:attrName>
                                        </p:attrNameLst>
                                      </p:cBhvr>
                                      <p:to>
                                        <p:strVal val="visible"/>
                                      </p:to>
                                    </p:set>
                                    <p:animEffect transition="in" filter="fade">
                                      <p:cBhvr>
                                        <p:cTn id="20" dur="500"/>
                                        <p:tgtEl>
                                          <p:spTgt spid="307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animEffect transition="in" filter="fade">
                                      <p:cBhvr>
                                        <p:cTn id="25" dur="500"/>
                                        <p:tgtEl>
                                          <p:spTgt spid="4">
                                            <p:txEl>
                                              <p:pRg st="5" end="5"/>
                                            </p:txEl>
                                          </p:spTgt>
                                        </p:tgtEl>
                                      </p:cBhvr>
                                    </p:animEffect>
                                  </p:childTnLst>
                                </p:cTn>
                              </p:par>
                            </p:childTnLst>
                          </p:cTn>
                        </p:par>
                        <p:par>
                          <p:cTn id="26" fill="hold">
                            <p:stCondLst>
                              <p:cond delay="500"/>
                            </p:stCondLst>
                            <p:childTnLst>
                              <p:par>
                                <p:cTn id="27" presetID="10" presetClass="entr" presetSubtype="0" fill="hold" nodeType="afterEffect">
                                  <p:stCondLst>
                                    <p:cond delay="250"/>
                                  </p:stCondLst>
                                  <p:childTnLst>
                                    <p:set>
                                      <p:cBhvr>
                                        <p:cTn id="28" dur="1" fill="hold">
                                          <p:stCondLst>
                                            <p:cond delay="0"/>
                                          </p:stCondLst>
                                        </p:cTn>
                                        <p:tgtEl>
                                          <p:spTgt spid="3075"/>
                                        </p:tgtEl>
                                        <p:attrNameLst>
                                          <p:attrName>style.visibility</p:attrName>
                                        </p:attrNameLst>
                                      </p:cBhvr>
                                      <p:to>
                                        <p:strVal val="visible"/>
                                      </p:to>
                                    </p:set>
                                    <p:animEffect transition="in" filter="fade">
                                      <p:cBhvr>
                                        <p:cTn id="29" dur="500"/>
                                        <p:tgtEl>
                                          <p:spTgt spid="307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
                                            <p:txEl>
                                              <p:pRg st="8" end="8"/>
                                            </p:txEl>
                                          </p:spTgt>
                                        </p:tgtEl>
                                        <p:attrNameLst>
                                          <p:attrName>style.visibility</p:attrName>
                                        </p:attrNameLst>
                                      </p:cBhvr>
                                      <p:to>
                                        <p:strVal val="visible"/>
                                      </p:to>
                                    </p:set>
                                    <p:animEffect transition="in" filter="fade">
                                      <p:cBhvr>
                                        <p:cTn id="34" dur="500"/>
                                        <p:tgtEl>
                                          <p:spTgt spid="4">
                                            <p:txEl>
                                              <p:pRg st="8" end="8"/>
                                            </p:txEl>
                                          </p:spTgt>
                                        </p:tgtEl>
                                      </p:cBhvr>
                                    </p:animEffect>
                                  </p:childTnLst>
                                </p:cTn>
                              </p:par>
                            </p:childTnLst>
                          </p:cTn>
                        </p:par>
                        <p:par>
                          <p:cTn id="35" fill="hold">
                            <p:stCondLst>
                              <p:cond delay="500"/>
                            </p:stCondLst>
                            <p:childTnLst>
                              <p:par>
                                <p:cTn id="36" presetID="10" presetClass="entr" presetSubtype="0" fill="hold" nodeType="afterEffect">
                                  <p:stCondLst>
                                    <p:cond delay="250"/>
                                  </p:stCondLst>
                                  <p:childTnLst>
                                    <p:set>
                                      <p:cBhvr>
                                        <p:cTn id="37" dur="1" fill="hold">
                                          <p:stCondLst>
                                            <p:cond delay="0"/>
                                          </p:stCondLst>
                                        </p:cTn>
                                        <p:tgtEl>
                                          <p:spTgt spid="3076"/>
                                        </p:tgtEl>
                                        <p:attrNameLst>
                                          <p:attrName>style.visibility</p:attrName>
                                        </p:attrNameLst>
                                      </p:cBhvr>
                                      <p:to>
                                        <p:strVal val="visible"/>
                                      </p:to>
                                    </p:set>
                                    <p:animEffect transition="in" filter="fade">
                                      <p:cBhvr>
                                        <p:cTn id="38" dur="500"/>
                                        <p:tgtEl>
                                          <p:spTgt spid="3076"/>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4">
                                            <p:txEl>
                                              <p:pRg st="11" end="11"/>
                                            </p:txEl>
                                          </p:spTgt>
                                        </p:tgtEl>
                                        <p:attrNameLst>
                                          <p:attrName>style.visibility</p:attrName>
                                        </p:attrNameLst>
                                      </p:cBhvr>
                                      <p:to>
                                        <p:strVal val="visible"/>
                                      </p:to>
                                    </p:set>
                                    <p:animEffect transition="in" filter="fade">
                                      <p:cBhvr>
                                        <p:cTn id="43" dur="500"/>
                                        <p:tgtEl>
                                          <p:spTgt spid="4">
                                            <p:txEl>
                                              <p:pRg st="11" end="11"/>
                                            </p:txEl>
                                          </p:spTgt>
                                        </p:tgtEl>
                                      </p:cBhvr>
                                    </p:animEffect>
                                  </p:childTnLst>
                                </p:cTn>
                              </p:par>
                            </p:childTnLst>
                          </p:cTn>
                        </p:par>
                        <p:par>
                          <p:cTn id="44" fill="hold">
                            <p:stCondLst>
                              <p:cond delay="500"/>
                            </p:stCondLst>
                            <p:childTnLst>
                              <p:par>
                                <p:cTn id="45" presetID="10" presetClass="entr" presetSubtype="0" fill="hold" nodeType="afterEffect">
                                  <p:stCondLst>
                                    <p:cond delay="250"/>
                                  </p:stCondLst>
                                  <p:childTnLst>
                                    <p:set>
                                      <p:cBhvr>
                                        <p:cTn id="46" dur="1" fill="hold">
                                          <p:stCondLst>
                                            <p:cond delay="0"/>
                                          </p:stCondLst>
                                        </p:cTn>
                                        <p:tgtEl>
                                          <p:spTgt spid="3077"/>
                                        </p:tgtEl>
                                        <p:attrNameLst>
                                          <p:attrName>style.visibility</p:attrName>
                                        </p:attrNameLst>
                                      </p:cBhvr>
                                      <p:to>
                                        <p:strVal val="visible"/>
                                      </p:to>
                                    </p:set>
                                    <p:animEffect transition="in" filter="fade">
                                      <p:cBhvr>
                                        <p:cTn id="47" dur="500"/>
                                        <p:tgtEl>
                                          <p:spTgt spid="307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
                                            <p:txEl>
                                              <p:pRg st="14" end="14"/>
                                            </p:txEl>
                                          </p:spTgt>
                                        </p:tgtEl>
                                        <p:attrNameLst>
                                          <p:attrName>style.visibility</p:attrName>
                                        </p:attrNameLst>
                                      </p:cBhvr>
                                      <p:to>
                                        <p:strVal val="visible"/>
                                      </p:to>
                                    </p:set>
                                    <p:animEffect transition="in" filter="fade">
                                      <p:cBhvr>
                                        <p:cTn id="52" dur="500"/>
                                        <p:tgtEl>
                                          <p:spTgt spid="4">
                                            <p:txEl>
                                              <p:pRg st="14" end="14"/>
                                            </p:txEl>
                                          </p:spTgt>
                                        </p:tgtEl>
                                      </p:cBhvr>
                                    </p:animEffect>
                                  </p:childTnLst>
                                </p:cTn>
                              </p:par>
                            </p:childTnLst>
                          </p:cTn>
                        </p:par>
                        <p:par>
                          <p:cTn id="53" fill="hold">
                            <p:stCondLst>
                              <p:cond delay="500"/>
                            </p:stCondLst>
                            <p:childTnLst>
                              <p:par>
                                <p:cTn id="54" presetID="10" presetClass="entr" presetSubtype="0" fill="hold" nodeType="afterEffect">
                                  <p:stCondLst>
                                    <p:cond delay="250"/>
                                  </p:stCondLst>
                                  <p:childTnLst>
                                    <p:set>
                                      <p:cBhvr>
                                        <p:cTn id="55" dur="1" fill="hold">
                                          <p:stCondLst>
                                            <p:cond delay="0"/>
                                          </p:stCondLst>
                                        </p:cTn>
                                        <p:tgtEl>
                                          <p:spTgt spid="3078"/>
                                        </p:tgtEl>
                                        <p:attrNameLst>
                                          <p:attrName>style.visibility</p:attrName>
                                        </p:attrNameLst>
                                      </p:cBhvr>
                                      <p:to>
                                        <p:strVal val="visible"/>
                                      </p:to>
                                    </p:set>
                                    <p:animEffect transition="in" filter="fade">
                                      <p:cBhvr>
                                        <p:cTn id="56" dur="500"/>
                                        <p:tgtEl>
                                          <p:spTgt spid="3078"/>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4">
                                            <p:txEl>
                                              <p:pRg st="16" end="16"/>
                                            </p:txEl>
                                          </p:spTgt>
                                        </p:tgtEl>
                                        <p:attrNameLst>
                                          <p:attrName>style.visibility</p:attrName>
                                        </p:attrNameLst>
                                      </p:cBhvr>
                                      <p:to>
                                        <p:strVal val="visible"/>
                                      </p:to>
                                    </p:set>
                                    <p:animEffect transition="in" filter="fade">
                                      <p:cBhvr>
                                        <p:cTn id="61" dur="500"/>
                                        <p:tgtEl>
                                          <p:spTgt spid="4">
                                            <p:txEl>
                                              <p:pRg st="16" end="16"/>
                                            </p:txEl>
                                          </p:spTgt>
                                        </p:tgtEl>
                                      </p:cBhvr>
                                    </p:animEffect>
                                  </p:childTnLst>
                                </p:cTn>
                              </p:par>
                            </p:childTnLst>
                          </p:cTn>
                        </p:par>
                        <p:par>
                          <p:cTn id="62" fill="hold">
                            <p:stCondLst>
                              <p:cond delay="500"/>
                            </p:stCondLst>
                            <p:childTnLst>
                              <p:par>
                                <p:cTn id="63" presetID="10" presetClass="entr" presetSubtype="0" fill="hold" nodeType="afterEffect">
                                  <p:stCondLst>
                                    <p:cond delay="250"/>
                                  </p:stCondLst>
                                  <p:childTnLst>
                                    <p:set>
                                      <p:cBhvr>
                                        <p:cTn id="64" dur="1" fill="hold">
                                          <p:stCondLst>
                                            <p:cond delay="0"/>
                                          </p:stCondLst>
                                        </p:cTn>
                                        <p:tgtEl>
                                          <p:spTgt spid="11"/>
                                        </p:tgtEl>
                                        <p:attrNameLst>
                                          <p:attrName>style.visibility</p:attrName>
                                        </p:attrNameLst>
                                      </p:cBhvr>
                                      <p:to>
                                        <p:strVal val="visible"/>
                                      </p:to>
                                    </p:set>
                                    <p:animEffect transition="in" filter="fade">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Θέση υποσέλιδου 2"/>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l-GR" altLang="el-GR" sz="1200" dirty="0" err="1">
                <a:solidFill>
                  <a:srgbClr val="000000"/>
                </a:solidFill>
                <a:latin typeface="Calibri" panose="020F0502020204030204" pitchFamily="34" charset="0"/>
              </a:rPr>
              <a:t>Μερκ</a:t>
            </a:r>
            <a:r>
              <a:rPr lang="el-GR" altLang="el-GR" sz="1200" dirty="0">
                <a:solidFill>
                  <a:srgbClr val="000000"/>
                </a:solidFill>
                <a:latin typeface="Calibri" panose="020F0502020204030204" pitchFamily="34" charset="0"/>
              </a:rPr>
              <a:t>. Παναγιωτόπουλος - Φυσικός          </a:t>
            </a:r>
            <a:r>
              <a:rPr lang="el-GR" altLang="el-GR" sz="1200" dirty="0" err="1">
                <a:solidFill>
                  <a:srgbClr val="000000"/>
                </a:solidFill>
                <a:latin typeface="Calibri" panose="020F0502020204030204" pitchFamily="34" charset="0"/>
              </a:rPr>
              <a:t>www.merkopanas.blogspot.gr</a:t>
            </a:r>
            <a:endParaRPr lang="el-GR" altLang="el-GR" sz="1200" dirty="0">
              <a:solidFill>
                <a:srgbClr val="000000"/>
              </a:solidFill>
              <a:latin typeface="Calibri" panose="020F0502020204030204" pitchFamily="34" charset="0"/>
            </a:endParaRPr>
          </a:p>
        </p:txBody>
      </p:sp>
      <p:sp>
        <p:nvSpPr>
          <p:cNvPr id="10243" name="Θέση αριθμού διαφάνειας 3"/>
          <p:cNvSpPr>
            <a:spLocks noGrp="1"/>
          </p:cNvSpPr>
          <p:nvPr>
            <p:ph type="sldNum" sz="quarter" idx="12"/>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44F0962-4B50-4FC4-ADC9-342CE391CEEF}" type="slidenum">
              <a:rPr lang="el-GR" altLang="el-GR" sz="1200">
                <a:solidFill>
                  <a:srgbClr val="000000"/>
                </a:solidFill>
                <a:latin typeface="Calibri" panose="020F0502020204030204" pitchFamily="34" charset="0"/>
              </a:rPr>
              <a:pPr eaLnBrk="1" hangingPunct="1"/>
              <a:t>10</a:t>
            </a:fld>
            <a:endParaRPr lang="el-GR" altLang="el-GR" sz="1200" dirty="0">
              <a:solidFill>
                <a:srgbClr val="000000"/>
              </a:solidFill>
              <a:latin typeface="Calibri" panose="020F0502020204030204" pitchFamily="34" charset="0"/>
            </a:endParaRPr>
          </a:p>
        </p:txBody>
      </p:sp>
      <p:sp>
        <p:nvSpPr>
          <p:cNvPr id="28676" name="Text Box 4"/>
          <p:cNvSpPr txBox="1">
            <a:spLocks noChangeArrowheads="1"/>
          </p:cNvSpPr>
          <p:nvPr/>
        </p:nvSpPr>
        <p:spPr bwMode="auto">
          <a:xfrm>
            <a:off x="2267744" y="2357664"/>
            <a:ext cx="460851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defRPr/>
            </a:pPr>
            <a:r>
              <a:rPr lang="el-GR" altLang="el-GR" sz="3600" b="1" dirty="0">
                <a:solidFill>
                  <a:srgbClr val="800000"/>
                </a:solidFill>
                <a:effectLst>
                  <a:outerShdw blurRad="38100" dist="38100" dir="2700000" algn="tl">
                    <a:srgbClr val="000000"/>
                  </a:outerShdw>
                </a:effectLst>
                <a:latin typeface="Comic Sans MS" pitchFamily="66" charset="0"/>
              </a:rPr>
              <a:t>Γωνιακή ταχύτητα</a:t>
            </a:r>
          </a:p>
        </p:txBody>
      </p:sp>
    </p:spTree>
    <p:extLst>
      <p:ext uri="{BB962C8B-B14F-4D97-AF65-F5344CB8AC3E}">
        <p14:creationId xmlns:p14="http://schemas.microsoft.com/office/powerpoint/2010/main" val="792589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8676"/>
                                        </p:tgtEl>
                                        <p:attrNameLst>
                                          <p:attrName>style.visibility</p:attrName>
                                        </p:attrNameLst>
                                      </p:cBhvr>
                                      <p:to>
                                        <p:strVal val="visible"/>
                                      </p:to>
                                    </p:set>
                                    <p:anim calcmode="lin" valueType="num">
                                      <p:cBhvr additive="base">
                                        <p:cTn id="7" dur="2000" fill="hold"/>
                                        <p:tgtEl>
                                          <p:spTgt spid="28676"/>
                                        </p:tgtEl>
                                        <p:attrNameLst>
                                          <p:attrName>ppt_x</p:attrName>
                                        </p:attrNameLst>
                                      </p:cBhvr>
                                      <p:tavLst>
                                        <p:tav tm="0">
                                          <p:val>
                                            <p:strVal val="0-#ppt_w/2"/>
                                          </p:val>
                                        </p:tav>
                                        <p:tav tm="100000">
                                          <p:val>
                                            <p:strVal val="#ppt_x"/>
                                          </p:val>
                                        </p:tav>
                                      </p:tavLst>
                                    </p:anim>
                                    <p:anim calcmode="lin" valueType="num">
                                      <p:cBhvr additive="base">
                                        <p:cTn id="8" dur="2000" fill="hold"/>
                                        <p:tgtEl>
                                          <p:spTgt spid="2867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Θέση υποσέλιδου 2"/>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l-GR" altLang="el-GR" sz="1200" dirty="0" err="1">
                <a:solidFill>
                  <a:srgbClr val="000000"/>
                </a:solidFill>
                <a:latin typeface="Calibri" panose="020F0502020204030204" pitchFamily="34" charset="0"/>
              </a:rPr>
              <a:t>Μερκ</a:t>
            </a:r>
            <a:r>
              <a:rPr lang="el-GR" altLang="el-GR" sz="1200" dirty="0">
                <a:solidFill>
                  <a:srgbClr val="000000"/>
                </a:solidFill>
                <a:latin typeface="Calibri" panose="020F0502020204030204" pitchFamily="34" charset="0"/>
              </a:rPr>
              <a:t>. Παναγιωτόπουλος - Φυσικός          </a:t>
            </a:r>
            <a:r>
              <a:rPr lang="el-GR" altLang="el-GR" sz="1200" dirty="0" err="1">
                <a:solidFill>
                  <a:srgbClr val="000000"/>
                </a:solidFill>
                <a:latin typeface="Calibri" panose="020F0502020204030204" pitchFamily="34" charset="0"/>
              </a:rPr>
              <a:t>www.merkopanas.blogspot.gr</a:t>
            </a:r>
            <a:endParaRPr lang="el-GR" altLang="el-GR" sz="1200" dirty="0">
              <a:solidFill>
                <a:srgbClr val="000000"/>
              </a:solidFill>
              <a:latin typeface="Calibri" panose="020F0502020204030204" pitchFamily="34" charset="0"/>
            </a:endParaRPr>
          </a:p>
        </p:txBody>
      </p:sp>
      <p:sp>
        <p:nvSpPr>
          <p:cNvPr id="11267" name="Θέση αριθμού διαφάνειας 3"/>
          <p:cNvSpPr>
            <a:spLocks noGrp="1"/>
          </p:cNvSpPr>
          <p:nvPr>
            <p:ph type="sldNum" sz="quarter" idx="12"/>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E2193F6-3167-4900-9928-65E52CF11EE9}" type="slidenum">
              <a:rPr lang="el-GR" altLang="el-GR" sz="1200">
                <a:solidFill>
                  <a:srgbClr val="000000"/>
                </a:solidFill>
                <a:latin typeface="Calibri" panose="020F0502020204030204" pitchFamily="34" charset="0"/>
              </a:rPr>
              <a:pPr eaLnBrk="1" hangingPunct="1"/>
              <a:t>11</a:t>
            </a:fld>
            <a:endParaRPr lang="el-GR" altLang="el-GR" sz="1200" dirty="0">
              <a:solidFill>
                <a:srgbClr val="000000"/>
              </a:solidFill>
              <a:latin typeface="Calibri" panose="020F0502020204030204" pitchFamily="34" charset="0"/>
            </a:endParaRPr>
          </a:p>
        </p:txBody>
      </p:sp>
      <p:sp>
        <p:nvSpPr>
          <p:cNvPr id="20482" name="Oval 2"/>
          <p:cNvSpPr>
            <a:spLocks noChangeArrowheads="1"/>
          </p:cNvSpPr>
          <p:nvPr/>
        </p:nvSpPr>
        <p:spPr bwMode="auto">
          <a:xfrm>
            <a:off x="2771775" y="836613"/>
            <a:ext cx="3311525" cy="1800225"/>
          </a:xfrm>
          <a:prstGeom prst="ellipse">
            <a:avLst/>
          </a:prstGeom>
          <a:solidFill>
            <a:schemeClr val="bg1"/>
          </a:solidFill>
          <a:ln w="9525">
            <a:solidFill>
              <a:schemeClr val="hlink"/>
            </a:solidFill>
            <a:round/>
            <a:headEnd/>
            <a:tailEnd/>
          </a:ln>
          <a:effectLst>
            <a:outerShdw dist="35921" dir="2700000" algn="ctr" rotWithShape="0">
              <a:schemeClr val="bg2"/>
            </a:outerShdw>
          </a:effec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el-GR" altLang="el-GR" smtClean="0">
              <a:solidFill>
                <a:srgbClr val="000000"/>
              </a:solidFill>
            </a:endParaRPr>
          </a:p>
        </p:txBody>
      </p:sp>
      <p:sp>
        <p:nvSpPr>
          <p:cNvPr id="20483" name="Line 3"/>
          <p:cNvSpPr>
            <a:spLocks noChangeShapeType="1"/>
          </p:cNvSpPr>
          <p:nvPr/>
        </p:nvSpPr>
        <p:spPr bwMode="auto">
          <a:xfrm>
            <a:off x="4427538" y="1700213"/>
            <a:ext cx="0" cy="1008062"/>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l-GR" sz="2400" smtClean="0">
              <a:solidFill>
                <a:srgbClr val="000000"/>
              </a:solidFill>
            </a:endParaRPr>
          </a:p>
        </p:txBody>
      </p:sp>
      <p:sp>
        <p:nvSpPr>
          <p:cNvPr id="20484" name="Line 4"/>
          <p:cNvSpPr>
            <a:spLocks noChangeShapeType="1"/>
          </p:cNvSpPr>
          <p:nvPr/>
        </p:nvSpPr>
        <p:spPr bwMode="auto">
          <a:xfrm>
            <a:off x="4427538" y="2636838"/>
            <a:ext cx="0" cy="7207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l-GR" sz="2400" smtClean="0">
              <a:solidFill>
                <a:srgbClr val="000000"/>
              </a:solidFill>
            </a:endParaRPr>
          </a:p>
        </p:txBody>
      </p:sp>
      <p:sp>
        <p:nvSpPr>
          <p:cNvPr id="20485" name="Line 5"/>
          <p:cNvSpPr>
            <a:spLocks noChangeShapeType="1"/>
          </p:cNvSpPr>
          <p:nvPr/>
        </p:nvSpPr>
        <p:spPr bwMode="auto">
          <a:xfrm flipV="1">
            <a:off x="4427538" y="1628775"/>
            <a:ext cx="1655762" cy="71438"/>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l-GR" sz="2400" smtClean="0">
              <a:solidFill>
                <a:srgbClr val="000000"/>
              </a:solidFill>
            </a:endParaRPr>
          </a:p>
        </p:txBody>
      </p:sp>
      <p:sp>
        <p:nvSpPr>
          <p:cNvPr id="20486" name="Line 6"/>
          <p:cNvSpPr>
            <a:spLocks noChangeShapeType="1"/>
          </p:cNvSpPr>
          <p:nvPr/>
        </p:nvSpPr>
        <p:spPr bwMode="auto">
          <a:xfrm>
            <a:off x="4427538" y="1700213"/>
            <a:ext cx="1079500" cy="72072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l-GR" sz="2400" smtClean="0">
              <a:solidFill>
                <a:srgbClr val="000000"/>
              </a:solidFill>
            </a:endParaRPr>
          </a:p>
        </p:txBody>
      </p:sp>
      <p:sp>
        <p:nvSpPr>
          <p:cNvPr id="20487" name="Arc 7"/>
          <p:cNvSpPr>
            <a:spLocks/>
          </p:cNvSpPr>
          <p:nvPr/>
        </p:nvSpPr>
        <p:spPr bwMode="auto">
          <a:xfrm rot="15849049" flipH="1">
            <a:off x="2697957" y="2134393"/>
            <a:ext cx="647700" cy="500063"/>
          </a:xfrm>
          <a:custGeom>
            <a:avLst/>
            <a:gdLst>
              <a:gd name="T0" fmla="*/ 322741 w 21600"/>
              <a:gd name="T1" fmla="*/ 0 h 18728"/>
              <a:gd name="T2" fmla="*/ 647700 w 21600"/>
              <a:gd name="T3" fmla="*/ 500063 h 18728"/>
              <a:gd name="T4" fmla="*/ 0 w 21600"/>
              <a:gd name="T5" fmla="*/ 500063 h 18728"/>
              <a:gd name="T6" fmla="*/ 0 60000 65536"/>
              <a:gd name="T7" fmla="*/ 0 60000 65536"/>
              <a:gd name="T8" fmla="*/ 0 60000 65536"/>
            </a:gdLst>
            <a:ahLst/>
            <a:cxnLst>
              <a:cxn ang="T6">
                <a:pos x="T0" y="T1"/>
              </a:cxn>
              <a:cxn ang="T7">
                <a:pos x="T2" y="T3"/>
              </a:cxn>
              <a:cxn ang="T8">
                <a:pos x="T4" y="T5"/>
              </a:cxn>
            </a:cxnLst>
            <a:rect l="0" t="0" r="r" b="b"/>
            <a:pathLst>
              <a:path w="21600" h="18728" fill="none" extrusionOk="0">
                <a:moveTo>
                  <a:pt x="10762" y="0"/>
                </a:moveTo>
                <a:cubicBezTo>
                  <a:pt x="17466" y="3853"/>
                  <a:pt x="21600" y="10995"/>
                  <a:pt x="21600" y="18728"/>
                </a:cubicBezTo>
              </a:path>
              <a:path w="21600" h="18728" stroke="0" extrusionOk="0">
                <a:moveTo>
                  <a:pt x="10762" y="0"/>
                </a:moveTo>
                <a:cubicBezTo>
                  <a:pt x="17466" y="3853"/>
                  <a:pt x="21600" y="10995"/>
                  <a:pt x="21600" y="18728"/>
                </a:cubicBezTo>
                <a:lnTo>
                  <a:pt x="0" y="18728"/>
                </a:lnTo>
                <a:lnTo>
                  <a:pt x="10762" y="0"/>
                </a:lnTo>
                <a:close/>
              </a:path>
            </a:pathLst>
          </a:custGeom>
          <a:noFill/>
          <a:ln w="9525">
            <a:solidFill>
              <a:schemeClr val="tx1"/>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l-GR" sz="2400" smtClean="0">
              <a:solidFill>
                <a:srgbClr val="000000"/>
              </a:solidFill>
            </a:endParaRPr>
          </a:p>
        </p:txBody>
      </p:sp>
      <p:sp>
        <p:nvSpPr>
          <p:cNvPr id="20488" name="Text Box 8"/>
          <p:cNvSpPr txBox="1">
            <a:spLocks noChangeArrowheads="1"/>
          </p:cNvSpPr>
          <p:nvPr/>
        </p:nvSpPr>
        <p:spPr bwMode="auto">
          <a:xfrm>
            <a:off x="5364163" y="2420938"/>
            <a:ext cx="431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r>
              <a:rPr lang="en-US" altLang="el-GR" sz="1600" smtClean="0">
                <a:solidFill>
                  <a:srgbClr val="000000"/>
                </a:solidFill>
                <a:latin typeface="Comic Sans MS" pitchFamily="66" charset="0"/>
              </a:rPr>
              <a:t>A</a:t>
            </a:r>
            <a:endParaRPr lang="el-GR" altLang="el-GR" sz="1600" smtClean="0">
              <a:solidFill>
                <a:srgbClr val="000000"/>
              </a:solidFill>
              <a:latin typeface="Comic Sans MS" pitchFamily="66" charset="0"/>
            </a:endParaRPr>
          </a:p>
        </p:txBody>
      </p:sp>
      <p:sp>
        <p:nvSpPr>
          <p:cNvPr id="20489" name="Text Box 9"/>
          <p:cNvSpPr txBox="1">
            <a:spLocks noChangeArrowheads="1"/>
          </p:cNvSpPr>
          <p:nvPr/>
        </p:nvSpPr>
        <p:spPr bwMode="auto">
          <a:xfrm>
            <a:off x="6084888" y="1484313"/>
            <a:ext cx="431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r>
              <a:rPr lang="en-US" altLang="el-GR" sz="1600" smtClean="0">
                <a:solidFill>
                  <a:srgbClr val="000000"/>
                </a:solidFill>
                <a:latin typeface="Comic Sans MS" pitchFamily="66" charset="0"/>
              </a:rPr>
              <a:t>B</a:t>
            </a:r>
            <a:endParaRPr lang="el-GR" altLang="el-GR" sz="1600" smtClean="0">
              <a:solidFill>
                <a:srgbClr val="000000"/>
              </a:solidFill>
              <a:latin typeface="Comic Sans MS" pitchFamily="66" charset="0"/>
            </a:endParaRPr>
          </a:p>
        </p:txBody>
      </p:sp>
      <p:graphicFrame>
        <p:nvGraphicFramePr>
          <p:cNvPr id="20490" name="Object 10"/>
          <p:cNvGraphicFramePr>
            <a:graphicFrameLocks noChangeAspect="1"/>
          </p:cNvGraphicFramePr>
          <p:nvPr/>
        </p:nvGraphicFramePr>
        <p:xfrm>
          <a:off x="6011863" y="692150"/>
          <a:ext cx="306387" cy="382588"/>
        </p:xfrm>
        <a:graphic>
          <a:graphicData uri="http://schemas.openxmlformats.org/presentationml/2006/ole">
            <mc:AlternateContent xmlns:mc="http://schemas.openxmlformats.org/markup-compatibility/2006">
              <mc:Choice xmlns:v="urn:schemas-microsoft-com:vml" Requires="v">
                <p:oleObj spid="_x0000_s8749" name="Εξίσωση" r:id="rId3" imgW="142943" imgH="180885" progId="Equation.3">
                  <p:embed/>
                </p:oleObj>
              </mc:Choice>
              <mc:Fallback>
                <p:oleObj name="Εξίσωση" r:id="rId3" imgW="142943" imgH="180885"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1863" y="692150"/>
                        <a:ext cx="306387" cy="382588"/>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491" name="Text Box 11"/>
          <p:cNvSpPr txBox="1">
            <a:spLocks noChangeArrowheads="1"/>
          </p:cNvSpPr>
          <p:nvPr/>
        </p:nvSpPr>
        <p:spPr bwMode="auto">
          <a:xfrm>
            <a:off x="4067175" y="333375"/>
            <a:ext cx="3603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r>
              <a:rPr lang="en-US" altLang="el-GR" sz="1600" smtClean="0">
                <a:solidFill>
                  <a:srgbClr val="000000"/>
                </a:solidFill>
                <a:latin typeface="Comic Sans MS" pitchFamily="66" charset="0"/>
              </a:rPr>
              <a:t>z</a:t>
            </a:r>
            <a:endParaRPr lang="el-GR" altLang="el-GR" sz="1600" smtClean="0">
              <a:solidFill>
                <a:srgbClr val="000000"/>
              </a:solidFill>
              <a:latin typeface="Comic Sans MS" pitchFamily="66" charset="0"/>
            </a:endParaRPr>
          </a:p>
        </p:txBody>
      </p:sp>
      <p:sp>
        <p:nvSpPr>
          <p:cNvPr id="20492" name="Text Box 12"/>
          <p:cNvSpPr txBox="1">
            <a:spLocks noChangeArrowheads="1"/>
          </p:cNvSpPr>
          <p:nvPr/>
        </p:nvSpPr>
        <p:spPr bwMode="auto">
          <a:xfrm>
            <a:off x="4067175" y="2997200"/>
            <a:ext cx="4333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r>
              <a:rPr lang="en-US" altLang="el-GR" sz="1600" smtClean="0">
                <a:solidFill>
                  <a:srgbClr val="000000"/>
                </a:solidFill>
                <a:latin typeface="Comic Sans MS" pitchFamily="66" charset="0"/>
              </a:rPr>
              <a:t>z</a:t>
            </a:r>
            <a:r>
              <a:rPr lang="en-US" altLang="el-GR" sz="1600" smtClean="0">
                <a:solidFill>
                  <a:srgbClr val="000000"/>
                </a:solidFill>
                <a:latin typeface="Comic Sans MS" pitchFamily="66" charset="0"/>
                <a:cs typeface="Times New Roman" pitchFamily="18" charset="0"/>
              </a:rPr>
              <a:t>'</a:t>
            </a:r>
          </a:p>
        </p:txBody>
      </p:sp>
      <p:sp>
        <p:nvSpPr>
          <p:cNvPr id="20493" name="Line 13"/>
          <p:cNvSpPr>
            <a:spLocks noChangeShapeType="1"/>
          </p:cNvSpPr>
          <p:nvPr/>
        </p:nvSpPr>
        <p:spPr bwMode="auto">
          <a:xfrm flipH="1" flipV="1">
            <a:off x="5940425" y="981075"/>
            <a:ext cx="144463" cy="647700"/>
          </a:xfrm>
          <a:prstGeom prst="line">
            <a:avLst/>
          </a:prstGeom>
          <a:noFill/>
          <a:ln w="38100">
            <a:solidFill>
              <a:srgbClr val="FF0000"/>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l-GR" sz="2400" smtClean="0">
              <a:solidFill>
                <a:srgbClr val="000000"/>
              </a:solidFill>
            </a:endParaRPr>
          </a:p>
        </p:txBody>
      </p:sp>
      <p:sp>
        <p:nvSpPr>
          <p:cNvPr id="20494" name="Line 14"/>
          <p:cNvSpPr>
            <a:spLocks noChangeShapeType="1"/>
          </p:cNvSpPr>
          <p:nvPr/>
        </p:nvSpPr>
        <p:spPr bwMode="auto">
          <a:xfrm>
            <a:off x="4427538" y="476250"/>
            <a:ext cx="0" cy="1368425"/>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l-GR" sz="2400" smtClean="0">
              <a:solidFill>
                <a:srgbClr val="000000"/>
              </a:solidFill>
            </a:endParaRPr>
          </a:p>
        </p:txBody>
      </p:sp>
      <p:sp>
        <p:nvSpPr>
          <p:cNvPr id="20495" name="Text Box 15"/>
          <p:cNvSpPr txBox="1">
            <a:spLocks noChangeArrowheads="1"/>
          </p:cNvSpPr>
          <p:nvPr/>
        </p:nvSpPr>
        <p:spPr bwMode="auto">
          <a:xfrm>
            <a:off x="3995738" y="1557338"/>
            <a:ext cx="431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r>
              <a:rPr lang="en-US" altLang="el-GR" sz="1600" smtClean="0">
                <a:solidFill>
                  <a:srgbClr val="000000"/>
                </a:solidFill>
                <a:latin typeface="Comic Sans MS" pitchFamily="66" charset="0"/>
              </a:rPr>
              <a:t>K</a:t>
            </a:r>
            <a:endParaRPr lang="el-GR" altLang="el-GR" sz="1600" smtClean="0">
              <a:solidFill>
                <a:srgbClr val="000000"/>
              </a:solidFill>
              <a:latin typeface="Comic Sans MS" pitchFamily="66" charset="0"/>
            </a:endParaRPr>
          </a:p>
        </p:txBody>
      </p:sp>
      <p:sp>
        <p:nvSpPr>
          <p:cNvPr id="20496" name="Oval 16"/>
          <p:cNvSpPr>
            <a:spLocks noChangeArrowheads="1"/>
          </p:cNvSpPr>
          <p:nvPr/>
        </p:nvSpPr>
        <p:spPr bwMode="auto">
          <a:xfrm>
            <a:off x="5435600" y="2349500"/>
            <a:ext cx="71438" cy="7143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el-GR" altLang="el-GR" smtClean="0">
              <a:solidFill>
                <a:srgbClr val="000000"/>
              </a:solidFill>
            </a:endParaRPr>
          </a:p>
        </p:txBody>
      </p:sp>
      <p:sp>
        <p:nvSpPr>
          <p:cNvPr id="20497" name="Oval 17"/>
          <p:cNvSpPr>
            <a:spLocks noChangeArrowheads="1"/>
          </p:cNvSpPr>
          <p:nvPr/>
        </p:nvSpPr>
        <p:spPr bwMode="auto">
          <a:xfrm>
            <a:off x="6084888" y="1628775"/>
            <a:ext cx="71437" cy="7143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el-GR" altLang="el-GR" smtClean="0">
              <a:solidFill>
                <a:srgbClr val="000000"/>
              </a:solidFill>
            </a:endParaRPr>
          </a:p>
        </p:txBody>
      </p:sp>
      <p:sp>
        <p:nvSpPr>
          <p:cNvPr id="20500" name="Text Box 20"/>
          <p:cNvSpPr txBox="1">
            <a:spLocks noChangeArrowheads="1"/>
          </p:cNvSpPr>
          <p:nvPr/>
        </p:nvSpPr>
        <p:spPr bwMode="auto">
          <a:xfrm>
            <a:off x="5508625" y="1773238"/>
            <a:ext cx="720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r>
              <a:rPr lang="el-GR" altLang="el-GR" sz="2000" smtClean="0">
                <a:solidFill>
                  <a:srgbClr val="000000"/>
                </a:solidFill>
                <a:latin typeface="Comic Sans MS" pitchFamily="66" charset="0"/>
              </a:rPr>
              <a:t>Δ</a:t>
            </a:r>
            <a:r>
              <a:rPr lang="en-US" altLang="el-GR" sz="2000" i="1" smtClean="0">
                <a:solidFill>
                  <a:srgbClr val="000000"/>
                </a:solidFill>
                <a:latin typeface="Comic Sans MS" pitchFamily="66" charset="0"/>
              </a:rPr>
              <a:t>s</a:t>
            </a:r>
            <a:endParaRPr lang="el-GR" altLang="el-GR" sz="2000" i="1" smtClean="0">
              <a:solidFill>
                <a:srgbClr val="000000"/>
              </a:solidFill>
              <a:latin typeface="Comic Sans MS" pitchFamily="66" charset="0"/>
            </a:endParaRPr>
          </a:p>
        </p:txBody>
      </p:sp>
      <p:sp>
        <p:nvSpPr>
          <p:cNvPr id="20501" name="Text Box 21"/>
          <p:cNvSpPr txBox="1">
            <a:spLocks noChangeArrowheads="1"/>
          </p:cNvSpPr>
          <p:nvPr/>
        </p:nvSpPr>
        <p:spPr bwMode="auto">
          <a:xfrm>
            <a:off x="4643438" y="1989138"/>
            <a:ext cx="431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r>
              <a:rPr lang="en-US" altLang="el-GR" sz="1600" i="1" smtClean="0">
                <a:solidFill>
                  <a:srgbClr val="000000"/>
                </a:solidFill>
                <a:latin typeface="Comic Sans MS" pitchFamily="66" charset="0"/>
              </a:rPr>
              <a:t>R</a:t>
            </a:r>
            <a:endParaRPr lang="el-GR" altLang="el-GR" sz="1600" i="1" smtClean="0">
              <a:solidFill>
                <a:srgbClr val="000000"/>
              </a:solidFill>
              <a:latin typeface="Comic Sans MS" pitchFamily="66" charset="0"/>
            </a:endParaRPr>
          </a:p>
        </p:txBody>
      </p:sp>
      <p:sp>
        <p:nvSpPr>
          <p:cNvPr id="20503" name="Text Box 23"/>
          <p:cNvSpPr txBox="1">
            <a:spLocks noChangeArrowheads="1"/>
          </p:cNvSpPr>
          <p:nvPr/>
        </p:nvSpPr>
        <p:spPr bwMode="auto">
          <a:xfrm>
            <a:off x="4716463" y="1628775"/>
            <a:ext cx="64928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r>
              <a:rPr lang="el-GR" altLang="el-GR" sz="1800" smtClean="0">
                <a:solidFill>
                  <a:srgbClr val="000000"/>
                </a:solidFill>
                <a:latin typeface="Comic Sans MS" pitchFamily="66" charset="0"/>
              </a:rPr>
              <a:t>Δ</a:t>
            </a:r>
            <a:r>
              <a:rPr lang="el-GR" altLang="el-GR" sz="1800" i="1" smtClean="0">
                <a:solidFill>
                  <a:srgbClr val="000000"/>
                </a:solidFill>
                <a:latin typeface="Comic Sans MS" pitchFamily="66" charset="0"/>
              </a:rPr>
              <a:t>θ</a:t>
            </a:r>
          </a:p>
        </p:txBody>
      </p:sp>
      <p:sp>
        <p:nvSpPr>
          <p:cNvPr id="20504" name="Line 24"/>
          <p:cNvSpPr>
            <a:spLocks noChangeShapeType="1"/>
          </p:cNvSpPr>
          <p:nvPr/>
        </p:nvSpPr>
        <p:spPr bwMode="auto">
          <a:xfrm flipV="1">
            <a:off x="4427538" y="1052513"/>
            <a:ext cx="0" cy="647700"/>
          </a:xfrm>
          <a:prstGeom prst="line">
            <a:avLst/>
          </a:prstGeom>
          <a:noFill/>
          <a:ln w="38100">
            <a:solidFill>
              <a:schemeClr val="hlink"/>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l-GR" sz="2400" smtClean="0">
              <a:solidFill>
                <a:srgbClr val="000000"/>
              </a:solidFill>
            </a:endParaRPr>
          </a:p>
        </p:txBody>
      </p:sp>
      <p:graphicFrame>
        <p:nvGraphicFramePr>
          <p:cNvPr id="20505" name="Object 25"/>
          <p:cNvGraphicFramePr>
            <a:graphicFrameLocks noChangeAspect="1"/>
          </p:cNvGraphicFramePr>
          <p:nvPr/>
        </p:nvGraphicFramePr>
        <p:xfrm>
          <a:off x="4500563" y="981075"/>
          <a:ext cx="357187" cy="382588"/>
        </p:xfrm>
        <a:graphic>
          <a:graphicData uri="http://schemas.openxmlformats.org/presentationml/2006/ole">
            <mc:AlternateContent xmlns:mc="http://schemas.openxmlformats.org/markup-compatibility/2006">
              <mc:Choice xmlns:v="urn:schemas-microsoft-com:vml" Requires="v">
                <p:oleObj spid="_x0000_s8750" name="Εξίσωση" r:id="rId5" imgW="171585" imgH="180885" progId="Equation.3">
                  <p:embed/>
                </p:oleObj>
              </mc:Choice>
              <mc:Fallback>
                <p:oleObj name="Εξίσωση" r:id="rId5" imgW="171585" imgH="180885"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00563" y="981075"/>
                        <a:ext cx="357187" cy="382588"/>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20528" name="Group 48"/>
          <p:cNvGrpSpPr>
            <a:grpSpLocks/>
          </p:cNvGrpSpPr>
          <p:nvPr/>
        </p:nvGrpSpPr>
        <p:grpSpPr bwMode="auto">
          <a:xfrm>
            <a:off x="647339" y="3789040"/>
            <a:ext cx="7921625" cy="1938338"/>
            <a:chOff x="385" y="2160"/>
            <a:chExt cx="4990" cy="1221"/>
          </a:xfrm>
        </p:grpSpPr>
        <p:sp>
          <p:nvSpPr>
            <p:cNvPr id="20506" name="Text Box 26"/>
            <p:cNvSpPr txBox="1">
              <a:spLocks noChangeArrowheads="1"/>
            </p:cNvSpPr>
            <p:nvPr/>
          </p:nvSpPr>
          <p:spPr bwMode="auto">
            <a:xfrm>
              <a:off x="385" y="2160"/>
              <a:ext cx="4990" cy="1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just" fontAlgn="base">
                <a:spcBef>
                  <a:spcPct val="50000"/>
                </a:spcBef>
                <a:spcAft>
                  <a:spcPct val="0"/>
                </a:spcAft>
                <a:defRPr/>
              </a:pPr>
              <a:r>
                <a:rPr lang="el-GR" altLang="el-GR" sz="2400" b="1" dirty="0">
                  <a:solidFill>
                    <a:srgbClr val="000000"/>
                  </a:solidFill>
                  <a:latin typeface="Comic Sans MS" pitchFamily="66" charset="0"/>
                </a:rPr>
                <a:t>Ονομάζουμε </a:t>
              </a:r>
              <a:r>
                <a:rPr lang="el-GR" altLang="el-GR" sz="2400" b="1" dirty="0">
                  <a:solidFill>
                    <a:srgbClr val="0033CC"/>
                  </a:solidFill>
                  <a:effectLst>
                    <a:outerShdw blurRad="38100" dist="38100" dir="2700000" algn="tl">
                      <a:srgbClr val="000000">
                        <a:alpha val="43137"/>
                      </a:srgbClr>
                    </a:outerShdw>
                  </a:effectLst>
                  <a:latin typeface="Comic Sans MS" pitchFamily="66" charset="0"/>
                </a:rPr>
                <a:t>γωνιακή ταχύτητα</a:t>
              </a:r>
              <a:r>
                <a:rPr lang="el-GR" altLang="el-GR" sz="2400" b="1" dirty="0">
                  <a:solidFill>
                    <a:srgbClr val="FF0000"/>
                  </a:solidFill>
                  <a:effectLst>
                    <a:outerShdw blurRad="38100" dist="38100" dir="2700000" algn="tl">
                      <a:srgbClr val="000000">
                        <a:alpha val="43137"/>
                      </a:srgbClr>
                    </a:outerShdw>
                  </a:effectLst>
                  <a:latin typeface="Comic Sans MS" pitchFamily="66" charset="0"/>
                </a:rPr>
                <a:t>   </a:t>
              </a:r>
              <a:r>
                <a:rPr lang="el-GR" altLang="el-GR" sz="2400" b="1" dirty="0">
                  <a:solidFill>
                    <a:srgbClr val="000000"/>
                  </a:solidFill>
                  <a:latin typeface="Comic Sans MS" pitchFamily="66" charset="0"/>
                </a:rPr>
                <a:t>ενός σημειακού αντικειμένου που κινείται σε κυκλική τροχιά, ένα διάνυσμα που έχει μέτρο ίσο με το πηλίκο της γωνίας </a:t>
              </a:r>
              <a:r>
                <a:rPr lang="el-GR" altLang="el-GR" sz="2400" b="1" dirty="0" err="1">
                  <a:solidFill>
                    <a:srgbClr val="000000"/>
                  </a:solidFill>
                  <a:latin typeface="Comic Sans MS" pitchFamily="66" charset="0"/>
                </a:rPr>
                <a:t>Δ</a:t>
              </a:r>
              <a:r>
                <a:rPr lang="el-GR" altLang="el-GR" sz="2400" b="1" i="1" dirty="0" err="1">
                  <a:solidFill>
                    <a:srgbClr val="000000"/>
                  </a:solidFill>
                  <a:latin typeface="Comic Sans MS" pitchFamily="66" charset="0"/>
                </a:rPr>
                <a:t>θ</a:t>
              </a:r>
              <a:r>
                <a:rPr lang="el-GR" altLang="el-GR" sz="2400" b="1" i="1" dirty="0">
                  <a:solidFill>
                    <a:srgbClr val="000000"/>
                  </a:solidFill>
                  <a:latin typeface="Comic Sans MS" pitchFamily="66" charset="0"/>
                </a:rPr>
                <a:t> </a:t>
              </a:r>
              <a:r>
                <a:rPr lang="el-GR" altLang="el-GR" b="1" i="1" dirty="0">
                  <a:solidFill>
                    <a:srgbClr val="000000"/>
                  </a:solidFill>
                  <a:latin typeface="Comic Sans MS" pitchFamily="66" charset="0"/>
                </a:rPr>
                <a:t>(εκφρασμένη σε </a:t>
              </a:r>
              <a:r>
                <a:rPr lang="en-US" altLang="el-GR" b="1" i="1" dirty="0">
                  <a:solidFill>
                    <a:srgbClr val="000000"/>
                  </a:solidFill>
                  <a:latin typeface="Comic Sans MS" pitchFamily="66" charset="0"/>
                </a:rPr>
                <a:t>rad) </a:t>
              </a:r>
              <a:r>
                <a:rPr lang="el-GR" altLang="el-GR" sz="2400" b="1" dirty="0">
                  <a:solidFill>
                    <a:srgbClr val="000000"/>
                  </a:solidFill>
                  <a:latin typeface="Comic Sans MS" pitchFamily="66" charset="0"/>
                </a:rPr>
                <a:t>που</a:t>
              </a:r>
              <a:r>
                <a:rPr lang="el-GR" altLang="el-GR" sz="2400" b="1" i="1" dirty="0">
                  <a:solidFill>
                    <a:srgbClr val="000000"/>
                  </a:solidFill>
                  <a:latin typeface="Comic Sans MS" pitchFamily="66" charset="0"/>
                </a:rPr>
                <a:t> </a:t>
              </a:r>
              <a:r>
                <a:rPr lang="el-GR" altLang="el-GR" sz="2400" b="1" dirty="0">
                  <a:solidFill>
                    <a:srgbClr val="000000"/>
                  </a:solidFill>
                  <a:latin typeface="Comic Sans MS" pitchFamily="66" charset="0"/>
                </a:rPr>
                <a:t>διαγράφει το υλικό σημείο σε χρόνο Δ</a:t>
              </a:r>
              <a:r>
                <a:rPr lang="en-US" altLang="el-GR" sz="2400" b="1" i="1" dirty="0">
                  <a:solidFill>
                    <a:srgbClr val="000000"/>
                  </a:solidFill>
                  <a:latin typeface="Comic Sans MS" pitchFamily="66" charset="0"/>
                </a:rPr>
                <a:t>t</a:t>
              </a:r>
              <a:r>
                <a:rPr lang="en-US" altLang="el-GR" sz="2400" b="1" dirty="0">
                  <a:solidFill>
                    <a:srgbClr val="000000"/>
                  </a:solidFill>
                  <a:latin typeface="Comic Sans MS" pitchFamily="66" charset="0"/>
                </a:rPr>
                <a:t> </a:t>
              </a:r>
              <a:r>
                <a:rPr lang="el-GR" altLang="el-GR" sz="2400" b="1" dirty="0">
                  <a:solidFill>
                    <a:srgbClr val="000000"/>
                  </a:solidFill>
                  <a:latin typeface="Comic Sans MS" pitchFamily="66" charset="0"/>
                </a:rPr>
                <a:t>προς</a:t>
              </a:r>
              <a:r>
                <a:rPr lang="el-GR" altLang="el-GR" sz="2400" b="1" i="1" dirty="0">
                  <a:solidFill>
                    <a:srgbClr val="000000"/>
                  </a:solidFill>
                  <a:latin typeface="Comic Sans MS" pitchFamily="66" charset="0"/>
                </a:rPr>
                <a:t> </a:t>
              </a:r>
              <a:r>
                <a:rPr lang="el-GR" altLang="el-GR" sz="2400" b="1" dirty="0">
                  <a:solidFill>
                    <a:srgbClr val="000000"/>
                  </a:solidFill>
                  <a:latin typeface="Comic Sans MS" pitchFamily="66" charset="0"/>
                </a:rPr>
                <a:t>τον χρόνο αυτό.  </a:t>
              </a:r>
              <a:r>
                <a:rPr lang="el-GR" altLang="el-GR" sz="2400" b="1" dirty="0">
                  <a:solidFill>
                    <a:srgbClr val="FF0000"/>
                  </a:solidFill>
                  <a:latin typeface="Comic Sans MS" pitchFamily="66" charset="0"/>
                </a:rPr>
                <a:t> </a:t>
              </a:r>
            </a:p>
          </p:txBody>
        </p:sp>
        <p:graphicFrame>
          <p:nvGraphicFramePr>
            <p:cNvPr id="11296" name="Object 27"/>
            <p:cNvGraphicFramePr>
              <a:graphicFrameLocks noChangeAspect="1"/>
            </p:cNvGraphicFramePr>
            <p:nvPr/>
          </p:nvGraphicFramePr>
          <p:xfrm>
            <a:off x="3515" y="2160"/>
            <a:ext cx="263" cy="273"/>
          </p:xfrm>
          <a:graphic>
            <a:graphicData uri="http://schemas.openxmlformats.org/presentationml/2006/ole">
              <mc:AlternateContent xmlns:mc="http://schemas.openxmlformats.org/markup-compatibility/2006">
                <mc:Choice xmlns:v="urn:schemas-microsoft-com:vml" Requires="v">
                  <p:oleObj spid="_x0000_s8751" name="Εξίσωση" r:id="rId7" imgW="171585" imgH="180885" progId="Equation.3">
                    <p:embed/>
                  </p:oleObj>
                </mc:Choice>
                <mc:Fallback>
                  <p:oleObj name="Εξίσωση" r:id="rId7" imgW="171585" imgH="180885"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15" y="2160"/>
                          <a:ext cx="263" cy="273"/>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aphicFrame>
        <p:nvGraphicFramePr>
          <p:cNvPr id="20508" name="Object 28"/>
          <p:cNvGraphicFramePr>
            <a:graphicFrameLocks noChangeAspect="1"/>
          </p:cNvGraphicFramePr>
          <p:nvPr/>
        </p:nvGraphicFramePr>
        <p:xfrm>
          <a:off x="6948488" y="1196975"/>
          <a:ext cx="1439862" cy="884238"/>
        </p:xfrm>
        <a:graphic>
          <a:graphicData uri="http://schemas.openxmlformats.org/presentationml/2006/ole">
            <mc:AlternateContent xmlns:mc="http://schemas.openxmlformats.org/markup-compatibility/2006">
              <mc:Choice xmlns:v="urn:schemas-microsoft-com:vml" Requires="v">
                <p:oleObj spid="_x0000_s8752" name="Εξίσωση" r:id="rId9" imgW="647700" imgH="400050" progId="Equation.3">
                  <p:embed/>
                </p:oleObj>
              </mc:Choice>
              <mc:Fallback>
                <p:oleObj name="Εξίσωση" r:id="rId9" imgW="647700" imgH="40005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948488" y="1196975"/>
                        <a:ext cx="1439862" cy="884238"/>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515" name="Arc 35"/>
          <p:cNvSpPr>
            <a:spLocks/>
          </p:cNvSpPr>
          <p:nvPr/>
        </p:nvSpPr>
        <p:spPr bwMode="auto">
          <a:xfrm flipV="1">
            <a:off x="5003800" y="1674813"/>
            <a:ext cx="288925" cy="387350"/>
          </a:xfrm>
          <a:custGeom>
            <a:avLst/>
            <a:gdLst>
              <a:gd name="T0" fmla="*/ 0 w 21600"/>
              <a:gd name="T1" fmla="*/ 0 h 23266"/>
              <a:gd name="T2" fmla="*/ 288069 w 21600"/>
              <a:gd name="T3" fmla="*/ 387350 h 23266"/>
              <a:gd name="T4" fmla="*/ 0 w 21600"/>
              <a:gd name="T5" fmla="*/ 359613 h 23266"/>
              <a:gd name="T6" fmla="*/ 0 60000 65536"/>
              <a:gd name="T7" fmla="*/ 0 60000 65536"/>
              <a:gd name="T8" fmla="*/ 0 60000 65536"/>
            </a:gdLst>
            <a:ahLst/>
            <a:cxnLst>
              <a:cxn ang="T6">
                <a:pos x="T0" y="T1"/>
              </a:cxn>
              <a:cxn ang="T7">
                <a:pos x="T2" y="T3"/>
              </a:cxn>
              <a:cxn ang="T8">
                <a:pos x="T4" y="T5"/>
              </a:cxn>
            </a:cxnLst>
            <a:rect l="0" t="0" r="r" b="b"/>
            <a:pathLst>
              <a:path w="21600" h="23266" fill="none" extrusionOk="0">
                <a:moveTo>
                  <a:pt x="-1" y="0"/>
                </a:moveTo>
                <a:cubicBezTo>
                  <a:pt x="11929" y="0"/>
                  <a:pt x="21600" y="9670"/>
                  <a:pt x="21600" y="21600"/>
                </a:cubicBezTo>
                <a:cubicBezTo>
                  <a:pt x="21600" y="22155"/>
                  <a:pt x="21578" y="22711"/>
                  <a:pt x="21535" y="23265"/>
                </a:cubicBezTo>
              </a:path>
              <a:path w="21600" h="23266" stroke="0" extrusionOk="0">
                <a:moveTo>
                  <a:pt x="-1" y="0"/>
                </a:moveTo>
                <a:cubicBezTo>
                  <a:pt x="11929" y="0"/>
                  <a:pt x="21600" y="9670"/>
                  <a:pt x="21600" y="21600"/>
                </a:cubicBezTo>
                <a:cubicBezTo>
                  <a:pt x="21600" y="22155"/>
                  <a:pt x="21578" y="22711"/>
                  <a:pt x="21535" y="23265"/>
                </a:cubicBezTo>
                <a:lnTo>
                  <a:pt x="0" y="21600"/>
                </a:lnTo>
                <a:lnTo>
                  <a:pt x="-1" y="0"/>
                </a:lnTo>
                <a:close/>
              </a:path>
            </a:pathLst>
          </a:custGeom>
          <a:noFill/>
          <a:ln w="9525">
            <a:solidFill>
              <a:schemeClr val="tx1"/>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l-GR" sz="2400" smtClean="0">
              <a:solidFill>
                <a:srgbClr val="000000"/>
              </a:solidFill>
            </a:endParaRPr>
          </a:p>
        </p:txBody>
      </p:sp>
      <p:grpSp>
        <p:nvGrpSpPr>
          <p:cNvPr id="3" name="Ομάδα 2"/>
          <p:cNvGrpSpPr/>
          <p:nvPr/>
        </p:nvGrpSpPr>
        <p:grpSpPr>
          <a:xfrm>
            <a:off x="4737897" y="2943225"/>
            <a:ext cx="3722535" cy="701799"/>
            <a:chOff x="4737897" y="2943225"/>
            <a:chExt cx="3722535" cy="701799"/>
          </a:xfrm>
        </p:grpSpPr>
        <p:grpSp>
          <p:nvGrpSpPr>
            <p:cNvPr id="20530" name="Group 50"/>
            <p:cNvGrpSpPr>
              <a:grpSpLocks/>
            </p:cNvGrpSpPr>
            <p:nvPr/>
          </p:nvGrpSpPr>
          <p:grpSpPr bwMode="auto">
            <a:xfrm>
              <a:off x="7019588" y="2943225"/>
              <a:ext cx="1440844" cy="701799"/>
              <a:chOff x="4346" y="1525"/>
              <a:chExt cx="969" cy="492"/>
            </a:xfrm>
          </p:grpSpPr>
          <p:graphicFrame>
            <p:nvGraphicFramePr>
              <p:cNvPr id="11293" name="Object 47"/>
              <p:cNvGraphicFramePr>
                <a:graphicFrameLocks noChangeAspect="1"/>
              </p:cNvGraphicFramePr>
              <p:nvPr/>
            </p:nvGraphicFramePr>
            <p:xfrm>
              <a:off x="4346" y="1525"/>
              <a:ext cx="969" cy="492"/>
            </p:xfrm>
            <a:graphic>
              <a:graphicData uri="http://schemas.openxmlformats.org/presentationml/2006/ole">
                <mc:AlternateContent xmlns:mc="http://schemas.openxmlformats.org/markup-compatibility/2006">
                  <mc:Choice xmlns:v="urn:schemas-microsoft-com:vml" Requires="v">
                    <p:oleObj spid="_x0000_s8753" name="Εξίσωση" r:id="rId11" imgW="799753" imgH="406224" progId="Equation.3">
                      <p:embed/>
                    </p:oleObj>
                  </mc:Choice>
                  <mc:Fallback>
                    <p:oleObj name="Εξίσωση" r:id="rId11" imgW="799753" imgH="406224"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346" y="1525"/>
                            <a:ext cx="969" cy="492"/>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294" name="Line 49"/>
              <p:cNvSpPr>
                <a:spLocks noChangeShapeType="1"/>
              </p:cNvSpPr>
              <p:nvPr/>
            </p:nvSpPr>
            <p:spPr bwMode="auto">
              <a:xfrm>
                <a:off x="4649" y="1797"/>
                <a:ext cx="181"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l-GR" sz="2400" smtClean="0">
                  <a:solidFill>
                    <a:srgbClr val="000000"/>
                  </a:solidFill>
                </a:endParaRPr>
              </a:p>
            </p:txBody>
          </p:sp>
        </p:grpSp>
        <p:sp>
          <p:nvSpPr>
            <p:cNvPr id="2" name="TextBox 1"/>
            <p:cNvSpPr txBox="1"/>
            <p:nvPr/>
          </p:nvSpPr>
          <p:spPr>
            <a:xfrm>
              <a:off x="4737897" y="3133695"/>
              <a:ext cx="2447825" cy="400110"/>
            </a:xfrm>
            <a:prstGeom prst="rect">
              <a:avLst/>
            </a:prstGeom>
            <a:noFill/>
          </p:spPr>
          <p:txBody>
            <a:bodyPr wrap="square" rtlCol="0">
              <a:spAutoFit/>
            </a:bodyPr>
            <a:lstStyle/>
            <a:p>
              <a:r>
                <a:rPr lang="el-GR" sz="2000" b="1" dirty="0" smtClean="0">
                  <a:latin typeface="Comic Sans MS" panose="030F0702030302020204" pitchFamily="66" charset="0"/>
                </a:rPr>
                <a:t>Μονάδα μέτρησης</a:t>
              </a:r>
              <a:endParaRPr lang="el-GR" sz="2000" b="1" dirty="0">
                <a:latin typeface="Comic Sans MS" panose="030F0702030302020204" pitchFamily="66" charset="0"/>
              </a:endParaRPr>
            </a:p>
          </p:txBody>
        </p:sp>
      </p:grpSp>
    </p:spTree>
    <p:extLst>
      <p:ext uri="{BB962C8B-B14F-4D97-AF65-F5344CB8AC3E}">
        <p14:creationId xmlns:p14="http://schemas.microsoft.com/office/powerpoint/2010/main" val="7622932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20487"/>
                                        </p:tgtEl>
                                        <p:attrNameLst>
                                          <p:attrName>style.visibility</p:attrName>
                                        </p:attrNameLst>
                                      </p:cBhvr>
                                      <p:to>
                                        <p:strVal val="visible"/>
                                      </p:to>
                                    </p:set>
                                    <p:animEffect transition="in" filter="dissolve">
                                      <p:cBhvr>
                                        <p:cTn id="7" dur="500"/>
                                        <p:tgtEl>
                                          <p:spTgt spid="2048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0491"/>
                                        </p:tgtEl>
                                        <p:attrNameLst>
                                          <p:attrName>style.visibility</p:attrName>
                                        </p:attrNameLst>
                                      </p:cBhvr>
                                      <p:to>
                                        <p:strVal val="visible"/>
                                      </p:to>
                                    </p:set>
                                    <p:animEffect transition="in" filter="dissolve">
                                      <p:cBhvr>
                                        <p:cTn id="10" dur="500"/>
                                        <p:tgtEl>
                                          <p:spTgt spid="20491"/>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0483"/>
                                        </p:tgtEl>
                                        <p:attrNameLst>
                                          <p:attrName>style.visibility</p:attrName>
                                        </p:attrNameLst>
                                      </p:cBhvr>
                                      <p:to>
                                        <p:strVal val="visible"/>
                                      </p:to>
                                    </p:set>
                                    <p:animEffect transition="in" filter="dissolve">
                                      <p:cBhvr>
                                        <p:cTn id="13" dur="500"/>
                                        <p:tgtEl>
                                          <p:spTgt spid="20483"/>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20484"/>
                                        </p:tgtEl>
                                        <p:attrNameLst>
                                          <p:attrName>style.visibility</p:attrName>
                                        </p:attrNameLst>
                                      </p:cBhvr>
                                      <p:to>
                                        <p:strVal val="visible"/>
                                      </p:to>
                                    </p:set>
                                    <p:animEffect transition="in" filter="dissolve">
                                      <p:cBhvr>
                                        <p:cTn id="16" dur="500"/>
                                        <p:tgtEl>
                                          <p:spTgt spid="20484"/>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20492"/>
                                        </p:tgtEl>
                                        <p:attrNameLst>
                                          <p:attrName>style.visibility</p:attrName>
                                        </p:attrNameLst>
                                      </p:cBhvr>
                                      <p:to>
                                        <p:strVal val="visible"/>
                                      </p:to>
                                    </p:set>
                                    <p:animEffect transition="in" filter="dissolve">
                                      <p:cBhvr>
                                        <p:cTn id="19" dur="500"/>
                                        <p:tgtEl>
                                          <p:spTgt spid="20492"/>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20496"/>
                                        </p:tgtEl>
                                        <p:attrNameLst>
                                          <p:attrName>style.visibility</p:attrName>
                                        </p:attrNameLst>
                                      </p:cBhvr>
                                      <p:to>
                                        <p:strVal val="visible"/>
                                      </p:to>
                                    </p:set>
                                    <p:animEffect transition="in" filter="dissolve">
                                      <p:cBhvr>
                                        <p:cTn id="22" dur="500"/>
                                        <p:tgtEl>
                                          <p:spTgt spid="20496"/>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20482"/>
                                        </p:tgtEl>
                                        <p:attrNameLst>
                                          <p:attrName>style.visibility</p:attrName>
                                        </p:attrNameLst>
                                      </p:cBhvr>
                                      <p:to>
                                        <p:strVal val="visible"/>
                                      </p:to>
                                    </p:set>
                                    <p:animEffect transition="in" filter="dissolve">
                                      <p:cBhvr>
                                        <p:cTn id="25" dur="500"/>
                                        <p:tgtEl>
                                          <p:spTgt spid="20482"/>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20488"/>
                                        </p:tgtEl>
                                        <p:attrNameLst>
                                          <p:attrName>style.visibility</p:attrName>
                                        </p:attrNameLst>
                                      </p:cBhvr>
                                      <p:to>
                                        <p:strVal val="visible"/>
                                      </p:to>
                                    </p:set>
                                    <p:animEffect transition="in" filter="dissolve">
                                      <p:cBhvr>
                                        <p:cTn id="28" dur="500"/>
                                        <p:tgtEl>
                                          <p:spTgt spid="20488"/>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20495"/>
                                        </p:tgtEl>
                                        <p:attrNameLst>
                                          <p:attrName>style.visibility</p:attrName>
                                        </p:attrNameLst>
                                      </p:cBhvr>
                                      <p:to>
                                        <p:strVal val="visible"/>
                                      </p:to>
                                    </p:set>
                                    <p:animEffect transition="in" filter="dissolve">
                                      <p:cBhvr>
                                        <p:cTn id="31" dur="500"/>
                                        <p:tgtEl>
                                          <p:spTgt spid="20495"/>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20494"/>
                                        </p:tgtEl>
                                        <p:attrNameLst>
                                          <p:attrName>style.visibility</p:attrName>
                                        </p:attrNameLst>
                                      </p:cBhvr>
                                      <p:to>
                                        <p:strVal val="visible"/>
                                      </p:to>
                                    </p:set>
                                    <p:animEffect transition="in" filter="dissolve">
                                      <p:cBhvr>
                                        <p:cTn id="34" dur="500"/>
                                        <p:tgtEl>
                                          <p:spTgt spid="20494"/>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20486"/>
                                        </p:tgtEl>
                                        <p:attrNameLst>
                                          <p:attrName>style.visibility</p:attrName>
                                        </p:attrNameLst>
                                      </p:cBhvr>
                                      <p:to>
                                        <p:strVal val="visible"/>
                                      </p:to>
                                    </p:set>
                                    <p:animEffect transition="in" filter="dissolve">
                                      <p:cBhvr>
                                        <p:cTn id="37" dur="500"/>
                                        <p:tgtEl>
                                          <p:spTgt spid="20486"/>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20501"/>
                                        </p:tgtEl>
                                        <p:attrNameLst>
                                          <p:attrName>style.visibility</p:attrName>
                                        </p:attrNameLst>
                                      </p:cBhvr>
                                      <p:to>
                                        <p:strVal val="visible"/>
                                      </p:to>
                                    </p:set>
                                    <p:animEffect transition="in" filter="dissolve">
                                      <p:cBhvr>
                                        <p:cTn id="40" dur="500"/>
                                        <p:tgtEl>
                                          <p:spTgt spid="20501"/>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20485"/>
                                        </p:tgtEl>
                                        <p:attrNameLst>
                                          <p:attrName>style.visibility</p:attrName>
                                        </p:attrNameLst>
                                      </p:cBhvr>
                                      <p:to>
                                        <p:strVal val="visible"/>
                                      </p:to>
                                    </p:set>
                                    <p:animEffect transition="in" filter="dissolve">
                                      <p:cBhvr>
                                        <p:cTn id="45" dur="500"/>
                                        <p:tgtEl>
                                          <p:spTgt spid="20485"/>
                                        </p:tgtEl>
                                      </p:cBhvr>
                                    </p:animEffect>
                                  </p:childTnLst>
                                </p:cTn>
                              </p:par>
                              <p:par>
                                <p:cTn id="46" presetID="9" presetClass="entr" presetSubtype="0" fill="hold" grpId="0" nodeType="withEffect">
                                  <p:stCondLst>
                                    <p:cond delay="0"/>
                                  </p:stCondLst>
                                  <p:childTnLst>
                                    <p:set>
                                      <p:cBhvr>
                                        <p:cTn id="47" dur="1" fill="hold">
                                          <p:stCondLst>
                                            <p:cond delay="0"/>
                                          </p:stCondLst>
                                        </p:cTn>
                                        <p:tgtEl>
                                          <p:spTgt spid="20500"/>
                                        </p:tgtEl>
                                        <p:attrNameLst>
                                          <p:attrName>style.visibility</p:attrName>
                                        </p:attrNameLst>
                                      </p:cBhvr>
                                      <p:to>
                                        <p:strVal val="visible"/>
                                      </p:to>
                                    </p:set>
                                    <p:animEffect transition="in" filter="dissolve">
                                      <p:cBhvr>
                                        <p:cTn id="48" dur="500"/>
                                        <p:tgtEl>
                                          <p:spTgt spid="20500"/>
                                        </p:tgtEl>
                                      </p:cBhvr>
                                    </p:animEffect>
                                  </p:childTnLst>
                                </p:cTn>
                              </p:par>
                              <p:par>
                                <p:cTn id="49" presetID="9" presetClass="entr" presetSubtype="0" fill="hold" grpId="0" nodeType="withEffect">
                                  <p:stCondLst>
                                    <p:cond delay="0"/>
                                  </p:stCondLst>
                                  <p:childTnLst>
                                    <p:set>
                                      <p:cBhvr>
                                        <p:cTn id="50" dur="1" fill="hold">
                                          <p:stCondLst>
                                            <p:cond delay="0"/>
                                          </p:stCondLst>
                                        </p:cTn>
                                        <p:tgtEl>
                                          <p:spTgt spid="20489"/>
                                        </p:tgtEl>
                                        <p:attrNameLst>
                                          <p:attrName>style.visibility</p:attrName>
                                        </p:attrNameLst>
                                      </p:cBhvr>
                                      <p:to>
                                        <p:strVal val="visible"/>
                                      </p:to>
                                    </p:set>
                                    <p:animEffect transition="in" filter="dissolve">
                                      <p:cBhvr>
                                        <p:cTn id="51" dur="500"/>
                                        <p:tgtEl>
                                          <p:spTgt spid="20489"/>
                                        </p:tgtEl>
                                      </p:cBhvr>
                                    </p:animEffect>
                                  </p:childTnLst>
                                </p:cTn>
                              </p:par>
                              <p:par>
                                <p:cTn id="52" presetID="9" presetClass="entr" presetSubtype="0" fill="hold" grpId="0" nodeType="withEffect">
                                  <p:stCondLst>
                                    <p:cond delay="0"/>
                                  </p:stCondLst>
                                  <p:childTnLst>
                                    <p:set>
                                      <p:cBhvr>
                                        <p:cTn id="53" dur="1" fill="hold">
                                          <p:stCondLst>
                                            <p:cond delay="0"/>
                                          </p:stCondLst>
                                        </p:cTn>
                                        <p:tgtEl>
                                          <p:spTgt spid="20497"/>
                                        </p:tgtEl>
                                        <p:attrNameLst>
                                          <p:attrName>style.visibility</p:attrName>
                                        </p:attrNameLst>
                                      </p:cBhvr>
                                      <p:to>
                                        <p:strVal val="visible"/>
                                      </p:to>
                                    </p:set>
                                    <p:animEffect transition="in" filter="dissolve">
                                      <p:cBhvr>
                                        <p:cTn id="54" dur="500"/>
                                        <p:tgtEl>
                                          <p:spTgt spid="20497"/>
                                        </p:tgtEl>
                                      </p:cBhvr>
                                    </p:animEffect>
                                  </p:childTnLst>
                                </p:cTn>
                              </p:par>
                              <p:par>
                                <p:cTn id="55" presetID="9" presetClass="entr" presetSubtype="0" fill="hold" grpId="0" nodeType="withEffect">
                                  <p:stCondLst>
                                    <p:cond delay="0"/>
                                  </p:stCondLst>
                                  <p:childTnLst>
                                    <p:set>
                                      <p:cBhvr>
                                        <p:cTn id="56" dur="1" fill="hold">
                                          <p:stCondLst>
                                            <p:cond delay="0"/>
                                          </p:stCondLst>
                                        </p:cTn>
                                        <p:tgtEl>
                                          <p:spTgt spid="20515"/>
                                        </p:tgtEl>
                                        <p:attrNameLst>
                                          <p:attrName>style.visibility</p:attrName>
                                        </p:attrNameLst>
                                      </p:cBhvr>
                                      <p:to>
                                        <p:strVal val="visible"/>
                                      </p:to>
                                    </p:set>
                                    <p:animEffect transition="in" filter="dissolve">
                                      <p:cBhvr>
                                        <p:cTn id="57" dur="500"/>
                                        <p:tgtEl>
                                          <p:spTgt spid="20515"/>
                                        </p:tgtEl>
                                      </p:cBhvr>
                                    </p:animEffect>
                                  </p:childTnLst>
                                </p:cTn>
                              </p:par>
                              <p:par>
                                <p:cTn id="58" presetID="9" presetClass="entr" presetSubtype="0" fill="hold" grpId="0" nodeType="withEffect">
                                  <p:stCondLst>
                                    <p:cond delay="0"/>
                                  </p:stCondLst>
                                  <p:childTnLst>
                                    <p:set>
                                      <p:cBhvr>
                                        <p:cTn id="59" dur="1" fill="hold">
                                          <p:stCondLst>
                                            <p:cond delay="0"/>
                                          </p:stCondLst>
                                        </p:cTn>
                                        <p:tgtEl>
                                          <p:spTgt spid="20503"/>
                                        </p:tgtEl>
                                        <p:attrNameLst>
                                          <p:attrName>style.visibility</p:attrName>
                                        </p:attrNameLst>
                                      </p:cBhvr>
                                      <p:to>
                                        <p:strVal val="visible"/>
                                      </p:to>
                                    </p:set>
                                    <p:animEffect transition="in" filter="dissolve">
                                      <p:cBhvr>
                                        <p:cTn id="60" dur="500"/>
                                        <p:tgtEl>
                                          <p:spTgt spid="20503"/>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9" presetClass="entr" presetSubtype="0" fill="hold" grpId="0" nodeType="clickEffect">
                                  <p:stCondLst>
                                    <p:cond delay="0"/>
                                  </p:stCondLst>
                                  <p:childTnLst>
                                    <p:set>
                                      <p:cBhvr>
                                        <p:cTn id="64" dur="1" fill="hold">
                                          <p:stCondLst>
                                            <p:cond delay="0"/>
                                          </p:stCondLst>
                                        </p:cTn>
                                        <p:tgtEl>
                                          <p:spTgt spid="20493"/>
                                        </p:tgtEl>
                                        <p:attrNameLst>
                                          <p:attrName>style.visibility</p:attrName>
                                        </p:attrNameLst>
                                      </p:cBhvr>
                                      <p:to>
                                        <p:strVal val="visible"/>
                                      </p:to>
                                    </p:set>
                                    <p:animEffect transition="in" filter="dissolve">
                                      <p:cBhvr>
                                        <p:cTn id="65" dur="500"/>
                                        <p:tgtEl>
                                          <p:spTgt spid="20493"/>
                                        </p:tgtEl>
                                      </p:cBhvr>
                                    </p:animEffect>
                                  </p:childTnLst>
                                </p:cTn>
                              </p:par>
                              <p:par>
                                <p:cTn id="66" presetID="9" presetClass="entr" presetSubtype="0" fill="hold" nodeType="withEffect">
                                  <p:stCondLst>
                                    <p:cond delay="0"/>
                                  </p:stCondLst>
                                  <p:childTnLst>
                                    <p:set>
                                      <p:cBhvr>
                                        <p:cTn id="67" dur="1" fill="hold">
                                          <p:stCondLst>
                                            <p:cond delay="0"/>
                                          </p:stCondLst>
                                        </p:cTn>
                                        <p:tgtEl>
                                          <p:spTgt spid="20490"/>
                                        </p:tgtEl>
                                        <p:attrNameLst>
                                          <p:attrName>style.visibility</p:attrName>
                                        </p:attrNameLst>
                                      </p:cBhvr>
                                      <p:to>
                                        <p:strVal val="visible"/>
                                      </p:to>
                                    </p:set>
                                    <p:animEffect transition="in" filter="dissolve">
                                      <p:cBhvr>
                                        <p:cTn id="68" dur="500"/>
                                        <p:tgtEl>
                                          <p:spTgt spid="20490"/>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9" presetClass="entr" presetSubtype="0" fill="hold" nodeType="clickEffect">
                                  <p:stCondLst>
                                    <p:cond delay="0"/>
                                  </p:stCondLst>
                                  <p:childTnLst>
                                    <p:set>
                                      <p:cBhvr>
                                        <p:cTn id="72" dur="1" fill="hold">
                                          <p:stCondLst>
                                            <p:cond delay="0"/>
                                          </p:stCondLst>
                                        </p:cTn>
                                        <p:tgtEl>
                                          <p:spTgt spid="20528"/>
                                        </p:tgtEl>
                                        <p:attrNameLst>
                                          <p:attrName>style.visibility</p:attrName>
                                        </p:attrNameLst>
                                      </p:cBhvr>
                                      <p:to>
                                        <p:strVal val="visible"/>
                                      </p:to>
                                    </p:set>
                                    <p:animEffect transition="in" filter="dissolve">
                                      <p:cBhvr>
                                        <p:cTn id="73" dur="500"/>
                                        <p:tgtEl>
                                          <p:spTgt spid="20528"/>
                                        </p:tgtEl>
                                      </p:cBhvr>
                                    </p:animEffect>
                                  </p:childTnLst>
                                </p:cTn>
                              </p:par>
                              <p:par>
                                <p:cTn id="74" presetID="9" presetClass="entr" presetSubtype="0" fill="hold" grpId="0" nodeType="withEffect">
                                  <p:stCondLst>
                                    <p:cond delay="0"/>
                                  </p:stCondLst>
                                  <p:childTnLst>
                                    <p:set>
                                      <p:cBhvr>
                                        <p:cTn id="75" dur="1" fill="hold">
                                          <p:stCondLst>
                                            <p:cond delay="0"/>
                                          </p:stCondLst>
                                        </p:cTn>
                                        <p:tgtEl>
                                          <p:spTgt spid="20504"/>
                                        </p:tgtEl>
                                        <p:attrNameLst>
                                          <p:attrName>style.visibility</p:attrName>
                                        </p:attrNameLst>
                                      </p:cBhvr>
                                      <p:to>
                                        <p:strVal val="visible"/>
                                      </p:to>
                                    </p:set>
                                    <p:animEffect transition="in" filter="dissolve">
                                      <p:cBhvr>
                                        <p:cTn id="76" dur="500"/>
                                        <p:tgtEl>
                                          <p:spTgt spid="20504"/>
                                        </p:tgtEl>
                                      </p:cBhvr>
                                    </p:animEffect>
                                  </p:childTnLst>
                                </p:cTn>
                              </p:par>
                              <p:par>
                                <p:cTn id="77" presetID="9" presetClass="entr" presetSubtype="0" fill="hold" nodeType="withEffect">
                                  <p:stCondLst>
                                    <p:cond delay="0"/>
                                  </p:stCondLst>
                                  <p:childTnLst>
                                    <p:set>
                                      <p:cBhvr>
                                        <p:cTn id="78" dur="1" fill="hold">
                                          <p:stCondLst>
                                            <p:cond delay="0"/>
                                          </p:stCondLst>
                                        </p:cTn>
                                        <p:tgtEl>
                                          <p:spTgt spid="20505"/>
                                        </p:tgtEl>
                                        <p:attrNameLst>
                                          <p:attrName>style.visibility</p:attrName>
                                        </p:attrNameLst>
                                      </p:cBhvr>
                                      <p:to>
                                        <p:strVal val="visible"/>
                                      </p:to>
                                    </p:set>
                                    <p:animEffect transition="in" filter="dissolve">
                                      <p:cBhvr>
                                        <p:cTn id="79" dur="500"/>
                                        <p:tgtEl>
                                          <p:spTgt spid="20505"/>
                                        </p:tgtEl>
                                      </p:cBhvr>
                                    </p:animEffect>
                                  </p:childTnLst>
                                </p:cTn>
                              </p:par>
                            </p:childTnLst>
                          </p:cTn>
                        </p:par>
                        <p:par>
                          <p:cTn id="80" fill="hold">
                            <p:stCondLst>
                              <p:cond delay="500"/>
                            </p:stCondLst>
                            <p:childTnLst>
                              <p:par>
                                <p:cTn id="81" presetID="29" presetClass="entr" presetSubtype="0" fill="hold" nodeType="afterEffect">
                                  <p:stCondLst>
                                    <p:cond delay="1000"/>
                                  </p:stCondLst>
                                  <p:childTnLst>
                                    <p:set>
                                      <p:cBhvr>
                                        <p:cTn id="82" dur="1" fill="hold">
                                          <p:stCondLst>
                                            <p:cond delay="0"/>
                                          </p:stCondLst>
                                        </p:cTn>
                                        <p:tgtEl>
                                          <p:spTgt spid="20508"/>
                                        </p:tgtEl>
                                        <p:attrNameLst>
                                          <p:attrName>style.visibility</p:attrName>
                                        </p:attrNameLst>
                                      </p:cBhvr>
                                      <p:to>
                                        <p:strVal val="visible"/>
                                      </p:to>
                                    </p:set>
                                    <p:anim calcmode="lin" valueType="num">
                                      <p:cBhvr>
                                        <p:cTn id="83" dur="1000" fill="hold"/>
                                        <p:tgtEl>
                                          <p:spTgt spid="20508"/>
                                        </p:tgtEl>
                                        <p:attrNameLst>
                                          <p:attrName>ppt_x</p:attrName>
                                        </p:attrNameLst>
                                      </p:cBhvr>
                                      <p:tavLst>
                                        <p:tav tm="0">
                                          <p:val>
                                            <p:strVal val="#ppt_x-.2"/>
                                          </p:val>
                                        </p:tav>
                                        <p:tav tm="100000">
                                          <p:val>
                                            <p:strVal val="#ppt_x"/>
                                          </p:val>
                                        </p:tav>
                                      </p:tavLst>
                                    </p:anim>
                                    <p:anim calcmode="lin" valueType="num">
                                      <p:cBhvr>
                                        <p:cTn id="84" dur="1000" fill="hold"/>
                                        <p:tgtEl>
                                          <p:spTgt spid="20508"/>
                                        </p:tgtEl>
                                        <p:attrNameLst>
                                          <p:attrName>ppt_y</p:attrName>
                                        </p:attrNameLst>
                                      </p:cBhvr>
                                      <p:tavLst>
                                        <p:tav tm="0">
                                          <p:val>
                                            <p:strVal val="#ppt_y"/>
                                          </p:val>
                                        </p:tav>
                                        <p:tav tm="100000">
                                          <p:val>
                                            <p:strVal val="#ppt_y"/>
                                          </p:val>
                                        </p:tav>
                                      </p:tavLst>
                                    </p:anim>
                                    <p:animEffect transition="in" filter="wipe(right)" prLst="gradientSize: 0.1">
                                      <p:cBhvr>
                                        <p:cTn id="85" dur="1000"/>
                                        <p:tgtEl>
                                          <p:spTgt spid="20508"/>
                                        </p:tgtEl>
                                      </p:cBhvr>
                                    </p:animEffect>
                                  </p:childTnLst>
                                </p:cTn>
                              </p:par>
                            </p:childTnLst>
                          </p:cTn>
                        </p:par>
                        <p:par>
                          <p:cTn id="86" fill="hold">
                            <p:stCondLst>
                              <p:cond delay="2500"/>
                            </p:stCondLst>
                            <p:childTnLst>
                              <p:par>
                                <p:cTn id="87" presetID="9" presetClass="entr" presetSubtype="0" fill="hold" nodeType="afterEffect">
                                  <p:stCondLst>
                                    <p:cond delay="500"/>
                                  </p:stCondLst>
                                  <p:childTnLst>
                                    <p:set>
                                      <p:cBhvr>
                                        <p:cTn id="88" dur="1" fill="hold">
                                          <p:stCondLst>
                                            <p:cond delay="0"/>
                                          </p:stCondLst>
                                        </p:cTn>
                                        <p:tgtEl>
                                          <p:spTgt spid="3"/>
                                        </p:tgtEl>
                                        <p:attrNameLst>
                                          <p:attrName>style.visibility</p:attrName>
                                        </p:attrNameLst>
                                      </p:cBhvr>
                                      <p:to>
                                        <p:strVal val="visible"/>
                                      </p:to>
                                    </p:set>
                                    <p:animEffect transition="in" filter="dissolve">
                                      <p:cBhvr>
                                        <p:cTn id="8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animBg="1"/>
      <p:bldP spid="20483" grpId="0" animBg="1"/>
      <p:bldP spid="20484" grpId="0" animBg="1"/>
      <p:bldP spid="20485" grpId="0" animBg="1"/>
      <p:bldP spid="20486" grpId="0" animBg="1"/>
      <p:bldP spid="20487" grpId="0" animBg="1"/>
      <p:bldP spid="20488" grpId="0"/>
      <p:bldP spid="20489" grpId="0"/>
      <p:bldP spid="20491" grpId="0"/>
      <p:bldP spid="20492" grpId="0"/>
      <p:bldP spid="20493" grpId="0" animBg="1"/>
      <p:bldP spid="20494" grpId="0" animBg="1"/>
      <p:bldP spid="20495" grpId="0"/>
      <p:bldP spid="20496" grpId="0" animBg="1"/>
      <p:bldP spid="20497" grpId="0" animBg="1"/>
      <p:bldP spid="20500" grpId="0"/>
      <p:bldP spid="20501" grpId="0"/>
      <p:bldP spid="20503" grpId="0"/>
      <p:bldP spid="20504" grpId="0" animBg="1"/>
      <p:bldP spid="205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Θέση υποσέλιδου 2"/>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l-GR" altLang="el-GR" sz="1200" dirty="0" err="1">
                <a:solidFill>
                  <a:srgbClr val="000000"/>
                </a:solidFill>
                <a:latin typeface="Calibri" panose="020F0502020204030204" pitchFamily="34" charset="0"/>
              </a:rPr>
              <a:t>Μερκ</a:t>
            </a:r>
            <a:r>
              <a:rPr lang="el-GR" altLang="el-GR" sz="1200" dirty="0">
                <a:solidFill>
                  <a:srgbClr val="000000"/>
                </a:solidFill>
                <a:latin typeface="Calibri" panose="020F0502020204030204" pitchFamily="34" charset="0"/>
              </a:rPr>
              <a:t>. Παναγιωτόπουλος - Φυσικός          </a:t>
            </a:r>
            <a:r>
              <a:rPr lang="el-GR" altLang="el-GR" sz="1200" dirty="0" err="1">
                <a:solidFill>
                  <a:srgbClr val="000000"/>
                </a:solidFill>
                <a:latin typeface="Calibri" panose="020F0502020204030204" pitchFamily="34" charset="0"/>
              </a:rPr>
              <a:t>www.merkopanas.blogspot.gr</a:t>
            </a:r>
            <a:endParaRPr lang="el-GR" altLang="el-GR" sz="1200" dirty="0">
              <a:solidFill>
                <a:srgbClr val="000000"/>
              </a:solidFill>
              <a:latin typeface="Calibri" panose="020F0502020204030204" pitchFamily="34" charset="0"/>
            </a:endParaRPr>
          </a:p>
        </p:txBody>
      </p:sp>
      <p:sp>
        <p:nvSpPr>
          <p:cNvPr id="12291" name="Θέση αριθμού διαφάνειας 3"/>
          <p:cNvSpPr>
            <a:spLocks noGrp="1"/>
          </p:cNvSpPr>
          <p:nvPr>
            <p:ph type="sldNum" sz="quarter" idx="12"/>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228B554-0D1A-4005-BDB2-9C21EB279B42}" type="slidenum">
              <a:rPr lang="el-GR" altLang="el-GR" sz="1200">
                <a:solidFill>
                  <a:srgbClr val="000000"/>
                </a:solidFill>
                <a:latin typeface="Calibri" panose="020F0502020204030204" pitchFamily="34" charset="0"/>
              </a:rPr>
              <a:pPr eaLnBrk="1" hangingPunct="1"/>
              <a:t>12</a:t>
            </a:fld>
            <a:endParaRPr lang="el-GR" altLang="el-GR" sz="1200" dirty="0">
              <a:solidFill>
                <a:srgbClr val="000000"/>
              </a:solidFill>
              <a:latin typeface="Calibri" panose="020F0502020204030204" pitchFamily="34" charset="0"/>
            </a:endParaRPr>
          </a:p>
        </p:txBody>
      </p:sp>
      <p:sp>
        <p:nvSpPr>
          <p:cNvPr id="48132" name="Text Box 4"/>
          <p:cNvSpPr txBox="1">
            <a:spLocks noChangeArrowheads="1"/>
          </p:cNvSpPr>
          <p:nvPr/>
        </p:nvSpPr>
        <p:spPr bwMode="auto">
          <a:xfrm>
            <a:off x="611188" y="404813"/>
            <a:ext cx="7920037" cy="2492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just" fontAlgn="base">
              <a:spcBef>
                <a:spcPct val="50000"/>
              </a:spcBef>
              <a:spcAft>
                <a:spcPct val="0"/>
              </a:spcAft>
              <a:defRPr/>
            </a:pPr>
            <a:r>
              <a:rPr lang="el-GR" altLang="el-GR" sz="2400" b="1" dirty="0">
                <a:solidFill>
                  <a:srgbClr val="000000"/>
                </a:solidFill>
                <a:latin typeface="Comic Sans MS" pitchFamily="66" charset="0"/>
              </a:rPr>
              <a:t>Το </a:t>
            </a:r>
            <a:r>
              <a:rPr lang="el-GR" altLang="el-GR" sz="2400" b="1" dirty="0">
                <a:solidFill>
                  <a:srgbClr val="FF0000"/>
                </a:solidFill>
                <a:effectLst>
                  <a:outerShdw blurRad="38100" dist="38100" dir="2700000" algn="tl">
                    <a:srgbClr val="000000">
                      <a:alpha val="43137"/>
                    </a:srgbClr>
                  </a:outerShdw>
                </a:effectLst>
                <a:latin typeface="Comic Sans MS" pitchFamily="66" charset="0"/>
              </a:rPr>
              <a:t>διάνυσμα</a:t>
            </a:r>
            <a:r>
              <a:rPr lang="el-GR" altLang="el-GR" sz="2400" b="1" dirty="0">
                <a:solidFill>
                  <a:srgbClr val="000000"/>
                </a:solidFill>
                <a:latin typeface="Comic Sans MS" pitchFamily="66" charset="0"/>
              </a:rPr>
              <a:t> της γωνιακής ταχύτητας     έχει</a:t>
            </a:r>
          </a:p>
          <a:p>
            <a:pPr algn="just" fontAlgn="base">
              <a:spcBef>
                <a:spcPct val="50000"/>
              </a:spcBef>
              <a:spcAft>
                <a:spcPct val="0"/>
              </a:spcAft>
              <a:buFont typeface="Wingdings" pitchFamily="2" charset="2"/>
              <a:buChar char="Ø"/>
              <a:defRPr/>
            </a:pPr>
            <a:r>
              <a:rPr lang="el-GR" altLang="el-GR" sz="2400" b="1" dirty="0">
                <a:solidFill>
                  <a:srgbClr val="000000"/>
                </a:solidFill>
                <a:latin typeface="Comic Sans MS" pitchFamily="66" charset="0"/>
              </a:rPr>
              <a:t>  αρχή, το κέντρο της κυκλικής τροχιάς,</a:t>
            </a:r>
          </a:p>
          <a:p>
            <a:pPr algn="just" fontAlgn="base">
              <a:spcBef>
                <a:spcPct val="50000"/>
              </a:spcBef>
              <a:spcAft>
                <a:spcPct val="0"/>
              </a:spcAft>
              <a:buFont typeface="Wingdings" pitchFamily="2" charset="2"/>
              <a:buChar char="Ø"/>
              <a:defRPr/>
            </a:pPr>
            <a:r>
              <a:rPr lang="el-GR" altLang="el-GR" sz="2400" b="1" dirty="0">
                <a:solidFill>
                  <a:srgbClr val="000000"/>
                </a:solidFill>
                <a:latin typeface="Comic Sans MS" pitchFamily="66" charset="0"/>
              </a:rPr>
              <a:t>  </a:t>
            </a:r>
            <a:r>
              <a:rPr lang="el-GR" altLang="el-GR" sz="2400" b="1" dirty="0">
                <a:solidFill>
                  <a:srgbClr val="000000"/>
                </a:solidFill>
                <a:effectLst>
                  <a:outerShdw blurRad="38100" dist="38100" dir="2700000" algn="tl">
                    <a:srgbClr val="000000">
                      <a:alpha val="43137"/>
                    </a:srgbClr>
                  </a:outerShdw>
                </a:effectLst>
                <a:latin typeface="Comic Sans MS" pitchFamily="66" charset="0"/>
                <a:hlinkClick r:id="rId3"/>
              </a:rPr>
              <a:t>διεύθυνση, κάθετη στο επίπεδο της κυκλικής τροχιάς,</a:t>
            </a:r>
            <a:endParaRPr lang="el-GR" altLang="el-GR" sz="2400" b="1" dirty="0">
              <a:solidFill>
                <a:srgbClr val="000000"/>
              </a:solidFill>
              <a:effectLst>
                <a:outerShdw blurRad="38100" dist="38100" dir="2700000" algn="tl">
                  <a:srgbClr val="000000">
                    <a:alpha val="43137"/>
                  </a:srgbClr>
                </a:outerShdw>
              </a:effectLst>
              <a:latin typeface="Comic Sans MS" pitchFamily="66" charset="0"/>
            </a:endParaRPr>
          </a:p>
          <a:p>
            <a:pPr algn="just" fontAlgn="base">
              <a:spcBef>
                <a:spcPct val="50000"/>
              </a:spcBef>
              <a:spcAft>
                <a:spcPct val="0"/>
              </a:spcAft>
              <a:buFont typeface="Wingdings" pitchFamily="2" charset="2"/>
              <a:buChar char="Ø"/>
              <a:defRPr/>
            </a:pPr>
            <a:r>
              <a:rPr lang="el-GR" altLang="el-GR" sz="2400" b="1" dirty="0">
                <a:solidFill>
                  <a:srgbClr val="000000"/>
                </a:solidFill>
                <a:latin typeface="Comic Sans MS" pitchFamily="66" charset="0"/>
              </a:rPr>
              <a:t>  φορά, σύμφωνα με τη φορά της κυκλικής κίνησης.</a:t>
            </a:r>
          </a:p>
        </p:txBody>
      </p:sp>
      <p:graphicFrame>
        <p:nvGraphicFramePr>
          <p:cNvPr id="48141" name="Object 13"/>
          <p:cNvGraphicFramePr>
            <a:graphicFrameLocks noChangeAspect="1"/>
          </p:cNvGraphicFramePr>
          <p:nvPr/>
        </p:nvGraphicFramePr>
        <p:xfrm>
          <a:off x="6156325" y="404813"/>
          <a:ext cx="403225" cy="431800"/>
        </p:xfrm>
        <a:graphic>
          <a:graphicData uri="http://schemas.openxmlformats.org/presentationml/2006/ole">
            <mc:AlternateContent xmlns:mc="http://schemas.openxmlformats.org/markup-compatibility/2006">
              <mc:Choice xmlns:v="urn:schemas-microsoft-com:vml" Requires="v">
                <p:oleObj spid="_x0000_s9662" name="Εξίσωση" r:id="rId4" imgW="171585" imgH="180885" progId="Equation.3">
                  <p:embed/>
                </p:oleObj>
              </mc:Choice>
              <mc:Fallback>
                <p:oleObj name="Εξίσωση" r:id="rId4" imgW="171585" imgH="180885"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6325" y="404813"/>
                        <a:ext cx="403225" cy="431800"/>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48145" name="Group 17"/>
          <p:cNvGrpSpPr>
            <a:grpSpLocks/>
          </p:cNvGrpSpPr>
          <p:nvPr/>
        </p:nvGrpSpPr>
        <p:grpSpPr bwMode="auto">
          <a:xfrm>
            <a:off x="1547813" y="3860800"/>
            <a:ext cx="385762" cy="762000"/>
            <a:chOff x="2608" y="2750"/>
            <a:chExt cx="243" cy="480"/>
          </a:xfrm>
        </p:grpSpPr>
        <p:sp>
          <p:nvSpPr>
            <p:cNvPr id="12329" name="Oval 6"/>
            <p:cNvSpPr>
              <a:spLocks noChangeArrowheads="1"/>
            </p:cNvSpPr>
            <p:nvPr/>
          </p:nvSpPr>
          <p:spPr bwMode="auto">
            <a:xfrm>
              <a:off x="2608" y="2976"/>
              <a:ext cx="243" cy="250"/>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el-GR" altLang="el-GR" smtClean="0">
                <a:solidFill>
                  <a:srgbClr val="000000"/>
                </a:solidFill>
              </a:endParaRPr>
            </a:p>
          </p:txBody>
        </p:sp>
        <p:sp>
          <p:nvSpPr>
            <p:cNvPr id="12330" name="Text Box 7"/>
            <p:cNvSpPr txBox="1">
              <a:spLocks noChangeArrowheads="1"/>
            </p:cNvSpPr>
            <p:nvPr/>
          </p:nvSpPr>
          <p:spPr bwMode="auto">
            <a:xfrm>
              <a:off x="2608" y="2750"/>
              <a:ext cx="243"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r>
                <a:rPr lang="en-US" altLang="el-GR" sz="4400" b="1" dirty="0" smtClean="0">
                  <a:solidFill>
                    <a:srgbClr val="000000"/>
                  </a:solidFill>
                  <a:latin typeface="Comic Sans MS" pitchFamily="66" charset="0"/>
                </a:rPr>
                <a:t>.</a:t>
              </a:r>
              <a:endParaRPr lang="el-GR" altLang="el-GR" sz="4400" b="1" dirty="0" smtClean="0">
                <a:solidFill>
                  <a:srgbClr val="000000"/>
                </a:solidFill>
                <a:latin typeface="Comic Sans MS" pitchFamily="66" charset="0"/>
              </a:endParaRPr>
            </a:p>
          </p:txBody>
        </p:sp>
      </p:grpSp>
      <p:grpSp>
        <p:nvGrpSpPr>
          <p:cNvPr id="48136" name="Group 8"/>
          <p:cNvGrpSpPr>
            <a:grpSpLocks/>
          </p:cNvGrpSpPr>
          <p:nvPr/>
        </p:nvGrpSpPr>
        <p:grpSpPr bwMode="auto">
          <a:xfrm>
            <a:off x="755650" y="4221163"/>
            <a:ext cx="360363" cy="360362"/>
            <a:chOff x="793" y="1162"/>
            <a:chExt cx="227" cy="227"/>
          </a:xfrm>
        </p:grpSpPr>
        <p:sp>
          <p:nvSpPr>
            <p:cNvPr id="12326" name="Oval 9"/>
            <p:cNvSpPr>
              <a:spLocks noChangeArrowheads="1"/>
            </p:cNvSpPr>
            <p:nvPr/>
          </p:nvSpPr>
          <p:spPr bwMode="auto">
            <a:xfrm>
              <a:off x="793" y="1162"/>
              <a:ext cx="227" cy="227"/>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el-GR" altLang="el-GR" smtClean="0">
                <a:solidFill>
                  <a:srgbClr val="000000"/>
                </a:solidFill>
              </a:endParaRPr>
            </a:p>
          </p:txBody>
        </p:sp>
        <p:sp>
          <p:nvSpPr>
            <p:cNvPr id="12327" name="Line 10"/>
            <p:cNvSpPr>
              <a:spLocks noChangeShapeType="1"/>
            </p:cNvSpPr>
            <p:nvPr/>
          </p:nvSpPr>
          <p:spPr bwMode="auto">
            <a:xfrm>
              <a:off x="793" y="1207"/>
              <a:ext cx="227" cy="13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l-GR" sz="2400" smtClean="0">
                <a:solidFill>
                  <a:srgbClr val="000000"/>
                </a:solidFill>
              </a:endParaRPr>
            </a:p>
          </p:txBody>
        </p:sp>
        <p:sp>
          <p:nvSpPr>
            <p:cNvPr id="12328" name="Line 11"/>
            <p:cNvSpPr>
              <a:spLocks noChangeShapeType="1"/>
            </p:cNvSpPr>
            <p:nvPr/>
          </p:nvSpPr>
          <p:spPr bwMode="auto">
            <a:xfrm flipH="1">
              <a:off x="839" y="1162"/>
              <a:ext cx="136" cy="22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l-GR" sz="2400" smtClean="0">
                <a:solidFill>
                  <a:srgbClr val="000000"/>
                </a:solidFill>
              </a:endParaRPr>
            </a:p>
          </p:txBody>
        </p:sp>
      </p:grpSp>
      <p:grpSp>
        <p:nvGrpSpPr>
          <p:cNvPr id="48172" name="Group 44"/>
          <p:cNvGrpSpPr>
            <a:grpSpLocks/>
          </p:cNvGrpSpPr>
          <p:nvPr/>
        </p:nvGrpSpPr>
        <p:grpSpPr bwMode="auto">
          <a:xfrm>
            <a:off x="323850" y="3494092"/>
            <a:ext cx="2303463" cy="463550"/>
            <a:chOff x="204" y="2337"/>
            <a:chExt cx="1451" cy="292"/>
          </a:xfrm>
        </p:grpSpPr>
        <p:sp>
          <p:nvSpPr>
            <p:cNvPr id="48142" name="Text Box 14"/>
            <p:cNvSpPr txBox="1">
              <a:spLocks noChangeArrowheads="1"/>
            </p:cNvSpPr>
            <p:nvPr/>
          </p:nvSpPr>
          <p:spPr bwMode="auto">
            <a:xfrm>
              <a:off x="204" y="2341"/>
              <a:ext cx="113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fontAlgn="base">
                <a:spcBef>
                  <a:spcPct val="50000"/>
                </a:spcBef>
                <a:spcAft>
                  <a:spcPct val="0"/>
                </a:spcAft>
                <a:defRPr/>
              </a:pPr>
              <a:r>
                <a:rPr lang="el-GR" altLang="el-GR" sz="2400" b="1" dirty="0">
                  <a:solidFill>
                    <a:srgbClr val="000000"/>
                  </a:solidFill>
                  <a:effectLst>
                    <a:outerShdw blurRad="38100" dist="38100" dir="2700000" algn="tl">
                      <a:srgbClr val="FFFFFF"/>
                    </a:outerShdw>
                  </a:effectLst>
                  <a:latin typeface="Comic Sans MS" pitchFamily="66" charset="0"/>
                </a:rPr>
                <a:t>κατεύθυνση</a:t>
              </a:r>
            </a:p>
          </p:txBody>
        </p:sp>
        <p:graphicFrame>
          <p:nvGraphicFramePr>
            <p:cNvPr id="12325" name="Object 16"/>
            <p:cNvGraphicFramePr>
              <a:graphicFrameLocks noChangeAspect="1"/>
            </p:cNvGraphicFramePr>
            <p:nvPr>
              <p:extLst>
                <p:ext uri="{D42A27DB-BD31-4B8C-83A1-F6EECF244321}">
                  <p14:modId xmlns:p14="http://schemas.microsoft.com/office/powerpoint/2010/main" val="2429544230"/>
                </p:ext>
              </p:extLst>
            </p:nvPr>
          </p:nvGraphicFramePr>
          <p:xfrm>
            <a:off x="1383" y="2337"/>
            <a:ext cx="272" cy="292"/>
          </p:xfrm>
          <a:graphic>
            <a:graphicData uri="http://schemas.openxmlformats.org/presentationml/2006/ole">
              <mc:AlternateContent xmlns:mc="http://schemas.openxmlformats.org/markup-compatibility/2006">
                <mc:Choice xmlns:v="urn:schemas-microsoft-com:vml" Requires="v">
                  <p:oleObj spid="_x0000_s9663" name="Εξίσωση" r:id="rId6" imgW="171585" imgH="180885" progId="Equation.3">
                    <p:embed/>
                  </p:oleObj>
                </mc:Choice>
                <mc:Fallback>
                  <p:oleObj name="Εξίσωση" r:id="rId6" imgW="171585" imgH="180885"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83" y="2337"/>
                          <a:ext cx="272" cy="292"/>
                        </a:xfrm>
                        <a:prstGeom prst="rect">
                          <a:avLst/>
                        </a:prstGeom>
                        <a:noFill/>
                        <a:ln>
                          <a:noFill/>
                        </a:ln>
                        <a:effectLst>
                          <a:outerShdw dist="35921" dir="2700000" algn="ctr" rotWithShape="0">
                            <a:srgbClr val="808080"/>
                          </a:outerShdw>
                        </a:effectLst>
                        <a:extLst/>
                      </p:spPr>
                    </p:pic>
                  </p:oleObj>
                </mc:Fallback>
              </mc:AlternateContent>
            </a:graphicData>
          </a:graphic>
        </p:graphicFrame>
      </p:grpSp>
      <p:sp>
        <p:nvSpPr>
          <p:cNvPr id="12297" name="Oval 27"/>
          <p:cNvSpPr>
            <a:spLocks noChangeArrowheads="1"/>
          </p:cNvSpPr>
          <p:nvPr/>
        </p:nvSpPr>
        <p:spPr bwMode="auto">
          <a:xfrm>
            <a:off x="6011863" y="5013325"/>
            <a:ext cx="71437" cy="7143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el-GR" altLang="el-GR" smtClean="0">
              <a:solidFill>
                <a:srgbClr val="000000"/>
              </a:solidFill>
            </a:endParaRPr>
          </a:p>
        </p:txBody>
      </p:sp>
      <p:grpSp>
        <p:nvGrpSpPr>
          <p:cNvPr id="48176" name="Group 48"/>
          <p:cNvGrpSpPr>
            <a:grpSpLocks/>
          </p:cNvGrpSpPr>
          <p:nvPr/>
        </p:nvGrpSpPr>
        <p:grpSpPr bwMode="auto">
          <a:xfrm>
            <a:off x="3348038" y="3355975"/>
            <a:ext cx="3744912" cy="2065338"/>
            <a:chOff x="2109" y="2114"/>
            <a:chExt cx="2359" cy="1301"/>
          </a:xfrm>
        </p:grpSpPr>
        <p:sp>
          <p:nvSpPr>
            <p:cNvPr id="12310" name="Oval 28"/>
            <p:cNvSpPr>
              <a:spLocks noChangeArrowheads="1"/>
            </p:cNvSpPr>
            <p:nvPr/>
          </p:nvSpPr>
          <p:spPr bwMode="auto">
            <a:xfrm>
              <a:off x="4196" y="2704"/>
              <a:ext cx="45" cy="4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el-GR" altLang="el-GR" smtClean="0">
                <a:solidFill>
                  <a:srgbClr val="000000"/>
                </a:solidFill>
              </a:endParaRPr>
            </a:p>
          </p:txBody>
        </p:sp>
        <p:grpSp>
          <p:nvGrpSpPr>
            <p:cNvPr id="12311" name="Group 47"/>
            <p:cNvGrpSpPr>
              <a:grpSpLocks/>
            </p:cNvGrpSpPr>
            <p:nvPr/>
          </p:nvGrpSpPr>
          <p:grpSpPr bwMode="auto">
            <a:xfrm>
              <a:off x="2109" y="2114"/>
              <a:ext cx="2359" cy="1301"/>
              <a:chOff x="2109" y="2114"/>
              <a:chExt cx="2359" cy="1301"/>
            </a:xfrm>
          </p:grpSpPr>
          <p:sp>
            <p:nvSpPr>
              <p:cNvPr id="12312" name="Oval 18"/>
              <p:cNvSpPr>
                <a:spLocks noChangeArrowheads="1"/>
              </p:cNvSpPr>
              <p:nvPr/>
            </p:nvSpPr>
            <p:spPr bwMode="auto">
              <a:xfrm>
                <a:off x="2109" y="2205"/>
                <a:ext cx="2086" cy="1134"/>
              </a:xfrm>
              <a:prstGeom prst="ellipse">
                <a:avLst/>
              </a:prstGeom>
              <a:solidFill>
                <a:schemeClr val="bg1"/>
              </a:solidFill>
              <a:ln w="9525">
                <a:solidFill>
                  <a:schemeClr val="hlink"/>
                </a:solidFill>
                <a:round/>
                <a:headEnd/>
                <a:tailEnd/>
              </a:ln>
              <a:effectLst>
                <a:outerShdw dist="35921" dir="2700000" algn="ctr" rotWithShape="0">
                  <a:schemeClr val="bg2"/>
                </a:outerShdw>
              </a:effec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el-GR" altLang="el-GR" smtClean="0">
                  <a:solidFill>
                    <a:srgbClr val="000000"/>
                  </a:solidFill>
                </a:endParaRPr>
              </a:p>
            </p:txBody>
          </p:sp>
          <p:sp>
            <p:nvSpPr>
              <p:cNvPr id="12313" name="Line 19"/>
              <p:cNvSpPr>
                <a:spLocks noChangeShapeType="1"/>
              </p:cNvSpPr>
              <p:nvPr/>
            </p:nvSpPr>
            <p:spPr bwMode="auto">
              <a:xfrm flipV="1">
                <a:off x="3152" y="2704"/>
                <a:ext cx="1043" cy="4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l-GR" sz="2400" smtClean="0">
                  <a:solidFill>
                    <a:srgbClr val="000000"/>
                  </a:solidFill>
                </a:endParaRPr>
              </a:p>
            </p:txBody>
          </p:sp>
          <p:sp>
            <p:nvSpPr>
              <p:cNvPr id="12314" name="Line 20"/>
              <p:cNvSpPr>
                <a:spLocks noChangeShapeType="1"/>
              </p:cNvSpPr>
              <p:nvPr/>
            </p:nvSpPr>
            <p:spPr bwMode="auto">
              <a:xfrm>
                <a:off x="3152" y="2749"/>
                <a:ext cx="680" cy="454"/>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l-GR" sz="2400" smtClean="0">
                  <a:solidFill>
                    <a:srgbClr val="000000"/>
                  </a:solidFill>
                </a:endParaRPr>
              </a:p>
            </p:txBody>
          </p:sp>
          <p:sp>
            <p:nvSpPr>
              <p:cNvPr id="12315" name="Arc 21"/>
              <p:cNvSpPr>
                <a:spLocks/>
              </p:cNvSpPr>
              <p:nvPr/>
            </p:nvSpPr>
            <p:spPr bwMode="auto">
              <a:xfrm rot="15849049" flipH="1">
                <a:off x="2063" y="3022"/>
                <a:ext cx="408" cy="315"/>
              </a:xfrm>
              <a:custGeom>
                <a:avLst/>
                <a:gdLst>
                  <a:gd name="T0" fmla="*/ 203 w 21600"/>
                  <a:gd name="T1" fmla="*/ 0 h 18728"/>
                  <a:gd name="T2" fmla="*/ 408 w 21600"/>
                  <a:gd name="T3" fmla="*/ 315 h 18728"/>
                  <a:gd name="T4" fmla="*/ 0 w 21600"/>
                  <a:gd name="T5" fmla="*/ 315 h 18728"/>
                  <a:gd name="T6" fmla="*/ 0 60000 65536"/>
                  <a:gd name="T7" fmla="*/ 0 60000 65536"/>
                  <a:gd name="T8" fmla="*/ 0 60000 65536"/>
                </a:gdLst>
                <a:ahLst/>
                <a:cxnLst>
                  <a:cxn ang="T6">
                    <a:pos x="T0" y="T1"/>
                  </a:cxn>
                  <a:cxn ang="T7">
                    <a:pos x="T2" y="T3"/>
                  </a:cxn>
                  <a:cxn ang="T8">
                    <a:pos x="T4" y="T5"/>
                  </a:cxn>
                </a:cxnLst>
                <a:rect l="0" t="0" r="r" b="b"/>
                <a:pathLst>
                  <a:path w="21600" h="18728" fill="none" extrusionOk="0">
                    <a:moveTo>
                      <a:pt x="10762" y="0"/>
                    </a:moveTo>
                    <a:cubicBezTo>
                      <a:pt x="17466" y="3853"/>
                      <a:pt x="21600" y="10995"/>
                      <a:pt x="21600" y="18728"/>
                    </a:cubicBezTo>
                  </a:path>
                  <a:path w="21600" h="18728" stroke="0" extrusionOk="0">
                    <a:moveTo>
                      <a:pt x="10762" y="0"/>
                    </a:moveTo>
                    <a:cubicBezTo>
                      <a:pt x="17466" y="3853"/>
                      <a:pt x="21600" y="10995"/>
                      <a:pt x="21600" y="18728"/>
                    </a:cubicBezTo>
                    <a:lnTo>
                      <a:pt x="0" y="18728"/>
                    </a:lnTo>
                    <a:lnTo>
                      <a:pt x="10762" y="0"/>
                    </a:lnTo>
                    <a:close/>
                  </a:path>
                </a:pathLst>
              </a:custGeom>
              <a:noFill/>
              <a:ln w="9525">
                <a:solidFill>
                  <a:schemeClr val="tx1"/>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l-GR" sz="2400" smtClean="0">
                  <a:solidFill>
                    <a:srgbClr val="000000"/>
                  </a:solidFill>
                </a:endParaRPr>
              </a:p>
            </p:txBody>
          </p:sp>
          <p:sp>
            <p:nvSpPr>
              <p:cNvPr id="12316" name="Text Box 22"/>
              <p:cNvSpPr txBox="1">
                <a:spLocks noChangeArrowheads="1"/>
              </p:cNvSpPr>
              <p:nvPr/>
            </p:nvSpPr>
            <p:spPr bwMode="auto">
              <a:xfrm>
                <a:off x="3742" y="3203"/>
                <a:ext cx="27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r>
                  <a:rPr lang="en-US" altLang="el-GR" sz="1600" smtClean="0">
                    <a:solidFill>
                      <a:srgbClr val="000000"/>
                    </a:solidFill>
                    <a:latin typeface="Comic Sans MS" pitchFamily="66" charset="0"/>
                  </a:rPr>
                  <a:t>A</a:t>
                </a:r>
                <a:endParaRPr lang="el-GR" altLang="el-GR" sz="1600" smtClean="0">
                  <a:solidFill>
                    <a:srgbClr val="000000"/>
                  </a:solidFill>
                  <a:latin typeface="Comic Sans MS" pitchFamily="66" charset="0"/>
                </a:endParaRPr>
              </a:p>
            </p:txBody>
          </p:sp>
          <p:sp>
            <p:nvSpPr>
              <p:cNvPr id="12317" name="Text Box 23"/>
              <p:cNvSpPr txBox="1">
                <a:spLocks noChangeArrowheads="1"/>
              </p:cNvSpPr>
              <p:nvPr/>
            </p:nvSpPr>
            <p:spPr bwMode="auto">
              <a:xfrm>
                <a:off x="4196" y="2613"/>
                <a:ext cx="27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r>
                  <a:rPr lang="en-US" altLang="el-GR" sz="1600" smtClean="0">
                    <a:solidFill>
                      <a:srgbClr val="000000"/>
                    </a:solidFill>
                    <a:latin typeface="Comic Sans MS" pitchFamily="66" charset="0"/>
                  </a:rPr>
                  <a:t>B</a:t>
                </a:r>
                <a:endParaRPr lang="el-GR" altLang="el-GR" sz="1600" smtClean="0">
                  <a:solidFill>
                    <a:srgbClr val="000000"/>
                  </a:solidFill>
                  <a:latin typeface="Comic Sans MS" pitchFamily="66" charset="0"/>
                </a:endParaRPr>
              </a:p>
            </p:txBody>
          </p:sp>
          <p:graphicFrame>
            <p:nvGraphicFramePr>
              <p:cNvPr id="12318" name="Object 24"/>
              <p:cNvGraphicFramePr>
                <a:graphicFrameLocks noChangeAspect="1"/>
              </p:cNvGraphicFramePr>
              <p:nvPr/>
            </p:nvGraphicFramePr>
            <p:xfrm>
              <a:off x="4150" y="2114"/>
              <a:ext cx="193" cy="241"/>
            </p:xfrm>
            <a:graphic>
              <a:graphicData uri="http://schemas.openxmlformats.org/presentationml/2006/ole">
                <mc:AlternateContent xmlns:mc="http://schemas.openxmlformats.org/markup-compatibility/2006">
                  <mc:Choice xmlns:v="urn:schemas-microsoft-com:vml" Requires="v">
                    <p:oleObj spid="_x0000_s9664" name="Εξίσωση" r:id="rId8" imgW="142943" imgH="180885" progId="Equation.3">
                      <p:embed/>
                    </p:oleObj>
                  </mc:Choice>
                  <mc:Fallback>
                    <p:oleObj name="Εξίσωση" r:id="rId8" imgW="142943" imgH="180885"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50" y="2114"/>
                            <a:ext cx="193" cy="241"/>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319" name="Line 25"/>
              <p:cNvSpPr>
                <a:spLocks noChangeShapeType="1"/>
              </p:cNvSpPr>
              <p:nvPr/>
            </p:nvSpPr>
            <p:spPr bwMode="auto">
              <a:xfrm flipH="1" flipV="1">
                <a:off x="4105" y="2296"/>
                <a:ext cx="91" cy="408"/>
              </a:xfrm>
              <a:prstGeom prst="line">
                <a:avLst/>
              </a:prstGeom>
              <a:noFill/>
              <a:ln w="38100">
                <a:solidFill>
                  <a:srgbClr val="FF0000"/>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l-GR" sz="2400" smtClean="0">
                  <a:solidFill>
                    <a:srgbClr val="000000"/>
                  </a:solidFill>
                </a:endParaRPr>
              </a:p>
            </p:txBody>
          </p:sp>
          <p:sp>
            <p:nvSpPr>
              <p:cNvPr id="12320" name="Text Box 26"/>
              <p:cNvSpPr txBox="1">
                <a:spLocks noChangeArrowheads="1"/>
              </p:cNvSpPr>
              <p:nvPr/>
            </p:nvSpPr>
            <p:spPr bwMode="auto">
              <a:xfrm>
                <a:off x="2925" y="2666"/>
                <a:ext cx="27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r>
                  <a:rPr lang="en-US" altLang="el-GR" sz="1600" dirty="0" smtClean="0">
                    <a:solidFill>
                      <a:srgbClr val="000000"/>
                    </a:solidFill>
                    <a:latin typeface="Comic Sans MS" pitchFamily="66" charset="0"/>
                  </a:rPr>
                  <a:t>K</a:t>
                </a:r>
                <a:endParaRPr lang="el-GR" altLang="el-GR" sz="1600" dirty="0" smtClean="0">
                  <a:solidFill>
                    <a:srgbClr val="000000"/>
                  </a:solidFill>
                  <a:latin typeface="Comic Sans MS" pitchFamily="66" charset="0"/>
                </a:endParaRPr>
              </a:p>
            </p:txBody>
          </p:sp>
          <p:sp>
            <p:nvSpPr>
              <p:cNvPr id="12321" name="Text Box 29"/>
              <p:cNvSpPr txBox="1">
                <a:spLocks noChangeArrowheads="1"/>
              </p:cNvSpPr>
              <p:nvPr/>
            </p:nvSpPr>
            <p:spPr bwMode="auto">
              <a:xfrm>
                <a:off x="3833" y="2795"/>
                <a:ext cx="45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r>
                  <a:rPr lang="el-GR" altLang="el-GR" sz="2000" smtClean="0">
                    <a:solidFill>
                      <a:srgbClr val="000000"/>
                    </a:solidFill>
                    <a:latin typeface="Comic Sans MS" pitchFamily="66" charset="0"/>
                  </a:rPr>
                  <a:t>Δ</a:t>
                </a:r>
                <a:r>
                  <a:rPr lang="en-US" altLang="el-GR" sz="2000" i="1" smtClean="0">
                    <a:solidFill>
                      <a:srgbClr val="000000"/>
                    </a:solidFill>
                    <a:latin typeface="Comic Sans MS" pitchFamily="66" charset="0"/>
                  </a:rPr>
                  <a:t>s</a:t>
                </a:r>
                <a:endParaRPr lang="el-GR" altLang="el-GR" sz="2000" i="1" smtClean="0">
                  <a:solidFill>
                    <a:srgbClr val="000000"/>
                  </a:solidFill>
                  <a:latin typeface="Comic Sans MS" pitchFamily="66" charset="0"/>
                </a:endParaRPr>
              </a:p>
            </p:txBody>
          </p:sp>
          <p:sp>
            <p:nvSpPr>
              <p:cNvPr id="12322" name="Text Box 30"/>
              <p:cNvSpPr txBox="1">
                <a:spLocks noChangeArrowheads="1"/>
              </p:cNvSpPr>
              <p:nvPr/>
            </p:nvSpPr>
            <p:spPr bwMode="auto">
              <a:xfrm>
                <a:off x="3288" y="2931"/>
                <a:ext cx="27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r>
                  <a:rPr lang="en-US" altLang="el-GR" sz="1600" i="1" smtClean="0">
                    <a:solidFill>
                      <a:srgbClr val="000000"/>
                    </a:solidFill>
                    <a:latin typeface="Comic Sans MS" pitchFamily="66" charset="0"/>
                  </a:rPr>
                  <a:t>R</a:t>
                </a:r>
                <a:endParaRPr lang="el-GR" altLang="el-GR" sz="1600" i="1" smtClean="0">
                  <a:solidFill>
                    <a:srgbClr val="000000"/>
                  </a:solidFill>
                  <a:latin typeface="Comic Sans MS" pitchFamily="66" charset="0"/>
                </a:endParaRPr>
              </a:p>
            </p:txBody>
          </p:sp>
          <p:sp>
            <p:nvSpPr>
              <p:cNvPr id="12323" name="Text Box 31"/>
              <p:cNvSpPr txBox="1">
                <a:spLocks noChangeArrowheads="1"/>
              </p:cNvSpPr>
              <p:nvPr/>
            </p:nvSpPr>
            <p:spPr bwMode="auto">
              <a:xfrm>
                <a:off x="3334" y="2704"/>
                <a:ext cx="40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r>
                  <a:rPr lang="el-GR" altLang="el-GR" sz="1800" smtClean="0">
                    <a:solidFill>
                      <a:srgbClr val="000000"/>
                    </a:solidFill>
                    <a:latin typeface="Comic Sans MS" pitchFamily="66" charset="0"/>
                  </a:rPr>
                  <a:t>Δ</a:t>
                </a:r>
                <a:r>
                  <a:rPr lang="el-GR" altLang="el-GR" sz="1800" i="1" smtClean="0">
                    <a:solidFill>
                      <a:srgbClr val="000000"/>
                    </a:solidFill>
                    <a:latin typeface="Comic Sans MS" pitchFamily="66" charset="0"/>
                  </a:rPr>
                  <a:t>θ</a:t>
                </a:r>
              </a:p>
            </p:txBody>
          </p:sp>
        </p:grpSp>
      </p:grpSp>
      <p:grpSp>
        <p:nvGrpSpPr>
          <p:cNvPr id="48178" name="Group 50"/>
          <p:cNvGrpSpPr>
            <a:grpSpLocks/>
          </p:cNvGrpSpPr>
          <p:nvPr/>
        </p:nvGrpSpPr>
        <p:grpSpPr bwMode="auto">
          <a:xfrm>
            <a:off x="5003800" y="3644900"/>
            <a:ext cx="430213" cy="719138"/>
            <a:chOff x="3152" y="2296"/>
            <a:chExt cx="271" cy="453"/>
          </a:xfrm>
        </p:grpSpPr>
        <p:sp>
          <p:nvSpPr>
            <p:cNvPr id="12308" name="Line 32"/>
            <p:cNvSpPr>
              <a:spLocks noChangeShapeType="1"/>
            </p:cNvSpPr>
            <p:nvPr/>
          </p:nvSpPr>
          <p:spPr bwMode="auto">
            <a:xfrm flipV="1">
              <a:off x="3152" y="2341"/>
              <a:ext cx="0" cy="408"/>
            </a:xfrm>
            <a:prstGeom prst="line">
              <a:avLst/>
            </a:prstGeom>
            <a:noFill/>
            <a:ln w="38100">
              <a:solidFill>
                <a:schemeClr val="hlink"/>
              </a:solidFill>
              <a:round/>
              <a:headEnd/>
              <a:tailEnd type="triangle" w="med" len="med"/>
            </a:ln>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l-GR" sz="2400" smtClean="0">
                <a:solidFill>
                  <a:srgbClr val="000000"/>
                </a:solidFill>
              </a:endParaRPr>
            </a:p>
          </p:txBody>
        </p:sp>
        <p:graphicFrame>
          <p:nvGraphicFramePr>
            <p:cNvPr id="12309" name="Object 33"/>
            <p:cNvGraphicFramePr>
              <a:graphicFrameLocks noChangeAspect="1"/>
            </p:cNvGraphicFramePr>
            <p:nvPr/>
          </p:nvGraphicFramePr>
          <p:xfrm>
            <a:off x="3198" y="2296"/>
            <a:ext cx="225" cy="241"/>
          </p:xfrm>
          <a:graphic>
            <a:graphicData uri="http://schemas.openxmlformats.org/presentationml/2006/ole">
              <mc:AlternateContent xmlns:mc="http://schemas.openxmlformats.org/markup-compatibility/2006">
                <mc:Choice xmlns:v="urn:schemas-microsoft-com:vml" Requires="v">
                  <p:oleObj spid="_x0000_s9665" name="Εξίσωση" r:id="rId10" imgW="171585" imgH="180885" progId="Equation.3">
                    <p:embed/>
                  </p:oleObj>
                </mc:Choice>
                <mc:Fallback>
                  <p:oleObj name="Εξίσωση" r:id="rId10" imgW="171585" imgH="180885"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198" y="2296"/>
                          <a:ext cx="225" cy="241"/>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12300" name="Arc 34"/>
          <p:cNvSpPr>
            <a:spLocks/>
          </p:cNvSpPr>
          <p:nvPr/>
        </p:nvSpPr>
        <p:spPr bwMode="auto">
          <a:xfrm flipV="1">
            <a:off x="5580063" y="4338638"/>
            <a:ext cx="288925" cy="387350"/>
          </a:xfrm>
          <a:custGeom>
            <a:avLst/>
            <a:gdLst>
              <a:gd name="T0" fmla="*/ 0 w 21600"/>
              <a:gd name="T1" fmla="*/ 0 h 23266"/>
              <a:gd name="T2" fmla="*/ 288069 w 21600"/>
              <a:gd name="T3" fmla="*/ 387350 h 23266"/>
              <a:gd name="T4" fmla="*/ 0 w 21600"/>
              <a:gd name="T5" fmla="*/ 359613 h 23266"/>
              <a:gd name="T6" fmla="*/ 0 60000 65536"/>
              <a:gd name="T7" fmla="*/ 0 60000 65536"/>
              <a:gd name="T8" fmla="*/ 0 60000 65536"/>
            </a:gdLst>
            <a:ahLst/>
            <a:cxnLst>
              <a:cxn ang="T6">
                <a:pos x="T0" y="T1"/>
              </a:cxn>
              <a:cxn ang="T7">
                <a:pos x="T2" y="T3"/>
              </a:cxn>
              <a:cxn ang="T8">
                <a:pos x="T4" y="T5"/>
              </a:cxn>
            </a:cxnLst>
            <a:rect l="0" t="0" r="r" b="b"/>
            <a:pathLst>
              <a:path w="21600" h="23266" fill="none" extrusionOk="0">
                <a:moveTo>
                  <a:pt x="-1" y="0"/>
                </a:moveTo>
                <a:cubicBezTo>
                  <a:pt x="11929" y="0"/>
                  <a:pt x="21600" y="9670"/>
                  <a:pt x="21600" y="21600"/>
                </a:cubicBezTo>
                <a:cubicBezTo>
                  <a:pt x="21600" y="22155"/>
                  <a:pt x="21578" y="22711"/>
                  <a:pt x="21535" y="23265"/>
                </a:cubicBezTo>
              </a:path>
              <a:path w="21600" h="23266" stroke="0" extrusionOk="0">
                <a:moveTo>
                  <a:pt x="-1" y="0"/>
                </a:moveTo>
                <a:cubicBezTo>
                  <a:pt x="11929" y="0"/>
                  <a:pt x="21600" y="9670"/>
                  <a:pt x="21600" y="21600"/>
                </a:cubicBezTo>
                <a:cubicBezTo>
                  <a:pt x="21600" y="22155"/>
                  <a:pt x="21578" y="22711"/>
                  <a:pt x="21535" y="23265"/>
                </a:cubicBezTo>
                <a:lnTo>
                  <a:pt x="0" y="21600"/>
                </a:lnTo>
                <a:lnTo>
                  <a:pt x="-1" y="0"/>
                </a:lnTo>
                <a:close/>
              </a:path>
            </a:pathLst>
          </a:custGeom>
          <a:noFill/>
          <a:ln w="9525">
            <a:solidFill>
              <a:schemeClr val="tx1"/>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l-GR" sz="2400" smtClean="0">
              <a:solidFill>
                <a:srgbClr val="000000"/>
              </a:solidFill>
            </a:endParaRPr>
          </a:p>
        </p:txBody>
      </p:sp>
      <p:grpSp>
        <p:nvGrpSpPr>
          <p:cNvPr id="48179" name="Group 51"/>
          <p:cNvGrpSpPr>
            <a:grpSpLocks/>
          </p:cNvGrpSpPr>
          <p:nvPr/>
        </p:nvGrpSpPr>
        <p:grpSpPr bwMode="auto">
          <a:xfrm>
            <a:off x="4643438" y="2997200"/>
            <a:ext cx="433387" cy="2928938"/>
            <a:chOff x="2925" y="1888"/>
            <a:chExt cx="273" cy="1845"/>
          </a:xfrm>
        </p:grpSpPr>
        <p:sp>
          <p:nvSpPr>
            <p:cNvPr id="12302" name="Line 36"/>
            <p:cNvSpPr>
              <a:spLocks noChangeShapeType="1"/>
            </p:cNvSpPr>
            <p:nvPr/>
          </p:nvSpPr>
          <p:spPr bwMode="auto">
            <a:xfrm>
              <a:off x="3152" y="2750"/>
              <a:ext cx="0" cy="589"/>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l-GR" sz="2400" smtClean="0">
                <a:solidFill>
                  <a:srgbClr val="000000"/>
                </a:solidFill>
              </a:endParaRPr>
            </a:p>
          </p:txBody>
        </p:sp>
        <p:grpSp>
          <p:nvGrpSpPr>
            <p:cNvPr id="12303" name="Group 49"/>
            <p:cNvGrpSpPr>
              <a:grpSpLocks/>
            </p:cNvGrpSpPr>
            <p:nvPr/>
          </p:nvGrpSpPr>
          <p:grpSpPr bwMode="auto">
            <a:xfrm>
              <a:off x="2925" y="1888"/>
              <a:ext cx="273" cy="1845"/>
              <a:chOff x="2925" y="1888"/>
              <a:chExt cx="273" cy="1845"/>
            </a:xfrm>
          </p:grpSpPr>
          <p:sp>
            <p:nvSpPr>
              <p:cNvPr id="12304" name="Line 37"/>
              <p:cNvSpPr>
                <a:spLocks noChangeShapeType="1"/>
              </p:cNvSpPr>
              <p:nvPr/>
            </p:nvSpPr>
            <p:spPr bwMode="auto">
              <a:xfrm>
                <a:off x="3152" y="3339"/>
                <a:ext cx="0" cy="3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l-GR" sz="2400" smtClean="0">
                  <a:solidFill>
                    <a:srgbClr val="000000"/>
                  </a:solidFill>
                </a:endParaRPr>
              </a:p>
            </p:txBody>
          </p:sp>
          <p:sp>
            <p:nvSpPr>
              <p:cNvPr id="12305" name="Line 38"/>
              <p:cNvSpPr>
                <a:spLocks noChangeShapeType="1"/>
              </p:cNvSpPr>
              <p:nvPr/>
            </p:nvSpPr>
            <p:spPr bwMode="auto">
              <a:xfrm flipV="1">
                <a:off x="3152" y="1933"/>
                <a:ext cx="0" cy="4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l-GR" sz="2400" smtClean="0">
                  <a:solidFill>
                    <a:srgbClr val="000000"/>
                  </a:solidFill>
                </a:endParaRPr>
              </a:p>
            </p:txBody>
          </p:sp>
          <p:sp>
            <p:nvSpPr>
              <p:cNvPr id="12306" name="Text Box 41"/>
              <p:cNvSpPr txBox="1">
                <a:spLocks noChangeArrowheads="1"/>
              </p:cNvSpPr>
              <p:nvPr/>
            </p:nvSpPr>
            <p:spPr bwMode="auto">
              <a:xfrm>
                <a:off x="2971" y="3521"/>
                <a:ext cx="22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r>
                  <a:rPr lang="en-US" altLang="el-GR" sz="1600" smtClean="0">
                    <a:solidFill>
                      <a:srgbClr val="000000"/>
                    </a:solidFill>
                    <a:latin typeface="Comic Sans MS" pitchFamily="66" charset="0"/>
                  </a:rPr>
                  <a:t>z’</a:t>
                </a:r>
                <a:endParaRPr lang="el-GR" altLang="el-GR" sz="1600" smtClean="0">
                  <a:solidFill>
                    <a:srgbClr val="000000"/>
                  </a:solidFill>
                  <a:latin typeface="Comic Sans MS" pitchFamily="66" charset="0"/>
                </a:endParaRPr>
              </a:p>
            </p:txBody>
          </p:sp>
          <p:sp>
            <p:nvSpPr>
              <p:cNvPr id="12307" name="Text Box 42"/>
              <p:cNvSpPr txBox="1">
                <a:spLocks noChangeArrowheads="1"/>
              </p:cNvSpPr>
              <p:nvPr/>
            </p:nvSpPr>
            <p:spPr bwMode="auto">
              <a:xfrm>
                <a:off x="2925" y="1888"/>
                <a:ext cx="22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r>
                  <a:rPr lang="en-US" altLang="el-GR" sz="1600" smtClean="0">
                    <a:solidFill>
                      <a:srgbClr val="000000"/>
                    </a:solidFill>
                    <a:latin typeface="Comic Sans MS" pitchFamily="66" charset="0"/>
                  </a:rPr>
                  <a:t>z</a:t>
                </a:r>
                <a:endParaRPr lang="el-GR" altLang="el-GR" sz="1600" smtClean="0">
                  <a:solidFill>
                    <a:srgbClr val="000000"/>
                  </a:solidFill>
                  <a:latin typeface="Comic Sans MS" pitchFamily="66" charset="0"/>
                </a:endParaRPr>
              </a:p>
            </p:txBody>
          </p:sp>
        </p:grpSp>
      </p:grpSp>
      <p:sp>
        <p:nvSpPr>
          <p:cNvPr id="2" name="Έλλειψη 1"/>
          <p:cNvSpPr/>
          <p:nvPr/>
        </p:nvSpPr>
        <p:spPr>
          <a:xfrm>
            <a:off x="4967015" y="4328319"/>
            <a:ext cx="45719" cy="4762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4516967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48176"/>
                                        </p:tgtEl>
                                        <p:attrNameLst>
                                          <p:attrName>style.visibility</p:attrName>
                                        </p:attrNameLst>
                                      </p:cBhvr>
                                      <p:to>
                                        <p:strVal val="visible"/>
                                      </p:to>
                                    </p:set>
                                    <p:animEffect transition="in" filter="dissolve">
                                      <p:cBhvr>
                                        <p:cTn id="7" dur="500"/>
                                        <p:tgtEl>
                                          <p:spTgt spid="48176"/>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48132">
                                            <p:txEl>
                                              <p:pRg st="0" end="0"/>
                                            </p:txEl>
                                          </p:spTgt>
                                        </p:tgtEl>
                                        <p:attrNameLst>
                                          <p:attrName>style.visibility</p:attrName>
                                        </p:attrNameLst>
                                      </p:cBhvr>
                                      <p:to>
                                        <p:strVal val="visible"/>
                                      </p:to>
                                    </p:set>
                                    <p:animEffect transition="in" filter="dissolve">
                                      <p:cBhvr>
                                        <p:cTn id="11" dur="500"/>
                                        <p:tgtEl>
                                          <p:spTgt spid="48132">
                                            <p:txEl>
                                              <p:pRg st="0" end="0"/>
                                            </p:txEl>
                                          </p:spTgt>
                                        </p:tgtEl>
                                      </p:cBhvr>
                                    </p:animEffect>
                                  </p:childTnLst>
                                </p:cTn>
                              </p:par>
                              <p:par>
                                <p:cTn id="12" presetID="9" presetClass="entr" presetSubtype="0" fill="hold" nodeType="withEffect">
                                  <p:stCondLst>
                                    <p:cond delay="0"/>
                                  </p:stCondLst>
                                  <p:childTnLst>
                                    <p:set>
                                      <p:cBhvr>
                                        <p:cTn id="13" dur="1" fill="hold">
                                          <p:stCondLst>
                                            <p:cond delay="0"/>
                                          </p:stCondLst>
                                        </p:cTn>
                                        <p:tgtEl>
                                          <p:spTgt spid="48141"/>
                                        </p:tgtEl>
                                        <p:attrNameLst>
                                          <p:attrName>style.visibility</p:attrName>
                                        </p:attrNameLst>
                                      </p:cBhvr>
                                      <p:to>
                                        <p:strVal val="visible"/>
                                      </p:to>
                                    </p:set>
                                    <p:animEffect transition="in" filter="dissolve">
                                      <p:cBhvr>
                                        <p:cTn id="14" dur="500"/>
                                        <p:tgtEl>
                                          <p:spTgt spid="48141"/>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9" presetClass="entr" presetSubtype="0" fill="hold" nodeType="clickEffect">
                                  <p:stCondLst>
                                    <p:cond delay="0"/>
                                  </p:stCondLst>
                                  <p:childTnLst>
                                    <p:set>
                                      <p:cBhvr>
                                        <p:cTn id="18" dur="1" fill="hold">
                                          <p:stCondLst>
                                            <p:cond delay="0"/>
                                          </p:stCondLst>
                                        </p:cTn>
                                        <p:tgtEl>
                                          <p:spTgt spid="48132">
                                            <p:txEl>
                                              <p:pRg st="1" end="1"/>
                                            </p:txEl>
                                          </p:spTgt>
                                        </p:tgtEl>
                                        <p:attrNameLst>
                                          <p:attrName>style.visibility</p:attrName>
                                        </p:attrNameLst>
                                      </p:cBhvr>
                                      <p:to>
                                        <p:strVal val="visible"/>
                                      </p:to>
                                    </p:set>
                                    <p:anim calcmode="lin" valueType="num">
                                      <p:cBhvr>
                                        <p:cTn id="19" dur="1000" fill="hold"/>
                                        <p:tgtEl>
                                          <p:spTgt spid="48132">
                                            <p:txEl>
                                              <p:pRg st="1" end="1"/>
                                            </p:txEl>
                                          </p:spTgt>
                                        </p:tgtEl>
                                        <p:attrNameLst>
                                          <p:attrName>ppt_x</p:attrName>
                                        </p:attrNameLst>
                                      </p:cBhvr>
                                      <p:tavLst>
                                        <p:tav tm="0">
                                          <p:val>
                                            <p:strVal val="#ppt_x-.2"/>
                                          </p:val>
                                        </p:tav>
                                        <p:tav tm="100000">
                                          <p:val>
                                            <p:strVal val="#ppt_x"/>
                                          </p:val>
                                        </p:tav>
                                      </p:tavLst>
                                    </p:anim>
                                    <p:anim calcmode="lin" valueType="num">
                                      <p:cBhvr>
                                        <p:cTn id="20" dur="1000" fill="hold"/>
                                        <p:tgtEl>
                                          <p:spTgt spid="48132">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21" dur="1000"/>
                                        <p:tgtEl>
                                          <p:spTgt spid="48132">
                                            <p:txEl>
                                              <p:pRg st="1" end="1"/>
                                            </p:txEl>
                                          </p:spTgt>
                                        </p:tgtEl>
                                      </p:cBhvr>
                                    </p:animEffect>
                                  </p:childTnLst>
                                </p:cTn>
                              </p:par>
                            </p:childTnLst>
                          </p:cTn>
                        </p:par>
                        <p:par>
                          <p:cTn id="22" fill="hold" nodeType="withGroup">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29" presetClass="entr" presetSubtype="0" fill="hold" nodeType="clickEffect">
                                  <p:stCondLst>
                                    <p:cond delay="0"/>
                                  </p:stCondLst>
                                  <p:childTnLst>
                                    <p:set>
                                      <p:cBhvr>
                                        <p:cTn id="29" dur="1" fill="hold">
                                          <p:stCondLst>
                                            <p:cond delay="0"/>
                                          </p:stCondLst>
                                        </p:cTn>
                                        <p:tgtEl>
                                          <p:spTgt spid="48132">
                                            <p:txEl>
                                              <p:pRg st="2" end="2"/>
                                            </p:txEl>
                                          </p:spTgt>
                                        </p:tgtEl>
                                        <p:attrNameLst>
                                          <p:attrName>style.visibility</p:attrName>
                                        </p:attrNameLst>
                                      </p:cBhvr>
                                      <p:to>
                                        <p:strVal val="visible"/>
                                      </p:to>
                                    </p:set>
                                    <p:anim calcmode="lin" valueType="num">
                                      <p:cBhvr>
                                        <p:cTn id="30" dur="1000" fill="hold"/>
                                        <p:tgtEl>
                                          <p:spTgt spid="48132">
                                            <p:txEl>
                                              <p:pRg st="2" end="2"/>
                                            </p:txEl>
                                          </p:spTgt>
                                        </p:tgtEl>
                                        <p:attrNameLst>
                                          <p:attrName>ppt_x</p:attrName>
                                        </p:attrNameLst>
                                      </p:cBhvr>
                                      <p:tavLst>
                                        <p:tav tm="0">
                                          <p:val>
                                            <p:strVal val="#ppt_x-.2"/>
                                          </p:val>
                                        </p:tav>
                                        <p:tav tm="100000">
                                          <p:val>
                                            <p:strVal val="#ppt_x"/>
                                          </p:val>
                                        </p:tav>
                                      </p:tavLst>
                                    </p:anim>
                                    <p:anim calcmode="lin" valueType="num">
                                      <p:cBhvr>
                                        <p:cTn id="31" dur="1000" fill="hold"/>
                                        <p:tgtEl>
                                          <p:spTgt spid="48132">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32" dur="1000"/>
                                        <p:tgtEl>
                                          <p:spTgt spid="48132">
                                            <p:txEl>
                                              <p:pRg st="2" end="2"/>
                                            </p:txEl>
                                          </p:spTgt>
                                        </p:tgtEl>
                                      </p:cBhvr>
                                    </p:animEffect>
                                  </p:childTnLst>
                                </p:cTn>
                              </p:par>
                              <p:par>
                                <p:cTn id="33" presetID="37" presetClass="entr" presetSubtype="0" fill="hold" nodeType="withEffect">
                                  <p:stCondLst>
                                    <p:cond delay="0"/>
                                  </p:stCondLst>
                                  <p:childTnLst>
                                    <p:set>
                                      <p:cBhvr>
                                        <p:cTn id="34" dur="1" fill="hold">
                                          <p:stCondLst>
                                            <p:cond delay="0"/>
                                          </p:stCondLst>
                                        </p:cTn>
                                        <p:tgtEl>
                                          <p:spTgt spid="48178"/>
                                        </p:tgtEl>
                                        <p:attrNameLst>
                                          <p:attrName>style.visibility</p:attrName>
                                        </p:attrNameLst>
                                      </p:cBhvr>
                                      <p:to>
                                        <p:strVal val="visible"/>
                                      </p:to>
                                    </p:set>
                                    <p:animEffect transition="in" filter="fade">
                                      <p:cBhvr>
                                        <p:cTn id="35" dur="1000"/>
                                        <p:tgtEl>
                                          <p:spTgt spid="48178"/>
                                        </p:tgtEl>
                                      </p:cBhvr>
                                    </p:animEffect>
                                    <p:anim calcmode="lin" valueType="num">
                                      <p:cBhvr>
                                        <p:cTn id="36" dur="1000" fill="hold"/>
                                        <p:tgtEl>
                                          <p:spTgt spid="48178"/>
                                        </p:tgtEl>
                                        <p:attrNameLst>
                                          <p:attrName>ppt_x</p:attrName>
                                        </p:attrNameLst>
                                      </p:cBhvr>
                                      <p:tavLst>
                                        <p:tav tm="0">
                                          <p:val>
                                            <p:strVal val="#ppt_x"/>
                                          </p:val>
                                        </p:tav>
                                        <p:tav tm="100000">
                                          <p:val>
                                            <p:strVal val="#ppt_x"/>
                                          </p:val>
                                        </p:tav>
                                      </p:tavLst>
                                    </p:anim>
                                    <p:anim calcmode="lin" valueType="num">
                                      <p:cBhvr>
                                        <p:cTn id="37" dur="900" decel="100000" fill="hold"/>
                                        <p:tgtEl>
                                          <p:spTgt spid="4817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48178"/>
                                        </p:tgtEl>
                                        <p:attrNameLst>
                                          <p:attrName>ppt_y</p:attrName>
                                        </p:attrNameLst>
                                      </p:cBhvr>
                                      <p:tavLst>
                                        <p:tav tm="0">
                                          <p:val>
                                            <p:strVal val="#ppt_y-.03"/>
                                          </p:val>
                                        </p:tav>
                                        <p:tav tm="100000">
                                          <p:val>
                                            <p:strVal val="#ppt_y"/>
                                          </p:val>
                                        </p:tav>
                                      </p:tavLst>
                                    </p:anim>
                                  </p:childTnLst>
                                </p:cTn>
                              </p:par>
                              <p:par>
                                <p:cTn id="39" presetID="37" presetClass="entr" presetSubtype="0" fill="hold" nodeType="withEffect">
                                  <p:stCondLst>
                                    <p:cond delay="0"/>
                                  </p:stCondLst>
                                  <p:childTnLst>
                                    <p:set>
                                      <p:cBhvr>
                                        <p:cTn id="40" dur="1" fill="hold">
                                          <p:stCondLst>
                                            <p:cond delay="0"/>
                                          </p:stCondLst>
                                        </p:cTn>
                                        <p:tgtEl>
                                          <p:spTgt spid="48179"/>
                                        </p:tgtEl>
                                        <p:attrNameLst>
                                          <p:attrName>style.visibility</p:attrName>
                                        </p:attrNameLst>
                                      </p:cBhvr>
                                      <p:to>
                                        <p:strVal val="visible"/>
                                      </p:to>
                                    </p:set>
                                    <p:animEffect transition="in" filter="fade">
                                      <p:cBhvr>
                                        <p:cTn id="41" dur="1000"/>
                                        <p:tgtEl>
                                          <p:spTgt spid="48179"/>
                                        </p:tgtEl>
                                      </p:cBhvr>
                                    </p:animEffect>
                                    <p:anim calcmode="lin" valueType="num">
                                      <p:cBhvr>
                                        <p:cTn id="42" dur="1000" fill="hold"/>
                                        <p:tgtEl>
                                          <p:spTgt spid="48179"/>
                                        </p:tgtEl>
                                        <p:attrNameLst>
                                          <p:attrName>ppt_x</p:attrName>
                                        </p:attrNameLst>
                                      </p:cBhvr>
                                      <p:tavLst>
                                        <p:tav tm="0">
                                          <p:val>
                                            <p:strVal val="#ppt_x"/>
                                          </p:val>
                                        </p:tav>
                                        <p:tav tm="100000">
                                          <p:val>
                                            <p:strVal val="#ppt_x"/>
                                          </p:val>
                                        </p:tav>
                                      </p:tavLst>
                                    </p:anim>
                                    <p:anim calcmode="lin" valueType="num">
                                      <p:cBhvr>
                                        <p:cTn id="43" dur="900" decel="100000" fill="hold"/>
                                        <p:tgtEl>
                                          <p:spTgt spid="4817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48179"/>
                                        </p:tgtEl>
                                        <p:attrNameLst>
                                          <p:attrName>ppt_y</p:attrName>
                                        </p:attrNameLst>
                                      </p:cBhvr>
                                      <p:tavLst>
                                        <p:tav tm="0">
                                          <p:val>
                                            <p:strVal val="#ppt_y-.03"/>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9" presetClass="entr" presetSubtype="0" fill="hold" nodeType="clickEffect">
                                  <p:stCondLst>
                                    <p:cond delay="0"/>
                                  </p:stCondLst>
                                  <p:childTnLst>
                                    <p:set>
                                      <p:cBhvr>
                                        <p:cTn id="48" dur="1" fill="hold">
                                          <p:stCondLst>
                                            <p:cond delay="0"/>
                                          </p:stCondLst>
                                        </p:cTn>
                                        <p:tgtEl>
                                          <p:spTgt spid="48132">
                                            <p:txEl>
                                              <p:pRg st="3" end="3"/>
                                            </p:txEl>
                                          </p:spTgt>
                                        </p:tgtEl>
                                        <p:attrNameLst>
                                          <p:attrName>style.visibility</p:attrName>
                                        </p:attrNameLst>
                                      </p:cBhvr>
                                      <p:to>
                                        <p:strVal val="visible"/>
                                      </p:to>
                                    </p:set>
                                    <p:anim calcmode="lin" valueType="num">
                                      <p:cBhvr>
                                        <p:cTn id="49" dur="1000" fill="hold"/>
                                        <p:tgtEl>
                                          <p:spTgt spid="48132">
                                            <p:txEl>
                                              <p:pRg st="3" end="3"/>
                                            </p:txEl>
                                          </p:spTgt>
                                        </p:tgtEl>
                                        <p:attrNameLst>
                                          <p:attrName>ppt_x</p:attrName>
                                        </p:attrNameLst>
                                      </p:cBhvr>
                                      <p:tavLst>
                                        <p:tav tm="0">
                                          <p:val>
                                            <p:strVal val="#ppt_x-.2"/>
                                          </p:val>
                                        </p:tav>
                                        <p:tav tm="100000">
                                          <p:val>
                                            <p:strVal val="#ppt_x"/>
                                          </p:val>
                                        </p:tav>
                                      </p:tavLst>
                                    </p:anim>
                                    <p:anim calcmode="lin" valueType="num">
                                      <p:cBhvr>
                                        <p:cTn id="50" dur="1000" fill="hold"/>
                                        <p:tgtEl>
                                          <p:spTgt spid="48132">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51" dur="1000"/>
                                        <p:tgtEl>
                                          <p:spTgt spid="48132">
                                            <p:txEl>
                                              <p:pRg st="3" end="3"/>
                                            </p:txEl>
                                          </p:spTgt>
                                        </p:tgtEl>
                                      </p:cBhvr>
                                    </p:animEffect>
                                  </p:childTnLst>
                                </p:cTn>
                              </p:par>
                            </p:childTnLst>
                          </p:cTn>
                        </p:par>
                        <p:par>
                          <p:cTn id="52" fill="hold">
                            <p:stCondLst>
                              <p:cond delay="1000"/>
                            </p:stCondLst>
                            <p:childTnLst>
                              <p:par>
                                <p:cTn id="53" presetID="9" presetClass="entr" presetSubtype="0" fill="hold" nodeType="afterEffect">
                                  <p:stCondLst>
                                    <p:cond delay="500"/>
                                  </p:stCondLst>
                                  <p:childTnLst>
                                    <p:set>
                                      <p:cBhvr>
                                        <p:cTn id="54" dur="1" fill="hold">
                                          <p:stCondLst>
                                            <p:cond delay="0"/>
                                          </p:stCondLst>
                                        </p:cTn>
                                        <p:tgtEl>
                                          <p:spTgt spid="48172"/>
                                        </p:tgtEl>
                                        <p:attrNameLst>
                                          <p:attrName>style.visibility</p:attrName>
                                        </p:attrNameLst>
                                      </p:cBhvr>
                                      <p:to>
                                        <p:strVal val="visible"/>
                                      </p:to>
                                    </p:set>
                                    <p:animEffect transition="in" filter="dissolve">
                                      <p:cBhvr>
                                        <p:cTn id="55" dur="500"/>
                                        <p:tgtEl>
                                          <p:spTgt spid="48172"/>
                                        </p:tgtEl>
                                      </p:cBhvr>
                                    </p:animEffect>
                                  </p:childTnLst>
                                </p:cTn>
                              </p:par>
                            </p:childTnLst>
                          </p:cTn>
                        </p:par>
                        <p:par>
                          <p:cTn id="56" fill="hold">
                            <p:stCondLst>
                              <p:cond delay="2000"/>
                            </p:stCondLst>
                            <p:childTnLst>
                              <p:par>
                                <p:cTn id="57" presetID="9" presetClass="entr" presetSubtype="0" fill="hold" nodeType="afterEffect">
                                  <p:stCondLst>
                                    <p:cond delay="0"/>
                                  </p:stCondLst>
                                  <p:childTnLst>
                                    <p:set>
                                      <p:cBhvr>
                                        <p:cTn id="58" dur="1" fill="hold">
                                          <p:stCondLst>
                                            <p:cond delay="0"/>
                                          </p:stCondLst>
                                        </p:cTn>
                                        <p:tgtEl>
                                          <p:spTgt spid="48136"/>
                                        </p:tgtEl>
                                        <p:attrNameLst>
                                          <p:attrName>style.visibility</p:attrName>
                                        </p:attrNameLst>
                                      </p:cBhvr>
                                      <p:to>
                                        <p:strVal val="visible"/>
                                      </p:to>
                                    </p:set>
                                    <p:animEffect transition="in" filter="dissolve">
                                      <p:cBhvr>
                                        <p:cTn id="59" dur="500"/>
                                        <p:tgtEl>
                                          <p:spTgt spid="48136"/>
                                        </p:tgtEl>
                                      </p:cBhvr>
                                    </p:animEffect>
                                  </p:childTnLst>
                                </p:cTn>
                              </p:par>
                            </p:childTnLst>
                          </p:cTn>
                        </p:par>
                        <p:par>
                          <p:cTn id="60" fill="hold">
                            <p:stCondLst>
                              <p:cond delay="2500"/>
                            </p:stCondLst>
                            <p:childTnLst>
                              <p:par>
                                <p:cTn id="61" presetID="9" presetClass="entr" presetSubtype="0" fill="hold" nodeType="afterEffect">
                                  <p:stCondLst>
                                    <p:cond delay="0"/>
                                  </p:stCondLst>
                                  <p:childTnLst>
                                    <p:set>
                                      <p:cBhvr>
                                        <p:cTn id="62" dur="1" fill="hold">
                                          <p:stCondLst>
                                            <p:cond delay="0"/>
                                          </p:stCondLst>
                                        </p:cTn>
                                        <p:tgtEl>
                                          <p:spTgt spid="48145"/>
                                        </p:tgtEl>
                                        <p:attrNameLst>
                                          <p:attrName>style.visibility</p:attrName>
                                        </p:attrNameLst>
                                      </p:cBhvr>
                                      <p:to>
                                        <p:strVal val="visible"/>
                                      </p:to>
                                    </p:set>
                                    <p:animEffect transition="in" filter="dissolve">
                                      <p:cBhvr>
                                        <p:cTn id="63" dur="500"/>
                                        <p:tgtEl>
                                          <p:spTgt spid="48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Θέση υποσέλιδου 2"/>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l-GR" altLang="el-GR" sz="1200" dirty="0" err="1">
                <a:solidFill>
                  <a:srgbClr val="000000"/>
                </a:solidFill>
                <a:latin typeface="Calibri" panose="020F0502020204030204" pitchFamily="34" charset="0"/>
              </a:rPr>
              <a:t>Μερκ</a:t>
            </a:r>
            <a:r>
              <a:rPr lang="el-GR" altLang="el-GR" sz="1200" dirty="0">
                <a:solidFill>
                  <a:srgbClr val="000000"/>
                </a:solidFill>
                <a:latin typeface="Calibri" panose="020F0502020204030204" pitchFamily="34" charset="0"/>
              </a:rPr>
              <a:t>. Παναγιωτόπουλος - Φυσικός          </a:t>
            </a:r>
            <a:r>
              <a:rPr lang="el-GR" altLang="el-GR" sz="1200" dirty="0" err="1">
                <a:solidFill>
                  <a:srgbClr val="000000"/>
                </a:solidFill>
                <a:latin typeface="Calibri" panose="020F0502020204030204" pitchFamily="34" charset="0"/>
              </a:rPr>
              <a:t>www.merkopanas.blogspot.gr</a:t>
            </a:r>
            <a:endParaRPr lang="el-GR" altLang="el-GR" sz="1200" dirty="0">
              <a:solidFill>
                <a:srgbClr val="000000"/>
              </a:solidFill>
              <a:latin typeface="Calibri" panose="020F0502020204030204" pitchFamily="34" charset="0"/>
            </a:endParaRPr>
          </a:p>
        </p:txBody>
      </p:sp>
      <p:sp>
        <p:nvSpPr>
          <p:cNvPr id="13315" name="Θέση αριθμού διαφάνειας 3"/>
          <p:cNvSpPr>
            <a:spLocks noGrp="1"/>
          </p:cNvSpPr>
          <p:nvPr>
            <p:ph type="sldNum" sz="quarter" idx="12"/>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CC4B474-158D-4420-82D8-BB57B034C906}" type="slidenum">
              <a:rPr lang="el-GR" altLang="el-GR" sz="1200">
                <a:solidFill>
                  <a:srgbClr val="000000"/>
                </a:solidFill>
                <a:latin typeface="Calibri" panose="020F0502020204030204" pitchFamily="34" charset="0"/>
              </a:rPr>
              <a:pPr eaLnBrk="1" hangingPunct="1"/>
              <a:t>13</a:t>
            </a:fld>
            <a:endParaRPr lang="el-GR" altLang="el-GR" sz="1200" dirty="0">
              <a:solidFill>
                <a:srgbClr val="000000"/>
              </a:solidFill>
              <a:latin typeface="Calibri" panose="020F0502020204030204" pitchFamily="34" charset="0"/>
            </a:endParaRPr>
          </a:p>
        </p:txBody>
      </p:sp>
      <p:sp>
        <p:nvSpPr>
          <p:cNvPr id="27652" name="Text Box 4"/>
          <p:cNvSpPr txBox="1">
            <a:spLocks noChangeArrowheads="1"/>
          </p:cNvSpPr>
          <p:nvPr/>
        </p:nvSpPr>
        <p:spPr bwMode="auto">
          <a:xfrm>
            <a:off x="755650" y="188913"/>
            <a:ext cx="74168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defRPr/>
            </a:pPr>
            <a:r>
              <a:rPr lang="el-GR" altLang="el-GR" sz="2800" b="1" dirty="0">
                <a:solidFill>
                  <a:srgbClr val="800000"/>
                </a:solidFill>
                <a:effectLst>
                  <a:outerShdw blurRad="38100" dist="38100" dir="2700000" algn="tl">
                    <a:srgbClr val="000000"/>
                  </a:outerShdw>
                </a:effectLst>
                <a:latin typeface="Comic Sans MS" pitchFamily="66" charset="0"/>
              </a:rPr>
              <a:t>Σχέσεις γραμμικής και γωνιακής ταχύτητας με τα άλλα χαρακτηριστικά μεγέθη.</a:t>
            </a:r>
          </a:p>
        </p:txBody>
      </p:sp>
      <p:grpSp>
        <p:nvGrpSpPr>
          <p:cNvPr id="27672" name="Group 24"/>
          <p:cNvGrpSpPr>
            <a:grpSpLocks/>
          </p:cNvGrpSpPr>
          <p:nvPr/>
        </p:nvGrpSpPr>
        <p:grpSpPr bwMode="auto">
          <a:xfrm>
            <a:off x="2700338" y="1125538"/>
            <a:ext cx="3744912" cy="3184525"/>
            <a:chOff x="1701" y="709"/>
            <a:chExt cx="2359" cy="2006"/>
          </a:xfrm>
        </p:grpSpPr>
        <p:grpSp>
          <p:nvGrpSpPr>
            <p:cNvPr id="13325" name="Group 21"/>
            <p:cNvGrpSpPr>
              <a:grpSpLocks/>
            </p:cNvGrpSpPr>
            <p:nvPr/>
          </p:nvGrpSpPr>
          <p:grpSpPr bwMode="auto">
            <a:xfrm>
              <a:off x="1701" y="709"/>
              <a:ext cx="2359" cy="2006"/>
              <a:chOff x="1746" y="119"/>
              <a:chExt cx="2359" cy="2006"/>
            </a:xfrm>
          </p:grpSpPr>
          <p:sp>
            <p:nvSpPr>
              <p:cNvPr id="13328" name="Oval 5"/>
              <p:cNvSpPr>
                <a:spLocks noChangeArrowheads="1"/>
              </p:cNvSpPr>
              <p:nvPr/>
            </p:nvSpPr>
            <p:spPr bwMode="auto">
              <a:xfrm>
                <a:off x="1746" y="527"/>
                <a:ext cx="2086" cy="1134"/>
              </a:xfrm>
              <a:prstGeom prst="ellipse">
                <a:avLst/>
              </a:prstGeom>
              <a:solidFill>
                <a:schemeClr val="bg1"/>
              </a:solidFill>
              <a:ln w="9525">
                <a:solidFill>
                  <a:schemeClr val="hlink"/>
                </a:solidFill>
                <a:round/>
                <a:headEnd/>
                <a:tailEnd/>
              </a:ln>
              <a:effectLst>
                <a:outerShdw dist="35921" dir="2700000" algn="ctr" rotWithShape="0">
                  <a:schemeClr val="bg2"/>
                </a:outerShdw>
              </a:effec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el-GR" altLang="el-GR" smtClean="0">
                  <a:solidFill>
                    <a:srgbClr val="000000"/>
                  </a:solidFill>
                </a:endParaRPr>
              </a:p>
            </p:txBody>
          </p:sp>
          <p:sp>
            <p:nvSpPr>
              <p:cNvPr id="13329" name="Line 6"/>
              <p:cNvSpPr>
                <a:spLocks noChangeShapeType="1"/>
              </p:cNvSpPr>
              <p:nvPr/>
            </p:nvSpPr>
            <p:spPr bwMode="auto">
              <a:xfrm>
                <a:off x="2789" y="1071"/>
                <a:ext cx="0" cy="63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l-GR" sz="2400" smtClean="0">
                  <a:solidFill>
                    <a:srgbClr val="000000"/>
                  </a:solidFill>
                </a:endParaRPr>
              </a:p>
            </p:txBody>
          </p:sp>
          <p:sp>
            <p:nvSpPr>
              <p:cNvPr id="13330" name="Line 7"/>
              <p:cNvSpPr>
                <a:spLocks noChangeShapeType="1"/>
              </p:cNvSpPr>
              <p:nvPr/>
            </p:nvSpPr>
            <p:spPr bwMode="auto">
              <a:xfrm>
                <a:off x="2789" y="1661"/>
                <a:ext cx="0" cy="4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l-GR" sz="2400" smtClean="0">
                  <a:solidFill>
                    <a:srgbClr val="000000"/>
                  </a:solidFill>
                </a:endParaRPr>
              </a:p>
            </p:txBody>
          </p:sp>
          <p:sp>
            <p:nvSpPr>
              <p:cNvPr id="13331" name="Line 8"/>
              <p:cNvSpPr>
                <a:spLocks noChangeShapeType="1"/>
              </p:cNvSpPr>
              <p:nvPr/>
            </p:nvSpPr>
            <p:spPr bwMode="auto">
              <a:xfrm flipV="1">
                <a:off x="2789" y="1026"/>
                <a:ext cx="1043" cy="4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l-GR" sz="2400" smtClean="0">
                  <a:solidFill>
                    <a:srgbClr val="000000"/>
                  </a:solidFill>
                </a:endParaRPr>
              </a:p>
            </p:txBody>
          </p:sp>
          <p:sp>
            <p:nvSpPr>
              <p:cNvPr id="13332" name="Line 9"/>
              <p:cNvSpPr>
                <a:spLocks noChangeShapeType="1"/>
              </p:cNvSpPr>
              <p:nvPr/>
            </p:nvSpPr>
            <p:spPr bwMode="auto">
              <a:xfrm>
                <a:off x="2789" y="1071"/>
                <a:ext cx="680" cy="454"/>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l-GR" sz="2400" smtClean="0">
                  <a:solidFill>
                    <a:srgbClr val="000000"/>
                  </a:solidFill>
                </a:endParaRPr>
              </a:p>
            </p:txBody>
          </p:sp>
          <p:sp>
            <p:nvSpPr>
              <p:cNvPr id="13333" name="Arc 10"/>
              <p:cNvSpPr>
                <a:spLocks/>
              </p:cNvSpPr>
              <p:nvPr/>
            </p:nvSpPr>
            <p:spPr bwMode="auto">
              <a:xfrm rot="15849049" flipH="1">
                <a:off x="1700" y="1344"/>
                <a:ext cx="408" cy="315"/>
              </a:xfrm>
              <a:custGeom>
                <a:avLst/>
                <a:gdLst>
                  <a:gd name="T0" fmla="*/ 203 w 21600"/>
                  <a:gd name="T1" fmla="*/ 0 h 18728"/>
                  <a:gd name="T2" fmla="*/ 408 w 21600"/>
                  <a:gd name="T3" fmla="*/ 315 h 18728"/>
                  <a:gd name="T4" fmla="*/ 0 w 21600"/>
                  <a:gd name="T5" fmla="*/ 315 h 18728"/>
                  <a:gd name="T6" fmla="*/ 0 60000 65536"/>
                  <a:gd name="T7" fmla="*/ 0 60000 65536"/>
                  <a:gd name="T8" fmla="*/ 0 60000 65536"/>
                </a:gdLst>
                <a:ahLst/>
                <a:cxnLst>
                  <a:cxn ang="T6">
                    <a:pos x="T0" y="T1"/>
                  </a:cxn>
                  <a:cxn ang="T7">
                    <a:pos x="T2" y="T3"/>
                  </a:cxn>
                  <a:cxn ang="T8">
                    <a:pos x="T4" y="T5"/>
                  </a:cxn>
                </a:cxnLst>
                <a:rect l="0" t="0" r="r" b="b"/>
                <a:pathLst>
                  <a:path w="21600" h="18728" fill="none" extrusionOk="0">
                    <a:moveTo>
                      <a:pt x="10762" y="0"/>
                    </a:moveTo>
                    <a:cubicBezTo>
                      <a:pt x="17466" y="3853"/>
                      <a:pt x="21600" y="10995"/>
                      <a:pt x="21600" y="18728"/>
                    </a:cubicBezTo>
                  </a:path>
                  <a:path w="21600" h="18728" stroke="0" extrusionOk="0">
                    <a:moveTo>
                      <a:pt x="10762" y="0"/>
                    </a:moveTo>
                    <a:cubicBezTo>
                      <a:pt x="17466" y="3853"/>
                      <a:pt x="21600" y="10995"/>
                      <a:pt x="21600" y="18728"/>
                    </a:cubicBezTo>
                    <a:lnTo>
                      <a:pt x="0" y="18728"/>
                    </a:lnTo>
                    <a:lnTo>
                      <a:pt x="10762" y="0"/>
                    </a:lnTo>
                    <a:close/>
                  </a:path>
                </a:pathLst>
              </a:custGeom>
              <a:noFill/>
              <a:ln w="9525">
                <a:solidFill>
                  <a:schemeClr val="tx1"/>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l-GR" sz="2400" smtClean="0">
                  <a:solidFill>
                    <a:srgbClr val="000000"/>
                  </a:solidFill>
                </a:endParaRPr>
              </a:p>
            </p:txBody>
          </p:sp>
          <p:sp>
            <p:nvSpPr>
              <p:cNvPr id="13334" name="Text Box 11"/>
              <p:cNvSpPr txBox="1">
                <a:spLocks noChangeArrowheads="1"/>
              </p:cNvSpPr>
              <p:nvPr/>
            </p:nvSpPr>
            <p:spPr bwMode="auto">
              <a:xfrm>
                <a:off x="3379" y="1525"/>
                <a:ext cx="27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r>
                  <a:rPr lang="en-US" altLang="el-GR" sz="1600" smtClean="0">
                    <a:solidFill>
                      <a:srgbClr val="000000"/>
                    </a:solidFill>
                    <a:latin typeface="Comic Sans MS" pitchFamily="66" charset="0"/>
                  </a:rPr>
                  <a:t>A</a:t>
                </a:r>
                <a:endParaRPr lang="el-GR" altLang="el-GR" sz="1600" smtClean="0">
                  <a:solidFill>
                    <a:srgbClr val="000000"/>
                  </a:solidFill>
                  <a:latin typeface="Comic Sans MS" pitchFamily="66" charset="0"/>
                </a:endParaRPr>
              </a:p>
            </p:txBody>
          </p:sp>
          <p:sp>
            <p:nvSpPr>
              <p:cNvPr id="13335" name="Text Box 12"/>
              <p:cNvSpPr txBox="1">
                <a:spLocks noChangeArrowheads="1"/>
              </p:cNvSpPr>
              <p:nvPr/>
            </p:nvSpPr>
            <p:spPr bwMode="auto">
              <a:xfrm>
                <a:off x="3833" y="935"/>
                <a:ext cx="27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r>
                  <a:rPr lang="en-US" altLang="el-GR" sz="1600" smtClean="0">
                    <a:solidFill>
                      <a:srgbClr val="000000"/>
                    </a:solidFill>
                    <a:latin typeface="Comic Sans MS" pitchFamily="66" charset="0"/>
                  </a:rPr>
                  <a:t>B</a:t>
                </a:r>
                <a:endParaRPr lang="el-GR" altLang="el-GR" sz="1600" smtClean="0">
                  <a:solidFill>
                    <a:srgbClr val="000000"/>
                  </a:solidFill>
                  <a:latin typeface="Comic Sans MS" pitchFamily="66" charset="0"/>
                </a:endParaRPr>
              </a:p>
            </p:txBody>
          </p:sp>
          <p:graphicFrame>
            <p:nvGraphicFramePr>
              <p:cNvPr id="13336" name="Object 13"/>
              <p:cNvGraphicFramePr>
                <a:graphicFrameLocks noChangeAspect="1"/>
              </p:cNvGraphicFramePr>
              <p:nvPr/>
            </p:nvGraphicFramePr>
            <p:xfrm>
              <a:off x="3779" y="396"/>
              <a:ext cx="209" cy="321"/>
            </p:xfrm>
            <a:graphic>
              <a:graphicData uri="http://schemas.openxmlformats.org/presentationml/2006/ole">
                <mc:AlternateContent xmlns:mc="http://schemas.openxmlformats.org/markup-compatibility/2006">
                  <mc:Choice xmlns:v="urn:schemas-microsoft-com:vml" Requires="v">
                    <p:oleObj spid="_x0000_s10686" name="Εξίσωση" r:id="rId3" imgW="152400" imgH="247740" progId="Equation.3">
                      <p:embed/>
                    </p:oleObj>
                  </mc:Choice>
                  <mc:Fallback>
                    <p:oleObj name="Εξίσωση" r:id="rId3" imgW="152400" imgH="2477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9" y="396"/>
                            <a:ext cx="209" cy="321"/>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337" name="Text Box 14"/>
              <p:cNvSpPr txBox="1">
                <a:spLocks noChangeArrowheads="1"/>
              </p:cNvSpPr>
              <p:nvPr/>
            </p:nvSpPr>
            <p:spPr bwMode="auto">
              <a:xfrm>
                <a:off x="2562" y="119"/>
                <a:ext cx="22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r>
                  <a:rPr lang="en-US" altLang="el-GR" sz="1400" smtClean="0">
                    <a:solidFill>
                      <a:srgbClr val="000000"/>
                    </a:solidFill>
                    <a:latin typeface="Comic Sans MS" pitchFamily="66" charset="0"/>
                  </a:rPr>
                  <a:t>z</a:t>
                </a:r>
                <a:endParaRPr lang="el-GR" altLang="el-GR" sz="1400" smtClean="0">
                  <a:solidFill>
                    <a:srgbClr val="000000"/>
                  </a:solidFill>
                  <a:latin typeface="Comic Sans MS" pitchFamily="66" charset="0"/>
                </a:endParaRPr>
              </a:p>
            </p:txBody>
          </p:sp>
          <p:sp>
            <p:nvSpPr>
              <p:cNvPr id="13338" name="Text Box 15"/>
              <p:cNvSpPr txBox="1">
                <a:spLocks noChangeArrowheads="1"/>
              </p:cNvSpPr>
              <p:nvPr/>
            </p:nvSpPr>
            <p:spPr bwMode="auto">
              <a:xfrm>
                <a:off x="2562" y="1933"/>
                <a:ext cx="22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r>
                  <a:rPr lang="en-US" altLang="el-GR" sz="1400" smtClean="0">
                    <a:solidFill>
                      <a:srgbClr val="000000"/>
                    </a:solidFill>
                    <a:latin typeface="Comic Sans MS" pitchFamily="66" charset="0"/>
                  </a:rPr>
                  <a:t>z</a:t>
                </a:r>
                <a:r>
                  <a:rPr lang="en-US" altLang="el-GR" sz="1400" smtClean="0">
                    <a:solidFill>
                      <a:srgbClr val="000000"/>
                    </a:solidFill>
                    <a:latin typeface="Comic Sans MS" pitchFamily="66" charset="0"/>
                    <a:cs typeface="Times New Roman" pitchFamily="18" charset="0"/>
                  </a:rPr>
                  <a:t>'</a:t>
                </a:r>
              </a:p>
            </p:txBody>
          </p:sp>
          <p:sp>
            <p:nvSpPr>
              <p:cNvPr id="13339" name="Line 16"/>
              <p:cNvSpPr>
                <a:spLocks noChangeShapeType="1"/>
              </p:cNvSpPr>
              <p:nvPr/>
            </p:nvSpPr>
            <p:spPr bwMode="auto">
              <a:xfrm flipH="1" flipV="1">
                <a:off x="3742" y="618"/>
                <a:ext cx="91" cy="408"/>
              </a:xfrm>
              <a:prstGeom prst="line">
                <a:avLst/>
              </a:prstGeom>
              <a:noFill/>
              <a:ln w="38100">
                <a:solidFill>
                  <a:srgbClr val="FF0000"/>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l-GR" sz="2400" smtClean="0">
                  <a:solidFill>
                    <a:srgbClr val="000000"/>
                  </a:solidFill>
                </a:endParaRPr>
              </a:p>
            </p:txBody>
          </p:sp>
          <p:sp>
            <p:nvSpPr>
              <p:cNvPr id="13340" name="Line 17"/>
              <p:cNvSpPr>
                <a:spLocks noChangeShapeType="1"/>
              </p:cNvSpPr>
              <p:nvPr/>
            </p:nvSpPr>
            <p:spPr bwMode="auto">
              <a:xfrm>
                <a:off x="2789" y="300"/>
                <a:ext cx="0" cy="862"/>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l-GR" sz="2400" smtClean="0">
                  <a:solidFill>
                    <a:srgbClr val="000000"/>
                  </a:solidFill>
                </a:endParaRPr>
              </a:p>
            </p:txBody>
          </p:sp>
          <p:sp>
            <p:nvSpPr>
              <p:cNvPr id="13341" name="Text Box 18"/>
              <p:cNvSpPr txBox="1">
                <a:spLocks noChangeArrowheads="1"/>
              </p:cNvSpPr>
              <p:nvPr/>
            </p:nvSpPr>
            <p:spPr bwMode="auto">
              <a:xfrm>
                <a:off x="2608" y="981"/>
                <a:ext cx="27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r>
                  <a:rPr lang="en-US" altLang="el-GR" sz="1600" smtClean="0">
                    <a:solidFill>
                      <a:srgbClr val="000000"/>
                    </a:solidFill>
                    <a:latin typeface="Comic Sans MS" pitchFamily="66" charset="0"/>
                  </a:rPr>
                  <a:t>K</a:t>
                </a:r>
                <a:endParaRPr lang="el-GR" altLang="el-GR" sz="1600" smtClean="0">
                  <a:solidFill>
                    <a:srgbClr val="000000"/>
                  </a:solidFill>
                  <a:latin typeface="Comic Sans MS" pitchFamily="66" charset="0"/>
                </a:endParaRPr>
              </a:p>
            </p:txBody>
          </p:sp>
          <p:sp>
            <p:nvSpPr>
              <p:cNvPr id="13342" name="Text Box 19"/>
              <p:cNvSpPr txBox="1">
                <a:spLocks noChangeArrowheads="1"/>
              </p:cNvSpPr>
              <p:nvPr/>
            </p:nvSpPr>
            <p:spPr bwMode="auto">
              <a:xfrm>
                <a:off x="3470" y="1117"/>
                <a:ext cx="40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r>
                  <a:rPr lang="el-GR" altLang="el-GR" sz="1800" smtClean="0">
                    <a:solidFill>
                      <a:srgbClr val="000000"/>
                    </a:solidFill>
                    <a:latin typeface="Comic Sans MS" pitchFamily="66" charset="0"/>
                  </a:rPr>
                  <a:t>Δ</a:t>
                </a:r>
                <a:r>
                  <a:rPr lang="en-US" altLang="el-GR" sz="1800" i="1" smtClean="0">
                    <a:solidFill>
                      <a:srgbClr val="000000"/>
                    </a:solidFill>
                    <a:latin typeface="Comic Sans MS" pitchFamily="66" charset="0"/>
                  </a:rPr>
                  <a:t>s</a:t>
                </a:r>
                <a:endParaRPr lang="el-GR" altLang="el-GR" sz="1800" i="1" smtClean="0">
                  <a:solidFill>
                    <a:srgbClr val="000000"/>
                  </a:solidFill>
                  <a:latin typeface="Comic Sans MS" pitchFamily="66" charset="0"/>
                </a:endParaRPr>
              </a:p>
            </p:txBody>
          </p:sp>
          <p:sp>
            <p:nvSpPr>
              <p:cNvPr id="13343" name="Text Box 20"/>
              <p:cNvSpPr txBox="1">
                <a:spLocks noChangeArrowheads="1"/>
              </p:cNvSpPr>
              <p:nvPr/>
            </p:nvSpPr>
            <p:spPr bwMode="auto">
              <a:xfrm>
                <a:off x="2925" y="1253"/>
                <a:ext cx="27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r>
                  <a:rPr lang="en-US" altLang="el-GR" sz="1600" i="1" smtClean="0">
                    <a:solidFill>
                      <a:srgbClr val="000000"/>
                    </a:solidFill>
                    <a:latin typeface="Comic Sans MS" pitchFamily="66" charset="0"/>
                  </a:rPr>
                  <a:t>R</a:t>
                </a:r>
                <a:endParaRPr lang="el-GR" altLang="el-GR" sz="1600" i="1" smtClean="0">
                  <a:solidFill>
                    <a:srgbClr val="000000"/>
                  </a:solidFill>
                  <a:latin typeface="Comic Sans MS" pitchFamily="66" charset="0"/>
                </a:endParaRPr>
              </a:p>
            </p:txBody>
          </p:sp>
        </p:grpSp>
        <p:sp>
          <p:nvSpPr>
            <p:cNvPr id="13326" name="Oval 22"/>
            <p:cNvSpPr>
              <a:spLocks noChangeArrowheads="1"/>
            </p:cNvSpPr>
            <p:nvPr/>
          </p:nvSpPr>
          <p:spPr bwMode="auto">
            <a:xfrm>
              <a:off x="3424" y="2115"/>
              <a:ext cx="45" cy="4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el-GR" altLang="el-GR" smtClean="0">
                <a:solidFill>
                  <a:srgbClr val="000000"/>
                </a:solidFill>
              </a:endParaRPr>
            </a:p>
          </p:txBody>
        </p:sp>
        <p:sp>
          <p:nvSpPr>
            <p:cNvPr id="13327" name="Oval 23"/>
            <p:cNvSpPr>
              <a:spLocks noChangeArrowheads="1"/>
            </p:cNvSpPr>
            <p:nvPr/>
          </p:nvSpPr>
          <p:spPr bwMode="auto">
            <a:xfrm>
              <a:off x="3787" y="1616"/>
              <a:ext cx="45" cy="4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el-GR" altLang="el-GR" smtClean="0">
                <a:solidFill>
                  <a:srgbClr val="000000"/>
                </a:solidFill>
              </a:endParaRPr>
            </a:p>
          </p:txBody>
        </p:sp>
      </p:grpSp>
      <p:graphicFrame>
        <p:nvGraphicFramePr>
          <p:cNvPr id="27673" name="Object 25"/>
          <p:cNvGraphicFramePr>
            <a:graphicFrameLocks noChangeAspect="1"/>
          </p:cNvGraphicFramePr>
          <p:nvPr/>
        </p:nvGraphicFramePr>
        <p:xfrm>
          <a:off x="684213" y="4508500"/>
          <a:ext cx="1481137" cy="1009650"/>
        </p:xfrm>
        <a:graphic>
          <a:graphicData uri="http://schemas.openxmlformats.org/presentationml/2006/ole">
            <mc:AlternateContent xmlns:mc="http://schemas.openxmlformats.org/markup-compatibility/2006">
              <mc:Choice xmlns:v="urn:schemas-microsoft-com:vml" Requires="v">
                <p:oleObj spid="_x0000_s10687" name="Εξίσωση" r:id="rId5" imgW="590685" imgH="400050" progId="Equation.3">
                  <p:embed/>
                </p:oleObj>
              </mc:Choice>
              <mc:Fallback>
                <p:oleObj name="Εξίσωση" r:id="rId5" imgW="590685" imgH="40005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4213" y="4508500"/>
                        <a:ext cx="1481137" cy="1009650"/>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27679" name="Group 31"/>
          <p:cNvGrpSpPr>
            <a:grpSpLocks/>
          </p:cNvGrpSpPr>
          <p:nvPr/>
        </p:nvGrpSpPr>
        <p:grpSpPr bwMode="auto">
          <a:xfrm>
            <a:off x="2555875" y="4437063"/>
            <a:ext cx="2447925" cy="1003300"/>
            <a:chOff x="1202" y="2704"/>
            <a:chExt cx="1587" cy="677"/>
          </a:xfrm>
        </p:grpSpPr>
        <p:sp>
          <p:nvSpPr>
            <p:cNvPr id="13323" name="AutoShape 26"/>
            <p:cNvSpPr>
              <a:spLocks noChangeArrowheads="1"/>
            </p:cNvSpPr>
            <p:nvPr/>
          </p:nvSpPr>
          <p:spPr bwMode="auto">
            <a:xfrm>
              <a:off x="1202" y="3067"/>
              <a:ext cx="317" cy="45"/>
            </a:xfrm>
            <a:prstGeom prst="rightArrow">
              <a:avLst>
                <a:gd name="adj1" fmla="val 50000"/>
                <a:gd name="adj2" fmla="val 176111"/>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el-GR" altLang="el-GR" smtClean="0">
                <a:solidFill>
                  <a:srgbClr val="000000"/>
                </a:solidFill>
              </a:endParaRPr>
            </a:p>
          </p:txBody>
        </p:sp>
        <p:graphicFrame>
          <p:nvGraphicFramePr>
            <p:cNvPr id="13324" name="Object 27"/>
            <p:cNvGraphicFramePr>
              <a:graphicFrameLocks noChangeAspect="1"/>
            </p:cNvGraphicFramePr>
            <p:nvPr/>
          </p:nvGraphicFramePr>
          <p:xfrm>
            <a:off x="1655" y="2704"/>
            <a:ext cx="1134" cy="677"/>
          </p:xfrm>
          <a:graphic>
            <a:graphicData uri="http://schemas.openxmlformats.org/presentationml/2006/ole">
              <mc:AlternateContent xmlns:mc="http://schemas.openxmlformats.org/markup-compatibility/2006">
                <mc:Choice xmlns:v="urn:schemas-microsoft-com:vml" Requires="v">
                  <p:oleObj spid="_x0000_s10688" name="Εξίσωση" r:id="rId7" imgW="647700" imgH="380910" progId="Equation.3">
                    <p:embed/>
                  </p:oleObj>
                </mc:Choice>
                <mc:Fallback>
                  <p:oleObj name="Εξίσωση" r:id="rId7" imgW="647700" imgH="38091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55" y="2704"/>
                          <a:ext cx="1134" cy="677"/>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27680" name="Group 32"/>
          <p:cNvGrpSpPr>
            <a:grpSpLocks/>
          </p:cNvGrpSpPr>
          <p:nvPr/>
        </p:nvGrpSpPr>
        <p:grpSpPr bwMode="auto">
          <a:xfrm>
            <a:off x="5508625" y="4724400"/>
            <a:ext cx="2736850" cy="466725"/>
            <a:chOff x="2925" y="2840"/>
            <a:chExt cx="1769" cy="340"/>
          </a:xfrm>
        </p:grpSpPr>
        <p:sp>
          <p:nvSpPr>
            <p:cNvPr id="13321" name="AutoShape 28"/>
            <p:cNvSpPr>
              <a:spLocks noChangeArrowheads="1"/>
            </p:cNvSpPr>
            <p:nvPr/>
          </p:nvSpPr>
          <p:spPr bwMode="auto">
            <a:xfrm>
              <a:off x="2925" y="3022"/>
              <a:ext cx="317" cy="45"/>
            </a:xfrm>
            <a:prstGeom prst="rightArrow">
              <a:avLst>
                <a:gd name="adj1" fmla="val 50000"/>
                <a:gd name="adj2" fmla="val 176111"/>
              </a:avLst>
            </a:prstGeom>
            <a:solidFill>
              <a:schemeClr val="tx1"/>
            </a:solidFill>
            <a:ln w="9525">
              <a:solidFill>
                <a:schemeClr val="tx1"/>
              </a:solidFill>
              <a:miter lim="800000"/>
              <a:headEnd/>
              <a:tailEnd/>
            </a:ln>
            <a:effec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el-GR" altLang="el-GR" smtClean="0">
                <a:solidFill>
                  <a:srgbClr val="000000"/>
                </a:solidFill>
              </a:endParaRPr>
            </a:p>
          </p:txBody>
        </p:sp>
        <p:graphicFrame>
          <p:nvGraphicFramePr>
            <p:cNvPr id="13322" name="Object 30"/>
            <p:cNvGraphicFramePr>
              <a:graphicFrameLocks noChangeAspect="1"/>
            </p:cNvGraphicFramePr>
            <p:nvPr/>
          </p:nvGraphicFramePr>
          <p:xfrm>
            <a:off x="3379" y="2840"/>
            <a:ext cx="1315" cy="340"/>
          </p:xfrm>
          <a:graphic>
            <a:graphicData uri="http://schemas.openxmlformats.org/presentationml/2006/ole">
              <mc:AlternateContent xmlns:mc="http://schemas.openxmlformats.org/markup-compatibility/2006">
                <mc:Choice xmlns:v="urn:schemas-microsoft-com:vml" Requires="v">
                  <p:oleObj spid="_x0000_s10689" name="Εξίσωση" r:id="rId9" imgW="723900" imgH="180885" progId="Equation.3">
                    <p:embed/>
                  </p:oleObj>
                </mc:Choice>
                <mc:Fallback>
                  <p:oleObj name="Εξίσωση" r:id="rId9" imgW="723900" imgH="180885"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79" y="2840"/>
                          <a:ext cx="1315" cy="340"/>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Tree>
    <p:extLst>
      <p:ext uri="{BB962C8B-B14F-4D97-AF65-F5344CB8AC3E}">
        <p14:creationId xmlns:p14="http://schemas.microsoft.com/office/powerpoint/2010/main" val="2039494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27652"/>
                                        </p:tgtEl>
                                        <p:attrNameLst>
                                          <p:attrName>style.visibility</p:attrName>
                                        </p:attrNameLst>
                                      </p:cBhvr>
                                      <p:to>
                                        <p:strVal val="visible"/>
                                      </p:to>
                                    </p:set>
                                    <p:anim calcmode="lin" valueType="num">
                                      <p:cBhvr additive="base">
                                        <p:cTn id="7" dur="2000" fill="hold"/>
                                        <p:tgtEl>
                                          <p:spTgt spid="27652"/>
                                        </p:tgtEl>
                                        <p:attrNameLst>
                                          <p:attrName>ppt_x</p:attrName>
                                        </p:attrNameLst>
                                      </p:cBhvr>
                                      <p:tavLst>
                                        <p:tav tm="0">
                                          <p:val>
                                            <p:strVal val="0-#ppt_w/2"/>
                                          </p:val>
                                        </p:tav>
                                        <p:tav tm="100000">
                                          <p:val>
                                            <p:strVal val="#ppt_x"/>
                                          </p:val>
                                        </p:tav>
                                      </p:tavLst>
                                    </p:anim>
                                    <p:anim calcmode="lin" valueType="num">
                                      <p:cBhvr additive="base">
                                        <p:cTn id="8" dur="2000" fill="hold"/>
                                        <p:tgtEl>
                                          <p:spTgt spid="2765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27672"/>
                                        </p:tgtEl>
                                        <p:attrNameLst>
                                          <p:attrName>style.visibility</p:attrName>
                                        </p:attrNameLst>
                                      </p:cBhvr>
                                      <p:to>
                                        <p:strVal val="visible"/>
                                      </p:to>
                                    </p:set>
                                    <p:animEffect transition="in" filter="dissolve">
                                      <p:cBhvr>
                                        <p:cTn id="13" dur="500"/>
                                        <p:tgtEl>
                                          <p:spTgt spid="2767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9" presetClass="entr" presetSubtype="0" fill="hold" nodeType="clickEffect">
                                  <p:stCondLst>
                                    <p:cond delay="0"/>
                                  </p:stCondLst>
                                  <p:childTnLst>
                                    <p:set>
                                      <p:cBhvr>
                                        <p:cTn id="17" dur="1" fill="hold">
                                          <p:stCondLst>
                                            <p:cond delay="0"/>
                                          </p:stCondLst>
                                        </p:cTn>
                                        <p:tgtEl>
                                          <p:spTgt spid="27673"/>
                                        </p:tgtEl>
                                        <p:attrNameLst>
                                          <p:attrName>style.visibility</p:attrName>
                                        </p:attrNameLst>
                                      </p:cBhvr>
                                      <p:to>
                                        <p:strVal val="visible"/>
                                      </p:to>
                                    </p:set>
                                    <p:anim calcmode="lin" valueType="num">
                                      <p:cBhvr>
                                        <p:cTn id="18" dur="1000" fill="hold"/>
                                        <p:tgtEl>
                                          <p:spTgt spid="27673"/>
                                        </p:tgtEl>
                                        <p:attrNameLst>
                                          <p:attrName>ppt_x</p:attrName>
                                        </p:attrNameLst>
                                      </p:cBhvr>
                                      <p:tavLst>
                                        <p:tav tm="0">
                                          <p:val>
                                            <p:strVal val="#ppt_x-.2"/>
                                          </p:val>
                                        </p:tav>
                                        <p:tav tm="100000">
                                          <p:val>
                                            <p:strVal val="#ppt_x"/>
                                          </p:val>
                                        </p:tav>
                                      </p:tavLst>
                                    </p:anim>
                                    <p:anim calcmode="lin" valueType="num">
                                      <p:cBhvr>
                                        <p:cTn id="19" dur="1000" fill="hold"/>
                                        <p:tgtEl>
                                          <p:spTgt spid="27673"/>
                                        </p:tgtEl>
                                        <p:attrNameLst>
                                          <p:attrName>ppt_y</p:attrName>
                                        </p:attrNameLst>
                                      </p:cBhvr>
                                      <p:tavLst>
                                        <p:tav tm="0">
                                          <p:val>
                                            <p:strVal val="#ppt_y"/>
                                          </p:val>
                                        </p:tav>
                                        <p:tav tm="100000">
                                          <p:val>
                                            <p:strVal val="#ppt_y"/>
                                          </p:val>
                                        </p:tav>
                                      </p:tavLst>
                                    </p:anim>
                                    <p:animEffect transition="in" filter="wipe(right)" prLst="gradientSize: 0.1">
                                      <p:cBhvr>
                                        <p:cTn id="20" dur="1000"/>
                                        <p:tgtEl>
                                          <p:spTgt spid="27673"/>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9" presetClass="entr" presetSubtype="0" fill="hold" nodeType="clickEffect">
                                  <p:stCondLst>
                                    <p:cond delay="0"/>
                                  </p:stCondLst>
                                  <p:childTnLst>
                                    <p:set>
                                      <p:cBhvr>
                                        <p:cTn id="24" dur="1" fill="hold">
                                          <p:stCondLst>
                                            <p:cond delay="0"/>
                                          </p:stCondLst>
                                        </p:cTn>
                                        <p:tgtEl>
                                          <p:spTgt spid="27679"/>
                                        </p:tgtEl>
                                        <p:attrNameLst>
                                          <p:attrName>style.visibility</p:attrName>
                                        </p:attrNameLst>
                                      </p:cBhvr>
                                      <p:to>
                                        <p:strVal val="visible"/>
                                      </p:to>
                                    </p:set>
                                    <p:anim calcmode="lin" valueType="num">
                                      <p:cBhvr>
                                        <p:cTn id="25" dur="1000" fill="hold"/>
                                        <p:tgtEl>
                                          <p:spTgt spid="27679"/>
                                        </p:tgtEl>
                                        <p:attrNameLst>
                                          <p:attrName>ppt_x</p:attrName>
                                        </p:attrNameLst>
                                      </p:cBhvr>
                                      <p:tavLst>
                                        <p:tav tm="0">
                                          <p:val>
                                            <p:strVal val="#ppt_x-.2"/>
                                          </p:val>
                                        </p:tav>
                                        <p:tav tm="100000">
                                          <p:val>
                                            <p:strVal val="#ppt_x"/>
                                          </p:val>
                                        </p:tav>
                                      </p:tavLst>
                                    </p:anim>
                                    <p:anim calcmode="lin" valueType="num">
                                      <p:cBhvr>
                                        <p:cTn id="26" dur="1000" fill="hold"/>
                                        <p:tgtEl>
                                          <p:spTgt spid="27679"/>
                                        </p:tgtEl>
                                        <p:attrNameLst>
                                          <p:attrName>ppt_y</p:attrName>
                                        </p:attrNameLst>
                                      </p:cBhvr>
                                      <p:tavLst>
                                        <p:tav tm="0">
                                          <p:val>
                                            <p:strVal val="#ppt_y"/>
                                          </p:val>
                                        </p:tav>
                                        <p:tav tm="100000">
                                          <p:val>
                                            <p:strVal val="#ppt_y"/>
                                          </p:val>
                                        </p:tav>
                                      </p:tavLst>
                                    </p:anim>
                                    <p:animEffect transition="in" filter="wipe(right)" prLst="gradientSize: 0.1">
                                      <p:cBhvr>
                                        <p:cTn id="27" dur="1000"/>
                                        <p:tgtEl>
                                          <p:spTgt spid="2767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27680"/>
                                        </p:tgtEl>
                                        <p:attrNameLst>
                                          <p:attrName>style.visibility</p:attrName>
                                        </p:attrNameLst>
                                      </p:cBhvr>
                                      <p:to>
                                        <p:strVal val="visible"/>
                                      </p:to>
                                    </p:set>
                                    <p:animEffect transition="in" filter="dissolve">
                                      <p:cBhvr>
                                        <p:cTn id="32" dur="500"/>
                                        <p:tgtEl>
                                          <p:spTgt spid="276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Θέση υποσέλιδου 2"/>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l-GR" altLang="el-GR" sz="1200" dirty="0" err="1">
                <a:solidFill>
                  <a:srgbClr val="000000"/>
                </a:solidFill>
                <a:latin typeface="Calibri" panose="020F0502020204030204" pitchFamily="34" charset="0"/>
              </a:rPr>
              <a:t>Μερκ</a:t>
            </a:r>
            <a:r>
              <a:rPr lang="el-GR" altLang="el-GR" sz="1200" dirty="0">
                <a:solidFill>
                  <a:srgbClr val="000000"/>
                </a:solidFill>
                <a:latin typeface="Calibri" panose="020F0502020204030204" pitchFamily="34" charset="0"/>
              </a:rPr>
              <a:t>. Παναγιωτόπουλος - Φυσικός          </a:t>
            </a:r>
            <a:r>
              <a:rPr lang="el-GR" altLang="el-GR" sz="1200" dirty="0" err="1">
                <a:solidFill>
                  <a:srgbClr val="000000"/>
                </a:solidFill>
                <a:latin typeface="Calibri" panose="020F0502020204030204" pitchFamily="34" charset="0"/>
              </a:rPr>
              <a:t>www.merkopanas.blogspot.gr</a:t>
            </a:r>
            <a:endParaRPr lang="el-GR" altLang="el-GR" sz="1200" dirty="0">
              <a:solidFill>
                <a:srgbClr val="000000"/>
              </a:solidFill>
              <a:latin typeface="Calibri" panose="020F0502020204030204" pitchFamily="34" charset="0"/>
            </a:endParaRPr>
          </a:p>
        </p:txBody>
      </p:sp>
      <p:sp>
        <p:nvSpPr>
          <p:cNvPr id="14339" name="Θέση αριθμού διαφάνειας 3"/>
          <p:cNvSpPr>
            <a:spLocks noGrp="1"/>
          </p:cNvSpPr>
          <p:nvPr>
            <p:ph type="sldNum" sz="quarter" idx="12"/>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B25EE07-1883-48D6-9979-CCD1716F15FD}" type="slidenum">
              <a:rPr lang="el-GR" altLang="el-GR" sz="1200">
                <a:solidFill>
                  <a:srgbClr val="000000"/>
                </a:solidFill>
                <a:latin typeface="Calibri" panose="020F0502020204030204" pitchFamily="34" charset="0"/>
              </a:rPr>
              <a:pPr eaLnBrk="1" hangingPunct="1"/>
              <a:t>14</a:t>
            </a:fld>
            <a:endParaRPr lang="el-GR" altLang="el-GR" sz="1200" dirty="0">
              <a:solidFill>
                <a:srgbClr val="000000"/>
              </a:solidFill>
              <a:latin typeface="Calibri" panose="020F0502020204030204" pitchFamily="34" charset="0"/>
            </a:endParaRPr>
          </a:p>
        </p:txBody>
      </p:sp>
      <p:grpSp>
        <p:nvGrpSpPr>
          <p:cNvPr id="29736" name="Group 40"/>
          <p:cNvGrpSpPr>
            <a:grpSpLocks/>
          </p:cNvGrpSpPr>
          <p:nvPr/>
        </p:nvGrpSpPr>
        <p:grpSpPr bwMode="auto">
          <a:xfrm>
            <a:off x="2555875" y="476250"/>
            <a:ext cx="3744913" cy="3184525"/>
            <a:chOff x="1610" y="300"/>
            <a:chExt cx="2359" cy="2006"/>
          </a:xfrm>
        </p:grpSpPr>
        <p:grpSp>
          <p:nvGrpSpPr>
            <p:cNvPr id="14353" name="Group 5"/>
            <p:cNvGrpSpPr>
              <a:grpSpLocks/>
            </p:cNvGrpSpPr>
            <p:nvPr/>
          </p:nvGrpSpPr>
          <p:grpSpPr bwMode="auto">
            <a:xfrm>
              <a:off x="1610" y="300"/>
              <a:ext cx="2359" cy="2006"/>
              <a:chOff x="1701" y="709"/>
              <a:chExt cx="2359" cy="2006"/>
            </a:xfrm>
          </p:grpSpPr>
          <p:grpSp>
            <p:nvGrpSpPr>
              <p:cNvPr id="14357" name="Group 6"/>
              <p:cNvGrpSpPr>
                <a:grpSpLocks/>
              </p:cNvGrpSpPr>
              <p:nvPr/>
            </p:nvGrpSpPr>
            <p:grpSpPr bwMode="auto">
              <a:xfrm>
                <a:off x="1701" y="709"/>
                <a:ext cx="2359" cy="2006"/>
                <a:chOff x="1746" y="119"/>
                <a:chExt cx="2359" cy="2006"/>
              </a:xfrm>
            </p:grpSpPr>
            <p:sp>
              <p:nvSpPr>
                <p:cNvPr id="14360" name="Oval 7"/>
                <p:cNvSpPr>
                  <a:spLocks noChangeArrowheads="1"/>
                </p:cNvSpPr>
                <p:nvPr/>
              </p:nvSpPr>
              <p:spPr bwMode="auto">
                <a:xfrm>
                  <a:off x="1746" y="527"/>
                  <a:ext cx="2086" cy="1134"/>
                </a:xfrm>
                <a:prstGeom prst="ellipse">
                  <a:avLst/>
                </a:prstGeom>
                <a:solidFill>
                  <a:schemeClr val="bg1"/>
                </a:solidFill>
                <a:ln w="9525">
                  <a:solidFill>
                    <a:schemeClr val="hlink"/>
                  </a:solidFill>
                  <a:round/>
                  <a:headEnd/>
                  <a:tailEnd/>
                </a:ln>
                <a:effectLst>
                  <a:outerShdw dist="35921" dir="2700000" algn="ctr" rotWithShape="0">
                    <a:schemeClr val="bg2"/>
                  </a:outerShdw>
                </a:effec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el-GR" altLang="el-GR" smtClean="0">
                    <a:solidFill>
                      <a:srgbClr val="000000"/>
                    </a:solidFill>
                  </a:endParaRPr>
                </a:p>
              </p:txBody>
            </p:sp>
            <p:sp>
              <p:nvSpPr>
                <p:cNvPr id="14361" name="Line 8"/>
                <p:cNvSpPr>
                  <a:spLocks noChangeShapeType="1"/>
                </p:cNvSpPr>
                <p:nvPr/>
              </p:nvSpPr>
              <p:spPr bwMode="auto">
                <a:xfrm>
                  <a:off x="2789" y="1071"/>
                  <a:ext cx="0" cy="63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l-GR" sz="2400" smtClean="0">
                    <a:solidFill>
                      <a:srgbClr val="000000"/>
                    </a:solidFill>
                  </a:endParaRPr>
                </a:p>
              </p:txBody>
            </p:sp>
            <p:sp>
              <p:nvSpPr>
                <p:cNvPr id="14362" name="Line 9"/>
                <p:cNvSpPr>
                  <a:spLocks noChangeShapeType="1"/>
                </p:cNvSpPr>
                <p:nvPr/>
              </p:nvSpPr>
              <p:spPr bwMode="auto">
                <a:xfrm>
                  <a:off x="2789" y="1661"/>
                  <a:ext cx="0" cy="4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l-GR" sz="2400" smtClean="0">
                    <a:solidFill>
                      <a:srgbClr val="000000"/>
                    </a:solidFill>
                  </a:endParaRPr>
                </a:p>
              </p:txBody>
            </p:sp>
            <p:sp>
              <p:nvSpPr>
                <p:cNvPr id="14363" name="Line 10"/>
                <p:cNvSpPr>
                  <a:spLocks noChangeShapeType="1"/>
                </p:cNvSpPr>
                <p:nvPr/>
              </p:nvSpPr>
              <p:spPr bwMode="auto">
                <a:xfrm flipV="1">
                  <a:off x="2789" y="1026"/>
                  <a:ext cx="1043" cy="4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l-GR" sz="2400" smtClean="0">
                    <a:solidFill>
                      <a:srgbClr val="000000"/>
                    </a:solidFill>
                  </a:endParaRPr>
                </a:p>
              </p:txBody>
            </p:sp>
            <p:sp>
              <p:nvSpPr>
                <p:cNvPr id="14364" name="Line 11"/>
                <p:cNvSpPr>
                  <a:spLocks noChangeShapeType="1"/>
                </p:cNvSpPr>
                <p:nvPr/>
              </p:nvSpPr>
              <p:spPr bwMode="auto">
                <a:xfrm>
                  <a:off x="2789" y="1071"/>
                  <a:ext cx="680" cy="454"/>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l-GR" sz="2400" smtClean="0">
                    <a:solidFill>
                      <a:srgbClr val="000000"/>
                    </a:solidFill>
                  </a:endParaRPr>
                </a:p>
              </p:txBody>
            </p:sp>
            <p:sp>
              <p:nvSpPr>
                <p:cNvPr id="14365" name="Arc 12"/>
                <p:cNvSpPr>
                  <a:spLocks/>
                </p:cNvSpPr>
                <p:nvPr/>
              </p:nvSpPr>
              <p:spPr bwMode="auto">
                <a:xfrm rot="15849049" flipH="1">
                  <a:off x="1700" y="1344"/>
                  <a:ext cx="408" cy="315"/>
                </a:xfrm>
                <a:custGeom>
                  <a:avLst/>
                  <a:gdLst>
                    <a:gd name="T0" fmla="*/ 203 w 21600"/>
                    <a:gd name="T1" fmla="*/ 0 h 18728"/>
                    <a:gd name="T2" fmla="*/ 408 w 21600"/>
                    <a:gd name="T3" fmla="*/ 315 h 18728"/>
                    <a:gd name="T4" fmla="*/ 0 w 21600"/>
                    <a:gd name="T5" fmla="*/ 315 h 18728"/>
                    <a:gd name="T6" fmla="*/ 0 60000 65536"/>
                    <a:gd name="T7" fmla="*/ 0 60000 65536"/>
                    <a:gd name="T8" fmla="*/ 0 60000 65536"/>
                  </a:gdLst>
                  <a:ahLst/>
                  <a:cxnLst>
                    <a:cxn ang="T6">
                      <a:pos x="T0" y="T1"/>
                    </a:cxn>
                    <a:cxn ang="T7">
                      <a:pos x="T2" y="T3"/>
                    </a:cxn>
                    <a:cxn ang="T8">
                      <a:pos x="T4" y="T5"/>
                    </a:cxn>
                  </a:cxnLst>
                  <a:rect l="0" t="0" r="r" b="b"/>
                  <a:pathLst>
                    <a:path w="21600" h="18728" fill="none" extrusionOk="0">
                      <a:moveTo>
                        <a:pt x="10762" y="0"/>
                      </a:moveTo>
                      <a:cubicBezTo>
                        <a:pt x="17466" y="3853"/>
                        <a:pt x="21600" y="10995"/>
                        <a:pt x="21600" y="18728"/>
                      </a:cubicBezTo>
                    </a:path>
                    <a:path w="21600" h="18728" stroke="0" extrusionOk="0">
                      <a:moveTo>
                        <a:pt x="10762" y="0"/>
                      </a:moveTo>
                      <a:cubicBezTo>
                        <a:pt x="17466" y="3853"/>
                        <a:pt x="21600" y="10995"/>
                        <a:pt x="21600" y="18728"/>
                      </a:cubicBezTo>
                      <a:lnTo>
                        <a:pt x="0" y="18728"/>
                      </a:lnTo>
                      <a:lnTo>
                        <a:pt x="10762" y="0"/>
                      </a:lnTo>
                      <a:close/>
                    </a:path>
                  </a:pathLst>
                </a:custGeom>
                <a:noFill/>
                <a:ln w="9525">
                  <a:solidFill>
                    <a:schemeClr val="tx1"/>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l-GR" sz="2400" smtClean="0">
                    <a:solidFill>
                      <a:srgbClr val="000000"/>
                    </a:solidFill>
                  </a:endParaRPr>
                </a:p>
              </p:txBody>
            </p:sp>
            <p:sp>
              <p:nvSpPr>
                <p:cNvPr id="14366" name="Text Box 13"/>
                <p:cNvSpPr txBox="1">
                  <a:spLocks noChangeArrowheads="1"/>
                </p:cNvSpPr>
                <p:nvPr/>
              </p:nvSpPr>
              <p:spPr bwMode="auto">
                <a:xfrm>
                  <a:off x="3379" y="1525"/>
                  <a:ext cx="27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r>
                    <a:rPr lang="en-US" altLang="el-GR" sz="1600" smtClean="0">
                      <a:solidFill>
                        <a:srgbClr val="000000"/>
                      </a:solidFill>
                      <a:latin typeface="Comic Sans MS" pitchFamily="66" charset="0"/>
                    </a:rPr>
                    <a:t>A</a:t>
                  </a:r>
                  <a:endParaRPr lang="el-GR" altLang="el-GR" sz="1600" smtClean="0">
                    <a:solidFill>
                      <a:srgbClr val="000000"/>
                    </a:solidFill>
                    <a:latin typeface="Comic Sans MS" pitchFamily="66" charset="0"/>
                  </a:endParaRPr>
                </a:p>
              </p:txBody>
            </p:sp>
            <p:sp>
              <p:nvSpPr>
                <p:cNvPr id="14367" name="Text Box 14"/>
                <p:cNvSpPr txBox="1">
                  <a:spLocks noChangeArrowheads="1"/>
                </p:cNvSpPr>
                <p:nvPr/>
              </p:nvSpPr>
              <p:spPr bwMode="auto">
                <a:xfrm>
                  <a:off x="3833" y="935"/>
                  <a:ext cx="27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r>
                    <a:rPr lang="en-US" altLang="el-GR" sz="1600" smtClean="0">
                      <a:solidFill>
                        <a:srgbClr val="000000"/>
                      </a:solidFill>
                      <a:latin typeface="Comic Sans MS" pitchFamily="66" charset="0"/>
                    </a:rPr>
                    <a:t>B</a:t>
                  </a:r>
                  <a:endParaRPr lang="el-GR" altLang="el-GR" sz="1600" smtClean="0">
                    <a:solidFill>
                      <a:srgbClr val="000000"/>
                    </a:solidFill>
                    <a:latin typeface="Comic Sans MS" pitchFamily="66" charset="0"/>
                  </a:endParaRPr>
                </a:p>
              </p:txBody>
            </p:sp>
            <p:graphicFrame>
              <p:nvGraphicFramePr>
                <p:cNvPr id="14368" name="Object 15"/>
                <p:cNvGraphicFramePr>
                  <a:graphicFrameLocks noChangeAspect="1"/>
                </p:cNvGraphicFramePr>
                <p:nvPr/>
              </p:nvGraphicFramePr>
              <p:xfrm>
                <a:off x="3779" y="396"/>
                <a:ext cx="209" cy="321"/>
              </p:xfrm>
              <a:graphic>
                <a:graphicData uri="http://schemas.openxmlformats.org/presentationml/2006/ole">
                  <mc:AlternateContent xmlns:mc="http://schemas.openxmlformats.org/markup-compatibility/2006">
                    <mc:Choice xmlns:v="urn:schemas-microsoft-com:vml" Requires="v">
                      <p:oleObj spid="_x0000_s12015" name="Εξίσωση" r:id="rId3" imgW="152400" imgH="247740" progId="Equation.3">
                        <p:embed/>
                      </p:oleObj>
                    </mc:Choice>
                    <mc:Fallback>
                      <p:oleObj name="Εξίσωση" r:id="rId3" imgW="152400" imgH="2477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9" y="396"/>
                              <a:ext cx="209" cy="321"/>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369" name="Text Box 16"/>
                <p:cNvSpPr txBox="1">
                  <a:spLocks noChangeArrowheads="1"/>
                </p:cNvSpPr>
                <p:nvPr/>
              </p:nvSpPr>
              <p:spPr bwMode="auto">
                <a:xfrm>
                  <a:off x="2562" y="119"/>
                  <a:ext cx="22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r>
                    <a:rPr lang="en-US" altLang="el-GR" sz="1400" smtClean="0">
                      <a:solidFill>
                        <a:srgbClr val="000000"/>
                      </a:solidFill>
                      <a:latin typeface="Comic Sans MS" pitchFamily="66" charset="0"/>
                    </a:rPr>
                    <a:t>z</a:t>
                  </a:r>
                  <a:endParaRPr lang="el-GR" altLang="el-GR" sz="1400" smtClean="0">
                    <a:solidFill>
                      <a:srgbClr val="000000"/>
                    </a:solidFill>
                    <a:latin typeface="Comic Sans MS" pitchFamily="66" charset="0"/>
                  </a:endParaRPr>
                </a:p>
              </p:txBody>
            </p:sp>
            <p:sp>
              <p:nvSpPr>
                <p:cNvPr id="14370" name="Text Box 17"/>
                <p:cNvSpPr txBox="1">
                  <a:spLocks noChangeArrowheads="1"/>
                </p:cNvSpPr>
                <p:nvPr/>
              </p:nvSpPr>
              <p:spPr bwMode="auto">
                <a:xfrm>
                  <a:off x="2562" y="1933"/>
                  <a:ext cx="22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r>
                    <a:rPr lang="en-US" altLang="el-GR" sz="1400" smtClean="0">
                      <a:solidFill>
                        <a:srgbClr val="000000"/>
                      </a:solidFill>
                      <a:latin typeface="Comic Sans MS" pitchFamily="66" charset="0"/>
                    </a:rPr>
                    <a:t>z</a:t>
                  </a:r>
                  <a:r>
                    <a:rPr lang="en-US" altLang="el-GR" sz="1400" smtClean="0">
                      <a:solidFill>
                        <a:srgbClr val="000000"/>
                      </a:solidFill>
                      <a:latin typeface="Comic Sans MS" pitchFamily="66" charset="0"/>
                      <a:cs typeface="Times New Roman" pitchFamily="18" charset="0"/>
                    </a:rPr>
                    <a:t>'</a:t>
                  </a:r>
                </a:p>
              </p:txBody>
            </p:sp>
            <p:sp>
              <p:nvSpPr>
                <p:cNvPr id="14371" name="Line 18"/>
                <p:cNvSpPr>
                  <a:spLocks noChangeShapeType="1"/>
                </p:cNvSpPr>
                <p:nvPr/>
              </p:nvSpPr>
              <p:spPr bwMode="auto">
                <a:xfrm flipH="1" flipV="1">
                  <a:off x="3742" y="618"/>
                  <a:ext cx="91" cy="408"/>
                </a:xfrm>
                <a:prstGeom prst="line">
                  <a:avLst/>
                </a:prstGeom>
                <a:noFill/>
                <a:ln w="38100">
                  <a:solidFill>
                    <a:srgbClr val="FF0000"/>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l-GR" sz="2400" smtClean="0">
                    <a:solidFill>
                      <a:srgbClr val="000000"/>
                    </a:solidFill>
                  </a:endParaRPr>
                </a:p>
              </p:txBody>
            </p:sp>
            <p:sp>
              <p:nvSpPr>
                <p:cNvPr id="14372" name="Line 19"/>
                <p:cNvSpPr>
                  <a:spLocks noChangeShapeType="1"/>
                </p:cNvSpPr>
                <p:nvPr/>
              </p:nvSpPr>
              <p:spPr bwMode="auto">
                <a:xfrm>
                  <a:off x="2789" y="300"/>
                  <a:ext cx="0" cy="862"/>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l-GR" sz="2400" smtClean="0">
                    <a:solidFill>
                      <a:srgbClr val="000000"/>
                    </a:solidFill>
                  </a:endParaRPr>
                </a:p>
              </p:txBody>
            </p:sp>
            <p:sp>
              <p:nvSpPr>
                <p:cNvPr id="14373" name="Text Box 20"/>
                <p:cNvSpPr txBox="1">
                  <a:spLocks noChangeArrowheads="1"/>
                </p:cNvSpPr>
                <p:nvPr/>
              </p:nvSpPr>
              <p:spPr bwMode="auto">
                <a:xfrm>
                  <a:off x="2608" y="981"/>
                  <a:ext cx="27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r>
                    <a:rPr lang="en-US" altLang="el-GR" sz="1600" smtClean="0">
                      <a:solidFill>
                        <a:srgbClr val="000000"/>
                      </a:solidFill>
                      <a:latin typeface="Comic Sans MS" pitchFamily="66" charset="0"/>
                    </a:rPr>
                    <a:t>K</a:t>
                  </a:r>
                  <a:endParaRPr lang="el-GR" altLang="el-GR" sz="1600" smtClean="0">
                    <a:solidFill>
                      <a:srgbClr val="000000"/>
                    </a:solidFill>
                    <a:latin typeface="Comic Sans MS" pitchFamily="66" charset="0"/>
                  </a:endParaRPr>
                </a:p>
              </p:txBody>
            </p:sp>
            <p:sp>
              <p:nvSpPr>
                <p:cNvPr id="14374" name="Text Box 21"/>
                <p:cNvSpPr txBox="1">
                  <a:spLocks noChangeArrowheads="1"/>
                </p:cNvSpPr>
                <p:nvPr/>
              </p:nvSpPr>
              <p:spPr bwMode="auto">
                <a:xfrm>
                  <a:off x="3470" y="1117"/>
                  <a:ext cx="40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r>
                    <a:rPr lang="el-GR" altLang="el-GR" sz="1800" smtClean="0">
                      <a:solidFill>
                        <a:srgbClr val="000000"/>
                      </a:solidFill>
                      <a:latin typeface="Comic Sans MS" pitchFamily="66" charset="0"/>
                    </a:rPr>
                    <a:t>Δ</a:t>
                  </a:r>
                  <a:r>
                    <a:rPr lang="en-US" altLang="el-GR" sz="1800" i="1" smtClean="0">
                      <a:solidFill>
                        <a:srgbClr val="000000"/>
                      </a:solidFill>
                      <a:latin typeface="Comic Sans MS" pitchFamily="66" charset="0"/>
                    </a:rPr>
                    <a:t>s</a:t>
                  </a:r>
                  <a:endParaRPr lang="el-GR" altLang="el-GR" sz="1800" i="1" smtClean="0">
                    <a:solidFill>
                      <a:srgbClr val="000000"/>
                    </a:solidFill>
                    <a:latin typeface="Comic Sans MS" pitchFamily="66" charset="0"/>
                  </a:endParaRPr>
                </a:p>
              </p:txBody>
            </p:sp>
            <p:sp>
              <p:nvSpPr>
                <p:cNvPr id="14375" name="Text Box 22"/>
                <p:cNvSpPr txBox="1">
                  <a:spLocks noChangeArrowheads="1"/>
                </p:cNvSpPr>
                <p:nvPr/>
              </p:nvSpPr>
              <p:spPr bwMode="auto">
                <a:xfrm>
                  <a:off x="2925" y="1253"/>
                  <a:ext cx="27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r>
                    <a:rPr lang="en-US" altLang="el-GR" sz="1600" i="1" smtClean="0">
                      <a:solidFill>
                        <a:srgbClr val="000000"/>
                      </a:solidFill>
                      <a:latin typeface="Comic Sans MS" pitchFamily="66" charset="0"/>
                    </a:rPr>
                    <a:t>R</a:t>
                  </a:r>
                  <a:endParaRPr lang="el-GR" altLang="el-GR" sz="1600" i="1" smtClean="0">
                    <a:solidFill>
                      <a:srgbClr val="000000"/>
                    </a:solidFill>
                    <a:latin typeface="Comic Sans MS" pitchFamily="66" charset="0"/>
                  </a:endParaRPr>
                </a:p>
              </p:txBody>
            </p:sp>
          </p:grpSp>
          <p:sp>
            <p:nvSpPr>
              <p:cNvPr id="14358" name="Oval 23"/>
              <p:cNvSpPr>
                <a:spLocks noChangeArrowheads="1"/>
              </p:cNvSpPr>
              <p:nvPr/>
            </p:nvSpPr>
            <p:spPr bwMode="auto">
              <a:xfrm>
                <a:off x="3424" y="2115"/>
                <a:ext cx="45" cy="4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el-GR" altLang="el-GR" smtClean="0">
                  <a:solidFill>
                    <a:srgbClr val="000000"/>
                  </a:solidFill>
                </a:endParaRPr>
              </a:p>
            </p:txBody>
          </p:sp>
          <p:sp>
            <p:nvSpPr>
              <p:cNvPr id="14359" name="Oval 24"/>
              <p:cNvSpPr>
                <a:spLocks noChangeArrowheads="1"/>
              </p:cNvSpPr>
              <p:nvPr/>
            </p:nvSpPr>
            <p:spPr bwMode="auto">
              <a:xfrm>
                <a:off x="3787" y="1616"/>
                <a:ext cx="45" cy="4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el-GR" altLang="el-GR" smtClean="0">
                  <a:solidFill>
                    <a:srgbClr val="000000"/>
                  </a:solidFill>
                </a:endParaRPr>
              </a:p>
            </p:txBody>
          </p:sp>
        </p:grpSp>
        <p:grpSp>
          <p:nvGrpSpPr>
            <p:cNvPr id="14354" name="Group 38"/>
            <p:cNvGrpSpPr>
              <a:grpSpLocks/>
            </p:cNvGrpSpPr>
            <p:nvPr/>
          </p:nvGrpSpPr>
          <p:grpSpPr bwMode="auto">
            <a:xfrm>
              <a:off x="2653" y="799"/>
              <a:ext cx="271" cy="453"/>
              <a:chOff x="2653" y="1117"/>
              <a:chExt cx="271" cy="453"/>
            </a:xfrm>
          </p:grpSpPr>
          <p:sp>
            <p:nvSpPr>
              <p:cNvPr id="14355" name="Line 25"/>
              <p:cNvSpPr>
                <a:spLocks noChangeShapeType="1"/>
              </p:cNvSpPr>
              <p:nvPr/>
            </p:nvSpPr>
            <p:spPr bwMode="auto">
              <a:xfrm flipV="1">
                <a:off x="2653" y="1162"/>
                <a:ext cx="0" cy="408"/>
              </a:xfrm>
              <a:prstGeom prst="line">
                <a:avLst/>
              </a:prstGeom>
              <a:noFill/>
              <a:ln w="38100">
                <a:solidFill>
                  <a:schemeClr val="hlink"/>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l-GR" sz="2400" smtClean="0">
                  <a:solidFill>
                    <a:srgbClr val="000000"/>
                  </a:solidFill>
                </a:endParaRPr>
              </a:p>
            </p:txBody>
          </p:sp>
          <p:graphicFrame>
            <p:nvGraphicFramePr>
              <p:cNvPr id="14356" name="Object 26"/>
              <p:cNvGraphicFramePr>
                <a:graphicFrameLocks noChangeAspect="1"/>
              </p:cNvGraphicFramePr>
              <p:nvPr/>
            </p:nvGraphicFramePr>
            <p:xfrm>
              <a:off x="2699" y="1117"/>
              <a:ext cx="225" cy="241"/>
            </p:xfrm>
            <a:graphic>
              <a:graphicData uri="http://schemas.openxmlformats.org/presentationml/2006/ole">
                <mc:AlternateContent xmlns:mc="http://schemas.openxmlformats.org/markup-compatibility/2006">
                  <mc:Choice xmlns:v="urn:schemas-microsoft-com:vml" Requires="v">
                    <p:oleObj spid="_x0000_s12016" name="Εξίσωση" r:id="rId5" imgW="171585" imgH="180885" progId="Equation.3">
                      <p:embed/>
                    </p:oleObj>
                  </mc:Choice>
                  <mc:Fallback>
                    <p:oleObj name="Εξίσωση" r:id="rId5" imgW="171585" imgH="180885"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99" y="1117"/>
                            <a:ext cx="225" cy="241"/>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graphicFrame>
        <p:nvGraphicFramePr>
          <p:cNvPr id="29727" name="Object 31"/>
          <p:cNvGraphicFramePr>
            <a:graphicFrameLocks noChangeAspect="1"/>
          </p:cNvGraphicFramePr>
          <p:nvPr/>
        </p:nvGraphicFramePr>
        <p:xfrm>
          <a:off x="755650" y="3644900"/>
          <a:ext cx="1624013" cy="1000125"/>
        </p:xfrm>
        <a:graphic>
          <a:graphicData uri="http://schemas.openxmlformats.org/presentationml/2006/ole">
            <mc:AlternateContent xmlns:mc="http://schemas.openxmlformats.org/markup-compatibility/2006">
              <mc:Choice xmlns:v="urn:schemas-microsoft-com:vml" Requires="v">
                <p:oleObj spid="_x0000_s12017" name="Εξίσωση" r:id="rId7" imgW="647700" imgH="400050" progId="Equation.3">
                  <p:embed/>
                </p:oleObj>
              </mc:Choice>
              <mc:Fallback>
                <p:oleObj name="Εξίσωση" r:id="rId7" imgW="647700" imgH="40005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5650" y="3644900"/>
                        <a:ext cx="1624013" cy="1000125"/>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29732" name="Group 36"/>
          <p:cNvGrpSpPr>
            <a:grpSpLocks/>
          </p:cNvGrpSpPr>
          <p:nvPr/>
        </p:nvGrpSpPr>
        <p:grpSpPr bwMode="auto">
          <a:xfrm>
            <a:off x="2771775" y="3644900"/>
            <a:ext cx="2449513" cy="1023938"/>
            <a:chOff x="1156" y="2750"/>
            <a:chExt cx="1543" cy="645"/>
          </a:xfrm>
        </p:grpSpPr>
        <p:sp>
          <p:nvSpPr>
            <p:cNvPr id="14351" name="AutoShape 32"/>
            <p:cNvSpPr>
              <a:spLocks noChangeArrowheads="1"/>
            </p:cNvSpPr>
            <p:nvPr/>
          </p:nvSpPr>
          <p:spPr bwMode="auto">
            <a:xfrm>
              <a:off x="1156" y="3067"/>
              <a:ext cx="409" cy="46"/>
            </a:xfrm>
            <a:prstGeom prst="rightArrow">
              <a:avLst>
                <a:gd name="adj1" fmla="val 50000"/>
                <a:gd name="adj2" fmla="val 222283"/>
              </a:avLst>
            </a:prstGeom>
            <a:solidFill>
              <a:schemeClr val="tx1"/>
            </a:solidFill>
            <a:ln w="9525">
              <a:solidFill>
                <a:schemeClr val="tx1"/>
              </a:solidFill>
              <a:miter lim="800000"/>
              <a:headEnd/>
              <a:tailEnd/>
            </a:ln>
            <a:effec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el-GR" altLang="el-GR" smtClean="0">
                <a:solidFill>
                  <a:srgbClr val="000000"/>
                </a:solidFill>
              </a:endParaRPr>
            </a:p>
          </p:txBody>
        </p:sp>
        <p:graphicFrame>
          <p:nvGraphicFramePr>
            <p:cNvPr id="14352" name="Object 34"/>
            <p:cNvGraphicFramePr>
              <a:graphicFrameLocks noChangeAspect="1"/>
            </p:cNvGraphicFramePr>
            <p:nvPr/>
          </p:nvGraphicFramePr>
          <p:xfrm>
            <a:off x="1701" y="2750"/>
            <a:ext cx="998" cy="645"/>
          </p:xfrm>
          <a:graphic>
            <a:graphicData uri="http://schemas.openxmlformats.org/presentationml/2006/ole">
              <mc:AlternateContent xmlns:mc="http://schemas.openxmlformats.org/markup-compatibility/2006">
                <mc:Choice xmlns:v="urn:schemas-microsoft-com:vml" Requires="v">
                  <p:oleObj spid="_x0000_s12018" name="Εξίσωση" r:id="rId9" imgW="600143" imgH="380910" progId="Equation.3">
                    <p:embed/>
                  </p:oleObj>
                </mc:Choice>
                <mc:Fallback>
                  <p:oleObj name="Εξίσωση" r:id="rId9" imgW="600143" imgH="38091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01" y="2750"/>
                          <a:ext cx="998" cy="645"/>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29733" name="Group 37"/>
          <p:cNvGrpSpPr>
            <a:grpSpLocks/>
          </p:cNvGrpSpPr>
          <p:nvPr/>
        </p:nvGrpSpPr>
        <p:grpSpPr bwMode="auto">
          <a:xfrm>
            <a:off x="5651500" y="3860800"/>
            <a:ext cx="2736850" cy="509588"/>
            <a:chOff x="2744" y="2886"/>
            <a:chExt cx="1724" cy="321"/>
          </a:xfrm>
        </p:grpSpPr>
        <p:sp>
          <p:nvSpPr>
            <p:cNvPr id="14349" name="AutoShape 33"/>
            <p:cNvSpPr>
              <a:spLocks noChangeArrowheads="1"/>
            </p:cNvSpPr>
            <p:nvPr/>
          </p:nvSpPr>
          <p:spPr bwMode="auto">
            <a:xfrm>
              <a:off x="2744" y="3067"/>
              <a:ext cx="409" cy="46"/>
            </a:xfrm>
            <a:prstGeom prst="rightArrow">
              <a:avLst>
                <a:gd name="adj1" fmla="val 50000"/>
                <a:gd name="adj2" fmla="val 222283"/>
              </a:avLst>
            </a:prstGeom>
            <a:solidFill>
              <a:schemeClr val="tx1"/>
            </a:solidFill>
            <a:ln w="9525">
              <a:solidFill>
                <a:schemeClr val="tx1"/>
              </a:solidFill>
              <a:miter lim="800000"/>
              <a:headEnd/>
              <a:tailEnd/>
            </a:ln>
            <a:effec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el-GR" altLang="el-GR" smtClean="0">
                <a:solidFill>
                  <a:srgbClr val="000000"/>
                </a:solidFill>
              </a:endParaRPr>
            </a:p>
          </p:txBody>
        </p:sp>
        <p:graphicFrame>
          <p:nvGraphicFramePr>
            <p:cNvPr id="14350" name="Object 35"/>
            <p:cNvGraphicFramePr>
              <a:graphicFrameLocks noChangeAspect="1"/>
            </p:cNvGraphicFramePr>
            <p:nvPr/>
          </p:nvGraphicFramePr>
          <p:xfrm>
            <a:off x="3334" y="2886"/>
            <a:ext cx="1134" cy="321"/>
          </p:xfrm>
          <a:graphic>
            <a:graphicData uri="http://schemas.openxmlformats.org/presentationml/2006/ole">
              <mc:AlternateContent xmlns:mc="http://schemas.openxmlformats.org/markup-compatibility/2006">
                <mc:Choice xmlns:v="urn:schemas-microsoft-com:vml" Requires="v">
                  <p:oleObj spid="_x0000_s12019" name="Εξίσωση" r:id="rId11" imgW="666885" imgH="180885" progId="Equation.3">
                    <p:embed/>
                  </p:oleObj>
                </mc:Choice>
                <mc:Fallback>
                  <p:oleObj name="Εξίσωση" r:id="rId11" imgW="666885" imgH="180885"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334" y="2886"/>
                          <a:ext cx="1134" cy="321"/>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aphicFrame>
        <p:nvGraphicFramePr>
          <p:cNvPr id="29737" name="Object 41"/>
          <p:cNvGraphicFramePr>
            <a:graphicFrameLocks noChangeAspect="1"/>
          </p:cNvGraphicFramePr>
          <p:nvPr/>
        </p:nvGraphicFramePr>
        <p:xfrm>
          <a:off x="2195513" y="4797425"/>
          <a:ext cx="1800225" cy="1074738"/>
        </p:xfrm>
        <a:graphic>
          <a:graphicData uri="http://schemas.openxmlformats.org/presentationml/2006/ole">
            <mc:AlternateContent xmlns:mc="http://schemas.openxmlformats.org/markup-compatibility/2006">
              <mc:Choice xmlns:v="urn:schemas-microsoft-com:vml" Requires="v">
                <p:oleObj spid="_x0000_s12020" name="Εξίσωση" r:id="rId13" imgW="647700" imgH="380910" progId="Equation.3">
                  <p:embed/>
                </p:oleObj>
              </mc:Choice>
              <mc:Fallback>
                <p:oleObj name="Εξίσωση" r:id="rId13" imgW="647700" imgH="38091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195513" y="4797425"/>
                        <a:ext cx="1800225" cy="1074738"/>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9738" name="Freeform 42"/>
          <p:cNvSpPr>
            <a:spLocks/>
          </p:cNvSpPr>
          <p:nvPr/>
        </p:nvSpPr>
        <p:spPr bwMode="auto">
          <a:xfrm>
            <a:off x="2914650" y="4725988"/>
            <a:ext cx="898525" cy="1236662"/>
          </a:xfrm>
          <a:custGeom>
            <a:avLst/>
            <a:gdLst>
              <a:gd name="T0" fmla="*/ 134938 w 566"/>
              <a:gd name="T1" fmla="*/ 276225 h 779"/>
              <a:gd name="T2" fmla="*/ 268288 w 566"/>
              <a:gd name="T3" fmla="*/ 1012825 h 779"/>
              <a:gd name="T4" fmla="*/ 488950 w 566"/>
              <a:gd name="T5" fmla="*/ 1235075 h 779"/>
              <a:gd name="T6" fmla="*/ 754063 w 566"/>
              <a:gd name="T7" fmla="*/ 1219200 h 779"/>
              <a:gd name="T8" fmla="*/ 814388 w 566"/>
              <a:gd name="T9" fmla="*/ 1131887 h 779"/>
              <a:gd name="T10" fmla="*/ 842963 w 566"/>
              <a:gd name="T11" fmla="*/ 1042987 h 779"/>
              <a:gd name="T12" fmla="*/ 769938 w 566"/>
              <a:gd name="T13" fmla="*/ 630237 h 779"/>
              <a:gd name="T14" fmla="*/ 695325 w 566"/>
              <a:gd name="T15" fmla="*/ 173037 h 779"/>
              <a:gd name="T16" fmla="*/ 430213 w 566"/>
              <a:gd name="T17" fmla="*/ 39687 h 779"/>
              <a:gd name="T18" fmla="*/ 90488 w 566"/>
              <a:gd name="T19" fmla="*/ 157162 h 779"/>
              <a:gd name="T20" fmla="*/ 134938 w 566"/>
              <a:gd name="T21" fmla="*/ 276225 h 77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66" h="779">
                <a:moveTo>
                  <a:pt x="85" y="174"/>
                </a:moveTo>
                <a:cubicBezTo>
                  <a:pt x="87" y="244"/>
                  <a:pt x="0" y="584"/>
                  <a:pt x="169" y="638"/>
                </a:cubicBezTo>
                <a:cubicBezTo>
                  <a:pt x="227" y="696"/>
                  <a:pt x="229" y="750"/>
                  <a:pt x="308" y="778"/>
                </a:cubicBezTo>
                <a:cubicBezTo>
                  <a:pt x="364" y="775"/>
                  <a:pt x="420" y="779"/>
                  <a:pt x="475" y="768"/>
                </a:cubicBezTo>
                <a:cubicBezTo>
                  <a:pt x="498" y="764"/>
                  <a:pt x="507" y="730"/>
                  <a:pt x="513" y="713"/>
                </a:cubicBezTo>
                <a:cubicBezTo>
                  <a:pt x="519" y="694"/>
                  <a:pt x="531" y="657"/>
                  <a:pt x="531" y="657"/>
                </a:cubicBezTo>
                <a:cubicBezTo>
                  <a:pt x="527" y="570"/>
                  <a:pt x="566" y="449"/>
                  <a:pt x="485" y="397"/>
                </a:cubicBezTo>
                <a:cubicBezTo>
                  <a:pt x="424" y="307"/>
                  <a:pt x="484" y="155"/>
                  <a:pt x="438" y="109"/>
                </a:cubicBezTo>
                <a:cubicBezTo>
                  <a:pt x="392" y="63"/>
                  <a:pt x="333" y="35"/>
                  <a:pt x="271" y="25"/>
                </a:cubicBezTo>
                <a:cubicBezTo>
                  <a:pt x="159" y="31"/>
                  <a:pt x="94" y="0"/>
                  <a:pt x="57" y="99"/>
                </a:cubicBezTo>
                <a:cubicBezTo>
                  <a:pt x="68" y="200"/>
                  <a:pt x="45" y="214"/>
                  <a:pt x="85" y="174"/>
                </a:cubicBezTo>
                <a:close/>
              </a:path>
            </a:pathLst>
          </a:cu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l-GR" sz="2400" smtClean="0">
              <a:solidFill>
                <a:srgbClr val="000000"/>
              </a:solidFill>
            </a:endParaRPr>
          </a:p>
        </p:txBody>
      </p:sp>
      <p:grpSp>
        <p:nvGrpSpPr>
          <p:cNvPr id="29739" name="Group 43"/>
          <p:cNvGrpSpPr>
            <a:grpSpLocks/>
          </p:cNvGrpSpPr>
          <p:nvPr/>
        </p:nvGrpSpPr>
        <p:grpSpPr bwMode="auto">
          <a:xfrm>
            <a:off x="4356100" y="4941888"/>
            <a:ext cx="3052763" cy="657225"/>
            <a:chOff x="2699" y="890"/>
            <a:chExt cx="1923" cy="414"/>
          </a:xfrm>
        </p:grpSpPr>
        <p:sp>
          <p:nvSpPr>
            <p:cNvPr id="14347" name="AutoShape 44"/>
            <p:cNvSpPr>
              <a:spLocks noChangeArrowheads="1"/>
            </p:cNvSpPr>
            <p:nvPr/>
          </p:nvSpPr>
          <p:spPr bwMode="auto">
            <a:xfrm>
              <a:off x="2699" y="1117"/>
              <a:ext cx="363" cy="45"/>
            </a:xfrm>
            <a:prstGeom prst="rightArrow">
              <a:avLst>
                <a:gd name="adj1" fmla="val 50000"/>
                <a:gd name="adj2" fmla="val 201667"/>
              </a:avLst>
            </a:prstGeom>
            <a:solidFill>
              <a:schemeClr val="tx1"/>
            </a:solidFill>
            <a:ln w="9525">
              <a:solidFill>
                <a:schemeClr val="tx1"/>
              </a:solidFill>
              <a:miter lim="800000"/>
              <a:headEnd/>
              <a:tailEnd/>
            </a:ln>
            <a:effec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el-GR" altLang="el-GR" smtClean="0">
                <a:solidFill>
                  <a:srgbClr val="000000"/>
                </a:solidFill>
              </a:endParaRPr>
            </a:p>
          </p:txBody>
        </p:sp>
        <p:graphicFrame>
          <p:nvGraphicFramePr>
            <p:cNvPr id="14348" name="Object 45"/>
            <p:cNvGraphicFramePr>
              <a:graphicFrameLocks noChangeAspect="1"/>
            </p:cNvGraphicFramePr>
            <p:nvPr/>
          </p:nvGraphicFramePr>
          <p:xfrm>
            <a:off x="3243" y="890"/>
            <a:ext cx="1379" cy="414"/>
          </p:xfrm>
          <a:graphic>
            <a:graphicData uri="http://schemas.openxmlformats.org/presentationml/2006/ole">
              <mc:AlternateContent xmlns:mc="http://schemas.openxmlformats.org/markup-compatibility/2006">
                <mc:Choice xmlns:v="urn:schemas-microsoft-com:vml" Requires="v">
                  <p:oleObj spid="_x0000_s12021" name="Εξίσωση" r:id="rId15" imgW="628785" imgH="180885" progId="Equation.3">
                    <p:embed/>
                  </p:oleObj>
                </mc:Choice>
                <mc:Fallback>
                  <p:oleObj name="Εξίσωση" r:id="rId15" imgW="628785" imgH="180885"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243" y="890"/>
                          <a:ext cx="1379" cy="414"/>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Tree>
    <p:extLst>
      <p:ext uri="{BB962C8B-B14F-4D97-AF65-F5344CB8AC3E}">
        <p14:creationId xmlns:p14="http://schemas.microsoft.com/office/powerpoint/2010/main" val="24311828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29736"/>
                                        </p:tgtEl>
                                        <p:attrNameLst>
                                          <p:attrName>style.visibility</p:attrName>
                                        </p:attrNameLst>
                                      </p:cBhvr>
                                      <p:to>
                                        <p:strVal val="visible"/>
                                      </p:to>
                                    </p:set>
                                    <p:animEffect transition="in" filter="dissolve">
                                      <p:cBhvr>
                                        <p:cTn id="7" dur="500"/>
                                        <p:tgtEl>
                                          <p:spTgt spid="2973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9" presetClass="entr" presetSubtype="0" fill="hold" nodeType="clickEffect">
                                  <p:stCondLst>
                                    <p:cond delay="0"/>
                                  </p:stCondLst>
                                  <p:childTnLst>
                                    <p:set>
                                      <p:cBhvr>
                                        <p:cTn id="11" dur="1" fill="hold">
                                          <p:stCondLst>
                                            <p:cond delay="0"/>
                                          </p:stCondLst>
                                        </p:cTn>
                                        <p:tgtEl>
                                          <p:spTgt spid="29727"/>
                                        </p:tgtEl>
                                        <p:attrNameLst>
                                          <p:attrName>style.visibility</p:attrName>
                                        </p:attrNameLst>
                                      </p:cBhvr>
                                      <p:to>
                                        <p:strVal val="visible"/>
                                      </p:to>
                                    </p:set>
                                    <p:anim calcmode="lin" valueType="num">
                                      <p:cBhvr>
                                        <p:cTn id="12" dur="1000" fill="hold"/>
                                        <p:tgtEl>
                                          <p:spTgt spid="29727"/>
                                        </p:tgtEl>
                                        <p:attrNameLst>
                                          <p:attrName>ppt_x</p:attrName>
                                        </p:attrNameLst>
                                      </p:cBhvr>
                                      <p:tavLst>
                                        <p:tav tm="0">
                                          <p:val>
                                            <p:strVal val="#ppt_x-.2"/>
                                          </p:val>
                                        </p:tav>
                                        <p:tav tm="100000">
                                          <p:val>
                                            <p:strVal val="#ppt_x"/>
                                          </p:val>
                                        </p:tav>
                                      </p:tavLst>
                                    </p:anim>
                                    <p:anim calcmode="lin" valueType="num">
                                      <p:cBhvr>
                                        <p:cTn id="13" dur="1000" fill="hold"/>
                                        <p:tgtEl>
                                          <p:spTgt spid="29727"/>
                                        </p:tgtEl>
                                        <p:attrNameLst>
                                          <p:attrName>ppt_y</p:attrName>
                                        </p:attrNameLst>
                                      </p:cBhvr>
                                      <p:tavLst>
                                        <p:tav tm="0">
                                          <p:val>
                                            <p:strVal val="#ppt_y"/>
                                          </p:val>
                                        </p:tav>
                                        <p:tav tm="100000">
                                          <p:val>
                                            <p:strVal val="#ppt_y"/>
                                          </p:val>
                                        </p:tav>
                                      </p:tavLst>
                                    </p:anim>
                                    <p:animEffect transition="in" filter="wipe(right)" prLst="gradientSize: 0.1">
                                      <p:cBhvr>
                                        <p:cTn id="14" dur="1000"/>
                                        <p:tgtEl>
                                          <p:spTgt spid="29727"/>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9" presetClass="entr" presetSubtype="0" fill="hold" nodeType="clickEffect">
                                  <p:stCondLst>
                                    <p:cond delay="0"/>
                                  </p:stCondLst>
                                  <p:childTnLst>
                                    <p:set>
                                      <p:cBhvr>
                                        <p:cTn id="18" dur="1" fill="hold">
                                          <p:stCondLst>
                                            <p:cond delay="0"/>
                                          </p:stCondLst>
                                        </p:cTn>
                                        <p:tgtEl>
                                          <p:spTgt spid="29732"/>
                                        </p:tgtEl>
                                        <p:attrNameLst>
                                          <p:attrName>style.visibility</p:attrName>
                                        </p:attrNameLst>
                                      </p:cBhvr>
                                      <p:to>
                                        <p:strVal val="visible"/>
                                      </p:to>
                                    </p:set>
                                    <p:anim calcmode="lin" valueType="num">
                                      <p:cBhvr>
                                        <p:cTn id="19" dur="1000" fill="hold"/>
                                        <p:tgtEl>
                                          <p:spTgt spid="29732"/>
                                        </p:tgtEl>
                                        <p:attrNameLst>
                                          <p:attrName>ppt_x</p:attrName>
                                        </p:attrNameLst>
                                      </p:cBhvr>
                                      <p:tavLst>
                                        <p:tav tm="0">
                                          <p:val>
                                            <p:strVal val="#ppt_x-.2"/>
                                          </p:val>
                                        </p:tav>
                                        <p:tav tm="100000">
                                          <p:val>
                                            <p:strVal val="#ppt_x"/>
                                          </p:val>
                                        </p:tav>
                                      </p:tavLst>
                                    </p:anim>
                                    <p:anim calcmode="lin" valueType="num">
                                      <p:cBhvr>
                                        <p:cTn id="20" dur="1000" fill="hold"/>
                                        <p:tgtEl>
                                          <p:spTgt spid="29732"/>
                                        </p:tgtEl>
                                        <p:attrNameLst>
                                          <p:attrName>ppt_y</p:attrName>
                                        </p:attrNameLst>
                                      </p:cBhvr>
                                      <p:tavLst>
                                        <p:tav tm="0">
                                          <p:val>
                                            <p:strVal val="#ppt_y"/>
                                          </p:val>
                                        </p:tav>
                                        <p:tav tm="100000">
                                          <p:val>
                                            <p:strVal val="#ppt_y"/>
                                          </p:val>
                                        </p:tav>
                                      </p:tavLst>
                                    </p:anim>
                                    <p:animEffect transition="in" filter="wipe(right)" prLst="gradientSize: 0.1">
                                      <p:cBhvr>
                                        <p:cTn id="21" dur="1000"/>
                                        <p:tgtEl>
                                          <p:spTgt spid="29732"/>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9" presetClass="entr" presetSubtype="0" fill="hold" nodeType="clickEffect">
                                  <p:stCondLst>
                                    <p:cond delay="0"/>
                                  </p:stCondLst>
                                  <p:childTnLst>
                                    <p:set>
                                      <p:cBhvr>
                                        <p:cTn id="25" dur="1" fill="hold">
                                          <p:stCondLst>
                                            <p:cond delay="0"/>
                                          </p:stCondLst>
                                        </p:cTn>
                                        <p:tgtEl>
                                          <p:spTgt spid="29733"/>
                                        </p:tgtEl>
                                        <p:attrNameLst>
                                          <p:attrName>style.visibility</p:attrName>
                                        </p:attrNameLst>
                                      </p:cBhvr>
                                      <p:to>
                                        <p:strVal val="visible"/>
                                      </p:to>
                                    </p:set>
                                    <p:anim calcmode="lin" valueType="num">
                                      <p:cBhvr>
                                        <p:cTn id="26" dur="1000" fill="hold"/>
                                        <p:tgtEl>
                                          <p:spTgt spid="29733"/>
                                        </p:tgtEl>
                                        <p:attrNameLst>
                                          <p:attrName>ppt_x</p:attrName>
                                        </p:attrNameLst>
                                      </p:cBhvr>
                                      <p:tavLst>
                                        <p:tav tm="0">
                                          <p:val>
                                            <p:strVal val="#ppt_x-.2"/>
                                          </p:val>
                                        </p:tav>
                                        <p:tav tm="100000">
                                          <p:val>
                                            <p:strVal val="#ppt_x"/>
                                          </p:val>
                                        </p:tav>
                                      </p:tavLst>
                                    </p:anim>
                                    <p:anim calcmode="lin" valueType="num">
                                      <p:cBhvr>
                                        <p:cTn id="27" dur="1000" fill="hold"/>
                                        <p:tgtEl>
                                          <p:spTgt spid="29733"/>
                                        </p:tgtEl>
                                        <p:attrNameLst>
                                          <p:attrName>ppt_y</p:attrName>
                                        </p:attrNameLst>
                                      </p:cBhvr>
                                      <p:tavLst>
                                        <p:tav tm="0">
                                          <p:val>
                                            <p:strVal val="#ppt_y"/>
                                          </p:val>
                                        </p:tav>
                                        <p:tav tm="100000">
                                          <p:val>
                                            <p:strVal val="#ppt_y"/>
                                          </p:val>
                                        </p:tav>
                                      </p:tavLst>
                                    </p:anim>
                                    <p:animEffect transition="in" filter="wipe(right)" prLst="gradientSize: 0.1">
                                      <p:cBhvr>
                                        <p:cTn id="28" dur="1000"/>
                                        <p:tgtEl>
                                          <p:spTgt spid="29733"/>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9" presetClass="entr" presetSubtype="0" fill="hold" nodeType="clickEffect">
                                  <p:stCondLst>
                                    <p:cond delay="0"/>
                                  </p:stCondLst>
                                  <p:childTnLst>
                                    <p:set>
                                      <p:cBhvr>
                                        <p:cTn id="32" dur="1" fill="hold">
                                          <p:stCondLst>
                                            <p:cond delay="0"/>
                                          </p:stCondLst>
                                        </p:cTn>
                                        <p:tgtEl>
                                          <p:spTgt spid="29737"/>
                                        </p:tgtEl>
                                        <p:attrNameLst>
                                          <p:attrName>style.visibility</p:attrName>
                                        </p:attrNameLst>
                                      </p:cBhvr>
                                      <p:to>
                                        <p:strVal val="visible"/>
                                      </p:to>
                                    </p:set>
                                    <p:anim calcmode="lin" valueType="num">
                                      <p:cBhvr>
                                        <p:cTn id="33" dur="1000" fill="hold"/>
                                        <p:tgtEl>
                                          <p:spTgt spid="29737"/>
                                        </p:tgtEl>
                                        <p:attrNameLst>
                                          <p:attrName>ppt_x</p:attrName>
                                        </p:attrNameLst>
                                      </p:cBhvr>
                                      <p:tavLst>
                                        <p:tav tm="0">
                                          <p:val>
                                            <p:strVal val="#ppt_x-.2"/>
                                          </p:val>
                                        </p:tav>
                                        <p:tav tm="100000">
                                          <p:val>
                                            <p:strVal val="#ppt_x"/>
                                          </p:val>
                                        </p:tav>
                                      </p:tavLst>
                                    </p:anim>
                                    <p:anim calcmode="lin" valueType="num">
                                      <p:cBhvr>
                                        <p:cTn id="34" dur="1000" fill="hold"/>
                                        <p:tgtEl>
                                          <p:spTgt spid="29737"/>
                                        </p:tgtEl>
                                        <p:attrNameLst>
                                          <p:attrName>ppt_y</p:attrName>
                                        </p:attrNameLst>
                                      </p:cBhvr>
                                      <p:tavLst>
                                        <p:tav tm="0">
                                          <p:val>
                                            <p:strVal val="#ppt_y"/>
                                          </p:val>
                                        </p:tav>
                                        <p:tav tm="100000">
                                          <p:val>
                                            <p:strVal val="#ppt_y"/>
                                          </p:val>
                                        </p:tav>
                                      </p:tavLst>
                                    </p:anim>
                                    <p:animEffect transition="in" filter="wipe(right)" prLst="gradientSize: 0.1">
                                      <p:cBhvr>
                                        <p:cTn id="35" dur="1000"/>
                                        <p:tgtEl>
                                          <p:spTgt spid="29737"/>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9" presetClass="entr" presetSubtype="0" fill="hold" grpId="0" nodeType="clickEffect">
                                  <p:stCondLst>
                                    <p:cond delay="0"/>
                                  </p:stCondLst>
                                  <p:childTnLst>
                                    <p:set>
                                      <p:cBhvr>
                                        <p:cTn id="39" dur="1" fill="hold">
                                          <p:stCondLst>
                                            <p:cond delay="0"/>
                                          </p:stCondLst>
                                        </p:cTn>
                                        <p:tgtEl>
                                          <p:spTgt spid="29738"/>
                                        </p:tgtEl>
                                        <p:attrNameLst>
                                          <p:attrName>style.visibility</p:attrName>
                                        </p:attrNameLst>
                                      </p:cBhvr>
                                      <p:to>
                                        <p:strVal val="visible"/>
                                      </p:to>
                                    </p:set>
                                    <p:anim calcmode="lin" valueType="num">
                                      <p:cBhvr>
                                        <p:cTn id="40" dur="1000" fill="hold"/>
                                        <p:tgtEl>
                                          <p:spTgt spid="29738"/>
                                        </p:tgtEl>
                                        <p:attrNameLst>
                                          <p:attrName>ppt_x</p:attrName>
                                        </p:attrNameLst>
                                      </p:cBhvr>
                                      <p:tavLst>
                                        <p:tav tm="0">
                                          <p:val>
                                            <p:strVal val="#ppt_x-.2"/>
                                          </p:val>
                                        </p:tav>
                                        <p:tav tm="100000">
                                          <p:val>
                                            <p:strVal val="#ppt_x"/>
                                          </p:val>
                                        </p:tav>
                                      </p:tavLst>
                                    </p:anim>
                                    <p:anim calcmode="lin" valueType="num">
                                      <p:cBhvr>
                                        <p:cTn id="41" dur="1000" fill="hold"/>
                                        <p:tgtEl>
                                          <p:spTgt spid="29738"/>
                                        </p:tgtEl>
                                        <p:attrNameLst>
                                          <p:attrName>ppt_y</p:attrName>
                                        </p:attrNameLst>
                                      </p:cBhvr>
                                      <p:tavLst>
                                        <p:tav tm="0">
                                          <p:val>
                                            <p:strVal val="#ppt_y"/>
                                          </p:val>
                                        </p:tav>
                                        <p:tav tm="100000">
                                          <p:val>
                                            <p:strVal val="#ppt_y"/>
                                          </p:val>
                                        </p:tav>
                                      </p:tavLst>
                                    </p:anim>
                                    <p:animEffect transition="in" filter="wipe(right)" prLst="gradientSize: 0.1">
                                      <p:cBhvr>
                                        <p:cTn id="42" dur="1000"/>
                                        <p:tgtEl>
                                          <p:spTgt spid="29738"/>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9" presetClass="entr" presetSubtype="0" fill="hold" nodeType="clickEffect">
                                  <p:stCondLst>
                                    <p:cond delay="0"/>
                                  </p:stCondLst>
                                  <p:childTnLst>
                                    <p:set>
                                      <p:cBhvr>
                                        <p:cTn id="46" dur="1" fill="hold">
                                          <p:stCondLst>
                                            <p:cond delay="0"/>
                                          </p:stCondLst>
                                        </p:cTn>
                                        <p:tgtEl>
                                          <p:spTgt spid="29739"/>
                                        </p:tgtEl>
                                        <p:attrNameLst>
                                          <p:attrName>style.visibility</p:attrName>
                                        </p:attrNameLst>
                                      </p:cBhvr>
                                      <p:to>
                                        <p:strVal val="visible"/>
                                      </p:to>
                                    </p:set>
                                    <p:anim calcmode="lin" valueType="num">
                                      <p:cBhvr>
                                        <p:cTn id="47" dur="1000" fill="hold"/>
                                        <p:tgtEl>
                                          <p:spTgt spid="29739"/>
                                        </p:tgtEl>
                                        <p:attrNameLst>
                                          <p:attrName>ppt_x</p:attrName>
                                        </p:attrNameLst>
                                      </p:cBhvr>
                                      <p:tavLst>
                                        <p:tav tm="0">
                                          <p:val>
                                            <p:strVal val="#ppt_x-.2"/>
                                          </p:val>
                                        </p:tav>
                                        <p:tav tm="100000">
                                          <p:val>
                                            <p:strVal val="#ppt_x"/>
                                          </p:val>
                                        </p:tav>
                                      </p:tavLst>
                                    </p:anim>
                                    <p:anim calcmode="lin" valueType="num">
                                      <p:cBhvr>
                                        <p:cTn id="48" dur="1000" fill="hold"/>
                                        <p:tgtEl>
                                          <p:spTgt spid="29739"/>
                                        </p:tgtEl>
                                        <p:attrNameLst>
                                          <p:attrName>ppt_y</p:attrName>
                                        </p:attrNameLst>
                                      </p:cBhvr>
                                      <p:tavLst>
                                        <p:tav tm="0">
                                          <p:val>
                                            <p:strVal val="#ppt_y"/>
                                          </p:val>
                                        </p:tav>
                                        <p:tav tm="100000">
                                          <p:val>
                                            <p:strVal val="#ppt_y"/>
                                          </p:val>
                                        </p:tav>
                                      </p:tavLst>
                                    </p:anim>
                                    <p:animEffect transition="in" filter="wipe(right)" prLst="gradientSize: 0.1">
                                      <p:cBhvr>
                                        <p:cTn id="49" dur="1000"/>
                                        <p:tgtEl>
                                          <p:spTgt spid="297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3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pPr>
              <a:defRPr/>
            </a:pPr>
            <a:r>
              <a:rPr lang="el-GR" altLang="el-GR" sz="1200" dirty="0" err="1" smtClean="0">
                <a:solidFill>
                  <a:srgbClr val="000000"/>
                </a:solidFill>
                <a:latin typeface="Calibri" panose="020F0502020204030204" pitchFamily="34" charset="0"/>
              </a:rPr>
              <a:t>Μερκ</a:t>
            </a:r>
            <a:r>
              <a:rPr lang="el-GR" altLang="el-GR" sz="1200" dirty="0" smtClean="0">
                <a:solidFill>
                  <a:srgbClr val="000000"/>
                </a:solidFill>
                <a:latin typeface="Calibri" panose="020F0502020204030204" pitchFamily="34" charset="0"/>
              </a:rPr>
              <a:t>. Παναγιωτόπουλος - Φυσικός          </a:t>
            </a:r>
            <a:r>
              <a:rPr lang="el-GR" altLang="el-GR" sz="1200" dirty="0" err="1" smtClean="0">
                <a:solidFill>
                  <a:srgbClr val="000000"/>
                </a:solidFill>
                <a:latin typeface="Calibri" panose="020F0502020204030204" pitchFamily="34" charset="0"/>
              </a:rPr>
              <a:t>www.merkopanas.blogspot.gr</a:t>
            </a:r>
            <a:endParaRPr lang="el-GR" altLang="el-GR" sz="1200" dirty="0">
              <a:solidFill>
                <a:srgbClr val="000000"/>
              </a:solidFill>
              <a:latin typeface="Calibri" panose="020F0502020204030204" pitchFamily="34" charset="0"/>
            </a:endParaRPr>
          </a:p>
        </p:txBody>
      </p:sp>
      <p:sp>
        <p:nvSpPr>
          <p:cNvPr id="3" name="Θέση αριθμού διαφάνειας 2"/>
          <p:cNvSpPr>
            <a:spLocks noGrp="1"/>
          </p:cNvSpPr>
          <p:nvPr>
            <p:ph type="sldNum" sz="quarter" idx="12"/>
          </p:nvPr>
        </p:nvSpPr>
        <p:spPr/>
        <p:txBody>
          <a:bodyPr/>
          <a:lstStyle/>
          <a:p>
            <a:pPr>
              <a:defRPr/>
            </a:pPr>
            <a:fld id="{47F2B8E7-11C5-4486-A4FE-9B59918D3A90}" type="slidenum">
              <a:rPr lang="el-GR" altLang="el-GR" sz="1200" smtClean="0">
                <a:solidFill>
                  <a:srgbClr val="000000"/>
                </a:solidFill>
                <a:latin typeface="Calibri" panose="020F0502020204030204" pitchFamily="34" charset="0"/>
              </a:rPr>
              <a:pPr>
                <a:defRPr/>
              </a:pPr>
              <a:t>15</a:t>
            </a:fld>
            <a:endParaRPr lang="el-GR" altLang="el-GR" sz="1200" dirty="0">
              <a:solidFill>
                <a:srgbClr val="000000"/>
              </a:solidFill>
              <a:latin typeface="Calibri" panose="020F0502020204030204" pitchFamily="34" charset="0"/>
            </a:endParaRPr>
          </a:p>
        </p:txBody>
      </p:sp>
      <p:sp>
        <p:nvSpPr>
          <p:cNvPr id="4" name="TextBox 3"/>
          <p:cNvSpPr txBox="1"/>
          <p:nvPr/>
        </p:nvSpPr>
        <p:spPr>
          <a:xfrm>
            <a:off x="1835696" y="2132856"/>
            <a:ext cx="5616624" cy="646331"/>
          </a:xfrm>
          <a:prstGeom prst="rect">
            <a:avLst/>
          </a:prstGeom>
          <a:noFill/>
        </p:spPr>
        <p:txBody>
          <a:bodyPr wrap="square" rtlCol="0">
            <a:spAutoFit/>
          </a:bodyPr>
          <a:lstStyle/>
          <a:p>
            <a:pPr algn="ctr"/>
            <a:r>
              <a:rPr lang="el-GR" sz="3600" b="1" dirty="0" smtClean="0">
                <a:solidFill>
                  <a:srgbClr val="800000"/>
                </a:solidFill>
                <a:effectLst>
                  <a:outerShdw blurRad="38100" dist="38100" dir="2700000" algn="tl">
                    <a:srgbClr val="000000">
                      <a:alpha val="43137"/>
                    </a:srgbClr>
                  </a:outerShdw>
                </a:effectLst>
                <a:latin typeface="Comic Sans MS" panose="030F0702030302020204" pitchFamily="66" charset="0"/>
              </a:rPr>
              <a:t>Ομαλή Κυκλική Κίνηση</a:t>
            </a:r>
            <a:endParaRPr lang="el-GR" sz="3600" b="1" dirty="0">
              <a:solidFill>
                <a:srgbClr val="800000"/>
              </a:solidFill>
              <a:effectLst>
                <a:outerShdw blurRad="38100" dist="38100" dir="2700000" algn="tl">
                  <a:srgbClr val="000000">
                    <a:alpha val="43137"/>
                  </a:srgbClr>
                </a:outerShdw>
              </a:effectLst>
              <a:latin typeface="Comic Sans MS" panose="030F0702030302020204" pitchFamily="66" charset="0"/>
            </a:endParaRPr>
          </a:p>
        </p:txBody>
      </p:sp>
    </p:spTree>
    <p:extLst>
      <p:ext uri="{BB962C8B-B14F-4D97-AF65-F5344CB8AC3E}">
        <p14:creationId xmlns:p14="http://schemas.microsoft.com/office/powerpoint/2010/main" val="2477626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0-#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Θέση υποσέλιδου 2"/>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l-GR" altLang="el-GR" sz="1200" dirty="0" err="1">
                <a:solidFill>
                  <a:srgbClr val="000000"/>
                </a:solidFill>
                <a:latin typeface="Calibri" panose="020F0502020204030204" pitchFamily="34" charset="0"/>
              </a:rPr>
              <a:t>Μερκ</a:t>
            </a:r>
            <a:r>
              <a:rPr lang="el-GR" altLang="el-GR" sz="1200" dirty="0">
                <a:solidFill>
                  <a:srgbClr val="000000"/>
                </a:solidFill>
                <a:latin typeface="Calibri" panose="020F0502020204030204" pitchFamily="34" charset="0"/>
              </a:rPr>
              <a:t>. Παναγιωτόπουλος - Φυσικός          </a:t>
            </a:r>
            <a:r>
              <a:rPr lang="el-GR" altLang="el-GR" sz="1200" dirty="0" err="1">
                <a:solidFill>
                  <a:srgbClr val="000000"/>
                </a:solidFill>
                <a:latin typeface="Calibri" panose="020F0502020204030204" pitchFamily="34" charset="0"/>
              </a:rPr>
              <a:t>www.merkopanas.blogspot.gr</a:t>
            </a:r>
            <a:endParaRPr lang="el-GR" altLang="el-GR" sz="1200" dirty="0">
              <a:solidFill>
                <a:srgbClr val="000000"/>
              </a:solidFill>
              <a:latin typeface="Calibri" panose="020F0502020204030204" pitchFamily="34" charset="0"/>
            </a:endParaRPr>
          </a:p>
        </p:txBody>
      </p:sp>
      <p:sp>
        <p:nvSpPr>
          <p:cNvPr id="9219" name="Θέση αριθμού διαφάνειας 3"/>
          <p:cNvSpPr>
            <a:spLocks noGrp="1"/>
          </p:cNvSpPr>
          <p:nvPr>
            <p:ph type="sldNum" sz="quarter" idx="12"/>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FED8DBD-78E1-43AF-AA64-E97452E0E785}" type="slidenum">
              <a:rPr lang="el-GR" altLang="el-GR" sz="1200">
                <a:solidFill>
                  <a:srgbClr val="000000"/>
                </a:solidFill>
                <a:latin typeface="Calibri" panose="020F0502020204030204" pitchFamily="34" charset="0"/>
              </a:rPr>
              <a:pPr eaLnBrk="1" hangingPunct="1"/>
              <a:t>16</a:t>
            </a:fld>
            <a:endParaRPr lang="el-GR" altLang="el-GR" sz="1200" dirty="0">
              <a:solidFill>
                <a:srgbClr val="000000"/>
              </a:solidFill>
              <a:latin typeface="Calibri" panose="020F0502020204030204" pitchFamily="34" charset="0"/>
            </a:endParaRPr>
          </a:p>
        </p:txBody>
      </p:sp>
      <p:sp>
        <p:nvSpPr>
          <p:cNvPr id="36" name="Rectangle 5"/>
          <p:cNvSpPr>
            <a:spLocks noChangeArrowheads="1"/>
          </p:cNvSpPr>
          <p:nvPr/>
        </p:nvSpPr>
        <p:spPr bwMode="auto">
          <a:xfrm>
            <a:off x="755650" y="404664"/>
            <a:ext cx="7920038"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spAutoFit/>
          </a:bodyPr>
          <a:lstStyle/>
          <a:p>
            <a:pPr algn="just" fontAlgn="base">
              <a:spcBef>
                <a:spcPct val="0"/>
              </a:spcBef>
              <a:spcAft>
                <a:spcPct val="0"/>
              </a:spcAft>
              <a:defRPr/>
            </a:pPr>
            <a:r>
              <a:rPr lang="el-GR" altLang="el-GR" sz="2400" b="1" kern="0" dirty="0">
                <a:solidFill>
                  <a:srgbClr val="000000"/>
                </a:solidFill>
                <a:latin typeface="Comic Sans MS" pitchFamily="66" charset="0"/>
              </a:rPr>
              <a:t>Σ</a:t>
            </a:r>
            <a:r>
              <a:rPr lang="en-US" altLang="el-GR" sz="2400" b="1" kern="0" dirty="0" err="1">
                <a:solidFill>
                  <a:srgbClr val="000000"/>
                </a:solidFill>
                <a:latin typeface="Comic Sans MS" pitchFamily="66" charset="0"/>
              </a:rPr>
              <a:t>την</a:t>
            </a:r>
            <a:r>
              <a:rPr lang="en-US" altLang="el-GR" sz="2400" b="1" kern="0" dirty="0">
                <a:solidFill>
                  <a:srgbClr val="000000"/>
                </a:solidFill>
                <a:latin typeface="Comic Sans MS" pitchFamily="66" charset="0"/>
              </a:rPr>
              <a:t> </a:t>
            </a:r>
            <a:r>
              <a:rPr lang="en-US" altLang="el-GR" sz="2400" b="1" kern="0" dirty="0" err="1">
                <a:solidFill>
                  <a:srgbClr val="FF0000"/>
                </a:solidFill>
                <a:effectLst>
                  <a:outerShdw blurRad="38100" dist="38100" dir="2700000" algn="tl">
                    <a:srgbClr val="000000">
                      <a:alpha val="43137"/>
                    </a:srgbClr>
                  </a:outerShdw>
                </a:effectLst>
                <a:latin typeface="Comic Sans MS" pitchFamily="66" charset="0"/>
              </a:rPr>
              <a:t>ομ</a:t>
            </a:r>
            <a:r>
              <a:rPr lang="en-US" altLang="el-GR" sz="2400" b="1" kern="0" dirty="0">
                <a:solidFill>
                  <a:srgbClr val="FF0000"/>
                </a:solidFill>
                <a:effectLst>
                  <a:outerShdw blurRad="38100" dist="38100" dir="2700000" algn="tl">
                    <a:srgbClr val="000000">
                      <a:alpha val="43137"/>
                    </a:srgbClr>
                  </a:outerShdw>
                </a:effectLst>
                <a:latin typeface="Comic Sans MS" pitchFamily="66" charset="0"/>
              </a:rPr>
              <a:t>αλή κυκλική κίνηση</a:t>
            </a:r>
            <a:r>
              <a:rPr lang="en-US" altLang="el-GR" sz="2400" b="1" kern="0" dirty="0">
                <a:solidFill>
                  <a:srgbClr val="000000"/>
                </a:solidFill>
                <a:effectLst>
                  <a:outerShdw blurRad="38100" dist="38100" dir="2700000" algn="tl">
                    <a:srgbClr val="000000">
                      <a:alpha val="43137"/>
                    </a:srgbClr>
                  </a:outerShdw>
                </a:effectLst>
                <a:latin typeface="Comic Sans MS" pitchFamily="66" charset="0"/>
              </a:rPr>
              <a:t> </a:t>
            </a:r>
            <a:r>
              <a:rPr lang="en-US" altLang="el-GR" sz="2400" b="1" kern="0" dirty="0">
                <a:solidFill>
                  <a:srgbClr val="000000"/>
                </a:solidFill>
                <a:latin typeface="Comic Sans MS" pitchFamily="66" charset="0"/>
              </a:rPr>
              <a:t>το </a:t>
            </a:r>
            <a:r>
              <a:rPr lang="en-US" altLang="el-GR" sz="2400" b="1" kern="0" dirty="0">
                <a:solidFill>
                  <a:srgbClr val="FF0000"/>
                </a:solidFill>
                <a:effectLst>
                  <a:outerShdw blurRad="38100" dist="38100" dir="2700000" algn="tl">
                    <a:srgbClr val="000000">
                      <a:alpha val="43137"/>
                    </a:srgbClr>
                  </a:outerShdw>
                </a:effectLst>
                <a:latin typeface="Comic Sans MS" pitchFamily="66" charset="0"/>
              </a:rPr>
              <a:t>μέτρο</a:t>
            </a:r>
            <a:r>
              <a:rPr lang="en-US" altLang="el-GR" sz="2400" b="1" kern="0" dirty="0">
                <a:solidFill>
                  <a:srgbClr val="FF0000"/>
                </a:solidFill>
                <a:latin typeface="Comic Sans MS" pitchFamily="66" charset="0"/>
              </a:rPr>
              <a:t> </a:t>
            </a:r>
            <a:r>
              <a:rPr lang="en-US" altLang="el-GR" sz="2400" b="1" kern="0" dirty="0">
                <a:solidFill>
                  <a:srgbClr val="000000"/>
                </a:solidFill>
                <a:latin typeface="Comic Sans MS" pitchFamily="66" charset="0"/>
              </a:rPr>
              <a:t>της</a:t>
            </a:r>
            <a:r>
              <a:rPr lang="en-US" altLang="el-GR" sz="2400" b="1" kern="0" dirty="0">
                <a:solidFill>
                  <a:srgbClr val="FF0000"/>
                </a:solidFill>
                <a:latin typeface="Comic Sans MS" pitchFamily="66" charset="0"/>
              </a:rPr>
              <a:t> </a:t>
            </a:r>
            <a:r>
              <a:rPr lang="el-GR" altLang="el-GR" sz="2400" b="1" kern="0" dirty="0">
                <a:solidFill>
                  <a:srgbClr val="FF0000"/>
                </a:solidFill>
                <a:effectLst>
                  <a:outerShdw blurRad="38100" dist="38100" dir="2700000" algn="tl">
                    <a:srgbClr val="000000">
                      <a:alpha val="43137"/>
                    </a:srgbClr>
                  </a:outerShdw>
                </a:effectLst>
                <a:latin typeface="Comic Sans MS" pitchFamily="66" charset="0"/>
              </a:rPr>
              <a:t>γραμμικής</a:t>
            </a:r>
            <a:r>
              <a:rPr lang="el-GR" altLang="el-GR" sz="2400" b="1" kern="0" dirty="0">
                <a:solidFill>
                  <a:srgbClr val="006600"/>
                </a:solidFill>
                <a:effectLst>
                  <a:outerShdw blurRad="38100" dist="38100" dir="2700000" algn="tl">
                    <a:srgbClr val="000000">
                      <a:alpha val="43137"/>
                    </a:srgbClr>
                  </a:outerShdw>
                </a:effectLst>
                <a:latin typeface="Comic Sans MS" pitchFamily="66" charset="0"/>
              </a:rPr>
              <a:t> </a:t>
            </a:r>
            <a:r>
              <a:rPr lang="en-US" altLang="el-GR" sz="2400" b="1" kern="0" dirty="0">
                <a:solidFill>
                  <a:srgbClr val="FF0000"/>
                </a:solidFill>
                <a:effectLst>
                  <a:outerShdw blurRad="38100" dist="38100" dir="2700000" algn="tl">
                    <a:srgbClr val="000000">
                      <a:alpha val="43137"/>
                    </a:srgbClr>
                  </a:outerShdw>
                </a:effectLst>
                <a:latin typeface="Comic Sans MS" pitchFamily="66" charset="0"/>
              </a:rPr>
              <a:t>τα</a:t>
            </a:r>
            <a:r>
              <a:rPr lang="en-US" altLang="el-GR" sz="2400" b="1" kern="0" dirty="0" err="1">
                <a:solidFill>
                  <a:srgbClr val="FF0000"/>
                </a:solidFill>
                <a:effectLst>
                  <a:outerShdw blurRad="38100" dist="38100" dir="2700000" algn="tl">
                    <a:srgbClr val="000000">
                      <a:alpha val="43137"/>
                    </a:srgbClr>
                  </a:outerShdw>
                </a:effectLst>
                <a:latin typeface="Comic Sans MS" pitchFamily="66" charset="0"/>
              </a:rPr>
              <a:t>χύτητ</a:t>
            </a:r>
            <a:r>
              <a:rPr lang="en-US" altLang="el-GR" sz="2400" b="1" kern="0" dirty="0">
                <a:solidFill>
                  <a:srgbClr val="FF0000"/>
                </a:solidFill>
                <a:effectLst>
                  <a:outerShdw blurRad="38100" dist="38100" dir="2700000" algn="tl">
                    <a:srgbClr val="000000">
                      <a:alpha val="43137"/>
                    </a:srgbClr>
                  </a:outerShdw>
                </a:effectLst>
                <a:latin typeface="Comic Sans MS" pitchFamily="66" charset="0"/>
              </a:rPr>
              <a:t>ας</a:t>
            </a:r>
            <a:r>
              <a:rPr lang="en-US" altLang="el-GR" sz="2400" b="1" kern="0" dirty="0">
                <a:solidFill>
                  <a:srgbClr val="000000"/>
                </a:solidFill>
                <a:latin typeface="Comic Sans MS" pitchFamily="66" charset="0"/>
              </a:rPr>
              <a:t> παραμένει</a:t>
            </a:r>
            <a:r>
              <a:rPr lang="en-US" altLang="el-GR" sz="2400" b="1" kern="0" dirty="0">
                <a:solidFill>
                  <a:srgbClr val="FF0000"/>
                </a:solidFill>
                <a:latin typeface="Comic Sans MS" pitchFamily="66" charset="0"/>
              </a:rPr>
              <a:t> </a:t>
            </a:r>
            <a:r>
              <a:rPr lang="en-US" altLang="el-GR" sz="2400" b="1" kern="0" dirty="0">
                <a:solidFill>
                  <a:srgbClr val="FF0000"/>
                </a:solidFill>
                <a:effectLst>
                  <a:outerShdw blurRad="38100" dist="38100" dir="2700000" algn="tl">
                    <a:srgbClr val="000000">
                      <a:alpha val="43137"/>
                    </a:srgbClr>
                  </a:outerShdw>
                </a:effectLst>
                <a:latin typeface="Comic Sans MS" pitchFamily="66" charset="0"/>
              </a:rPr>
              <a:t>σταθερό</a:t>
            </a:r>
            <a:r>
              <a:rPr lang="en-US" altLang="el-GR" sz="2400" b="1" kern="0" dirty="0">
                <a:solidFill>
                  <a:srgbClr val="000000"/>
                </a:solidFill>
                <a:latin typeface="Comic Sans MS" pitchFamily="66" charset="0"/>
              </a:rPr>
              <a:t> ενώ η κατεύθυνσ</a:t>
            </a:r>
            <a:r>
              <a:rPr lang="el-GR" altLang="el-GR" sz="2400" b="1" kern="0" dirty="0">
                <a:solidFill>
                  <a:srgbClr val="000000"/>
                </a:solidFill>
                <a:latin typeface="Comic Sans MS" pitchFamily="66" charset="0"/>
              </a:rPr>
              <a:t>ή της</a:t>
            </a:r>
            <a:r>
              <a:rPr lang="en-US" altLang="el-GR" sz="2400" b="1" kern="0" dirty="0">
                <a:solidFill>
                  <a:srgbClr val="000000"/>
                </a:solidFill>
                <a:latin typeface="Comic Sans MS" pitchFamily="66" charset="0"/>
              </a:rPr>
              <a:t> </a:t>
            </a:r>
            <a:r>
              <a:rPr lang="en-US" altLang="el-GR" sz="2400" b="1" kern="0" dirty="0" err="1">
                <a:solidFill>
                  <a:srgbClr val="000000"/>
                </a:solidFill>
                <a:latin typeface="Comic Sans MS" pitchFamily="66" charset="0"/>
              </a:rPr>
              <a:t>μετ</a:t>
            </a:r>
            <a:r>
              <a:rPr lang="en-US" altLang="el-GR" sz="2400" b="1" kern="0" dirty="0">
                <a:solidFill>
                  <a:srgbClr val="000000"/>
                </a:solidFill>
                <a:latin typeface="Comic Sans MS" pitchFamily="66" charset="0"/>
              </a:rPr>
              <a:t>αβάλλεται συνεχώς. </a:t>
            </a:r>
          </a:p>
        </p:txBody>
      </p:sp>
      <p:graphicFrame>
        <p:nvGraphicFramePr>
          <p:cNvPr id="37" name="Object 6"/>
          <p:cNvGraphicFramePr>
            <a:graphicFrameLocks noChangeAspect="1"/>
          </p:cNvGraphicFramePr>
          <p:nvPr>
            <p:extLst>
              <p:ext uri="{D42A27DB-BD31-4B8C-83A1-F6EECF244321}">
                <p14:modId xmlns:p14="http://schemas.microsoft.com/office/powerpoint/2010/main" val="175424401"/>
              </p:ext>
            </p:extLst>
          </p:nvPr>
        </p:nvGraphicFramePr>
        <p:xfrm>
          <a:off x="3179763" y="5301208"/>
          <a:ext cx="2530475" cy="642938"/>
        </p:xfrm>
        <a:graphic>
          <a:graphicData uri="http://schemas.openxmlformats.org/presentationml/2006/ole">
            <mc:AlternateContent xmlns:mc="http://schemas.openxmlformats.org/markup-compatibility/2006">
              <mc:Choice xmlns:v="urn:schemas-microsoft-com:vml" Requires="v">
                <p:oleObj spid="_x0000_s15446" name="Εξίσωση" r:id="rId3" imgW="743085" imgH="180885" progId="Equation.3">
                  <p:embed/>
                </p:oleObj>
              </mc:Choice>
              <mc:Fallback>
                <p:oleObj name="Εξίσωση" r:id="rId3" imgW="743085" imgH="180885"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9763" y="5301208"/>
                        <a:ext cx="2530475" cy="642938"/>
                      </a:xfrm>
                      <a:prstGeom prst="rect">
                        <a:avLst/>
                      </a:prstGeom>
                      <a:noFill/>
                      <a:ln>
                        <a:noFill/>
                      </a:ln>
                      <a:effectLst>
                        <a:outerShdw dist="35921" dir="2700000" algn="ctr" rotWithShape="0">
                          <a:srgbClr val="808080"/>
                        </a:outerShdw>
                      </a:effectLst>
                    </p:spPr>
                  </p:pic>
                </p:oleObj>
              </mc:Fallback>
            </mc:AlternateContent>
          </a:graphicData>
        </a:graphic>
      </p:graphicFrame>
      <p:grpSp>
        <p:nvGrpSpPr>
          <p:cNvPr id="12" name="Ομάδα 11"/>
          <p:cNvGrpSpPr/>
          <p:nvPr/>
        </p:nvGrpSpPr>
        <p:grpSpPr>
          <a:xfrm>
            <a:off x="2675422" y="1773238"/>
            <a:ext cx="4198276" cy="3255962"/>
            <a:chOff x="2675422" y="1773238"/>
            <a:chExt cx="4198276" cy="3255962"/>
          </a:xfrm>
        </p:grpSpPr>
        <p:sp>
          <p:nvSpPr>
            <p:cNvPr id="9242" name="Text Box 12"/>
            <p:cNvSpPr txBox="1">
              <a:spLocks noChangeArrowheads="1"/>
            </p:cNvSpPr>
            <p:nvPr/>
          </p:nvSpPr>
          <p:spPr bwMode="auto">
            <a:xfrm>
              <a:off x="4061517" y="4692650"/>
              <a:ext cx="366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r>
                <a:rPr lang="en-US" altLang="el-GR" sz="1400" dirty="0" smtClean="0">
                  <a:solidFill>
                    <a:srgbClr val="000000"/>
                  </a:solidFill>
                  <a:latin typeface="Comic Sans MS" pitchFamily="66" charset="0"/>
                </a:rPr>
                <a:t>z</a:t>
              </a:r>
              <a:r>
                <a:rPr lang="en-US" altLang="el-GR" sz="1600" dirty="0" smtClean="0">
                  <a:solidFill>
                    <a:srgbClr val="000000"/>
                  </a:solidFill>
                  <a:latin typeface="Comic Sans MS" pitchFamily="66" charset="0"/>
                  <a:cs typeface="Times New Roman" pitchFamily="18" charset="0"/>
                </a:rPr>
                <a:t>'</a:t>
              </a:r>
            </a:p>
          </p:txBody>
        </p:sp>
        <p:grpSp>
          <p:nvGrpSpPr>
            <p:cNvPr id="11" name="Ομάδα 10"/>
            <p:cNvGrpSpPr/>
            <p:nvPr/>
          </p:nvGrpSpPr>
          <p:grpSpPr>
            <a:xfrm>
              <a:off x="2675422" y="1773238"/>
              <a:ext cx="4198276" cy="3208337"/>
              <a:chOff x="2675422" y="1773238"/>
              <a:chExt cx="4198276" cy="3208337"/>
            </a:xfrm>
          </p:grpSpPr>
          <p:grpSp>
            <p:nvGrpSpPr>
              <p:cNvPr id="5" name="Ομάδα 4"/>
              <p:cNvGrpSpPr/>
              <p:nvPr/>
            </p:nvGrpSpPr>
            <p:grpSpPr>
              <a:xfrm>
                <a:off x="5968231" y="2605088"/>
                <a:ext cx="586557" cy="839787"/>
                <a:chOff x="5968231" y="2605088"/>
                <a:chExt cx="586557" cy="839787"/>
              </a:xfrm>
            </p:grpSpPr>
            <p:sp>
              <p:nvSpPr>
                <p:cNvPr id="9240" name="Text Box 9"/>
                <p:cNvSpPr txBox="1">
                  <a:spLocks noChangeArrowheads="1"/>
                </p:cNvSpPr>
                <p:nvPr/>
              </p:nvSpPr>
              <p:spPr bwMode="auto">
                <a:xfrm>
                  <a:off x="6115274" y="3108325"/>
                  <a:ext cx="439514"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r>
                    <a:rPr lang="en-US" altLang="el-GR" sz="1600" dirty="0" smtClean="0">
                      <a:solidFill>
                        <a:srgbClr val="000000"/>
                      </a:solidFill>
                      <a:latin typeface="Comic Sans MS" pitchFamily="66" charset="0"/>
                    </a:rPr>
                    <a:t>B</a:t>
                  </a:r>
                  <a:endParaRPr lang="el-GR" altLang="el-GR" sz="1600" dirty="0" smtClean="0">
                    <a:solidFill>
                      <a:srgbClr val="000000"/>
                    </a:solidFill>
                    <a:latin typeface="Comic Sans MS" pitchFamily="66" charset="0"/>
                  </a:endParaRPr>
                </a:p>
              </p:txBody>
            </p:sp>
            <p:grpSp>
              <p:nvGrpSpPr>
                <p:cNvPr id="4" name="Ομάδα 3"/>
                <p:cNvGrpSpPr/>
                <p:nvPr/>
              </p:nvGrpSpPr>
              <p:grpSpPr>
                <a:xfrm>
                  <a:off x="5968231" y="2605088"/>
                  <a:ext cx="180977" cy="679449"/>
                  <a:chOff x="5968231" y="2605088"/>
                  <a:chExt cx="180977" cy="679449"/>
                </a:xfrm>
              </p:grpSpPr>
              <p:sp>
                <p:nvSpPr>
                  <p:cNvPr id="9243" name="Line 13"/>
                  <p:cNvSpPr>
                    <a:spLocks noChangeShapeType="1"/>
                  </p:cNvSpPr>
                  <p:nvPr/>
                </p:nvSpPr>
                <p:spPr bwMode="auto">
                  <a:xfrm flipH="1" flipV="1">
                    <a:off x="5968231" y="2605088"/>
                    <a:ext cx="147043" cy="647700"/>
                  </a:xfrm>
                  <a:prstGeom prst="line">
                    <a:avLst/>
                  </a:prstGeom>
                  <a:noFill/>
                  <a:ln w="38100">
                    <a:solidFill>
                      <a:srgbClr val="FF0000"/>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l-GR" sz="2400" smtClean="0">
                      <a:solidFill>
                        <a:srgbClr val="000000"/>
                      </a:solidFill>
                    </a:endParaRPr>
                  </a:p>
                </p:txBody>
              </p:sp>
              <p:sp>
                <p:nvSpPr>
                  <p:cNvPr id="9233" name="Oval 17"/>
                  <p:cNvSpPr>
                    <a:spLocks noChangeArrowheads="1"/>
                  </p:cNvSpPr>
                  <p:nvPr/>
                </p:nvSpPr>
                <p:spPr bwMode="auto">
                  <a:xfrm>
                    <a:off x="6076494" y="3213100"/>
                    <a:ext cx="72714" cy="71437"/>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el-GR" altLang="el-GR" smtClean="0">
                      <a:solidFill>
                        <a:srgbClr val="000000"/>
                      </a:solidFill>
                    </a:endParaRPr>
                  </a:p>
                </p:txBody>
              </p:sp>
            </p:grpSp>
          </p:grpSp>
          <p:grpSp>
            <p:nvGrpSpPr>
              <p:cNvPr id="8" name="Ομάδα 7"/>
              <p:cNvGrpSpPr/>
              <p:nvPr/>
            </p:nvGrpSpPr>
            <p:grpSpPr>
              <a:xfrm>
                <a:off x="2743783" y="3683794"/>
                <a:ext cx="1011759" cy="647700"/>
                <a:chOff x="2743783" y="3683794"/>
                <a:chExt cx="1011759" cy="647700"/>
              </a:xfrm>
            </p:grpSpPr>
            <p:sp>
              <p:nvSpPr>
                <p:cNvPr id="9238" name="Arc 7"/>
                <p:cNvSpPr>
                  <a:spLocks/>
                </p:cNvSpPr>
                <p:nvPr/>
              </p:nvSpPr>
              <p:spPr bwMode="auto">
                <a:xfrm rot="15849049" flipH="1">
                  <a:off x="2674431" y="3753146"/>
                  <a:ext cx="647700" cy="508996"/>
                </a:xfrm>
                <a:custGeom>
                  <a:avLst/>
                  <a:gdLst>
                    <a:gd name="T0" fmla="*/ 203 w 21600"/>
                    <a:gd name="T1" fmla="*/ 0 h 18728"/>
                    <a:gd name="T2" fmla="*/ 408 w 21600"/>
                    <a:gd name="T3" fmla="*/ 315 h 18728"/>
                    <a:gd name="T4" fmla="*/ 0 w 21600"/>
                    <a:gd name="T5" fmla="*/ 315 h 18728"/>
                    <a:gd name="T6" fmla="*/ 0 60000 65536"/>
                    <a:gd name="T7" fmla="*/ 0 60000 65536"/>
                    <a:gd name="T8" fmla="*/ 0 60000 65536"/>
                  </a:gdLst>
                  <a:ahLst/>
                  <a:cxnLst>
                    <a:cxn ang="T6">
                      <a:pos x="T0" y="T1"/>
                    </a:cxn>
                    <a:cxn ang="T7">
                      <a:pos x="T2" y="T3"/>
                    </a:cxn>
                    <a:cxn ang="T8">
                      <a:pos x="T4" y="T5"/>
                    </a:cxn>
                  </a:cxnLst>
                  <a:rect l="0" t="0" r="r" b="b"/>
                  <a:pathLst>
                    <a:path w="21600" h="18728" fill="none" extrusionOk="0">
                      <a:moveTo>
                        <a:pt x="10762" y="0"/>
                      </a:moveTo>
                      <a:cubicBezTo>
                        <a:pt x="17466" y="3853"/>
                        <a:pt x="21600" y="10995"/>
                        <a:pt x="21600" y="18728"/>
                      </a:cubicBezTo>
                    </a:path>
                    <a:path w="21600" h="18728" stroke="0" extrusionOk="0">
                      <a:moveTo>
                        <a:pt x="10762" y="0"/>
                      </a:moveTo>
                      <a:cubicBezTo>
                        <a:pt x="17466" y="3853"/>
                        <a:pt x="21600" y="10995"/>
                        <a:pt x="21600" y="18728"/>
                      </a:cubicBezTo>
                      <a:lnTo>
                        <a:pt x="0" y="18728"/>
                      </a:lnTo>
                      <a:lnTo>
                        <a:pt x="10762" y="0"/>
                      </a:lnTo>
                      <a:close/>
                    </a:path>
                  </a:pathLst>
                </a:custGeom>
                <a:noFill/>
                <a:ln w="9525">
                  <a:solidFill>
                    <a:schemeClr val="tx1"/>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l-GR" sz="2400" smtClean="0">
                    <a:solidFill>
                      <a:srgbClr val="000000"/>
                    </a:solidFill>
                  </a:endParaRPr>
                </a:p>
              </p:txBody>
            </p:sp>
            <p:grpSp>
              <p:nvGrpSpPr>
                <p:cNvPr id="3" name="Ομάδα 2"/>
                <p:cNvGrpSpPr/>
                <p:nvPr/>
              </p:nvGrpSpPr>
              <p:grpSpPr>
                <a:xfrm>
                  <a:off x="3144044" y="3949700"/>
                  <a:ext cx="611498" cy="344487"/>
                  <a:chOff x="3132138" y="3933825"/>
                  <a:chExt cx="611498" cy="344487"/>
                </a:xfrm>
              </p:grpSpPr>
              <p:sp>
                <p:nvSpPr>
                  <p:cNvPr id="9225" name="Line 33"/>
                  <p:cNvSpPr>
                    <a:spLocks noChangeShapeType="1"/>
                  </p:cNvSpPr>
                  <p:nvPr/>
                </p:nvSpPr>
                <p:spPr bwMode="auto">
                  <a:xfrm>
                    <a:off x="3203576" y="4005263"/>
                    <a:ext cx="540060" cy="273049"/>
                  </a:xfrm>
                  <a:prstGeom prst="line">
                    <a:avLst/>
                  </a:prstGeom>
                  <a:noFill/>
                  <a:ln w="38100">
                    <a:solidFill>
                      <a:srgbClr val="FF0000"/>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l-GR" sz="2400" smtClean="0">
                      <a:solidFill>
                        <a:srgbClr val="000000"/>
                      </a:solidFill>
                    </a:endParaRPr>
                  </a:p>
                </p:txBody>
              </p:sp>
              <p:sp>
                <p:nvSpPr>
                  <p:cNvPr id="9227" name="Oval 35"/>
                  <p:cNvSpPr>
                    <a:spLocks noChangeArrowheads="1"/>
                  </p:cNvSpPr>
                  <p:nvPr/>
                </p:nvSpPr>
                <p:spPr bwMode="auto">
                  <a:xfrm>
                    <a:off x="3132138" y="3933825"/>
                    <a:ext cx="71438" cy="7302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el-GR" altLang="el-GR" smtClean="0">
                      <a:solidFill>
                        <a:srgbClr val="000000"/>
                      </a:solidFill>
                    </a:endParaRPr>
                  </a:p>
                </p:txBody>
              </p:sp>
            </p:grpSp>
          </p:grpSp>
          <mc:AlternateContent xmlns:mc="http://schemas.openxmlformats.org/markup-compatibility/2006" xmlns:a14="http://schemas.microsoft.com/office/drawing/2010/main">
            <mc:Choice Requires="a14">
              <p:sp>
                <p:nvSpPr>
                  <p:cNvPr id="9" name="TextBox 8"/>
                  <p:cNvSpPr txBox="1"/>
                  <p:nvPr/>
                </p:nvSpPr>
                <p:spPr>
                  <a:xfrm>
                    <a:off x="5793578" y="2226965"/>
                    <a:ext cx="1080120" cy="461473"/>
                  </a:xfrm>
                  <a:prstGeom prst="rect">
                    <a:avLst/>
                  </a:prstGeom>
                  <a:noFill/>
                </p:spPr>
                <p:txBody>
                  <a:bodyPr wrap="square" rtlCol="0">
                    <a:spAutoFit/>
                  </a:bodyPr>
                  <a:lstStyle/>
                  <a:p>
                    <a14:m>
                      <m:oMath xmlns:m="http://schemas.openxmlformats.org/officeDocument/2006/math">
                        <m:sSub>
                          <m:sSubPr>
                            <m:ctrlPr>
                              <a:rPr lang="el-GR" b="1" i="1" smtClean="0">
                                <a:solidFill>
                                  <a:srgbClr val="FF0000"/>
                                </a:solidFill>
                                <a:effectLst>
                                  <a:outerShdw blurRad="38100" dist="38100" dir="2700000" algn="tl">
                                    <a:srgbClr val="000000">
                                      <a:alpha val="43137"/>
                                    </a:srgbClr>
                                  </a:outerShdw>
                                </a:effectLst>
                                <a:latin typeface="Cambria Math"/>
                              </a:rPr>
                            </m:ctrlPr>
                          </m:sSubPr>
                          <m:e>
                            <m:r>
                              <a:rPr lang="el-GR" b="1" i="1" smtClean="0">
                                <a:solidFill>
                                  <a:srgbClr val="FF0000"/>
                                </a:solidFill>
                                <a:effectLst>
                                  <a:outerShdw blurRad="38100" dist="38100" dir="2700000" algn="tl">
                                    <a:srgbClr val="000000">
                                      <a:alpha val="43137"/>
                                    </a:srgbClr>
                                  </a:outerShdw>
                                </a:effectLst>
                                <a:latin typeface="Cambria Math"/>
                              </a:rPr>
                              <m:t>𝝊</m:t>
                            </m:r>
                          </m:e>
                          <m:sub>
                            <m:r>
                              <a:rPr lang="el-GR" b="1" i="1" smtClean="0">
                                <a:solidFill>
                                  <a:srgbClr val="FF0000"/>
                                </a:solidFill>
                                <a:effectLst>
                                  <a:outerShdw blurRad="38100" dist="38100" dir="2700000" algn="tl">
                                    <a:srgbClr val="000000">
                                      <a:alpha val="43137"/>
                                    </a:srgbClr>
                                  </a:outerShdw>
                                </a:effectLst>
                                <a:latin typeface="Cambria Math"/>
                              </a:rPr>
                              <m:t>𝟏</m:t>
                            </m:r>
                          </m:sub>
                        </m:sSub>
                      </m:oMath>
                    </a14:m>
                    <a:r>
                      <a:rPr lang="el-GR" b="1" dirty="0" smtClean="0">
                        <a:solidFill>
                          <a:srgbClr val="FF0000"/>
                        </a:solidFill>
                        <a:effectLst>
                          <a:outerShdw blurRad="38100" dist="38100" dir="2700000" algn="tl">
                            <a:srgbClr val="000000">
                              <a:alpha val="43137"/>
                            </a:srgbClr>
                          </a:outerShdw>
                        </a:effectLst>
                      </a:rPr>
                      <a:t>=</a:t>
                    </a:r>
                    <a:r>
                      <a:rPr lang="en-US" b="1" dirty="0" smtClean="0">
                        <a:solidFill>
                          <a:srgbClr val="FF0000"/>
                        </a:solidFill>
                        <a:effectLst>
                          <a:outerShdw blurRad="38100" dist="38100" dir="2700000" algn="tl">
                            <a:srgbClr val="000000">
                              <a:alpha val="43137"/>
                            </a:srgbClr>
                          </a:outerShdw>
                        </a:effectLst>
                      </a:rPr>
                      <a:t> </a:t>
                    </a:r>
                    <a:r>
                      <a:rPr lang="el-GR" b="1" dirty="0" smtClean="0">
                        <a:solidFill>
                          <a:srgbClr val="FF0000"/>
                        </a:solidFill>
                        <a:effectLst>
                          <a:outerShdw blurRad="38100" dist="38100" dir="2700000" algn="tl">
                            <a:srgbClr val="000000">
                              <a:alpha val="43137"/>
                            </a:srgbClr>
                          </a:outerShdw>
                        </a:effectLst>
                      </a:rPr>
                      <a:t>5 </a:t>
                    </a:r>
                    <a14:m>
                      <m:oMath xmlns:m="http://schemas.openxmlformats.org/officeDocument/2006/math">
                        <m:f>
                          <m:fPr>
                            <m:ctrlPr>
                              <a:rPr lang="el-GR" b="1" i="1" smtClean="0">
                                <a:solidFill>
                                  <a:srgbClr val="FF0000"/>
                                </a:solidFill>
                                <a:effectLst>
                                  <a:outerShdw blurRad="38100" dist="38100" dir="2700000" algn="tl">
                                    <a:srgbClr val="000000">
                                      <a:alpha val="43137"/>
                                    </a:srgbClr>
                                  </a:outerShdw>
                                </a:effectLst>
                                <a:latin typeface="Cambria Math"/>
                              </a:rPr>
                            </m:ctrlPr>
                          </m:fPr>
                          <m:num>
                            <m:r>
                              <a:rPr lang="en-US" b="1" i="1" smtClean="0">
                                <a:solidFill>
                                  <a:srgbClr val="FF0000"/>
                                </a:solidFill>
                                <a:effectLst>
                                  <a:outerShdw blurRad="38100" dist="38100" dir="2700000" algn="tl">
                                    <a:srgbClr val="000000">
                                      <a:alpha val="43137"/>
                                    </a:srgbClr>
                                  </a:outerShdw>
                                </a:effectLst>
                                <a:latin typeface="Cambria Math"/>
                              </a:rPr>
                              <m:t>𝒎</m:t>
                            </m:r>
                          </m:num>
                          <m:den>
                            <m:r>
                              <a:rPr lang="en-US" b="1" i="1" smtClean="0">
                                <a:solidFill>
                                  <a:srgbClr val="FF0000"/>
                                </a:solidFill>
                                <a:effectLst>
                                  <a:outerShdw blurRad="38100" dist="38100" dir="2700000" algn="tl">
                                    <a:srgbClr val="000000">
                                      <a:alpha val="43137"/>
                                    </a:srgbClr>
                                  </a:outerShdw>
                                </a:effectLst>
                                <a:latin typeface="Cambria Math"/>
                              </a:rPr>
                              <m:t>𝒔</m:t>
                            </m:r>
                          </m:den>
                        </m:f>
                      </m:oMath>
                    </a14:m>
                    <a:endParaRPr lang="el-GR" b="1" dirty="0">
                      <a:solidFill>
                        <a:srgbClr val="FF0000"/>
                      </a:solidFill>
                      <a:effectLst>
                        <a:outerShdw blurRad="38100" dist="38100" dir="2700000" algn="tl">
                          <a:srgbClr val="000000">
                            <a:alpha val="43137"/>
                          </a:srgbClr>
                        </a:outerShdw>
                      </a:effectLst>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5793578" y="2226965"/>
                    <a:ext cx="1080120" cy="461473"/>
                  </a:xfrm>
                  <a:prstGeom prst="rect">
                    <a:avLst/>
                  </a:prstGeom>
                  <a:blipFill rotWithShape="1">
                    <a:blip r:embed="rId5"/>
                    <a:stretch>
                      <a:fillRect b="-13158"/>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2675422" y="2078264"/>
                    <a:ext cx="1080120" cy="461473"/>
                  </a:xfrm>
                  <a:prstGeom prst="rect">
                    <a:avLst/>
                  </a:prstGeom>
                  <a:noFill/>
                </p:spPr>
                <p:txBody>
                  <a:bodyPr wrap="square" rtlCol="0">
                    <a:spAutoFit/>
                  </a:bodyPr>
                  <a:lstStyle/>
                  <a:p>
                    <a14:m>
                      <m:oMath xmlns:m="http://schemas.openxmlformats.org/officeDocument/2006/math">
                        <m:sSub>
                          <m:sSubPr>
                            <m:ctrlPr>
                              <a:rPr lang="el-GR" b="1" i="1" smtClean="0">
                                <a:solidFill>
                                  <a:srgbClr val="FF0000"/>
                                </a:solidFill>
                                <a:effectLst>
                                  <a:outerShdw blurRad="38100" dist="38100" dir="2700000" algn="tl">
                                    <a:srgbClr val="000000">
                                      <a:alpha val="43137"/>
                                    </a:srgbClr>
                                  </a:outerShdw>
                                </a:effectLst>
                                <a:latin typeface="Cambria Math"/>
                              </a:rPr>
                            </m:ctrlPr>
                          </m:sSubPr>
                          <m:e>
                            <m:r>
                              <a:rPr lang="el-GR" b="1" i="1" smtClean="0">
                                <a:solidFill>
                                  <a:srgbClr val="FF0000"/>
                                </a:solidFill>
                                <a:effectLst>
                                  <a:outerShdw blurRad="38100" dist="38100" dir="2700000" algn="tl">
                                    <a:srgbClr val="000000">
                                      <a:alpha val="43137"/>
                                    </a:srgbClr>
                                  </a:outerShdw>
                                </a:effectLst>
                                <a:latin typeface="Cambria Math"/>
                              </a:rPr>
                              <m:t>𝝊</m:t>
                            </m:r>
                          </m:e>
                          <m:sub>
                            <m:r>
                              <a:rPr lang="en-US" b="1" i="1" smtClean="0">
                                <a:solidFill>
                                  <a:srgbClr val="FF0000"/>
                                </a:solidFill>
                                <a:effectLst>
                                  <a:outerShdw blurRad="38100" dist="38100" dir="2700000" algn="tl">
                                    <a:srgbClr val="000000">
                                      <a:alpha val="43137"/>
                                    </a:srgbClr>
                                  </a:outerShdw>
                                </a:effectLst>
                                <a:latin typeface="Cambria Math"/>
                              </a:rPr>
                              <m:t>𝟐</m:t>
                            </m:r>
                          </m:sub>
                        </m:sSub>
                      </m:oMath>
                    </a14:m>
                    <a:r>
                      <a:rPr lang="el-GR" b="1" dirty="0" smtClean="0">
                        <a:solidFill>
                          <a:srgbClr val="FF0000"/>
                        </a:solidFill>
                        <a:effectLst>
                          <a:outerShdw blurRad="38100" dist="38100" dir="2700000" algn="tl">
                            <a:srgbClr val="000000">
                              <a:alpha val="43137"/>
                            </a:srgbClr>
                          </a:outerShdw>
                        </a:effectLst>
                      </a:rPr>
                      <a:t>=</a:t>
                    </a:r>
                    <a:r>
                      <a:rPr lang="en-US" b="1" dirty="0" smtClean="0">
                        <a:solidFill>
                          <a:srgbClr val="FF0000"/>
                        </a:solidFill>
                        <a:effectLst>
                          <a:outerShdw blurRad="38100" dist="38100" dir="2700000" algn="tl">
                            <a:srgbClr val="000000">
                              <a:alpha val="43137"/>
                            </a:srgbClr>
                          </a:outerShdw>
                        </a:effectLst>
                      </a:rPr>
                      <a:t> </a:t>
                    </a:r>
                    <a:r>
                      <a:rPr lang="el-GR" b="1" dirty="0" smtClean="0">
                        <a:solidFill>
                          <a:srgbClr val="FF0000"/>
                        </a:solidFill>
                        <a:effectLst>
                          <a:outerShdw blurRad="38100" dist="38100" dir="2700000" algn="tl">
                            <a:srgbClr val="000000">
                              <a:alpha val="43137"/>
                            </a:srgbClr>
                          </a:outerShdw>
                        </a:effectLst>
                      </a:rPr>
                      <a:t>5 </a:t>
                    </a:r>
                    <a14:m>
                      <m:oMath xmlns:m="http://schemas.openxmlformats.org/officeDocument/2006/math">
                        <m:f>
                          <m:fPr>
                            <m:ctrlPr>
                              <a:rPr lang="el-GR" b="1" i="1" smtClean="0">
                                <a:solidFill>
                                  <a:srgbClr val="FF0000"/>
                                </a:solidFill>
                                <a:effectLst>
                                  <a:outerShdw blurRad="38100" dist="38100" dir="2700000" algn="tl">
                                    <a:srgbClr val="000000">
                                      <a:alpha val="43137"/>
                                    </a:srgbClr>
                                  </a:outerShdw>
                                </a:effectLst>
                                <a:latin typeface="Cambria Math"/>
                              </a:rPr>
                            </m:ctrlPr>
                          </m:fPr>
                          <m:num>
                            <m:r>
                              <a:rPr lang="en-US" b="1" i="1" smtClean="0">
                                <a:solidFill>
                                  <a:srgbClr val="FF0000"/>
                                </a:solidFill>
                                <a:effectLst>
                                  <a:outerShdw blurRad="38100" dist="38100" dir="2700000" algn="tl">
                                    <a:srgbClr val="000000">
                                      <a:alpha val="43137"/>
                                    </a:srgbClr>
                                  </a:outerShdw>
                                </a:effectLst>
                                <a:latin typeface="Cambria Math"/>
                              </a:rPr>
                              <m:t>𝒎</m:t>
                            </m:r>
                          </m:num>
                          <m:den>
                            <m:r>
                              <a:rPr lang="en-US" b="1" i="1" smtClean="0">
                                <a:solidFill>
                                  <a:srgbClr val="FF0000"/>
                                </a:solidFill>
                                <a:effectLst>
                                  <a:outerShdw blurRad="38100" dist="38100" dir="2700000" algn="tl">
                                    <a:srgbClr val="000000">
                                      <a:alpha val="43137"/>
                                    </a:srgbClr>
                                  </a:outerShdw>
                                </a:effectLst>
                                <a:latin typeface="Cambria Math"/>
                              </a:rPr>
                              <m:t>𝒔</m:t>
                            </m:r>
                          </m:den>
                        </m:f>
                      </m:oMath>
                    </a14:m>
                    <a:endParaRPr lang="el-GR" b="1" dirty="0">
                      <a:solidFill>
                        <a:srgbClr val="FF0000"/>
                      </a:solidFill>
                      <a:effectLst>
                        <a:outerShdw blurRad="38100" dist="38100" dir="2700000" algn="tl">
                          <a:srgbClr val="000000">
                            <a:alpha val="43137"/>
                          </a:srgbClr>
                        </a:outerShdw>
                      </a:effectLst>
                    </a:endParaRPr>
                  </a:p>
                </p:txBody>
              </p:sp>
            </mc:Choice>
            <mc:Fallback xmlns="">
              <p:sp>
                <p:nvSpPr>
                  <p:cNvPr id="39" name="TextBox 38"/>
                  <p:cNvSpPr txBox="1">
                    <a:spLocks noRot="1" noChangeAspect="1" noMove="1" noResize="1" noEditPoints="1" noAdjustHandles="1" noChangeArrowheads="1" noChangeShapeType="1" noTextEdit="1"/>
                  </p:cNvSpPr>
                  <p:nvPr/>
                </p:nvSpPr>
                <p:spPr>
                  <a:xfrm>
                    <a:off x="2675422" y="2078264"/>
                    <a:ext cx="1080120" cy="461473"/>
                  </a:xfrm>
                  <a:prstGeom prst="rect">
                    <a:avLst/>
                  </a:prstGeom>
                  <a:blipFill rotWithShape="1">
                    <a:blip r:embed="rId6"/>
                    <a:stretch>
                      <a:fillRect t="-1316" b="-13158"/>
                    </a:stretch>
                  </a:blipFill>
                </p:spPr>
                <p:txBody>
                  <a:bodyPr/>
                  <a:lstStyle/>
                  <a:p>
                    <a:r>
                      <a:rPr lang="el-GR">
                        <a:noFill/>
                      </a:rPr>
                      <a:t> </a:t>
                    </a:r>
                  </a:p>
                </p:txBody>
              </p:sp>
            </mc:Fallback>
          </mc:AlternateContent>
          <p:grpSp>
            <p:nvGrpSpPr>
              <p:cNvPr id="10" name="Ομάδα 9"/>
              <p:cNvGrpSpPr/>
              <p:nvPr/>
            </p:nvGrpSpPr>
            <p:grpSpPr>
              <a:xfrm>
                <a:off x="2715366" y="1773238"/>
                <a:ext cx="3445012" cy="3208337"/>
                <a:chOff x="2715366" y="1773238"/>
                <a:chExt cx="3445012" cy="3208337"/>
              </a:xfrm>
            </p:grpSpPr>
            <p:grpSp>
              <p:nvGrpSpPr>
                <p:cNvPr id="7" name="Ομάδα 6"/>
                <p:cNvGrpSpPr/>
                <p:nvPr/>
              </p:nvGrpSpPr>
              <p:grpSpPr>
                <a:xfrm>
                  <a:off x="2715366" y="1773238"/>
                  <a:ext cx="3445012" cy="3208337"/>
                  <a:chOff x="2715366" y="1773238"/>
                  <a:chExt cx="3445012" cy="3208337"/>
                </a:xfrm>
              </p:grpSpPr>
              <p:grpSp>
                <p:nvGrpSpPr>
                  <p:cNvPr id="6" name="Ομάδα 5"/>
                  <p:cNvGrpSpPr/>
                  <p:nvPr/>
                </p:nvGrpSpPr>
                <p:grpSpPr>
                  <a:xfrm>
                    <a:off x="2715366" y="1773238"/>
                    <a:ext cx="3445012" cy="3208337"/>
                    <a:chOff x="2742976" y="1773238"/>
                    <a:chExt cx="3445012" cy="3208337"/>
                  </a:xfrm>
                </p:grpSpPr>
                <p:sp>
                  <p:nvSpPr>
                    <p:cNvPr id="9228" name="Text Box 11"/>
                    <p:cNvSpPr txBox="1">
                      <a:spLocks noChangeArrowheads="1"/>
                    </p:cNvSpPr>
                    <p:nvPr/>
                  </p:nvSpPr>
                  <p:spPr bwMode="auto">
                    <a:xfrm>
                      <a:off x="4500563" y="1773238"/>
                      <a:ext cx="3603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r>
                        <a:rPr lang="en-US" altLang="el-GR" sz="1400" smtClean="0">
                          <a:solidFill>
                            <a:srgbClr val="000000"/>
                          </a:solidFill>
                          <a:latin typeface="Comic Sans MS" pitchFamily="66" charset="0"/>
                        </a:rPr>
                        <a:t>z</a:t>
                      </a:r>
                      <a:endParaRPr lang="el-GR" altLang="el-GR" sz="1400" smtClean="0">
                        <a:solidFill>
                          <a:srgbClr val="000000"/>
                        </a:solidFill>
                        <a:latin typeface="Comic Sans MS" pitchFamily="66" charset="0"/>
                      </a:endParaRPr>
                    </a:p>
                  </p:txBody>
                </p:sp>
                <p:sp>
                  <p:nvSpPr>
                    <p:cNvPr id="9234" name="Oval 2"/>
                    <p:cNvSpPr>
                      <a:spLocks noChangeArrowheads="1"/>
                    </p:cNvSpPr>
                    <p:nvPr/>
                  </p:nvSpPr>
                  <p:spPr bwMode="auto">
                    <a:xfrm>
                      <a:off x="2742976" y="2460625"/>
                      <a:ext cx="3370683" cy="1800225"/>
                    </a:xfrm>
                    <a:prstGeom prst="ellipse">
                      <a:avLst/>
                    </a:prstGeom>
                    <a:solidFill>
                      <a:schemeClr val="bg1"/>
                    </a:solidFill>
                    <a:ln w="9525">
                      <a:solidFill>
                        <a:schemeClr val="hlink"/>
                      </a:solidFill>
                      <a:round/>
                      <a:headEnd/>
                      <a:tailEnd/>
                    </a:ln>
                    <a:effectLst>
                      <a:outerShdw dist="35921" dir="2700000" algn="ctr" rotWithShape="0">
                        <a:schemeClr val="bg2"/>
                      </a:outerShdw>
                    </a:effec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el-GR" altLang="el-GR" smtClean="0">
                        <a:solidFill>
                          <a:srgbClr val="000000"/>
                        </a:solidFill>
                      </a:endParaRPr>
                    </a:p>
                  </p:txBody>
                </p:sp>
                <p:sp>
                  <p:nvSpPr>
                    <p:cNvPr id="9235" name="Line 4"/>
                    <p:cNvSpPr>
                      <a:spLocks noChangeShapeType="1"/>
                    </p:cNvSpPr>
                    <p:nvPr/>
                  </p:nvSpPr>
                  <p:spPr bwMode="auto">
                    <a:xfrm>
                      <a:off x="4428317" y="4260850"/>
                      <a:ext cx="0" cy="7207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l-GR" sz="2400" smtClean="0">
                        <a:solidFill>
                          <a:srgbClr val="000000"/>
                        </a:solidFill>
                      </a:endParaRPr>
                    </a:p>
                  </p:txBody>
                </p:sp>
                <p:sp>
                  <p:nvSpPr>
                    <p:cNvPr id="9237" name="Line 6"/>
                    <p:cNvSpPr>
                      <a:spLocks noChangeShapeType="1"/>
                    </p:cNvSpPr>
                    <p:nvPr/>
                  </p:nvSpPr>
                  <p:spPr bwMode="auto">
                    <a:xfrm>
                      <a:off x="4428317" y="3324225"/>
                      <a:ext cx="1098784" cy="72072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l-GR" sz="2400" smtClean="0">
                        <a:solidFill>
                          <a:srgbClr val="000000"/>
                        </a:solidFill>
                      </a:endParaRPr>
                    </a:p>
                  </p:txBody>
                </p:sp>
                <p:sp>
                  <p:nvSpPr>
                    <p:cNvPr id="9239" name="Text Box 8"/>
                    <p:cNvSpPr txBox="1">
                      <a:spLocks noChangeArrowheads="1"/>
                    </p:cNvSpPr>
                    <p:nvPr/>
                  </p:nvSpPr>
                  <p:spPr bwMode="auto">
                    <a:xfrm>
                      <a:off x="5381674" y="4044950"/>
                      <a:ext cx="439514"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r>
                        <a:rPr lang="en-US" altLang="el-GR" sz="1600" smtClean="0">
                          <a:solidFill>
                            <a:srgbClr val="000000"/>
                          </a:solidFill>
                          <a:latin typeface="Comic Sans MS" pitchFamily="66" charset="0"/>
                        </a:rPr>
                        <a:t>A</a:t>
                      </a:r>
                      <a:endParaRPr lang="el-GR" altLang="el-GR" sz="1600" smtClean="0">
                        <a:solidFill>
                          <a:srgbClr val="000000"/>
                        </a:solidFill>
                        <a:latin typeface="Comic Sans MS" pitchFamily="66" charset="0"/>
                      </a:endParaRPr>
                    </a:p>
                  </p:txBody>
                </p:sp>
                <p:sp>
                  <p:nvSpPr>
                    <p:cNvPr id="9244" name="Text Box 15"/>
                    <p:cNvSpPr txBox="1">
                      <a:spLocks noChangeArrowheads="1"/>
                    </p:cNvSpPr>
                    <p:nvPr/>
                  </p:nvSpPr>
                  <p:spPr bwMode="auto">
                    <a:xfrm>
                      <a:off x="4135846" y="3181350"/>
                      <a:ext cx="439514"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r>
                        <a:rPr lang="en-US" altLang="el-GR" sz="1600" smtClean="0">
                          <a:solidFill>
                            <a:srgbClr val="000000"/>
                          </a:solidFill>
                          <a:latin typeface="Comic Sans MS" pitchFamily="66" charset="0"/>
                        </a:rPr>
                        <a:t>K</a:t>
                      </a:r>
                      <a:endParaRPr lang="el-GR" altLang="el-GR" sz="1600" smtClean="0">
                        <a:solidFill>
                          <a:srgbClr val="000000"/>
                        </a:solidFill>
                        <a:latin typeface="Comic Sans MS" pitchFamily="66" charset="0"/>
                      </a:endParaRPr>
                    </a:p>
                  </p:txBody>
                </p:sp>
                <p:sp>
                  <p:nvSpPr>
                    <p:cNvPr id="9245" name="Text Box 21"/>
                    <p:cNvSpPr txBox="1">
                      <a:spLocks noChangeArrowheads="1"/>
                    </p:cNvSpPr>
                    <p:nvPr/>
                  </p:nvSpPr>
                  <p:spPr bwMode="auto">
                    <a:xfrm>
                      <a:off x="5528717" y="3397250"/>
                      <a:ext cx="659271"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r>
                        <a:rPr lang="el-GR" altLang="el-GR" sz="1800" smtClean="0">
                          <a:solidFill>
                            <a:srgbClr val="000000"/>
                          </a:solidFill>
                          <a:latin typeface="Comic Sans MS" pitchFamily="66" charset="0"/>
                        </a:rPr>
                        <a:t>Δ</a:t>
                      </a:r>
                      <a:r>
                        <a:rPr lang="en-US" altLang="el-GR" sz="1800" i="1" smtClean="0">
                          <a:solidFill>
                            <a:srgbClr val="000000"/>
                          </a:solidFill>
                          <a:latin typeface="Comic Sans MS" pitchFamily="66" charset="0"/>
                        </a:rPr>
                        <a:t>s</a:t>
                      </a:r>
                      <a:endParaRPr lang="el-GR" altLang="el-GR" sz="1800" i="1" smtClean="0">
                        <a:solidFill>
                          <a:srgbClr val="000000"/>
                        </a:solidFill>
                        <a:latin typeface="Comic Sans MS" pitchFamily="66" charset="0"/>
                      </a:endParaRPr>
                    </a:p>
                  </p:txBody>
                </p:sp>
                <p:sp>
                  <p:nvSpPr>
                    <p:cNvPr id="9246" name="Text Box 22"/>
                    <p:cNvSpPr txBox="1">
                      <a:spLocks noChangeArrowheads="1"/>
                    </p:cNvSpPr>
                    <p:nvPr/>
                  </p:nvSpPr>
                  <p:spPr bwMode="auto">
                    <a:xfrm>
                      <a:off x="4648074" y="3613150"/>
                      <a:ext cx="439514"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r>
                        <a:rPr lang="en-US" altLang="el-GR" sz="1600" i="1" smtClean="0">
                          <a:solidFill>
                            <a:srgbClr val="000000"/>
                          </a:solidFill>
                          <a:latin typeface="Comic Sans MS" pitchFamily="66" charset="0"/>
                        </a:rPr>
                        <a:t>R</a:t>
                      </a:r>
                      <a:endParaRPr lang="el-GR" altLang="el-GR" sz="1600" i="1" smtClean="0">
                        <a:solidFill>
                          <a:srgbClr val="000000"/>
                        </a:solidFill>
                        <a:latin typeface="Comic Sans MS" pitchFamily="66" charset="0"/>
                      </a:endParaRPr>
                    </a:p>
                  </p:txBody>
                </p:sp>
                <p:sp>
                  <p:nvSpPr>
                    <p:cNvPr id="9230" name="Line 3"/>
                    <p:cNvSpPr>
                      <a:spLocks noChangeShapeType="1"/>
                    </p:cNvSpPr>
                    <p:nvPr/>
                  </p:nvSpPr>
                  <p:spPr bwMode="auto">
                    <a:xfrm>
                      <a:off x="4429126" y="3286125"/>
                      <a:ext cx="0" cy="1008062"/>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l-GR" sz="2400" smtClean="0">
                        <a:solidFill>
                          <a:srgbClr val="000000"/>
                        </a:solidFill>
                      </a:endParaRPr>
                    </a:p>
                  </p:txBody>
                </p:sp>
                <p:sp>
                  <p:nvSpPr>
                    <p:cNvPr id="9231" name="Line 14"/>
                    <p:cNvSpPr>
                      <a:spLocks noChangeShapeType="1"/>
                    </p:cNvSpPr>
                    <p:nvPr/>
                  </p:nvSpPr>
                  <p:spPr bwMode="auto">
                    <a:xfrm>
                      <a:off x="4429126" y="1917700"/>
                      <a:ext cx="0" cy="1368425"/>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l-GR" sz="2400" smtClean="0">
                        <a:solidFill>
                          <a:srgbClr val="000000"/>
                        </a:solidFill>
                      </a:endParaRPr>
                    </a:p>
                  </p:txBody>
                </p:sp>
              </p:grpSp>
              <p:sp>
                <p:nvSpPr>
                  <p:cNvPr id="9236" name="Line 5"/>
                  <p:cNvSpPr>
                    <a:spLocks noChangeShapeType="1"/>
                  </p:cNvSpPr>
                  <p:nvPr/>
                </p:nvSpPr>
                <p:spPr bwMode="auto">
                  <a:xfrm flipV="1">
                    <a:off x="4396766" y="3242809"/>
                    <a:ext cx="1685341" cy="71437"/>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l-GR" sz="2400" smtClean="0">
                      <a:solidFill>
                        <a:srgbClr val="000000"/>
                      </a:solidFill>
                    </a:endParaRPr>
                  </a:p>
                </p:txBody>
              </p:sp>
            </p:grpSp>
            <mc:AlternateContent xmlns:mc="http://schemas.openxmlformats.org/markup-compatibility/2006" xmlns:a14="http://schemas.microsoft.com/office/drawing/2010/main">
              <mc:Choice Requires="a14">
                <p:sp>
                  <p:nvSpPr>
                    <p:cNvPr id="40" name="TextBox 39"/>
                    <p:cNvSpPr txBox="1"/>
                    <p:nvPr/>
                  </p:nvSpPr>
                  <p:spPr>
                    <a:xfrm>
                      <a:off x="3584463" y="4260850"/>
                      <a:ext cx="1080120" cy="461473"/>
                    </a:xfrm>
                    <a:prstGeom prst="rect">
                      <a:avLst/>
                    </a:prstGeom>
                    <a:noFill/>
                  </p:spPr>
                  <p:txBody>
                    <a:bodyPr wrap="square" rtlCol="0">
                      <a:spAutoFit/>
                    </a:bodyPr>
                    <a:lstStyle/>
                    <a:p>
                      <a14:m>
                        <m:oMath xmlns:m="http://schemas.openxmlformats.org/officeDocument/2006/math">
                          <m:sSub>
                            <m:sSubPr>
                              <m:ctrlPr>
                                <a:rPr lang="el-GR" b="1" i="1" smtClean="0">
                                  <a:solidFill>
                                    <a:srgbClr val="FF0000"/>
                                  </a:solidFill>
                                  <a:effectLst>
                                    <a:outerShdw blurRad="38100" dist="38100" dir="2700000" algn="tl">
                                      <a:srgbClr val="000000">
                                        <a:alpha val="43137"/>
                                      </a:srgbClr>
                                    </a:outerShdw>
                                  </a:effectLst>
                                  <a:latin typeface="Cambria Math"/>
                                </a:rPr>
                              </m:ctrlPr>
                            </m:sSubPr>
                            <m:e>
                              <m:r>
                                <a:rPr lang="el-GR" b="1" i="1" smtClean="0">
                                  <a:solidFill>
                                    <a:srgbClr val="FF0000"/>
                                  </a:solidFill>
                                  <a:effectLst>
                                    <a:outerShdw blurRad="38100" dist="38100" dir="2700000" algn="tl">
                                      <a:srgbClr val="000000">
                                        <a:alpha val="43137"/>
                                      </a:srgbClr>
                                    </a:outerShdw>
                                  </a:effectLst>
                                  <a:latin typeface="Cambria Math"/>
                                </a:rPr>
                                <m:t>𝝊</m:t>
                              </m:r>
                            </m:e>
                            <m:sub>
                              <m:r>
                                <a:rPr lang="en-US" b="1" i="1" smtClean="0">
                                  <a:solidFill>
                                    <a:srgbClr val="FF0000"/>
                                  </a:solidFill>
                                  <a:effectLst>
                                    <a:outerShdw blurRad="38100" dist="38100" dir="2700000" algn="tl">
                                      <a:srgbClr val="000000">
                                        <a:alpha val="43137"/>
                                      </a:srgbClr>
                                    </a:outerShdw>
                                  </a:effectLst>
                                  <a:latin typeface="Cambria Math"/>
                                </a:rPr>
                                <m:t>𝟑</m:t>
                              </m:r>
                            </m:sub>
                          </m:sSub>
                        </m:oMath>
                      </a14:m>
                      <a:r>
                        <a:rPr lang="el-GR" b="1" dirty="0" smtClean="0">
                          <a:solidFill>
                            <a:srgbClr val="FF0000"/>
                          </a:solidFill>
                          <a:effectLst>
                            <a:outerShdw blurRad="38100" dist="38100" dir="2700000" algn="tl">
                              <a:srgbClr val="000000">
                                <a:alpha val="43137"/>
                              </a:srgbClr>
                            </a:outerShdw>
                          </a:effectLst>
                        </a:rPr>
                        <a:t>=</a:t>
                      </a:r>
                      <a:r>
                        <a:rPr lang="en-US" b="1" dirty="0" smtClean="0">
                          <a:solidFill>
                            <a:srgbClr val="FF0000"/>
                          </a:solidFill>
                          <a:effectLst>
                            <a:outerShdw blurRad="38100" dist="38100" dir="2700000" algn="tl">
                              <a:srgbClr val="000000">
                                <a:alpha val="43137"/>
                              </a:srgbClr>
                            </a:outerShdw>
                          </a:effectLst>
                        </a:rPr>
                        <a:t> </a:t>
                      </a:r>
                      <a:r>
                        <a:rPr lang="el-GR" b="1" dirty="0" smtClean="0">
                          <a:solidFill>
                            <a:srgbClr val="FF0000"/>
                          </a:solidFill>
                          <a:effectLst>
                            <a:outerShdw blurRad="38100" dist="38100" dir="2700000" algn="tl">
                              <a:srgbClr val="000000">
                                <a:alpha val="43137"/>
                              </a:srgbClr>
                            </a:outerShdw>
                          </a:effectLst>
                        </a:rPr>
                        <a:t>5 </a:t>
                      </a:r>
                      <a14:m>
                        <m:oMath xmlns:m="http://schemas.openxmlformats.org/officeDocument/2006/math">
                          <m:f>
                            <m:fPr>
                              <m:ctrlPr>
                                <a:rPr lang="el-GR" b="1" i="1" smtClean="0">
                                  <a:solidFill>
                                    <a:srgbClr val="FF0000"/>
                                  </a:solidFill>
                                  <a:effectLst>
                                    <a:outerShdw blurRad="38100" dist="38100" dir="2700000" algn="tl">
                                      <a:srgbClr val="000000">
                                        <a:alpha val="43137"/>
                                      </a:srgbClr>
                                    </a:outerShdw>
                                  </a:effectLst>
                                  <a:latin typeface="Cambria Math"/>
                                </a:rPr>
                              </m:ctrlPr>
                            </m:fPr>
                            <m:num>
                              <m:r>
                                <a:rPr lang="en-US" b="1" i="1" smtClean="0">
                                  <a:solidFill>
                                    <a:srgbClr val="FF0000"/>
                                  </a:solidFill>
                                  <a:effectLst>
                                    <a:outerShdw blurRad="38100" dist="38100" dir="2700000" algn="tl">
                                      <a:srgbClr val="000000">
                                        <a:alpha val="43137"/>
                                      </a:srgbClr>
                                    </a:outerShdw>
                                  </a:effectLst>
                                  <a:latin typeface="Cambria Math"/>
                                </a:rPr>
                                <m:t>𝒎</m:t>
                              </m:r>
                            </m:num>
                            <m:den>
                              <m:r>
                                <a:rPr lang="en-US" b="1" i="1" smtClean="0">
                                  <a:solidFill>
                                    <a:srgbClr val="FF0000"/>
                                  </a:solidFill>
                                  <a:effectLst>
                                    <a:outerShdw blurRad="38100" dist="38100" dir="2700000" algn="tl">
                                      <a:srgbClr val="000000">
                                        <a:alpha val="43137"/>
                                      </a:srgbClr>
                                    </a:outerShdw>
                                  </a:effectLst>
                                  <a:latin typeface="Cambria Math"/>
                                </a:rPr>
                                <m:t>𝒔</m:t>
                              </m:r>
                            </m:den>
                          </m:f>
                        </m:oMath>
                      </a14:m>
                      <a:endParaRPr lang="el-GR" b="1" dirty="0">
                        <a:solidFill>
                          <a:srgbClr val="FF0000"/>
                        </a:solidFill>
                        <a:effectLst>
                          <a:outerShdw blurRad="38100" dist="38100" dir="2700000" algn="tl">
                            <a:srgbClr val="000000">
                              <a:alpha val="43137"/>
                            </a:srgbClr>
                          </a:outerShdw>
                        </a:effectLst>
                      </a:endParaRPr>
                    </a:p>
                  </p:txBody>
                </p:sp>
              </mc:Choice>
              <mc:Fallback xmlns="">
                <p:sp>
                  <p:nvSpPr>
                    <p:cNvPr id="40" name="TextBox 39"/>
                    <p:cNvSpPr txBox="1">
                      <a:spLocks noRot="1" noChangeAspect="1" noMove="1" noResize="1" noEditPoints="1" noAdjustHandles="1" noChangeArrowheads="1" noChangeShapeType="1" noTextEdit="1"/>
                    </p:cNvSpPr>
                    <p:nvPr/>
                  </p:nvSpPr>
                  <p:spPr>
                    <a:xfrm>
                      <a:off x="3584463" y="4260850"/>
                      <a:ext cx="1080120" cy="461473"/>
                    </a:xfrm>
                    <a:prstGeom prst="rect">
                      <a:avLst/>
                    </a:prstGeom>
                    <a:blipFill rotWithShape="1">
                      <a:blip r:embed="rId7"/>
                      <a:stretch>
                        <a:fillRect t="-1316" b="-13158"/>
                      </a:stretch>
                    </a:blipFill>
                  </p:spPr>
                  <p:txBody>
                    <a:bodyPr/>
                    <a:lstStyle/>
                    <a:p>
                      <a:r>
                        <a:rPr lang="el-GR">
                          <a:noFill/>
                        </a:rPr>
                        <a:t> </a:t>
                      </a:r>
                    </a:p>
                  </p:txBody>
                </p:sp>
              </mc:Fallback>
            </mc:AlternateContent>
          </p:grpSp>
          <p:grpSp>
            <p:nvGrpSpPr>
              <p:cNvPr id="2" name="Ομάδα 1"/>
              <p:cNvGrpSpPr/>
              <p:nvPr/>
            </p:nvGrpSpPr>
            <p:grpSpPr>
              <a:xfrm>
                <a:off x="3144043" y="2434647"/>
                <a:ext cx="684672" cy="167265"/>
                <a:chOff x="3301453" y="2492375"/>
                <a:chExt cx="333923" cy="167265"/>
              </a:xfrm>
            </p:grpSpPr>
            <p:sp>
              <p:nvSpPr>
                <p:cNvPr id="9248" name="Line 25"/>
                <p:cNvSpPr>
                  <a:spLocks noChangeShapeType="1"/>
                </p:cNvSpPr>
                <p:nvPr/>
              </p:nvSpPr>
              <p:spPr bwMode="auto">
                <a:xfrm flipH="1">
                  <a:off x="3301453" y="2532065"/>
                  <a:ext cx="320551" cy="127575"/>
                </a:xfrm>
                <a:prstGeom prst="line">
                  <a:avLst/>
                </a:prstGeom>
                <a:noFill/>
                <a:ln w="38100">
                  <a:solidFill>
                    <a:srgbClr val="FF0000"/>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l-GR" sz="2400" smtClean="0">
                    <a:solidFill>
                      <a:srgbClr val="000000"/>
                    </a:solidFill>
                  </a:endParaRPr>
                </a:p>
              </p:txBody>
            </p:sp>
            <p:sp>
              <p:nvSpPr>
                <p:cNvPr id="9226" name="Oval 34"/>
                <p:cNvSpPr>
                  <a:spLocks noChangeArrowheads="1"/>
                </p:cNvSpPr>
                <p:nvPr/>
              </p:nvSpPr>
              <p:spPr bwMode="auto">
                <a:xfrm>
                  <a:off x="3612552" y="2492375"/>
                  <a:ext cx="22824" cy="7302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el-GR" altLang="el-GR" smtClean="0">
                    <a:solidFill>
                      <a:srgbClr val="000000"/>
                    </a:solidFill>
                  </a:endParaRPr>
                </a:p>
              </p:txBody>
            </p:sp>
          </p:grpSp>
        </p:grpSp>
      </p:grpSp>
    </p:spTree>
    <p:extLst>
      <p:ext uri="{BB962C8B-B14F-4D97-AF65-F5344CB8AC3E}">
        <p14:creationId xmlns:p14="http://schemas.microsoft.com/office/powerpoint/2010/main" val="13671989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par>
                          <p:cTn id="8" fill="hold">
                            <p:stCondLst>
                              <p:cond delay="500"/>
                            </p:stCondLst>
                            <p:childTnLst>
                              <p:par>
                                <p:cTn id="9" presetID="9" presetClass="entr" presetSubtype="0" fill="hold" grpId="0" nodeType="afterEffect">
                                  <p:stCondLst>
                                    <p:cond delay="500"/>
                                  </p:stCondLst>
                                  <p:childTnLst>
                                    <p:set>
                                      <p:cBhvr>
                                        <p:cTn id="10" dur="1" fill="hold">
                                          <p:stCondLst>
                                            <p:cond delay="0"/>
                                          </p:stCondLst>
                                        </p:cTn>
                                        <p:tgtEl>
                                          <p:spTgt spid="36"/>
                                        </p:tgtEl>
                                        <p:attrNameLst>
                                          <p:attrName>style.visibility</p:attrName>
                                        </p:attrNameLst>
                                      </p:cBhvr>
                                      <p:to>
                                        <p:strVal val="visible"/>
                                      </p:to>
                                    </p:set>
                                    <p:animEffect transition="in" filter="dissolve">
                                      <p:cBhvr>
                                        <p:cTn id="11" dur="500"/>
                                        <p:tgtEl>
                                          <p:spTgt spid="36"/>
                                        </p:tgtEl>
                                      </p:cBhvr>
                                    </p:animEffect>
                                  </p:childTnLst>
                                </p:cTn>
                              </p:par>
                            </p:childTnLst>
                          </p:cTn>
                        </p:par>
                        <p:par>
                          <p:cTn id="12" fill="hold">
                            <p:stCondLst>
                              <p:cond delay="1500"/>
                            </p:stCondLst>
                            <p:childTnLst>
                              <p:par>
                                <p:cTn id="13" presetID="2" presetClass="entr" presetSubtype="8" fill="hold" nodeType="afterEffect">
                                  <p:stCondLst>
                                    <p:cond delay="500"/>
                                  </p:stCondLst>
                                  <p:childTnLst>
                                    <p:set>
                                      <p:cBhvr>
                                        <p:cTn id="14" dur="1" fill="hold">
                                          <p:stCondLst>
                                            <p:cond delay="0"/>
                                          </p:stCondLst>
                                        </p:cTn>
                                        <p:tgtEl>
                                          <p:spTgt spid="37"/>
                                        </p:tgtEl>
                                        <p:attrNameLst>
                                          <p:attrName>style.visibility</p:attrName>
                                        </p:attrNameLst>
                                      </p:cBhvr>
                                      <p:to>
                                        <p:strVal val="visible"/>
                                      </p:to>
                                    </p:set>
                                    <p:anim calcmode="lin" valueType="num">
                                      <p:cBhvr additive="base">
                                        <p:cTn id="15" dur="2000" fill="hold"/>
                                        <p:tgtEl>
                                          <p:spTgt spid="37"/>
                                        </p:tgtEl>
                                        <p:attrNameLst>
                                          <p:attrName>ppt_x</p:attrName>
                                        </p:attrNameLst>
                                      </p:cBhvr>
                                      <p:tavLst>
                                        <p:tav tm="0">
                                          <p:val>
                                            <p:strVal val="0-#ppt_w/2"/>
                                          </p:val>
                                        </p:tav>
                                        <p:tav tm="100000">
                                          <p:val>
                                            <p:strVal val="#ppt_x"/>
                                          </p:val>
                                        </p:tav>
                                      </p:tavLst>
                                    </p:anim>
                                    <p:anim calcmode="lin" valueType="num">
                                      <p:cBhvr additive="base">
                                        <p:cTn id="16" dur="20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Θέση υποσέλιδου 2"/>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l-GR" altLang="el-GR" sz="1200" dirty="0" err="1">
                <a:solidFill>
                  <a:srgbClr val="000000"/>
                </a:solidFill>
                <a:latin typeface="Calibri" panose="020F0502020204030204" pitchFamily="34" charset="0"/>
              </a:rPr>
              <a:t>Μερκ</a:t>
            </a:r>
            <a:r>
              <a:rPr lang="el-GR" altLang="el-GR" sz="1200" dirty="0">
                <a:solidFill>
                  <a:srgbClr val="000000"/>
                </a:solidFill>
                <a:latin typeface="Calibri" panose="020F0502020204030204" pitchFamily="34" charset="0"/>
              </a:rPr>
              <a:t>. Παναγιωτόπουλος - Φυσικός          </a:t>
            </a:r>
            <a:r>
              <a:rPr lang="el-GR" altLang="el-GR" sz="1200" dirty="0" err="1">
                <a:solidFill>
                  <a:srgbClr val="000000"/>
                </a:solidFill>
                <a:latin typeface="Calibri" panose="020F0502020204030204" pitchFamily="34" charset="0"/>
              </a:rPr>
              <a:t>www.merkopanas.blogspot.gr</a:t>
            </a:r>
            <a:endParaRPr lang="el-GR" altLang="el-GR" sz="1200" dirty="0">
              <a:solidFill>
                <a:srgbClr val="000000"/>
              </a:solidFill>
              <a:latin typeface="Calibri" panose="020F0502020204030204" pitchFamily="34" charset="0"/>
            </a:endParaRPr>
          </a:p>
        </p:txBody>
      </p:sp>
      <p:sp>
        <p:nvSpPr>
          <p:cNvPr id="14339" name="Θέση αριθμού διαφάνειας 3"/>
          <p:cNvSpPr>
            <a:spLocks noGrp="1"/>
          </p:cNvSpPr>
          <p:nvPr>
            <p:ph type="sldNum" sz="quarter" idx="12"/>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B25EE07-1883-48D6-9979-CCD1716F15FD}" type="slidenum">
              <a:rPr lang="el-GR" altLang="el-GR" sz="1200">
                <a:solidFill>
                  <a:srgbClr val="000000"/>
                </a:solidFill>
                <a:latin typeface="Calibri" panose="020F0502020204030204" pitchFamily="34" charset="0"/>
              </a:rPr>
              <a:pPr eaLnBrk="1" hangingPunct="1"/>
              <a:t>17</a:t>
            </a:fld>
            <a:endParaRPr lang="el-GR" altLang="el-GR" sz="1200" dirty="0">
              <a:solidFill>
                <a:srgbClr val="000000"/>
              </a:solidFill>
              <a:latin typeface="Calibri" panose="020F0502020204030204" pitchFamily="34" charset="0"/>
            </a:endParaRPr>
          </a:p>
        </p:txBody>
      </p:sp>
      <p:grpSp>
        <p:nvGrpSpPr>
          <p:cNvPr id="29736" name="Group 40"/>
          <p:cNvGrpSpPr>
            <a:grpSpLocks/>
          </p:cNvGrpSpPr>
          <p:nvPr/>
        </p:nvGrpSpPr>
        <p:grpSpPr bwMode="auto">
          <a:xfrm>
            <a:off x="2555875" y="1286667"/>
            <a:ext cx="3744913" cy="3184525"/>
            <a:chOff x="1610" y="300"/>
            <a:chExt cx="2359" cy="2006"/>
          </a:xfrm>
        </p:grpSpPr>
        <p:grpSp>
          <p:nvGrpSpPr>
            <p:cNvPr id="14353" name="Group 5"/>
            <p:cNvGrpSpPr>
              <a:grpSpLocks/>
            </p:cNvGrpSpPr>
            <p:nvPr/>
          </p:nvGrpSpPr>
          <p:grpSpPr bwMode="auto">
            <a:xfrm>
              <a:off x="1610" y="300"/>
              <a:ext cx="2359" cy="2006"/>
              <a:chOff x="1701" y="709"/>
              <a:chExt cx="2359" cy="2006"/>
            </a:xfrm>
          </p:grpSpPr>
          <p:grpSp>
            <p:nvGrpSpPr>
              <p:cNvPr id="14357" name="Group 6"/>
              <p:cNvGrpSpPr>
                <a:grpSpLocks/>
              </p:cNvGrpSpPr>
              <p:nvPr/>
            </p:nvGrpSpPr>
            <p:grpSpPr bwMode="auto">
              <a:xfrm>
                <a:off x="1701" y="709"/>
                <a:ext cx="2359" cy="2006"/>
                <a:chOff x="1746" y="119"/>
                <a:chExt cx="2359" cy="2006"/>
              </a:xfrm>
            </p:grpSpPr>
            <p:sp>
              <p:nvSpPr>
                <p:cNvPr id="14360" name="Oval 7"/>
                <p:cNvSpPr>
                  <a:spLocks noChangeArrowheads="1"/>
                </p:cNvSpPr>
                <p:nvPr/>
              </p:nvSpPr>
              <p:spPr bwMode="auto">
                <a:xfrm>
                  <a:off x="1746" y="527"/>
                  <a:ext cx="2086" cy="1134"/>
                </a:xfrm>
                <a:prstGeom prst="ellipse">
                  <a:avLst/>
                </a:prstGeom>
                <a:solidFill>
                  <a:schemeClr val="bg1"/>
                </a:solidFill>
                <a:ln w="9525">
                  <a:solidFill>
                    <a:schemeClr val="hlink"/>
                  </a:solidFill>
                  <a:round/>
                  <a:headEnd/>
                  <a:tailEnd/>
                </a:ln>
                <a:effectLst>
                  <a:outerShdw dist="35921" dir="2700000" algn="ctr" rotWithShape="0">
                    <a:schemeClr val="bg2"/>
                  </a:outerShdw>
                </a:effec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el-GR" altLang="el-GR" smtClean="0">
                    <a:solidFill>
                      <a:srgbClr val="000000"/>
                    </a:solidFill>
                  </a:endParaRPr>
                </a:p>
              </p:txBody>
            </p:sp>
            <p:sp>
              <p:nvSpPr>
                <p:cNvPr id="14361" name="Line 8"/>
                <p:cNvSpPr>
                  <a:spLocks noChangeShapeType="1"/>
                </p:cNvSpPr>
                <p:nvPr/>
              </p:nvSpPr>
              <p:spPr bwMode="auto">
                <a:xfrm>
                  <a:off x="2789" y="1071"/>
                  <a:ext cx="0" cy="63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l-GR" sz="2400" smtClean="0">
                    <a:solidFill>
                      <a:srgbClr val="000000"/>
                    </a:solidFill>
                  </a:endParaRPr>
                </a:p>
              </p:txBody>
            </p:sp>
            <p:sp>
              <p:nvSpPr>
                <p:cNvPr id="14362" name="Line 9"/>
                <p:cNvSpPr>
                  <a:spLocks noChangeShapeType="1"/>
                </p:cNvSpPr>
                <p:nvPr/>
              </p:nvSpPr>
              <p:spPr bwMode="auto">
                <a:xfrm>
                  <a:off x="2789" y="1661"/>
                  <a:ext cx="0" cy="4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l-GR" sz="2400" smtClean="0">
                    <a:solidFill>
                      <a:srgbClr val="000000"/>
                    </a:solidFill>
                  </a:endParaRPr>
                </a:p>
              </p:txBody>
            </p:sp>
            <p:sp>
              <p:nvSpPr>
                <p:cNvPr id="14363" name="Line 10"/>
                <p:cNvSpPr>
                  <a:spLocks noChangeShapeType="1"/>
                </p:cNvSpPr>
                <p:nvPr/>
              </p:nvSpPr>
              <p:spPr bwMode="auto">
                <a:xfrm flipV="1">
                  <a:off x="2789" y="1026"/>
                  <a:ext cx="1043" cy="4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l-GR" sz="2400" smtClean="0">
                    <a:solidFill>
                      <a:srgbClr val="000000"/>
                    </a:solidFill>
                  </a:endParaRPr>
                </a:p>
              </p:txBody>
            </p:sp>
            <p:sp>
              <p:nvSpPr>
                <p:cNvPr id="14364" name="Line 11"/>
                <p:cNvSpPr>
                  <a:spLocks noChangeShapeType="1"/>
                </p:cNvSpPr>
                <p:nvPr/>
              </p:nvSpPr>
              <p:spPr bwMode="auto">
                <a:xfrm>
                  <a:off x="2789" y="1071"/>
                  <a:ext cx="680" cy="454"/>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l-GR" sz="2400" smtClean="0">
                    <a:solidFill>
                      <a:srgbClr val="000000"/>
                    </a:solidFill>
                  </a:endParaRPr>
                </a:p>
              </p:txBody>
            </p:sp>
            <p:sp>
              <p:nvSpPr>
                <p:cNvPr id="14365" name="Arc 12"/>
                <p:cNvSpPr>
                  <a:spLocks/>
                </p:cNvSpPr>
                <p:nvPr/>
              </p:nvSpPr>
              <p:spPr bwMode="auto">
                <a:xfrm rot="15849049" flipH="1">
                  <a:off x="1700" y="1344"/>
                  <a:ext cx="408" cy="315"/>
                </a:xfrm>
                <a:custGeom>
                  <a:avLst/>
                  <a:gdLst>
                    <a:gd name="T0" fmla="*/ 203 w 21600"/>
                    <a:gd name="T1" fmla="*/ 0 h 18728"/>
                    <a:gd name="T2" fmla="*/ 408 w 21600"/>
                    <a:gd name="T3" fmla="*/ 315 h 18728"/>
                    <a:gd name="T4" fmla="*/ 0 w 21600"/>
                    <a:gd name="T5" fmla="*/ 315 h 18728"/>
                    <a:gd name="T6" fmla="*/ 0 60000 65536"/>
                    <a:gd name="T7" fmla="*/ 0 60000 65536"/>
                    <a:gd name="T8" fmla="*/ 0 60000 65536"/>
                  </a:gdLst>
                  <a:ahLst/>
                  <a:cxnLst>
                    <a:cxn ang="T6">
                      <a:pos x="T0" y="T1"/>
                    </a:cxn>
                    <a:cxn ang="T7">
                      <a:pos x="T2" y="T3"/>
                    </a:cxn>
                    <a:cxn ang="T8">
                      <a:pos x="T4" y="T5"/>
                    </a:cxn>
                  </a:cxnLst>
                  <a:rect l="0" t="0" r="r" b="b"/>
                  <a:pathLst>
                    <a:path w="21600" h="18728" fill="none" extrusionOk="0">
                      <a:moveTo>
                        <a:pt x="10762" y="0"/>
                      </a:moveTo>
                      <a:cubicBezTo>
                        <a:pt x="17466" y="3853"/>
                        <a:pt x="21600" y="10995"/>
                        <a:pt x="21600" y="18728"/>
                      </a:cubicBezTo>
                    </a:path>
                    <a:path w="21600" h="18728" stroke="0" extrusionOk="0">
                      <a:moveTo>
                        <a:pt x="10762" y="0"/>
                      </a:moveTo>
                      <a:cubicBezTo>
                        <a:pt x="17466" y="3853"/>
                        <a:pt x="21600" y="10995"/>
                        <a:pt x="21600" y="18728"/>
                      </a:cubicBezTo>
                      <a:lnTo>
                        <a:pt x="0" y="18728"/>
                      </a:lnTo>
                      <a:lnTo>
                        <a:pt x="10762" y="0"/>
                      </a:lnTo>
                      <a:close/>
                    </a:path>
                  </a:pathLst>
                </a:custGeom>
                <a:noFill/>
                <a:ln w="9525">
                  <a:solidFill>
                    <a:schemeClr val="tx1"/>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l-GR" sz="2400" smtClean="0">
                    <a:solidFill>
                      <a:srgbClr val="000000"/>
                    </a:solidFill>
                  </a:endParaRPr>
                </a:p>
              </p:txBody>
            </p:sp>
            <p:sp>
              <p:nvSpPr>
                <p:cNvPr id="14366" name="Text Box 13"/>
                <p:cNvSpPr txBox="1">
                  <a:spLocks noChangeArrowheads="1"/>
                </p:cNvSpPr>
                <p:nvPr/>
              </p:nvSpPr>
              <p:spPr bwMode="auto">
                <a:xfrm>
                  <a:off x="3379" y="1525"/>
                  <a:ext cx="27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r>
                    <a:rPr lang="en-US" altLang="el-GR" sz="1600" smtClean="0">
                      <a:solidFill>
                        <a:srgbClr val="000000"/>
                      </a:solidFill>
                      <a:latin typeface="Comic Sans MS" pitchFamily="66" charset="0"/>
                    </a:rPr>
                    <a:t>A</a:t>
                  </a:r>
                  <a:endParaRPr lang="el-GR" altLang="el-GR" sz="1600" smtClean="0">
                    <a:solidFill>
                      <a:srgbClr val="000000"/>
                    </a:solidFill>
                    <a:latin typeface="Comic Sans MS" pitchFamily="66" charset="0"/>
                  </a:endParaRPr>
                </a:p>
              </p:txBody>
            </p:sp>
            <p:sp>
              <p:nvSpPr>
                <p:cNvPr id="14367" name="Text Box 14"/>
                <p:cNvSpPr txBox="1">
                  <a:spLocks noChangeArrowheads="1"/>
                </p:cNvSpPr>
                <p:nvPr/>
              </p:nvSpPr>
              <p:spPr bwMode="auto">
                <a:xfrm>
                  <a:off x="3833" y="935"/>
                  <a:ext cx="27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r>
                    <a:rPr lang="en-US" altLang="el-GR" sz="1600" smtClean="0">
                      <a:solidFill>
                        <a:srgbClr val="000000"/>
                      </a:solidFill>
                      <a:latin typeface="Comic Sans MS" pitchFamily="66" charset="0"/>
                    </a:rPr>
                    <a:t>B</a:t>
                  </a:r>
                  <a:endParaRPr lang="el-GR" altLang="el-GR" sz="1600" smtClean="0">
                    <a:solidFill>
                      <a:srgbClr val="000000"/>
                    </a:solidFill>
                    <a:latin typeface="Comic Sans MS" pitchFamily="66" charset="0"/>
                  </a:endParaRPr>
                </a:p>
              </p:txBody>
            </p:sp>
            <p:graphicFrame>
              <p:nvGraphicFramePr>
                <p:cNvPr id="14368" name="Object 15"/>
                <p:cNvGraphicFramePr>
                  <a:graphicFrameLocks noChangeAspect="1"/>
                </p:cNvGraphicFramePr>
                <p:nvPr/>
              </p:nvGraphicFramePr>
              <p:xfrm>
                <a:off x="3779" y="396"/>
                <a:ext cx="209" cy="321"/>
              </p:xfrm>
              <a:graphic>
                <a:graphicData uri="http://schemas.openxmlformats.org/presentationml/2006/ole">
                  <mc:AlternateContent xmlns:mc="http://schemas.openxmlformats.org/markup-compatibility/2006">
                    <mc:Choice xmlns:v="urn:schemas-microsoft-com:vml" Requires="v">
                      <p:oleObj spid="_x0000_s16638" name="Εξίσωση" r:id="rId3" imgW="152400" imgH="247740" progId="Equation.3">
                        <p:embed/>
                      </p:oleObj>
                    </mc:Choice>
                    <mc:Fallback>
                      <p:oleObj name="Εξίσωση" r:id="rId3" imgW="152400" imgH="2477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9" y="396"/>
                              <a:ext cx="209" cy="321"/>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369" name="Text Box 16"/>
                <p:cNvSpPr txBox="1">
                  <a:spLocks noChangeArrowheads="1"/>
                </p:cNvSpPr>
                <p:nvPr/>
              </p:nvSpPr>
              <p:spPr bwMode="auto">
                <a:xfrm>
                  <a:off x="2562" y="119"/>
                  <a:ext cx="22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r>
                    <a:rPr lang="en-US" altLang="el-GR" sz="1400" smtClean="0">
                      <a:solidFill>
                        <a:srgbClr val="000000"/>
                      </a:solidFill>
                      <a:latin typeface="Comic Sans MS" pitchFamily="66" charset="0"/>
                    </a:rPr>
                    <a:t>z</a:t>
                  </a:r>
                  <a:endParaRPr lang="el-GR" altLang="el-GR" sz="1400" smtClean="0">
                    <a:solidFill>
                      <a:srgbClr val="000000"/>
                    </a:solidFill>
                    <a:latin typeface="Comic Sans MS" pitchFamily="66" charset="0"/>
                  </a:endParaRPr>
                </a:p>
              </p:txBody>
            </p:sp>
            <p:sp>
              <p:nvSpPr>
                <p:cNvPr id="14370" name="Text Box 17"/>
                <p:cNvSpPr txBox="1">
                  <a:spLocks noChangeArrowheads="1"/>
                </p:cNvSpPr>
                <p:nvPr/>
              </p:nvSpPr>
              <p:spPr bwMode="auto">
                <a:xfrm>
                  <a:off x="2562" y="1933"/>
                  <a:ext cx="22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r>
                    <a:rPr lang="en-US" altLang="el-GR" sz="1400" smtClean="0">
                      <a:solidFill>
                        <a:srgbClr val="000000"/>
                      </a:solidFill>
                      <a:latin typeface="Comic Sans MS" pitchFamily="66" charset="0"/>
                    </a:rPr>
                    <a:t>z</a:t>
                  </a:r>
                  <a:r>
                    <a:rPr lang="en-US" altLang="el-GR" sz="1400" smtClean="0">
                      <a:solidFill>
                        <a:srgbClr val="000000"/>
                      </a:solidFill>
                      <a:latin typeface="Comic Sans MS" pitchFamily="66" charset="0"/>
                      <a:cs typeface="Times New Roman" pitchFamily="18" charset="0"/>
                    </a:rPr>
                    <a:t>'</a:t>
                  </a:r>
                </a:p>
              </p:txBody>
            </p:sp>
            <p:sp>
              <p:nvSpPr>
                <p:cNvPr id="14371" name="Line 18"/>
                <p:cNvSpPr>
                  <a:spLocks noChangeShapeType="1"/>
                </p:cNvSpPr>
                <p:nvPr/>
              </p:nvSpPr>
              <p:spPr bwMode="auto">
                <a:xfrm flipH="1" flipV="1">
                  <a:off x="3742" y="618"/>
                  <a:ext cx="91" cy="408"/>
                </a:xfrm>
                <a:prstGeom prst="line">
                  <a:avLst/>
                </a:prstGeom>
                <a:noFill/>
                <a:ln w="38100">
                  <a:solidFill>
                    <a:srgbClr val="FF0000"/>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l-GR" sz="2400" smtClean="0">
                    <a:solidFill>
                      <a:srgbClr val="000000"/>
                    </a:solidFill>
                  </a:endParaRPr>
                </a:p>
              </p:txBody>
            </p:sp>
            <p:sp>
              <p:nvSpPr>
                <p:cNvPr id="14372" name="Line 19"/>
                <p:cNvSpPr>
                  <a:spLocks noChangeShapeType="1"/>
                </p:cNvSpPr>
                <p:nvPr/>
              </p:nvSpPr>
              <p:spPr bwMode="auto">
                <a:xfrm>
                  <a:off x="2789" y="300"/>
                  <a:ext cx="0" cy="862"/>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l-GR" sz="2400" smtClean="0">
                    <a:solidFill>
                      <a:srgbClr val="000000"/>
                    </a:solidFill>
                  </a:endParaRPr>
                </a:p>
              </p:txBody>
            </p:sp>
            <p:sp>
              <p:nvSpPr>
                <p:cNvPr id="14373" name="Text Box 20"/>
                <p:cNvSpPr txBox="1">
                  <a:spLocks noChangeArrowheads="1"/>
                </p:cNvSpPr>
                <p:nvPr/>
              </p:nvSpPr>
              <p:spPr bwMode="auto">
                <a:xfrm>
                  <a:off x="2608" y="981"/>
                  <a:ext cx="27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r>
                    <a:rPr lang="en-US" altLang="el-GR" sz="1600" smtClean="0">
                      <a:solidFill>
                        <a:srgbClr val="000000"/>
                      </a:solidFill>
                      <a:latin typeface="Comic Sans MS" pitchFamily="66" charset="0"/>
                    </a:rPr>
                    <a:t>K</a:t>
                  </a:r>
                  <a:endParaRPr lang="el-GR" altLang="el-GR" sz="1600" smtClean="0">
                    <a:solidFill>
                      <a:srgbClr val="000000"/>
                    </a:solidFill>
                    <a:latin typeface="Comic Sans MS" pitchFamily="66" charset="0"/>
                  </a:endParaRPr>
                </a:p>
              </p:txBody>
            </p:sp>
            <p:sp>
              <p:nvSpPr>
                <p:cNvPr id="14374" name="Text Box 21"/>
                <p:cNvSpPr txBox="1">
                  <a:spLocks noChangeArrowheads="1"/>
                </p:cNvSpPr>
                <p:nvPr/>
              </p:nvSpPr>
              <p:spPr bwMode="auto">
                <a:xfrm>
                  <a:off x="3470" y="1117"/>
                  <a:ext cx="40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r>
                    <a:rPr lang="el-GR" altLang="el-GR" sz="1800" smtClean="0">
                      <a:solidFill>
                        <a:srgbClr val="000000"/>
                      </a:solidFill>
                      <a:latin typeface="Comic Sans MS" pitchFamily="66" charset="0"/>
                    </a:rPr>
                    <a:t>Δ</a:t>
                  </a:r>
                  <a:r>
                    <a:rPr lang="en-US" altLang="el-GR" sz="1800" i="1" smtClean="0">
                      <a:solidFill>
                        <a:srgbClr val="000000"/>
                      </a:solidFill>
                      <a:latin typeface="Comic Sans MS" pitchFamily="66" charset="0"/>
                    </a:rPr>
                    <a:t>s</a:t>
                  </a:r>
                  <a:endParaRPr lang="el-GR" altLang="el-GR" sz="1800" i="1" smtClean="0">
                    <a:solidFill>
                      <a:srgbClr val="000000"/>
                    </a:solidFill>
                    <a:latin typeface="Comic Sans MS" pitchFamily="66" charset="0"/>
                  </a:endParaRPr>
                </a:p>
              </p:txBody>
            </p:sp>
            <p:sp>
              <p:nvSpPr>
                <p:cNvPr id="14375" name="Text Box 22"/>
                <p:cNvSpPr txBox="1">
                  <a:spLocks noChangeArrowheads="1"/>
                </p:cNvSpPr>
                <p:nvPr/>
              </p:nvSpPr>
              <p:spPr bwMode="auto">
                <a:xfrm>
                  <a:off x="2925" y="1253"/>
                  <a:ext cx="27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r>
                    <a:rPr lang="en-US" altLang="el-GR" sz="1600" i="1" smtClean="0">
                      <a:solidFill>
                        <a:srgbClr val="000000"/>
                      </a:solidFill>
                      <a:latin typeface="Comic Sans MS" pitchFamily="66" charset="0"/>
                    </a:rPr>
                    <a:t>R</a:t>
                  </a:r>
                  <a:endParaRPr lang="el-GR" altLang="el-GR" sz="1600" i="1" smtClean="0">
                    <a:solidFill>
                      <a:srgbClr val="000000"/>
                    </a:solidFill>
                    <a:latin typeface="Comic Sans MS" pitchFamily="66" charset="0"/>
                  </a:endParaRPr>
                </a:p>
              </p:txBody>
            </p:sp>
          </p:grpSp>
          <p:sp>
            <p:nvSpPr>
              <p:cNvPr id="14358" name="Oval 23"/>
              <p:cNvSpPr>
                <a:spLocks noChangeArrowheads="1"/>
              </p:cNvSpPr>
              <p:nvPr/>
            </p:nvSpPr>
            <p:spPr bwMode="auto">
              <a:xfrm>
                <a:off x="3424" y="2115"/>
                <a:ext cx="45" cy="4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el-GR" altLang="el-GR" smtClean="0">
                  <a:solidFill>
                    <a:srgbClr val="000000"/>
                  </a:solidFill>
                </a:endParaRPr>
              </a:p>
            </p:txBody>
          </p:sp>
          <p:sp>
            <p:nvSpPr>
              <p:cNvPr id="14359" name="Oval 24"/>
              <p:cNvSpPr>
                <a:spLocks noChangeArrowheads="1"/>
              </p:cNvSpPr>
              <p:nvPr/>
            </p:nvSpPr>
            <p:spPr bwMode="auto">
              <a:xfrm>
                <a:off x="3787" y="1616"/>
                <a:ext cx="45" cy="4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el-GR" altLang="el-GR" smtClean="0">
                  <a:solidFill>
                    <a:srgbClr val="000000"/>
                  </a:solidFill>
                </a:endParaRPr>
              </a:p>
            </p:txBody>
          </p:sp>
        </p:grpSp>
        <p:grpSp>
          <p:nvGrpSpPr>
            <p:cNvPr id="14354" name="Group 38"/>
            <p:cNvGrpSpPr>
              <a:grpSpLocks/>
            </p:cNvGrpSpPr>
            <p:nvPr/>
          </p:nvGrpSpPr>
          <p:grpSpPr bwMode="auto">
            <a:xfrm>
              <a:off x="2653" y="799"/>
              <a:ext cx="271" cy="453"/>
              <a:chOff x="2653" y="1117"/>
              <a:chExt cx="271" cy="453"/>
            </a:xfrm>
          </p:grpSpPr>
          <p:sp>
            <p:nvSpPr>
              <p:cNvPr id="14355" name="Line 25"/>
              <p:cNvSpPr>
                <a:spLocks noChangeShapeType="1"/>
              </p:cNvSpPr>
              <p:nvPr/>
            </p:nvSpPr>
            <p:spPr bwMode="auto">
              <a:xfrm flipV="1">
                <a:off x="2653" y="1162"/>
                <a:ext cx="0" cy="408"/>
              </a:xfrm>
              <a:prstGeom prst="line">
                <a:avLst/>
              </a:prstGeom>
              <a:noFill/>
              <a:ln w="38100">
                <a:solidFill>
                  <a:schemeClr val="hlink"/>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l-GR" sz="2400" smtClean="0">
                  <a:solidFill>
                    <a:srgbClr val="000000"/>
                  </a:solidFill>
                </a:endParaRPr>
              </a:p>
            </p:txBody>
          </p:sp>
          <p:graphicFrame>
            <p:nvGraphicFramePr>
              <p:cNvPr id="14356" name="Object 26"/>
              <p:cNvGraphicFramePr>
                <a:graphicFrameLocks noChangeAspect="1"/>
              </p:cNvGraphicFramePr>
              <p:nvPr/>
            </p:nvGraphicFramePr>
            <p:xfrm>
              <a:off x="2699" y="1117"/>
              <a:ext cx="225" cy="241"/>
            </p:xfrm>
            <a:graphic>
              <a:graphicData uri="http://schemas.openxmlformats.org/presentationml/2006/ole">
                <mc:AlternateContent xmlns:mc="http://schemas.openxmlformats.org/markup-compatibility/2006">
                  <mc:Choice xmlns:v="urn:schemas-microsoft-com:vml" Requires="v">
                    <p:oleObj spid="_x0000_s16639" name="Εξίσωση" r:id="rId5" imgW="171585" imgH="180885" progId="Equation.3">
                      <p:embed/>
                    </p:oleObj>
                  </mc:Choice>
                  <mc:Fallback>
                    <p:oleObj name="Εξίσωση" r:id="rId5" imgW="171585" imgH="180885"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99" y="1117"/>
                            <a:ext cx="225" cy="241"/>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sp>
        <p:nvSpPr>
          <p:cNvPr id="40" name="Rectangle 8"/>
          <p:cNvSpPr>
            <a:spLocks noChangeArrowheads="1"/>
          </p:cNvSpPr>
          <p:nvPr/>
        </p:nvSpPr>
        <p:spPr bwMode="auto">
          <a:xfrm>
            <a:off x="899319" y="342742"/>
            <a:ext cx="7920037"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spAutoFit/>
          </a:bodyPr>
          <a:lstStyle/>
          <a:p>
            <a:pPr algn="just" fontAlgn="base">
              <a:spcBef>
                <a:spcPct val="0"/>
              </a:spcBef>
              <a:spcAft>
                <a:spcPct val="0"/>
              </a:spcAft>
              <a:defRPr/>
            </a:pPr>
            <a:r>
              <a:rPr lang="el-GR" altLang="el-GR" sz="2800" b="1" kern="0" dirty="0">
                <a:solidFill>
                  <a:srgbClr val="000000"/>
                </a:solidFill>
                <a:latin typeface="Comic Sans MS" pitchFamily="66" charset="0"/>
              </a:rPr>
              <a:t>Σ</a:t>
            </a:r>
            <a:r>
              <a:rPr lang="en-US" altLang="el-GR" sz="2800" b="1" kern="0" dirty="0" err="1">
                <a:solidFill>
                  <a:srgbClr val="000000"/>
                </a:solidFill>
                <a:latin typeface="Comic Sans MS" pitchFamily="66" charset="0"/>
              </a:rPr>
              <a:t>την</a:t>
            </a:r>
            <a:r>
              <a:rPr lang="en-US" altLang="el-GR" sz="2800" b="1" kern="0" dirty="0">
                <a:solidFill>
                  <a:srgbClr val="000000"/>
                </a:solidFill>
                <a:latin typeface="Comic Sans MS" pitchFamily="66" charset="0"/>
              </a:rPr>
              <a:t> </a:t>
            </a:r>
            <a:r>
              <a:rPr lang="en-US" altLang="el-GR" sz="2800" b="1" kern="0" dirty="0" err="1">
                <a:solidFill>
                  <a:srgbClr val="0000FF"/>
                </a:solidFill>
                <a:effectLst>
                  <a:outerShdw blurRad="38100" dist="38100" dir="2700000" algn="tl">
                    <a:srgbClr val="000000">
                      <a:alpha val="43137"/>
                    </a:srgbClr>
                  </a:outerShdw>
                </a:effectLst>
                <a:latin typeface="Comic Sans MS" pitchFamily="66" charset="0"/>
              </a:rPr>
              <a:t>ομ</a:t>
            </a:r>
            <a:r>
              <a:rPr lang="en-US" altLang="el-GR" sz="2800" b="1" kern="0" dirty="0">
                <a:solidFill>
                  <a:srgbClr val="0000FF"/>
                </a:solidFill>
                <a:effectLst>
                  <a:outerShdw blurRad="38100" dist="38100" dir="2700000" algn="tl">
                    <a:srgbClr val="000000">
                      <a:alpha val="43137"/>
                    </a:srgbClr>
                  </a:outerShdw>
                </a:effectLst>
                <a:latin typeface="Comic Sans MS" pitchFamily="66" charset="0"/>
              </a:rPr>
              <a:t>αλή κυκλική κίνηση </a:t>
            </a:r>
            <a:r>
              <a:rPr lang="en-US" altLang="el-GR" sz="2800" b="1" kern="0" dirty="0">
                <a:solidFill>
                  <a:srgbClr val="000000"/>
                </a:solidFill>
                <a:latin typeface="Comic Sans MS" pitchFamily="66" charset="0"/>
              </a:rPr>
              <a:t>το </a:t>
            </a:r>
            <a:r>
              <a:rPr lang="el-GR" altLang="el-GR" sz="2800" b="1" kern="0" dirty="0">
                <a:solidFill>
                  <a:srgbClr val="0000FF"/>
                </a:solidFill>
                <a:effectLst>
                  <a:outerShdw blurRad="38100" dist="38100" dir="2700000" algn="tl">
                    <a:srgbClr val="000000">
                      <a:alpha val="43137"/>
                    </a:srgbClr>
                  </a:outerShdw>
                </a:effectLst>
                <a:latin typeface="Comic Sans MS" pitchFamily="66" charset="0"/>
              </a:rPr>
              <a:t>διάνυσμα</a:t>
            </a:r>
            <a:r>
              <a:rPr lang="en-US" altLang="el-GR" sz="2800" b="1" kern="0" dirty="0">
                <a:solidFill>
                  <a:srgbClr val="000000"/>
                </a:solidFill>
                <a:latin typeface="Comic Sans MS" pitchFamily="66" charset="0"/>
              </a:rPr>
              <a:t> </a:t>
            </a:r>
            <a:r>
              <a:rPr lang="en-US" altLang="el-GR" sz="2800" b="1" kern="0" dirty="0" err="1">
                <a:solidFill>
                  <a:srgbClr val="000000"/>
                </a:solidFill>
                <a:latin typeface="Comic Sans MS" pitchFamily="66" charset="0"/>
              </a:rPr>
              <a:t>της</a:t>
            </a:r>
            <a:r>
              <a:rPr lang="en-US" altLang="el-GR" sz="2800" b="1" kern="0" dirty="0">
                <a:solidFill>
                  <a:srgbClr val="000000"/>
                </a:solidFill>
                <a:latin typeface="Comic Sans MS" pitchFamily="66" charset="0"/>
              </a:rPr>
              <a:t> </a:t>
            </a:r>
            <a:r>
              <a:rPr lang="el-GR" altLang="el-GR" sz="2800" b="1" kern="0" dirty="0">
                <a:solidFill>
                  <a:srgbClr val="0000FF"/>
                </a:solidFill>
                <a:effectLst>
                  <a:outerShdw blurRad="38100" dist="38100" dir="2700000" algn="tl">
                    <a:srgbClr val="000000">
                      <a:alpha val="43137"/>
                    </a:srgbClr>
                  </a:outerShdw>
                </a:effectLst>
                <a:latin typeface="Comic Sans MS" pitchFamily="66" charset="0"/>
              </a:rPr>
              <a:t>γωνιακής </a:t>
            </a:r>
            <a:r>
              <a:rPr lang="en-US" altLang="el-GR" sz="2800" b="1" kern="0" dirty="0">
                <a:solidFill>
                  <a:srgbClr val="0000FF"/>
                </a:solidFill>
                <a:effectLst>
                  <a:outerShdw blurRad="38100" dist="38100" dir="2700000" algn="tl">
                    <a:srgbClr val="000000">
                      <a:alpha val="43137"/>
                    </a:srgbClr>
                  </a:outerShdw>
                </a:effectLst>
                <a:latin typeface="Comic Sans MS" pitchFamily="66" charset="0"/>
              </a:rPr>
              <a:t>τα</a:t>
            </a:r>
            <a:r>
              <a:rPr lang="en-US" altLang="el-GR" sz="2800" b="1" kern="0" dirty="0" err="1">
                <a:solidFill>
                  <a:srgbClr val="0000FF"/>
                </a:solidFill>
                <a:effectLst>
                  <a:outerShdw blurRad="38100" dist="38100" dir="2700000" algn="tl">
                    <a:srgbClr val="000000">
                      <a:alpha val="43137"/>
                    </a:srgbClr>
                  </a:outerShdw>
                </a:effectLst>
                <a:latin typeface="Comic Sans MS" pitchFamily="66" charset="0"/>
              </a:rPr>
              <a:t>χύτητ</a:t>
            </a:r>
            <a:r>
              <a:rPr lang="en-US" altLang="el-GR" sz="2800" b="1" kern="0" dirty="0">
                <a:solidFill>
                  <a:srgbClr val="0000FF"/>
                </a:solidFill>
                <a:effectLst>
                  <a:outerShdw blurRad="38100" dist="38100" dir="2700000" algn="tl">
                    <a:srgbClr val="000000">
                      <a:alpha val="43137"/>
                    </a:srgbClr>
                  </a:outerShdw>
                </a:effectLst>
                <a:latin typeface="Comic Sans MS" pitchFamily="66" charset="0"/>
              </a:rPr>
              <a:t>ας</a:t>
            </a:r>
            <a:r>
              <a:rPr lang="en-US" altLang="el-GR" sz="2800" b="1" kern="0" dirty="0">
                <a:solidFill>
                  <a:srgbClr val="0000FF"/>
                </a:solidFill>
                <a:latin typeface="Comic Sans MS" pitchFamily="66" charset="0"/>
              </a:rPr>
              <a:t> </a:t>
            </a:r>
            <a:r>
              <a:rPr lang="en-US" altLang="el-GR" sz="2800" b="1" kern="0" dirty="0">
                <a:solidFill>
                  <a:srgbClr val="000000"/>
                </a:solidFill>
                <a:latin typeface="Comic Sans MS" pitchFamily="66" charset="0"/>
              </a:rPr>
              <a:t>παραμένει </a:t>
            </a:r>
            <a:r>
              <a:rPr lang="en-US" altLang="el-GR" sz="2800" b="1" kern="0" dirty="0">
                <a:solidFill>
                  <a:srgbClr val="0000FF"/>
                </a:solidFill>
                <a:effectLst>
                  <a:outerShdw blurRad="38100" dist="38100" dir="2700000" algn="tl">
                    <a:srgbClr val="000000">
                      <a:alpha val="43137"/>
                    </a:srgbClr>
                  </a:outerShdw>
                </a:effectLst>
                <a:latin typeface="Comic Sans MS" pitchFamily="66" charset="0"/>
              </a:rPr>
              <a:t>σταθερό</a:t>
            </a:r>
            <a:r>
              <a:rPr lang="el-GR" altLang="el-GR" sz="2800" b="1" kern="0" dirty="0">
                <a:solidFill>
                  <a:srgbClr val="000000"/>
                </a:solidFill>
                <a:latin typeface="Comic Sans MS" pitchFamily="66" charset="0"/>
              </a:rPr>
              <a:t>.</a:t>
            </a:r>
            <a:endParaRPr lang="en-US" altLang="el-GR" sz="2800" b="1" kern="0" dirty="0">
              <a:solidFill>
                <a:srgbClr val="000000"/>
              </a:solidFill>
              <a:latin typeface="Comic Sans MS" pitchFamily="66" charset="0"/>
            </a:endParaRPr>
          </a:p>
        </p:txBody>
      </p:sp>
      <p:graphicFrame>
        <p:nvGraphicFramePr>
          <p:cNvPr id="41" name="Object 9"/>
          <p:cNvGraphicFramePr>
            <a:graphicFrameLocks noChangeAspect="1"/>
          </p:cNvGraphicFramePr>
          <p:nvPr>
            <p:extLst>
              <p:ext uri="{D42A27DB-BD31-4B8C-83A1-F6EECF244321}">
                <p14:modId xmlns:p14="http://schemas.microsoft.com/office/powerpoint/2010/main" val="2051087157"/>
              </p:ext>
            </p:extLst>
          </p:nvPr>
        </p:nvGraphicFramePr>
        <p:xfrm>
          <a:off x="3131344" y="4725144"/>
          <a:ext cx="2665412" cy="655638"/>
        </p:xfrm>
        <a:graphic>
          <a:graphicData uri="http://schemas.openxmlformats.org/presentationml/2006/ole">
            <mc:AlternateContent xmlns:mc="http://schemas.openxmlformats.org/markup-compatibility/2006">
              <mc:Choice xmlns:v="urn:schemas-microsoft-com:vml" Requires="v">
                <p:oleObj spid="_x0000_s16640" name="Εξίσωση" r:id="rId7" imgW="762000" imgH="180885" progId="Equation.3">
                  <p:embed/>
                </p:oleObj>
              </mc:Choice>
              <mc:Fallback>
                <p:oleObj name="Εξίσωση" r:id="rId7" imgW="762000" imgH="180885"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31344" y="4725144"/>
                        <a:ext cx="2665412" cy="655638"/>
                      </a:xfrm>
                      <a:prstGeom prst="rect">
                        <a:avLst/>
                      </a:prstGeom>
                      <a:noFill/>
                      <a:ln>
                        <a:noFill/>
                      </a:ln>
                      <a:effectLst>
                        <a:outerShdw dist="35921" dir="2700000" algn="ctr" rotWithShape="0">
                          <a:srgbClr val="808080"/>
                        </a:outerShdw>
                      </a:effectLst>
                    </p:spPr>
                  </p:pic>
                </p:oleObj>
              </mc:Fallback>
            </mc:AlternateContent>
          </a:graphicData>
        </a:graphic>
      </p:graphicFrame>
    </p:spTree>
    <p:extLst>
      <p:ext uri="{BB962C8B-B14F-4D97-AF65-F5344CB8AC3E}">
        <p14:creationId xmlns:p14="http://schemas.microsoft.com/office/powerpoint/2010/main" val="2731695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29736"/>
                                        </p:tgtEl>
                                        <p:attrNameLst>
                                          <p:attrName>style.visibility</p:attrName>
                                        </p:attrNameLst>
                                      </p:cBhvr>
                                      <p:to>
                                        <p:strVal val="visible"/>
                                      </p:to>
                                    </p:set>
                                    <p:animEffect transition="in" filter="dissolve">
                                      <p:cBhvr>
                                        <p:cTn id="7" dur="500"/>
                                        <p:tgtEl>
                                          <p:spTgt spid="29736"/>
                                        </p:tgtEl>
                                      </p:cBhvr>
                                    </p:animEffect>
                                  </p:childTnLst>
                                </p:cTn>
                              </p:par>
                            </p:childTnLst>
                          </p:cTn>
                        </p:par>
                        <p:par>
                          <p:cTn id="8" fill="hold">
                            <p:stCondLst>
                              <p:cond delay="500"/>
                            </p:stCondLst>
                            <p:childTnLst>
                              <p:par>
                                <p:cTn id="9" presetID="9" presetClass="entr" presetSubtype="0" fill="hold" grpId="0" nodeType="afterEffect">
                                  <p:stCondLst>
                                    <p:cond delay="500"/>
                                  </p:stCondLst>
                                  <p:childTnLst>
                                    <p:set>
                                      <p:cBhvr>
                                        <p:cTn id="10" dur="1" fill="hold">
                                          <p:stCondLst>
                                            <p:cond delay="0"/>
                                          </p:stCondLst>
                                        </p:cTn>
                                        <p:tgtEl>
                                          <p:spTgt spid="40"/>
                                        </p:tgtEl>
                                        <p:attrNameLst>
                                          <p:attrName>style.visibility</p:attrName>
                                        </p:attrNameLst>
                                      </p:cBhvr>
                                      <p:to>
                                        <p:strVal val="visible"/>
                                      </p:to>
                                    </p:set>
                                    <p:animEffect transition="in" filter="dissolve">
                                      <p:cBhvr>
                                        <p:cTn id="11" dur="500"/>
                                        <p:tgtEl>
                                          <p:spTgt spid="40"/>
                                        </p:tgtEl>
                                      </p:cBhvr>
                                    </p:animEffect>
                                  </p:childTnLst>
                                </p:cTn>
                              </p:par>
                            </p:childTnLst>
                          </p:cTn>
                        </p:par>
                        <p:par>
                          <p:cTn id="12" fill="hold">
                            <p:stCondLst>
                              <p:cond delay="1500"/>
                            </p:stCondLst>
                            <p:childTnLst>
                              <p:par>
                                <p:cTn id="13" presetID="2" presetClass="entr" presetSubtype="8" fill="hold" nodeType="afterEffect">
                                  <p:stCondLst>
                                    <p:cond delay="50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2000" fill="hold"/>
                                        <p:tgtEl>
                                          <p:spTgt spid="41"/>
                                        </p:tgtEl>
                                        <p:attrNameLst>
                                          <p:attrName>ppt_x</p:attrName>
                                        </p:attrNameLst>
                                      </p:cBhvr>
                                      <p:tavLst>
                                        <p:tav tm="0">
                                          <p:val>
                                            <p:strVal val="0-#ppt_w/2"/>
                                          </p:val>
                                        </p:tav>
                                        <p:tav tm="100000">
                                          <p:val>
                                            <p:strVal val="#ppt_x"/>
                                          </p:val>
                                        </p:tav>
                                      </p:tavLst>
                                    </p:anim>
                                    <p:anim calcmode="lin" valueType="num">
                                      <p:cBhvr additive="base">
                                        <p:cTn id="16" dur="2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Θέση υποσέλιδου 2"/>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l-GR" altLang="el-GR" sz="1200" dirty="0" err="1">
                <a:solidFill>
                  <a:srgbClr val="000000"/>
                </a:solidFill>
                <a:latin typeface="Calibri" panose="020F0502020204030204" pitchFamily="34" charset="0"/>
              </a:rPr>
              <a:t>Μερκ</a:t>
            </a:r>
            <a:r>
              <a:rPr lang="el-GR" altLang="el-GR" sz="1200" dirty="0">
                <a:solidFill>
                  <a:srgbClr val="000000"/>
                </a:solidFill>
                <a:latin typeface="Calibri" panose="020F0502020204030204" pitchFamily="34" charset="0"/>
              </a:rPr>
              <a:t>. Παναγιωτόπουλος - Φυσικός          </a:t>
            </a:r>
            <a:r>
              <a:rPr lang="el-GR" altLang="el-GR" sz="1200" dirty="0" err="1">
                <a:solidFill>
                  <a:srgbClr val="000000"/>
                </a:solidFill>
                <a:latin typeface="Calibri" panose="020F0502020204030204" pitchFamily="34" charset="0"/>
              </a:rPr>
              <a:t>www.merkopanas.blogspot.gr</a:t>
            </a:r>
            <a:endParaRPr lang="el-GR" altLang="el-GR" sz="1200" dirty="0">
              <a:solidFill>
                <a:srgbClr val="000000"/>
              </a:solidFill>
              <a:latin typeface="Calibri" panose="020F0502020204030204" pitchFamily="34" charset="0"/>
            </a:endParaRPr>
          </a:p>
        </p:txBody>
      </p:sp>
      <p:sp>
        <p:nvSpPr>
          <p:cNvPr id="17411" name="Θέση αριθμού διαφάνειας 3"/>
          <p:cNvSpPr>
            <a:spLocks noGrp="1"/>
          </p:cNvSpPr>
          <p:nvPr>
            <p:ph type="sldNum" sz="quarter" idx="12"/>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D6862AF-A3FB-4725-AFDA-203AD08DFF96}" type="slidenum">
              <a:rPr lang="el-GR" altLang="el-GR" sz="1400">
                <a:solidFill>
                  <a:srgbClr val="000000"/>
                </a:solidFill>
              </a:rPr>
              <a:pPr eaLnBrk="1" hangingPunct="1"/>
              <a:t>18</a:t>
            </a:fld>
            <a:endParaRPr lang="el-GR" altLang="el-GR" sz="1400">
              <a:solidFill>
                <a:srgbClr val="000000"/>
              </a:solidFill>
            </a:endParaRPr>
          </a:p>
        </p:txBody>
      </p:sp>
      <p:sp>
        <p:nvSpPr>
          <p:cNvPr id="51204" name="Text Box 4"/>
          <p:cNvSpPr txBox="1">
            <a:spLocks noChangeArrowheads="1"/>
          </p:cNvSpPr>
          <p:nvPr/>
        </p:nvSpPr>
        <p:spPr bwMode="auto">
          <a:xfrm>
            <a:off x="1371707" y="550183"/>
            <a:ext cx="6913563"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just" fontAlgn="base">
              <a:spcBef>
                <a:spcPct val="50000"/>
              </a:spcBef>
              <a:spcAft>
                <a:spcPct val="0"/>
              </a:spcAft>
              <a:defRPr/>
            </a:pPr>
            <a:r>
              <a:rPr lang="el-GR" altLang="el-GR" sz="2400" b="1" dirty="0">
                <a:solidFill>
                  <a:srgbClr val="000000"/>
                </a:solidFill>
                <a:latin typeface="Comic Sans MS" pitchFamily="66" charset="0"/>
              </a:rPr>
              <a:t>Αφού μεταβάλλεται το διάνυσμα της γραμμικής  ταχύτητας στην ομαλή κυκλική κίνηση, το σημειακό αντικείμενο αποκτά ………………………… .</a:t>
            </a:r>
          </a:p>
        </p:txBody>
      </p:sp>
      <p:sp>
        <p:nvSpPr>
          <p:cNvPr id="51205" name="Text Box 5"/>
          <p:cNvSpPr txBox="1">
            <a:spLocks noChangeArrowheads="1"/>
          </p:cNvSpPr>
          <p:nvPr/>
        </p:nvSpPr>
        <p:spPr bwMode="auto">
          <a:xfrm>
            <a:off x="5724128" y="1177789"/>
            <a:ext cx="18002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defRPr/>
            </a:pPr>
            <a:r>
              <a:rPr lang="el-GR" altLang="el-GR" sz="2400" b="1" dirty="0">
                <a:solidFill>
                  <a:srgbClr val="FF0000"/>
                </a:solidFill>
                <a:effectLst>
                  <a:outerShdw blurRad="38100" dist="38100" dir="2700000" algn="tl">
                    <a:srgbClr val="000000"/>
                  </a:outerShdw>
                </a:effectLst>
                <a:latin typeface="Comic Sans MS" pitchFamily="66" charset="0"/>
              </a:rPr>
              <a:t>επιτάχυνση</a:t>
            </a:r>
          </a:p>
        </p:txBody>
      </p:sp>
      <p:pic>
        <p:nvPicPr>
          <p:cNvPr id="40"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634989"/>
            <a:ext cx="1219200" cy="11620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 name="Ομάδα 3"/>
          <p:cNvGrpSpPr/>
          <p:nvPr/>
        </p:nvGrpSpPr>
        <p:grpSpPr>
          <a:xfrm>
            <a:off x="2987676" y="2274115"/>
            <a:ext cx="2890838" cy="2997969"/>
            <a:chOff x="2987676" y="2274115"/>
            <a:chExt cx="2890838" cy="2997969"/>
          </a:xfrm>
        </p:grpSpPr>
        <p:grpSp>
          <p:nvGrpSpPr>
            <p:cNvPr id="51241" name="Group 41"/>
            <p:cNvGrpSpPr>
              <a:grpSpLocks/>
            </p:cNvGrpSpPr>
            <p:nvPr/>
          </p:nvGrpSpPr>
          <p:grpSpPr bwMode="auto">
            <a:xfrm>
              <a:off x="2987676" y="2420937"/>
              <a:ext cx="2890838" cy="2851147"/>
              <a:chOff x="1882" y="1525"/>
              <a:chExt cx="1821" cy="1796"/>
            </a:xfrm>
          </p:grpSpPr>
          <p:grpSp>
            <p:nvGrpSpPr>
              <p:cNvPr id="17422" name="Group 25"/>
              <p:cNvGrpSpPr>
                <a:grpSpLocks/>
              </p:cNvGrpSpPr>
              <p:nvPr/>
            </p:nvGrpSpPr>
            <p:grpSpPr bwMode="auto">
              <a:xfrm>
                <a:off x="1882" y="1525"/>
                <a:ext cx="1588" cy="1451"/>
                <a:chOff x="1837" y="1752"/>
                <a:chExt cx="1588" cy="1451"/>
              </a:xfrm>
            </p:grpSpPr>
            <p:grpSp>
              <p:nvGrpSpPr>
                <p:cNvPr id="17429" name="Group 12"/>
                <p:cNvGrpSpPr>
                  <a:grpSpLocks/>
                </p:cNvGrpSpPr>
                <p:nvPr/>
              </p:nvGrpSpPr>
              <p:grpSpPr bwMode="auto">
                <a:xfrm>
                  <a:off x="2789" y="2341"/>
                  <a:ext cx="636" cy="862"/>
                  <a:chOff x="2789" y="2341"/>
                  <a:chExt cx="636" cy="862"/>
                </a:xfrm>
              </p:grpSpPr>
              <p:sp>
                <p:nvSpPr>
                  <p:cNvPr id="17442" name="Oval 7"/>
                  <p:cNvSpPr>
                    <a:spLocks noChangeArrowheads="1"/>
                  </p:cNvSpPr>
                  <p:nvPr/>
                </p:nvSpPr>
                <p:spPr bwMode="auto">
                  <a:xfrm>
                    <a:off x="2789" y="3158"/>
                    <a:ext cx="46" cy="4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el-GR" altLang="el-GR" smtClean="0">
                      <a:solidFill>
                        <a:srgbClr val="000000"/>
                      </a:solidFill>
                    </a:endParaRPr>
                  </a:p>
                </p:txBody>
              </p:sp>
              <p:sp>
                <p:nvSpPr>
                  <p:cNvPr id="17443" name="Oval 8"/>
                  <p:cNvSpPr>
                    <a:spLocks noChangeArrowheads="1"/>
                  </p:cNvSpPr>
                  <p:nvPr/>
                </p:nvSpPr>
                <p:spPr bwMode="auto">
                  <a:xfrm>
                    <a:off x="3379" y="2341"/>
                    <a:ext cx="46" cy="4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el-GR" altLang="el-GR" smtClean="0">
                      <a:solidFill>
                        <a:srgbClr val="000000"/>
                      </a:solidFill>
                    </a:endParaRPr>
                  </a:p>
                </p:txBody>
              </p:sp>
              <p:sp>
                <p:nvSpPr>
                  <p:cNvPr id="17444" name="Oval 9"/>
                  <p:cNvSpPr>
                    <a:spLocks noChangeArrowheads="1"/>
                  </p:cNvSpPr>
                  <p:nvPr/>
                </p:nvSpPr>
                <p:spPr bwMode="auto">
                  <a:xfrm>
                    <a:off x="3379" y="2659"/>
                    <a:ext cx="46" cy="4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el-GR" altLang="el-GR" smtClean="0">
                      <a:solidFill>
                        <a:srgbClr val="000000"/>
                      </a:solidFill>
                    </a:endParaRPr>
                  </a:p>
                </p:txBody>
              </p:sp>
              <p:sp>
                <p:nvSpPr>
                  <p:cNvPr id="17445" name="Oval 10"/>
                  <p:cNvSpPr>
                    <a:spLocks noChangeArrowheads="1"/>
                  </p:cNvSpPr>
                  <p:nvPr/>
                </p:nvSpPr>
                <p:spPr bwMode="auto">
                  <a:xfrm>
                    <a:off x="3243" y="2886"/>
                    <a:ext cx="46" cy="4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el-GR" altLang="el-GR" smtClean="0">
                      <a:solidFill>
                        <a:srgbClr val="000000"/>
                      </a:solidFill>
                    </a:endParaRPr>
                  </a:p>
                </p:txBody>
              </p:sp>
              <p:sp>
                <p:nvSpPr>
                  <p:cNvPr id="17446" name="Oval 11"/>
                  <p:cNvSpPr>
                    <a:spLocks noChangeArrowheads="1"/>
                  </p:cNvSpPr>
                  <p:nvPr/>
                </p:nvSpPr>
                <p:spPr bwMode="auto">
                  <a:xfrm>
                    <a:off x="3061" y="3067"/>
                    <a:ext cx="46" cy="4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el-GR" altLang="el-GR" smtClean="0">
                      <a:solidFill>
                        <a:srgbClr val="000000"/>
                      </a:solidFill>
                    </a:endParaRPr>
                  </a:p>
                </p:txBody>
              </p:sp>
            </p:grpSp>
            <p:grpSp>
              <p:nvGrpSpPr>
                <p:cNvPr id="17430" name="Group 13"/>
                <p:cNvGrpSpPr>
                  <a:grpSpLocks/>
                </p:cNvGrpSpPr>
                <p:nvPr/>
              </p:nvGrpSpPr>
              <p:grpSpPr bwMode="auto">
                <a:xfrm rot="-7451106">
                  <a:off x="2403" y="1639"/>
                  <a:ext cx="636" cy="862"/>
                  <a:chOff x="2789" y="2341"/>
                  <a:chExt cx="636" cy="862"/>
                </a:xfrm>
              </p:grpSpPr>
              <p:sp>
                <p:nvSpPr>
                  <p:cNvPr id="17437" name="Oval 14"/>
                  <p:cNvSpPr>
                    <a:spLocks noChangeArrowheads="1"/>
                  </p:cNvSpPr>
                  <p:nvPr/>
                </p:nvSpPr>
                <p:spPr bwMode="auto">
                  <a:xfrm>
                    <a:off x="2789" y="3158"/>
                    <a:ext cx="46" cy="4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el-GR" altLang="el-GR" smtClean="0">
                      <a:solidFill>
                        <a:srgbClr val="000000"/>
                      </a:solidFill>
                    </a:endParaRPr>
                  </a:p>
                </p:txBody>
              </p:sp>
              <p:sp>
                <p:nvSpPr>
                  <p:cNvPr id="17438" name="Oval 15"/>
                  <p:cNvSpPr>
                    <a:spLocks noChangeArrowheads="1"/>
                  </p:cNvSpPr>
                  <p:nvPr/>
                </p:nvSpPr>
                <p:spPr bwMode="auto">
                  <a:xfrm>
                    <a:off x="3379" y="2341"/>
                    <a:ext cx="46" cy="4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el-GR" altLang="el-GR" smtClean="0">
                      <a:solidFill>
                        <a:srgbClr val="000000"/>
                      </a:solidFill>
                    </a:endParaRPr>
                  </a:p>
                </p:txBody>
              </p:sp>
              <p:sp>
                <p:nvSpPr>
                  <p:cNvPr id="17439" name="Oval 16"/>
                  <p:cNvSpPr>
                    <a:spLocks noChangeArrowheads="1"/>
                  </p:cNvSpPr>
                  <p:nvPr/>
                </p:nvSpPr>
                <p:spPr bwMode="auto">
                  <a:xfrm>
                    <a:off x="3379" y="2659"/>
                    <a:ext cx="46" cy="4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el-GR" altLang="el-GR" smtClean="0">
                      <a:solidFill>
                        <a:srgbClr val="000000"/>
                      </a:solidFill>
                    </a:endParaRPr>
                  </a:p>
                </p:txBody>
              </p:sp>
              <p:sp>
                <p:nvSpPr>
                  <p:cNvPr id="17440" name="Oval 17"/>
                  <p:cNvSpPr>
                    <a:spLocks noChangeArrowheads="1"/>
                  </p:cNvSpPr>
                  <p:nvPr/>
                </p:nvSpPr>
                <p:spPr bwMode="auto">
                  <a:xfrm>
                    <a:off x="3243" y="2886"/>
                    <a:ext cx="46" cy="4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el-GR" altLang="el-GR" smtClean="0">
                      <a:solidFill>
                        <a:srgbClr val="000000"/>
                      </a:solidFill>
                    </a:endParaRPr>
                  </a:p>
                </p:txBody>
              </p:sp>
              <p:sp>
                <p:nvSpPr>
                  <p:cNvPr id="17441" name="Oval 18"/>
                  <p:cNvSpPr>
                    <a:spLocks noChangeArrowheads="1"/>
                  </p:cNvSpPr>
                  <p:nvPr/>
                </p:nvSpPr>
                <p:spPr bwMode="auto">
                  <a:xfrm>
                    <a:off x="3061" y="3067"/>
                    <a:ext cx="46" cy="4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el-GR" altLang="el-GR" smtClean="0">
                      <a:solidFill>
                        <a:srgbClr val="000000"/>
                      </a:solidFill>
                    </a:endParaRPr>
                  </a:p>
                </p:txBody>
              </p:sp>
            </p:grpSp>
            <p:grpSp>
              <p:nvGrpSpPr>
                <p:cNvPr id="17431" name="Group 19"/>
                <p:cNvGrpSpPr>
                  <a:grpSpLocks/>
                </p:cNvGrpSpPr>
                <p:nvPr/>
              </p:nvGrpSpPr>
              <p:grpSpPr bwMode="auto">
                <a:xfrm rot="7003655">
                  <a:off x="1950" y="2274"/>
                  <a:ext cx="636" cy="862"/>
                  <a:chOff x="2789" y="2341"/>
                  <a:chExt cx="636" cy="862"/>
                </a:xfrm>
              </p:grpSpPr>
              <p:sp>
                <p:nvSpPr>
                  <p:cNvPr id="17432" name="Oval 20"/>
                  <p:cNvSpPr>
                    <a:spLocks noChangeArrowheads="1"/>
                  </p:cNvSpPr>
                  <p:nvPr/>
                </p:nvSpPr>
                <p:spPr bwMode="auto">
                  <a:xfrm>
                    <a:off x="2789" y="3158"/>
                    <a:ext cx="46" cy="4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el-GR" altLang="el-GR" smtClean="0">
                      <a:solidFill>
                        <a:srgbClr val="000000"/>
                      </a:solidFill>
                    </a:endParaRPr>
                  </a:p>
                </p:txBody>
              </p:sp>
              <p:sp>
                <p:nvSpPr>
                  <p:cNvPr id="17433" name="Oval 21"/>
                  <p:cNvSpPr>
                    <a:spLocks noChangeArrowheads="1"/>
                  </p:cNvSpPr>
                  <p:nvPr/>
                </p:nvSpPr>
                <p:spPr bwMode="auto">
                  <a:xfrm>
                    <a:off x="3379" y="2341"/>
                    <a:ext cx="46" cy="4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el-GR" altLang="el-GR" smtClean="0">
                      <a:solidFill>
                        <a:srgbClr val="000000"/>
                      </a:solidFill>
                    </a:endParaRPr>
                  </a:p>
                </p:txBody>
              </p:sp>
              <p:sp>
                <p:nvSpPr>
                  <p:cNvPr id="17434" name="Oval 22"/>
                  <p:cNvSpPr>
                    <a:spLocks noChangeArrowheads="1"/>
                  </p:cNvSpPr>
                  <p:nvPr/>
                </p:nvSpPr>
                <p:spPr bwMode="auto">
                  <a:xfrm>
                    <a:off x="3379" y="2659"/>
                    <a:ext cx="46" cy="4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el-GR" altLang="el-GR" smtClean="0">
                      <a:solidFill>
                        <a:srgbClr val="000000"/>
                      </a:solidFill>
                    </a:endParaRPr>
                  </a:p>
                </p:txBody>
              </p:sp>
              <p:sp>
                <p:nvSpPr>
                  <p:cNvPr id="17435" name="Oval 23"/>
                  <p:cNvSpPr>
                    <a:spLocks noChangeArrowheads="1"/>
                  </p:cNvSpPr>
                  <p:nvPr/>
                </p:nvSpPr>
                <p:spPr bwMode="auto">
                  <a:xfrm>
                    <a:off x="3243" y="2886"/>
                    <a:ext cx="46" cy="4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el-GR" altLang="el-GR" smtClean="0">
                      <a:solidFill>
                        <a:srgbClr val="000000"/>
                      </a:solidFill>
                    </a:endParaRPr>
                  </a:p>
                </p:txBody>
              </p:sp>
              <p:sp>
                <p:nvSpPr>
                  <p:cNvPr id="17436" name="Oval 24"/>
                  <p:cNvSpPr>
                    <a:spLocks noChangeArrowheads="1"/>
                  </p:cNvSpPr>
                  <p:nvPr/>
                </p:nvSpPr>
                <p:spPr bwMode="auto">
                  <a:xfrm>
                    <a:off x="3061" y="3067"/>
                    <a:ext cx="46" cy="4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el-GR" altLang="el-GR" smtClean="0">
                      <a:solidFill>
                        <a:srgbClr val="000000"/>
                      </a:solidFill>
                    </a:endParaRPr>
                  </a:p>
                </p:txBody>
              </p:sp>
            </p:grpSp>
          </p:grpSp>
          <p:sp>
            <p:nvSpPr>
              <p:cNvPr id="17423" name="AutoShape 33"/>
              <p:cNvSpPr>
                <a:spLocks noChangeArrowheads="1"/>
              </p:cNvSpPr>
              <p:nvPr/>
            </p:nvSpPr>
            <p:spPr bwMode="auto">
              <a:xfrm rot="15389546">
                <a:off x="3339" y="2211"/>
                <a:ext cx="273" cy="92"/>
              </a:xfrm>
              <a:prstGeom prst="leftArrow">
                <a:avLst>
                  <a:gd name="adj1" fmla="val 50000"/>
                  <a:gd name="adj2" fmla="val 74185"/>
                </a:avLst>
              </a:prstGeom>
              <a:solidFill>
                <a:schemeClr val="accent1"/>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el-GR" altLang="el-GR" smtClean="0">
                  <a:solidFill>
                    <a:srgbClr val="000000"/>
                  </a:solidFill>
                </a:endParaRPr>
              </a:p>
            </p:txBody>
          </p:sp>
          <p:sp>
            <p:nvSpPr>
              <p:cNvPr id="17424" name="AutoShape 34"/>
              <p:cNvSpPr>
                <a:spLocks noChangeArrowheads="1"/>
              </p:cNvSpPr>
              <p:nvPr/>
            </p:nvSpPr>
            <p:spPr bwMode="auto">
              <a:xfrm rot="19232254">
                <a:off x="2900" y="2930"/>
                <a:ext cx="273" cy="92"/>
              </a:xfrm>
              <a:prstGeom prst="leftArrow">
                <a:avLst>
                  <a:gd name="adj1" fmla="val 50000"/>
                  <a:gd name="adj2" fmla="val 74185"/>
                </a:avLst>
              </a:prstGeom>
              <a:solidFill>
                <a:schemeClr val="accent1"/>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el-GR" altLang="el-GR" smtClean="0">
                  <a:solidFill>
                    <a:srgbClr val="000000"/>
                  </a:solidFill>
                </a:endParaRPr>
              </a:p>
            </p:txBody>
          </p:sp>
          <p:sp>
            <p:nvSpPr>
              <p:cNvPr id="17425" name="AutoShape 35"/>
              <p:cNvSpPr>
                <a:spLocks noChangeArrowheads="1"/>
              </p:cNvSpPr>
              <p:nvPr/>
            </p:nvSpPr>
            <p:spPr bwMode="auto">
              <a:xfrm rot="6848319">
                <a:off x="1973" y="1888"/>
                <a:ext cx="273" cy="92"/>
              </a:xfrm>
              <a:prstGeom prst="leftArrow">
                <a:avLst>
                  <a:gd name="adj1" fmla="val 50000"/>
                  <a:gd name="adj2" fmla="val 74185"/>
                </a:avLst>
              </a:prstGeom>
              <a:solidFill>
                <a:schemeClr val="accent1"/>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el-GR" altLang="el-GR" smtClean="0">
                  <a:solidFill>
                    <a:srgbClr val="000000"/>
                  </a:solidFill>
                </a:endParaRPr>
              </a:p>
            </p:txBody>
          </p:sp>
          <p:graphicFrame>
            <p:nvGraphicFramePr>
              <p:cNvPr id="17426" name="Object 36"/>
              <p:cNvGraphicFramePr>
                <a:graphicFrameLocks noChangeAspect="1"/>
              </p:cNvGraphicFramePr>
              <p:nvPr>
                <p:extLst>
                  <p:ext uri="{D42A27DB-BD31-4B8C-83A1-F6EECF244321}">
                    <p14:modId xmlns:p14="http://schemas.microsoft.com/office/powerpoint/2010/main" val="2454463860"/>
                  </p:ext>
                </p:extLst>
              </p:nvPr>
            </p:nvGraphicFramePr>
            <p:xfrm>
              <a:off x="2894" y="3084"/>
              <a:ext cx="191" cy="237"/>
            </p:xfrm>
            <a:graphic>
              <a:graphicData uri="http://schemas.openxmlformats.org/presentationml/2006/ole">
                <mc:AlternateContent xmlns:mc="http://schemas.openxmlformats.org/markup-compatibility/2006">
                  <mc:Choice xmlns:v="urn:schemas-microsoft-com:vml" Requires="v">
                    <p:oleObj spid="_x0000_s13940" name="Εξίσωση" r:id="rId4" imgW="177480" imgH="228600" progId="Equation.3">
                      <p:embed/>
                    </p:oleObj>
                  </mc:Choice>
                  <mc:Fallback>
                    <p:oleObj name="Εξίσωση" r:id="rId4" imgW="177480" imgH="228600" progId="Equation.3">
                      <p:embed/>
                      <p:pic>
                        <p:nvPicPr>
                          <p:cNvPr id="0" name=""/>
                          <p:cNvPicPr>
                            <a:picLocks noChangeAspect="1" noChangeArrowheads="1"/>
                          </p:cNvPicPr>
                          <p:nvPr/>
                        </p:nvPicPr>
                        <p:blipFill>
                          <a:blip r:embed="rId5"/>
                          <a:srcRect/>
                          <a:stretch>
                            <a:fillRect/>
                          </a:stretch>
                        </p:blipFill>
                        <p:spPr bwMode="auto">
                          <a:xfrm>
                            <a:off x="2894" y="3084"/>
                            <a:ext cx="191" cy="237"/>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427" name="Object 39"/>
              <p:cNvGraphicFramePr>
                <a:graphicFrameLocks noChangeAspect="1"/>
              </p:cNvGraphicFramePr>
              <p:nvPr>
                <p:extLst>
                  <p:ext uri="{D42A27DB-BD31-4B8C-83A1-F6EECF244321}">
                    <p14:modId xmlns:p14="http://schemas.microsoft.com/office/powerpoint/2010/main" val="2522769429"/>
                  </p:ext>
                </p:extLst>
              </p:nvPr>
            </p:nvGraphicFramePr>
            <p:xfrm>
              <a:off x="3532" y="2227"/>
              <a:ext cx="171" cy="237"/>
            </p:xfrm>
            <a:graphic>
              <a:graphicData uri="http://schemas.openxmlformats.org/presentationml/2006/ole">
                <mc:AlternateContent xmlns:mc="http://schemas.openxmlformats.org/markup-compatibility/2006">
                  <mc:Choice xmlns:v="urn:schemas-microsoft-com:vml" Requires="v">
                    <p:oleObj spid="_x0000_s13941" name="Εξίσωση" r:id="rId6" imgW="164880" imgH="228600" progId="Equation.3">
                      <p:embed/>
                    </p:oleObj>
                  </mc:Choice>
                  <mc:Fallback>
                    <p:oleObj name="Εξίσωση" r:id="rId6" imgW="164880" imgH="228600" progId="Equation.3">
                      <p:embed/>
                      <p:pic>
                        <p:nvPicPr>
                          <p:cNvPr id="0" name=""/>
                          <p:cNvPicPr>
                            <a:picLocks noChangeAspect="1" noChangeArrowheads="1"/>
                          </p:cNvPicPr>
                          <p:nvPr/>
                        </p:nvPicPr>
                        <p:blipFill>
                          <a:blip r:embed="rId7"/>
                          <a:srcRect/>
                          <a:stretch>
                            <a:fillRect/>
                          </a:stretch>
                        </p:blipFill>
                        <p:spPr bwMode="auto">
                          <a:xfrm>
                            <a:off x="3532" y="2227"/>
                            <a:ext cx="171" cy="237"/>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428" name="Object 40"/>
              <p:cNvGraphicFramePr>
                <a:graphicFrameLocks noChangeAspect="1"/>
              </p:cNvGraphicFramePr>
              <p:nvPr>
                <p:extLst>
                  <p:ext uri="{D42A27DB-BD31-4B8C-83A1-F6EECF244321}">
                    <p14:modId xmlns:p14="http://schemas.microsoft.com/office/powerpoint/2010/main" val="1775615693"/>
                  </p:ext>
                </p:extLst>
              </p:nvPr>
            </p:nvGraphicFramePr>
            <p:xfrm>
              <a:off x="2204" y="2766"/>
              <a:ext cx="182" cy="237"/>
            </p:xfrm>
            <a:graphic>
              <a:graphicData uri="http://schemas.openxmlformats.org/presentationml/2006/ole">
                <mc:AlternateContent xmlns:mc="http://schemas.openxmlformats.org/markup-compatibility/2006">
                  <mc:Choice xmlns:v="urn:schemas-microsoft-com:vml" Requires="v">
                    <p:oleObj spid="_x0000_s13942" name="Εξίσωση" r:id="rId8" imgW="177480" imgH="228600" progId="Equation.3">
                      <p:embed/>
                    </p:oleObj>
                  </mc:Choice>
                  <mc:Fallback>
                    <p:oleObj name="Εξίσωση" r:id="rId8" imgW="177480" imgH="228600" progId="Equation.3">
                      <p:embed/>
                      <p:pic>
                        <p:nvPicPr>
                          <p:cNvPr id="0" name=""/>
                          <p:cNvPicPr>
                            <a:picLocks noChangeAspect="1" noChangeArrowheads="1"/>
                          </p:cNvPicPr>
                          <p:nvPr/>
                        </p:nvPicPr>
                        <p:blipFill>
                          <a:blip r:embed="rId9"/>
                          <a:srcRect/>
                          <a:stretch>
                            <a:fillRect/>
                          </a:stretch>
                        </p:blipFill>
                        <p:spPr bwMode="auto">
                          <a:xfrm>
                            <a:off x="2204" y="2766"/>
                            <a:ext cx="182" cy="237"/>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2" name="Αριστερό βέλος 1"/>
            <p:cNvSpPr/>
            <p:nvPr/>
          </p:nvSpPr>
          <p:spPr>
            <a:xfrm rot="2088191">
              <a:off x="3193344" y="4257616"/>
              <a:ext cx="436482" cy="135988"/>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1" name="Αριστερό βέλος 40"/>
            <p:cNvSpPr/>
            <p:nvPr/>
          </p:nvSpPr>
          <p:spPr>
            <a:xfrm rot="11297520">
              <a:off x="4411377" y="2541443"/>
              <a:ext cx="454168" cy="149630"/>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aphicFrame>
          <p:nvGraphicFramePr>
            <p:cNvPr id="45" name="Object 40"/>
            <p:cNvGraphicFramePr>
              <a:graphicFrameLocks noChangeAspect="1"/>
            </p:cNvGraphicFramePr>
            <p:nvPr>
              <p:extLst>
                <p:ext uri="{D42A27DB-BD31-4B8C-83A1-F6EECF244321}">
                  <p14:modId xmlns:p14="http://schemas.microsoft.com/office/powerpoint/2010/main" val="1849469515"/>
                </p:ext>
              </p:extLst>
            </p:nvPr>
          </p:nvGraphicFramePr>
          <p:xfrm>
            <a:off x="4787990" y="2274115"/>
            <a:ext cx="288925" cy="376237"/>
          </p:xfrm>
          <a:graphic>
            <a:graphicData uri="http://schemas.openxmlformats.org/presentationml/2006/ole">
              <mc:AlternateContent xmlns:mc="http://schemas.openxmlformats.org/markup-compatibility/2006">
                <mc:Choice xmlns:v="urn:schemas-microsoft-com:vml" Requires="v">
                  <p:oleObj spid="_x0000_s13943" name="Εξίσωση" r:id="rId10" imgW="177480" imgH="228600" progId="Equation.3">
                    <p:embed/>
                  </p:oleObj>
                </mc:Choice>
                <mc:Fallback>
                  <p:oleObj name="Εξίσωση" r:id="rId10" imgW="177480" imgH="228600" progId="Equation.3">
                    <p:embed/>
                    <p:pic>
                      <p:nvPicPr>
                        <p:cNvPr id="0" name=""/>
                        <p:cNvPicPr>
                          <a:picLocks noChangeAspect="1" noChangeArrowheads="1"/>
                        </p:cNvPicPr>
                        <p:nvPr/>
                      </p:nvPicPr>
                      <p:blipFill>
                        <a:blip r:embed="rId11"/>
                        <a:srcRect/>
                        <a:stretch>
                          <a:fillRect/>
                        </a:stretch>
                      </p:blipFill>
                      <p:spPr bwMode="auto">
                        <a:xfrm>
                          <a:off x="4787990" y="2274115"/>
                          <a:ext cx="288925" cy="376237"/>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6" name="Object 40"/>
            <p:cNvGraphicFramePr>
              <a:graphicFrameLocks noChangeAspect="1"/>
            </p:cNvGraphicFramePr>
            <p:nvPr>
              <p:extLst>
                <p:ext uri="{D42A27DB-BD31-4B8C-83A1-F6EECF244321}">
                  <p14:modId xmlns:p14="http://schemas.microsoft.com/office/powerpoint/2010/main" val="2296003226"/>
                </p:ext>
              </p:extLst>
            </p:nvPr>
          </p:nvGraphicFramePr>
          <p:xfrm>
            <a:off x="3083349" y="2574990"/>
            <a:ext cx="309563" cy="376238"/>
          </p:xfrm>
          <a:graphic>
            <a:graphicData uri="http://schemas.openxmlformats.org/presentationml/2006/ole">
              <mc:AlternateContent xmlns:mc="http://schemas.openxmlformats.org/markup-compatibility/2006">
                <mc:Choice xmlns:v="urn:schemas-microsoft-com:vml" Requires="v">
                  <p:oleObj spid="_x0000_s13944" name="Εξίσωση" r:id="rId12" imgW="190440" imgH="228600" progId="Equation.3">
                    <p:embed/>
                  </p:oleObj>
                </mc:Choice>
                <mc:Fallback>
                  <p:oleObj name="Εξίσωση" r:id="rId12" imgW="190440" imgH="228600" progId="Equation.3">
                    <p:embed/>
                    <p:pic>
                      <p:nvPicPr>
                        <p:cNvPr id="0" name=""/>
                        <p:cNvPicPr>
                          <a:picLocks noChangeAspect="1" noChangeArrowheads="1"/>
                        </p:cNvPicPr>
                        <p:nvPr/>
                      </p:nvPicPr>
                      <p:blipFill>
                        <a:blip r:embed="rId13"/>
                        <a:srcRect/>
                        <a:stretch>
                          <a:fillRect/>
                        </a:stretch>
                      </p:blipFill>
                      <p:spPr bwMode="auto">
                        <a:xfrm>
                          <a:off x="3083349" y="2574990"/>
                          <a:ext cx="309563" cy="376238"/>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5" name="Ομάδα 4"/>
          <p:cNvGrpSpPr/>
          <p:nvPr/>
        </p:nvGrpSpPr>
        <p:grpSpPr>
          <a:xfrm>
            <a:off x="3286125" y="2580335"/>
            <a:ext cx="2222500" cy="2013894"/>
            <a:chOff x="3286125" y="2580335"/>
            <a:chExt cx="2222500" cy="2013894"/>
          </a:xfrm>
        </p:grpSpPr>
        <p:grpSp>
          <p:nvGrpSpPr>
            <p:cNvPr id="51245" name="Group 45"/>
            <p:cNvGrpSpPr>
              <a:grpSpLocks/>
            </p:cNvGrpSpPr>
            <p:nvPr/>
          </p:nvGrpSpPr>
          <p:grpSpPr bwMode="auto">
            <a:xfrm>
              <a:off x="3286125" y="3255966"/>
              <a:ext cx="2222500" cy="1338263"/>
              <a:chOff x="2070" y="2051"/>
              <a:chExt cx="1400" cy="843"/>
            </a:xfrm>
          </p:grpSpPr>
          <p:sp>
            <p:nvSpPr>
              <p:cNvPr id="17416" name="AutoShape 28"/>
              <p:cNvSpPr>
                <a:spLocks noChangeArrowheads="1"/>
              </p:cNvSpPr>
              <p:nvPr/>
            </p:nvSpPr>
            <p:spPr bwMode="auto">
              <a:xfrm rot="19376288" flipH="1">
                <a:off x="2989" y="2576"/>
                <a:ext cx="91" cy="318"/>
              </a:xfrm>
              <a:prstGeom prst="upArrow">
                <a:avLst>
                  <a:gd name="adj1" fmla="val 48454"/>
                  <a:gd name="adj2" fmla="val 125155"/>
                </a:avLst>
              </a:prstGeom>
              <a:solidFill>
                <a:srgbClr val="FF0000"/>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el-GR" altLang="el-GR" smtClean="0">
                  <a:solidFill>
                    <a:srgbClr val="000000"/>
                  </a:solidFill>
                </a:endParaRPr>
              </a:p>
            </p:txBody>
          </p:sp>
          <p:sp>
            <p:nvSpPr>
              <p:cNvPr id="17417" name="AutoShape 29"/>
              <p:cNvSpPr>
                <a:spLocks noChangeArrowheads="1"/>
              </p:cNvSpPr>
              <p:nvPr/>
            </p:nvSpPr>
            <p:spPr bwMode="auto">
              <a:xfrm rot="15567764" flipH="1">
                <a:off x="3263" y="2007"/>
                <a:ext cx="92" cy="322"/>
              </a:xfrm>
              <a:prstGeom prst="upArrow">
                <a:avLst>
                  <a:gd name="adj1" fmla="val 48454"/>
                  <a:gd name="adj2" fmla="val 125352"/>
                </a:avLst>
              </a:prstGeom>
              <a:solidFill>
                <a:srgbClr val="FF0000"/>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el-GR" altLang="el-GR" smtClean="0">
                  <a:solidFill>
                    <a:srgbClr val="000000"/>
                  </a:solidFill>
                </a:endParaRPr>
              </a:p>
            </p:txBody>
          </p:sp>
          <p:sp>
            <p:nvSpPr>
              <p:cNvPr id="17418" name="AutoShape 30"/>
              <p:cNvSpPr>
                <a:spLocks noChangeArrowheads="1"/>
              </p:cNvSpPr>
              <p:nvPr/>
            </p:nvSpPr>
            <p:spPr bwMode="auto">
              <a:xfrm rot="6536938" flipH="1">
                <a:off x="2176" y="1945"/>
                <a:ext cx="100" cy="311"/>
              </a:xfrm>
              <a:prstGeom prst="upArrow">
                <a:avLst>
                  <a:gd name="adj1" fmla="val 48454"/>
                  <a:gd name="adj2" fmla="val 111384"/>
                </a:avLst>
              </a:prstGeom>
              <a:solidFill>
                <a:srgbClr val="FF0000"/>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el-GR" altLang="el-GR" smtClean="0">
                  <a:solidFill>
                    <a:srgbClr val="000000"/>
                  </a:solidFill>
                </a:endParaRPr>
              </a:p>
            </p:txBody>
          </p:sp>
        </p:grpSp>
        <p:sp>
          <p:nvSpPr>
            <p:cNvPr id="43" name="Αριστερό βέλος 42"/>
            <p:cNvSpPr/>
            <p:nvPr/>
          </p:nvSpPr>
          <p:spPr>
            <a:xfrm rot="7576678">
              <a:off x="3451113" y="4143191"/>
              <a:ext cx="497334" cy="155937"/>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4" name="Αριστερό βέλος 43"/>
            <p:cNvSpPr/>
            <p:nvPr/>
          </p:nvSpPr>
          <p:spPr>
            <a:xfrm rot="16674829">
              <a:off x="4117575" y="2751033"/>
              <a:ext cx="497334" cy="155937"/>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mc:AlternateContent xmlns:mc="http://schemas.openxmlformats.org/markup-compatibility/2006" xmlns:a14="http://schemas.microsoft.com/office/drawing/2010/main">
          <mc:Choice Requires="a14">
            <p:sp>
              <p:nvSpPr>
                <p:cNvPr id="3" name="TextBox 2"/>
                <p:cNvSpPr txBox="1"/>
                <p:nvPr/>
              </p:nvSpPr>
              <p:spPr>
                <a:xfrm>
                  <a:off x="3743881" y="3821049"/>
                  <a:ext cx="530337"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l-GR" sz="2000" b="1" i="1" smtClean="0">
                                <a:solidFill>
                                  <a:srgbClr val="FF0000"/>
                                </a:solidFill>
                                <a:effectLst>
                                  <a:outerShdw blurRad="38100" dist="38100" dir="2700000" algn="tl">
                                    <a:srgbClr val="000000">
                                      <a:alpha val="43137"/>
                                    </a:srgbClr>
                                  </a:outerShdw>
                                </a:effectLst>
                                <a:latin typeface="Cambria Math"/>
                              </a:rPr>
                            </m:ctrlPr>
                          </m:sSubPr>
                          <m:e>
                            <m:acc>
                              <m:accPr>
                                <m:chr m:val="⃗"/>
                                <m:ctrlPr>
                                  <a:rPr lang="el-GR" sz="2000" b="1" i="1" smtClean="0">
                                    <a:solidFill>
                                      <a:srgbClr val="FF0000"/>
                                    </a:solidFill>
                                    <a:effectLst>
                                      <a:outerShdw blurRad="38100" dist="38100" dir="2700000" algn="tl">
                                        <a:srgbClr val="000000">
                                          <a:alpha val="43137"/>
                                        </a:srgbClr>
                                      </a:outerShdw>
                                    </a:effectLst>
                                    <a:latin typeface="Cambria Math"/>
                                  </a:rPr>
                                </m:ctrlPr>
                              </m:accPr>
                              <m:e>
                                <m:r>
                                  <a:rPr lang="en-US" sz="2000" b="1" i="1" smtClean="0">
                                    <a:solidFill>
                                      <a:srgbClr val="FF0000"/>
                                    </a:solidFill>
                                    <a:effectLst>
                                      <a:outerShdw blurRad="38100" dist="38100" dir="2700000" algn="tl">
                                        <a:srgbClr val="000000">
                                          <a:alpha val="43137"/>
                                        </a:srgbClr>
                                      </a:outerShdw>
                                    </a:effectLst>
                                    <a:latin typeface="Cambria Math"/>
                                  </a:rPr>
                                  <m:t>𝒂</m:t>
                                </m:r>
                              </m:e>
                            </m:acc>
                          </m:e>
                          <m:sub>
                            <m:r>
                              <a:rPr lang="en-US" sz="2000" b="1" i="1" smtClean="0">
                                <a:solidFill>
                                  <a:srgbClr val="FF0000"/>
                                </a:solidFill>
                                <a:effectLst>
                                  <a:outerShdw blurRad="38100" dist="38100" dir="2700000" algn="tl">
                                    <a:srgbClr val="000000">
                                      <a:alpha val="43137"/>
                                    </a:srgbClr>
                                  </a:outerShdw>
                                </a:effectLst>
                                <a:latin typeface="Cambria Math"/>
                              </a:rPr>
                              <m:t>𝟑</m:t>
                            </m:r>
                          </m:sub>
                        </m:sSub>
                      </m:oMath>
                    </m:oMathPara>
                  </a14:m>
                  <a:endParaRPr lang="el-GR" sz="2000" b="1" dirty="0"/>
                </a:p>
              </p:txBody>
            </p:sp>
          </mc:Choice>
          <mc:Fallback xmlns="">
            <p:sp>
              <p:nvSpPr>
                <p:cNvPr id="3" name="TextBox 2"/>
                <p:cNvSpPr txBox="1">
                  <a:spLocks noRot="1" noChangeAspect="1" noMove="1" noResize="1" noEditPoints="1" noAdjustHandles="1" noChangeArrowheads="1" noChangeShapeType="1" noTextEdit="1"/>
                </p:cNvSpPr>
                <p:nvPr/>
              </p:nvSpPr>
              <p:spPr>
                <a:xfrm>
                  <a:off x="3743881" y="3821049"/>
                  <a:ext cx="530337" cy="400110"/>
                </a:xfrm>
                <a:prstGeom prst="rect">
                  <a:avLst/>
                </a:prstGeom>
                <a:blipFill rotWithShape="1">
                  <a:blip r:embed="rId14"/>
                  <a:stretch>
                    <a:fillRect b="-9231"/>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48" name="TextBox 47"/>
                <p:cNvSpPr txBox="1"/>
                <p:nvPr/>
              </p:nvSpPr>
              <p:spPr>
                <a:xfrm>
                  <a:off x="4129027" y="2955863"/>
                  <a:ext cx="530337"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l-GR" sz="2000" b="1" i="1" smtClean="0">
                                <a:solidFill>
                                  <a:srgbClr val="FF0000"/>
                                </a:solidFill>
                                <a:effectLst>
                                  <a:outerShdw blurRad="38100" dist="38100" dir="2700000" algn="tl">
                                    <a:srgbClr val="000000">
                                      <a:alpha val="43137"/>
                                    </a:srgbClr>
                                  </a:outerShdw>
                                </a:effectLst>
                                <a:latin typeface="Cambria Math"/>
                              </a:rPr>
                            </m:ctrlPr>
                          </m:sSubPr>
                          <m:e>
                            <m:acc>
                              <m:accPr>
                                <m:chr m:val="⃗"/>
                                <m:ctrlPr>
                                  <a:rPr lang="el-GR" sz="2000" b="1" i="1" smtClean="0">
                                    <a:solidFill>
                                      <a:srgbClr val="FF0000"/>
                                    </a:solidFill>
                                    <a:effectLst>
                                      <a:outerShdw blurRad="38100" dist="38100" dir="2700000" algn="tl">
                                        <a:srgbClr val="000000">
                                          <a:alpha val="43137"/>
                                        </a:srgbClr>
                                      </a:outerShdw>
                                    </a:effectLst>
                                    <a:latin typeface="Cambria Math"/>
                                  </a:rPr>
                                </m:ctrlPr>
                              </m:accPr>
                              <m:e>
                                <m:r>
                                  <a:rPr lang="en-US" sz="2000" b="1" i="1" smtClean="0">
                                    <a:solidFill>
                                      <a:srgbClr val="FF0000"/>
                                    </a:solidFill>
                                    <a:effectLst>
                                      <a:outerShdw blurRad="38100" dist="38100" dir="2700000" algn="tl">
                                        <a:srgbClr val="000000">
                                          <a:alpha val="43137"/>
                                        </a:srgbClr>
                                      </a:outerShdw>
                                    </a:effectLst>
                                    <a:latin typeface="Cambria Math"/>
                                  </a:rPr>
                                  <m:t>𝒂</m:t>
                                </m:r>
                              </m:e>
                            </m:acc>
                          </m:e>
                          <m:sub>
                            <m:r>
                              <a:rPr lang="en-US" sz="2000" b="1" i="1" smtClean="0">
                                <a:solidFill>
                                  <a:srgbClr val="FF0000"/>
                                </a:solidFill>
                                <a:effectLst>
                                  <a:outerShdw blurRad="38100" dist="38100" dir="2700000" algn="tl">
                                    <a:srgbClr val="000000">
                                      <a:alpha val="43137"/>
                                    </a:srgbClr>
                                  </a:outerShdw>
                                </a:effectLst>
                                <a:latin typeface="Cambria Math"/>
                              </a:rPr>
                              <m:t>𝟓</m:t>
                            </m:r>
                          </m:sub>
                        </m:sSub>
                      </m:oMath>
                    </m:oMathPara>
                  </a14:m>
                  <a:endParaRPr lang="el-GR" sz="2000" b="1" dirty="0"/>
                </a:p>
              </p:txBody>
            </p:sp>
          </mc:Choice>
          <mc:Fallback xmlns="">
            <p:sp>
              <p:nvSpPr>
                <p:cNvPr id="48" name="TextBox 47"/>
                <p:cNvSpPr txBox="1">
                  <a:spLocks noRot="1" noChangeAspect="1" noMove="1" noResize="1" noEditPoints="1" noAdjustHandles="1" noChangeArrowheads="1" noChangeShapeType="1" noTextEdit="1"/>
                </p:cNvSpPr>
                <p:nvPr/>
              </p:nvSpPr>
              <p:spPr>
                <a:xfrm>
                  <a:off x="4129027" y="2955863"/>
                  <a:ext cx="530337" cy="400110"/>
                </a:xfrm>
                <a:prstGeom prst="rect">
                  <a:avLst/>
                </a:prstGeom>
                <a:blipFill rotWithShape="1">
                  <a:blip r:embed="rId15"/>
                  <a:stretch>
                    <a:fillRect b="-10606"/>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49" name="TextBox 48"/>
                <p:cNvSpPr txBox="1"/>
                <p:nvPr/>
              </p:nvSpPr>
              <p:spPr>
                <a:xfrm>
                  <a:off x="4445190" y="3774505"/>
                  <a:ext cx="530337"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l-GR" sz="2000" b="1" i="1" smtClean="0">
                                <a:solidFill>
                                  <a:srgbClr val="FF0000"/>
                                </a:solidFill>
                                <a:effectLst>
                                  <a:outerShdw blurRad="38100" dist="38100" dir="2700000" algn="tl">
                                    <a:srgbClr val="000000">
                                      <a:alpha val="43137"/>
                                    </a:srgbClr>
                                  </a:outerShdw>
                                </a:effectLst>
                                <a:latin typeface="Cambria Math"/>
                              </a:rPr>
                            </m:ctrlPr>
                          </m:sSubPr>
                          <m:e>
                            <m:acc>
                              <m:accPr>
                                <m:chr m:val="⃗"/>
                                <m:ctrlPr>
                                  <a:rPr lang="el-GR" sz="2000" b="1" i="1" smtClean="0">
                                    <a:solidFill>
                                      <a:srgbClr val="FF0000"/>
                                    </a:solidFill>
                                    <a:effectLst>
                                      <a:outerShdw blurRad="38100" dist="38100" dir="2700000" algn="tl">
                                        <a:srgbClr val="000000">
                                          <a:alpha val="43137"/>
                                        </a:srgbClr>
                                      </a:outerShdw>
                                    </a:effectLst>
                                    <a:latin typeface="Cambria Math"/>
                                  </a:rPr>
                                </m:ctrlPr>
                              </m:accPr>
                              <m:e>
                                <m:r>
                                  <a:rPr lang="en-US" sz="2000" b="1" i="1" smtClean="0">
                                    <a:solidFill>
                                      <a:srgbClr val="FF0000"/>
                                    </a:solidFill>
                                    <a:effectLst>
                                      <a:outerShdw blurRad="38100" dist="38100" dir="2700000" algn="tl">
                                        <a:srgbClr val="000000">
                                          <a:alpha val="43137"/>
                                        </a:srgbClr>
                                      </a:outerShdw>
                                    </a:effectLst>
                                    <a:latin typeface="Cambria Math"/>
                                  </a:rPr>
                                  <m:t>𝒂</m:t>
                                </m:r>
                              </m:e>
                            </m:acc>
                          </m:e>
                          <m:sub>
                            <m:r>
                              <a:rPr lang="en-US" sz="2000" b="1" i="1" smtClean="0">
                                <a:solidFill>
                                  <a:srgbClr val="FF0000"/>
                                </a:solidFill>
                                <a:effectLst>
                                  <a:outerShdw blurRad="38100" dist="38100" dir="2700000" algn="tl">
                                    <a:srgbClr val="000000">
                                      <a:alpha val="43137"/>
                                    </a:srgbClr>
                                  </a:outerShdw>
                                </a:effectLst>
                                <a:latin typeface="Cambria Math"/>
                              </a:rPr>
                              <m:t>𝟐</m:t>
                            </m:r>
                          </m:sub>
                        </m:sSub>
                      </m:oMath>
                    </m:oMathPara>
                  </a14:m>
                  <a:endParaRPr lang="el-GR" sz="2000" b="1" dirty="0"/>
                </a:p>
              </p:txBody>
            </p:sp>
          </mc:Choice>
          <mc:Fallback xmlns="">
            <p:sp>
              <p:nvSpPr>
                <p:cNvPr id="49" name="TextBox 48"/>
                <p:cNvSpPr txBox="1">
                  <a:spLocks noRot="1" noChangeAspect="1" noMove="1" noResize="1" noEditPoints="1" noAdjustHandles="1" noChangeArrowheads="1" noChangeShapeType="1" noTextEdit="1"/>
                </p:cNvSpPr>
                <p:nvPr/>
              </p:nvSpPr>
              <p:spPr>
                <a:xfrm>
                  <a:off x="4445190" y="3774505"/>
                  <a:ext cx="530337" cy="400110"/>
                </a:xfrm>
                <a:prstGeom prst="rect">
                  <a:avLst/>
                </a:prstGeom>
                <a:blipFill rotWithShape="1">
                  <a:blip r:embed="rId16"/>
                  <a:stretch>
                    <a:fillRect b="-9091"/>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50" name="TextBox 49"/>
                <p:cNvSpPr txBox="1"/>
                <p:nvPr/>
              </p:nvSpPr>
              <p:spPr>
                <a:xfrm>
                  <a:off x="4587214" y="3191636"/>
                  <a:ext cx="530337"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l-GR" sz="2000" b="1" i="1" smtClean="0">
                                <a:solidFill>
                                  <a:srgbClr val="FF0000"/>
                                </a:solidFill>
                                <a:effectLst>
                                  <a:outerShdw blurRad="38100" dist="38100" dir="2700000" algn="tl">
                                    <a:srgbClr val="000000">
                                      <a:alpha val="43137"/>
                                    </a:srgbClr>
                                  </a:outerShdw>
                                </a:effectLst>
                                <a:latin typeface="Cambria Math"/>
                              </a:rPr>
                            </m:ctrlPr>
                          </m:sSubPr>
                          <m:e>
                            <m:acc>
                              <m:accPr>
                                <m:chr m:val="⃗"/>
                                <m:ctrlPr>
                                  <a:rPr lang="el-GR" sz="2000" b="1" i="1" smtClean="0">
                                    <a:solidFill>
                                      <a:srgbClr val="FF0000"/>
                                    </a:solidFill>
                                    <a:effectLst>
                                      <a:outerShdw blurRad="38100" dist="38100" dir="2700000" algn="tl">
                                        <a:srgbClr val="000000">
                                          <a:alpha val="43137"/>
                                        </a:srgbClr>
                                      </a:outerShdw>
                                    </a:effectLst>
                                    <a:latin typeface="Cambria Math"/>
                                  </a:rPr>
                                </m:ctrlPr>
                              </m:accPr>
                              <m:e>
                                <m:r>
                                  <a:rPr lang="en-US" sz="2000" b="1" i="1" smtClean="0">
                                    <a:solidFill>
                                      <a:srgbClr val="FF0000"/>
                                    </a:solidFill>
                                    <a:effectLst>
                                      <a:outerShdw blurRad="38100" dist="38100" dir="2700000" algn="tl">
                                        <a:srgbClr val="000000">
                                          <a:alpha val="43137"/>
                                        </a:srgbClr>
                                      </a:outerShdw>
                                    </a:effectLst>
                                    <a:latin typeface="Cambria Math"/>
                                  </a:rPr>
                                  <m:t>𝒂</m:t>
                                </m:r>
                              </m:e>
                            </m:acc>
                          </m:e>
                          <m:sub>
                            <m:r>
                              <a:rPr lang="en-US" sz="2000" b="1" i="1" smtClean="0">
                                <a:solidFill>
                                  <a:srgbClr val="FF0000"/>
                                </a:solidFill>
                                <a:effectLst>
                                  <a:outerShdw blurRad="38100" dist="38100" dir="2700000" algn="tl">
                                    <a:srgbClr val="000000">
                                      <a:alpha val="43137"/>
                                    </a:srgbClr>
                                  </a:outerShdw>
                                </a:effectLst>
                                <a:latin typeface="Cambria Math"/>
                              </a:rPr>
                              <m:t>𝟏</m:t>
                            </m:r>
                          </m:sub>
                        </m:sSub>
                      </m:oMath>
                    </m:oMathPara>
                  </a14:m>
                  <a:endParaRPr lang="el-GR" sz="2000" b="1" dirty="0"/>
                </a:p>
              </p:txBody>
            </p:sp>
          </mc:Choice>
          <mc:Fallback xmlns="">
            <p:sp>
              <p:nvSpPr>
                <p:cNvPr id="50" name="TextBox 49"/>
                <p:cNvSpPr txBox="1">
                  <a:spLocks noRot="1" noChangeAspect="1" noMove="1" noResize="1" noEditPoints="1" noAdjustHandles="1" noChangeArrowheads="1" noChangeShapeType="1" noTextEdit="1"/>
                </p:cNvSpPr>
                <p:nvPr/>
              </p:nvSpPr>
              <p:spPr>
                <a:xfrm>
                  <a:off x="4587214" y="3191636"/>
                  <a:ext cx="530337" cy="400110"/>
                </a:xfrm>
                <a:prstGeom prst="rect">
                  <a:avLst/>
                </a:prstGeom>
                <a:blipFill rotWithShape="1">
                  <a:blip r:embed="rId17"/>
                  <a:stretch>
                    <a:fillRect b="-9231"/>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51" name="TextBox 50"/>
                <p:cNvSpPr txBox="1"/>
                <p:nvPr/>
              </p:nvSpPr>
              <p:spPr>
                <a:xfrm>
                  <a:off x="3644603" y="3281990"/>
                  <a:ext cx="530337"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l-GR" sz="2000" b="1" i="1" smtClean="0">
                                <a:solidFill>
                                  <a:srgbClr val="FF0000"/>
                                </a:solidFill>
                                <a:effectLst>
                                  <a:outerShdw blurRad="38100" dist="38100" dir="2700000" algn="tl">
                                    <a:srgbClr val="000000">
                                      <a:alpha val="43137"/>
                                    </a:srgbClr>
                                  </a:outerShdw>
                                </a:effectLst>
                                <a:latin typeface="Cambria Math"/>
                              </a:rPr>
                            </m:ctrlPr>
                          </m:sSubPr>
                          <m:e>
                            <m:acc>
                              <m:accPr>
                                <m:chr m:val="⃗"/>
                                <m:ctrlPr>
                                  <a:rPr lang="el-GR" sz="2000" b="1" i="1" smtClean="0">
                                    <a:solidFill>
                                      <a:srgbClr val="FF0000"/>
                                    </a:solidFill>
                                    <a:effectLst>
                                      <a:outerShdw blurRad="38100" dist="38100" dir="2700000" algn="tl">
                                        <a:srgbClr val="000000">
                                          <a:alpha val="43137"/>
                                        </a:srgbClr>
                                      </a:outerShdw>
                                    </a:effectLst>
                                    <a:latin typeface="Cambria Math"/>
                                  </a:rPr>
                                </m:ctrlPr>
                              </m:accPr>
                              <m:e>
                                <m:r>
                                  <a:rPr lang="en-US" sz="2000" b="1" i="1" smtClean="0">
                                    <a:solidFill>
                                      <a:srgbClr val="FF0000"/>
                                    </a:solidFill>
                                    <a:effectLst>
                                      <a:outerShdw blurRad="38100" dist="38100" dir="2700000" algn="tl">
                                        <a:srgbClr val="000000">
                                          <a:alpha val="43137"/>
                                        </a:srgbClr>
                                      </a:outerShdw>
                                    </a:effectLst>
                                    <a:latin typeface="Cambria Math"/>
                                  </a:rPr>
                                  <m:t>𝒂</m:t>
                                </m:r>
                              </m:e>
                            </m:acc>
                          </m:e>
                          <m:sub>
                            <m:r>
                              <a:rPr lang="en-US" sz="2000" b="1" i="1" smtClean="0">
                                <a:solidFill>
                                  <a:srgbClr val="FF0000"/>
                                </a:solidFill>
                                <a:effectLst>
                                  <a:outerShdw blurRad="38100" dist="38100" dir="2700000" algn="tl">
                                    <a:srgbClr val="000000">
                                      <a:alpha val="43137"/>
                                    </a:srgbClr>
                                  </a:outerShdw>
                                </a:effectLst>
                                <a:latin typeface="Cambria Math"/>
                              </a:rPr>
                              <m:t>𝟒</m:t>
                            </m:r>
                          </m:sub>
                        </m:sSub>
                      </m:oMath>
                    </m:oMathPara>
                  </a14:m>
                  <a:endParaRPr lang="el-GR" sz="2000" b="1" dirty="0"/>
                </a:p>
              </p:txBody>
            </p:sp>
          </mc:Choice>
          <mc:Fallback xmlns="">
            <p:sp>
              <p:nvSpPr>
                <p:cNvPr id="51" name="TextBox 50"/>
                <p:cNvSpPr txBox="1">
                  <a:spLocks noRot="1" noChangeAspect="1" noMove="1" noResize="1" noEditPoints="1" noAdjustHandles="1" noChangeArrowheads="1" noChangeShapeType="1" noTextEdit="1"/>
                </p:cNvSpPr>
                <p:nvPr/>
              </p:nvSpPr>
              <p:spPr>
                <a:xfrm>
                  <a:off x="3644603" y="3281990"/>
                  <a:ext cx="530337" cy="400110"/>
                </a:xfrm>
                <a:prstGeom prst="rect">
                  <a:avLst/>
                </a:prstGeom>
                <a:blipFill rotWithShape="1">
                  <a:blip r:embed="rId18"/>
                  <a:stretch>
                    <a:fillRect b="-9091"/>
                  </a:stretch>
                </a:blipFill>
              </p:spPr>
              <p:txBody>
                <a:bodyPr/>
                <a:lstStyle/>
                <a:p>
                  <a:r>
                    <a:rPr lang="el-GR">
                      <a:noFill/>
                    </a:rPr>
                    <a:t> </a:t>
                  </a:r>
                </a:p>
              </p:txBody>
            </p:sp>
          </mc:Fallback>
        </mc:AlternateContent>
      </p:grpSp>
    </p:spTree>
    <p:extLst>
      <p:ext uri="{BB962C8B-B14F-4D97-AF65-F5344CB8AC3E}">
        <p14:creationId xmlns:p14="http://schemas.microsoft.com/office/powerpoint/2010/main" val="32402492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dissolve">
                                      <p:cBhvr>
                                        <p:cTn id="7" dur="500"/>
                                        <p:tgtEl>
                                          <p:spTgt spid="40"/>
                                        </p:tgtEl>
                                      </p:cBhvr>
                                    </p:animEffect>
                                  </p:childTnLst>
                                </p:cTn>
                              </p:par>
                            </p:childTnLst>
                          </p:cTn>
                        </p:par>
                        <p:par>
                          <p:cTn id="8" fill="hold">
                            <p:stCondLst>
                              <p:cond delay="500"/>
                            </p:stCondLst>
                            <p:childTnLst>
                              <p:par>
                                <p:cTn id="9" presetID="29" presetClass="entr" presetSubtype="0" fill="hold" grpId="0" nodeType="afterEffect">
                                  <p:stCondLst>
                                    <p:cond delay="0"/>
                                  </p:stCondLst>
                                  <p:childTnLst>
                                    <p:set>
                                      <p:cBhvr>
                                        <p:cTn id="10" dur="1" fill="hold">
                                          <p:stCondLst>
                                            <p:cond delay="0"/>
                                          </p:stCondLst>
                                        </p:cTn>
                                        <p:tgtEl>
                                          <p:spTgt spid="51204"/>
                                        </p:tgtEl>
                                        <p:attrNameLst>
                                          <p:attrName>style.visibility</p:attrName>
                                        </p:attrNameLst>
                                      </p:cBhvr>
                                      <p:to>
                                        <p:strVal val="visible"/>
                                      </p:to>
                                    </p:set>
                                    <p:anim calcmode="lin" valueType="num">
                                      <p:cBhvr>
                                        <p:cTn id="11" dur="1000" fill="hold"/>
                                        <p:tgtEl>
                                          <p:spTgt spid="51204"/>
                                        </p:tgtEl>
                                        <p:attrNameLst>
                                          <p:attrName>ppt_x</p:attrName>
                                        </p:attrNameLst>
                                      </p:cBhvr>
                                      <p:tavLst>
                                        <p:tav tm="0">
                                          <p:val>
                                            <p:strVal val="#ppt_x-.2"/>
                                          </p:val>
                                        </p:tav>
                                        <p:tav tm="100000">
                                          <p:val>
                                            <p:strVal val="#ppt_x"/>
                                          </p:val>
                                        </p:tav>
                                      </p:tavLst>
                                    </p:anim>
                                    <p:anim calcmode="lin" valueType="num">
                                      <p:cBhvr>
                                        <p:cTn id="12" dur="1000" fill="hold"/>
                                        <p:tgtEl>
                                          <p:spTgt spid="51204"/>
                                        </p:tgtEl>
                                        <p:attrNameLst>
                                          <p:attrName>ppt_y</p:attrName>
                                        </p:attrNameLst>
                                      </p:cBhvr>
                                      <p:tavLst>
                                        <p:tav tm="0">
                                          <p:val>
                                            <p:strVal val="#ppt_y"/>
                                          </p:val>
                                        </p:tav>
                                        <p:tav tm="100000">
                                          <p:val>
                                            <p:strVal val="#ppt_y"/>
                                          </p:val>
                                        </p:tav>
                                      </p:tavLst>
                                    </p:anim>
                                    <p:animEffect transition="in" filter="wipe(right)" prLst="gradientSize: 0.1">
                                      <p:cBhvr>
                                        <p:cTn id="13" dur="1000"/>
                                        <p:tgtEl>
                                          <p:spTgt spid="51204"/>
                                        </p:tgtEl>
                                      </p:cBhvr>
                                    </p:animEffect>
                                  </p:childTnLst>
                                </p:cTn>
                              </p:par>
                            </p:childTnLst>
                          </p:cTn>
                        </p:par>
                        <p:par>
                          <p:cTn id="14" fill="hold">
                            <p:stCondLst>
                              <p:cond delay="1500"/>
                            </p:stCondLst>
                            <p:childTnLst>
                              <p:par>
                                <p:cTn id="15" presetID="21" presetClass="entr" presetSubtype="1" fill="hold" nodeType="afterEffect">
                                  <p:stCondLst>
                                    <p:cond delay="500"/>
                                  </p:stCondLst>
                                  <p:childTnLst>
                                    <p:set>
                                      <p:cBhvr>
                                        <p:cTn id="16" dur="1" fill="hold">
                                          <p:stCondLst>
                                            <p:cond delay="0"/>
                                          </p:stCondLst>
                                        </p:cTn>
                                        <p:tgtEl>
                                          <p:spTgt spid="4"/>
                                        </p:tgtEl>
                                        <p:attrNameLst>
                                          <p:attrName>style.visibility</p:attrName>
                                        </p:attrNameLst>
                                      </p:cBhvr>
                                      <p:to>
                                        <p:strVal val="visible"/>
                                      </p:to>
                                    </p:set>
                                    <p:animEffect transition="in" filter="wheel(1)">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9" presetClass="entr" presetSubtype="0" fill="hold" grpId="0" nodeType="clickEffect">
                                  <p:stCondLst>
                                    <p:cond delay="0"/>
                                  </p:stCondLst>
                                  <p:childTnLst>
                                    <p:set>
                                      <p:cBhvr>
                                        <p:cTn id="21" dur="1" fill="hold">
                                          <p:stCondLst>
                                            <p:cond delay="0"/>
                                          </p:stCondLst>
                                        </p:cTn>
                                        <p:tgtEl>
                                          <p:spTgt spid="51205"/>
                                        </p:tgtEl>
                                        <p:attrNameLst>
                                          <p:attrName>style.visibility</p:attrName>
                                        </p:attrNameLst>
                                      </p:cBhvr>
                                      <p:to>
                                        <p:strVal val="visible"/>
                                      </p:to>
                                    </p:set>
                                    <p:anim calcmode="lin" valueType="num">
                                      <p:cBhvr>
                                        <p:cTn id="22" dur="1000" fill="hold"/>
                                        <p:tgtEl>
                                          <p:spTgt spid="51205"/>
                                        </p:tgtEl>
                                        <p:attrNameLst>
                                          <p:attrName>ppt_x</p:attrName>
                                        </p:attrNameLst>
                                      </p:cBhvr>
                                      <p:tavLst>
                                        <p:tav tm="0">
                                          <p:val>
                                            <p:strVal val="#ppt_x-.2"/>
                                          </p:val>
                                        </p:tav>
                                        <p:tav tm="100000">
                                          <p:val>
                                            <p:strVal val="#ppt_x"/>
                                          </p:val>
                                        </p:tav>
                                      </p:tavLst>
                                    </p:anim>
                                    <p:anim calcmode="lin" valueType="num">
                                      <p:cBhvr>
                                        <p:cTn id="23" dur="1000" fill="hold"/>
                                        <p:tgtEl>
                                          <p:spTgt spid="51205"/>
                                        </p:tgtEl>
                                        <p:attrNameLst>
                                          <p:attrName>ppt_y</p:attrName>
                                        </p:attrNameLst>
                                      </p:cBhvr>
                                      <p:tavLst>
                                        <p:tav tm="0">
                                          <p:val>
                                            <p:strVal val="#ppt_y"/>
                                          </p:val>
                                        </p:tav>
                                        <p:tav tm="100000">
                                          <p:val>
                                            <p:strVal val="#ppt_y"/>
                                          </p:val>
                                        </p:tav>
                                      </p:tavLst>
                                    </p:anim>
                                    <p:animEffect transition="in" filter="wipe(right)" prLst="gradientSize: 0.1">
                                      <p:cBhvr>
                                        <p:cTn id="24" dur="1000"/>
                                        <p:tgtEl>
                                          <p:spTgt spid="51205"/>
                                        </p:tgtEl>
                                      </p:cBhvr>
                                    </p:animEffect>
                                  </p:childTnLst>
                                </p:cTn>
                              </p:par>
                            </p:childTnLst>
                          </p:cTn>
                        </p:par>
                        <p:par>
                          <p:cTn id="25" fill="hold">
                            <p:stCondLst>
                              <p:cond delay="1000"/>
                            </p:stCondLst>
                            <p:childTnLst>
                              <p:par>
                                <p:cTn id="26" presetID="21" presetClass="entr" presetSubtype="1" fill="hold" nodeType="afterEffect">
                                  <p:stCondLst>
                                    <p:cond delay="500"/>
                                  </p:stCondLst>
                                  <p:childTnLst>
                                    <p:set>
                                      <p:cBhvr>
                                        <p:cTn id="27" dur="1" fill="hold">
                                          <p:stCondLst>
                                            <p:cond delay="0"/>
                                          </p:stCondLst>
                                        </p:cTn>
                                        <p:tgtEl>
                                          <p:spTgt spid="5"/>
                                        </p:tgtEl>
                                        <p:attrNameLst>
                                          <p:attrName>style.visibility</p:attrName>
                                        </p:attrNameLst>
                                      </p:cBhvr>
                                      <p:to>
                                        <p:strVal val="visible"/>
                                      </p:to>
                                    </p:set>
                                    <p:animEffect transition="in" filter="wheel(1)">
                                      <p:cBhvr>
                                        <p:cTn id="2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4" grpId="0"/>
      <p:bldP spid="5120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prstClr val="black"/>
                </a:solidFill>
              </a:rPr>
              <a:t>Μερκ</a:t>
            </a:r>
            <a:r>
              <a:rPr lang="el-GR" dirty="0" smtClean="0">
                <a:solidFill>
                  <a:prstClr val="black"/>
                </a:solidFill>
              </a:rPr>
              <a:t>. Παναγιωτόπουλος - Φυσικός        </a:t>
            </a:r>
            <a:r>
              <a:rPr lang="en-US" dirty="0" smtClean="0">
                <a:solidFill>
                  <a:prstClr val="black"/>
                </a:solidFill>
              </a:rPr>
              <a:t>www.merkopanas.blogspot.gr</a:t>
            </a:r>
            <a:endParaRPr lang="el-GR" dirty="0">
              <a:solidFill>
                <a:prstClr val="black"/>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solidFill>
              </a:rPr>
              <a:pPr/>
              <a:t>19</a:t>
            </a:fld>
            <a:endParaRPr lang="el-GR" dirty="0">
              <a:solidFill>
                <a:prstClr val="black"/>
              </a:solidFill>
            </a:endParaRPr>
          </a:p>
        </p:txBody>
      </p:sp>
      <p:sp>
        <p:nvSpPr>
          <p:cNvPr id="4" name="Text Box 4"/>
          <p:cNvSpPr txBox="1">
            <a:spLocks noChangeArrowheads="1"/>
          </p:cNvSpPr>
          <p:nvPr/>
        </p:nvSpPr>
        <p:spPr bwMode="auto">
          <a:xfrm>
            <a:off x="1476375" y="2205038"/>
            <a:ext cx="640873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defRPr/>
            </a:pPr>
            <a:r>
              <a:rPr lang="el-GR" altLang="el-GR" sz="3600" b="1" dirty="0">
                <a:solidFill>
                  <a:srgbClr val="800000"/>
                </a:solidFill>
                <a:effectLst>
                  <a:outerShdw blurRad="38100" dist="38100" dir="2700000" algn="tl">
                    <a:srgbClr val="000000"/>
                  </a:outerShdw>
                </a:effectLst>
                <a:latin typeface="Comic Sans MS" pitchFamily="66" charset="0"/>
              </a:rPr>
              <a:t>Κεντρομόλος επιτάχυνση</a:t>
            </a:r>
          </a:p>
        </p:txBody>
      </p:sp>
    </p:spTree>
    <p:extLst>
      <p:ext uri="{BB962C8B-B14F-4D97-AF65-F5344CB8AC3E}">
        <p14:creationId xmlns:p14="http://schemas.microsoft.com/office/powerpoint/2010/main" val="440937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0-#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prstClr val="black"/>
                </a:solidFill>
              </a:rPr>
              <a:t>Μερκ</a:t>
            </a:r>
            <a:r>
              <a:rPr lang="el-GR" dirty="0" smtClean="0">
                <a:solidFill>
                  <a:prstClr val="black"/>
                </a:solidFill>
              </a:rPr>
              <a:t>. Παναγιωτόπουλος - Φυσικός        </a:t>
            </a:r>
            <a:r>
              <a:rPr lang="en-US" dirty="0" smtClean="0">
                <a:solidFill>
                  <a:prstClr val="black"/>
                </a:solidFill>
              </a:rPr>
              <a:t>www.merkopanas.blogspot.gr</a:t>
            </a:r>
            <a:endParaRPr lang="el-GR" dirty="0">
              <a:solidFill>
                <a:prstClr val="black"/>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solidFill>
              </a:rPr>
              <a:pPr/>
              <a:t>2</a:t>
            </a:fld>
            <a:endParaRPr lang="el-GR" dirty="0">
              <a:solidFill>
                <a:prstClr val="black"/>
              </a:solidFill>
            </a:endParaRPr>
          </a:p>
        </p:txBody>
      </p:sp>
      <p:pic>
        <p:nvPicPr>
          <p:cNvPr id="4"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6536" y="3118167"/>
            <a:ext cx="1219200" cy="11620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Επεξήγηση με στρογγυλεμένο παραλληλόγραμμο 4"/>
          <p:cNvSpPr/>
          <p:nvPr/>
        </p:nvSpPr>
        <p:spPr>
          <a:xfrm>
            <a:off x="2195736" y="2492896"/>
            <a:ext cx="5472100" cy="1080120"/>
          </a:xfrm>
          <a:prstGeom prst="wedgeRoundRectCallout">
            <a:avLst>
              <a:gd name="adj1" fmla="val -88829"/>
              <a:gd name="adj2" fmla="val 3686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smtClean="0">
                <a:solidFill>
                  <a:schemeClr val="tx1"/>
                </a:solidFill>
                <a:latin typeface="Comic Sans MS" pitchFamily="66" charset="0"/>
              </a:rPr>
              <a:t>Σε όλα τα προηγούμενα φαινόμενα εκτελείται μια </a:t>
            </a:r>
            <a:r>
              <a:rPr lang="el-GR" sz="2800" b="1" dirty="0" smtClean="0">
                <a:solidFill>
                  <a:srgbClr val="FF0000"/>
                </a:solidFill>
                <a:effectLst>
                  <a:outerShdw blurRad="38100" dist="38100" dir="2700000" algn="tl">
                    <a:srgbClr val="000000">
                      <a:alpha val="43137"/>
                    </a:srgbClr>
                  </a:outerShdw>
                </a:effectLst>
                <a:latin typeface="Comic Sans MS" pitchFamily="66" charset="0"/>
              </a:rPr>
              <a:t>Περιοδική Κίνηση</a:t>
            </a:r>
            <a:r>
              <a:rPr lang="el-GR" sz="2400" b="1" dirty="0" smtClean="0">
                <a:solidFill>
                  <a:schemeClr val="tx1"/>
                </a:solidFill>
                <a:latin typeface="Comic Sans MS" pitchFamily="66" charset="0"/>
              </a:rPr>
              <a:t>.</a:t>
            </a:r>
            <a:r>
              <a:rPr lang="el-GR" sz="2800" b="1" dirty="0" smtClean="0">
                <a:solidFill>
                  <a:schemeClr val="tx1"/>
                </a:solidFill>
                <a:latin typeface="Comic Sans MS" pitchFamily="66" charset="0"/>
              </a:rPr>
              <a:t> </a:t>
            </a:r>
            <a:endParaRPr lang="el-GR" sz="2800" b="1" dirty="0">
              <a:solidFill>
                <a:schemeClr val="tx1"/>
              </a:solidFill>
              <a:latin typeface="Comic Sans MS" pitchFamily="66" charset="0"/>
            </a:endParaRPr>
          </a:p>
        </p:txBody>
      </p:sp>
      <p:sp>
        <p:nvSpPr>
          <p:cNvPr id="6" name="Επεξήγηση με στρογγυλεμένο παραλληλόγραμμο 5"/>
          <p:cNvSpPr/>
          <p:nvPr/>
        </p:nvSpPr>
        <p:spPr>
          <a:xfrm>
            <a:off x="827584" y="548680"/>
            <a:ext cx="4464496" cy="1368152"/>
          </a:xfrm>
          <a:prstGeom prst="wedgeRoundRectCallout">
            <a:avLst>
              <a:gd name="adj1" fmla="val -32728"/>
              <a:gd name="adj2" fmla="val 155903"/>
              <a:gd name="adj3" fmla="val 16667"/>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fontAlgn="base">
              <a:spcBef>
                <a:spcPct val="50000"/>
              </a:spcBef>
              <a:spcAft>
                <a:spcPct val="0"/>
              </a:spcAft>
              <a:defRPr/>
            </a:pPr>
            <a:r>
              <a:rPr lang="el-GR" altLang="el-GR" sz="2400" b="1" dirty="0" smtClean="0">
                <a:solidFill>
                  <a:schemeClr val="tx1"/>
                </a:solidFill>
                <a:latin typeface="Comic Sans MS" pitchFamily="66" charset="0"/>
              </a:rPr>
              <a:t>Μια</a:t>
            </a:r>
            <a:r>
              <a:rPr lang="el-GR" altLang="el-GR" sz="2400" b="1" dirty="0">
                <a:solidFill>
                  <a:srgbClr val="FF0000"/>
                </a:solidFill>
                <a:latin typeface="Comic Sans MS" pitchFamily="66" charset="0"/>
              </a:rPr>
              <a:t> </a:t>
            </a:r>
            <a:r>
              <a:rPr lang="el-GR" altLang="el-GR" sz="2400" b="1" dirty="0">
                <a:solidFill>
                  <a:srgbClr val="FF0000"/>
                </a:solidFill>
                <a:effectLst>
                  <a:outerShdw blurRad="38100" dist="38100" dir="2700000" algn="tl">
                    <a:srgbClr val="000000">
                      <a:alpha val="43137"/>
                    </a:srgbClr>
                  </a:outerShdw>
                </a:effectLst>
                <a:latin typeface="Comic Sans MS" pitchFamily="66" charset="0"/>
              </a:rPr>
              <a:t>κίνηση</a:t>
            </a:r>
            <a:r>
              <a:rPr lang="el-GR" altLang="el-GR" sz="2400" b="1" dirty="0" smtClean="0">
                <a:solidFill>
                  <a:srgbClr val="FF0000"/>
                </a:solidFill>
                <a:effectLst>
                  <a:outerShdw blurRad="38100" dist="38100" dir="2700000" algn="tl">
                    <a:srgbClr val="000000">
                      <a:alpha val="43137"/>
                    </a:srgbClr>
                  </a:outerShdw>
                </a:effectLst>
                <a:latin typeface="Comic Sans MS" pitchFamily="66" charset="0"/>
              </a:rPr>
              <a:t> </a:t>
            </a:r>
            <a:r>
              <a:rPr lang="el-GR" altLang="el-GR" sz="2400" b="1" dirty="0" smtClean="0">
                <a:solidFill>
                  <a:schemeClr val="tx1"/>
                </a:solidFill>
                <a:effectLst>
                  <a:outerShdw blurRad="38100" dist="38100" dir="2700000" algn="tl">
                    <a:srgbClr val="000000">
                      <a:alpha val="43137"/>
                    </a:srgbClr>
                  </a:outerShdw>
                </a:effectLst>
                <a:latin typeface="Comic Sans MS" pitchFamily="66" charset="0"/>
              </a:rPr>
              <a:t>είναι </a:t>
            </a:r>
            <a:r>
              <a:rPr lang="el-GR" altLang="el-GR" sz="2400" b="1" dirty="0" smtClean="0">
                <a:solidFill>
                  <a:srgbClr val="FF0000"/>
                </a:solidFill>
                <a:effectLst>
                  <a:outerShdw blurRad="38100" dist="38100" dir="2700000" algn="tl">
                    <a:srgbClr val="000000">
                      <a:alpha val="43137"/>
                    </a:srgbClr>
                  </a:outerShdw>
                </a:effectLst>
                <a:latin typeface="Comic Sans MS" pitchFamily="66" charset="0"/>
              </a:rPr>
              <a:t>περιοδική,</a:t>
            </a:r>
            <a:r>
              <a:rPr lang="el-GR" altLang="el-GR" sz="2400" b="1" dirty="0" smtClean="0">
                <a:solidFill>
                  <a:srgbClr val="000000"/>
                </a:solidFill>
                <a:effectLst>
                  <a:outerShdw blurRad="38100" dist="38100" dir="2700000" algn="tl">
                    <a:srgbClr val="000000">
                      <a:alpha val="43137"/>
                    </a:srgbClr>
                  </a:outerShdw>
                </a:effectLst>
                <a:latin typeface="Comic Sans MS" pitchFamily="66" charset="0"/>
              </a:rPr>
              <a:t> </a:t>
            </a:r>
            <a:r>
              <a:rPr lang="el-GR" altLang="el-GR" sz="2400" b="1" dirty="0" smtClean="0">
                <a:solidFill>
                  <a:srgbClr val="000000"/>
                </a:solidFill>
                <a:latin typeface="Comic Sans MS" pitchFamily="66" charset="0"/>
              </a:rPr>
              <a:t>όταν επαναλαμβάνεται </a:t>
            </a:r>
            <a:r>
              <a:rPr lang="el-GR" altLang="el-GR" sz="2400" b="1" dirty="0">
                <a:solidFill>
                  <a:srgbClr val="000000"/>
                </a:solidFill>
                <a:latin typeface="Comic Sans MS" pitchFamily="66" charset="0"/>
              </a:rPr>
              <a:t>κατά τακτά χρονικά </a:t>
            </a:r>
            <a:r>
              <a:rPr lang="el-GR" altLang="el-GR" sz="2400" b="1" dirty="0" smtClean="0">
                <a:solidFill>
                  <a:srgbClr val="000000"/>
                </a:solidFill>
                <a:latin typeface="Comic Sans MS" pitchFamily="66" charset="0"/>
              </a:rPr>
              <a:t>διαστήματα.</a:t>
            </a:r>
            <a:endParaRPr lang="el-GR" altLang="el-GR" sz="2400" b="1" dirty="0">
              <a:solidFill>
                <a:srgbClr val="000000"/>
              </a:solidFill>
              <a:latin typeface="Comic Sans MS" pitchFamily="66" charset="0"/>
            </a:endParaRPr>
          </a:p>
        </p:txBody>
      </p:sp>
      <p:sp>
        <p:nvSpPr>
          <p:cNvPr id="7" name="Επεξήγηση με στρογγυλεμένο παραλληλόγραμμο 6"/>
          <p:cNvSpPr/>
          <p:nvPr/>
        </p:nvSpPr>
        <p:spPr>
          <a:xfrm>
            <a:off x="1835696" y="4149080"/>
            <a:ext cx="6120680" cy="1872208"/>
          </a:xfrm>
          <a:prstGeom prst="wedgeRoundRectCallout">
            <a:avLst>
              <a:gd name="adj1" fmla="val -57157"/>
              <a:gd name="adj2" fmla="val -103462"/>
              <a:gd name="adj3" fmla="val 16667"/>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fontAlgn="base">
              <a:spcBef>
                <a:spcPct val="50000"/>
              </a:spcBef>
              <a:spcAft>
                <a:spcPct val="0"/>
              </a:spcAft>
              <a:defRPr/>
            </a:pPr>
            <a:r>
              <a:rPr lang="el-GR" altLang="el-GR" sz="2400" b="1" dirty="0">
                <a:solidFill>
                  <a:srgbClr val="000000"/>
                </a:solidFill>
                <a:latin typeface="Comic Sans MS" pitchFamily="66" charset="0"/>
              </a:rPr>
              <a:t>Κάθε </a:t>
            </a:r>
            <a:r>
              <a:rPr lang="el-GR" altLang="el-GR" sz="2400" b="1" dirty="0">
                <a:solidFill>
                  <a:schemeClr val="tx1"/>
                </a:solidFill>
                <a:latin typeface="Comic Sans MS" pitchFamily="66" charset="0"/>
              </a:rPr>
              <a:t>περιοδική κίνηση χαρακτηρίζεται από τα φυσικά  </a:t>
            </a:r>
            <a:r>
              <a:rPr lang="el-GR" altLang="el-GR" sz="2400" b="1" dirty="0" smtClean="0">
                <a:solidFill>
                  <a:schemeClr val="tx1"/>
                </a:solidFill>
                <a:latin typeface="Comic Sans MS" pitchFamily="66" charset="0"/>
              </a:rPr>
              <a:t>μεγέθη</a:t>
            </a:r>
          </a:p>
          <a:p>
            <a:pPr lvl="0" algn="just" fontAlgn="base">
              <a:spcBef>
                <a:spcPct val="50000"/>
              </a:spcBef>
              <a:spcAft>
                <a:spcPct val="0"/>
              </a:spcAft>
              <a:defRPr/>
            </a:pPr>
            <a:r>
              <a:rPr lang="el-GR" altLang="el-GR" sz="2400" b="1" dirty="0" smtClean="0">
                <a:solidFill>
                  <a:srgbClr val="0000FF"/>
                </a:solidFill>
                <a:effectLst>
                  <a:outerShdw blurRad="38100" dist="38100" dir="2700000" algn="tl">
                    <a:srgbClr val="000000">
                      <a:alpha val="43137"/>
                    </a:srgbClr>
                  </a:outerShdw>
                </a:effectLst>
                <a:latin typeface="Comic Sans MS" pitchFamily="66" charset="0"/>
              </a:rPr>
              <a:t>Περίοδος</a:t>
            </a:r>
            <a:r>
              <a:rPr lang="el-GR" altLang="el-GR" sz="2400" b="1" dirty="0" smtClean="0">
                <a:solidFill>
                  <a:srgbClr val="0000FF"/>
                </a:solidFill>
                <a:latin typeface="Comic Sans MS" pitchFamily="66" charset="0"/>
              </a:rPr>
              <a:t> </a:t>
            </a:r>
            <a:r>
              <a:rPr lang="el-GR" altLang="el-GR" sz="2400" b="1" dirty="0" smtClean="0">
                <a:solidFill>
                  <a:srgbClr val="0000FF"/>
                </a:solidFill>
                <a:effectLst>
                  <a:outerShdw blurRad="38100" dist="38100" dir="2700000" algn="tl">
                    <a:srgbClr val="000000">
                      <a:alpha val="43137"/>
                    </a:srgbClr>
                  </a:outerShdw>
                </a:effectLst>
                <a:latin typeface="Comic Sans MS" pitchFamily="66" charset="0"/>
              </a:rPr>
              <a:t>(</a:t>
            </a:r>
            <a:r>
              <a:rPr lang="el-GR" altLang="el-GR" sz="2400" b="1" i="1" dirty="0" smtClean="0">
                <a:solidFill>
                  <a:srgbClr val="0000FF"/>
                </a:solidFill>
                <a:effectLst>
                  <a:outerShdw blurRad="38100" dist="38100" dir="2700000" algn="tl">
                    <a:srgbClr val="000000">
                      <a:alpha val="43137"/>
                    </a:srgbClr>
                  </a:outerShdw>
                </a:effectLst>
                <a:latin typeface="Comic Sans MS" pitchFamily="66" charset="0"/>
              </a:rPr>
              <a:t>Τ </a:t>
            </a:r>
            <a:r>
              <a:rPr lang="el-GR" altLang="el-GR" sz="2400" b="1" dirty="0" smtClean="0">
                <a:solidFill>
                  <a:srgbClr val="0000FF"/>
                </a:solidFill>
                <a:effectLst>
                  <a:outerShdw blurRad="38100" dist="38100" dir="2700000" algn="tl">
                    <a:srgbClr val="000000">
                      <a:alpha val="43137"/>
                    </a:srgbClr>
                  </a:outerShdw>
                </a:effectLst>
                <a:latin typeface="Comic Sans MS" pitchFamily="66" charset="0"/>
              </a:rPr>
              <a:t>) </a:t>
            </a:r>
            <a:r>
              <a:rPr lang="el-GR" altLang="el-GR" sz="2400" b="1" dirty="0" smtClean="0">
                <a:solidFill>
                  <a:schemeClr val="tx1"/>
                </a:solidFill>
                <a:latin typeface="Comic Sans MS" pitchFamily="66" charset="0"/>
              </a:rPr>
              <a:t>και </a:t>
            </a:r>
            <a:r>
              <a:rPr lang="el-GR" altLang="el-GR" sz="2400" b="1" dirty="0" smtClean="0">
                <a:solidFill>
                  <a:srgbClr val="006600"/>
                </a:solidFill>
                <a:effectLst>
                  <a:outerShdw blurRad="38100" dist="38100" dir="2700000" algn="tl">
                    <a:srgbClr val="000000">
                      <a:alpha val="43137"/>
                    </a:srgbClr>
                  </a:outerShdw>
                </a:effectLst>
                <a:latin typeface="Comic Sans MS" pitchFamily="66" charset="0"/>
              </a:rPr>
              <a:t>Συχνότητα (</a:t>
            </a:r>
            <a:r>
              <a:rPr lang="en-US" altLang="el-GR" sz="2400" b="1" dirty="0" smtClean="0">
                <a:solidFill>
                  <a:srgbClr val="006600"/>
                </a:solidFill>
                <a:effectLst>
                  <a:outerShdw blurRad="38100" dist="38100" dir="2700000" algn="tl">
                    <a:srgbClr val="000000">
                      <a:alpha val="43137"/>
                    </a:srgbClr>
                  </a:outerShdw>
                </a:effectLst>
                <a:latin typeface="Comic Sans MS" pitchFamily="66" charset="0"/>
              </a:rPr>
              <a:t> </a:t>
            </a:r>
            <a:r>
              <a:rPr lang="en-US" altLang="el-GR" sz="2400" b="1" i="1" dirty="0" smtClean="0">
                <a:solidFill>
                  <a:srgbClr val="006600"/>
                </a:solidFill>
                <a:effectLst>
                  <a:outerShdw blurRad="38100" dist="38100" dir="2700000" algn="tl">
                    <a:srgbClr val="000000">
                      <a:alpha val="43137"/>
                    </a:srgbClr>
                  </a:outerShdw>
                </a:effectLst>
                <a:latin typeface="Comic Sans MS" pitchFamily="66" charset="0"/>
              </a:rPr>
              <a:t>f</a:t>
            </a:r>
            <a:r>
              <a:rPr lang="en-US" altLang="el-GR" sz="2400" b="1" dirty="0" smtClean="0">
                <a:solidFill>
                  <a:srgbClr val="006600"/>
                </a:solidFill>
                <a:effectLst>
                  <a:outerShdw blurRad="38100" dist="38100" dir="2700000" algn="tl">
                    <a:srgbClr val="000000">
                      <a:alpha val="43137"/>
                    </a:srgbClr>
                  </a:outerShdw>
                </a:effectLst>
                <a:latin typeface="Comic Sans MS" pitchFamily="66" charset="0"/>
              </a:rPr>
              <a:t> ).</a:t>
            </a:r>
            <a:endParaRPr lang="el-GR" altLang="el-GR" sz="2400" b="1" dirty="0">
              <a:solidFill>
                <a:srgbClr val="006600"/>
              </a:solidFill>
              <a:effectLst>
                <a:outerShdw blurRad="38100" dist="38100" dir="2700000" algn="tl">
                  <a:srgbClr val="000000">
                    <a:alpha val="43137"/>
                  </a:srgbClr>
                </a:outerShdw>
              </a:effectLst>
              <a:latin typeface="Comic Sans MS" pitchFamily="66" charset="0"/>
            </a:endParaRPr>
          </a:p>
        </p:txBody>
      </p:sp>
    </p:spTree>
    <p:extLst>
      <p:ext uri="{BB962C8B-B14F-4D97-AF65-F5344CB8AC3E}">
        <p14:creationId xmlns:p14="http://schemas.microsoft.com/office/powerpoint/2010/main" val="2564526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dissolv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dissolve">
                                      <p:cBhvr>
                                        <p:cTn id="16" dur="500"/>
                                        <p:tgtEl>
                                          <p:spTgt spid="6"/>
                                        </p:tgtEl>
                                      </p:cBhvr>
                                    </p:animEffect>
                                  </p:childTnLst>
                                </p:cTn>
                              </p:par>
                            </p:childTnLst>
                          </p:cTn>
                        </p:par>
                        <p:par>
                          <p:cTn id="17" fill="hold">
                            <p:stCondLst>
                              <p:cond delay="500"/>
                            </p:stCondLst>
                            <p:childTnLst>
                              <p:par>
                                <p:cTn id="18" presetID="9" presetClass="entr" presetSubtype="0" fill="hold" grpId="0" nodeType="afterEffect">
                                  <p:stCondLst>
                                    <p:cond delay="2000"/>
                                  </p:stCondLst>
                                  <p:childTnLst>
                                    <p:set>
                                      <p:cBhvr>
                                        <p:cTn id="19" dur="1" fill="hold">
                                          <p:stCondLst>
                                            <p:cond delay="0"/>
                                          </p:stCondLst>
                                        </p:cTn>
                                        <p:tgtEl>
                                          <p:spTgt spid="7"/>
                                        </p:tgtEl>
                                        <p:attrNameLst>
                                          <p:attrName>style.visibility</p:attrName>
                                        </p:attrNameLst>
                                      </p:cBhvr>
                                      <p:to>
                                        <p:strVal val="visible"/>
                                      </p:to>
                                    </p:set>
                                    <p:animEffect transition="in" filter="dissolv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Effect transition="in" filter="dissolve">
                                      <p:cBhvr>
                                        <p:cTn id="25" dur="500"/>
                                        <p:tgtEl>
                                          <p:spTgt spid="7">
                                            <p:txEl>
                                              <p:pRg st="0" end="0"/>
                                            </p:txEl>
                                          </p:spTgt>
                                        </p:tgtEl>
                                      </p:cBhvr>
                                    </p:animEffect>
                                  </p:childTnLst>
                                </p:cTn>
                              </p:par>
                            </p:childTnLst>
                          </p:cTn>
                        </p:par>
                        <p:par>
                          <p:cTn id="26" fill="hold">
                            <p:stCondLst>
                              <p:cond delay="500"/>
                            </p:stCondLst>
                            <p:childTnLst>
                              <p:par>
                                <p:cTn id="27" presetID="10" presetClass="entr" presetSubtype="0" fill="hold" nodeType="afterEffect">
                                  <p:stCondLst>
                                    <p:cond delay="250"/>
                                  </p:stCondLst>
                                  <p:childTnLst>
                                    <p:set>
                                      <p:cBhvr>
                                        <p:cTn id="28" dur="1" fill="hold">
                                          <p:stCondLst>
                                            <p:cond delay="0"/>
                                          </p:stCondLst>
                                        </p:cTn>
                                        <p:tgtEl>
                                          <p:spTgt spid="7">
                                            <p:txEl>
                                              <p:pRg st="1" end="1"/>
                                            </p:txEl>
                                          </p:spTgt>
                                        </p:tgtEl>
                                        <p:attrNameLst>
                                          <p:attrName>style.visibility</p:attrName>
                                        </p:attrNameLst>
                                      </p:cBhvr>
                                      <p:to>
                                        <p:strVal val="visible"/>
                                      </p:to>
                                    </p:set>
                                    <p:animEffect transition="in" filter="fade">
                                      <p:cBhvr>
                                        <p:cTn id="29"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Θέση υποσέλιδου 2"/>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l-GR" altLang="el-GR" sz="1400">
                <a:solidFill>
                  <a:srgbClr val="000000"/>
                </a:solidFill>
              </a:rPr>
              <a:t>Μερκ. Παναγιωτόπουλος - Φυσικός          www.merkopanas.blogspot.gr</a:t>
            </a:r>
          </a:p>
        </p:txBody>
      </p:sp>
      <p:sp>
        <p:nvSpPr>
          <p:cNvPr id="19459" name="Θέση αριθμού διαφάνειας 3"/>
          <p:cNvSpPr>
            <a:spLocks noGrp="1"/>
          </p:cNvSpPr>
          <p:nvPr>
            <p:ph type="sldNum" sz="quarter" idx="12"/>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81969F0-8D68-44EE-A9A9-4E9F6336B696}" type="slidenum">
              <a:rPr lang="el-GR" altLang="el-GR" sz="1400">
                <a:solidFill>
                  <a:srgbClr val="000000"/>
                </a:solidFill>
              </a:rPr>
              <a:pPr eaLnBrk="1" hangingPunct="1"/>
              <a:t>20</a:t>
            </a:fld>
            <a:endParaRPr lang="el-GR" altLang="el-GR" sz="1400">
              <a:solidFill>
                <a:srgbClr val="000000"/>
              </a:solidFill>
            </a:endParaRPr>
          </a:p>
        </p:txBody>
      </p:sp>
      <p:grpSp>
        <p:nvGrpSpPr>
          <p:cNvPr id="32799" name="Group 31"/>
          <p:cNvGrpSpPr>
            <a:grpSpLocks/>
          </p:cNvGrpSpPr>
          <p:nvPr/>
        </p:nvGrpSpPr>
        <p:grpSpPr bwMode="auto">
          <a:xfrm>
            <a:off x="1620158" y="137319"/>
            <a:ext cx="2303462" cy="2622550"/>
            <a:chOff x="1973" y="236"/>
            <a:chExt cx="1451" cy="1652"/>
          </a:xfrm>
        </p:grpSpPr>
        <p:sp>
          <p:nvSpPr>
            <p:cNvPr id="19477" name="Oval 4"/>
            <p:cNvSpPr>
              <a:spLocks noChangeArrowheads="1"/>
            </p:cNvSpPr>
            <p:nvPr/>
          </p:nvSpPr>
          <p:spPr bwMode="auto">
            <a:xfrm>
              <a:off x="1973" y="482"/>
              <a:ext cx="1451" cy="140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el-GR" altLang="el-GR" smtClean="0">
                <a:solidFill>
                  <a:srgbClr val="000000"/>
                </a:solidFill>
              </a:endParaRPr>
            </a:p>
          </p:txBody>
        </p:sp>
        <p:sp>
          <p:nvSpPr>
            <p:cNvPr id="19478" name="Line 5"/>
            <p:cNvSpPr>
              <a:spLocks noChangeShapeType="1"/>
            </p:cNvSpPr>
            <p:nvPr/>
          </p:nvSpPr>
          <p:spPr bwMode="auto">
            <a:xfrm flipV="1">
              <a:off x="2699" y="663"/>
              <a:ext cx="499" cy="499"/>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l-GR" sz="2400" smtClean="0">
                <a:solidFill>
                  <a:srgbClr val="000000"/>
                </a:solidFill>
              </a:endParaRPr>
            </a:p>
          </p:txBody>
        </p:sp>
        <p:sp>
          <p:nvSpPr>
            <p:cNvPr id="19479" name="Line 6"/>
            <p:cNvSpPr>
              <a:spLocks noChangeShapeType="1"/>
            </p:cNvSpPr>
            <p:nvPr/>
          </p:nvSpPr>
          <p:spPr bwMode="auto">
            <a:xfrm>
              <a:off x="2699" y="1162"/>
              <a:ext cx="680" cy="273"/>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l-GR" sz="2400" smtClean="0">
                <a:solidFill>
                  <a:srgbClr val="000000"/>
                </a:solidFill>
              </a:endParaRPr>
            </a:p>
          </p:txBody>
        </p:sp>
        <p:sp>
          <p:nvSpPr>
            <p:cNvPr id="19480" name="Text Box 8"/>
            <p:cNvSpPr txBox="1">
              <a:spLocks noChangeArrowheads="1"/>
            </p:cNvSpPr>
            <p:nvPr/>
          </p:nvSpPr>
          <p:spPr bwMode="auto">
            <a:xfrm>
              <a:off x="2880" y="1253"/>
              <a:ext cx="273"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r>
                <a:rPr lang="en-US" altLang="el-GR" sz="1600" i="1" smtClean="0">
                  <a:solidFill>
                    <a:srgbClr val="000000"/>
                  </a:solidFill>
                  <a:latin typeface="Comic Sans MS" pitchFamily="66" charset="0"/>
                </a:rPr>
                <a:t>R</a:t>
              </a:r>
              <a:endParaRPr lang="el-GR" altLang="el-GR" sz="1600" i="1" smtClean="0">
                <a:solidFill>
                  <a:srgbClr val="000000"/>
                </a:solidFill>
                <a:latin typeface="Comic Sans MS" pitchFamily="66" charset="0"/>
              </a:endParaRPr>
            </a:p>
          </p:txBody>
        </p:sp>
        <p:grpSp>
          <p:nvGrpSpPr>
            <p:cNvPr id="19481" name="Group 9"/>
            <p:cNvGrpSpPr>
              <a:grpSpLocks/>
            </p:cNvGrpSpPr>
            <p:nvPr/>
          </p:nvGrpSpPr>
          <p:grpSpPr bwMode="auto">
            <a:xfrm>
              <a:off x="2925" y="236"/>
              <a:ext cx="273" cy="427"/>
              <a:chOff x="4694" y="145"/>
              <a:chExt cx="273" cy="427"/>
            </a:xfrm>
          </p:grpSpPr>
          <p:sp>
            <p:nvSpPr>
              <p:cNvPr id="19484" name="Line 10"/>
              <p:cNvSpPr>
                <a:spLocks noChangeShapeType="1"/>
              </p:cNvSpPr>
              <p:nvPr/>
            </p:nvSpPr>
            <p:spPr bwMode="auto">
              <a:xfrm flipH="1" flipV="1">
                <a:off x="4694" y="300"/>
                <a:ext cx="273" cy="272"/>
              </a:xfrm>
              <a:prstGeom prst="line">
                <a:avLst/>
              </a:prstGeom>
              <a:noFill/>
              <a:ln w="38100">
                <a:solidFill>
                  <a:srgbClr val="008000"/>
                </a:solidFill>
                <a:round/>
                <a:headEnd/>
                <a:tailEnd type="triangle" w="med" len="med"/>
              </a:ln>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l-GR" sz="2400" smtClean="0">
                  <a:solidFill>
                    <a:srgbClr val="000000"/>
                  </a:solidFill>
                </a:endParaRPr>
              </a:p>
            </p:txBody>
          </p:sp>
          <p:graphicFrame>
            <p:nvGraphicFramePr>
              <p:cNvPr id="19485" name="Object 11"/>
              <p:cNvGraphicFramePr>
                <a:graphicFrameLocks noChangeAspect="1"/>
              </p:cNvGraphicFramePr>
              <p:nvPr/>
            </p:nvGraphicFramePr>
            <p:xfrm>
              <a:off x="4727" y="145"/>
              <a:ext cx="183" cy="235"/>
            </p:xfrm>
            <a:graphic>
              <a:graphicData uri="http://schemas.openxmlformats.org/presentationml/2006/ole">
                <mc:AlternateContent xmlns:mc="http://schemas.openxmlformats.org/markup-compatibility/2006">
                  <mc:Choice xmlns:v="urn:schemas-microsoft-com:vml" Requires="v">
                    <p:oleObj spid="_x0000_s15052" name="Εξίσωση" r:id="rId3" imgW="171585" imgH="219165" progId="Equation.3">
                      <p:embed/>
                    </p:oleObj>
                  </mc:Choice>
                  <mc:Fallback>
                    <p:oleObj name="Εξίσωση" r:id="rId3" imgW="171585" imgH="219165"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7" y="145"/>
                            <a:ext cx="183" cy="235"/>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19482" name="Line 13"/>
            <p:cNvSpPr>
              <a:spLocks noChangeShapeType="1"/>
            </p:cNvSpPr>
            <p:nvPr/>
          </p:nvSpPr>
          <p:spPr bwMode="auto">
            <a:xfrm flipH="1">
              <a:off x="2971" y="663"/>
              <a:ext cx="227" cy="227"/>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l-GR" sz="2400" smtClean="0">
                <a:solidFill>
                  <a:srgbClr val="000000"/>
                </a:solidFill>
              </a:endParaRPr>
            </a:p>
          </p:txBody>
        </p:sp>
        <p:graphicFrame>
          <p:nvGraphicFramePr>
            <p:cNvPr id="19483" name="Object 14"/>
            <p:cNvGraphicFramePr>
              <a:graphicFrameLocks noChangeAspect="1"/>
            </p:cNvGraphicFramePr>
            <p:nvPr/>
          </p:nvGraphicFramePr>
          <p:xfrm>
            <a:off x="2986" y="799"/>
            <a:ext cx="288" cy="273"/>
          </p:xfrm>
          <a:graphic>
            <a:graphicData uri="http://schemas.openxmlformats.org/presentationml/2006/ole">
              <mc:AlternateContent xmlns:mc="http://schemas.openxmlformats.org/markup-compatibility/2006">
                <mc:Choice xmlns:v="urn:schemas-microsoft-com:vml" Requires="v">
                  <p:oleObj spid="_x0000_s15053" name="Εξίσωση" r:id="rId5" imgW="228600" imgH="219165" progId="Equation.3">
                    <p:embed/>
                  </p:oleObj>
                </mc:Choice>
                <mc:Fallback>
                  <p:oleObj name="Εξίσωση" r:id="rId5" imgW="228600" imgH="219165"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86" y="799"/>
                          <a:ext cx="288" cy="273"/>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32802" name="Group 34"/>
          <p:cNvGrpSpPr>
            <a:grpSpLocks/>
          </p:cNvGrpSpPr>
          <p:nvPr/>
        </p:nvGrpSpPr>
        <p:grpSpPr bwMode="auto">
          <a:xfrm>
            <a:off x="1116158" y="961810"/>
            <a:ext cx="1454150" cy="773113"/>
            <a:chOff x="1632" y="754"/>
            <a:chExt cx="916" cy="487"/>
          </a:xfrm>
        </p:grpSpPr>
        <p:sp>
          <p:nvSpPr>
            <p:cNvPr id="19473" name="Line 16"/>
            <p:cNvSpPr>
              <a:spLocks noChangeShapeType="1"/>
            </p:cNvSpPr>
            <p:nvPr/>
          </p:nvSpPr>
          <p:spPr bwMode="auto">
            <a:xfrm flipH="1">
              <a:off x="1837" y="845"/>
              <a:ext cx="203" cy="363"/>
            </a:xfrm>
            <a:prstGeom prst="line">
              <a:avLst/>
            </a:prstGeom>
            <a:noFill/>
            <a:ln w="38100">
              <a:solidFill>
                <a:srgbClr val="008000"/>
              </a:solidFill>
              <a:round/>
              <a:headEnd/>
              <a:tailEnd type="triangle" w="med" len="med"/>
            </a:ln>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l-GR" sz="2400" smtClean="0">
                <a:solidFill>
                  <a:srgbClr val="000000"/>
                </a:solidFill>
              </a:endParaRPr>
            </a:p>
          </p:txBody>
        </p:sp>
        <p:graphicFrame>
          <p:nvGraphicFramePr>
            <p:cNvPr id="19474" name="Object 17"/>
            <p:cNvGraphicFramePr>
              <a:graphicFrameLocks noChangeAspect="1"/>
            </p:cNvGraphicFramePr>
            <p:nvPr/>
          </p:nvGraphicFramePr>
          <p:xfrm>
            <a:off x="1632" y="1007"/>
            <a:ext cx="237" cy="234"/>
          </p:xfrm>
          <a:graphic>
            <a:graphicData uri="http://schemas.openxmlformats.org/presentationml/2006/ole">
              <mc:AlternateContent xmlns:mc="http://schemas.openxmlformats.org/markup-compatibility/2006">
                <mc:Choice xmlns:v="urn:schemas-microsoft-com:vml" Requires="v">
                  <p:oleObj spid="_x0000_s15054" name="Εξίσωση" r:id="rId7" imgW="181043" imgH="219165" progId="Equation.3">
                    <p:embed/>
                  </p:oleObj>
                </mc:Choice>
                <mc:Fallback>
                  <p:oleObj name="Εξίσωση" r:id="rId7" imgW="181043" imgH="219165"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32" y="1007"/>
                          <a:ext cx="237" cy="234"/>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475" name="Line 18"/>
            <p:cNvSpPr>
              <a:spLocks noChangeShapeType="1"/>
            </p:cNvSpPr>
            <p:nvPr/>
          </p:nvSpPr>
          <p:spPr bwMode="auto">
            <a:xfrm>
              <a:off x="2018" y="845"/>
              <a:ext cx="363" cy="181"/>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l-GR" sz="2400" smtClean="0">
                <a:solidFill>
                  <a:srgbClr val="000000"/>
                </a:solidFill>
              </a:endParaRPr>
            </a:p>
          </p:txBody>
        </p:sp>
        <p:graphicFrame>
          <p:nvGraphicFramePr>
            <p:cNvPr id="19476" name="Object 19"/>
            <p:cNvGraphicFramePr>
              <a:graphicFrameLocks noChangeAspect="1"/>
            </p:cNvGraphicFramePr>
            <p:nvPr/>
          </p:nvGraphicFramePr>
          <p:xfrm>
            <a:off x="2245" y="754"/>
            <a:ext cx="303" cy="273"/>
          </p:xfrm>
          <a:graphic>
            <a:graphicData uri="http://schemas.openxmlformats.org/presentationml/2006/ole">
              <mc:AlternateContent xmlns:mc="http://schemas.openxmlformats.org/markup-compatibility/2006">
                <mc:Choice xmlns:v="urn:schemas-microsoft-com:vml" Requires="v">
                  <p:oleObj spid="_x0000_s15055" name="Εξίσωση" r:id="rId9" imgW="247785" imgH="219165" progId="Equation.3">
                    <p:embed/>
                  </p:oleObj>
                </mc:Choice>
                <mc:Fallback>
                  <p:oleObj name="Εξίσωση" r:id="rId9" imgW="247785" imgH="219165"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45" y="754"/>
                          <a:ext cx="303" cy="273"/>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aphicFrame>
        <p:nvGraphicFramePr>
          <p:cNvPr id="32789" name="Object 21"/>
          <p:cNvGraphicFramePr>
            <a:graphicFrameLocks noChangeAspect="1"/>
          </p:cNvGraphicFramePr>
          <p:nvPr>
            <p:extLst>
              <p:ext uri="{D42A27DB-BD31-4B8C-83A1-F6EECF244321}">
                <p14:modId xmlns:p14="http://schemas.microsoft.com/office/powerpoint/2010/main" val="4253978604"/>
              </p:ext>
            </p:extLst>
          </p:nvPr>
        </p:nvGraphicFramePr>
        <p:xfrm>
          <a:off x="4432913" y="1257783"/>
          <a:ext cx="1296144" cy="862752"/>
        </p:xfrm>
        <a:graphic>
          <a:graphicData uri="http://schemas.openxmlformats.org/presentationml/2006/ole">
            <mc:AlternateContent xmlns:mc="http://schemas.openxmlformats.org/markup-compatibility/2006">
              <mc:Choice xmlns:v="urn:schemas-microsoft-com:vml" Requires="v">
                <p:oleObj spid="_x0000_s15056" name="Εξίσωση" r:id="rId11" imgW="600143" imgH="400050" progId="Equation.3">
                  <p:embed/>
                </p:oleObj>
              </mc:Choice>
              <mc:Fallback>
                <p:oleObj name="Εξίσωση" r:id="rId11" imgW="600143" imgH="40005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432913" y="1257783"/>
                        <a:ext cx="1296144" cy="862752"/>
                      </a:xfrm>
                      <a:prstGeom prst="rect">
                        <a:avLst/>
                      </a:prstGeom>
                      <a:noFill/>
                      <a:ln>
                        <a:noFill/>
                      </a:ln>
                      <a:effectLst>
                        <a:outerShdw dist="35921" dir="2700000" algn="ctr" rotWithShape="0">
                          <a:srgbClr val="808080"/>
                        </a:outerShdw>
                      </a:effectLst>
                    </p:spPr>
                  </p:pic>
                </p:oleObj>
              </mc:Fallback>
            </mc:AlternateContent>
          </a:graphicData>
        </a:graphic>
      </p:graphicFrame>
      <p:grpSp>
        <p:nvGrpSpPr>
          <p:cNvPr id="32801" name="Group 33"/>
          <p:cNvGrpSpPr>
            <a:grpSpLocks/>
          </p:cNvGrpSpPr>
          <p:nvPr/>
        </p:nvGrpSpPr>
        <p:grpSpPr bwMode="auto">
          <a:xfrm>
            <a:off x="5967100" y="1451090"/>
            <a:ext cx="2663924" cy="504056"/>
            <a:chOff x="2472" y="2251"/>
            <a:chExt cx="2222" cy="523"/>
          </a:xfrm>
        </p:grpSpPr>
        <p:sp>
          <p:nvSpPr>
            <p:cNvPr id="19471" name="AutoShape 22"/>
            <p:cNvSpPr>
              <a:spLocks noChangeArrowheads="1"/>
            </p:cNvSpPr>
            <p:nvPr/>
          </p:nvSpPr>
          <p:spPr bwMode="auto">
            <a:xfrm>
              <a:off x="2472" y="2523"/>
              <a:ext cx="453" cy="45"/>
            </a:xfrm>
            <a:prstGeom prst="rightArrow">
              <a:avLst>
                <a:gd name="adj1" fmla="val 50000"/>
                <a:gd name="adj2" fmla="val 251667"/>
              </a:avLst>
            </a:prstGeom>
            <a:solidFill>
              <a:schemeClr val="tx1"/>
            </a:solidFill>
            <a:ln w="9525">
              <a:solidFill>
                <a:schemeClr val="tx1"/>
              </a:solidFill>
              <a:miter lim="800000"/>
              <a:headEnd/>
              <a:tailEnd/>
            </a:ln>
            <a:effec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el-GR" altLang="el-GR" smtClean="0">
                <a:solidFill>
                  <a:srgbClr val="000000"/>
                </a:solidFill>
              </a:endParaRPr>
            </a:p>
          </p:txBody>
        </p:sp>
        <p:graphicFrame>
          <p:nvGraphicFramePr>
            <p:cNvPr id="19472" name="Object 23"/>
            <p:cNvGraphicFramePr>
              <a:graphicFrameLocks noChangeAspect="1"/>
            </p:cNvGraphicFramePr>
            <p:nvPr/>
          </p:nvGraphicFramePr>
          <p:xfrm>
            <a:off x="3016" y="2251"/>
            <a:ext cx="1678" cy="523"/>
          </p:xfrm>
          <a:graphic>
            <a:graphicData uri="http://schemas.openxmlformats.org/presentationml/2006/ole">
              <mc:AlternateContent xmlns:mc="http://schemas.openxmlformats.org/markup-compatibility/2006">
                <mc:Choice xmlns:v="urn:schemas-microsoft-com:vml" Requires="v">
                  <p:oleObj spid="_x0000_s15057" name="Εξίσωση" r:id="rId13" imgW="762000" imgH="228600" progId="Equation.3">
                    <p:embed/>
                  </p:oleObj>
                </mc:Choice>
                <mc:Fallback>
                  <p:oleObj name="Εξίσωση" r:id="rId13" imgW="762000" imgH="22860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016" y="2251"/>
                          <a:ext cx="1678" cy="523"/>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32792" name="Text Box 24"/>
          <p:cNvSpPr txBox="1">
            <a:spLocks noChangeArrowheads="1"/>
          </p:cNvSpPr>
          <p:nvPr/>
        </p:nvSpPr>
        <p:spPr bwMode="auto">
          <a:xfrm>
            <a:off x="449719" y="3036672"/>
            <a:ext cx="786669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just" fontAlgn="base">
              <a:spcBef>
                <a:spcPct val="50000"/>
              </a:spcBef>
              <a:spcAft>
                <a:spcPct val="0"/>
              </a:spcAft>
              <a:defRPr/>
            </a:pPr>
            <a:r>
              <a:rPr lang="el-GR" altLang="el-GR" sz="2400" b="1" dirty="0">
                <a:solidFill>
                  <a:srgbClr val="000000"/>
                </a:solidFill>
                <a:latin typeface="Comic Sans MS" pitchFamily="66" charset="0"/>
              </a:rPr>
              <a:t>Η κεντρομόλος επιτάχυνση είναι αποτέλεσμα της </a:t>
            </a:r>
            <a:r>
              <a:rPr lang="el-GR" altLang="el-GR" sz="2400" b="1" dirty="0">
                <a:solidFill>
                  <a:srgbClr val="FF0000"/>
                </a:solidFill>
                <a:effectLst>
                  <a:outerShdw blurRad="38100" dist="38100" dir="2700000" algn="tl">
                    <a:srgbClr val="000000">
                      <a:alpha val="43137"/>
                    </a:srgbClr>
                  </a:outerShdw>
                </a:effectLst>
                <a:latin typeface="Comic Sans MS" pitchFamily="66" charset="0"/>
              </a:rPr>
              <a:t>μεταβολής της διεύθυνσης</a:t>
            </a:r>
            <a:r>
              <a:rPr lang="el-GR" altLang="el-GR" sz="2400" b="1" dirty="0">
                <a:solidFill>
                  <a:srgbClr val="000000"/>
                </a:solidFill>
                <a:effectLst>
                  <a:outerShdw blurRad="38100" dist="38100" dir="2700000" algn="tl">
                    <a:srgbClr val="000000">
                      <a:alpha val="43137"/>
                    </a:srgbClr>
                  </a:outerShdw>
                </a:effectLst>
                <a:latin typeface="Comic Sans MS" pitchFamily="66" charset="0"/>
              </a:rPr>
              <a:t> </a:t>
            </a:r>
            <a:r>
              <a:rPr lang="el-GR" altLang="el-GR" sz="2400" b="1" dirty="0">
                <a:solidFill>
                  <a:srgbClr val="000000"/>
                </a:solidFill>
                <a:latin typeface="Comic Sans MS" pitchFamily="66" charset="0"/>
              </a:rPr>
              <a:t>της γραμμικής ταχύτητας.</a:t>
            </a:r>
          </a:p>
        </p:txBody>
      </p:sp>
      <p:grpSp>
        <p:nvGrpSpPr>
          <p:cNvPr id="32800" name="Group 32"/>
          <p:cNvGrpSpPr>
            <a:grpSpLocks/>
          </p:cNvGrpSpPr>
          <p:nvPr/>
        </p:nvGrpSpPr>
        <p:grpSpPr bwMode="auto">
          <a:xfrm>
            <a:off x="2483758" y="599282"/>
            <a:ext cx="717550" cy="1008062"/>
            <a:chOff x="2517" y="527"/>
            <a:chExt cx="452" cy="635"/>
          </a:xfrm>
        </p:grpSpPr>
        <p:sp>
          <p:nvSpPr>
            <p:cNvPr id="19466" name="Line 26"/>
            <p:cNvSpPr>
              <a:spLocks noChangeShapeType="1"/>
            </p:cNvSpPr>
            <p:nvPr/>
          </p:nvSpPr>
          <p:spPr bwMode="auto">
            <a:xfrm flipV="1">
              <a:off x="2698" y="572"/>
              <a:ext cx="1" cy="590"/>
            </a:xfrm>
            <a:prstGeom prst="line">
              <a:avLst/>
            </a:prstGeom>
            <a:noFill/>
            <a:ln w="38100">
              <a:solidFill>
                <a:schemeClr val="hlink"/>
              </a:solidFill>
              <a:round/>
              <a:headEnd/>
              <a:tailEnd type="triangle" w="med" len="med"/>
            </a:ln>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l-GR" sz="2400" smtClean="0">
                <a:solidFill>
                  <a:srgbClr val="000000"/>
                </a:solidFill>
              </a:endParaRPr>
            </a:p>
          </p:txBody>
        </p:sp>
        <p:graphicFrame>
          <p:nvGraphicFramePr>
            <p:cNvPr id="19467" name="Object 27"/>
            <p:cNvGraphicFramePr>
              <a:graphicFrameLocks noChangeAspect="1"/>
            </p:cNvGraphicFramePr>
            <p:nvPr/>
          </p:nvGraphicFramePr>
          <p:xfrm>
            <a:off x="2744" y="527"/>
            <a:ext cx="225" cy="241"/>
          </p:xfrm>
          <a:graphic>
            <a:graphicData uri="http://schemas.openxmlformats.org/presentationml/2006/ole">
              <mc:AlternateContent xmlns:mc="http://schemas.openxmlformats.org/markup-compatibility/2006">
                <mc:Choice xmlns:v="urn:schemas-microsoft-com:vml" Requires="v">
                  <p:oleObj spid="_x0000_s15058" name="Εξίσωση" r:id="rId15" imgW="171585" imgH="180885" progId="Equation.3">
                    <p:embed/>
                  </p:oleObj>
                </mc:Choice>
                <mc:Fallback>
                  <p:oleObj name="Εξίσωση" r:id="rId15" imgW="171585" imgH="180885"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744" y="527"/>
                          <a:ext cx="225" cy="241"/>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19468" name="Group 28"/>
            <p:cNvGrpSpPr>
              <a:grpSpLocks/>
            </p:cNvGrpSpPr>
            <p:nvPr/>
          </p:nvGrpSpPr>
          <p:grpSpPr bwMode="auto">
            <a:xfrm>
              <a:off x="2517" y="572"/>
              <a:ext cx="136" cy="137"/>
              <a:chOff x="3016" y="572"/>
              <a:chExt cx="227" cy="226"/>
            </a:xfrm>
          </p:grpSpPr>
          <p:sp>
            <p:nvSpPr>
              <p:cNvPr id="19469" name="Oval 29"/>
              <p:cNvSpPr>
                <a:spLocks noChangeArrowheads="1"/>
              </p:cNvSpPr>
              <p:nvPr/>
            </p:nvSpPr>
            <p:spPr bwMode="auto">
              <a:xfrm>
                <a:off x="3016" y="572"/>
                <a:ext cx="227" cy="226"/>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fontAlgn="base" hangingPunct="1">
                  <a:spcBef>
                    <a:spcPct val="0"/>
                  </a:spcBef>
                  <a:spcAft>
                    <a:spcPct val="0"/>
                  </a:spcAft>
                </a:pPr>
                <a:endParaRPr lang="el-GR" altLang="el-GR" b="1" smtClean="0">
                  <a:solidFill>
                    <a:srgbClr val="000000"/>
                  </a:solidFill>
                </a:endParaRPr>
              </a:p>
            </p:txBody>
          </p:sp>
          <p:sp>
            <p:nvSpPr>
              <p:cNvPr id="19470" name="Oval 30"/>
              <p:cNvSpPr>
                <a:spLocks noChangeArrowheads="1"/>
              </p:cNvSpPr>
              <p:nvPr/>
            </p:nvSpPr>
            <p:spPr bwMode="auto">
              <a:xfrm>
                <a:off x="3107" y="663"/>
                <a:ext cx="45" cy="4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el-GR" altLang="el-GR" smtClean="0">
                  <a:solidFill>
                    <a:srgbClr val="000000"/>
                  </a:solidFill>
                </a:endParaRPr>
              </a:p>
            </p:txBody>
          </p:sp>
        </p:grpSp>
      </p:grpSp>
      <p:sp>
        <p:nvSpPr>
          <p:cNvPr id="2" name="TextBox 1"/>
          <p:cNvSpPr txBox="1"/>
          <p:nvPr/>
        </p:nvSpPr>
        <p:spPr>
          <a:xfrm>
            <a:off x="449718" y="4077072"/>
            <a:ext cx="8496944" cy="1569660"/>
          </a:xfrm>
          <a:prstGeom prst="rect">
            <a:avLst/>
          </a:prstGeom>
          <a:noFill/>
        </p:spPr>
        <p:txBody>
          <a:bodyPr wrap="square" rtlCol="0">
            <a:spAutoFit/>
          </a:bodyPr>
          <a:lstStyle/>
          <a:p>
            <a:r>
              <a:rPr lang="el-GR" sz="2400" b="1" dirty="0" smtClean="0">
                <a:latin typeface="Comic Sans MS" panose="030F0702030302020204" pitchFamily="66" charset="0"/>
              </a:rPr>
              <a:t>Σε κάθε θέση του κινητού η </a:t>
            </a:r>
            <a:r>
              <a:rPr lang="el-GR" sz="2400" b="1" dirty="0" smtClean="0">
                <a:solidFill>
                  <a:srgbClr val="FF0000"/>
                </a:solidFill>
                <a:effectLst>
                  <a:outerShdw blurRad="38100" dist="38100" dir="2700000" algn="tl">
                    <a:srgbClr val="000000">
                      <a:alpha val="43137"/>
                    </a:srgbClr>
                  </a:outerShdw>
                </a:effectLst>
                <a:latin typeface="Comic Sans MS" panose="030F0702030302020204" pitchFamily="66" charset="0"/>
              </a:rPr>
              <a:t>διεύθυνση</a:t>
            </a:r>
            <a:r>
              <a:rPr lang="el-GR" sz="2400" b="1" dirty="0" smtClean="0">
                <a:latin typeface="Comic Sans MS" panose="030F0702030302020204" pitchFamily="66" charset="0"/>
              </a:rPr>
              <a:t> της κεντρομόλου επιτάχυνσης είναι </a:t>
            </a:r>
            <a:r>
              <a:rPr lang="el-GR" sz="2400" b="1" dirty="0" smtClean="0">
                <a:solidFill>
                  <a:srgbClr val="FF0000"/>
                </a:solidFill>
                <a:effectLst>
                  <a:outerShdw blurRad="38100" dist="38100" dir="2700000" algn="tl">
                    <a:srgbClr val="000000">
                      <a:alpha val="43137"/>
                    </a:srgbClr>
                  </a:outerShdw>
                </a:effectLst>
                <a:latin typeface="Comic Sans MS" panose="030F0702030302020204" pitchFamily="66" charset="0"/>
              </a:rPr>
              <a:t>κάθετη</a:t>
            </a:r>
            <a:r>
              <a:rPr lang="el-GR" sz="2400" b="1" dirty="0" smtClean="0">
                <a:latin typeface="Comic Sans MS" panose="030F0702030302020204" pitchFamily="66" charset="0"/>
              </a:rPr>
              <a:t> στη διεύθυνση της (γραμμικής) ταχύτητας, ενώ η </a:t>
            </a:r>
            <a:r>
              <a:rPr lang="el-GR" sz="2400" b="1" dirty="0" smtClean="0">
                <a:solidFill>
                  <a:srgbClr val="FF0000"/>
                </a:solidFill>
                <a:effectLst>
                  <a:outerShdw blurRad="38100" dist="38100" dir="2700000" algn="tl">
                    <a:srgbClr val="000000">
                      <a:alpha val="43137"/>
                    </a:srgbClr>
                  </a:outerShdw>
                </a:effectLst>
                <a:latin typeface="Comic Sans MS" panose="030F0702030302020204" pitchFamily="66" charset="0"/>
              </a:rPr>
              <a:t>φορά</a:t>
            </a:r>
            <a:r>
              <a:rPr lang="el-GR" sz="2400" b="1" dirty="0" smtClean="0">
                <a:latin typeface="Comic Sans MS" panose="030F0702030302020204" pitchFamily="66" charset="0"/>
              </a:rPr>
              <a:t> της είναι προς το κέντρο της κυκλικής κίνησης.</a:t>
            </a:r>
            <a:endParaRPr lang="el-GR" sz="2400" b="1" dirty="0">
              <a:latin typeface="Comic Sans MS" panose="030F0702030302020204" pitchFamily="66" charset="0"/>
            </a:endParaRPr>
          </a:p>
        </p:txBody>
      </p:sp>
    </p:spTree>
    <p:extLst>
      <p:ext uri="{BB962C8B-B14F-4D97-AF65-F5344CB8AC3E}">
        <p14:creationId xmlns:p14="http://schemas.microsoft.com/office/powerpoint/2010/main" val="25726598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32799"/>
                                        </p:tgtEl>
                                        <p:attrNameLst>
                                          <p:attrName>style.visibility</p:attrName>
                                        </p:attrNameLst>
                                      </p:cBhvr>
                                      <p:to>
                                        <p:strVal val="visible"/>
                                      </p:to>
                                    </p:set>
                                    <p:animEffect transition="in" filter="dissolve">
                                      <p:cBhvr>
                                        <p:cTn id="7" dur="500"/>
                                        <p:tgtEl>
                                          <p:spTgt spid="3279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9" presetClass="entr" presetSubtype="0" fill="hold" nodeType="clickEffect">
                                  <p:stCondLst>
                                    <p:cond delay="0"/>
                                  </p:stCondLst>
                                  <p:childTnLst>
                                    <p:set>
                                      <p:cBhvr>
                                        <p:cTn id="11" dur="1" fill="hold">
                                          <p:stCondLst>
                                            <p:cond delay="0"/>
                                          </p:stCondLst>
                                        </p:cTn>
                                        <p:tgtEl>
                                          <p:spTgt spid="32789"/>
                                        </p:tgtEl>
                                        <p:attrNameLst>
                                          <p:attrName>style.visibility</p:attrName>
                                        </p:attrNameLst>
                                      </p:cBhvr>
                                      <p:to>
                                        <p:strVal val="visible"/>
                                      </p:to>
                                    </p:set>
                                    <p:anim calcmode="lin" valueType="num">
                                      <p:cBhvr>
                                        <p:cTn id="12" dur="1000" fill="hold"/>
                                        <p:tgtEl>
                                          <p:spTgt spid="32789"/>
                                        </p:tgtEl>
                                        <p:attrNameLst>
                                          <p:attrName>ppt_x</p:attrName>
                                        </p:attrNameLst>
                                      </p:cBhvr>
                                      <p:tavLst>
                                        <p:tav tm="0">
                                          <p:val>
                                            <p:strVal val="#ppt_x-.2"/>
                                          </p:val>
                                        </p:tav>
                                        <p:tav tm="100000">
                                          <p:val>
                                            <p:strVal val="#ppt_x"/>
                                          </p:val>
                                        </p:tav>
                                      </p:tavLst>
                                    </p:anim>
                                    <p:anim calcmode="lin" valueType="num">
                                      <p:cBhvr>
                                        <p:cTn id="13" dur="1000" fill="hold"/>
                                        <p:tgtEl>
                                          <p:spTgt spid="32789"/>
                                        </p:tgtEl>
                                        <p:attrNameLst>
                                          <p:attrName>ppt_y</p:attrName>
                                        </p:attrNameLst>
                                      </p:cBhvr>
                                      <p:tavLst>
                                        <p:tav tm="0">
                                          <p:val>
                                            <p:strVal val="#ppt_y"/>
                                          </p:val>
                                        </p:tav>
                                        <p:tav tm="100000">
                                          <p:val>
                                            <p:strVal val="#ppt_y"/>
                                          </p:val>
                                        </p:tav>
                                      </p:tavLst>
                                    </p:anim>
                                    <p:animEffect transition="in" filter="wipe(right)" prLst="gradientSize: 0.1">
                                      <p:cBhvr>
                                        <p:cTn id="14" dur="1000"/>
                                        <p:tgtEl>
                                          <p:spTgt spid="32789"/>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9" presetClass="entr" presetSubtype="0" fill="hold" nodeType="clickEffect">
                                  <p:stCondLst>
                                    <p:cond delay="0"/>
                                  </p:stCondLst>
                                  <p:childTnLst>
                                    <p:set>
                                      <p:cBhvr>
                                        <p:cTn id="18" dur="1" fill="hold">
                                          <p:stCondLst>
                                            <p:cond delay="0"/>
                                          </p:stCondLst>
                                        </p:cTn>
                                        <p:tgtEl>
                                          <p:spTgt spid="32800"/>
                                        </p:tgtEl>
                                        <p:attrNameLst>
                                          <p:attrName>style.visibility</p:attrName>
                                        </p:attrNameLst>
                                      </p:cBhvr>
                                      <p:to>
                                        <p:strVal val="visible"/>
                                      </p:to>
                                    </p:set>
                                    <p:animEffect transition="in" filter="dissolve">
                                      <p:cBhvr>
                                        <p:cTn id="19" dur="500"/>
                                        <p:tgtEl>
                                          <p:spTgt spid="32800"/>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9" presetClass="entr" presetSubtype="0" fill="hold" nodeType="clickEffect">
                                  <p:stCondLst>
                                    <p:cond delay="0"/>
                                  </p:stCondLst>
                                  <p:childTnLst>
                                    <p:set>
                                      <p:cBhvr>
                                        <p:cTn id="23" dur="1" fill="hold">
                                          <p:stCondLst>
                                            <p:cond delay="0"/>
                                          </p:stCondLst>
                                        </p:cTn>
                                        <p:tgtEl>
                                          <p:spTgt spid="32801"/>
                                        </p:tgtEl>
                                        <p:attrNameLst>
                                          <p:attrName>style.visibility</p:attrName>
                                        </p:attrNameLst>
                                      </p:cBhvr>
                                      <p:to>
                                        <p:strVal val="visible"/>
                                      </p:to>
                                    </p:set>
                                    <p:anim calcmode="lin" valueType="num">
                                      <p:cBhvr>
                                        <p:cTn id="24" dur="1000" fill="hold"/>
                                        <p:tgtEl>
                                          <p:spTgt spid="32801"/>
                                        </p:tgtEl>
                                        <p:attrNameLst>
                                          <p:attrName>ppt_x</p:attrName>
                                        </p:attrNameLst>
                                      </p:cBhvr>
                                      <p:tavLst>
                                        <p:tav tm="0">
                                          <p:val>
                                            <p:strVal val="#ppt_x-.2"/>
                                          </p:val>
                                        </p:tav>
                                        <p:tav tm="100000">
                                          <p:val>
                                            <p:strVal val="#ppt_x"/>
                                          </p:val>
                                        </p:tav>
                                      </p:tavLst>
                                    </p:anim>
                                    <p:anim calcmode="lin" valueType="num">
                                      <p:cBhvr>
                                        <p:cTn id="25" dur="1000" fill="hold"/>
                                        <p:tgtEl>
                                          <p:spTgt spid="32801"/>
                                        </p:tgtEl>
                                        <p:attrNameLst>
                                          <p:attrName>ppt_y</p:attrName>
                                        </p:attrNameLst>
                                      </p:cBhvr>
                                      <p:tavLst>
                                        <p:tav tm="0">
                                          <p:val>
                                            <p:strVal val="#ppt_y"/>
                                          </p:val>
                                        </p:tav>
                                        <p:tav tm="100000">
                                          <p:val>
                                            <p:strVal val="#ppt_y"/>
                                          </p:val>
                                        </p:tav>
                                      </p:tavLst>
                                    </p:anim>
                                    <p:animEffect transition="in" filter="wipe(right)" prLst="gradientSize: 0.1">
                                      <p:cBhvr>
                                        <p:cTn id="26" dur="1000"/>
                                        <p:tgtEl>
                                          <p:spTgt spid="32801"/>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9" presetClass="entr" presetSubtype="0" fill="hold" nodeType="clickEffect">
                                  <p:stCondLst>
                                    <p:cond delay="0"/>
                                  </p:stCondLst>
                                  <p:childTnLst>
                                    <p:set>
                                      <p:cBhvr>
                                        <p:cTn id="30" dur="1" fill="hold">
                                          <p:stCondLst>
                                            <p:cond delay="0"/>
                                          </p:stCondLst>
                                        </p:cTn>
                                        <p:tgtEl>
                                          <p:spTgt spid="32802"/>
                                        </p:tgtEl>
                                        <p:attrNameLst>
                                          <p:attrName>style.visibility</p:attrName>
                                        </p:attrNameLst>
                                      </p:cBhvr>
                                      <p:to>
                                        <p:strVal val="visible"/>
                                      </p:to>
                                    </p:set>
                                    <p:animEffect transition="in" filter="dissolve">
                                      <p:cBhvr>
                                        <p:cTn id="31" dur="500"/>
                                        <p:tgtEl>
                                          <p:spTgt spid="32802"/>
                                        </p:tgtEl>
                                      </p:cBhvr>
                                    </p:animEffect>
                                  </p:childTnLst>
                                </p:cTn>
                              </p:par>
                            </p:childTnLst>
                          </p:cTn>
                        </p:par>
                        <p:par>
                          <p:cTn id="32" fill="hold" nodeType="withGroup">
                            <p:stCondLst>
                              <p:cond delay="500"/>
                            </p:stCondLst>
                            <p:childTnLst>
                              <p:par>
                                <p:cTn id="33" presetID="9" presetClass="entr" presetSubtype="0" fill="hold" grpId="0" nodeType="afterEffect">
                                  <p:stCondLst>
                                    <p:cond delay="500"/>
                                  </p:stCondLst>
                                  <p:childTnLst>
                                    <p:set>
                                      <p:cBhvr>
                                        <p:cTn id="34" dur="1" fill="hold">
                                          <p:stCondLst>
                                            <p:cond delay="0"/>
                                          </p:stCondLst>
                                        </p:cTn>
                                        <p:tgtEl>
                                          <p:spTgt spid="32792"/>
                                        </p:tgtEl>
                                        <p:attrNameLst>
                                          <p:attrName>style.visibility</p:attrName>
                                        </p:attrNameLst>
                                      </p:cBhvr>
                                      <p:to>
                                        <p:strVal val="visible"/>
                                      </p:to>
                                    </p:set>
                                    <p:animEffect transition="in" filter="dissolve">
                                      <p:cBhvr>
                                        <p:cTn id="35" dur="500"/>
                                        <p:tgtEl>
                                          <p:spTgt spid="32792"/>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dissolve">
                                      <p:cBhvr>
                                        <p:cTn id="4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92" grpId="0"/>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prstClr val="black"/>
                </a:solidFill>
              </a:rPr>
              <a:t>Μερκ</a:t>
            </a:r>
            <a:r>
              <a:rPr lang="el-GR" dirty="0" smtClean="0">
                <a:solidFill>
                  <a:prstClr val="black"/>
                </a:solidFill>
              </a:rPr>
              <a:t>. Παναγιωτόπουλος - Φυσικός        </a:t>
            </a:r>
            <a:r>
              <a:rPr lang="en-US" dirty="0" smtClean="0">
                <a:solidFill>
                  <a:prstClr val="black"/>
                </a:solidFill>
              </a:rPr>
              <a:t>www.merkopanas.blogspot.gr</a:t>
            </a:r>
            <a:endParaRPr lang="el-GR" dirty="0">
              <a:solidFill>
                <a:prstClr val="black"/>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solidFill>
              </a:rPr>
              <a:pPr/>
              <a:t>21</a:t>
            </a:fld>
            <a:endParaRPr lang="el-GR" dirty="0">
              <a:solidFill>
                <a:prstClr val="black"/>
              </a:solidFill>
            </a:endParaRPr>
          </a:p>
        </p:txBody>
      </p:sp>
      <p:sp>
        <p:nvSpPr>
          <p:cNvPr id="4" name="Text Box 4"/>
          <p:cNvSpPr txBox="1">
            <a:spLocks noChangeArrowheads="1"/>
          </p:cNvSpPr>
          <p:nvPr/>
        </p:nvSpPr>
        <p:spPr bwMode="auto">
          <a:xfrm>
            <a:off x="1403350" y="1341438"/>
            <a:ext cx="640873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l-GR" altLang="el-GR" sz="2400" b="1" i="0" u="none" strike="noStrike" kern="0" cap="none" spc="0" normalizeH="0" baseline="0" noProof="0" dirty="0">
                <a:ln>
                  <a:noFill/>
                </a:ln>
                <a:solidFill>
                  <a:srgbClr val="000000"/>
                </a:solidFill>
                <a:uLnTx/>
                <a:uFillTx/>
                <a:latin typeface="Comic Sans MS" pitchFamily="66" charset="0"/>
                <a:hlinkClick r:id="rId2"/>
              </a:rPr>
              <a:t>Συνοπτική παρουσίαση των προηγουμένων με την βοήθεια μιας προσομοίωσης. </a:t>
            </a:r>
            <a:endParaRPr kumimoji="0" lang="el-GR" altLang="el-GR" sz="2400" b="1" i="0" u="none" strike="noStrike" kern="0" cap="none" spc="0" normalizeH="0" baseline="0" noProof="0" dirty="0">
              <a:ln>
                <a:noFill/>
              </a:ln>
              <a:solidFill>
                <a:srgbClr val="000000"/>
              </a:solidFill>
              <a:uLnTx/>
              <a:uFillTx/>
              <a:latin typeface="Comic Sans MS" pitchFamily="66" charset="0"/>
            </a:endParaRPr>
          </a:p>
        </p:txBody>
      </p:sp>
      <p:sp>
        <p:nvSpPr>
          <p:cNvPr id="5" name="Text Box 5"/>
          <p:cNvSpPr txBox="1">
            <a:spLocks noChangeArrowheads="1"/>
          </p:cNvSpPr>
          <p:nvPr/>
        </p:nvSpPr>
        <p:spPr bwMode="auto">
          <a:xfrm>
            <a:off x="4140200" y="2205038"/>
            <a:ext cx="34559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r>
              <a:rPr lang="el-GR" altLang="el-GR" sz="1600" smtClean="0">
                <a:solidFill>
                  <a:srgbClr val="000000"/>
                </a:solidFill>
                <a:latin typeface="Comic Sans MS" pitchFamily="66" charset="0"/>
              </a:rPr>
              <a:t>από το </a:t>
            </a:r>
            <a:r>
              <a:rPr lang="en-US" altLang="el-GR" sz="1600" smtClean="0">
                <a:solidFill>
                  <a:srgbClr val="000000"/>
                </a:solidFill>
                <a:latin typeface="Comic Sans MS" pitchFamily="66" charset="0"/>
              </a:rPr>
              <a:t>blog </a:t>
            </a:r>
            <a:r>
              <a:rPr lang="el-GR" altLang="el-GR" sz="1600" smtClean="0">
                <a:solidFill>
                  <a:srgbClr val="000000"/>
                </a:solidFill>
                <a:latin typeface="Comic Sans MS" pitchFamily="66" charset="0"/>
              </a:rPr>
              <a:t> «Ανοικτή Εκπαίδευση»</a:t>
            </a:r>
          </a:p>
        </p:txBody>
      </p:sp>
    </p:spTree>
    <p:extLst>
      <p:ext uri="{BB962C8B-B14F-4D97-AF65-F5344CB8AC3E}">
        <p14:creationId xmlns:p14="http://schemas.microsoft.com/office/powerpoint/2010/main" val="3859317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prstClr val="black"/>
                </a:solidFill>
              </a:rPr>
              <a:t>Μερκ</a:t>
            </a:r>
            <a:r>
              <a:rPr lang="el-GR" dirty="0" smtClean="0">
                <a:solidFill>
                  <a:prstClr val="black"/>
                </a:solidFill>
              </a:rPr>
              <a:t>. Παναγιωτόπουλος - Φυσικός        </a:t>
            </a:r>
            <a:r>
              <a:rPr lang="en-US" dirty="0" smtClean="0">
                <a:solidFill>
                  <a:prstClr val="black"/>
                </a:solidFill>
              </a:rPr>
              <a:t>www.merkopanas.blogspot.gr</a:t>
            </a:r>
            <a:endParaRPr lang="el-GR" dirty="0">
              <a:solidFill>
                <a:prstClr val="black"/>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solidFill>
              </a:rPr>
              <a:pPr/>
              <a:t>22</a:t>
            </a:fld>
            <a:endParaRPr lang="el-GR" dirty="0">
              <a:solidFill>
                <a:prstClr val="black"/>
              </a:solidFill>
            </a:endParaRPr>
          </a:p>
        </p:txBody>
      </p:sp>
      <p:sp>
        <p:nvSpPr>
          <p:cNvPr id="4" name="Text Box 4"/>
          <p:cNvSpPr txBox="1">
            <a:spLocks noChangeArrowheads="1"/>
          </p:cNvSpPr>
          <p:nvPr/>
        </p:nvSpPr>
        <p:spPr bwMode="auto">
          <a:xfrm>
            <a:off x="1547813" y="2349500"/>
            <a:ext cx="60483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defRPr/>
            </a:pPr>
            <a:r>
              <a:rPr lang="el-GR" altLang="el-GR" sz="3600" b="1" dirty="0">
                <a:solidFill>
                  <a:srgbClr val="800000"/>
                </a:solidFill>
                <a:effectLst>
                  <a:outerShdw blurRad="38100" dist="38100" dir="2700000" algn="tl">
                    <a:srgbClr val="000000"/>
                  </a:outerShdw>
                </a:effectLst>
                <a:latin typeface="Comic Sans MS" pitchFamily="66" charset="0"/>
              </a:rPr>
              <a:t>Κεντρομόλος δύναμη</a:t>
            </a:r>
          </a:p>
        </p:txBody>
      </p:sp>
    </p:spTree>
    <p:extLst>
      <p:ext uri="{BB962C8B-B14F-4D97-AF65-F5344CB8AC3E}">
        <p14:creationId xmlns:p14="http://schemas.microsoft.com/office/powerpoint/2010/main" val="596882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0-#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prstClr val="black"/>
                </a:solidFill>
              </a:rPr>
              <a:t>Μερκ</a:t>
            </a:r>
            <a:r>
              <a:rPr lang="el-GR" dirty="0" smtClean="0">
                <a:solidFill>
                  <a:prstClr val="black"/>
                </a:solidFill>
              </a:rPr>
              <a:t>. Παναγιωτόπουλος - Φυσικός        </a:t>
            </a:r>
            <a:r>
              <a:rPr lang="en-US" dirty="0" smtClean="0">
                <a:solidFill>
                  <a:prstClr val="black"/>
                </a:solidFill>
              </a:rPr>
              <a:t>www.merkopanas.blogspot.gr</a:t>
            </a:r>
            <a:endParaRPr lang="el-GR" dirty="0">
              <a:solidFill>
                <a:prstClr val="black"/>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solidFill>
              </a:rPr>
              <a:pPr/>
              <a:t>23</a:t>
            </a:fld>
            <a:endParaRPr lang="el-GR" dirty="0">
              <a:solidFill>
                <a:prstClr val="black"/>
              </a:solidFill>
            </a:endParaRPr>
          </a:p>
        </p:txBody>
      </p:sp>
      <p:grpSp>
        <p:nvGrpSpPr>
          <p:cNvPr id="33" name="Ομάδα 32"/>
          <p:cNvGrpSpPr/>
          <p:nvPr/>
        </p:nvGrpSpPr>
        <p:grpSpPr>
          <a:xfrm>
            <a:off x="7633869" y="1031307"/>
            <a:ext cx="433388" cy="709613"/>
            <a:chOff x="5002808" y="4652243"/>
            <a:chExt cx="433388" cy="709613"/>
          </a:xfrm>
        </p:grpSpPr>
        <p:sp>
          <p:nvSpPr>
            <p:cNvPr id="10" name="Line 11"/>
            <p:cNvSpPr>
              <a:spLocks noChangeShapeType="1"/>
            </p:cNvSpPr>
            <p:nvPr/>
          </p:nvSpPr>
          <p:spPr bwMode="auto">
            <a:xfrm flipH="1">
              <a:off x="5002808" y="4652243"/>
              <a:ext cx="433388" cy="433388"/>
            </a:xfrm>
            <a:prstGeom prst="line">
              <a:avLst/>
            </a:prstGeom>
            <a:noFill/>
            <a:ln w="28575">
              <a:solidFill>
                <a:srgbClr val="0033CC"/>
              </a:solidFill>
              <a:round/>
              <a:headEnd/>
              <a:tailEnd type="triangle" w="med" len="med"/>
            </a:ln>
            <a:effectLst>
              <a:outerShdw dist="35921" dir="2700000" algn="ctr" rotWithShape="0">
                <a:srgbClr val="666633"/>
              </a:outerShdw>
            </a:effectLst>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l-GR" sz="2400" b="0" i="0" u="none" strike="noStrike" kern="0" cap="none" spc="0" normalizeH="0" baseline="0" noProof="0" smtClean="0">
                <a:ln>
                  <a:noFill/>
                </a:ln>
                <a:solidFill>
                  <a:srgbClr val="000000"/>
                </a:solidFill>
                <a:effectLst/>
                <a:uLnTx/>
                <a:uFillTx/>
                <a:latin typeface="Times New Roman" pitchFamily="18" charset="0"/>
              </a:endParaRPr>
            </a:p>
          </p:txBody>
        </p:sp>
        <p:graphicFrame>
          <p:nvGraphicFramePr>
            <p:cNvPr id="13" name="Object 18"/>
            <p:cNvGraphicFramePr>
              <a:graphicFrameLocks noChangeAspect="1"/>
            </p:cNvGraphicFramePr>
            <p:nvPr>
              <p:extLst>
                <p:ext uri="{D42A27DB-BD31-4B8C-83A1-F6EECF244321}">
                  <p14:modId xmlns:p14="http://schemas.microsoft.com/office/powerpoint/2010/main" val="3850292311"/>
                </p:ext>
              </p:extLst>
            </p:nvPr>
          </p:nvGraphicFramePr>
          <p:xfrm>
            <a:off x="5075833" y="4941168"/>
            <a:ext cx="298450" cy="420688"/>
          </p:xfrm>
          <a:graphic>
            <a:graphicData uri="http://schemas.openxmlformats.org/presentationml/2006/ole">
              <mc:AlternateContent xmlns:mc="http://schemas.openxmlformats.org/markup-compatibility/2006">
                <mc:Choice xmlns:v="urn:schemas-microsoft-com:vml" Requires="v">
                  <p:oleObj spid="_x0000_s17644" name="Εξίσωση" r:id="rId3" imgW="171585" imgH="247740" progId="Equation.3">
                    <p:embed/>
                  </p:oleObj>
                </mc:Choice>
                <mc:Fallback>
                  <p:oleObj name="Εξίσωση" r:id="rId3" imgW="171585" imgH="2477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5833" y="4941168"/>
                          <a:ext cx="298450" cy="420688"/>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25" name="TextBox 24"/>
          <p:cNvSpPr txBox="1"/>
          <p:nvPr/>
        </p:nvSpPr>
        <p:spPr>
          <a:xfrm>
            <a:off x="395536" y="1251026"/>
            <a:ext cx="5494340" cy="461665"/>
          </a:xfrm>
          <a:prstGeom prst="rect">
            <a:avLst/>
          </a:prstGeom>
          <a:noFill/>
        </p:spPr>
        <p:txBody>
          <a:bodyPr wrap="square" rtlCol="0">
            <a:spAutoFit/>
          </a:bodyPr>
          <a:lstStyle/>
          <a:p>
            <a:r>
              <a:rPr lang="el-GR" sz="2400" b="1" dirty="0" smtClean="0">
                <a:latin typeface="Comic Sans MS" panose="030F0702030302020204" pitchFamily="66" charset="0"/>
              </a:rPr>
              <a:t>Σύμφωνα με το 2</a:t>
            </a:r>
            <a:r>
              <a:rPr lang="el-GR" sz="2400" b="1" baseline="30000" dirty="0" smtClean="0">
                <a:latin typeface="Comic Sans MS" panose="030F0702030302020204" pitchFamily="66" charset="0"/>
              </a:rPr>
              <a:t>ο</a:t>
            </a:r>
            <a:r>
              <a:rPr lang="el-GR" sz="2400" b="1" dirty="0" smtClean="0">
                <a:latin typeface="Comic Sans MS" panose="030F0702030302020204" pitchFamily="66" charset="0"/>
              </a:rPr>
              <a:t> νόμο του </a:t>
            </a:r>
            <a:r>
              <a:rPr lang="en-US" sz="2400" b="1" dirty="0" smtClean="0">
                <a:latin typeface="Comic Sans MS" panose="030F0702030302020204" pitchFamily="66" charset="0"/>
              </a:rPr>
              <a:t>Newton</a:t>
            </a:r>
            <a:endParaRPr lang="el-GR" sz="2400" b="1"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30" name="TextBox 29"/>
              <p:cNvSpPr txBox="1"/>
              <p:nvPr/>
            </p:nvSpPr>
            <p:spPr>
              <a:xfrm>
                <a:off x="1679152" y="1823470"/>
                <a:ext cx="2880320" cy="71365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l-GR" sz="3600" b="1" i="1" smtClean="0">
                              <a:solidFill>
                                <a:srgbClr val="FF0000"/>
                              </a:solidFill>
                              <a:effectLst>
                                <a:outerShdw blurRad="38100" dist="38100" dir="2700000" algn="tl">
                                  <a:srgbClr val="000000">
                                    <a:alpha val="43137"/>
                                  </a:srgbClr>
                                </a:outerShdw>
                              </a:effectLst>
                              <a:latin typeface="Cambria Math"/>
                            </a:rPr>
                          </m:ctrlPr>
                        </m:accPr>
                        <m:e>
                          <m:r>
                            <a:rPr lang="en-US" sz="3600" b="1" i="1" smtClean="0">
                              <a:solidFill>
                                <a:srgbClr val="FF0000"/>
                              </a:solidFill>
                              <a:effectLst>
                                <a:outerShdw blurRad="38100" dist="38100" dir="2700000" algn="tl">
                                  <a:srgbClr val="000000">
                                    <a:alpha val="43137"/>
                                  </a:srgbClr>
                                </a:outerShdw>
                              </a:effectLst>
                              <a:latin typeface="Cambria Math"/>
                            </a:rPr>
                            <m:t>𝑭</m:t>
                          </m:r>
                        </m:e>
                      </m:acc>
                      <m:r>
                        <a:rPr lang="el-GR" sz="3600" b="1" i="0" baseline="-25000" smtClean="0">
                          <a:solidFill>
                            <a:srgbClr val="FF0000"/>
                          </a:solidFill>
                          <a:effectLst>
                            <a:outerShdw blurRad="38100" dist="38100" dir="2700000" algn="tl">
                              <a:srgbClr val="000000">
                                <a:alpha val="43137"/>
                              </a:srgbClr>
                            </a:outerShdw>
                          </a:effectLst>
                          <a:latin typeface="Cambria Math"/>
                        </a:rPr>
                        <m:t>𝛋</m:t>
                      </m:r>
                      <m:r>
                        <a:rPr lang="en-US" sz="3600" b="1" i="1" smtClean="0">
                          <a:solidFill>
                            <a:srgbClr val="FF0000"/>
                          </a:solidFill>
                          <a:effectLst>
                            <a:outerShdw blurRad="38100" dist="38100" dir="2700000" algn="tl">
                              <a:srgbClr val="000000">
                                <a:alpha val="43137"/>
                              </a:srgbClr>
                            </a:outerShdw>
                          </a:effectLst>
                          <a:latin typeface="Cambria Math"/>
                        </a:rPr>
                        <m:t>=</m:t>
                      </m:r>
                      <m:r>
                        <a:rPr lang="en-US" sz="3600" b="1" i="1" smtClean="0">
                          <a:solidFill>
                            <a:srgbClr val="FF0000"/>
                          </a:solidFill>
                          <a:effectLst>
                            <a:outerShdw blurRad="38100" dist="38100" dir="2700000" algn="tl">
                              <a:srgbClr val="000000">
                                <a:alpha val="43137"/>
                              </a:srgbClr>
                            </a:outerShdw>
                          </a:effectLst>
                          <a:latin typeface="Cambria Math"/>
                        </a:rPr>
                        <m:t>𝒎</m:t>
                      </m:r>
                      <m:r>
                        <a:rPr lang="en-US" sz="3600" b="1" i="1" smtClean="0">
                          <a:solidFill>
                            <a:srgbClr val="FF0000"/>
                          </a:solidFill>
                          <a:effectLst>
                            <a:outerShdw blurRad="38100" dist="38100" dir="2700000" algn="tl">
                              <a:srgbClr val="000000">
                                <a:alpha val="43137"/>
                              </a:srgbClr>
                            </a:outerShdw>
                          </a:effectLst>
                          <a:latin typeface="Cambria Math"/>
                        </a:rPr>
                        <m:t>.</m:t>
                      </m:r>
                      <m:acc>
                        <m:accPr>
                          <m:chr m:val="⃗"/>
                          <m:ctrlPr>
                            <a:rPr lang="en-US" sz="3600" b="1" i="1" smtClean="0">
                              <a:solidFill>
                                <a:srgbClr val="FF0000"/>
                              </a:solidFill>
                              <a:effectLst>
                                <a:outerShdw blurRad="38100" dist="38100" dir="2700000" algn="tl">
                                  <a:srgbClr val="000000">
                                    <a:alpha val="43137"/>
                                  </a:srgbClr>
                                </a:outerShdw>
                              </a:effectLst>
                              <a:latin typeface="Cambria Math"/>
                            </a:rPr>
                          </m:ctrlPr>
                        </m:accPr>
                        <m:e>
                          <m:r>
                            <a:rPr lang="el-GR" sz="3600" b="1" i="1" smtClean="0">
                              <a:solidFill>
                                <a:srgbClr val="FF0000"/>
                              </a:solidFill>
                              <a:effectLst>
                                <a:outerShdw blurRad="38100" dist="38100" dir="2700000" algn="tl">
                                  <a:srgbClr val="000000">
                                    <a:alpha val="43137"/>
                                  </a:srgbClr>
                                </a:outerShdw>
                              </a:effectLst>
                              <a:latin typeface="Cambria Math"/>
                            </a:rPr>
                            <m:t>𝜶</m:t>
                          </m:r>
                        </m:e>
                      </m:acc>
                      <m:r>
                        <a:rPr lang="el-GR" sz="3600" b="1" i="0" baseline="-25000" smtClean="0">
                          <a:solidFill>
                            <a:srgbClr val="FF0000"/>
                          </a:solidFill>
                          <a:effectLst>
                            <a:outerShdw blurRad="38100" dist="38100" dir="2700000" algn="tl">
                              <a:srgbClr val="000000">
                                <a:alpha val="43137"/>
                              </a:srgbClr>
                            </a:outerShdw>
                          </a:effectLst>
                          <a:latin typeface="Cambria Math"/>
                        </a:rPr>
                        <m:t>𝛋</m:t>
                      </m:r>
                    </m:oMath>
                  </m:oMathPara>
                </a14:m>
                <a:endParaRPr lang="el-GR" sz="3600" b="1" baseline="-25000" dirty="0">
                  <a:solidFill>
                    <a:srgbClr val="FF0000"/>
                  </a:solidFill>
                  <a:effectLst>
                    <a:outerShdw blurRad="38100" dist="38100" dir="2700000" algn="tl">
                      <a:srgbClr val="000000">
                        <a:alpha val="43137"/>
                      </a:srgbClr>
                    </a:outerShdw>
                  </a:effectLst>
                </a:endParaRPr>
              </a:p>
            </p:txBody>
          </p:sp>
        </mc:Choice>
        <mc:Fallback xmlns="">
          <p:sp>
            <p:nvSpPr>
              <p:cNvPr id="30" name="TextBox 29"/>
              <p:cNvSpPr txBox="1">
                <a:spLocks noRot="1" noChangeAspect="1" noMove="1" noResize="1" noEditPoints="1" noAdjustHandles="1" noChangeArrowheads="1" noChangeShapeType="1" noTextEdit="1"/>
              </p:cNvSpPr>
              <p:nvPr/>
            </p:nvSpPr>
            <p:spPr>
              <a:xfrm>
                <a:off x="1679152" y="1823470"/>
                <a:ext cx="2880320" cy="713657"/>
              </a:xfrm>
              <a:prstGeom prst="rect">
                <a:avLst/>
              </a:prstGeom>
              <a:blipFill rotWithShape="1">
                <a:blip r:embed="rId5"/>
                <a:stretch>
                  <a:fillRect b="-855"/>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611560" y="4653136"/>
                <a:ext cx="8064896" cy="875753"/>
              </a:xfrm>
              <a:prstGeom prst="rect">
                <a:avLst/>
              </a:prstGeom>
              <a:noFill/>
            </p:spPr>
            <p:txBody>
              <a:bodyPr wrap="square" rtlCol="0">
                <a:spAutoFit/>
              </a:bodyPr>
              <a:lstStyle/>
              <a:p>
                <a:pPr algn="ctr"/>
                <a:r>
                  <a:rPr lang="el-GR" sz="2400" b="1" dirty="0" smtClean="0">
                    <a:latin typeface="Comic Sans MS" panose="030F0702030302020204" pitchFamily="66" charset="0"/>
                  </a:rPr>
                  <a:t>Η δύναμη </a:t>
                </a:r>
                <a14:m>
                  <m:oMath xmlns:m="http://schemas.openxmlformats.org/officeDocument/2006/math">
                    <m:acc>
                      <m:accPr>
                        <m:chr m:val="⃗"/>
                        <m:ctrlPr>
                          <a:rPr lang="el-GR" sz="2400" b="1" i="1">
                            <a:solidFill>
                              <a:srgbClr val="FF0000"/>
                            </a:solidFill>
                            <a:effectLst>
                              <a:outerShdw blurRad="38100" dist="38100" dir="2700000" algn="tl">
                                <a:srgbClr val="000000">
                                  <a:alpha val="43137"/>
                                </a:srgbClr>
                              </a:outerShdw>
                            </a:effectLst>
                            <a:latin typeface="Cambria Math"/>
                          </a:rPr>
                        </m:ctrlPr>
                      </m:accPr>
                      <m:e>
                        <m:r>
                          <a:rPr lang="en-US" sz="2400" b="1" i="1">
                            <a:solidFill>
                              <a:srgbClr val="FF0000"/>
                            </a:solidFill>
                            <a:effectLst>
                              <a:outerShdw blurRad="38100" dist="38100" dir="2700000" algn="tl">
                                <a:srgbClr val="000000">
                                  <a:alpha val="43137"/>
                                </a:srgbClr>
                              </a:outerShdw>
                            </a:effectLst>
                            <a:latin typeface="Cambria Math"/>
                          </a:rPr>
                          <m:t>𝑭</m:t>
                        </m:r>
                      </m:e>
                    </m:acc>
                    <m:r>
                      <a:rPr lang="el-GR" sz="2400" b="1" baseline="-25000">
                        <a:solidFill>
                          <a:srgbClr val="FF0000"/>
                        </a:solidFill>
                        <a:effectLst>
                          <a:outerShdw blurRad="38100" dist="38100" dir="2700000" algn="tl">
                            <a:srgbClr val="000000">
                              <a:alpha val="43137"/>
                            </a:srgbClr>
                          </a:outerShdw>
                        </a:effectLst>
                        <a:latin typeface="Cambria Math"/>
                      </a:rPr>
                      <m:t>𝛋</m:t>
                    </m:r>
                  </m:oMath>
                </a14:m>
                <a:r>
                  <a:rPr lang="el-GR" sz="2400" b="1" dirty="0" smtClean="0">
                    <a:latin typeface="Comic Sans MS" panose="030F0702030302020204" pitchFamily="66" charset="0"/>
                  </a:rPr>
                  <a:t> ως διάνυσμα έχει τα ίδια χαρακτηριστικά με την </a:t>
                </a:r>
                <a14:m>
                  <m:oMath xmlns:m="http://schemas.openxmlformats.org/officeDocument/2006/math">
                    <m:acc>
                      <m:accPr>
                        <m:chr m:val="⃗"/>
                        <m:ctrlPr>
                          <a:rPr lang="en-US" sz="2400" b="1" i="1">
                            <a:solidFill>
                              <a:srgbClr val="FF0000"/>
                            </a:solidFill>
                            <a:effectLst>
                              <a:outerShdw blurRad="38100" dist="38100" dir="2700000" algn="tl">
                                <a:srgbClr val="000000">
                                  <a:alpha val="43137"/>
                                </a:srgbClr>
                              </a:outerShdw>
                            </a:effectLst>
                            <a:latin typeface="Cambria Math"/>
                          </a:rPr>
                        </m:ctrlPr>
                      </m:accPr>
                      <m:e>
                        <m:r>
                          <a:rPr lang="el-GR" sz="2400" b="1" i="1">
                            <a:solidFill>
                              <a:srgbClr val="FF0000"/>
                            </a:solidFill>
                            <a:effectLst>
                              <a:outerShdw blurRad="38100" dist="38100" dir="2700000" algn="tl">
                                <a:srgbClr val="000000">
                                  <a:alpha val="43137"/>
                                </a:srgbClr>
                              </a:outerShdw>
                            </a:effectLst>
                            <a:latin typeface="Cambria Math"/>
                          </a:rPr>
                          <m:t>𝜶</m:t>
                        </m:r>
                      </m:e>
                    </m:acc>
                    <m:r>
                      <a:rPr lang="el-GR" sz="2400" b="1" baseline="-25000">
                        <a:solidFill>
                          <a:srgbClr val="FF0000"/>
                        </a:solidFill>
                        <a:effectLst>
                          <a:outerShdw blurRad="38100" dist="38100" dir="2700000" algn="tl">
                            <a:srgbClr val="000000">
                              <a:alpha val="43137"/>
                            </a:srgbClr>
                          </a:outerShdw>
                        </a:effectLst>
                        <a:latin typeface="Cambria Math"/>
                      </a:rPr>
                      <m:t>𝛋</m:t>
                    </m:r>
                  </m:oMath>
                </a14:m>
                <a:r>
                  <a:rPr lang="el-GR" sz="2400" b="1" dirty="0" smtClean="0">
                    <a:effectLst>
                      <a:outerShdw blurRad="38100" dist="38100" dir="2700000" algn="tl">
                        <a:srgbClr val="000000">
                          <a:alpha val="43137"/>
                        </a:srgbClr>
                      </a:outerShdw>
                    </a:effectLst>
                  </a:rPr>
                  <a:t>.</a:t>
                </a:r>
                <a:endParaRPr lang="el-GR" sz="2400" b="1" dirty="0">
                  <a:effectLst>
                    <a:outerShdw blurRad="38100" dist="38100" dir="2700000" algn="tl">
                      <a:srgbClr val="000000">
                        <a:alpha val="43137"/>
                      </a:srgbClr>
                    </a:outerShdw>
                  </a:effectLst>
                </a:endParaRPr>
              </a:p>
            </p:txBody>
          </p:sp>
        </mc:Choice>
        <mc:Fallback xmlns="">
          <p:sp>
            <p:nvSpPr>
              <p:cNvPr id="31" name="TextBox 30"/>
              <p:cNvSpPr txBox="1">
                <a:spLocks noRot="1" noChangeAspect="1" noMove="1" noResize="1" noEditPoints="1" noAdjustHandles="1" noChangeArrowheads="1" noChangeShapeType="1" noTextEdit="1"/>
              </p:cNvSpPr>
              <p:nvPr/>
            </p:nvSpPr>
            <p:spPr>
              <a:xfrm>
                <a:off x="611560" y="4653136"/>
                <a:ext cx="8064896" cy="875753"/>
              </a:xfrm>
              <a:prstGeom prst="rect">
                <a:avLst/>
              </a:prstGeom>
              <a:blipFill rotWithShape="1">
                <a:blip r:embed="rId8"/>
                <a:stretch>
                  <a:fillRect r="-1512" b="-18056"/>
                </a:stretch>
              </a:blipFill>
            </p:spPr>
            <p:txBody>
              <a:bodyPr/>
              <a:lstStyle/>
              <a:p>
                <a:r>
                  <a:rPr lang="el-GR">
                    <a:noFill/>
                  </a:rPr>
                  <a:t> </a:t>
                </a:r>
              </a:p>
            </p:txBody>
          </p:sp>
        </mc:Fallback>
      </mc:AlternateContent>
      <p:grpSp>
        <p:nvGrpSpPr>
          <p:cNvPr id="32" name="Ομάδα 31"/>
          <p:cNvGrpSpPr/>
          <p:nvPr/>
        </p:nvGrpSpPr>
        <p:grpSpPr>
          <a:xfrm>
            <a:off x="6105900" y="288357"/>
            <a:ext cx="2303463" cy="2614613"/>
            <a:chOff x="6105900" y="288357"/>
            <a:chExt cx="2303463" cy="2614613"/>
          </a:xfrm>
        </p:grpSpPr>
        <p:grpSp>
          <p:nvGrpSpPr>
            <p:cNvPr id="24" name="Ομάδα 23"/>
            <p:cNvGrpSpPr/>
            <p:nvPr/>
          </p:nvGrpSpPr>
          <p:grpSpPr>
            <a:xfrm>
              <a:off x="6105900" y="288357"/>
              <a:ext cx="2303463" cy="2614613"/>
              <a:chOff x="6084168" y="-144236"/>
              <a:chExt cx="2303463" cy="2614613"/>
            </a:xfrm>
          </p:grpSpPr>
          <p:sp>
            <p:nvSpPr>
              <p:cNvPr id="17" name="Oval 4"/>
              <p:cNvSpPr>
                <a:spLocks noChangeArrowheads="1"/>
              </p:cNvSpPr>
              <p:nvPr/>
            </p:nvSpPr>
            <p:spPr bwMode="auto">
              <a:xfrm>
                <a:off x="6084168" y="311377"/>
                <a:ext cx="2303463" cy="2159000"/>
              </a:xfrm>
              <a:prstGeom prst="ellipse">
                <a:avLst/>
              </a:prstGeom>
              <a:noFill/>
              <a:ln w="9525">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l-GR" altLang="el-GR" sz="2400" b="0" i="0" u="none" strike="noStrike" kern="0" cap="none" spc="0" normalizeH="0" baseline="0" noProof="0" smtClean="0">
                  <a:ln>
                    <a:noFill/>
                  </a:ln>
                  <a:solidFill>
                    <a:srgbClr val="000000"/>
                  </a:solidFill>
                  <a:effectLst/>
                  <a:uLnTx/>
                  <a:uFillTx/>
                  <a:latin typeface="Times New Roman" pitchFamily="18" charset="0"/>
                </a:endParaRPr>
              </a:p>
            </p:txBody>
          </p:sp>
          <p:sp>
            <p:nvSpPr>
              <p:cNvPr id="18" name="Line 5"/>
              <p:cNvSpPr>
                <a:spLocks noChangeShapeType="1"/>
              </p:cNvSpPr>
              <p:nvPr/>
            </p:nvSpPr>
            <p:spPr bwMode="auto">
              <a:xfrm flipV="1">
                <a:off x="7236693" y="598714"/>
                <a:ext cx="792163" cy="792163"/>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l-GR" sz="2400" b="0" i="0" u="none" strike="noStrike" kern="0" cap="none" spc="0" normalizeH="0" baseline="0" noProof="0" smtClean="0">
                  <a:ln>
                    <a:noFill/>
                  </a:ln>
                  <a:solidFill>
                    <a:srgbClr val="000000"/>
                  </a:solidFill>
                  <a:effectLst/>
                  <a:uLnTx/>
                  <a:uFillTx/>
                  <a:latin typeface="Times New Roman" pitchFamily="18" charset="0"/>
                </a:endParaRPr>
              </a:p>
            </p:txBody>
          </p:sp>
          <p:sp>
            <p:nvSpPr>
              <p:cNvPr id="19" name="Line 6"/>
              <p:cNvSpPr>
                <a:spLocks noChangeShapeType="1"/>
              </p:cNvSpPr>
              <p:nvPr/>
            </p:nvSpPr>
            <p:spPr bwMode="auto">
              <a:xfrm>
                <a:off x="7236693" y="1390877"/>
                <a:ext cx="1079500" cy="433387"/>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l-GR" sz="2400" b="0" i="0" u="none" strike="noStrike" kern="0" cap="none" spc="0" normalizeH="0" baseline="0" noProof="0" smtClean="0">
                  <a:ln>
                    <a:noFill/>
                  </a:ln>
                  <a:solidFill>
                    <a:srgbClr val="000000"/>
                  </a:solidFill>
                  <a:effectLst/>
                  <a:uLnTx/>
                  <a:uFillTx/>
                  <a:latin typeface="Times New Roman" pitchFamily="18" charset="0"/>
                </a:endParaRPr>
              </a:p>
            </p:txBody>
          </p:sp>
          <p:sp>
            <p:nvSpPr>
              <p:cNvPr id="20" name="Text Box 8"/>
              <p:cNvSpPr txBox="1">
                <a:spLocks noChangeArrowheads="1"/>
              </p:cNvSpPr>
              <p:nvPr/>
            </p:nvSpPr>
            <p:spPr bwMode="auto">
              <a:xfrm>
                <a:off x="7524031" y="1535339"/>
                <a:ext cx="4333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el-GR" sz="1600" b="0" i="1" u="none" strike="noStrike" kern="0" cap="none" spc="0" normalizeH="0" baseline="0" noProof="0" dirty="0">
                    <a:ln>
                      <a:noFill/>
                    </a:ln>
                    <a:solidFill>
                      <a:srgbClr val="000000"/>
                    </a:solidFill>
                    <a:uLnTx/>
                    <a:uFillTx/>
                    <a:latin typeface="Comic Sans MS" pitchFamily="66" charset="0"/>
                  </a:rPr>
                  <a:t>R</a:t>
                </a:r>
                <a:endParaRPr kumimoji="0" lang="el-GR" altLang="el-GR" sz="1600" b="0" i="1" u="none" strike="noStrike" kern="0" cap="none" spc="0" normalizeH="0" baseline="0" noProof="0" dirty="0">
                  <a:ln>
                    <a:noFill/>
                  </a:ln>
                  <a:solidFill>
                    <a:srgbClr val="000000"/>
                  </a:solidFill>
                  <a:uLnTx/>
                  <a:uFillTx/>
                  <a:latin typeface="Comic Sans MS" pitchFamily="66" charset="0"/>
                </a:endParaRPr>
              </a:p>
            </p:txBody>
          </p:sp>
          <p:sp>
            <p:nvSpPr>
              <p:cNvPr id="21" name="Line 14"/>
              <p:cNvSpPr>
                <a:spLocks noChangeShapeType="1"/>
              </p:cNvSpPr>
              <p:nvPr/>
            </p:nvSpPr>
            <p:spPr bwMode="auto">
              <a:xfrm flipH="1" flipV="1">
                <a:off x="7595468" y="166914"/>
                <a:ext cx="433388" cy="431800"/>
              </a:xfrm>
              <a:prstGeom prst="line">
                <a:avLst/>
              </a:prstGeom>
              <a:noFill/>
              <a:ln w="38100">
                <a:solidFill>
                  <a:srgbClr val="008000"/>
                </a:solidFill>
                <a:round/>
                <a:headEnd/>
                <a:tailEnd type="triangle" w="med" len="med"/>
              </a:ln>
              <a:effectLst>
                <a:outerShdw dist="35921" dir="2700000" algn="ctr" rotWithShape="0">
                  <a:srgbClr val="666633"/>
                </a:outerShdw>
              </a:effectLst>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l-GR" sz="2400" b="0" i="0" u="none" strike="noStrike" kern="0" cap="none" spc="0" normalizeH="0" baseline="0" noProof="0" smtClean="0">
                  <a:ln>
                    <a:noFill/>
                  </a:ln>
                  <a:solidFill>
                    <a:srgbClr val="000000"/>
                  </a:solidFill>
                  <a:effectLst/>
                  <a:uLnTx/>
                  <a:uFillTx/>
                  <a:latin typeface="Times New Roman" pitchFamily="18" charset="0"/>
                </a:endParaRPr>
              </a:p>
            </p:txBody>
          </p:sp>
          <p:graphicFrame>
            <p:nvGraphicFramePr>
              <p:cNvPr id="22" name="Object 16"/>
              <p:cNvGraphicFramePr>
                <a:graphicFrameLocks noChangeAspect="1"/>
              </p:cNvGraphicFramePr>
              <p:nvPr>
                <p:extLst>
                  <p:ext uri="{D42A27DB-BD31-4B8C-83A1-F6EECF244321}">
                    <p14:modId xmlns:p14="http://schemas.microsoft.com/office/powerpoint/2010/main" val="816364980"/>
                  </p:ext>
                </p:extLst>
              </p:nvPr>
            </p:nvGraphicFramePr>
            <p:xfrm>
              <a:off x="7632774" y="-144236"/>
              <a:ext cx="249238" cy="311150"/>
            </p:xfrm>
            <a:graphic>
              <a:graphicData uri="http://schemas.openxmlformats.org/presentationml/2006/ole">
                <mc:AlternateContent xmlns:mc="http://schemas.openxmlformats.org/markup-compatibility/2006">
                  <mc:Choice xmlns:v="urn:schemas-microsoft-com:vml" Requires="v">
                    <p:oleObj spid="_x0000_s17645" name="Εξίσωση" r:id="rId9" imgW="133485" imgH="171450" progId="Equation.3">
                      <p:embed/>
                    </p:oleObj>
                  </mc:Choice>
                  <mc:Fallback>
                    <p:oleObj name="Εξίσωση" r:id="rId9" imgW="133485" imgH="17145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32774" y="-144236"/>
                            <a:ext cx="249238" cy="311150"/>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3" name="Text Box 27"/>
              <p:cNvSpPr txBox="1">
                <a:spLocks noChangeArrowheads="1"/>
              </p:cNvSpPr>
              <p:nvPr/>
            </p:nvSpPr>
            <p:spPr bwMode="auto">
              <a:xfrm>
                <a:off x="6947768" y="1174977"/>
                <a:ext cx="287338" cy="366712"/>
              </a:xfrm>
              <a:prstGeom prst="rect">
                <a:avLst/>
              </a:prstGeom>
              <a:noFill/>
              <a:ln>
                <a:noFill/>
              </a:ln>
              <a:effectLst>
                <a:outerShdw dist="35921" dir="2700000" algn="ctr" rotWithShape="0">
                  <a:srgbClr val="666633"/>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l-GR" altLang="el-GR" sz="1800" b="1" i="0" u="none" strike="noStrike" kern="0" cap="none" spc="0" normalizeH="0" baseline="0" noProof="0">
                    <a:ln>
                      <a:noFill/>
                    </a:ln>
                    <a:solidFill>
                      <a:srgbClr val="FF0000"/>
                    </a:solidFill>
                    <a:effectLst>
                      <a:outerShdw blurRad="38100" dist="38100" dir="2700000" algn="tl">
                        <a:srgbClr val="000000"/>
                      </a:outerShdw>
                    </a:effectLst>
                    <a:uLnTx/>
                    <a:uFillTx/>
                    <a:latin typeface="Comic Sans MS" pitchFamily="66" charset="0"/>
                  </a:rPr>
                  <a:t>Κ</a:t>
                </a:r>
              </a:p>
            </p:txBody>
          </p:sp>
        </p:grpSp>
        <p:sp>
          <p:nvSpPr>
            <p:cNvPr id="14" name="Line 10"/>
            <p:cNvSpPr>
              <a:spLocks noChangeShapeType="1"/>
            </p:cNvSpPr>
            <p:nvPr/>
          </p:nvSpPr>
          <p:spPr bwMode="auto">
            <a:xfrm flipH="1">
              <a:off x="7833100" y="1046123"/>
              <a:ext cx="217488" cy="217488"/>
            </a:xfrm>
            <a:prstGeom prst="line">
              <a:avLst/>
            </a:prstGeom>
            <a:noFill/>
            <a:ln w="38100">
              <a:solidFill>
                <a:srgbClr val="FF0000"/>
              </a:solidFill>
              <a:round/>
              <a:headEnd/>
              <a:tailEnd type="triangle" w="med" len="med"/>
            </a:ln>
            <a:effectLst>
              <a:outerShdw dist="35921" dir="2700000" algn="ctr" rotWithShape="0">
                <a:srgbClr val="666633"/>
              </a:outerShdw>
            </a:effectLst>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l-GR" sz="2400" b="0" i="0" u="none" strike="noStrike" kern="0" cap="none" spc="0" normalizeH="0" baseline="0" noProof="0" smtClean="0">
                <a:ln>
                  <a:noFill/>
                </a:ln>
                <a:solidFill>
                  <a:srgbClr val="000000"/>
                </a:solidFill>
                <a:effectLst/>
                <a:uLnTx/>
                <a:uFillTx/>
                <a:latin typeface="Times New Roman" pitchFamily="18" charset="0"/>
              </a:endParaRPr>
            </a:p>
          </p:txBody>
        </p:sp>
        <p:pic>
          <p:nvPicPr>
            <p:cNvPr id="17413"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545763" y="908465"/>
              <a:ext cx="30480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4" name="TextBox 33"/>
          <p:cNvSpPr txBox="1"/>
          <p:nvPr/>
        </p:nvSpPr>
        <p:spPr>
          <a:xfrm>
            <a:off x="2573819" y="2718304"/>
            <a:ext cx="1090986" cy="369332"/>
          </a:xfrm>
          <a:prstGeom prst="rect">
            <a:avLst/>
          </a:prstGeom>
          <a:noFill/>
        </p:spPr>
        <p:txBody>
          <a:bodyPr wrap="square" rtlCol="0">
            <a:spAutoFit/>
          </a:bodyPr>
          <a:lstStyle/>
          <a:p>
            <a:r>
              <a:rPr lang="el-GR" b="1" dirty="0" smtClean="0">
                <a:latin typeface="Comic Sans MS" panose="030F0702030302020204" pitchFamily="66" charset="0"/>
              </a:rPr>
              <a:t>συνεπώς</a:t>
            </a:r>
            <a:endParaRPr lang="el-GR" b="1"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4" name="TextBox 3"/>
              <p:cNvSpPr txBox="1"/>
              <p:nvPr/>
            </p:nvSpPr>
            <p:spPr>
              <a:xfrm>
                <a:off x="1688415" y="3061261"/>
                <a:ext cx="2494465" cy="121450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l-GR" sz="3600" b="1" i="1" smtClean="0">
                              <a:solidFill>
                                <a:srgbClr val="FF0000"/>
                              </a:solidFill>
                              <a:effectLst>
                                <a:outerShdw blurRad="38100" dist="38100" dir="2700000" algn="tl">
                                  <a:srgbClr val="000000">
                                    <a:alpha val="43137"/>
                                  </a:srgbClr>
                                </a:outerShdw>
                              </a:effectLst>
                              <a:latin typeface="Cambria Math"/>
                            </a:rPr>
                          </m:ctrlPr>
                        </m:sSubPr>
                        <m:e>
                          <m:r>
                            <a:rPr lang="en-US" sz="3600" b="1" i="1" smtClean="0">
                              <a:solidFill>
                                <a:srgbClr val="FF0000"/>
                              </a:solidFill>
                              <a:effectLst>
                                <a:outerShdw blurRad="38100" dist="38100" dir="2700000" algn="tl">
                                  <a:srgbClr val="000000">
                                    <a:alpha val="43137"/>
                                  </a:srgbClr>
                                </a:outerShdw>
                              </a:effectLst>
                              <a:latin typeface="Cambria Math"/>
                            </a:rPr>
                            <m:t>𝑭</m:t>
                          </m:r>
                        </m:e>
                        <m:sub>
                          <m:r>
                            <a:rPr lang="el-GR" sz="3600" b="1" i="1" smtClean="0">
                              <a:solidFill>
                                <a:srgbClr val="FF0000"/>
                              </a:solidFill>
                              <a:effectLst>
                                <a:outerShdw blurRad="38100" dist="38100" dir="2700000" algn="tl">
                                  <a:srgbClr val="000000">
                                    <a:alpha val="43137"/>
                                  </a:srgbClr>
                                </a:outerShdw>
                              </a:effectLst>
                              <a:latin typeface="Cambria Math"/>
                            </a:rPr>
                            <m:t>𝜿</m:t>
                          </m:r>
                        </m:sub>
                      </m:sSub>
                      <m:r>
                        <a:rPr lang="en-US" sz="3600" b="1" i="1" smtClean="0">
                          <a:solidFill>
                            <a:srgbClr val="FF0000"/>
                          </a:solidFill>
                          <a:effectLst>
                            <a:outerShdw blurRad="38100" dist="38100" dir="2700000" algn="tl">
                              <a:srgbClr val="000000">
                                <a:alpha val="43137"/>
                              </a:srgbClr>
                            </a:outerShdw>
                          </a:effectLst>
                          <a:latin typeface="Cambria Math"/>
                        </a:rPr>
                        <m:t>=</m:t>
                      </m:r>
                      <m:r>
                        <a:rPr lang="en-US" sz="3600" b="1" i="1" smtClean="0">
                          <a:solidFill>
                            <a:srgbClr val="FF0000"/>
                          </a:solidFill>
                          <a:effectLst>
                            <a:outerShdw blurRad="38100" dist="38100" dir="2700000" algn="tl">
                              <a:srgbClr val="000000">
                                <a:alpha val="43137"/>
                              </a:srgbClr>
                            </a:outerShdw>
                          </a:effectLst>
                          <a:latin typeface="Cambria Math"/>
                        </a:rPr>
                        <m:t>𝒎</m:t>
                      </m:r>
                      <m:r>
                        <a:rPr lang="en-US" sz="3600" b="1" i="1" smtClean="0">
                          <a:solidFill>
                            <a:srgbClr val="FF0000"/>
                          </a:solidFill>
                          <a:effectLst>
                            <a:outerShdw blurRad="38100" dist="38100" dir="2700000" algn="tl">
                              <a:srgbClr val="000000">
                                <a:alpha val="43137"/>
                              </a:srgbClr>
                            </a:outerShdw>
                          </a:effectLst>
                          <a:latin typeface="Cambria Math"/>
                        </a:rPr>
                        <m:t>.</m:t>
                      </m:r>
                      <m:f>
                        <m:fPr>
                          <m:ctrlPr>
                            <a:rPr lang="en-US" sz="3600" b="1" i="1" smtClean="0">
                              <a:solidFill>
                                <a:srgbClr val="FF0000"/>
                              </a:solidFill>
                              <a:effectLst>
                                <a:outerShdw blurRad="38100" dist="38100" dir="2700000" algn="tl">
                                  <a:srgbClr val="000000">
                                    <a:alpha val="43137"/>
                                  </a:srgbClr>
                                </a:outerShdw>
                              </a:effectLst>
                              <a:latin typeface="Cambria Math"/>
                            </a:rPr>
                          </m:ctrlPr>
                        </m:fPr>
                        <m:num>
                          <m:sSup>
                            <m:sSupPr>
                              <m:ctrlPr>
                                <a:rPr lang="en-US" sz="3600" b="1" i="1" smtClean="0">
                                  <a:solidFill>
                                    <a:srgbClr val="FF0000"/>
                                  </a:solidFill>
                                  <a:effectLst>
                                    <a:outerShdw blurRad="38100" dist="38100" dir="2700000" algn="tl">
                                      <a:srgbClr val="000000">
                                        <a:alpha val="43137"/>
                                      </a:srgbClr>
                                    </a:outerShdw>
                                  </a:effectLst>
                                  <a:latin typeface="Cambria Math"/>
                                </a:rPr>
                              </m:ctrlPr>
                            </m:sSupPr>
                            <m:e>
                              <m:r>
                                <a:rPr lang="el-GR" sz="3600" b="1" i="1" smtClean="0">
                                  <a:solidFill>
                                    <a:srgbClr val="FF0000"/>
                                  </a:solidFill>
                                  <a:effectLst>
                                    <a:outerShdw blurRad="38100" dist="38100" dir="2700000" algn="tl">
                                      <a:srgbClr val="000000">
                                        <a:alpha val="43137"/>
                                      </a:srgbClr>
                                    </a:outerShdw>
                                  </a:effectLst>
                                  <a:latin typeface="Cambria Math"/>
                                </a:rPr>
                                <m:t>𝝊</m:t>
                              </m:r>
                            </m:e>
                            <m:sup>
                              <m:r>
                                <a:rPr lang="en-US" sz="3600" b="1" i="1" smtClean="0">
                                  <a:solidFill>
                                    <a:srgbClr val="FF0000"/>
                                  </a:solidFill>
                                  <a:effectLst>
                                    <a:outerShdw blurRad="38100" dist="38100" dir="2700000" algn="tl">
                                      <a:srgbClr val="000000">
                                        <a:alpha val="43137"/>
                                      </a:srgbClr>
                                    </a:outerShdw>
                                  </a:effectLst>
                                  <a:latin typeface="Cambria Math"/>
                                </a:rPr>
                                <m:t>𝟐</m:t>
                              </m:r>
                            </m:sup>
                          </m:sSup>
                        </m:num>
                        <m:den>
                          <m:r>
                            <a:rPr lang="en-US" sz="3600" b="1" i="1" smtClean="0">
                              <a:solidFill>
                                <a:srgbClr val="FF0000"/>
                              </a:solidFill>
                              <a:effectLst>
                                <a:outerShdw blurRad="38100" dist="38100" dir="2700000" algn="tl">
                                  <a:srgbClr val="000000">
                                    <a:alpha val="43137"/>
                                  </a:srgbClr>
                                </a:outerShdw>
                              </a:effectLst>
                              <a:latin typeface="Cambria Math"/>
                            </a:rPr>
                            <m:t>𝑹</m:t>
                          </m:r>
                        </m:den>
                      </m:f>
                    </m:oMath>
                  </m:oMathPara>
                </a14:m>
                <a:endParaRPr lang="el-GR" sz="3600" b="1" dirty="0">
                  <a:solidFill>
                    <a:srgbClr val="FF0000"/>
                  </a:solidFill>
                  <a:effectLst>
                    <a:outerShdw blurRad="38100" dist="38100" dir="2700000" algn="tl">
                      <a:srgbClr val="000000">
                        <a:alpha val="43137"/>
                      </a:srgbClr>
                    </a:outerShdw>
                  </a:effectLst>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1688415" y="3061261"/>
                <a:ext cx="2494465" cy="1214500"/>
              </a:xfrm>
              <a:prstGeom prst="rect">
                <a:avLst/>
              </a:prstGeom>
              <a:blipFill rotWithShape="1">
                <a:blip r:embed="rId12"/>
                <a:stretch>
                  <a:fillRect b="-1508"/>
                </a:stretch>
              </a:blipFill>
            </p:spPr>
            <p:txBody>
              <a:bodyPr/>
              <a:lstStyle/>
              <a:p>
                <a:r>
                  <a:rPr lang="el-GR">
                    <a:noFill/>
                  </a:rPr>
                  <a:t> </a:t>
                </a:r>
              </a:p>
            </p:txBody>
          </p:sp>
        </mc:Fallback>
      </mc:AlternateContent>
    </p:spTree>
    <p:extLst>
      <p:ext uri="{BB962C8B-B14F-4D97-AF65-F5344CB8AC3E}">
        <p14:creationId xmlns:p14="http://schemas.microsoft.com/office/powerpoint/2010/main" val="1569229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dissolve">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par>
                          <p:cTn id="13" fill="hold">
                            <p:stCondLst>
                              <p:cond delay="500"/>
                            </p:stCondLst>
                            <p:childTnLst>
                              <p:par>
                                <p:cTn id="14" presetID="2" presetClass="entr" presetSubtype="8" fill="hold" grpId="0" nodeType="afterEffect">
                                  <p:stCondLst>
                                    <p:cond delay="25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2000" fill="hold"/>
                                        <p:tgtEl>
                                          <p:spTgt spid="30"/>
                                        </p:tgtEl>
                                        <p:attrNameLst>
                                          <p:attrName>ppt_x</p:attrName>
                                        </p:attrNameLst>
                                      </p:cBhvr>
                                      <p:tavLst>
                                        <p:tav tm="0">
                                          <p:val>
                                            <p:strVal val="0-#ppt_w/2"/>
                                          </p:val>
                                        </p:tav>
                                        <p:tav tm="100000">
                                          <p:val>
                                            <p:strVal val="#ppt_x"/>
                                          </p:val>
                                        </p:tav>
                                      </p:tavLst>
                                    </p:anim>
                                    <p:anim calcmode="lin" valueType="num">
                                      <p:cBhvr additive="base">
                                        <p:cTn id="17" dur="20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childTnLst>
                                </p:cTn>
                              </p:par>
                            </p:childTnLst>
                          </p:cTn>
                        </p:par>
                        <p:par>
                          <p:cTn id="23" fill="hold">
                            <p:stCondLst>
                              <p:cond delay="500"/>
                            </p:stCondLst>
                            <p:childTnLst>
                              <p:par>
                                <p:cTn id="24" presetID="2" presetClass="entr" presetSubtype="8" fill="hold" grpId="0" nodeType="afterEffect">
                                  <p:stCondLst>
                                    <p:cond delay="250"/>
                                  </p:stCondLst>
                                  <p:childTnLst>
                                    <p:set>
                                      <p:cBhvr>
                                        <p:cTn id="25" dur="1" fill="hold">
                                          <p:stCondLst>
                                            <p:cond delay="0"/>
                                          </p:stCondLst>
                                        </p:cTn>
                                        <p:tgtEl>
                                          <p:spTgt spid="4"/>
                                        </p:tgtEl>
                                        <p:attrNameLst>
                                          <p:attrName>style.visibility</p:attrName>
                                        </p:attrNameLst>
                                      </p:cBhvr>
                                      <p:to>
                                        <p:strVal val="visible"/>
                                      </p:to>
                                    </p:set>
                                    <p:anim calcmode="lin" valueType="num">
                                      <p:cBhvr additive="base">
                                        <p:cTn id="26" dur="2000" fill="hold"/>
                                        <p:tgtEl>
                                          <p:spTgt spid="4"/>
                                        </p:tgtEl>
                                        <p:attrNameLst>
                                          <p:attrName>ppt_x</p:attrName>
                                        </p:attrNameLst>
                                      </p:cBhvr>
                                      <p:tavLst>
                                        <p:tav tm="0">
                                          <p:val>
                                            <p:strVal val="0-#ppt_w/2"/>
                                          </p:val>
                                        </p:tav>
                                        <p:tav tm="100000">
                                          <p:val>
                                            <p:strVal val="#ppt_x"/>
                                          </p:val>
                                        </p:tav>
                                      </p:tavLst>
                                    </p:anim>
                                    <p:anim calcmode="lin" valueType="num">
                                      <p:cBhvr additive="base">
                                        <p:cTn id="27"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dissolve">
                                      <p:cBhvr>
                                        <p:cTn id="32" dur="500"/>
                                        <p:tgtEl>
                                          <p:spTgt spid="31"/>
                                        </p:tgtEl>
                                      </p:cBhvr>
                                    </p:animEffect>
                                  </p:childTnLst>
                                </p:cTn>
                              </p:par>
                            </p:childTnLst>
                          </p:cTn>
                        </p:par>
                        <p:par>
                          <p:cTn id="33" fill="hold">
                            <p:stCondLst>
                              <p:cond delay="500"/>
                            </p:stCondLst>
                            <p:childTnLst>
                              <p:par>
                                <p:cTn id="34" presetID="10" presetClass="entr" presetSubtype="0" fill="hold" nodeType="afterEffect">
                                  <p:stCondLst>
                                    <p:cond delay="50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0" grpId="0"/>
      <p:bldP spid="31" grpId="0"/>
      <p:bldP spid="34" grpId="0"/>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prstClr val="black"/>
                </a:solidFill>
              </a:rPr>
              <a:t>Μερκ</a:t>
            </a:r>
            <a:r>
              <a:rPr lang="el-GR" dirty="0" smtClean="0">
                <a:solidFill>
                  <a:prstClr val="black"/>
                </a:solidFill>
              </a:rPr>
              <a:t>. Παναγιωτόπουλος - Φυσικός        </a:t>
            </a:r>
            <a:r>
              <a:rPr lang="en-US" dirty="0" smtClean="0">
                <a:solidFill>
                  <a:prstClr val="black"/>
                </a:solidFill>
              </a:rPr>
              <a:t>www.merkopanas.blogspot.gr</a:t>
            </a:r>
            <a:endParaRPr lang="el-GR" dirty="0">
              <a:solidFill>
                <a:prstClr val="black"/>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solidFill>
              </a:rPr>
              <a:pPr/>
              <a:t>24</a:t>
            </a:fld>
            <a:endParaRPr lang="el-GR" dirty="0">
              <a:solidFill>
                <a:prstClr val="black"/>
              </a:solidFill>
            </a:endParaRPr>
          </a:p>
        </p:txBody>
      </p:sp>
      <p:sp>
        <p:nvSpPr>
          <p:cNvPr id="4" name="Text Box 20"/>
          <p:cNvSpPr txBox="1">
            <a:spLocks noChangeArrowheads="1"/>
          </p:cNvSpPr>
          <p:nvPr/>
        </p:nvSpPr>
        <p:spPr bwMode="auto">
          <a:xfrm>
            <a:off x="1979712" y="251270"/>
            <a:ext cx="6629871"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marL="0" marR="0" lvl="0" indent="0" algn="just" defTabSz="914400" eaLnBrk="1" fontAlgn="base" latinLnBrk="0" hangingPunct="1">
              <a:lnSpc>
                <a:spcPct val="100000"/>
              </a:lnSpc>
              <a:spcBef>
                <a:spcPct val="50000"/>
              </a:spcBef>
              <a:spcAft>
                <a:spcPct val="0"/>
              </a:spcAft>
              <a:buClrTx/>
              <a:buSzTx/>
              <a:buFontTx/>
              <a:buNone/>
              <a:tabLst/>
              <a:defRPr/>
            </a:pPr>
            <a:r>
              <a:rPr kumimoji="0" lang="el-GR" altLang="el-GR" sz="2400" b="1" i="0" u="none" strike="noStrike" kern="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Comic Sans MS" pitchFamily="66" charset="0"/>
              </a:rPr>
              <a:t>!!!</a:t>
            </a:r>
            <a:r>
              <a:rPr kumimoji="0" lang="el-GR" altLang="el-GR" sz="2400" b="1" i="0" u="none" strike="noStrike" kern="0" cap="none" spc="0" normalizeH="0" baseline="0" noProof="0" dirty="0" smtClean="0">
                <a:ln>
                  <a:noFill/>
                </a:ln>
                <a:solidFill>
                  <a:srgbClr val="000000"/>
                </a:solidFill>
                <a:uLnTx/>
                <a:uFillTx/>
                <a:latin typeface="Comic Sans MS" pitchFamily="66" charset="0"/>
              </a:rPr>
              <a:t> Στην </a:t>
            </a:r>
            <a:r>
              <a:rPr kumimoji="0" lang="el-GR" altLang="el-GR" sz="2400" b="1" i="0" u="none" strike="noStrike" kern="0" cap="none" spc="0" normalizeH="0" baseline="0" noProof="0" dirty="0">
                <a:ln>
                  <a:noFill/>
                </a:ln>
                <a:solidFill>
                  <a:srgbClr val="000000"/>
                </a:solidFill>
                <a:uLnTx/>
                <a:uFillTx/>
                <a:latin typeface="Comic Sans MS" pitchFamily="66" charset="0"/>
              </a:rPr>
              <a:t>ομαλή κυκλική κίνηση, η </a:t>
            </a:r>
            <a:r>
              <a:rPr kumimoji="0" lang="el-GR" altLang="el-GR" sz="2400" b="1"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Comic Sans MS" pitchFamily="66" charset="0"/>
              </a:rPr>
              <a:t>κεντρομόλος δύναμη</a:t>
            </a:r>
            <a:r>
              <a:rPr kumimoji="0" lang="el-GR" altLang="el-GR" sz="24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Comic Sans MS" pitchFamily="66" charset="0"/>
              </a:rPr>
              <a:t> </a:t>
            </a:r>
            <a:r>
              <a:rPr kumimoji="0" lang="el-GR" altLang="el-GR" sz="2400" b="1" i="0" u="none" strike="noStrike" kern="0" cap="none" spc="0" normalizeH="0" baseline="0" noProof="0" dirty="0">
                <a:ln>
                  <a:noFill/>
                </a:ln>
                <a:solidFill>
                  <a:srgbClr val="000000"/>
                </a:solidFill>
                <a:uLnTx/>
                <a:uFillTx/>
                <a:latin typeface="Comic Sans MS" pitchFamily="66" charset="0"/>
              </a:rPr>
              <a:t>είναι η </a:t>
            </a:r>
            <a:r>
              <a:rPr kumimoji="0" lang="el-GR" altLang="el-GR" sz="2400" b="1"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Comic Sans MS" pitchFamily="66" charset="0"/>
              </a:rPr>
              <a:t>συνισταμένη</a:t>
            </a:r>
            <a:r>
              <a:rPr kumimoji="0" lang="el-GR" altLang="el-GR" sz="2400" b="1" i="0" u="none" strike="noStrike" kern="0" cap="none" spc="0" normalizeH="0" baseline="0" noProof="0" dirty="0">
                <a:ln>
                  <a:noFill/>
                </a:ln>
                <a:solidFill>
                  <a:srgbClr val="000000"/>
                </a:solidFill>
                <a:uLnTx/>
                <a:uFillTx/>
                <a:latin typeface="Comic Sans MS" pitchFamily="66" charset="0"/>
              </a:rPr>
              <a:t> των </a:t>
            </a:r>
            <a:r>
              <a:rPr kumimoji="0" lang="el-GR" altLang="el-GR" sz="2400" b="1"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Comic Sans MS" pitchFamily="66" charset="0"/>
              </a:rPr>
              <a:t>δυνάμεων</a:t>
            </a:r>
            <a:r>
              <a:rPr kumimoji="0" lang="el-GR" altLang="el-GR" sz="2400" b="1" i="0" u="none" strike="noStrike" kern="0" cap="none" spc="0" normalizeH="0" baseline="0" noProof="0" dirty="0">
                <a:ln>
                  <a:noFill/>
                </a:ln>
                <a:solidFill>
                  <a:srgbClr val="000000"/>
                </a:solidFill>
                <a:uLnTx/>
                <a:uFillTx/>
                <a:latin typeface="Comic Sans MS" pitchFamily="66" charset="0"/>
              </a:rPr>
              <a:t> που ασκούνται στο σώμα και βρίσκεται στη διεύθυνση της ακτίνας. </a:t>
            </a:r>
          </a:p>
        </p:txBody>
      </p:sp>
      <p:pic>
        <p:nvPicPr>
          <p:cNvPr id="5"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249283"/>
            <a:ext cx="1219200" cy="11620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Ορθογώνιο 5"/>
          <p:cNvSpPr/>
          <p:nvPr/>
        </p:nvSpPr>
        <p:spPr>
          <a:xfrm>
            <a:off x="1424470" y="1903445"/>
            <a:ext cx="7540017" cy="1477328"/>
          </a:xfrm>
          <a:prstGeom prst="rect">
            <a:avLst/>
          </a:prstGeom>
        </p:spPr>
        <p:txBody>
          <a:bodyPr wrap="square">
            <a:spAutoFit/>
          </a:bodyPr>
          <a:lstStyle/>
          <a:p>
            <a:pPr lvl="0" algn="just" fontAlgn="base">
              <a:spcBef>
                <a:spcPct val="50000"/>
              </a:spcBef>
              <a:spcAft>
                <a:spcPct val="0"/>
              </a:spcAft>
            </a:pPr>
            <a:r>
              <a:rPr lang="el-GR" altLang="el-GR" sz="2000" b="1" dirty="0" smtClean="0">
                <a:solidFill>
                  <a:srgbClr val="000000"/>
                </a:solidFill>
                <a:latin typeface="Comic Sans MS" panose="030F0702030302020204" pitchFamily="66" charset="0"/>
              </a:rPr>
              <a:t>Παράδειγμα</a:t>
            </a:r>
            <a:r>
              <a:rPr lang="en-US" altLang="el-GR" sz="2000" b="1" dirty="0" smtClean="0">
                <a:solidFill>
                  <a:srgbClr val="000000"/>
                </a:solidFill>
                <a:latin typeface="Comic Sans MS" panose="030F0702030302020204" pitchFamily="66" charset="0"/>
              </a:rPr>
              <a:t>: </a:t>
            </a:r>
            <a:r>
              <a:rPr lang="el-GR" altLang="el-GR" sz="2000" dirty="0" smtClean="0">
                <a:solidFill>
                  <a:srgbClr val="000000"/>
                </a:solidFill>
                <a:latin typeface="Comic Sans MS" panose="030F0702030302020204" pitchFamily="66" charset="0"/>
              </a:rPr>
              <a:t>Το </a:t>
            </a:r>
            <a:r>
              <a:rPr lang="el-GR" altLang="el-GR" sz="2000" dirty="0">
                <a:solidFill>
                  <a:srgbClr val="000000"/>
                </a:solidFill>
                <a:latin typeface="Comic Sans MS" panose="030F0702030302020204" pitchFamily="66" charset="0"/>
              </a:rPr>
              <a:t>σημειακό αντικείμενο του σχήματος είναι δεμένο στο ελεύθερο άκρο αβαρούς νήματος </a:t>
            </a:r>
            <a:r>
              <a:rPr lang="el-GR" altLang="el-GR" sz="2000" dirty="0" smtClean="0">
                <a:solidFill>
                  <a:srgbClr val="000000"/>
                </a:solidFill>
                <a:latin typeface="Comic Sans MS" panose="030F0702030302020204" pitchFamily="66" charset="0"/>
              </a:rPr>
              <a:t>και </a:t>
            </a:r>
            <a:r>
              <a:rPr lang="el-GR" altLang="el-GR" sz="2000" dirty="0">
                <a:solidFill>
                  <a:srgbClr val="000000"/>
                </a:solidFill>
                <a:latin typeface="Comic Sans MS" panose="030F0702030302020204" pitchFamily="66" charset="0"/>
              </a:rPr>
              <a:t>κινείται σε κατακόρυφη κυκλική τροχιά. </a:t>
            </a:r>
          </a:p>
          <a:p>
            <a:pPr lvl="0" algn="just" fontAlgn="base">
              <a:spcBef>
                <a:spcPct val="50000"/>
              </a:spcBef>
              <a:spcAft>
                <a:spcPct val="0"/>
              </a:spcAft>
            </a:pPr>
            <a:r>
              <a:rPr lang="el-GR" altLang="el-GR" sz="2000" dirty="0">
                <a:solidFill>
                  <a:srgbClr val="000000"/>
                </a:solidFill>
                <a:latin typeface="Comic Sans MS" panose="030F0702030302020204" pitchFamily="66" charset="0"/>
              </a:rPr>
              <a:t>Να σχεδιάσετε την κεντρομόλο δύναμη στις θέσεις </a:t>
            </a:r>
            <a:r>
              <a:rPr lang="el-GR" altLang="el-GR" sz="2000" dirty="0" smtClean="0">
                <a:solidFill>
                  <a:srgbClr val="000000"/>
                </a:solidFill>
                <a:latin typeface="Comic Sans MS" panose="030F0702030302020204" pitchFamily="66" charset="0"/>
              </a:rPr>
              <a:t>Α,Γ</a:t>
            </a:r>
            <a:r>
              <a:rPr lang="el-GR" altLang="el-GR" sz="2000" dirty="0">
                <a:solidFill>
                  <a:srgbClr val="000000"/>
                </a:solidFill>
                <a:latin typeface="Comic Sans MS" panose="030F0702030302020204" pitchFamily="66" charset="0"/>
              </a:rPr>
              <a:t>.</a:t>
            </a:r>
          </a:p>
        </p:txBody>
      </p:sp>
      <p:grpSp>
        <p:nvGrpSpPr>
          <p:cNvPr id="8" name="Group 46"/>
          <p:cNvGrpSpPr>
            <a:grpSpLocks/>
          </p:cNvGrpSpPr>
          <p:nvPr/>
        </p:nvGrpSpPr>
        <p:grpSpPr bwMode="auto">
          <a:xfrm>
            <a:off x="3999880" y="3833724"/>
            <a:ext cx="360362" cy="530224"/>
            <a:chOff x="2381" y="1661"/>
            <a:chExt cx="227" cy="334"/>
          </a:xfrm>
        </p:grpSpPr>
        <p:sp>
          <p:nvSpPr>
            <p:cNvPr id="9" name="Line 44"/>
            <p:cNvSpPr>
              <a:spLocks noChangeShapeType="1"/>
            </p:cNvSpPr>
            <p:nvPr/>
          </p:nvSpPr>
          <p:spPr bwMode="auto">
            <a:xfrm rot="10800000">
              <a:off x="2608" y="1661"/>
              <a:ext cx="0" cy="319"/>
            </a:xfrm>
            <a:prstGeom prst="line">
              <a:avLst/>
            </a:prstGeom>
            <a:noFill/>
            <a:ln w="28575">
              <a:solidFill>
                <a:srgbClr val="0066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l-GR" sz="2400" b="0" i="0" u="none" strike="noStrike" kern="0" cap="none" spc="0" normalizeH="0" baseline="0" noProof="0" smtClean="0">
                <a:ln>
                  <a:noFill/>
                </a:ln>
                <a:solidFill>
                  <a:srgbClr val="000000"/>
                </a:solidFill>
                <a:effectLst/>
                <a:uLnTx/>
                <a:uFillTx/>
                <a:latin typeface="Times New Roman" pitchFamily="18" charset="0"/>
              </a:endParaRPr>
            </a:p>
          </p:txBody>
        </p:sp>
        <p:sp>
          <p:nvSpPr>
            <p:cNvPr id="10" name="Text Box 45"/>
            <p:cNvSpPr txBox="1">
              <a:spLocks noChangeArrowheads="1"/>
            </p:cNvSpPr>
            <p:nvPr/>
          </p:nvSpPr>
          <p:spPr bwMode="auto">
            <a:xfrm>
              <a:off x="2381" y="1821"/>
              <a:ext cx="227" cy="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el-GR" sz="1200" b="1" i="1" u="none" strike="noStrike" kern="0" cap="none" spc="0" normalizeH="0" baseline="0" noProof="0" dirty="0" smtClean="0">
                  <a:ln>
                    <a:noFill/>
                  </a:ln>
                  <a:solidFill>
                    <a:srgbClr val="006600"/>
                  </a:solidFill>
                  <a:effectLst/>
                  <a:uLnTx/>
                  <a:uFillTx/>
                  <a:latin typeface="Comic Sans MS" panose="030F0702030302020204" pitchFamily="66" charset="0"/>
                </a:rPr>
                <a:t>F</a:t>
              </a:r>
              <a:r>
                <a:rPr kumimoji="0" lang="el-GR" altLang="el-GR" sz="1200" b="1" i="0" u="none" strike="noStrike" kern="0" cap="none" spc="0" normalizeH="0" baseline="-25000" noProof="0" dirty="0" smtClean="0">
                  <a:ln>
                    <a:noFill/>
                  </a:ln>
                  <a:solidFill>
                    <a:srgbClr val="006600"/>
                  </a:solidFill>
                  <a:effectLst/>
                  <a:uLnTx/>
                  <a:uFillTx/>
                  <a:latin typeface="Comic Sans MS" panose="030F0702030302020204" pitchFamily="66" charset="0"/>
                </a:rPr>
                <a:t>ν</a:t>
              </a:r>
              <a:endParaRPr kumimoji="0" lang="el-GR" altLang="el-GR" sz="1200" b="1" i="0" u="none" strike="noStrike" kern="0" cap="none" spc="0" normalizeH="0" baseline="0" noProof="0" dirty="0" smtClean="0">
                <a:ln>
                  <a:noFill/>
                </a:ln>
                <a:solidFill>
                  <a:srgbClr val="006600"/>
                </a:solidFill>
                <a:effectLst/>
                <a:uLnTx/>
                <a:uFillTx/>
                <a:latin typeface="Comic Sans MS" panose="030F0702030302020204" pitchFamily="66" charset="0"/>
              </a:endParaRPr>
            </a:p>
          </p:txBody>
        </p:sp>
      </p:grpSp>
      <p:grpSp>
        <p:nvGrpSpPr>
          <p:cNvPr id="14" name="Group 27"/>
          <p:cNvGrpSpPr>
            <a:grpSpLocks/>
          </p:cNvGrpSpPr>
          <p:nvPr/>
        </p:nvGrpSpPr>
        <p:grpSpPr bwMode="auto">
          <a:xfrm>
            <a:off x="4322272" y="5640567"/>
            <a:ext cx="431800" cy="412407"/>
            <a:chOff x="2590" y="2859"/>
            <a:chExt cx="272" cy="356"/>
          </a:xfrm>
        </p:grpSpPr>
        <p:sp>
          <p:nvSpPr>
            <p:cNvPr id="15" name="Line 24"/>
            <p:cNvSpPr>
              <a:spLocks noChangeShapeType="1"/>
            </p:cNvSpPr>
            <p:nvPr/>
          </p:nvSpPr>
          <p:spPr bwMode="auto">
            <a:xfrm>
              <a:off x="2608" y="2859"/>
              <a:ext cx="0" cy="272"/>
            </a:xfrm>
            <a:prstGeom prst="line">
              <a:avLst/>
            </a:prstGeom>
            <a:noFill/>
            <a:ln w="2857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l-GR" sz="2400" b="0" i="0" u="none" strike="noStrike" kern="0" cap="none" spc="0" normalizeH="0" baseline="0" noProof="0" smtClean="0">
                <a:ln>
                  <a:noFill/>
                </a:ln>
                <a:solidFill>
                  <a:srgbClr val="000000"/>
                </a:solidFill>
                <a:effectLst/>
                <a:uLnTx/>
                <a:uFillTx/>
                <a:latin typeface="Times New Roman" pitchFamily="18" charset="0"/>
              </a:endParaRPr>
            </a:p>
          </p:txBody>
        </p:sp>
        <p:sp>
          <p:nvSpPr>
            <p:cNvPr id="16" name="Text Box 26"/>
            <p:cNvSpPr txBox="1">
              <a:spLocks noChangeArrowheads="1"/>
            </p:cNvSpPr>
            <p:nvPr/>
          </p:nvSpPr>
          <p:spPr bwMode="auto">
            <a:xfrm>
              <a:off x="2590" y="2976"/>
              <a:ext cx="272" cy="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el-GR" sz="1200" b="0" i="1" u="none" strike="noStrike" kern="0" cap="none" spc="0" normalizeH="0" baseline="0" noProof="0" dirty="0" smtClean="0">
                  <a:ln>
                    <a:noFill/>
                  </a:ln>
                  <a:solidFill>
                    <a:srgbClr val="000000"/>
                  </a:solidFill>
                  <a:effectLst/>
                  <a:uLnTx/>
                  <a:uFillTx/>
                  <a:latin typeface="Trebuchet MS" pitchFamily="34" charset="0"/>
                </a:rPr>
                <a:t>mg</a:t>
              </a:r>
              <a:endParaRPr kumimoji="0" lang="el-GR" altLang="el-GR" sz="1200" b="0" i="1" u="none" strike="noStrike" kern="0" cap="none" spc="0" normalizeH="0" baseline="0" noProof="0" dirty="0" smtClean="0">
                <a:ln>
                  <a:noFill/>
                </a:ln>
                <a:solidFill>
                  <a:srgbClr val="000000"/>
                </a:solidFill>
                <a:effectLst/>
                <a:uLnTx/>
                <a:uFillTx/>
                <a:latin typeface="Trebuchet MS" pitchFamily="34" charset="0"/>
              </a:endParaRPr>
            </a:p>
          </p:txBody>
        </p:sp>
      </p:grpSp>
      <p:grpSp>
        <p:nvGrpSpPr>
          <p:cNvPr id="19" name="Group 29"/>
          <p:cNvGrpSpPr>
            <a:grpSpLocks/>
          </p:cNvGrpSpPr>
          <p:nvPr/>
        </p:nvGrpSpPr>
        <p:grpSpPr bwMode="auto">
          <a:xfrm>
            <a:off x="4014175" y="4872562"/>
            <a:ext cx="360363" cy="646113"/>
            <a:chOff x="2393" y="2297"/>
            <a:chExt cx="227" cy="407"/>
          </a:xfrm>
        </p:grpSpPr>
        <p:sp>
          <p:nvSpPr>
            <p:cNvPr id="20" name="Line 25"/>
            <p:cNvSpPr>
              <a:spLocks noChangeShapeType="1"/>
            </p:cNvSpPr>
            <p:nvPr/>
          </p:nvSpPr>
          <p:spPr bwMode="auto">
            <a:xfrm>
              <a:off x="2608" y="2392"/>
              <a:ext cx="0" cy="312"/>
            </a:xfrm>
            <a:prstGeom prst="line">
              <a:avLst/>
            </a:prstGeom>
            <a:noFill/>
            <a:ln w="28575">
              <a:solidFill>
                <a:srgbClr val="0066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l-GR" sz="2400" b="0" i="0" u="none" strike="noStrike" kern="0" cap="none" spc="0" normalizeH="0" baseline="0" noProof="0" smtClean="0">
                <a:ln>
                  <a:noFill/>
                </a:ln>
                <a:solidFill>
                  <a:srgbClr val="000000"/>
                </a:solidFill>
                <a:effectLst/>
                <a:uLnTx/>
                <a:uFillTx/>
                <a:latin typeface="Times New Roman" pitchFamily="18" charset="0"/>
              </a:endParaRPr>
            </a:p>
          </p:txBody>
        </p:sp>
        <p:sp>
          <p:nvSpPr>
            <p:cNvPr id="21" name="Text Box 28"/>
            <p:cNvSpPr txBox="1">
              <a:spLocks noChangeArrowheads="1"/>
            </p:cNvSpPr>
            <p:nvPr/>
          </p:nvSpPr>
          <p:spPr bwMode="auto">
            <a:xfrm>
              <a:off x="2393" y="2297"/>
              <a:ext cx="227" cy="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el-GR" sz="1200" b="1" i="1" u="none" strike="noStrike" kern="0" cap="none" spc="0" normalizeH="0" baseline="0" noProof="0" dirty="0" smtClean="0">
                  <a:ln>
                    <a:noFill/>
                  </a:ln>
                  <a:solidFill>
                    <a:srgbClr val="006600"/>
                  </a:solidFill>
                  <a:effectLst/>
                  <a:uLnTx/>
                  <a:uFillTx/>
                  <a:latin typeface="Comic Sans MS" panose="030F0702030302020204" pitchFamily="66" charset="0"/>
                </a:rPr>
                <a:t>F</a:t>
              </a:r>
              <a:r>
                <a:rPr kumimoji="0" lang="el-GR" altLang="el-GR" sz="1200" b="1" i="0" u="none" strike="noStrike" kern="0" cap="none" spc="0" normalizeH="0" baseline="-25000" noProof="0" dirty="0" smtClean="0">
                  <a:ln>
                    <a:noFill/>
                  </a:ln>
                  <a:solidFill>
                    <a:srgbClr val="006600"/>
                  </a:solidFill>
                  <a:effectLst/>
                  <a:uLnTx/>
                  <a:uFillTx/>
                  <a:latin typeface="Comic Sans MS" panose="030F0702030302020204" pitchFamily="66" charset="0"/>
                </a:rPr>
                <a:t>ν</a:t>
              </a:r>
              <a:endParaRPr kumimoji="0" lang="el-GR" altLang="el-GR" sz="1200" b="1" i="0" u="none" strike="noStrike" kern="0" cap="none" spc="0" normalizeH="0" baseline="0" noProof="0" dirty="0" smtClean="0">
                <a:ln>
                  <a:noFill/>
                </a:ln>
                <a:solidFill>
                  <a:srgbClr val="006600"/>
                </a:solidFill>
                <a:effectLst/>
                <a:uLnTx/>
                <a:uFillTx/>
                <a:latin typeface="Comic Sans MS" panose="030F0702030302020204" pitchFamily="66" charset="0"/>
              </a:endParaRPr>
            </a:p>
          </p:txBody>
        </p:sp>
      </p:grpSp>
      <p:sp>
        <p:nvSpPr>
          <p:cNvPr id="23" name="Έλλειψη 22"/>
          <p:cNvSpPr/>
          <p:nvPr/>
        </p:nvSpPr>
        <p:spPr>
          <a:xfrm>
            <a:off x="4277822" y="3762095"/>
            <a:ext cx="164838" cy="1575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nvGrpSpPr>
          <p:cNvPr id="18" name="Ομάδα 17"/>
          <p:cNvGrpSpPr/>
          <p:nvPr/>
        </p:nvGrpSpPr>
        <p:grpSpPr>
          <a:xfrm>
            <a:off x="4323730" y="5083892"/>
            <a:ext cx="432048" cy="470881"/>
            <a:chOff x="6130076" y="4167748"/>
            <a:chExt cx="432048" cy="470881"/>
          </a:xfrm>
        </p:grpSpPr>
        <p:sp>
          <p:nvSpPr>
            <p:cNvPr id="25" name="Line 30"/>
            <p:cNvSpPr>
              <a:spLocks noChangeShapeType="1"/>
            </p:cNvSpPr>
            <p:nvPr/>
          </p:nvSpPr>
          <p:spPr bwMode="auto">
            <a:xfrm flipV="1">
              <a:off x="6156176" y="4351292"/>
              <a:ext cx="0" cy="287337"/>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6" name="Text Box 45"/>
            <p:cNvSpPr txBox="1">
              <a:spLocks noChangeArrowheads="1"/>
            </p:cNvSpPr>
            <p:nvPr/>
          </p:nvSpPr>
          <p:spPr bwMode="auto">
            <a:xfrm>
              <a:off x="6130076" y="4167748"/>
              <a:ext cx="43204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el-GR" sz="1400" b="1" i="1" u="none" strike="noStrike" kern="0" cap="none" spc="0" normalizeH="0" baseline="0" noProof="0" dirty="0" smtClean="0">
                  <a:ln>
                    <a:noFill/>
                  </a:ln>
                  <a:solidFill>
                    <a:srgbClr val="FF0000"/>
                  </a:solidFill>
                  <a:effectLst/>
                  <a:uLnTx/>
                  <a:uFillTx/>
                  <a:latin typeface="Comic Sans MS" panose="030F0702030302020204" pitchFamily="66" charset="0"/>
                </a:rPr>
                <a:t>F</a:t>
              </a:r>
              <a:r>
                <a:rPr lang="el-GR" altLang="el-GR" sz="1400" b="1" kern="0" baseline="-25000" dirty="0">
                  <a:solidFill>
                    <a:srgbClr val="FF0000"/>
                  </a:solidFill>
                  <a:latin typeface="Comic Sans MS" panose="030F0702030302020204" pitchFamily="66" charset="0"/>
                </a:rPr>
                <a:t>κ</a:t>
              </a:r>
              <a:endParaRPr kumimoji="0" lang="el-GR" altLang="el-GR" sz="1400" b="1" i="0" u="none" strike="noStrike" kern="0" cap="none" spc="0" normalizeH="0" baseline="0" noProof="0" dirty="0" smtClean="0">
                <a:ln>
                  <a:noFill/>
                </a:ln>
                <a:solidFill>
                  <a:srgbClr val="FF0000"/>
                </a:solidFill>
                <a:effectLst/>
                <a:uLnTx/>
                <a:uFillTx/>
                <a:latin typeface="Comic Sans MS" panose="030F0702030302020204" pitchFamily="66" charset="0"/>
              </a:endParaRPr>
            </a:p>
          </p:txBody>
        </p:sp>
      </p:grpSp>
      <p:grpSp>
        <p:nvGrpSpPr>
          <p:cNvPr id="29" name="Group 40"/>
          <p:cNvGrpSpPr>
            <a:grpSpLocks/>
          </p:cNvGrpSpPr>
          <p:nvPr/>
        </p:nvGrpSpPr>
        <p:grpSpPr bwMode="auto">
          <a:xfrm>
            <a:off x="4323022" y="3878167"/>
            <a:ext cx="431800" cy="339424"/>
            <a:chOff x="2579" y="2795"/>
            <a:chExt cx="272" cy="293"/>
          </a:xfrm>
        </p:grpSpPr>
        <p:sp>
          <p:nvSpPr>
            <p:cNvPr id="30" name="Line 41"/>
            <p:cNvSpPr>
              <a:spLocks noChangeShapeType="1"/>
            </p:cNvSpPr>
            <p:nvPr/>
          </p:nvSpPr>
          <p:spPr bwMode="auto">
            <a:xfrm>
              <a:off x="2608" y="2795"/>
              <a:ext cx="0" cy="272"/>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31" name="Text Box 42"/>
            <p:cNvSpPr txBox="1">
              <a:spLocks noChangeArrowheads="1"/>
            </p:cNvSpPr>
            <p:nvPr/>
          </p:nvSpPr>
          <p:spPr bwMode="auto">
            <a:xfrm>
              <a:off x="2579" y="2849"/>
              <a:ext cx="272" cy="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l-GR" sz="1200" i="1" dirty="0">
                  <a:latin typeface="Trebuchet MS" pitchFamily="34" charset="0"/>
                </a:rPr>
                <a:t>mg</a:t>
              </a:r>
              <a:endParaRPr lang="el-GR" altLang="el-GR" sz="1200" i="1" dirty="0">
                <a:latin typeface="Trebuchet MS" pitchFamily="34" charset="0"/>
              </a:endParaRPr>
            </a:p>
          </p:txBody>
        </p:sp>
      </p:grpSp>
      <p:grpSp>
        <p:nvGrpSpPr>
          <p:cNvPr id="27" name="Ομάδα 26"/>
          <p:cNvGrpSpPr/>
          <p:nvPr/>
        </p:nvGrpSpPr>
        <p:grpSpPr>
          <a:xfrm>
            <a:off x="4378093" y="3878584"/>
            <a:ext cx="432048" cy="930443"/>
            <a:chOff x="7020272" y="3813597"/>
            <a:chExt cx="432048" cy="930443"/>
          </a:xfrm>
        </p:grpSpPr>
        <p:sp>
          <p:nvSpPr>
            <p:cNvPr id="32" name="Line 47"/>
            <p:cNvSpPr>
              <a:spLocks noChangeShapeType="1"/>
            </p:cNvSpPr>
            <p:nvPr/>
          </p:nvSpPr>
          <p:spPr bwMode="auto">
            <a:xfrm>
              <a:off x="7020272" y="3813597"/>
              <a:ext cx="0" cy="776554"/>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33" name="Text Box 45"/>
            <p:cNvSpPr txBox="1">
              <a:spLocks noChangeArrowheads="1"/>
            </p:cNvSpPr>
            <p:nvPr/>
          </p:nvSpPr>
          <p:spPr bwMode="auto">
            <a:xfrm>
              <a:off x="7020272" y="4436263"/>
              <a:ext cx="43204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el-GR" sz="1400" b="1" i="1" u="none" strike="noStrike" kern="0" cap="none" spc="0" normalizeH="0" baseline="0" noProof="0" dirty="0" smtClean="0">
                  <a:ln>
                    <a:noFill/>
                  </a:ln>
                  <a:solidFill>
                    <a:srgbClr val="FF0000"/>
                  </a:solidFill>
                  <a:effectLst/>
                  <a:uLnTx/>
                  <a:uFillTx/>
                  <a:latin typeface="Comic Sans MS" panose="030F0702030302020204" pitchFamily="66" charset="0"/>
                </a:rPr>
                <a:t>F</a:t>
              </a:r>
              <a:r>
                <a:rPr lang="el-GR" altLang="el-GR" sz="1400" b="1" kern="0" baseline="-25000" dirty="0">
                  <a:solidFill>
                    <a:srgbClr val="FF0000"/>
                  </a:solidFill>
                  <a:latin typeface="Comic Sans MS" panose="030F0702030302020204" pitchFamily="66" charset="0"/>
                </a:rPr>
                <a:t>κ</a:t>
              </a:r>
              <a:endParaRPr kumimoji="0" lang="el-GR" altLang="el-GR" sz="1400" b="1" i="0" u="none" strike="noStrike" kern="0" cap="none" spc="0" normalizeH="0" baseline="0" noProof="0" dirty="0" smtClean="0">
                <a:ln>
                  <a:noFill/>
                </a:ln>
                <a:solidFill>
                  <a:srgbClr val="FF0000"/>
                </a:solidFill>
                <a:effectLst/>
                <a:uLnTx/>
                <a:uFillTx/>
                <a:latin typeface="Comic Sans MS" panose="030F0702030302020204" pitchFamily="66" charset="0"/>
              </a:endParaRPr>
            </a:p>
          </p:txBody>
        </p:sp>
      </p:grpSp>
      <p:grpSp>
        <p:nvGrpSpPr>
          <p:cNvPr id="38" name="Ομάδα 37"/>
          <p:cNvGrpSpPr/>
          <p:nvPr/>
        </p:nvGrpSpPr>
        <p:grpSpPr>
          <a:xfrm>
            <a:off x="3496642" y="3521210"/>
            <a:ext cx="1727200" cy="2387962"/>
            <a:chOff x="3496642" y="3521210"/>
            <a:chExt cx="1727200" cy="2387962"/>
          </a:xfrm>
        </p:grpSpPr>
        <p:sp>
          <p:nvSpPr>
            <p:cNvPr id="13" name="Text Box 14"/>
            <p:cNvSpPr txBox="1">
              <a:spLocks noChangeArrowheads="1"/>
            </p:cNvSpPr>
            <p:nvPr/>
          </p:nvSpPr>
          <p:spPr bwMode="auto">
            <a:xfrm>
              <a:off x="4188869" y="3521210"/>
              <a:ext cx="28733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l-GR" altLang="el-GR" sz="1400" dirty="0" smtClean="0">
                  <a:solidFill>
                    <a:srgbClr val="000000"/>
                  </a:solidFill>
                  <a:latin typeface="Comic Sans MS" panose="030F0702030302020204" pitchFamily="66" charset="0"/>
                </a:rPr>
                <a:t>Γ</a:t>
              </a:r>
            </a:p>
          </p:txBody>
        </p:sp>
        <p:grpSp>
          <p:nvGrpSpPr>
            <p:cNvPr id="37" name="Ομάδα 36"/>
            <p:cNvGrpSpPr/>
            <p:nvPr/>
          </p:nvGrpSpPr>
          <p:grpSpPr>
            <a:xfrm>
              <a:off x="3496642" y="3840869"/>
              <a:ext cx="1727200" cy="2068303"/>
              <a:chOff x="3496642" y="3840869"/>
              <a:chExt cx="1727200" cy="2068303"/>
            </a:xfrm>
          </p:grpSpPr>
          <p:grpSp>
            <p:nvGrpSpPr>
              <p:cNvPr id="17" name="Ομάδα 16"/>
              <p:cNvGrpSpPr/>
              <p:nvPr/>
            </p:nvGrpSpPr>
            <p:grpSpPr>
              <a:xfrm>
                <a:off x="3496642" y="3840869"/>
                <a:ext cx="1727200" cy="2068303"/>
                <a:chOff x="3496642" y="3840869"/>
                <a:chExt cx="1727200" cy="2068303"/>
              </a:xfrm>
            </p:grpSpPr>
            <p:sp>
              <p:nvSpPr>
                <p:cNvPr id="11" name="Text Box 14"/>
                <p:cNvSpPr txBox="1">
                  <a:spLocks noChangeArrowheads="1"/>
                </p:cNvSpPr>
                <p:nvPr/>
              </p:nvSpPr>
              <p:spPr bwMode="auto">
                <a:xfrm>
                  <a:off x="4036392" y="5601395"/>
                  <a:ext cx="28733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l-GR" altLang="el-GR" sz="1400" dirty="0" smtClean="0">
                      <a:solidFill>
                        <a:srgbClr val="000000"/>
                      </a:solidFill>
                      <a:latin typeface="Comic Sans MS" panose="030F0702030302020204" pitchFamily="66" charset="0"/>
                    </a:rPr>
                    <a:t>Α</a:t>
                  </a:r>
                </a:p>
              </p:txBody>
            </p:sp>
            <p:sp>
              <p:nvSpPr>
                <p:cNvPr id="12" name="Έλλειψη 11"/>
                <p:cNvSpPr/>
                <p:nvPr/>
              </p:nvSpPr>
              <p:spPr>
                <a:xfrm>
                  <a:off x="4276489" y="5522621"/>
                  <a:ext cx="164838" cy="1575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2" name="Oval 7"/>
                <p:cNvSpPr>
                  <a:spLocks noChangeArrowheads="1"/>
                </p:cNvSpPr>
                <p:nvPr/>
              </p:nvSpPr>
              <p:spPr bwMode="auto">
                <a:xfrm>
                  <a:off x="3496642" y="3840869"/>
                  <a:ext cx="1727200" cy="1800225"/>
                </a:xfrm>
                <a:prstGeom prst="ellipse">
                  <a:avLst/>
                </a:prstGeom>
                <a:noFill/>
                <a:ln w="9525">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grpSp>
          <p:cxnSp>
            <p:nvCxnSpPr>
              <p:cNvPr id="36" name="Ευθεία γραμμή σύνδεσης 35"/>
              <p:cNvCxnSpPr>
                <a:stCxn id="12" idx="0"/>
              </p:cNvCxnSpPr>
              <p:nvPr/>
            </p:nvCxnSpPr>
            <p:spPr>
              <a:xfrm flipV="1">
                <a:off x="4358908" y="4812976"/>
                <a:ext cx="0" cy="7096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7" name="TextBox 6"/>
          <p:cNvSpPr txBox="1"/>
          <p:nvPr/>
        </p:nvSpPr>
        <p:spPr>
          <a:xfrm>
            <a:off x="1149152" y="3675098"/>
            <a:ext cx="1219200" cy="400110"/>
          </a:xfrm>
          <a:prstGeom prst="rect">
            <a:avLst/>
          </a:prstGeom>
          <a:noFill/>
        </p:spPr>
        <p:txBody>
          <a:bodyPr wrap="square" rtlCol="0">
            <a:spAutoFit/>
          </a:bodyPr>
          <a:lstStyle/>
          <a:p>
            <a:r>
              <a:rPr lang="el-GR" sz="2000" b="1" dirty="0" smtClean="0">
                <a:latin typeface="Comic Sans MS" panose="030F0702030302020204" pitchFamily="66" charset="0"/>
              </a:rPr>
              <a:t>Θέση Α</a:t>
            </a:r>
            <a:endParaRPr lang="el-GR" sz="2000" b="1"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24" name="TextBox 23"/>
              <p:cNvSpPr txBox="1"/>
              <p:nvPr/>
            </p:nvSpPr>
            <p:spPr>
              <a:xfrm>
                <a:off x="755576" y="4193264"/>
                <a:ext cx="1944216" cy="506421"/>
              </a:xfrm>
              <a:prstGeom prst="rect">
                <a:avLst/>
              </a:prstGeom>
              <a:noFill/>
            </p:spPr>
            <p:txBody>
              <a:bodyPr wrap="square" rtlCol="0">
                <a:spAutoFit/>
              </a:bodyPr>
              <a:lstStyle/>
              <a:p>
                <a14:m>
                  <m:oMath xmlns:m="http://schemas.openxmlformats.org/officeDocument/2006/math">
                    <m:sSub>
                      <m:sSubPr>
                        <m:ctrlPr>
                          <a:rPr lang="el-GR" sz="2400" b="1" i="1" smtClean="0">
                            <a:latin typeface="Cambria Math"/>
                          </a:rPr>
                        </m:ctrlPr>
                      </m:sSubPr>
                      <m:e>
                        <m:acc>
                          <m:accPr>
                            <m:chr m:val="⃗"/>
                            <m:ctrlPr>
                              <a:rPr lang="el-GR" sz="2400" b="1" i="1" smtClean="0">
                                <a:latin typeface="Cambria Math"/>
                              </a:rPr>
                            </m:ctrlPr>
                          </m:accPr>
                          <m:e>
                            <m:r>
                              <a:rPr lang="en-US" sz="2400" b="1" i="1" smtClean="0">
                                <a:latin typeface="Cambria Math"/>
                              </a:rPr>
                              <m:t>𝑭</m:t>
                            </m:r>
                          </m:e>
                        </m:acc>
                      </m:e>
                      <m:sub>
                        <m:r>
                          <a:rPr lang="el-GR" sz="2400" b="1" i="1" smtClean="0">
                            <a:latin typeface="Cambria Math"/>
                          </a:rPr>
                          <m:t>𝜿</m:t>
                        </m:r>
                      </m:sub>
                    </m:sSub>
                  </m:oMath>
                </a14:m>
                <a:r>
                  <a:rPr lang="en-US" sz="2400" b="1" dirty="0" smtClean="0"/>
                  <a:t> = </a:t>
                </a:r>
                <a14:m>
                  <m:oMath xmlns:m="http://schemas.openxmlformats.org/officeDocument/2006/math">
                    <m:sSub>
                      <m:sSubPr>
                        <m:ctrlPr>
                          <a:rPr lang="en-US" sz="2400" b="1" i="1">
                            <a:latin typeface="Cambria Math"/>
                          </a:rPr>
                        </m:ctrlPr>
                      </m:sSubPr>
                      <m:e>
                        <m:acc>
                          <m:accPr>
                            <m:chr m:val="⃗"/>
                            <m:ctrlPr>
                              <a:rPr lang="en-US" sz="2400" b="1" i="1">
                                <a:latin typeface="Cambria Math"/>
                              </a:rPr>
                            </m:ctrlPr>
                          </m:accPr>
                          <m:e>
                            <m:r>
                              <a:rPr lang="en-US" sz="2400" b="1" i="1">
                                <a:latin typeface="Cambria Math"/>
                              </a:rPr>
                              <m:t>𝑭</m:t>
                            </m:r>
                          </m:e>
                        </m:acc>
                      </m:e>
                      <m:sub>
                        <m:r>
                          <a:rPr lang="el-GR" sz="2400" b="1" i="1">
                            <a:latin typeface="Cambria Math"/>
                          </a:rPr>
                          <m:t>𝝂</m:t>
                        </m:r>
                      </m:sub>
                    </m:sSub>
                    <m:r>
                      <a:rPr lang="en-US" sz="2400" b="1" i="1" smtClean="0">
                        <a:latin typeface="Cambria Math"/>
                      </a:rPr>
                      <m:t>+</m:t>
                    </m:r>
                    <m:acc>
                      <m:accPr>
                        <m:chr m:val="⃗"/>
                        <m:ctrlPr>
                          <a:rPr lang="en-US" sz="2400" b="1" i="1">
                            <a:latin typeface="Cambria Math"/>
                          </a:rPr>
                        </m:ctrlPr>
                      </m:accPr>
                      <m:e>
                        <m:r>
                          <a:rPr lang="en-US" sz="2400" b="1" i="1">
                            <a:latin typeface="Cambria Math"/>
                          </a:rPr>
                          <m:t>𝒘</m:t>
                        </m:r>
                      </m:e>
                    </m:acc>
                  </m:oMath>
                </a14:m>
                <a:endParaRPr lang="el-GR" sz="2400" b="1" dirty="0"/>
              </a:p>
            </p:txBody>
          </p:sp>
        </mc:Choice>
        <mc:Fallback xmlns="">
          <p:sp>
            <p:nvSpPr>
              <p:cNvPr id="24" name="TextBox 23"/>
              <p:cNvSpPr txBox="1">
                <a:spLocks noRot="1" noChangeAspect="1" noMove="1" noResize="1" noEditPoints="1" noAdjustHandles="1" noChangeArrowheads="1" noChangeShapeType="1" noTextEdit="1"/>
              </p:cNvSpPr>
              <p:nvPr/>
            </p:nvSpPr>
            <p:spPr>
              <a:xfrm>
                <a:off x="755576" y="4193264"/>
                <a:ext cx="1944216" cy="506421"/>
              </a:xfrm>
              <a:prstGeom prst="rect">
                <a:avLst/>
              </a:prstGeom>
              <a:blipFill rotWithShape="1">
                <a:blip r:embed="rId3"/>
                <a:stretch>
                  <a:fillRect t="-1205" b="-26506"/>
                </a:stretch>
              </a:blipFill>
            </p:spPr>
            <p:txBody>
              <a:bodyPr/>
              <a:lstStyle/>
              <a:p>
                <a:r>
                  <a:rPr lang="el-GR">
                    <a:noFill/>
                  </a:rPr>
                  <a:t> </a:t>
                </a:r>
              </a:p>
            </p:txBody>
          </p:sp>
        </mc:Fallback>
      </mc:AlternateContent>
      <p:sp>
        <p:nvSpPr>
          <p:cNvPr id="39" name="TextBox 38"/>
          <p:cNvSpPr txBox="1"/>
          <p:nvPr/>
        </p:nvSpPr>
        <p:spPr>
          <a:xfrm>
            <a:off x="6588224" y="3762095"/>
            <a:ext cx="1219200" cy="400110"/>
          </a:xfrm>
          <a:prstGeom prst="rect">
            <a:avLst/>
          </a:prstGeom>
          <a:noFill/>
        </p:spPr>
        <p:txBody>
          <a:bodyPr wrap="square" rtlCol="0">
            <a:spAutoFit/>
          </a:bodyPr>
          <a:lstStyle/>
          <a:p>
            <a:r>
              <a:rPr lang="el-GR" sz="2000" b="1" dirty="0" smtClean="0">
                <a:latin typeface="Comic Sans MS" panose="030F0702030302020204" pitchFamily="66" charset="0"/>
              </a:rPr>
              <a:t>Θέση Γ</a:t>
            </a:r>
            <a:endParaRPr lang="el-GR" sz="2000" b="1" dirty="0">
              <a:latin typeface="Comic Sans MS" panose="030F0702030302020204" pitchFamily="66" charset="0"/>
            </a:endParaRPr>
          </a:p>
        </p:txBody>
      </p:sp>
      <p:sp>
        <p:nvSpPr>
          <p:cNvPr id="28" name="TextBox 27"/>
          <p:cNvSpPr txBox="1"/>
          <p:nvPr/>
        </p:nvSpPr>
        <p:spPr>
          <a:xfrm>
            <a:off x="323528" y="4880272"/>
            <a:ext cx="3024336" cy="400110"/>
          </a:xfrm>
          <a:prstGeom prst="rect">
            <a:avLst/>
          </a:prstGeom>
          <a:noFill/>
        </p:spPr>
        <p:txBody>
          <a:bodyPr wrap="square" rtlCol="0">
            <a:spAutoFit/>
          </a:bodyPr>
          <a:lstStyle/>
          <a:p>
            <a:r>
              <a:rPr lang="en-US" sz="2000" b="1" i="1" dirty="0" smtClean="0">
                <a:latin typeface="Comic Sans MS" panose="030F0702030302020204" pitchFamily="66" charset="0"/>
              </a:rPr>
              <a:t>F</a:t>
            </a:r>
            <a:r>
              <a:rPr lang="el-GR" sz="2000" b="1" baseline="-25000" dirty="0" smtClean="0">
                <a:latin typeface="Comic Sans MS" panose="030F0702030302020204" pitchFamily="66" charset="0"/>
              </a:rPr>
              <a:t>κ </a:t>
            </a:r>
            <a:r>
              <a:rPr lang="el-GR" sz="2000" b="1" dirty="0" smtClean="0">
                <a:latin typeface="Comic Sans MS" panose="030F0702030302020204" pitchFamily="66" charset="0"/>
              </a:rPr>
              <a:t>= </a:t>
            </a:r>
            <a:r>
              <a:rPr lang="en-US" sz="2000" b="1" i="1" dirty="0" smtClean="0">
                <a:latin typeface="Comic Sans MS" panose="030F0702030302020204" pitchFamily="66" charset="0"/>
              </a:rPr>
              <a:t>F</a:t>
            </a:r>
            <a:r>
              <a:rPr lang="el-GR" sz="2000" b="1" baseline="-25000" dirty="0" smtClean="0">
                <a:latin typeface="Comic Sans MS" panose="030F0702030302020204" pitchFamily="66" charset="0"/>
              </a:rPr>
              <a:t>ν</a:t>
            </a:r>
            <a:r>
              <a:rPr lang="el-GR" sz="2000" b="1" dirty="0" smtClean="0">
                <a:latin typeface="Comic Sans MS" panose="030F0702030302020204" pitchFamily="66" charset="0"/>
              </a:rPr>
              <a:t> – </a:t>
            </a:r>
            <a:r>
              <a:rPr lang="en-US" sz="2000" b="1" i="1" dirty="0" smtClean="0">
                <a:latin typeface="Comic Sans MS" panose="030F0702030302020204" pitchFamily="66" charset="0"/>
              </a:rPr>
              <a:t>w</a:t>
            </a:r>
            <a:r>
              <a:rPr lang="en-US" sz="2000" b="1" dirty="0" smtClean="0">
                <a:latin typeface="Comic Sans MS" panose="030F0702030302020204" pitchFamily="66" charset="0"/>
              </a:rPr>
              <a:t> = </a:t>
            </a:r>
            <a:r>
              <a:rPr lang="en-US" sz="2000" b="1" i="1" dirty="0">
                <a:latin typeface="Comic Sans MS" panose="030F0702030302020204" pitchFamily="66" charset="0"/>
              </a:rPr>
              <a:t>F</a:t>
            </a:r>
            <a:r>
              <a:rPr lang="el-GR" sz="2000" b="1" baseline="-25000" dirty="0">
                <a:latin typeface="Comic Sans MS" panose="030F0702030302020204" pitchFamily="66" charset="0"/>
              </a:rPr>
              <a:t>ν</a:t>
            </a:r>
            <a:r>
              <a:rPr lang="el-GR" sz="2000" b="1" dirty="0">
                <a:latin typeface="Comic Sans MS" panose="030F0702030302020204" pitchFamily="66" charset="0"/>
              </a:rPr>
              <a:t> – </a:t>
            </a:r>
            <a:r>
              <a:rPr lang="en-US" sz="2000" b="1" i="1" dirty="0" err="1" smtClean="0">
                <a:latin typeface="Comic Sans MS" panose="030F0702030302020204" pitchFamily="66" charset="0"/>
              </a:rPr>
              <a:t>m</a:t>
            </a:r>
            <a:r>
              <a:rPr lang="en-US" sz="2000" b="1" dirty="0" err="1" smtClean="0">
                <a:latin typeface="Comic Sans MS" panose="030F0702030302020204" pitchFamily="66" charset="0"/>
              </a:rPr>
              <a:t>.</a:t>
            </a:r>
            <a:r>
              <a:rPr lang="en-US" sz="2000" b="1" i="1" dirty="0" err="1" smtClean="0">
                <a:latin typeface="Comic Sans MS" panose="030F0702030302020204" pitchFamily="66" charset="0"/>
              </a:rPr>
              <a:t>g</a:t>
            </a:r>
            <a:r>
              <a:rPr lang="en-US" sz="2000" b="1" dirty="0" smtClean="0">
                <a:latin typeface="Comic Sans MS" panose="030F0702030302020204" pitchFamily="66" charset="0"/>
              </a:rPr>
              <a:t> </a:t>
            </a:r>
            <a:r>
              <a:rPr lang="el-GR" sz="2000" b="1" dirty="0" smtClean="0">
                <a:latin typeface="Comic Sans MS" panose="030F0702030302020204" pitchFamily="66" charset="0"/>
              </a:rPr>
              <a:t> </a:t>
            </a:r>
            <a:endParaRPr lang="el-GR" sz="2000" b="1" dirty="0">
              <a:latin typeface="Comic Sans MS" panose="030F0702030302020204" pitchFamily="66" charset="0"/>
            </a:endParaRPr>
          </a:p>
        </p:txBody>
      </p:sp>
      <p:sp>
        <p:nvSpPr>
          <p:cNvPr id="41" name="TextBox 40"/>
          <p:cNvSpPr txBox="1"/>
          <p:nvPr/>
        </p:nvSpPr>
        <p:spPr>
          <a:xfrm>
            <a:off x="5530885" y="4883837"/>
            <a:ext cx="3024336" cy="400110"/>
          </a:xfrm>
          <a:prstGeom prst="rect">
            <a:avLst/>
          </a:prstGeom>
          <a:noFill/>
        </p:spPr>
        <p:txBody>
          <a:bodyPr wrap="square" rtlCol="0">
            <a:spAutoFit/>
          </a:bodyPr>
          <a:lstStyle/>
          <a:p>
            <a:r>
              <a:rPr lang="en-US" sz="2000" b="1" i="1" dirty="0" smtClean="0">
                <a:latin typeface="Comic Sans MS" panose="030F0702030302020204" pitchFamily="66" charset="0"/>
              </a:rPr>
              <a:t>F</a:t>
            </a:r>
            <a:r>
              <a:rPr lang="el-GR" sz="2000" b="1" baseline="-25000" dirty="0" smtClean="0">
                <a:latin typeface="Comic Sans MS" panose="030F0702030302020204" pitchFamily="66" charset="0"/>
              </a:rPr>
              <a:t>κ </a:t>
            </a:r>
            <a:r>
              <a:rPr lang="el-GR" sz="2000" b="1" dirty="0" smtClean="0">
                <a:latin typeface="Comic Sans MS" panose="030F0702030302020204" pitchFamily="66" charset="0"/>
              </a:rPr>
              <a:t>= </a:t>
            </a:r>
            <a:r>
              <a:rPr lang="en-US" sz="2000" b="1" i="1" dirty="0" smtClean="0">
                <a:latin typeface="Comic Sans MS" panose="030F0702030302020204" pitchFamily="66" charset="0"/>
              </a:rPr>
              <a:t>F</a:t>
            </a:r>
            <a:r>
              <a:rPr lang="el-GR" sz="2000" b="1" baseline="-25000" dirty="0" smtClean="0">
                <a:latin typeface="Comic Sans MS" panose="030F0702030302020204" pitchFamily="66" charset="0"/>
              </a:rPr>
              <a:t>ν</a:t>
            </a:r>
            <a:r>
              <a:rPr lang="el-GR" sz="2000" b="1" dirty="0" smtClean="0">
                <a:latin typeface="Comic Sans MS" panose="030F0702030302020204" pitchFamily="66" charset="0"/>
              </a:rPr>
              <a:t> </a:t>
            </a:r>
            <a:r>
              <a:rPr lang="en-US" sz="2000" b="1" dirty="0" smtClean="0">
                <a:latin typeface="Comic Sans MS" panose="030F0702030302020204" pitchFamily="66" charset="0"/>
              </a:rPr>
              <a:t>+</a:t>
            </a:r>
            <a:r>
              <a:rPr lang="el-GR" sz="2000" b="1" dirty="0" smtClean="0">
                <a:latin typeface="Comic Sans MS" panose="030F0702030302020204" pitchFamily="66" charset="0"/>
              </a:rPr>
              <a:t> </a:t>
            </a:r>
            <a:r>
              <a:rPr lang="en-US" sz="2000" b="1" i="1" dirty="0" smtClean="0">
                <a:latin typeface="Comic Sans MS" panose="030F0702030302020204" pitchFamily="66" charset="0"/>
              </a:rPr>
              <a:t>w</a:t>
            </a:r>
            <a:r>
              <a:rPr lang="en-US" sz="2000" b="1" dirty="0" smtClean="0">
                <a:latin typeface="Comic Sans MS" panose="030F0702030302020204" pitchFamily="66" charset="0"/>
              </a:rPr>
              <a:t> = </a:t>
            </a:r>
            <a:r>
              <a:rPr lang="en-US" sz="2000" b="1" i="1" dirty="0">
                <a:latin typeface="Comic Sans MS" panose="030F0702030302020204" pitchFamily="66" charset="0"/>
              </a:rPr>
              <a:t>F</a:t>
            </a:r>
            <a:r>
              <a:rPr lang="el-GR" sz="2000" b="1" baseline="-25000" dirty="0">
                <a:latin typeface="Comic Sans MS" panose="030F0702030302020204" pitchFamily="66" charset="0"/>
              </a:rPr>
              <a:t>ν</a:t>
            </a:r>
            <a:r>
              <a:rPr lang="el-GR" sz="2000" b="1" dirty="0">
                <a:latin typeface="Comic Sans MS" panose="030F0702030302020204" pitchFamily="66" charset="0"/>
              </a:rPr>
              <a:t> </a:t>
            </a:r>
            <a:r>
              <a:rPr lang="en-US" sz="2000" b="1" dirty="0" smtClean="0">
                <a:latin typeface="Comic Sans MS" panose="030F0702030302020204" pitchFamily="66" charset="0"/>
              </a:rPr>
              <a:t>+</a:t>
            </a:r>
            <a:r>
              <a:rPr lang="el-GR" sz="2000" b="1" dirty="0" smtClean="0">
                <a:latin typeface="Comic Sans MS" panose="030F0702030302020204" pitchFamily="66" charset="0"/>
              </a:rPr>
              <a:t> </a:t>
            </a:r>
            <a:r>
              <a:rPr lang="en-US" sz="2000" b="1" i="1" dirty="0" err="1" smtClean="0">
                <a:latin typeface="Comic Sans MS" panose="030F0702030302020204" pitchFamily="66" charset="0"/>
              </a:rPr>
              <a:t>m</a:t>
            </a:r>
            <a:r>
              <a:rPr lang="en-US" sz="2000" b="1" dirty="0" err="1" smtClean="0">
                <a:latin typeface="Comic Sans MS" panose="030F0702030302020204" pitchFamily="66" charset="0"/>
              </a:rPr>
              <a:t>.</a:t>
            </a:r>
            <a:r>
              <a:rPr lang="en-US" sz="2000" b="1" i="1" dirty="0" err="1" smtClean="0">
                <a:latin typeface="Comic Sans MS" panose="030F0702030302020204" pitchFamily="66" charset="0"/>
              </a:rPr>
              <a:t>g</a:t>
            </a:r>
            <a:r>
              <a:rPr lang="en-US" sz="2000" b="1" dirty="0" smtClean="0">
                <a:latin typeface="Comic Sans MS" panose="030F0702030302020204" pitchFamily="66" charset="0"/>
              </a:rPr>
              <a:t> </a:t>
            </a:r>
            <a:r>
              <a:rPr lang="el-GR" sz="2000" b="1" dirty="0" smtClean="0">
                <a:latin typeface="Comic Sans MS" panose="030F0702030302020204" pitchFamily="66" charset="0"/>
              </a:rPr>
              <a:t> </a:t>
            </a:r>
            <a:endParaRPr lang="el-GR" sz="2000" b="1"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42" name="TextBox 41"/>
              <p:cNvSpPr txBox="1"/>
              <p:nvPr/>
            </p:nvSpPr>
            <p:spPr>
              <a:xfrm>
                <a:off x="6070945" y="4214647"/>
                <a:ext cx="1944216" cy="506421"/>
              </a:xfrm>
              <a:prstGeom prst="rect">
                <a:avLst/>
              </a:prstGeom>
              <a:noFill/>
            </p:spPr>
            <p:txBody>
              <a:bodyPr wrap="square" rtlCol="0">
                <a:spAutoFit/>
              </a:bodyPr>
              <a:lstStyle/>
              <a:p>
                <a14:m>
                  <m:oMath xmlns:m="http://schemas.openxmlformats.org/officeDocument/2006/math">
                    <m:sSub>
                      <m:sSubPr>
                        <m:ctrlPr>
                          <a:rPr lang="el-GR" sz="2400" b="1" i="1" smtClean="0">
                            <a:latin typeface="Cambria Math"/>
                          </a:rPr>
                        </m:ctrlPr>
                      </m:sSubPr>
                      <m:e>
                        <m:acc>
                          <m:accPr>
                            <m:chr m:val="⃗"/>
                            <m:ctrlPr>
                              <a:rPr lang="el-GR" sz="2400" b="1" i="1" smtClean="0">
                                <a:latin typeface="Cambria Math"/>
                              </a:rPr>
                            </m:ctrlPr>
                          </m:accPr>
                          <m:e>
                            <m:r>
                              <a:rPr lang="en-US" sz="2400" b="1" i="1" smtClean="0">
                                <a:latin typeface="Cambria Math"/>
                              </a:rPr>
                              <m:t>𝑭</m:t>
                            </m:r>
                          </m:e>
                        </m:acc>
                      </m:e>
                      <m:sub>
                        <m:r>
                          <a:rPr lang="el-GR" sz="2400" b="1" i="1" smtClean="0">
                            <a:latin typeface="Cambria Math"/>
                          </a:rPr>
                          <m:t>𝜿</m:t>
                        </m:r>
                      </m:sub>
                    </m:sSub>
                  </m:oMath>
                </a14:m>
                <a:r>
                  <a:rPr lang="en-US" sz="2400" b="1" dirty="0" smtClean="0"/>
                  <a:t> = </a:t>
                </a:r>
                <a14:m>
                  <m:oMath xmlns:m="http://schemas.openxmlformats.org/officeDocument/2006/math">
                    <m:sSub>
                      <m:sSubPr>
                        <m:ctrlPr>
                          <a:rPr lang="en-US" sz="2400" b="1" i="1">
                            <a:latin typeface="Cambria Math"/>
                          </a:rPr>
                        </m:ctrlPr>
                      </m:sSubPr>
                      <m:e>
                        <m:acc>
                          <m:accPr>
                            <m:chr m:val="⃗"/>
                            <m:ctrlPr>
                              <a:rPr lang="en-US" sz="2400" b="1" i="1">
                                <a:latin typeface="Cambria Math"/>
                              </a:rPr>
                            </m:ctrlPr>
                          </m:accPr>
                          <m:e>
                            <m:r>
                              <a:rPr lang="en-US" sz="2400" b="1" i="1">
                                <a:latin typeface="Cambria Math"/>
                              </a:rPr>
                              <m:t>𝑭</m:t>
                            </m:r>
                          </m:e>
                        </m:acc>
                      </m:e>
                      <m:sub>
                        <m:r>
                          <a:rPr lang="el-GR" sz="2400" b="1" i="1">
                            <a:latin typeface="Cambria Math"/>
                          </a:rPr>
                          <m:t>𝝂</m:t>
                        </m:r>
                      </m:sub>
                    </m:sSub>
                    <m:r>
                      <a:rPr lang="en-US" sz="2400" b="1" i="1" smtClean="0">
                        <a:latin typeface="Cambria Math"/>
                      </a:rPr>
                      <m:t>+</m:t>
                    </m:r>
                    <m:acc>
                      <m:accPr>
                        <m:chr m:val="⃗"/>
                        <m:ctrlPr>
                          <a:rPr lang="en-US" sz="2400" b="1" i="1">
                            <a:latin typeface="Cambria Math"/>
                          </a:rPr>
                        </m:ctrlPr>
                      </m:accPr>
                      <m:e>
                        <m:r>
                          <a:rPr lang="en-US" sz="2400" b="1" i="1">
                            <a:latin typeface="Cambria Math"/>
                          </a:rPr>
                          <m:t>𝒘</m:t>
                        </m:r>
                      </m:e>
                    </m:acc>
                  </m:oMath>
                </a14:m>
                <a:endParaRPr lang="el-GR" sz="2400" b="1" dirty="0"/>
              </a:p>
            </p:txBody>
          </p:sp>
        </mc:Choice>
        <mc:Fallback xmlns="">
          <p:sp>
            <p:nvSpPr>
              <p:cNvPr id="42" name="TextBox 41"/>
              <p:cNvSpPr txBox="1">
                <a:spLocks noRot="1" noChangeAspect="1" noMove="1" noResize="1" noEditPoints="1" noAdjustHandles="1" noChangeArrowheads="1" noChangeShapeType="1" noTextEdit="1"/>
              </p:cNvSpPr>
              <p:nvPr/>
            </p:nvSpPr>
            <p:spPr>
              <a:xfrm>
                <a:off x="6070945" y="4214647"/>
                <a:ext cx="1944216" cy="506421"/>
              </a:xfrm>
              <a:prstGeom prst="rect">
                <a:avLst/>
              </a:prstGeom>
              <a:blipFill rotWithShape="1">
                <a:blip r:embed="rId4"/>
                <a:stretch>
                  <a:fillRect t="-1205" b="-26506"/>
                </a:stretch>
              </a:blipFill>
            </p:spPr>
            <p:txBody>
              <a:bodyPr/>
              <a:lstStyle/>
              <a:p>
                <a:r>
                  <a:rPr lang="el-GR">
                    <a:noFill/>
                  </a:rPr>
                  <a:t> </a:t>
                </a:r>
              </a:p>
            </p:txBody>
          </p:sp>
        </mc:Fallback>
      </mc:AlternateContent>
      <p:cxnSp>
        <p:nvCxnSpPr>
          <p:cNvPr id="40" name="Ευθεία γραμμή σύνδεσης 39"/>
          <p:cNvCxnSpPr/>
          <p:nvPr/>
        </p:nvCxnSpPr>
        <p:spPr>
          <a:xfrm flipV="1">
            <a:off x="4358908" y="3919643"/>
            <a:ext cx="0" cy="7096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5683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dissolv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dissolve">
                                      <p:cBhvr>
                                        <p:cTn id="16" dur="500"/>
                                        <p:tgtEl>
                                          <p:spTgt spid="6"/>
                                        </p:tgtEl>
                                      </p:cBhvr>
                                    </p:animEffect>
                                  </p:childTnLst>
                                </p:cTn>
                              </p:par>
                            </p:childTnLst>
                          </p:cTn>
                        </p:par>
                        <p:par>
                          <p:cTn id="17" fill="hold">
                            <p:stCondLst>
                              <p:cond delay="500"/>
                            </p:stCondLst>
                            <p:childTnLst>
                              <p:par>
                                <p:cTn id="18" presetID="10" presetClass="entr" presetSubtype="0" fill="hold" nodeType="afterEffect">
                                  <p:stCondLst>
                                    <p:cond delay="500"/>
                                  </p:stCondLst>
                                  <p:childTnLst>
                                    <p:set>
                                      <p:cBhvr>
                                        <p:cTn id="19" dur="1" fill="hold">
                                          <p:stCondLst>
                                            <p:cond delay="0"/>
                                          </p:stCondLst>
                                        </p:cTn>
                                        <p:tgtEl>
                                          <p:spTgt spid="38"/>
                                        </p:tgtEl>
                                        <p:attrNameLst>
                                          <p:attrName>style.visibility</p:attrName>
                                        </p:attrNameLst>
                                      </p:cBhvr>
                                      <p:to>
                                        <p:strVal val="visible"/>
                                      </p:to>
                                    </p:set>
                                    <p:animEffect transition="in" filter="fade">
                                      <p:cBhvr>
                                        <p:cTn id="20" dur="500"/>
                                        <p:tgtEl>
                                          <p:spTgt spid="38"/>
                                        </p:tgtEl>
                                      </p:cBhvr>
                                    </p:animEffect>
                                  </p:childTnLst>
                                </p:cTn>
                              </p:par>
                              <p:par>
                                <p:cTn id="21" presetID="10" presetClass="entr" presetSubtype="0" fill="hold" grpId="0" nodeType="withEffect">
                                  <p:stCondLst>
                                    <p:cond delay="50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500"/>
                                        <p:tgtEl>
                                          <p:spTgt spid="19"/>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1000"/>
                                        <p:tgtEl>
                                          <p:spTgt spid="18"/>
                                        </p:tgtEl>
                                      </p:cBhvr>
                                    </p:animEffect>
                                    <p:anim calcmode="lin" valueType="num">
                                      <p:cBhvr>
                                        <p:cTn id="39" dur="1000" fill="hold"/>
                                        <p:tgtEl>
                                          <p:spTgt spid="18"/>
                                        </p:tgtEl>
                                        <p:attrNameLst>
                                          <p:attrName>ppt_x</p:attrName>
                                        </p:attrNameLst>
                                      </p:cBhvr>
                                      <p:tavLst>
                                        <p:tav tm="0">
                                          <p:val>
                                            <p:strVal val="#ppt_x"/>
                                          </p:val>
                                        </p:tav>
                                        <p:tav tm="100000">
                                          <p:val>
                                            <p:strVal val="#ppt_x"/>
                                          </p:val>
                                        </p:tav>
                                      </p:tavLst>
                                    </p:anim>
                                    <p:anim calcmode="lin" valueType="num">
                                      <p:cBhvr>
                                        <p:cTn id="4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fade">
                                      <p:cBhvr>
                                        <p:cTn id="45" dur="500"/>
                                        <p:tgtEl>
                                          <p:spTgt spid="24"/>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fade">
                                      <p:cBhvr>
                                        <p:cTn id="50" dur="500"/>
                                        <p:tgtEl>
                                          <p:spTgt spid="28"/>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500"/>
                                        <p:tgtEl>
                                          <p:spTgt spid="23"/>
                                        </p:tgtEl>
                                      </p:cBhvr>
                                    </p:animEffect>
                                  </p:childTnLst>
                                </p:cTn>
                              </p:par>
                              <p:par>
                                <p:cTn id="56" presetID="10" presetClass="entr" presetSubtype="0" fill="hold" nodeType="withEffect">
                                  <p:stCondLst>
                                    <p:cond delay="0"/>
                                  </p:stCondLst>
                                  <p:childTnLst>
                                    <p:set>
                                      <p:cBhvr>
                                        <p:cTn id="57" dur="1" fill="hold">
                                          <p:stCondLst>
                                            <p:cond delay="0"/>
                                          </p:stCondLst>
                                        </p:cTn>
                                        <p:tgtEl>
                                          <p:spTgt spid="40"/>
                                        </p:tgtEl>
                                        <p:attrNameLst>
                                          <p:attrName>style.visibility</p:attrName>
                                        </p:attrNameLst>
                                      </p:cBhvr>
                                      <p:to>
                                        <p:strVal val="visible"/>
                                      </p:to>
                                    </p:set>
                                    <p:animEffect transition="in" filter="fade">
                                      <p:cBhvr>
                                        <p:cTn id="58" dur="500"/>
                                        <p:tgtEl>
                                          <p:spTgt spid="40"/>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500"/>
                                        <p:tgtEl>
                                          <p:spTgt spid="39"/>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29"/>
                                        </p:tgtEl>
                                        <p:attrNameLst>
                                          <p:attrName>style.visibility</p:attrName>
                                        </p:attrNameLst>
                                      </p:cBhvr>
                                      <p:to>
                                        <p:strVal val="visible"/>
                                      </p:to>
                                    </p:set>
                                    <p:animEffect transition="in" filter="fade">
                                      <p:cBhvr>
                                        <p:cTn id="66" dur="500"/>
                                        <p:tgtEl>
                                          <p:spTgt spid="29"/>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8"/>
                                        </p:tgtEl>
                                        <p:attrNameLst>
                                          <p:attrName>style.visibility</p:attrName>
                                        </p:attrNameLst>
                                      </p:cBhvr>
                                      <p:to>
                                        <p:strVal val="visible"/>
                                      </p:to>
                                    </p:set>
                                    <p:animEffect transition="in" filter="fade">
                                      <p:cBhvr>
                                        <p:cTn id="71" dur="500"/>
                                        <p:tgtEl>
                                          <p:spTgt spid="8"/>
                                        </p:tgtEl>
                                      </p:cBhvr>
                                    </p:animEffect>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nodeType="clickEffect">
                                  <p:stCondLst>
                                    <p:cond delay="0"/>
                                  </p:stCondLst>
                                  <p:childTnLst>
                                    <p:set>
                                      <p:cBhvr>
                                        <p:cTn id="75" dur="1" fill="hold">
                                          <p:stCondLst>
                                            <p:cond delay="0"/>
                                          </p:stCondLst>
                                        </p:cTn>
                                        <p:tgtEl>
                                          <p:spTgt spid="27"/>
                                        </p:tgtEl>
                                        <p:attrNameLst>
                                          <p:attrName>style.visibility</p:attrName>
                                        </p:attrNameLst>
                                      </p:cBhvr>
                                      <p:to>
                                        <p:strVal val="visible"/>
                                      </p:to>
                                    </p:set>
                                    <p:animEffect transition="in" filter="fade">
                                      <p:cBhvr>
                                        <p:cTn id="76" dur="1000"/>
                                        <p:tgtEl>
                                          <p:spTgt spid="27"/>
                                        </p:tgtEl>
                                      </p:cBhvr>
                                    </p:animEffect>
                                    <p:anim calcmode="lin" valueType="num">
                                      <p:cBhvr>
                                        <p:cTn id="77" dur="1000" fill="hold"/>
                                        <p:tgtEl>
                                          <p:spTgt spid="27"/>
                                        </p:tgtEl>
                                        <p:attrNameLst>
                                          <p:attrName>ppt_x</p:attrName>
                                        </p:attrNameLst>
                                      </p:cBhvr>
                                      <p:tavLst>
                                        <p:tav tm="0">
                                          <p:val>
                                            <p:strVal val="#ppt_x"/>
                                          </p:val>
                                        </p:tav>
                                        <p:tav tm="100000">
                                          <p:val>
                                            <p:strVal val="#ppt_x"/>
                                          </p:val>
                                        </p:tav>
                                      </p:tavLst>
                                    </p:anim>
                                    <p:anim calcmode="lin" valueType="num">
                                      <p:cBhvr>
                                        <p:cTn id="78"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42"/>
                                        </p:tgtEl>
                                        <p:attrNameLst>
                                          <p:attrName>style.visibility</p:attrName>
                                        </p:attrNameLst>
                                      </p:cBhvr>
                                      <p:to>
                                        <p:strVal val="visible"/>
                                      </p:to>
                                    </p:set>
                                    <p:animEffect transition="in" filter="fade">
                                      <p:cBhvr>
                                        <p:cTn id="83" dur="500"/>
                                        <p:tgtEl>
                                          <p:spTgt spid="42"/>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23" grpId="0" animBg="1"/>
      <p:bldP spid="7" grpId="0"/>
      <p:bldP spid="24" grpId="0"/>
      <p:bldP spid="39" grpId="0"/>
      <p:bldP spid="28" grpId="0"/>
      <p:bldP spid="41" grpId="0"/>
      <p:bldP spid="4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prstClr val="black"/>
                </a:solidFill>
              </a:rPr>
              <a:t>Μερκ</a:t>
            </a:r>
            <a:r>
              <a:rPr lang="el-GR" dirty="0" smtClean="0">
                <a:solidFill>
                  <a:prstClr val="black"/>
                </a:solidFill>
              </a:rPr>
              <a:t>. Παναγιωτόπουλος - Φυσικός        </a:t>
            </a:r>
            <a:r>
              <a:rPr lang="en-US" dirty="0" smtClean="0">
                <a:solidFill>
                  <a:prstClr val="black"/>
                </a:solidFill>
              </a:rPr>
              <a:t>www.merkopanas.blogspot.gr</a:t>
            </a:r>
            <a:endParaRPr lang="el-GR" dirty="0">
              <a:solidFill>
                <a:prstClr val="black"/>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solidFill>
              </a:rPr>
              <a:pPr/>
              <a:t>25</a:t>
            </a:fld>
            <a:endParaRPr lang="el-GR" dirty="0">
              <a:solidFill>
                <a:prstClr val="black"/>
              </a:solidFill>
            </a:endParaRPr>
          </a:p>
        </p:txBody>
      </p:sp>
      <p:sp>
        <p:nvSpPr>
          <p:cNvPr id="5" name="Rectangle 6"/>
          <p:cNvSpPr>
            <a:spLocks noChangeArrowheads="1"/>
          </p:cNvSpPr>
          <p:nvPr/>
        </p:nvSpPr>
        <p:spPr bwMode="auto">
          <a:xfrm>
            <a:off x="776688" y="1196752"/>
            <a:ext cx="7590624" cy="4647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lgn="just">
              <a:buFont typeface="Arial" pitchFamily="34" charset="0"/>
              <a:buChar char="•"/>
            </a:pPr>
            <a:r>
              <a:rPr lang="el-GR" altLang="el-GR" b="1" dirty="0">
                <a:latin typeface="Comic Sans MS" pitchFamily="66" charset="0"/>
              </a:rPr>
              <a:t>Ένα </a:t>
            </a:r>
            <a:r>
              <a:rPr lang="en-US" altLang="el-GR" b="1" dirty="0">
                <a:latin typeface="Comic Sans MS" pitchFamily="66" charset="0"/>
              </a:rPr>
              <a:t>video </a:t>
            </a:r>
            <a:r>
              <a:rPr lang="el-GR" altLang="el-GR" b="1" dirty="0">
                <a:latin typeface="Comic Sans MS" pitchFamily="66" charset="0"/>
              </a:rPr>
              <a:t>από το </a:t>
            </a:r>
            <a:r>
              <a:rPr lang="en-US" altLang="el-GR" b="1" dirty="0">
                <a:latin typeface="Comic Sans MS" pitchFamily="66" charset="0"/>
              </a:rPr>
              <a:t>youschool.gr</a:t>
            </a:r>
            <a:r>
              <a:rPr lang="el-GR" altLang="el-GR" b="1" dirty="0">
                <a:latin typeface="Comic Sans MS" pitchFamily="66" charset="0"/>
              </a:rPr>
              <a:t> </a:t>
            </a:r>
            <a:r>
              <a:rPr lang="el-GR" altLang="el-GR" b="1" dirty="0" smtClean="0">
                <a:latin typeface="Comic Sans MS" pitchFamily="66" charset="0"/>
              </a:rPr>
              <a:t>στο </a:t>
            </a:r>
            <a:r>
              <a:rPr lang="el-GR" altLang="el-GR" b="1" dirty="0">
                <a:latin typeface="Comic Sans MS" pitchFamily="66" charset="0"/>
              </a:rPr>
              <a:t>οποίο  παρουσιάζεται με συνοπτικό τρόπο η βασική </a:t>
            </a:r>
            <a:r>
              <a:rPr lang="el-GR" altLang="el-GR" b="1" dirty="0" smtClean="0">
                <a:latin typeface="Comic Sans MS" pitchFamily="66" charset="0"/>
              </a:rPr>
              <a:t>θεωρία  </a:t>
            </a:r>
            <a:r>
              <a:rPr lang="el-GR" altLang="el-GR" b="1" dirty="0" smtClean="0">
                <a:effectLst>
                  <a:outerShdw blurRad="38100" dist="38100" dir="2700000" algn="tl">
                    <a:srgbClr val="FFFFFF"/>
                  </a:outerShdw>
                </a:effectLst>
                <a:latin typeface="Comic Sans MS" pitchFamily="66" charset="0"/>
                <a:hlinkClick r:id="rId2"/>
              </a:rPr>
              <a:t>εδώ</a:t>
            </a:r>
            <a:r>
              <a:rPr lang="el-GR" altLang="el-GR" b="1" dirty="0" smtClean="0">
                <a:effectLst>
                  <a:outerShdw blurRad="38100" dist="38100" dir="2700000" algn="tl">
                    <a:srgbClr val="FFFFFF"/>
                  </a:outerShdw>
                </a:effectLst>
                <a:latin typeface="Comic Sans MS" pitchFamily="66" charset="0"/>
              </a:rPr>
              <a:t>.</a:t>
            </a:r>
            <a:endParaRPr lang="en-US" altLang="el-GR" b="1" dirty="0" smtClean="0">
              <a:effectLst>
                <a:outerShdw blurRad="38100" dist="38100" dir="2700000" algn="tl">
                  <a:srgbClr val="FFFFFF"/>
                </a:outerShdw>
              </a:effectLst>
              <a:latin typeface="Comic Sans MS" pitchFamily="66" charset="0"/>
            </a:endParaRPr>
          </a:p>
          <a:p>
            <a:pPr algn="just"/>
            <a:endParaRPr lang="en-US" altLang="el-GR" sz="2000" b="1" dirty="0" smtClean="0">
              <a:effectLst>
                <a:outerShdw blurRad="38100" dist="38100" dir="2700000" algn="tl">
                  <a:srgbClr val="FFFFFF"/>
                </a:outerShdw>
              </a:effectLst>
              <a:latin typeface="Comic Sans MS" pitchFamily="66" charset="0"/>
            </a:endParaRPr>
          </a:p>
          <a:p>
            <a:pPr marL="342900" indent="-342900" algn="just">
              <a:buFont typeface="Arial" pitchFamily="34" charset="0"/>
              <a:buChar char="•"/>
            </a:pPr>
            <a:r>
              <a:rPr lang="el-GR" altLang="el-GR" sz="2000" b="1" dirty="0">
                <a:effectLst>
                  <a:outerShdw blurRad="38100" dist="38100" dir="2700000" algn="tl">
                    <a:srgbClr val="FFFFFF"/>
                  </a:outerShdw>
                </a:effectLst>
                <a:latin typeface="Comic Sans MS" pitchFamily="66" charset="0"/>
              </a:rPr>
              <a:t>Πολλές ερωτήσεις και ασκήσεις από το Υλικό Φυσικής – Χημείας  </a:t>
            </a:r>
            <a:r>
              <a:rPr lang="el-GR" altLang="el-GR" sz="2000" b="1" dirty="0">
                <a:effectLst>
                  <a:outerShdw blurRad="38100" dist="38100" dir="2700000" algn="tl">
                    <a:srgbClr val="FFFFFF"/>
                  </a:outerShdw>
                </a:effectLst>
                <a:latin typeface="Comic Sans MS" pitchFamily="66" charset="0"/>
                <a:hlinkClick r:id="rId3"/>
              </a:rPr>
              <a:t>εδώ</a:t>
            </a:r>
            <a:r>
              <a:rPr lang="el-GR" altLang="el-GR" sz="2000" b="1" dirty="0">
                <a:effectLst>
                  <a:outerShdw blurRad="38100" dist="38100" dir="2700000" algn="tl">
                    <a:srgbClr val="FFFFFF"/>
                  </a:outerShdw>
                </a:effectLst>
                <a:latin typeface="Comic Sans MS" pitchFamily="66" charset="0"/>
              </a:rPr>
              <a:t>.</a:t>
            </a:r>
          </a:p>
          <a:p>
            <a:pPr marL="342900" indent="-342900" algn="just">
              <a:buFont typeface="Arial" pitchFamily="34" charset="0"/>
              <a:buChar char="•"/>
            </a:pPr>
            <a:endParaRPr lang="en-US" altLang="el-GR" sz="2000" b="1" dirty="0">
              <a:effectLst>
                <a:outerShdw blurRad="38100" dist="38100" dir="2700000" algn="tl">
                  <a:srgbClr val="FFFFFF"/>
                </a:outerShdw>
              </a:effectLst>
              <a:latin typeface="Comic Sans MS" pitchFamily="66" charset="0"/>
            </a:endParaRPr>
          </a:p>
          <a:p>
            <a:pPr marL="342900" indent="-342900" algn="just">
              <a:buFont typeface="Arial" pitchFamily="34" charset="0"/>
              <a:buChar char="•"/>
            </a:pPr>
            <a:r>
              <a:rPr lang="el-GR" altLang="el-GR" sz="2000" b="1" dirty="0" smtClean="0">
                <a:effectLst>
                  <a:outerShdw blurRad="38100" dist="38100" dir="2700000" algn="tl">
                    <a:srgbClr val="FFFFFF"/>
                  </a:outerShdw>
                </a:effectLst>
                <a:latin typeface="Comic Sans MS" pitchFamily="66" charset="0"/>
              </a:rPr>
              <a:t>Ένα </a:t>
            </a:r>
            <a:r>
              <a:rPr lang="en-US" altLang="el-GR" sz="2000" b="1" dirty="0" err="1" smtClean="0">
                <a:effectLst>
                  <a:outerShdw blurRad="38100" dist="38100" dir="2700000" algn="tl">
                    <a:srgbClr val="FFFFFF"/>
                  </a:outerShdw>
                </a:effectLst>
                <a:latin typeface="Comic Sans MS" pitchFamily="66" charset="0"/>
              </a:rPr>
              <a:t>ppt</a:t>
            </a:r>
            <a:r>
              <a:rPr lang="en-US" altLang="el-GR" sz="2000" b="1" dirty="0" smtClean="0">
                <a:effectLst>
                  <a:outerShdw blurRad="38100" dist="38100" dir="2700000" algn="tl">
                    <a:srgbClr val="FFFFFF"/>
                  </a:outerShdw>
                </a:effectLst>
                <a:latin typeface="Comic Sans MS" pitchFamily="66" charset="0"/>
              </a:rPr>
              <a:t> </a:t>
            </a:r>
            <a:r>
              <a:rPr lang="el-GR" altLang="el-GR" sz="2000" b="1" dirty="0" smtClean="0">
                <a:effectLst>
                  <a:outerShdw blurRad="38100" dist="38100" dir="2700000" algn="tl">
                    <a:srgbClr val="FFFFFF"/>
                  </a:outerShdw>
                </a:effectLst>
                <a:latin typeface="Comic Sans MS" pitchFamily="66" charset="0"/>
              </a:rPr>
              <a:t>από το </a:t>
            </a:r>
            <a:r>
              <a:rPr lang="en-US" altLang="el-GR" sz="2000" b="1" dirty="0" smtClean="0">
                <a:effectLst>
                  <a:outerShdw blurRad="38100" dist="38100" dir="2700000" algn="tl">
                    <a:srgbClr val="FFFFFF"/>
                  </a:outerShdw>
                </a:effectLst>
                <a:latin typeface="Comic Sans MS" pitchFamily="66" charset="0"/>
              </a:rPr>
              <a:t>Georgia State University</a:t>
            </a:r>
            <a:r>
              <a:rPr lang="el-GR" altLang="el-GR" sz="2000" b="1" dirty="0" smtClean="0">
                <a:effectLst>
                  <a:outerShdw blurRad="38100" dist="38100" dir="2700000" algn="tl">
                    <a:srgbClr val="FFFFFF"/>
                  </a:outerShdw>
                </a:effectLst>
                <a:latin typeface="Comic Sans MS" pitchFamily="66" charset="0"/>
              </a:rPr>
              <a:t> με ποικιλία  από παραδείγματα</a:t>
            </a:r>
            <a:r>
              <a:rPr lang="en-US" altLang="el-GR" sz="2000" b="1" dirty="0" smtClean="0">
                <a:effectLst>
                  <a:outerShdw blurRad="38100" dist="38100" dir="2700000" algn="tl">
                    <a:srgbClr val="FFFFFF"/>
                  </a:outerShdw>
                </a:effectLst>
                <a:latin typeface="Comic Sans MS" pitchFamily="66" charset="0"/>
              </a:rPr>
              <a:t> </a:t>
            </a:r>
            <a:r>
              <a:rPr lang="el-GR" altLang="el-GR" sz="2000" b="1" dirty="0" smtClean="0">
                <a:effectLst>
                  <a:outerShdw blurRad="38100" dist="38100" dir="2700000" algn="tl">
                    <a:srgbClr val="FFFFFF"/>
                  </a:outerShdw>
                </a:effectLst>
                <a:latin typeface="Comic Sans MS" pitchFamily="66" charset="0"/>
              </a:rPr>
              <a:t> </a:t>
            </a:r>
            <a:r>
              <a:rPr lang="el-GR" altLang="el-GR" sz="2000" b="1" dirty="0" smtClean="0">
                <a:effectLst>
                  <a:outerShdw blurRad="38100" dist="38100" dir="2700000" algn="tl">
                    <a:srgbClr val="FFFFFF"/>
                  </a:outerShdw>
                </a:effectLst>
                <a:latin typeface="Comic Sans MS" pitchFamily="66" charset="0"/>
                <a:hlinkClick r:id="rId4"/>
              </a:rPr>
              <a:t>εδώ</a:t>
            </a:r>
            <a:r>
              <a:rPr lang="el-GR" altLang="el-GR" sz="2000" b="1" dirty="0" smtClean="0">
                <a:effectLst>
                  <a:outerShdw blurRad="38100" dist="38100" dir="2700000" algn="tl">
                    <a:srgbClr val="FFFFFF"/>
                  </a:outerShdw>
                </a:effectLst>
                <a:latin typeface="Comic Sans MS" pitchFamily="66" charset="0"/>
              </a:rPr>
              <a:t>.</a:t>
            </a:r>
          </a:p>
          <a:p>
            <a:pPr algn="just"/>
            <a:endParaRPr lang="el-GR" altLang="el-GR" sz="2000" b="1" dirty="0">
              <a:effectLst>
                <a:outerShdw blurRad="38100" dist="38100" dir="2700000" algn="tl">
                  <a:srgbClr val="FFFFFF"/>
                </a:outerShdw>
              </a:effectLst>
              <a:latin typeface="Comic Sans MS" pitchFamily="66" charset="0"/>
            </a:endParaRPr>
          </a:p>
          <a:p>
            <a:pPr marL="342900" indent="-342900" algn="just">
              <a:buFont typeface="Arial" pitchFamily="34" charset="0"/>
              <a:buChar char="•"/>
            </a:pPr>
            <a:r>
              <a:rPr lang="el-GR" altLang="el-GR" sz="2000" b="1" dirty="0" smtClean="0">
                <a:effectLst>
                  <a:outerShdw blurRad="38100" dist="38100" dir="2700000" algn="tl">
                    <a:srgbClr val="FFFFFF"/>
                  </a:outerShdw>
                </a:effectLst>
                <a:latin typeface="Comic Sans MS" pitchFamily="66" charset="0"/>
              </a:rPr>
              <a:t>Ένα </a:t>
            </a:r>
            <a:r>
              <a:rPr lang="en-US" altLang="el-GR" sz="2000" b="1" dirty="0" smtClean="0">
                <a:effectLst>
                  <a:outerShdw blurRad="38100" dist="38100" dir="2700000" algn="tl">
                    <a:srgbClr val="FFFFFF"/>
                  </a:outerShdw>
                </a:effectLst>
                <a:latin typeface="Comic Sans MS" pitchFamily="66" charset="0"/>
              </a:rPr>
              <a:t>video </a:t>
            </a:r>
            <a:r>
              <a:rPr lang="el-GR" altLang="el-GR" sz="2000" b="1" dirty="0" smtClean="0">
                <a:effectLst>
                  <a:outerShdw blurRad="38100" dist="38100" dir="2700000" algn="tl">
                    <a:srgbClr val="FFFFFF"/>
                  </a:outerShdw>
                </a:effectLst>
                <a:latin typeface="Comic Sans MS" pitchFamily="66" charset="0"/>
              </a:rPr>
              <a:t>από το Κολλέγιο Ρόδου παρουσιασμένο από μαθητές του που περιλαμβάνει θεωρία και πειραματική άσκηση  </a:t>
            </a:r>
            <a:r>
              <a:rPr lang="el-GR" altLang="el-GR" sz="2000" b="1" dirty="0" smtClean="0">
                <a:effectLst>
                  <a:outerShdw blurRad="38100" dist="38100" dir="2700000" algn="tl">
                    <a:srgbClr val="FFFFFF"/>
                  </a:outerShdw>
                </a:effectLst>
                <a:latin typeface="Comic Sans MS" pitchFamily="66" charset="0"/>
                <a:hlinkClick r:id="rId5"/>
              </a:rPr>
              <a:t>εδώ</a:t>
            </a:r>
            <a:r>
              <a:rPr lang="el-GR" altLang="el-GR" sz="2000" b="1" dirty="0" smtClean="0">
                <a:effectLst>
                  <a:outerShdw blurRad="38100" dist="38100" dir="2700000" algn="tl">
                    <a:srgbClr val="FFFFFF"/>
                  </a:outerShdw>
                </a:effectLst>
                <a:latin typeface="Comic Sans MS" pitchFamily="66" charset="0"/>
              </a:rPr>
              <a:t>.</a:t>
            </a:r>
          </a:p>
          <a:p>
            <a:pPr marL="342900" indent="-342900" algn="just">
              <a:buFont typeface="Arial" pitchFamily="34" charset="0"/>
              <a:buChar char="•"/>
            </a:pPr>
            <a:endParaRPr lang="el-GR" altLang="el-GR" sz="2000" b="1" dirty="0">
              <a:effectLst>
                <a:outerShdw blurRad="38100" dist="38100" dir="2700000" algn="tl">
                  <a:srgbClr val="FFFFFF"/>
                </a:outerShdw>
              </a:effectLst>
              <a:latin typeface="Comic Sans MS" pitchFamily="66" charset="0"/>
            </a:endParaRPr>
          </a:p>
          <a:p>
            <a:pPr marL="342900" indent="-342900" algn="just">
              <a:buFont typeface="Arial" pitchFamily="34" charset="0"/>
              <a:buChar char="•"/>
            </a:pPr>
            <a:r>
              <a:rPr lang="el-GR" altLang="el-GR" sz="2000" b="1" dirty="0" smtClean="0">
                <a:effectLst>
                  <a:outerShdw blurRad="38100" dist="38100" dir="2700000" algn="tl">
                    <a:srgbClr val="FFFFFF"/>
                  </a:outerShdw>
                </a:effectLst>
                <a:latin typeface="Comic Sans MS" pitchFamily="66" charset="0"/>
              </a:rPr>
              <a:t>Παρουσίαση του φαινομένου από τον Ανδρέα Ι. </a:t>
            </a:r>
            <a:r>
              <a:rPr lang="el-GR" altLang="el-GR" sz="2000" b="1" dirty="0" err="1" smtClean="0">
                <a:effectLst>
                  <a:outerShdw blurRad="38100" dist="38100" dir="2700000" algn="tl">
                    <a:srgbClr val="FFFFFF"/>
                  </a:outerShdw>
                </a:effectLst>
                <a:latin typeface="Comic Sans MS" pitchFamily="66" charset="0"/>
              </a:rPr>
              <a:t>Κασσέτα</a:t>
            </a:r>
            <a:r>
              <a:rPr lang="el-GR" altLang="el-GR" sz="2000" b="1" dirty="0" smtClean="0">
                <a:effectLst>
                  <a:outerShdw blurRad="38100" dist="38100" dir="2700000" algn="tl">
                    <a:srgbClr val="FFFFFF"/>
                  </a:outerShdw>
                </a:effectLst>
                <a:latin typeface="Comic Sans MS" pitchFamily="66" charset="0"/>
              </a:rPr>
              <a:t>  </a:t>
            </a:r>
            <a:r>
              <a:rPr lang="el-GR" altLang="el-GR" sz="2000" b="1" dirty="0" smtClean="0">
                <a:effectLst>
                  <a:outerShdw blurRad="38100" dist="38100" dir="2700000" algn="tl">
                    <a:srgbClr val="FFFFFF"/>
                  </a:outerShdw>
                </a:effectLst>
                <a:latin typeface="Comic Sans MS" pitchFamily="66" charset="0"/>
                <a:hlinkClick r:id="rId6"/>
              </a:rPr>
              <a:t>εδώ</a:t>
            </a:r>
            <a:r>
              <a:rPr lang="el-GR" altLang="el-GR" sz="2000" b="1" dirty="0" smtClean="0">
                <a:effectLst>
                  <a:outerShdw blurRad="38100" dist="38100" dir="2700000" algn="tl">
                    <a:srgbClr val="FFFFFF"/>
                  </a:outerShdw>
                </a:effectLst>
                <a:latin typeface="Comic Sans MS" pitchFamily="66" charset="0"/>
              </a:rPr>
              <a:t>.</a:t>
            </a:r>
            <a:endParaRPr lang="el-GR" altLang="el-GR" sz="2000" b="1" dirty="0">
              <a:effectLst>
                <a:outerShdw blurRad="38100" dist="38100" dir="2700000" algn="tl">
                  <a:srgbClr val="FFFFFF"/>
                </a:outerShdw>
              </a:effectLst>
              <a:latin typeface="Comic Sans MS" pitchFamily="66" charset="0"/>
            </a:endParaRPr>
          </a:p>
        </p:txBody>
      </p:sp>
      <p:sp>
        <p:nvSpPr>
          <p:cNvPr id="6" name="TextBox 5"/>
          <p:cNvSpPr txBox="1"/>
          <p:nvPr/>
        </p:nvSpPr>
        <p:spPr>
          <a:xfrm>
            <a:off x="971600" y="332656"/>
            <a:ext cx="7200800" cy="707886"/>
          </a:xfrm>
          <a:prstGeom prst="rect">
            <a:avLst/>
          </a:prstGeom>
          <a:noFill/>
        </p:spPr>
        <p:txBody>
          <a:bodyPr wrap="square">
            <a:spAutoFit/>
          </a:bodyPr>
          <a:lstStyle>
            <a:lvl1pPr algn="ctr">
              <a:defRPr sz="2400" b="1">
                <a:solidFill>
                  <a:schemeClr val="tx1"/>
                </a:solidFill>
                <a:latin typeface="Comic Sans MS" pitchFamily="66" charset="0"/>
              </a:defRPr>
            </a:lvl1pPr>
            <a:lvl2pPr marL="742950" indent="-285750" algn="ctr">
              <a:defRPr sz="2400" b="1">
                <a:solidFill>
                  <a:schemeClr val="tx1"/>
                </a:solidFill>
                <a:latin typeface="Comic Sans MS" pitchFamily="66" charset="0"/>
              </a:defRPr>
            </a:lvl2pPr>
            <a:lvl3pPr marL="1143000" indent="-228600" algn="ctr">
              <a:defRPr sz="2400" b="1">
                <a:solidFill>
                  <a:schemeClr val="tx1"/>
                </a:solidFill>
                <a:latin typeface="Comic Sans MS" pitchFamily="66" charset="0"/>
              </a:defRPr>
            </a:lvl3pPr>
            <a:lvl4pPr marL="1600200" indent="-228600" algn="ctr">
              <a:defRPr sz="2400" b="1">
                <a:solidFill>
                  <a:schemeClr val="tx1"/>
                </a:solidFill>
                <a:latin typeface="Comic Sans MS" pitchFamily="66" charset="0"/>
              </a:defRPr>
            </a:lvl4pPr>
            <a:lvl5pPr marL="2057400" indent="-228600" algn="ctr">
              <a:defRPr sz="2400" b="1">
                <a:solidFill>
                  <a:schemeClr val="tx1"/>
                </a:solidFill>
                <a:latin typeface="Comic Sans MS" pitchFamily="66" charset="0"/>
              </a:defRPr>
            </a:lvl5pPr>
            <a:lvl6pPr marL="2514600" indent="-228600" algn="ctr" fontAlgn="base">
              <a:spcBef>
                <a:spcPct val="0"/>
              </a:spcBef>
              <a:spcAft>
                <a:spcPct val="0"/>
              </a:spcAft>
              <a:defRPr sz="2400" b="1">
                <a:solidFill>
                  <a:schemeClr val="tx1"/>
                </a:solidFill>
                <a:latin typeface="Comic Sans MS" pitchFamily="66" charset="0"/>
              </a:defRPr>
            </a:lvl6pPr>
            <a:lvl7pPr marL="2971800" indent="-228600" algn="ctr" fontAlgn="base">
              <a:spcBef>
                <a:spcPct val="0"/>
              </a:spcBef>
              <a:spcAft>
                <a:spcPct val="0"/>
              </a:spcAft>
              <a:defRPr sz="2400" b="1">
                <a:solidFill>
                  <a:schemeClr val="tx1"/>
                </a:solidFill>
                <a:latin typeface="Comic Sans MS" pitchFamily="66" charset="0"/>
              </a:defRPr>
            </a:lvl7pPr>
            <a:lvl8pPr marL="3429000" indent="-228600" algn="ctr" fontAlgn="base">
              <a:spcBef>
                <a:spcPct val="0"/>
              </a:spcBef>
              <a:spcAft>
                <a:spcPct val="0"/>
              </a:spcAft>
              <a:defRPr sz="2400" b="1">
                <a:solidFill>
                  <a:schemeClr val="tx1"/>
                </a:solidFill>
                <a:latin typeface="Comic Sans MS" pitchFamily="66" charset="0"/>
              </a:defRPr>
            </a:lvl8pPr>
            <a:lvl9pPr marL="3886200" indent="-228600" algn="ctr" fontAlgn="base">
              <a:spcBef>
                <a:spcPct val="0"/>
              </a:spcBef>
              <a:spcAft>
                <a:spcPct val="0"/>
              </a:spcAft>
              <a:defRPr sz="2400" b="1">
                <a:solidFill>
                  <a:schemeClr val="tx1"/>
                </a:solidFill>
                <a:latin typeface="Comic Sans MS" pitchFamily="66" charset="0"/>
              </a:defRPr>
            </a:lvl9pPr>
          </a:lstStyle>
          <a:p>
            <a:pPr algn="l"/>
            <a:r>
              <a:rPr lang="el-GR" altLang="el-GR" sz="2000" dirty="0">
                <a:solidFill>
                  <a:srgbClr val="800000"/>
                </a:solidFill>
                <a:effectLst>
                  <a:outerShdw blurRad="38100" dist="38100" dir="2700000" algn="tl">
                    <a:srgbClr val="000000"/>
                  </a:outerShdw>
                </a:effectLst>
              </a:rPr>
              <a:t>Παρακάτω δίνονται μερικές διευθύνσεις όπου μπορείτε να βρείτε αναρτήσεις </a:t>
            </a:r>
            <a:r>
              <a:rPr lang="el-GR" altLang="el-GR" sz="2000" dirty="0" smtClean="0">
                <a:solidFill>
                  <a:srgbClr val="800000"/>
                </a:solidFill>
                <a:effectLst>
                  <a:outerShdw blurRad="38100" dist="38100" dir="2700000" algn="tl">
                    <a:srgbClr val="000000"/>
                  </a:outerShdw>
                </a:effectLst>
              </a:rPr>
              <a:t>για </a:t>
            </a:r>
            <a:r>
              <a:rPr lang="el-GR" altLang="el-GR" sz="2000" dirty="0">
                <a:solidFill>
                  <a:srgbClr val="800000"/>
                </a:solidFill>
                <a:effectLst>
                  <a:outerShdw blurRad="38100" dist="38100" dir="2700000" algn="tl">
                    <a:srgbClr val="000000"/>
                  </a:outerShdw>
                </a:effectLst>
              </a:rPr>
              <a:t>το θέμα </a:t>
            </a:r>
            <a:r>
              <a:rPr lang="el-GR" altLang="el-GR" sz="2000" dirty="0" smtClean="0">
                <a:solidFill>
                  <a:srgbClr val="800000"/>
                </a:solidFill>
                <a:effectLst>
                  <a:outerShdw blurRad="38100" dist="38100" dir="2700000" algn="tl">
                    <a:srgbClr val="000000"/>
                  </a:outerShdw>
                </a:effectLst>
              </a:rPr>
              <a:t>« Ομαλή </a:t>
            </a:r>
            <a:r>
              <a:rPr lang="el-GR" altLang="el-GR" sz="2000" smtClean="0">
                <a:solidFill>
                  <a:srgbClr val="800000"/>
                </a:solidFill>
                <a:effectLst>
                  <a:outerShdw blurRad="38100" dist="38100" dir="2700000" algn="tl">
                    <a:srgbClr val="000000"/>
                  </a:outerShdw>
                </a:effectLst>
              </a:rPr>
              <a:t>κυκλική </a:t>
            </a:r>
            <a:r>
              <a:rPr lang="el-GR" altLang="el-GR" sz="2000" smtClean="0">
                <a:solidFill>
                  <a:srgbClr val="800000"/>
                </a:solidFill>
                <a:effectLst>
                  <a:outerShdw blurRad="38100" dist="38100" dir="2700000" algn="tl">
                    <a:srgbClr val="000000"/>
                  </a:outerShdw>
                </a:effectLst>
              </a:rPr>
              <a:t>κίνηση ».</a:t>
            </a:r>
            <a:endParaRPr lang="el-GR" altLang="el-GR" sz="2000" dirty="0">
              <a:solidFill>
                <a:srgbClr val="800000"/>
              </a:solidFill>
              <a:effectLst>
                <a:outerShdw blurRad="38100" dist="38100" dir="2700000" algn="tl">
                  <a:srgbClr val="000000"/>
                </a:outerShdw>
              </a:effectLst>
            </a:endParaRPr>
          </a:p>
        </p:txBody>
      </p:sp>
    </p:spTree>
    <p:extLst>
      <p:ext uri="{BB962C8B-B14F-4D97-AF65-F5344CB8AC3E}">
        <p14:creationId xmlns:p14="http://schemas.microsoft.com/office/powerpoint/2010/main" val="3118175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0-#ppt_w/2"/>
                                          </p:val>
                                        </p:tav>
                                        <p:tav tm="100000">
                                          <p:val>
                                            <p:strVal val="#ppt_x"/>
                                          </p:val>
                                        </p:tav>
                                      </p:tavLst>
                                    </p:anim>
                                    <p:anim calcmode="lin" valueType="num">
                                      <p:cBhvr additive="base">
                                        <p:cTn id="8" dur="2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dissolve">
                                      <p:cBhvr>
                                        <p:cTn id="13" dur="500"/>
                                        <p:tgtEl>
                                          <p:spTgt spid="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Effect transition="in" filter="dissolve">
                                      <p:cBhvr>
                                        <p:cTn id="18" dur="500"/>
                                        <p:tgtEl>
                                          <p:spTgt spid="5">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dissolve">
                                      <p:cBhvr>
                                        <p:cTn id="23" dur="500"/>
                                        <p:tgtEl>
                                          <p:spTgt spid="5">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5">
                                            <p:txEl>
                                              <p:pRg st="6" end="6"/>
                                            </p:txEl>
                                          </p:spTgt>
                                        </p:tgtEl>
                                        <p:attrNameLst>
                                          <p:attrName>style.visibility</p:attrName>
                                        </p:attrNameLst>
                                      </p:cBhvr>
                                      <p:to>
                                        <p:strVal val="visible"/>
                                      </p:to>
                                    </p:set>
                                    <p:animEffect transition="in" filter="dissolve">
                                      <p:cBhvr>
                                        <p:cTn id="28" dur="500"/>
                                        <p:tgtEl>
                                          <p:spTgt spid="5">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nodeType="clickEffect">
                                  <p:stCondLst>
                                    <p:cond delay="0"/>
                                  </p:stCondLst>
                                  <p:childTnLst>
                                    <p:set>
                                      <p:cBhvr>
                                        <p:cTn id="32" dur="1" fill="hold">
                                          <p:stCondLst>
                                            <p:cond delay="0"/>
                                          </p:stCondLst>
                                        </p:cTn>
                                        <p:tgtEl>
                                          <p:spTgt spid="5">
                                            <p:txEl>
                                              <p:pRg st="8" end="8"/>
                                            </p:txEl>
                                          </p:spTgt>
                                        </p:tgtEl>
                                        <p:attrNameLst>
                                          <p:attrName>style.visibility</p:attrName>
                                        </p:attrNameLst>
                                      </p:cBhvr>
                                      <p:to>
                                        <p:strVal val="visible"/>
                                      </p:to>
                                    </p:set>
                                    <p:animEffect transition="in" filter="dissolve">
                                      <p:cBhvr>
                                        <p:cTn id="33"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Θέση υποσέλιδου 2"/>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l-GR" sz="1200" smtClean="0">
                <a:latin typeface="+mn-lt"/>
              </a:rPr>
              <a:t>Μερκ. Παναγιωτόπουλος - Φυσικός        </a:t>
            </a:r>
            <a:r>
              <a:rPr lang="en-US" sz="1200" smtClean="0">
                <a:latin typeface="+mn-lt"/>
              </a:rPr>
              <a:t>www.merkopanas.blogspot.gr</a:t>
            </a:r>
            <a:endParaRPr lang="el-GR" sz="1200" dirty="0">
              <a:latin typeface="+mn-lt"/>
            </a:endParaRPr>
          </a:p>
        </p:txBody>
      </p:sp>
      <p:sp>
        <p:nvSpPr>
          <p:cNvPr id="25603" name="Θέση αριθμού διαφάνειας 3"/>
          <p:cNvSpPr>
            <a:spLocks noGrp="1"/>
          </p:cNvSpPr>
          <p:nvPr>
            <p:ph type="sldNum" sz="quarter" idx="12"/>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49562C4-339C-4F76-A138-07B1469EAE8C}" type="slidenum">
              <a:rPr lang="el-GR" sz="1200">
                <a:latin typeface="+mn-lt"/>
              </a:rPr>
              <a:pPr eaLnBrk="1" hangingPunct="1"/>
              <a:t>26</a:t>
            </a:fld>
            <a:endParaRPr lang="el-GR" sz="1200" dirty="0">
              <a:latin typeface="+mn-lt"/>
            </a:endParaRPr>
          </a:p>
        </p:txBody>
      </p:sp>
      <p:sp>
        <p:nvSpPr>
          <p:cNvPr id="68612" name="Text Box 4"/>
          <p:cNvSpPr txBox="1">
            <a:spLocks noChangeArrowheads="1"/>
          </p:cNvSpPr>
          <p:nvPr/>
        </p:nvSpPr>
        <p:spPr bwMode="auto">
          <a:xfrm>
            <a:off x="2627784" y="1989138"/>
            <a:ext cx="367188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l-GR" sz="4000" b="1" dirty="0">
                <a:solidFill>
                  <a:srgbClr val="800000"/>
                </a:solidFill>
                <a:effectLst>
                  <a:outerShdw blurRad="38100" dist="38100" dir="2700000" algn="tl">
                    <a:srgbClr val="000000"/>
                  </a:outerShdw>
                </a:effectLst>
                <a:latin typeface="Comic Sans MS" pitchFamily="66" charset="0"/>
              </a:rPr>
              <a:t>Εφαρμογές</a:t>
            </a:r>
          </a:p>
        </p:txBody>
      </p:sp>
      <p:sp>
        <p:nvSpPr>
          <p:cNvPr id="2" name="TextBox 1"/>
          <p:cNvSpPr txBox="1"/>
          <p:nvPr/>
        </p:nvSpPr>
        <p:spPr>
          <a:xfrm>
            <a:off x="1403648" y="2852936"/>
            <a:ext cx="6264696" cy="707886"/>
          </a:xfrm>
          <a:prstGeom prst="rect">
            <a:avLst/>
          </a:prstGeom>
          <a:noFill/>
        </p:spPr>
        <p:txBody>
          <a:bodyPr wrap="square" rtlCol="0">
            <a:spAutoFit/>
          </a:bodyPr>
          <a:lstStyle/>
          <a:p>
            <a:pPr algn="just"/>
            <a:r>
              <a:rPr lang="el-GR" sz="2000" dirty="0" smtClean="0">
                <a:latin typeface="Comic Sans MS" panose="030F0702030302020204" pitchFamily="66" charset="0"/>
              </a:rPr>
              <a:t>(Σε όλες τις περιπτώσεις που θα συναντήσετε να θεωρήσετε τα αντικείμενα σημειακά.)</a:t>
            </a:r>
            <a:endParaRPr lang="el-GR" sz="2000" dirty="0">
              <a:latin typeface="Comic Sans MS" panose="030F0702030302020204" pitchFamily="66" charset="0"/>
            </a:endParaRPr>
          </a:p>
        </p:txBody>
      </p:sp>
    </p:spTree>
    <p:extLst>
      <p:ext uri="{BB962C8B-B14F-4D97-AF65-F5344CB8AC3E}">
        <p14:creationId xmlns:p14="http://schemas.microsoft.com/office/powerpoint/2010/main" val="3550948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68612"/>
                                        </p:tgtEl>
                                        <p:attrNameLst>
                                          <p:attrName>style.visibility</p:attrName>
                                        </p:attrNameLst>
                                      </p:cBhvr>
                                      <p:to>
                                        <p:strVal val="visible"/>
                                      </p:to>
                                    </p:set>
                                    <p:anim calcmode="lin" valueType="num">
                                      <p:cBhvr additive="base">
                                        <p:cTn id="7" dur="2000" fill="hold"/>
                                        <p:tgtEl>
                                          <p:spTgt spid="68612"/>
                                        </p:tgtEl>
                                        <p:attrNameLst>
                                          <p:attrName>ppt_x</p:attrName>
                                        </p:attrNameLst>
                                      </p:cBhvr>
                                      <p:tavLst>
                                        <p:tav tm="0">
                                          <p:val>
                                            <p:strVal val="0-#ppt_w/2"/>
                                          </p:val>
                                        </p:tav>
                                        <p:tav tm="100000">
                                          <p:val>
                                            <p:strVal val="#ppt_x"/>
                                          </p:val>
                                        </p:tav>
                                      </p:tavLst>
                                    </p:anim>
                                    <p:anim calcmode="lin" valueType="num">
                                      <p:cBhvr additive="base">
                                        <p:cTn id="8" dur="2000" fill="hold"/>
                                        <p:tgtEl>
                                          <p:spTgt spid="68612"/>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10" presetClass="entr" presetSubtype="0"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2" grpId="0"/>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txBox="1">
            <a:spLocks noGrp="1"/>
          </p:cNvSpPr>
          <p:nvPr/>
        </p:nvSpPr>
        <p:spPr>
          <a:xfrm>
            <a:off x="3124200" y="6356350"/>
            <a:ext cx="2895600" cy="365125"/>
          </a:xfrm>
          <a:prstGeom prst="rect">
            <a:avLst/>
          </a:prstGeom>
          <a:noFill/>
        </p:spPr>
        <p:txBody>
          <a:bodyPr anchor="ctr"/>
          <a:lstStyle/>
          <a:p>
            <a:pPr algn="ctr" fontAlgn="auto">
              <a:spcBef>
                <a:spcPts val="0"/>
              </a:spcBef>
              <a:spcAft>
                <a:spcPts val="0"/>
              </a:spcAft>
              <a:defRPr/>
            </a:pPr>
            <a:r>
              <a:rPr lang="el-GR" sz="1200" dirty="0" err="1">
                <a:solidFill>
                  <a:schemeClr val="tx1">
                    <a:tint val="75000"/>
                  </a:schemeClr>
                </a:solidFill>
                <a:latin typeface="+mn-lt"/>
              </a:rPr>
              <a:t>Μερκ</a:t>
            </a:r>
            <a:r>
              <a:rPr lang="el-GR" sz="1200" dirty="0">
                <a:solidFill>
                  <a:schemeClr val="tx1">
                    <a:tint val="75000"/>
                  </a:schemeClr>
                </a:solidFill>
                <a:latin typeface="+mn-lt"/>
              </a:rPr>
              <a:t>. Παναγιωτόπουλος - Φυσικός               </a:t>
            </a:r>
            <a:r>
              <a:rPr lang="en-US" sz="1200" dirty="0">
                <a:solidFill>
                  <a:schemeClr val="tx1">
                    <a:tint val="75000"/>
                  </a:schemeClr>
                </a:solidFill>
                <a:latin typeface="+mn-lt"/>
              </a:rPr>
              <a:t>www.merkopanas.blogspot.gr </a:t>
            </a:r>
            <a:endParaRPr lang="el-GR" sz="1200" dirty="0">
              <a:solidFill>
                <a:schemeClr val="tx1">
                  <a:tint val="75000"/>
                </a:schemeClr>
              </a:solidFill>
              <a:latin typeface="+mn-lt"/>
            </a:endParaRPr>
          </a:p>
        </p:txBody>
      </p:sp>
      <p:sp>
        <p:nvSpPr>
          <p:cNvPr id="3" name="Θέση αριθμού διαφάνειας 2"/>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9B4F9902-5FF7-4E5D-8AC9-5C3460509B77}" type="slidenum">
              <a:rPr lang="el-GR" sz="1200">
                <a:solidFill>
                  <a:schemeClr val="tx1">
                    <a:tint val="75000"/>
                  </a:schemeClr>
                </a:solidFill>
                <a:latin typeface="+mn-lt"/>
              </a:rPr>
              <a:pPr algn="r" fontAlgn="auto">
                <a:spcBef>
                  <a:spcPts val="0"/>
                </a:spcBef>
                <a:spcAft>
                  <a:spcPts val="0"/>
                </a:spcAft>
                <a:defRPr/>
              </a:pPr>
              <a:t>27</a:t>
            </a:fld>
            <a:endParaRPr lang="el-GR" sz="1200">
              <a:solidFill>
                <a:schemeClr val="tx1">
                  <a:tint val="75000"/>
                </a:schemeClr>
              </a:solidFill>
              <a:latin typeface="+mn-lt"/>
            </a:endParaRPr>
          </a:p>
        </p:txBody>
      </p:sp>
      <p:sp>
        <p:nvSpPr>
          <p:cNvPr id="4" name="TextBox 3"/>
          <p:cNvSpPr txBox="1"/>
          <p:nvPr/>
        </p:nvSpPr>
        <p:spPr>
          <a:xfrm>
            <a:off x="1571625" y="2205038"/>
            <a:ext cx="5976938" cy="954087"/>
          </a:xfrm>
          <a:prstGeom prst="rect">
            <a:avLst/>
          </a:prstGeom>
          <a:noFill/>
        </p:spPr>
        <p:txBody>
          <a:bodyPr>
            <a:spAutoFit/>
          </a:bodyPr>
          <a:lstStyle/>
          <a:p>
            <a:pPr algn="ctr" fontAlgn="auto">
              <a:spcBef>
                <a:spcPts val="0"/>
              </a:spcBef>
              <a:spcAft>
                <a:spcPts val="0"/>
              </a:spcAft>
              <a:defRPr/>
            </a:pPr>
            <a:r>
              <a:rPr lang="el-GR" sz="3600" b="1" dirty="0">
                <a:solidFill>
                  <a:srgbClr val="800000"/>
                </a:solidFill>
                <a:effectLst>
                  <a:outerShdw blurRad="38100" dist="38100" dir="2700000" algn="tl">
                    <a:srgbClr val="000000">
                      <a:alpha val="43137"/>
                    </a:srgbClr>
                  </a:outerShdw>
                </a:effectLst>
                <a:latin typeface="Comic Sans MS" panose="030F0702030302020204" pitchFamily="66" charset="0"/>
              </a:rPr>
              <a:t>Ερωτήσεις από το βιβλίο</a:t>
            </a:r>
          </a:p>
          <a:p>
            <a:pPr algn="ctr" fontAlgn="auto">
              <a:spcBef>
                <a:spcPts val="0"/>
              </a:spcBef>
              <a:spcAft>
                <a:spcPts val="0"/>
              </a:spcAft>
              <a:defRPr/>
            </a:pPr>
            <a:r>
              <a:rPr lang="el-GR" sz="2000" b="1" dirty="0">
                <a:solidFill>
                  <a:srgbClr val="800000"/>
                </a:solidFill>
                <a:latin typeface="Comic Sans MS" panose="030F0702030302020204" pitchFamily="66" charset="0"/>
              </a:rPr>
              <a:t>(από σελ. </a:t>
            </a:r>
            <a:r>
              <a:rPr lang="el-GR" sz="2000" b="1" dirty="0" smtClean="0">
                <a:solidFill>
                  <a:srgbClr val="800000"/>
                </a:solidFill>
                <a:latin typeface="Comic Sans MS" panose="030F0702030302020204" pitchFamily="66" charset="0"/>
              </a:rPr>
              <a:t>30)</a:t>
            </a:r>
            <a:endParaRPr lang="el-GR" sz="2000" b="1" dirty="0">
              <a:solidFill>
                <a:srgbClr val="800000"/>
              </a:solidFill>
              <a:latin typeface="Comic Sans MS" panose="030F0702030302020204" pitchFamily="66" charset="0"/>
            </a:endParaRPr>
          </a:p>
        </p:txBody>
      </p:sp>
      <p:sp>
        <p:nvSpPr>
          <p:cNvPr id="5" name="Θέση υποσέλιδου 4"/>
          <p:cNvSpPr>
            <a:spLocks noGrp="1"/>
          </p:cNvSpPr>
          <p:nvPr>
            <p:ph type="ftr" sz="quarter" idx="11"/>
          </p:nvPr>
        </p:nvSpPr>
        <p:spPr/>
        <p:txBody>
          <a:bodyPr/>
          <a:lstStyle/>
          <a:p>
            <a:r>
              <a:rPr lang="el-GR" dirty="0" err="1" smtClean="0">
                <a:solidFill>
                  <a:schemeClr val="tx1"/>
                </a:solidFill>
              </a:rPr>
              <a:t>Μερκ</a:t>
            </a:r>
            <a:r>
              <a:rPr lang="el-GR" dirty="0" smtClean="0">
                <a:solidFill>
                  <a:schemeClr val="tx1"/>
                </a:solidFill>
              </a:rPr>
              <a:t>. Παναγιωτόπουλος - Φυσικός        </a:t>
            </a:r>
            <a:r>
              <a:rPr lang="en-US" dirty="0" smtClean="0">
                <a:solidFill>
                  <a:schemeClr val="tx1"/>
                </a:solidFill>
              </a:rPr>
              <a:t>www.merkopanas.blogspot.gr</a:t>
            </a:r>
            <a:endParaRPr lang="el-GR" dirty="0">
              <a:solidFill>
                <a:schemeClr val="tx1"/>
              </a:solidFill>
            </a:endParaRPr>
          </a:p>
        </p:txBody>
      </p:sp>
      <p:sp>
        <p:nvSpPr>
          <p:cNvPr id="6" name="Θέση αριθμού διαφάνειας 5"/>
          <p:cNvSpPr>
            <a:spLocks noGrp="1"/>
          </p:cNvSpPr>
          <p:nvPr>
            <p:ph type="sldNum" sz="quarter" idx="12"/>
          </p:nvPr>
        </p:nvSpPr>
        <p:spPr/>
        <p:txBody>
          <a:bodyPr/>
          <a:lstStyle/>
          <a:p>
            <a:fld id="{3DF53439-851E-44AD-84B1-B6BFC3D0C743}" type="slidenum">
              <a:rPr lang="el-GR" smtClean="0">
                <a:solidFill>
                  <a:prstClr val="black">
                    <a:tint val="75000"/>
                  </a:prstClr>
                </a:solidFill>
              </a:rPr>
              <a:pPr/>
              <a:t>27</a:t>
            </a:fld>
            <a:endParaRPr lang="el-GR">
              <a:solidFill>
                <a:prstClr val="black">
                  <a:tint val="75000"/>
                </a:prstClr>
              </a:solidFill>
            </a:endParaRPr>
          </a:p>
        </p:txBody>
      </p:sp>
    </p:spTree>
    <p:extLst>
      <p:ext uri="{BB962C8B-B14F-4D97-AF65-F5344CB8AC3E}">
        <p14:creationId xmlns:p14="http://schemas.microsoft.com/office/powerpoint/2010/main" val="884519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0-#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prstClr val="black"/>
                </a:solidFill>
              </a:rPr>
              <a:t>Μερκ</a:t>
            </a:r>
            <a:r>
              <a:rPr lang="el-GR" dirty="0" smtClean="0">
                <a:solidFill>
                  <a:prstClr val="black"/>
                </a:solidFill>
              </a:rPr>
              <a:t>. Παναγιωτόπουλος - Φυσικός        </a:t>
            </a:r>
            <a:r>
              <a:rPr lang="en-US" dirty="0" smtClean="0">
                <a:solidFill>
                  <a:prstClr val="black"/>
                </a:solidFill>
              </a:rPr>
              <a:t>www.merkopanas.blogspot.gr</a:t>
            </a:r>
            <a:endParaRPr lang="el-GR" dirty="0">
              <a:solidFill>
                <a:prstClr val="black"/>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solidFill>
              </a:rPr>
              <a:pPr/>
              <a:t>28</a:t>
            </a:fld>
            <a:endParaRPr lang="el-GR" dirty="0">
              <a:solidFill>
                <a:prstClr val="black"/>
              </a:solidFill>
            </a:endParaRPr>
          </a:p>
        </p:txBody>
      </p:sp>
      <p:sp>
        <p:nvSpPr>
          <p:cNvPr id="4" name="Ορθογώνιο 3"/>
          <p:cNvSpPr/>
          <p:nvPr/>
        </p:nvSpPr>
        <p:spPr>
          <a:xfrm>
            <a:off x="539552" y="332656"/>
            <a:ext cx="8064896" cy="1015663"/>
          </a:xfrm>
          <a:prstGeom prst="rect">
            <a:avLst/>
          </a:prstGeom>
        </p:spPr>
        <p:txBody>
          <a:bodyPr wrap="square">
            <a:spAutoFit/>
          </a:bodyPr>
          <a:lstStyle/>
          <a:p>
            <a:pPr algn="just"/>
            <a:r>
              <a:rPr lang="en-US" sz="2000" b="1" dirty="0" smtClean="0">
                <a:latin typeface="Trebuchet MS" panose="020B0603020202020204" pitchFamily="34" charset="0"/>
              </a:rPr>
              <a:t>6. </a:t>
            </a:r>
            <a:r>
              <a:rPr lang="el-GR" sz="2000" dirty="0" smtClean="0">
                <a:latin typeface="Trebuchet MS" panose="020B0603020202020204" pitchFamily="34" charset="0"/>
              </a:rPr>
              <a:t>Τα </a:t>
            </a:r>
            <a:r>
              <a:rPr lang="el-GR" sz="2000" dirty="0">
                <a:latin typeface="Trebuchet MS" panose="020B0603020202020204" pitchFamily="34" charset="0"/>
              </a:rPr>
              <a:t>σημεία ενός δίσκου CD κάνουν ομαλή κυκλική κίνηση. Όλα τα </a:t>
            </a:r>
            <a:r>
              <a:rPr lang="el-GR" sz="2000" dirty="0" smtClean="0">
                <a:latin typeface="Trebuchet MS" panose="020B0603020202020204" pitchFamily="34" charset="0"/>
              </a:rPr>
              <a:t>σημεία </a:t>
            </a:r>
            <a:r>
              <a:rPr lang="el-GR" sz="2000" dirty="0">
                <a:latin typeface="Trebuchet MS" panose="020B0603020202020204" pitchFamily="34" charset="0"/>
              </a:rPr>
              <a:t>του δίσκου CD έχουν την ίδια περίοδο; Έχουν και ίδιες ταχύτητες;</a:t>
            </a:r>
          </a:p>
        </p:txBody>
      </p:sp>
      <p:grpSp>
        <p:nvGrpSpPr>
          <p:cNvPr id="7" name="Ομάδα 6"/>
          <p:cNvGrpSpPr/>
          <p:nvPr/>
        </p:nvGrpSpPr>
        <p:grpSpPr>
          <a:xfrm>
            <a:off x="518794" y="1988840"/>
            <a:ext cx="8064896" cy="3170099"/>
            <a:chOff x="539552" y="1484784"/>
            <a:chExt cx="8064896" cy="3170099"/>
          </a:xfrm>
        </p:grpSpPr>
        <p:sp>
          <p:nvSpPr>
            <p:cNvPr id="6" name="Ορθογώνιο 5"/>
            <p:cNvSpPr/>
            <p:nvPr/>
          </p:nvSpPr>
          <p:spPr>
            <a:xfrm>
              <a:off x="539552" y="1484784"/>
              <a:ext cx="6048672" cy="3170099"/>
            </a:xfrm>
            <a:prstGeom prst="rect">
              <a:avLst/>
            </a:prstGeom>
          </p:spPr>
          <p:txBody>
            <a:bodyPr wrap="square">
              <a:spAutoFit/>
            </a:bodyPr>
            <a:lstStyle/>
            <a:p>
              <a:pPr algn="just"/>
              <a:r>
                <a:rPr lang="el-GR" sz="2000" b="1" dirty="0">
                  <a:latin typeface="Trebuchet MS" panose="020B0603020202020204" pitchFamily="34" charset="0"/>
                </a:rPr>
                <a:t>11. </a:t>
              </a:r>
              <a:r>
                <a:rPr lang="el-GR" sz="2000" dirty="0" smtClean="0">
                  <a:latin typeface="Trebuchet MS" panose="020B0603020202020204" pitchFamily="34" charset="0"/>
                </a:rPr>
                <a:t>Θεωρούμε δύο ανθρώπους που βρίσκονται στα σημεία Α και Β της γήινης επιφάνειας. Λόγω της περιστροφής της Γης εκτελούν μια περιστροφή σε 24</a:t>
              </a:r>
              <a:r>
                <a:rPr lang="en-US" sz="2000" dirty="0" smtClean="0">
                  <a:latin typeface="Trebuchet MS" panose="020B0603020202020204" pitchFamily="34" charset="0"/>
                </a:rPr>
                <a:t>h.</a:t>
              </a:r>
              <a:r>
                <a:rPr lang="el-GR" sz="2000" dirty="0" smtClean="0">
                  <a:latin typeface="Trebuchet MS" panose="020B0603020202020204" pitchFamily="34" charset="0"/>
                </a:rPr>
                <a:t> </a:t>
              </a:r>
              <a:endParaRPr lang="en-US" sz="2000" dirty="0" smtClean="0">
                <a:latin typeface="Trebuchet MS" panose="020B0603020202020204" pitchFamily="34" charset="0"/>
              </a:endParaRPr>
            </a:p>
            <a:p>
              <a:pPr algn="just"/>
              <a:r>
                <a:rPr lang="el-GR" sz="2000" dirty="0" smtClean="0">
                  <a:latin typeface="Trebuchet MS" panose="020B0603020202020204" pitchFamily="34" charset="0"/>
                </a:rPr>
                <a:t>Ποιος από τους δύο έχει μεγαλύτερη </a:t>
              </a:r>
              <a:r>
                <a:rPr lang="en-US" sz="2000" dirty="0" smtClean="0">
                  <a:latin typeface="Trebuchet MS" panose="020B0603020202020204" pitchFamily="34" charset="0"/>
                </a:rPr>
                <a:t>(</a:t>
              </a:r>
              <a:r>
                <a:rPr lang="el-GR" sz="2000" dirty="0" smtClean="0">
                  <a:latin typeface="Trebuchet MS" panose="020B0603020202020204" pitchFamily="34" charset="0"/>
                </a:rPr>
                <a:t>γραμμική</a:t>
              </a:r>
              <a:r>
                <a:rPr lang="en-US" sz="2000" dirty="0" smtClean="0">
                  <a:latin typeface="Trebuchet MS" panose="020B0603020202020204" pitchFamily="34" charset="0"/>
                </a:rPr>
                <a:t>) </a:t>
              </a:r>
              <a:r>
                <a:rPr lang="el-GR" sz="2000" dirty="0" smtClean="0">
                  <a:latin typeface="Trebuchet MS" panose="020B0603020202020204" pitchFamily="34" charset="0"/>
                </a:rPr>
                <a:t>ταχύτητα</a:t>
              </a:r>
              <a:r>
                <a:rPr lang="en-US" sz="2000" dirty="0" smtClean="0">
                  <a:latin typeface="Trebuchet MS" panose="020B0603020202020204" pitchFamily="34" charset="0"/>
                </a:rPr>
                <a:t>;</a:t>
              </a:r>
              <a:endParaRPr lang="el-GR" sz="2000" dirty="0">
                <a:latin typeface="Trebuchet MS" panose="020B0603020202020204" pitchFamily="34" charset="0"/>
              </a:endParaRPr>
            </a:p>
            <a:p>
              <a:pPr algn="just"/>
              <a:r>
                <a:rPr lang="el-GR" sz="2000" b="1" dirty="0" smtClean="0">
                  <a:latin typeface="Trebuchet MS" panose="020B0603020202020204" pitchFamily="34" charset="0"/>
                </a:rPr>
                <a:t>α.</a:t>
              </a:r>
              <a:r>
                <a:rPr lang="en-US" sz="2000" b="1" dirty="0" smtClean="0">
                  <a:latin typeface="Trebuchet MS" panose="020B0603020202020204" pitchFamily="34" charset="0"/>
                </a:rPr>
                <a:t> </a:t>
              </a:r>
              <a:r>
                <a:rPr lang="el-GR" sz="2000" b="1" dirty="0" smtClean="0">
                  <a:latin typeface="Trebuchet MS" panose="020B0603020202020204" pitchFamily="34" charset="0"/>
                </a:rPr>
                <a:t> </a:t>
              </a:r>
              <a:r>
                <a:rPr lang="el-GR" sz="2000" dirty="0">
                  <a:latin typeface="Trebuchet MS" panose="020B0603020202020204" pitchFamily="34" charset="0"/>
                </a:rPr>
                <a:t>Ο άνθρωπος που είναι στο σημείο Α.</a:t>
              </a:r>
            </a:p>
            <a:p>
              <a:pPr algn="just"/>
              <a:r>
                <a:rPr lang="el-GR" sz="2000" b="1" dirty="0" smtClean="0">
                  <a:latin typeface="Trebuchet MS" panose="020B0603020202020204" pitchFamily="34" charset="0"/>
                </a:rPr>
                <a:t>β. </a:t>
              </a:r>
              <a:r>
                <a:rPr lang="en-US" sz="2000" b="1" dirty="0" smtClean="0">
                  <a:latin typeface="Trebuchet MS" panose="020B0603020202020204" pitchFamily="34" charset="0"/>
                </a:rPr>
                <a:t> </a:t>
              </a:r>
              <a:r>
                <a:rPr lang="el-GR" sz="2000" dirty="0" smtClean="0">
                  <a:latin typeface="Trebuchet MS" panose="020B0603020202020204" pitchFamily="34" charset="0"/>
                </a:rPr>
                <a:t>Ο </a:t>
              </a:r>
              <a:r>
                <a:rPr lang="el-GR" sz="2000" dirty="0">
                  <a:latin typeface="Trebuchet MS" panose="020B0603020202020204" pitchFamily="34" charset="0"/>
                </a:rPr>
                <a:t>άνθρωπος που είναι στο σημείο Β.</a:t>
              </a:r>
            </a:p>
            <a:p>
              <a:pPr algn="just"/>
              <a:r>
                <a:rPr lang="el-GR" sz="2000" b="1" dirty="0" smtClean="0">
                  <a:latin typeface="Trebuchet MS" panose="020B0603020202020204" pitchFamily="34" charset="0"/>
                </a:rPr>
                <a:t>γ.</a:t>
              </a:r>
              <a:r>
                <a:rPr lang="en-US" sz="2000" b="1" dirty="0" smtClean="0">
                  <a:latin typeface="Trebuchet MS" panose="020B0603020202020204" pitchFamily="34" charset="0"/>
                </a:rPr>
                <a:t>  </a:t>
              </a:r>
              <a:r>
                <a:rPr lang="el-GR" sz="2000" dirty="0" smtClean="0">
                  <a:latin typeface="Trebuchet MS" panose="020B0603020202020204" pitchFamily="34" charset="0"/>
                </a:rPr>
                <a:t>Και </a:t>
              </a:r>
              <a:r>
                <a:rPr lang="el-GR" sz="2000" dirty="0">
                  <a:latin typeface="Trebuchet MS" panose="020B0603020202020204" pitchFamily="34" charset="0"/>
                </a:rPr>
                <a:t>οι δύο έχουν ίσες ταχύτητες.</a:t>
              </a:r>
            </a:p>
            <a:p>
              <a:pPr algn="just"/>
              <a:r>
                <a:rPr lang="el-GR" sz="2000" b="1" dirty="0" smtClean="0">
                  <a:latin typeface="Trebuchet MS" panose="020B0603020202020204" pitchFamily="34" charset="0"/>
                </a:rPr>
                <a:t>δ. </a:t>
              </a:r>
              <a:r>
                <a:rPr lang="en-US" sz="2000" b="1" dirty="0" smtClean="0">
                  <a:latin typeface="Trebuchet MS" panose="020B0603020202020204" pitchFamily="34" charset="0"/>
                </a:rPr>
                <a:t> </a:t>
              </a:r>
              <a:r>
                <a:rPr lang="el-GR" sz="2000" dirty="0" smtClean="0">
                  <a:latin typeface="Trebuchet MS" panose="020B0603020202020204" pitchFamily="34" charset="0"/>
                </a:rPr>
                <a:t>Δεν </a:t>
              </a:r>
              <a:r>
                <a:rPr lang="el-GR" sz="2000" dirty="0">
                  <a:latin typeface="Trebuchet MS" panose="020B0603020202020204" pitchFamily="34" charset="0"/>
                </a:rPr>
                <a:t>μπορούμε να ξέρουμε με αυτά τα </a:t>
              </a:r>
              <a:r>
                <a:rPr lang="el-GR" sz="2000" dirty="0" smtClean="0">
                  <a:latin typeface="Trebuchet MS" panose="020B0603020202020204" pitchFamily="34" charset="0"/>
                </a:rPr>
                <a:t>δεδομένα.</a:t>
              </a:r>
              <a:r>
                <a:rPr lang="el-GR" sz="2000" b="1" dirty="0" smtClean="0">
                  <a:latin typeface="Trebuchet MS" panose="020B0603020202020204" pitchFamily="34" charset="0"/>
                </a:rPr>
                <a:t> </a:t>
              </a:r>
              <a:endParaRPr lang="el-GR" sz="2000" b="1" dirty="0">
                <a:latin typeface="Trebuchet MS" panose="020B0603020202020204" pitchFamily="34" charset="0"/>
              </a:endParaRPr>
            </a:p>
          </p:txBody>
        </p:sp>
        <p:pic>
          <p:nvPicPr>
            <p:cNvPr id="18435" name="Picture 3" descr="C:\Users\Merkouris\Desktop\Χωρίς τίτλο.pn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66073" y="1939632"/>
              <a:ext cx="2238375" cy="1952625"/>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Έλλειψη 7"/>
          <p:cNvSpPr/>
          <p:nvPr/>
        </p:nvSpPr>
        <p:spPr>
          <a:xfrm>
            <a:off x="532047" y="4167085"/>
            <a:ext cx="386646" cy="36004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363405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1500" fill="hold"/>
                                        <p:tgtEl>
                                          <p:spTgt spid="8"/>
                                        </p:tgtEl>
                                        <p:attrNameLst>
                                          <p:attrName>ppt_x</p:attrName>
                                        </p:attrNameLst>
                                      </p:cBhvr>
                                      <p:tavLst>
                                        <p:tav tm="0">
                                          <p:val>
                                            <p:strVal val="0-#ppt_w/2"/>
                                          </p:val>
                                        </p:tav>
                                        <p:tav tm="100000">
                                          <p:val>
                                            <p:strVal val="#ppt_x"/>
                                          </p:val>
                                        </p:tav>
                                      </p:tavLst>
                                    </p:anim>
                                    <p:anim calcmode="lin" valueType="num">
                                      <p:cBhvr additive="base">
                                        <p:cTn id="18" dur="1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prstClr val="black"/>
                </a:solidFill>
              </a:rPr>
              <a:t>Μερκ</a:t>
            </a:r>
            <a:r>
              <a:rPr lang="el-GR" dirty="0" smtClean="0">
                <a:solidFill>
                  <a:prstClr val="black"/>
                </a:solidFill>
              </a:rPr>
              <a:t>. Παναγιωτόπουλος - Φυσικός        </a:t>
            </a:r>
            <a:r>
              <a:rPr lang="en-US" dirty="0" smtClean="0">
                <a:solidFill>
                  <a:prstClr val="black"/>
                </a:solidFill>
              </a:rPr>
              <a:t>www.merkopanas.blogspot.gr</a:t>
            </a:r>
            <a:endParaRPr lang="el-GR" dirty="0">
              <a:solidFill>
                <a:prstClr val="black"/>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solidFill>
              </a:rPr>
              <a:pPr/>
              <a:t>29</a:t>
            </a:fld>
            <a:endParaRPr lang="el-GR" dirty="0">
              <a:solidFill>
                <a:prstClr val="black"/>
              </a:solidFill>
            </a:endParaRPr>
          </a:p>
        </p:txBody>
      </p:sp>
      <p:grpSp>
        <p:nvGrpSpPr>
          <p:cNvPr id="6" name="Ομάδα 5"/>
          <p:cNvGrpSpPr/>
          <p:nvPr/>
        </p:nvGrpSpPr>
        <p:grpSpPr>
          <a:xfrm>
            <a:off x="467544" y="260648"/>
            <a:ext cx="7920880" cy="2466681"/>
            <a:chOff x="467544" y="260648"/>
            <a:chExt cx="7920880" cy="2466681"/>
          </a:xfrm>
        </p:grpSpPr>
        <p:sp>
          <p:nvSpPr>
            <p:cNvPr id="4" name="Ορθογώνιο 3"/>
            <p:cNvSpPr/>
            <p:nvPr/>
          </p:nvSpPr>
          <p:spPr>
            <a:xfrm>
              <a:off x="467544" y="260648"/>
              <a:ext cx="7920880" cy="707886"/>
            </a:xfrm>
            <a:prstGeom prst="rect">
              <a:avLst/>
            </a:prstGeom>
          </p:spPr>
          <p:txBody>
            <a:bodyPr wrap="square">
              <a:spAutoFit/>
            </a:bodyPr>
            <a:lstStyle/>
            <a:p>
              <a:pPr algn="just"/>
              <a:r>
                <a:rPr lang="el-GR" sz="2000" b="1" dirty="0">
                  <a:latin typeface="Trebuchet MS" panose="020B0603020202020204" pitchFamily="34" charset="0"/>
                </a:rPr>
                <a:t>12. </a:t>
              </a:r>
              <a:r>
                <a:rPr lang="el-GR" sz="2000" b="1" dirty="0" smtClean="0">
                  <a:latin typeface="Trebuchet MS" panose="020B0603020202020204" pitchFamily="34" charset="0"/>
                </a:rPr>
                <a:t> </a:t>
              </a:r>
              <a:r>
                <a:rPr lang="el-GR" sz="2000" dirty="0" smtClean="0">
                  <a:latin typeface="Trebuchet MS" panose="020B0603020202020204" pitchFamily="34" charset="0"/>
                </a:rPr>
                <a:t>Ένα </a:t>
              </a:r>
              <a:r>
                <a:rPr lang="el-GR" sz="2000" dirty="0">
                  <a:latin typeface="Trebuchet MS" panose="020B0603020202020204" pitchFamily="34" charset="0"/>
                </a:rPr>
                <a:t>σημείο Μ κινείται πάνω σε μια </a:t>
              </a:r>
              <a:r>
                <a:rPr lang="el-GR" sz="2000" dirty="0" smtClean="0">
                  <a:latin typeface="Trebuchet MS" panose="020B0603020202020204" pitchFamily="34" charset="0"/>
                </a:rPr>
                <a:t>περιφέρεια. Ποιο </a:t>
              </a:r>
              <a:r>
                <a:rPr lang="el-GR" sz="2000" dirty="0">
                  <a:latin typeface="Trebuchet MS" panose="020B0603020202020204" pitchFamily="34" charset="0"/>
                </a:rPr>
                <a:t>από τα επόμενα σχήματα είναι σωστό;</a:t>
              </a:r>
            </a:p>
          </p:txBody>
        </p:sp>
        <p:grpSp>
          <p:nvGrpSpPr>
            <p:cNvPr id="5" name="Ομάδα 4"/>
            <p:cNvGrpSpPr/>
            <p:nvPr/>
          </p:nvGrpSpPr>
          <p:grpSpPr>
            <a:xfrm>
              <a:off x="599878" y="1115601"/>
              <a:ext cx="7656212" cy="1611728"/>
              <a:chOff x="539552" y="1115601"/>
              <a:chExt cx="7656212" cy="1611728"/>
            </a:xfrm>
          </p:grpSpPr>
          <p:pic>
            <p:nvPicPr>
              <p:cNvPr id="19459" name="Picture 3" descr="C:\Users\Merkouris\Desktop\Χωρίς τίτλο.png"/>
              <p:cNvPicPr>
                <a:picLocks noChangeAspect="1" noChangeArrowheads="1"/>
              </p:cNvPicPr>
              <p:nvPr/>
            </p:nvPicPr>
            <p:blipFill>
              <a:blip r:embed="rId2">
                <a:clrChange>
                  <a:clrFrom>
                    <a:srgbClr val="F2F9FB"/>
                  </a:clrFrom>
                  <a:clrTo>
                    <a:srgbClr val="F2F9FB">
                      <a:alpha val="0"/>
                    </a:srgbClr>
                  </a:clrTo>
                </a:clrChange>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539552" y="1115602"/>
                <a:ext cx="3744417" cy="161172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9460" name="Picture 4" descr="C:\Users\Merkouris\Desktop\Χωρίς τίτλο.png"/>
              <p:cNvPicPr>
                <a:picLocks noChangeAspect="1" noChangeArrowheads="1"/>
              </p:cNvPicPr>
              <p:nvPr/>
            </p:nvPicPr>
            <p:blipFill>
              <a:blip r:embed="rId4">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4283968" y="1115601"/>
                <a:ext cx="3911796" cy="161172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grpSp>
      <p:sp>
        <p:nvSpPr>
          <p:cNvPr id="9" name="Έλλειψη 8"/>
          <p:cNvSpPr/>
          <p:nvPr/>
        </p:nvSpPr>
        <p:spPr>
          <a:xfrm>
            <a:off x="4572000" y="2242560"/>
            <a:ext cx="504056" cy="48564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Ορθογώνιο 7"/>
          <p:cNvSpPr/>
          <p:nvPr/>
        </p:nvSpPr>
        <p:spPr>
          <a:xfrm>
            <a:off x="569723" y="3212976"/>
            <a:ext cx="7656212" cy="2554545"/>
          </a:xfrm>
          <a:prstGeom prst="rect">
            <a:avLst/>
          </a:prstGeom>
        </p:spPr>
        <p:txBody>
          <a:bodyPr wrap="square">
            <a:spAutoFit/>
          </a:bodyPr>
          <a:lstStyle/>
          <a:p>
            <a:pPr algn="just"/>
            <a:r>
              <a:rPr lang="el-GR" sz="2000" b="1" dirty="0">
                <a:latin typeface="Trebuchet MS" panose="020B0603020202020204" pitchFamily="34" charset="0"/>
              </a:rPr>
              <a:t>13. </a:t>
            </a:r>
            <a:r>
              <a:rPr lang="el-GR" sz="2000" dirty="0" smtClean="0">
                <a:latin typeface="Trebuchet MS" panose="020B0603020202020204" pitchFamily="34" charset="0"/>
              </a:rPr>
              <a:t>Μια </a:t>
            </a:r>
            <a:r>
              <a:rPr lang="el-GR" sz="2000" dirty="0">
                <a:latin typeface="Trebuchet MS" panose="020B0603020202020204" pitchFamily="34" charset="0"/>
              </a:rPr>
              <a:t>μοτοσυκλέτα κινείται σε κυκλική πίστα με ταχύτητα σταθερής τιμής.</a:t>
            </a:r>
          </a:p>
          <a:p>
            <a:pPr algn="just"/>
            <a:r>
              <a:rPr lang="el-GR" sz="2000" dirty="0" smtClean="0">
                <a:latin typeface="Trebuchet MS" panose="020B0603020202020204" pitchFamily="34" charset="0"/>
              </a:rPr>
              <a:t>Όταν διπλασιαστεί η τιμή της ταχύτητας η κεντρομόλος επιτάχυνση είναι:</a:t>
            </a:r>
          </a:p>
          <a:p>
            <a:pPr algn="just"/>
            <a:r>
              <a:rPr lang="el-GR" sz="2000" b="1" dirty="0" smtClean="0">
                <a:latin typeface="Trebuchet MS" panose="020B0603020202020204" pitchFamily="34" charset="0"/>
              </a:rPr>
              <a:t>α.  </a:t>
            </a:r>
            <a:r>
              <a:rPr lang="el-GR" sz="2000" dirty="0" smtClean="0">
                <a:latin typeface="Trebuchet MS" panose="020B0603020202020204" pitchFamily="34" charset="0"/>
              </a:rPr>
              <a:t>Ίδια</a:t>
            </a:r>
            <a:r>
              <a:rPr lang="el-GR" sz="2000" dirty="0">
                <a:latin typeface="Trebuchet MS" panose="020B0603020202020204" pitchFamily="34" charset="0"/>
              </a:rPr>
              <a:t>.</a:t>
            </a:r>
          </a:p>
          <a:p>
            <a:pPr algn="just"/>
            <a:r>
              <a:rPr lang="el-GR" sz="2000" b="1" dirty="0" smtClean="0">
                <a:latin typeface="Trebuchet MS" panose="020B0603020202020204" pitchFamily="34" charset="0"/>
              </a:rPr>
              <a:t>β.  </a:t>
            </a:r>
            <a:r>
              <a:rPr lang="el-GR" sz="2000" dirty="0" smtClean="0">
                <a:latin typeface="Trebuchet MS" panose="020B0603020202020204" pitchFamily="34" charset="0"/>
              </a:rPr>
              <a:t>Διπλασιάζεται</a:t>
            </a:r>
            <a:r>
              <a:rPr lang="el-GR" sz="2000" dirty="0">
                <a:latin typeface="Trebuchet MS" panose="020B0603020202020204" pitchFamily="34" charset="0"/>
              </a:rPr>
              <a:t>.</a:t>
            </a:r>
          </a:p>
          <a:p>
            <a:pPr algn="just"/>
            <a:r>
              <a:rPr lang="el-GR" sz="2000" b="1" dirty="0" smtClean="0">
                <a:latin typeface="Trebuchet MS" panose="020B0603020202020204" pitchFamily="34" charset="0"/>
              </a:rPr>
              <a:t>γ.  </a:t>
            </a:r>
            <a:r>
              <a:rPr lang="el-GR" sz="2000" dirty="0">
                <a:latin typeface="Trebuchet MS" panose="020B0603020202020204" pitchFamily="34" charset="0"/>
              </a:rPr>
              <a:t>Υποδιπλασιάζεται.</a:t>
            </a:r>
          </a:p>
          <a:p>
            <a:pPr algn="just"/>
            <a:r>
              <a:rPr lang="el-GR" sz="2000" b="1" dirty="0" smtClean="0">
                <a:latin typeface="Trebuchet MS" panose="020B0603020202020204" pitchFamily="34" charset="0"/>
              </a:rPr>
              <a:t>δ.  </a:t>
            </a:r>
            <a:r>
              <a:rPr lang="el-GR" sz="2000" dirty="0" smtClean="0">
                <a:latin typeface="Trebuchet MS" panose="020B0603020202020204" pitchFamily="34" charset="0"/>
              </a:rPr>
              <a:t>Τετραπλασιάζεται</a:t>
            </a:r>
            <a:r>
              <a:rPr lang="el-GR" sz="2000" dirty="0">
                <a:latin typeface="Trebuchet MS" panose="020B0603020202020204" pitchFamily="34" charset="0"/>
              </a:rPr>
              <a:t>.</a:t>
            </a:r>
            <a:endParaRPr lang="el-GR" sz="2000" dirty="0" smtClean="0">
              <a:latin typeface="Trebuchet MS" panose="020B0603020202020204" pitchFamily="34" charset="0"/>
            </a:endParaRPr>
          </a:p>
        </p:txBody>
      </p:sp>
      <p:sp>
        <p:nvSpPr>
          <p:cNvPr id="13" name="Έλλειψη 12"/>
          <p:cNvSpPr/>
          <p:nvPr/>
        </p:nvSpPr>
        <p:spPr>
          <a:xfrm>
            <a:off x="539568" y="5400417"/>
            <a:ext cx="401877" cy="36710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391917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2000" fill="hold"/>
                                        <p:tgtEl>
                                          <p:spTgt spid="9"/>
                                        </p:tgtEl>
                                        <p:attrNameLst>
                                          <p:attrName>ppt_x</p:attrName>
                                        </p:attrNameLst>
                                      </p:cBhvr>
                                      <p:tavLst>
                                        <p:tav tm="0">
                                          <p:val>
                                            <p:strVal val="0-#ppt_w/2"/>
                                          </p:val>
                                        </p:tav>
                                        <p:tav tm="100000">
                                          <p:val>
                                            <p:strVal val="#ppt_x"/>
                                          </p:val>
                                        </p:tav>
                                      </p:tavLst>
                                    </p:anim>
                                    <p:anim calcmode="lin" valueType="num">
                                      <p:cBhvr additive="base">
                                        <p:cTn id="13" dur="2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500" fill="hold"/>
                                        <p:tgtEl>
                                          <p:spTgt spid="13"/>
                                        </p:tgtEl>
                                        <p:attrNameLst>
                                          <p:attrName>ppt_x</p:attrName>
                                        </p:attrNameLst>
                                      </p:cBhvr>
                                      <p:tavLst>
                                        <p:tav tm="0">
                                          <p:val>
                                            <p:strVal val="0-#ppt_w/2"/>
                                          </p:val>
                                        </p:tav>
                                        <p:tav tm="100000">
                                          <p:val>
                                            <p:strVal val="#ppt_x"/>
                                          </p:val>
                                        </p:tav>
                                      </p:tavLst>
                                    </p:anim>
                                    <p:anim calcmode="lin" valueType="num">
                                      <p:cBhvr additive="base">
                                        <p:cTn id="24" dur="1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Θέση υποσέλιδου 2"/>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l-GR" altLang="el-GR" sz="1200" dirty="0" err="1">
                <a:solidFill>
                  <a:srgbClr val="000000"/>
                </a:solidFill>
                <a:latin typeface="Calibri" panose="020F0502020204030204" pitchFamily="34" charset="0"/>
              </a:rPr>
              <a:t>Μερκ</a:t>
            </a:r>
            <a:r>
              <a:rPr lang="el-GR" altLang="el-GR" sz="1200" dirty="0">
                <a:solidFill>
                  <a:srgbClr val="000000"/>
                </a:solidFill>
                <a:latin typeface="Calibri" panose="020F0502020204030204" pitchFamily="34" charset="0"/>
              </a:rPr>
              <a:t>. Παναγιωτόπουλος - Φυσικός          </a:t>
            </a:r>
            <a:r>
              <a:rPr lang="el-GR" altLang="el-GR" sz="1200" dirty="0" err="1">
                <a:solidFill>
                  <a:srgbClr val="000000"/>
                </a:solidFill>
                <a:latin typeface="Calibri" panose="020F0502020204030204" pitchFamily="34" charset="0"/>
              </a:rPr>
              <a:t>www.merkopanas.blogspot.gr</a:t>
            </a:r>
            <a:endParaRPr lang="el-GR" altLang="el-GR" sz="1200" dirty="0">
              <a:solidFill>
                <a:srgbClr val="000000"/>
              </a:solidFill>
              <a:latin typeface="Calibri" panose="020F0502020204030204" pitchFamily="34" charset="0"/>
            </a:endParaRPr>
          </a:p>
        </p:txBody>
      </p:sp>
      <p:sp>
        <p:nvSpPr>
          <p:cNvPr id="4099" name="Θέση αριθμού διαφάνειας 3"/>
          <p:cNvSpPr>
            <a:spLocks noGrp="1"/>
          </p:cNvSpPr>
          <p:nvPr>
            <p:ph type="sldNum" sz="quarter" idx="12"/>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500E0D1-F725-414E-9E30-1BE8E01D0A4B}" type="slidenum">
              <a:rPr lang="el-GR" altLang="el-GR" sz="1400">
                <a:solidFill>
                  <a:srgbClr val="000000"/>
                </a:solidFill>
              </a:rPr>
              <a:pPr eaLnBrk="1" hangingPunct="1"/>
              <a:t>3</a:t>
            </a:fld>
            <a:endParaRPr lang="el-GR" altLang="el-GR" sz="1400">
              <a:solidFill>
                <a:srgbClr val="000000"/>
              </a:solidFill>
            </a:endParaRPr>
          </a:p>
        </p:txBody>
      </p:sp>
      <p:sp>
        <p:nvSpPr>
          <p:cNvPr id="15363" name="Text Box 3"/>
          <p:cNvSpPr txBox="1">
            <a:spLocks noChangeArrowheads="1"/>
          </p:cNvSpPr>
          <p:nvPr/>
        </p:nvSpPr>
        <p:spPr bwMode="auto">
          <a:xfrm>
            <a:off x="684213" y="188640"/>
            <a:ext cx="799147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algn="just" fontAlgn="base">
              <a:spcBef>
                <a:spcPct val="50000"/>
              </a:spcBef>
              <a:spcAft>
                <a:spcPct val="0"/>
              </a:spcAft>
              <a:buFont typeface="Arial" panose="020B0604020202020204" pitchFamily="34" charset="0"/>
              <a:buChar char="•"/>
              <a:defRPr/>
            </a:pPr>
            <a:r>
              <a:rPr lang="el-GR" altLang="el-GR" sz="2400" b="1" dirty="0">
                <a:solidFill>
                  <a:srgbClr val="0000FF"/>
                </a:solidFill>
                <a:effectLst>
                  <a:outerShdw blurRad="38100" dist="38100" dir="2700000" algn="tl">
                    <a:srgbClr val="000000"/>
                  </a:outerShdw>
                </a:effectLst>
                <a:latin typeface="Comic Sans MS" pitchFamily="66" charset="0"/>
              </a:rPr>
              <a:t>  Περίοδος </a:t>
            </a:r>
            <a:r>
              <a:rPr lang="el-GR" altLang="el-GR" sz="2400" b="1" i="1" dirty="0">
                <a:solidFill>
                  <a:srgbClr val="0000FF"/>
                </a:solidFill>
                <a:effectLst>
                  <a:outerShdw blurRad="38100" dist="38100" dir="2700000" algn="tl">
                    <a:srgbClr val="000000"/>
                  </a:outerShdw>
                </a:effectLst>
                <a:latin typeface="Comic Sans MS" pitchFamily="66" charset="0"/>
              </a:rPr>
              <a:t>Τ</a:t>
            </a:r>
            <a:r>
              <a:rPr lang="el-GR" altLang="el-GR" sz="2400" b="1" dirty="0">
                <a:solidFill>
                  <a:srgbClr val="0000FF"/>
                </a:solidFill>
                <a:effectLst>
                  <a:outerShdw blurRad="38100" dist="38100" dir="2700000" algn="tl">
                    <a:srgbClr val="000000"/>
                  </a:outerShdw>
                </a:effectLst>
                <a:latin typeface="Comic Sans MS" pitchFamily="66" charset="0"/>
              </a:rPr>
              <a:t> </a:t>
            </a:r>
            <a:r>
              <a:rPr lang="en-US" altLang="el-GR" sz="2400" b="1" dirty="0">
                <a:solidFill>
                  <a:srgbClr val="0000FF"/>
                </a:solidFill>
                <a:effectLst>
                  <a:outerShdw blurRad="38100" dist="38100" dir="2700000" algn="tl">
                    <a:srgbClr val="000000"/>
                  </a:outerShdw>
                </a:effectLst>
                <a:latin typeface="Comic Sans MS" pitchFamily="66" charset="0"/>
              </a:rPr>
              <a:t> </a:t>
            </a:r>
            <a:r>
              <a:rPr lang="el-GR" altLang="el-GR" sz="2400" b="1" dirty="0">
                <a:latin typeface="Comic Sans MS" pitchFamily="66" charset="0"/>
              </a:rPr>
              <a:t>μιας </a:t>
            </a:r>
            <a:r>
              <a:rPr lang="el-GR" altLang="el-GR" sz="2400" b="1" dirty="0" smtClean="0">
                <a:latin typeface="Comic Sans MS" pitchFamily="66" charset="0"/>
              </a:rPr>
              <a:t>περιοδικής </a:t>
            </a:r>
            <a:r>
              <a:rPr lang="el-GR" altLang="el-GR" sz="2400" b="1" dirty="0">
                <a:latin typeface="Comic Sans MS" pitchFamily="66" charset="0"/>
              </a:rPr>
              <a:t>κίνησης  </a:t>
            </a:r>
            <a:r>
              <a:rPr lang="el-GR" altLang="el-GR" sz="2400" b="1" dirty="0" smtClean="0">
                <a:latin typeface="Comic Sans MS" pitchFamily="66" charset="0"/>
              </a:rPr>
              <a:t>είναι </a:t>
            </a:r>
            <a:r>
              <a:rPr lang="el-GR" altLang="el-GR" sz="2400" b="1" dirty="0">
                <a:latin typeface="Comic Sans MS" pitchFamily="66" charset="0"/>
              </a:rPr>
              <a:t>ο χρόνος που χρειάζεται </a:t>
            </a:r>
            <a:r>
              <a:rPr lang="el-GR" altLang="el-GR" sz="2400" b="1" dirty="0" smtClean="0">
                <a:latin typeface="Comic Sans MS" pitchFamily="66" charset="0"/>
              </a:rPr>
              <a:t>για </a:t>
            </a:r>
            <a:r>
              <a:rPr lang="el-GR" altLang="el-GR" sz="2400" b="1" dirty="0">
                <a:latin typeface="Comic Sans MS" pitchFamily="66" charset="0"/>
              </a:rPr>
              <a:t>να </a:t>
            </a:r>
            <a:r>
              <a:rPr lang="el-GR" altLang="el-GR" sz="2400" b="1" dirty="0" smtClean="0">
                <a:latin typeface="Comic Sans MS" pitchFamily="66" charset="0"/>
              </a:rPr>
              <a:t>πραγματοποιηθεί </a:t>
            </a:r>
            <a:r>
              <a:rPr lang="el-GR" altLang="el-GR" sz="2400" b="1" dirty="0">
                <a:latin typeface="Comic Sans MS" pitchFamily="66" charset="0"/>
              </a:rPr>
              <a:t>μια </a:t>
            </a:r>
            <a:r>
              <a:rPr lang="el-GR" altLang="el-GR" sz="2400" b="1" dirty="0" smtClean="0">
                <a:latin typeface="Comic Sans MS" pitchFamily="66" charset="0"/>
              </a:rPr>
              <a:t>επανάληψη της κίνησης.</a:t>
            </a:r>
            <a:endParaRPr lang="el-GR" altLang="el-GR" sz="2400" b="1" dirty="0">
              <a:latin typeface="Comic Sans MS" pitchFamily="66" charset="0"/>
            </a:endParaRPr>
          </a:p>
        </p:txBody>
      </p:sp>
      <p:sp>
        <p:nvSpPr>
          <p:cNvPr id="15366" name="Text Box 6"/>
          <p:cNvSpPr txBox="1">
            <a:spLocks noChangeArrowheads="1"/>
          </p:cNvSpPr>
          <p:nvPr/>
        </p:nvSpPr>
        <p:spPr bwMode="auto">
          <a:xfrm>
            <a:off x="2051720" y="1388969"/>
            <a:ext cx="446449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defRPr/>
            </a:pPr>
            <a:r>
              <a:rPr lang="el-GR" altLang="el-GR" sz="2000" b="1" dirty="0" smtClean="0">
                <a:latin typeface="Comic Sans MS" pitchFamily="66" charset="0"/>
              </a:rPr>
              <a:t>Μονάδα μέτρησης   </a:t>
            </a:r>
            <a:r>
              <a:rPr lang="el-GR" altLang="el-GR" sz="2400" b="1" i="1" dirty="0" smtClean="0">
                <a:solidFill>
                  <a:srgbClr val="0000FF"/>
                </a:solidFill>
                <a:effectLst>
                  <a:outerShdw blurRad="38100" dist="38100" dir="2700000" algn="tl">
                    <a:srgbClr val="000000"/>
                  </a:outerShdw>
                </a:effectLst>
                <a:latin typeface="Comic Sans MS" pitchFamily="66" charset="0"/>
              </a:rPr>
              <a:t>Τ  </a:t>
            </a:r>
            <a:r>
              <a:rPr lang="el-GR" altLang="el-GR" sz="2400" b="1" i="1" dirty="0">
                <a:solidFill>
                  <a:srgbClr val="0000FF"/>
                </a:solidFill>
                <a:effectLst>
                  <a:outerShdw blurRad="38100" dist="38100" dir="2700000" algn="tl">
                    <a:srgbClr val="000000"/>
                  </a:outerShdw>
                </a:effectLst>
                <a:latin typeface="Comic Sans MS" pitchFamily="66" charset="0"/>
                <a:cs typeface="Times New Roman" pitchFamily="18" charset="0"/>
              </a:rPr>
              <a:t>→  </a:t>
            </a:r>
            <a:r>
              <a:rPr lang="en-US" altLang="el-GR" sz="2400" b="1" i="1" dirty="0">
                <a:solidFill>
                  <a:srgbClr val="0000FF"/>
                </a:solidFill>
                <a:effectLst>
                  <a:outerShdw blurRad="38100" dist="38100" dir="2700000" algn="tl">
                    <a:srgbClr val="000000"/>
                  </a:outerShdw>
                </a:effectLst>
                <a:latin typeface="Comic Sans MS" pitchFamily="66" charset="0"/>
                <a:cs typeface="Times New Roman" pitchFamily="18" charset="0"/>
              </a:rPr>
              <a:t>s</a:t>
            </a:r>
            <a:endParaRPr lang="el-GR" altLang="el-GR" sz="2400" b="1" i="1" dirty="0">
              <a:solidFill>
                <a:srgbClr val="0000FF"/>
              </a:solidFill>
              <a:effectLst>
                <a:outerShdw blurRad="38100" dist="38100" dir="2700000" algn="tl">
                  <a:srgbClr val="000000"/>
                </a:outerShdw>
              </a:effectLst>
              <a:latin typeface="Comic Sans MS" pitchFamily="66" charset="0"/>
              <a:cs typeface="Times New Roman" pitchFamily="18" charset="0"/>
            </a:endParaRPr>
          </a:p>
        </p:txBody>
      </p:sp>
      <p:sp>
        <p:nvSpPr>
          <p:cNvPr id="15367" name="Text Box 7"/>
          <p:cNvSpPr txBox="1">
            <a:spLocks noChangeArrowheads="1"/>
          </p:cNvSpPr>
          <p:nvPr/>
        </p:nvSpPr>
        <p:spPr bwMode="auto">
          <a:xfrm>
            <a:off x="668256" y="1856199"/>
            <a:ext cx="80645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algn="just" fontAlgn="base">
              <a:spcBef>
                <a:spcPct val="50000"/>
              </a:spcBef>
              <a:spcAft>
                <a:spcPct val="0"/>
              </a:spcAft>
              <a:buFont typeface="Arial" panose="020B0604020202020204" pitchFamily="34" charset="0"/>
              <a:buChar char="•"/>
              <a:defRPr/>
            </a:pPr>
            <a:r>
              <a:rPr lang="el-GR" altLang="el-GR" sz="2400" b="1" dirty="0">
                <a:solidFill>
                  <a:srgbClr val="006600"/>
                </a:solidFill>
                <a:effectLst>
                  <a:outerShdw blurRad="38100" dist="38100" dir="2700000" algn="tl">
                    <a:srgbClr val="000000"/>
                  </a:outerShdw>
                </a:effectLst>
                <a:latin typeface="Comic Sans MS" pitchFamily="66" charset="0"/>
              </a:rPr>
              <a:t>  Συχνότητα </a:t>
            </a:r>
            <a:r>
              <a:rPr lang="en-US" altLang="el-GR" sz="2400" b="1" i="1" dirty="0">
                <a:solidFill>
                  <a:srgbClr val="006600"/>
                </a:solidFill>
                <a:effectLst>
                  <a:outerShdw blurRad="38100" dist="38100" dir="2700000" algn="tl">
                    <a:srgbClr val="000000"/>
                  </a:outerShdw>
                </a:effectLst>
                <a:latin typeface="Comic Sans MS" pitchFamily="66" charset="0"/>
              </a:rPr>
              <a:t>f</a:t>
            </a:r>
            <a:r>
              <a:rPr lang="en-US" altLang="el-GR" sz="2400" b="1" dirty="0">
                <a:solidFill>
                  <a:srgbClr val="006600"/>
                </a:solidFill>
                <a:effectLst>
                  <a:outerShdw blurRad="38100" dist="38100" dir="2700000" algn="tl">
                    <a:srgbClr val="000000"/>
                  </a:outerShdw>
                </a:effectLst>
                <a:latin typeface="Comic Sans MS" pitchFamily="66" charset="0"/>
              </a:rPr>
              <a:t> </a:t>
            </a:r>
            <a:r>
              <a:rPr lang="el-GR" altLang="el-GR" sz="2400" b="1" dirty="0">
                <a:latin typeface="Comic Sans MS" pitchFamily="66" charset="0"/>
              </a:rPr>
              <a:t>μιας </a:t>
            </a:r>
            <a:r>
              <a:rPr lang="el-GR" altLang="el-GR" sz="2400" b="1" dirty="0" smtClean="0">
                <a:latin typeface="Comic Sans MS" pitchFamily="66" charset="0"/>
              </a:rPr>
              <a:t>περιοδικής </a:t>
            </a:r>
            <a:r>
              <a:rPr lang="el-GR" altLang="el-GR" sz="2400" b="1" dirty="0">
                <a:latin typeface="Comic Sans MS" pitchFamily="66" charset="0"/>
              </a:rPr>
              <a:t>κίνησης </a:t>
            </a:r>
            <a:r>
              <a:rPr lang="el-GR" altLang="el-GR" sz="2400" b="1" dirty="0" smtClean="0">
                <a:latin typeface="Comic Sans MS" pitchFamily="66" charset="0"/>
              </a:rPr>
              <a:t>είναι </a:t>
            </a:r>
            <a:r>
              <a:rPr lang="el-GR" altLang="el-GR" sz="2400" b="1" dirty="0">
                <a:latin typeface="Comic Sans MS" pitchFamily="66" charset="0"/>
              </a:rPr>
              <a:t>το φυσικό μέγεθος που εκφράζεται με το πηλίκο του αριθμού </a:t>
            </a:r>
            <a:r>
              <a:rPr lang="el-GR" altLang="el-GR" sz="2400" b="1" i="1" dirty="0">
                <a:latin typeface="Comic Sans MS" pitchFamily="66" charset="0"/>
              </a:rPr>
              <a:t>Ν</a:t>
            </a:r>
            <a:r>
              <a:rPr lang="el-GR" altLang="el-GR" sz="2400" b="1" dirty="0">
                <a:latin typeface="Comic Sans MS" pitchFamily="66" charset="0"/>
              </a:rPr>
              <a:t> των </a:t>
            </a:r>
            <a:r>
              <a:rPr lang="el-GR" altLang="el-GR" sz="2400" b="1" dirty="0" smtClean="0">
                <a:latin typeface="Comic Sans MS" pitchFamily="66" charset="0"/>
              </a:rPr>
              <a:t>επαναλήψεων </a:t>
            </a:r>
            <a:r>
              <a:rPr lang="el-GR" altLang="el-GR" sz="2400" b="1" dirty="0">
                <a:latin typeface="Comic Sans MS" pitchFamily="66" charset="0"/>
              </a:rPr>
              <a:t>που </a:t>
            </a:r>
            <a:r>
              <a:rPr lang="el-GR" altLang="el-GR" sz="2400" b="1" dirty="0" smtClean="0">
                <a:latin typeface="Comic Sans MS" pitchFamily="66" charset="0"/>
              </a:rPr>
              <a:t>εκτελούνται προς </a:t>
            </a:r>
            <a:r>
              <a:rPr lang="el-GR" altLang="el-GR" sz="2400" b="1" dirty="0">
                <a:latin typeface="Comic Sans MS" pitchFamily="66" charset="0"/>
              </a:rPr>
              <a:t>το χρόνο </a:t>
            </a:r>
            <a:r>
              <a:rPr lang="en-US" altLang="el-GR" sz="2400" b="1" i="1" dirty="0">
                <a:latin typeface="Comic Sans MS" pitchFamily="66" charset="0"/>
              </a:rPr>
              <a:t>t</a:t>
            </a:r>
            <a:r>
              <a:rPr lang="en-US" altLang="el-GR" sz="2400" b="1" dirty="0">
                <a:latin typeface="Comic Sans MS" pitchFamily="66" charset="0"/>
              </a:rPr>
              <a:t> </a:t>
            </a:r>
            <a:r>
              <a:rPr lang="el-GR" altLang="el-GR" sz="2400" b="1" dirty="0">
                <a:latin typeface="Comic Sans MS" pitchFamily="66" charset="0"/>
              </a:rPr>
              <a:t>μέσα στον οποίο πραγματοποιήθηκαν.</a:t>
            </a:r>
          </a:p>
        </p:txBody>
      </p:sp>
      <mc:AlternateContent xmlns:mc="http://schemas.openxmlformats.org/markup-compatibility/2006" xmlns:a14="http://schemas.microsoft.com/office/drawing/2010/main">
        <mc:Choice Requires="a14">
          <p:sp>
            <p:nvSpPr>
              <p:cNvPr id="15369" name="Text Box 9"/>
              <p:cNvSpPr txBox="1">
                <a:spLocks noChangeArrowheads="1"/>
              </p:cNvSpPr>
              <p:nvPr/>
            </p:nvSpPr>
            <p:spPr bwMode="auto">
              <a:xfrm>
                <a:off x="1439578" y="4324823"/>
                <a:ext cx="6948772" cy="584904"/>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Lst>
            </p:spPr>
            <p:txBody>
              <a:bodyPr wrap="square">
                <a:spAutoFit/>
              </a:bodyPr>
              <a:lstStyle/>
              <a:p>
                <a:pPr fontAlgn="base">
                  <a:spcBef>
                    <a:spcPct val="50000"/>
                  </a:spcBef>
                  <a:spcAft>
                    <a:spcPct val="0"/>
                  </a:spcAft>
                  <a:defRPr/>
                </a:pPr>
                <a:r>
                  <a:rPr lang="el-GR" altLang="el-GR" sz="2000" b="1" dirty="0" smtClean="0">
                    <a:solidFill>
                      <a:srgbClr val="000000"/>
                    </a:solidFill>
                    <a:latin typeface="Comic Sans MS" pitchFamily="66" charset="0"/>
                  </a:rPr>
                  <a:t>Μονάδα μέτρησης </a:t>
                </a:r>
                <a:r>
                  <a:rPr lang="en-US" altLang="el-GR" sz="2400" b="1" i="1" dirty="0" smtClean="0">
                    <a:solidFill>
                      <a:srgbClr val="000000"/>
                    </a:solidFill>
                    <a:latin typeface="Comic Sans MS" pitchFamily="66" charset="0"/>
                  </a:rPr>
                  <a:t>f  </a:t>
                </a:r>
                <a:r>
                  <a:rPr lang="en-US" altLang="el-GR" sz="2400" b="1" i="1" dirty="0">
                    <a:solidFill>
                      <a:srgbClr val="000000"/>
                    </a:solidFill>
                    <a:latin typeface="Comic Sans MS" pitchFamily="66" charset="0"/>
                    <a:cs typeface="Times New Roman" pitchFamily="18" charset="0"/>
                  </a:rPr>
                  <a:t>→ </a:t>
                </a:r>
                <a14:m>
                  <m:oMath xmlns:m="http://schemas.openxmlformats.org/officeDocument/2006/math">
                    <m:r>
                      <a:rPr lang="en-US" altLang="el-GR" sz="2400" b="1" i="0" smtClean="0">
                        <a:solidFill>
                          <a:srgbClr val="000000"/>
                        </a:solidFill>
                        <a:latin typeface="Cambria Math"/>
                        <a:cs typeface="Times New Roman" pitchFamily="18" charset="0"/>
                      </a:rPr>
                      <m:t>𝟏</m:t>
                    </m:r>
                    <m:f>
                      <m:fPr>
                        <m:ctrlPr>
                          <a:rPr lang="en-US" altLang="el-GR" sz="2400" b="1" i="1" smtClean="0">
                            <a:solidFill>
                              <a:srgbClr val="000000"/>
                            </a:solidFill>
                            <a:latin typeface="Cambria Math"/>
                            <a:cs typeface="Times New Roman" pitchFamily="18" charset="0"/>
                          </a:rPr>
                        </m:ctrlPr>
                      </m:fPr>
                      <m:num>
                        <m:r>
                          <a:rPr lang="el-GR" altLang="el-GR" sz="2400" b="1" i="0" smtClean="0">
                            <a:solidFill>
                              <a:srgbClr val="000000"/>
                            </a:solidFill>
                            <a:latin typeface="Cambria Math"/>
                            <a:cs typeface="Times New Roman" pitchFamily="18" charset="0"/>
                          </a:rPr>
                          <m:t>𝛆𝛑𝛂𝛎</m:t>
                        </m:r>
                        <m:r>
                          <a:rPr lang="el-GR" altLang="el-GR" sz="2400" b="1" i="0" smtClean="0">
                            <a:solidFill>
                              <a:srgbClr val="000000"/>
                            </a:solidFill>
                            <a:latin typeface="Cambria Math"/>
                            <a:cs typeface="Times New Roman" pitchFamily="18" charset="0"/>
                          </a:rPr>
                          <m:t>.</m:t>
                        </m:r>
                      </m:num>
                      <m:den>
                        <m:r>
                          <a:rPr lang="en-US" altLang="el-GR" sz="2400" b="1" i="0" smtClean="0">
                            <a:solidFill>
                              <a:srgbClr val="000000"/>
                            </a:solidFill>
                            <a:latin typeface="Cambria Math"/>
                            <a:cs typeface="Times New Roman" pitchFamily="18" charset="0"/>
                          </a:rPr>
                          <m:t>𝐬</m:t>
                        </m:r>
                      </m:den>
                    </m:f>
                  </m:oMath>
                </a14:m>
                <a:r>
                  <a:rPr lang="el-GR" altLang="el-GR" sz="2400" b="1" dirty="0" smtClean="0">
                    <a:solidFill>
                      <a:srgbClr val="000000"/>
                    </a:solidFill>
                    <a:latin typeface="Comic Sans MS" pitchFamily="66" charset="0"/>
                    <a:cs typeface="Times New Roman" pitchFamily="18" charset="0"/>
                  </a:rPr>
                  <a:t> =</a:t>
                </a:r>
                <a:r>
                  <a:rPr lang="el-GR" altLang="el-GR" sz="2400" b="1" i="1" dirty="0" smtClean="0">
                    <a:solidFill>
                      <a:srgbClr val="000000"/>
                    </a:solidFill>
                    <a:latin typeface="Comic Sans MS" pitchFamily="66" charset="0"/>
                    <a:cs typeface="Times New Roman" pitchFamily="18" charset="0"/>
                  </a:rPr>
                  <a:t> </a:t>
                </a:r>
                <a:r>
                  <a:rPr lang="en-US" altLang="el-GR" sz="2400" b="1" dirty="0" smtClean="0">
                    <a:solidFill>
                      <a:srgbClr val="000000"/>
                    </a:solidFill>
                    <a:latin typeface="Comic Sans MS" pitchFamily="66" charset="0"/>
                  </a:rPr>
                  <a:t>s</a:t>
                </a:r>
                <a:r>
                  <a:rPr lang="en-US" altLang="el-GR" sz="2400" b="1" baseline="30000" dirty="0" smtClean="0">
                    <a:solidFill>
                      <a:srgbClr val="000000"/>
                    </a:solidFill>
                    <a:latin typeface="Comic Sans MS" pitchFamily="66" charset="0"/>
                  </a:rPr>
                  <a:t>-1</a:t>
                </a:r>
                <a:r>
                  <a:rPr lang="el-GR" altLang="el-GR" sz="2400" b="1" i="1" dirty="0" smtClean="0">
                    <a:solidFill>
                      <a:srgbClr val="000000"/>
                    </a:solidFill>
                    <a:latin typeface="Comic Sans MS" pitchFamily="66" charset="0"/>
                    <a:cs typeface="Times New Roman" pitchFamily="18" charset="0"/>
                  </a:rPr>
                  <a:t> </a:t>
                </a:r>
                <a:r>
                  <a:rPr lang="el-GR" altLang="el-GR" sz="2400" b="1" dirty="0" smtClean="0">
                    <a:solidFill>
                      <a:srgbClr val="000000"/>
                    </a:solidFill>
                    <a:latin typeface="Comic Sans MS" pitchFamily="66" charset="0"/>
                    <a:cs typeface="Times New Roman" pitchFamily="18" charset="0"/>
                  </a:rPr>
                  <a:t>= 1</a:t>
                </a:r>
                <a:r>
                  <a:rPr lang="en-US" altLang="el-GR" sz="2400" b="1" dirty="0" smtClean="0">
                    <a:solidFill>
                      <a:srgbClr val="000000"/>
                    </a:solidFill>
                    <a:latin typeface="Comic Sans MS" pitchFamily="66" charset="0"/>
                    <a:cs typeface="Times New Roman" pitchFamily="18" charset="0"/>
                  </a:rPr>
                  <a:t>Hz</a:t>
                </a:r>
                <a:r>
                  <a:rPr lang="el-GR" altLang="el-GR" sz="2400" b="1" dirty="0" smtClean="0">
                    <a:solidFill>
                      <a:srgbClr val="000000"/>
                    </a:solidFill>
                    <a:latin typeface="Comic Sans MS" pitchFamily="66" charset="0"/>
                    <a:cs typeface="Times New Roman" pitchFamily="18" charset="0"/>
                  </a:rPr>
                  <a:t> </a:t>
                </a:r>
                <a:r>
                  <a:rPr lang="el-GR" altLang="el-GR" b="1" dirty="0" smtClean="0">
                    <a:solidFill>
                      <a:srgbClr val="000000"/>
                    </a:solidFill>
                    <a:latin typeface="Comic Sans MS" pitchFamily="66" charset="0"/>
                    <a:cs typeface="Times New Roman" pitchFamily="18" charset="0"/>
                  </a:rPr>
                  <a:t>(</a:t>
                </a:r>
                <a:r>
                  <a:rPr lang="el-GR" altLang="el-GR" b="1" dirty="0" err="1" smtClean="0">
                    <a:solidFill>
                      <a:srgbClr val="000000"/>
                    </a:solidFill>
                    <a:latin typeface="Comic Sans MS" pitchFamily="66" charset="0"/>
                    <a:cs typeface="Times New Roman" pitchFamily="18" charset="0"/>
                  </a:rPr>
                  <a:t>Χερτζ</a:t>
                </a:r>
                <a:r>
                  <a:rPr lang="el-GR" altLang="el-GR" b="1" dirty="0" smtClean="0">
                    <a:solidFill>
                      <a:srgbClr val="000000"/>
                    </a:solidFill>
                    <a:latin typeface="Comic Sans MS" pitchFamily="66" charset="0"/>
                    <a:cs typeface="Times New Roman" pitchFamily="18" charset="0"/>
                  </a:rPr>
                  <a:t>)</a:t>
                </a:r>
                <a:r>
                  <a:rPr lang="en-US" altLang="el-GR" b="1" dirty="0" smtClean="0">
                    <a:solidFill>
                      <a:srgbClr val="000000"/>
                    </a:solidFill>
                    <a:latin typeface="Comic Sans MS" pitchFamily="66" charset="0"/>
                    <a:cs typeface="Times New Roman" pitchFamily="18" charset="0"/>
                  </a:rPr>
                  <a:t> </a:t>
                </a:r>
                <a:endParaRPr lang="en-US" altLang="el-GR" b="1" dirty="0">
                  <a:solidFill>
                    <a:srgbClr val="000000"/>
                  </a:solidFill>
                  <a:latin typeface="Comic Sans MS" pitchFamily="66" charset="0"/>
                  <a:cs typeface="Times New Roman" pitchFamily="18" charset="0"/>
                </a:endParaRPr>
              </a:p>
            </p:txBody>
          </p:sp>
        </mc:Choice>
        <mc:Fallback xmlns="">
          <p:sp>
            <p:nvSpPr>
              <p:cNvPr id="15369" name="Text Box 9"/>
              <p:cNvSpPr txBox="1">
                <a:spLocks noRot="1" noChangeAspect="1" noMove="1" noResize="1" noEditPoints="1" noAdjustHandles="1" noChangeArrowheads="1" noChangeShapeType="1" noTextEdit="1"/>
              </p:cNvSpPr>
              <p:nvPr/>
            </p:nvSpPr>
            <p:spPr bwMode="auto">
              <a:xfrm>
                <a:off x="1439578" y="4324823"/>
                <a:ext cx="6948772" cy="584904"/>
              </a:xfrm>
              <a:prstGeom prst="rect">
                <a:avLst/>
              </a:prstGeom>
              <a:blipFill rotWithShape="1">
                <a:blip r:embed="rId3"/>
                <a:stretch>
                  <a:fillRect l="-877" t="-1042" b="-10417"/>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r>
                  <a:rPr lang="el-GR">
                    <a:noFill/>
                  </a:rPr>
                  <a:t> </a:t>
                </a:r>
              </a:p>
            </p:txBody>
          </p:sp>
        </mc:Fallback>
      </mc:AlternateContent>
      <p:sp>
        <p:nvSpPr>
          <p:cNvPr id="15372" name="Text Box 12"/>
          <p:cNvSpPr txBox="1">
            <a:spLocks noChangeArrowheads="1"/>
          </p:cNvSpPr>
          <p:nvPr/>
        </p:nvSpPr>
        <p:spPr bwMode="auto">
          <a:xfrm>
            <a:off x="1152202" y="5085184"/>
            <a:ext cx="424817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fontAlgn="base">
              <a:spcBef>
                <a:spcPct val="50000"/>
              </a:spcBef>
              <a:spcAft>
                <a:spcPct val="0"/>
              </a:spcAft>
              <a:defRPr/>
            </a:pPr>
            <a:r>
              <a:rPr lang="el-GR" altLang="el-GR" sz="2400" b="1" dirty="0">
                <a:solidFill>
                  <a:srgbClr val="000000"/>
                </a:solidFill>
                <a:latin typeface="Comic Sans MS" pitchFamily="66" charset="0"/>
              </a:rPr>
              <a:t>Η περίοδος και η συχνότητα συνδέονται με τη σχέση</a:t>
            </a:r>
          </a:p>
        </p:txBody>
      </p:sp>
      <p:graphicFrame>
        <p:nvGraphicFramePr>
          <p:cNvPr id="15373" name="Object 13"/>
          <p:cNvGraphicFramePr>
            <a:graphicFrameLocks noChangeAspect="1"/>
          </p:cNvGraphicFramePr>
          <p:nvPr>
            <p:extLst>
              <p:ext uri="{D42A27DB-BD31-4B8C-83A1-F6EECF244321}">
                <p14:modId xmlns:p14="http://schemas.microsoft.com/office/powerpoint/2010/main" val="2060513121"/>
              </p:ext>
            </p:extLst>
          </p:nvPr>
        </p:nvGraphicFramePr>
        <p:xfrm>
          <a:off x="5948339" y="5013176"/>
          <a:ext cx="1135754" cy="903005"/>
        </p:xfrm>
        <a:graphic>
          <a:graphicData uri="http://schemas.openxmlformats.org/presentationml/2006/ole">
            <mc:AlternateContent xmlns:mc="http://schemas.openxmlformats.org/markup-compatibility/2006">
              <mc:Choice xmlns:v="urn:schemas-microsoft-com:vml" Requires="v">
                <p:oleObj spid="_x0000_s4235" name="Εξίσωση" r:id="rId4" imgW="485843" imgH="380910" progId="Equation.3">
                  <p:embed/>
                </p:oleObj>
              </mc:Choice>
              <mc:Fallback>
                <p:oleObj name="Εξίσωση" r:id="rId4" imgW="485843" imgH="38091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8339" y="5013176"/>
                        <a:ext cx="1135754" cy="903005"/>
                      </a:xfrm>
                      <a:prstGeom prst="rect">
                        <a:avLst/>
                      </a:prstGeom>
                      <a:noFill/>
                      <a:ln>
                        <a:noFill/>
                      </a:ln>
                      <a:effectLst>
                        <a:outerShdw dist="35921" dir="2700000" algn="ctr" rotWithShape="0">
                          <a:srgbClr val="808080"/>
                        </a:outerShdw>
                      </a:effectLst>
                      <a:extLst/>
                    </p:spPr>
                  </p:pic>
                </p:oleObj>
              </mc:Fallback>
            </mc:AlternateContent>
          </a:graphicData>
        </a:graphic>
      </p:graphicFrame>
      <mc:AlternateContent xmlns:mc="http://schemas.openxmlformats.org/markup-compatibility/2006" xmlns:a14="http://schemas.microsoft.com/office/drawing/2010/main">
        <mc:Choice Requires="a14">
          <p:sp>
            <p:nvSpPr>
              <p:cNvPr id="2" name="TextBox 1"/>
              <p:cNvSpPr txBox="1"/>
              <p:nvPr/>
            </p:nvSpPr>
            <p:spPr>
              <a:xfrm>
                <a:off x="3679690" y="3425859"/>
                <a:ext cx="1728192" cy="89896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solidFill>
                            <a:srgbClr val="006600"/>
                          </a:solidFill>
                          <a:effectLst>
                            <a:outerShdw blurRad="38100" dist="38100" dir="2700000" algn="tl">
                              <a:srgbClr val="000000">
                                <a:alpha val="43137"/>
                              </a:srgbClr>
                            </a:outerShdw>
                          </a:effectLst>
                          <a:latin typeface="Cambria Math"/>
                        </a:rPr>
                        <m:t>𝒇</m:t>
                      </m:r>
                      <m:r>
                        <a:rPr lang="en-US" sz="2800" b="1" i="1" smtClean="0">
                          <a:solidFill>
                            <a:srgbClr val="006600"/>
                          </a:solidFill>
                          <a:effectLst>
                            <a:outerShdw blurRad="38100" dist="38100" dir="2700000" algn="tl">
                              <a:srgbClr val="000000">
                                <a:alpha val="43137"/>
                              </a:srgbClr>
                            </a:outerShdw>
                          </a:effectLst>
                          <a:latin typeface="Cambria Math"/>
                        </a:rPr>
                        <m:t>= </m:t>
                      </m:r>
                      <m:f>
                        <m:fPr>
                          <m:ctrlPr>
                            <a:rPr lang="en-US" sz="2800" b="1" i="1" smtClean="0">
                              <a:solidFill>
                                <a:srgbClr val="006600"/>
                              </a:solidFill>
                              <a:effectLst>
                                <a:outerShdw blurRad="38100" dist="38100" dir="2700000" algn="tl">
                                  <a:srgbClr val="000000">
                                    <a:alpha val="43137"/>
                                  </a:srgbClr>
                                </a:outerShdw>
                              </a:effectLst>
                              <a:latin typeface="Cambria Math"/>
                            </a:rPr>
                          </m:ctrlPr>
                        </m:fPr>
                        <m:num>
                          <m:r>
                            <a:rPr lang="en-US" sz="2800" b="1" i="1" smtClean="0">
                              <a:solidFill>
                                <a:srgbClr val="006600"/>
                              </a:solidFill>
                              <a:effectLst>
                                <a:outerShdw blurRad="38100" dist="38100" dir="2700000" algn="tl">
                                  <a:srgbClr val="000000">
                                    <a:alpha val="43137"/>
                                  </a:srgbClr>
                                </a:outerShdw>
                              </a:effectLst>
                              <a:latin typeface="Cambria Math"/>
                            </a:rPr>
                            <m:t>𝑵</m:t>
                          </m:r>
                        </m:num>
                        <m:den>
                          <m:r>
                            <a:rPr lang="en-US" sz="2800" b="1" i="1" smtClean="0">
                              <a:solidFill>
                                <a:srgbClr val="006600"/>
                              </a:solidFill>
                              <a:effectLst>
                                <a:outerShdw blurRad="38100" dist="38100" dir="2700000" algn="tl">
                                  <a:srgbClr val="000000">
                                    <a:alpha val="43137"/>
                                  </a:srgbClr>
                                </a:outerShdw>
                              </a:effectLst>
                              <a:latin typeface="Cambria Math"/>
                            </a:rPr>
                            <m:t>𝒕</m:t>
                          </m:r>
                        </m:den>
                      </m:f>
                    </m:oMath>
                  </m:oMathPara>
                </a14:m>
                <a:endParaRPr lang="el-GR" sz="2800" b="1" dirty="0">
                  <a:solidFill>
                    <a:srgbClr val="006600"/>
                  </a:solidFill>
                  <a:effectLst>
                    <a:outerShdw blurRad="38100" dist="38100" dir="2700000" algn="tl">
                      <a:srgbClr val="000000">
                        <a:alpha val="43137"/>
                      </a:srgbClr>
                    </a:outerShdw>
                  </a:effectLst>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3679690" y="3425859"/>
                <a:ext cx="1728192" cy="898964"/>
              </a:xfrm>
              <a:prstGeom prst="rect">
                <a:avLst/>
              </a:prstGeom>
              <a:blipFill rotWithShape="1">
                <a:blip r:embed="rId6"/>
                <a:stretch>
                  <a:fillRect b="-1361"/>
                </a:stretch>
              </a:blipFill>
            </p:spPr>
            <p:txBody>
              <a:bodyPr/>
              <a:lstStyle/>
              <a:p>
                <a:r>
                  <a:rPr lang="el-GR">
                    <a:noFill/>
                  </a:rPr>
                  <a:t> </a:t>
                </a:r>
              </a:p>
            </p:txBody>
          </p:sp>
        </mc:Fallback>
      </mc:AlternateContent>
    </p:spTree>
    <p:extLst>
      <p:ext uri="{BB962C8B-B14F-4D97-AF65-F5344CB8AC3E}">
        <p14:creationId xmlns:p14="http://schemas.microsoft.com/office/powerpoint/2010/main" val="1864080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15363"/>
                                        </p:tgtEl>
                                        <p:attrNameLst>
                                          <p:attrName>style.visibility</p:attrName>
                                        </p:attrNameLst>
                                      </p:cBhvr>
                                      <p:to>
                                        <p:strVal val="visible"/>
                                      </p:to>
                                    </p:set>
                                    <p:animEffect transition="in" filter="dissolve">
                                      <p:cBhvr>
                                        <p:cTn id="7" dur="500"/>
                                        <p:tgtEl>
                                          <p:spTgt spid="15363"/>
                                        </p:tgtEl>
                                      </p:cBhvr>
                                    </p:animEffect>
                                  </p:childTnLst>
                                </p:cTn>
                              </p:par>
                            </p:childTnLst>
                          </p:cTn>
                        </p:par>
                        <p:par>
                          <p:cTn id="8" fill="hold" nodeType="withGroup">
                            <p:stCondLst>
                              <p:cond delay="500"/>
                            </p:stCondLst>
                            <p:childTnLst>
                              <p:par>
                                <p:cTn id="9" presetID="9" presetClass="entr" presetSubtype="0" fill="hold" grpId="0" nodeType="afterEffect">
                                  <p:stCondLst>
                                    <p:cond delay="1000"/>
                                  </p:stCondLst>
                                  <p:childTnLst>
                                    <p:set>
                                      <p:cBhvr>
                                        <p:cTn id="10" dur="1" fill="hold">
                                          <p:stCondLst>
                                            <p:cond delay="0"/>
                                          </p:stCondLst>
                                        </p:cTn>
                                        <p:tgtEl>
                                          <p:spTgt spid="15366"/>
                                        </p:tgtEl>
                                        <p:attrNameLst>
                                          <p:attrName>style.visibility</p:attrName>
                                        </p:attrNameLst>
                                      </p:cBhvr>
                                      <p:to>
                                        <p:strVal val="visible"/>
                                      </p:to>
                                    </p:set>
                                    <p:animEffect transition="in" filter="dissolve">
                                      <p:cBhvr>
                                        <p:cTn id="11" dur="500"/>
                                        <p:tgtEl>
                                          <p:spTgt spid="1536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15367"/>
                                        </p:tgtEl>
                                        <p:attrNameLst>
                                          <p:attrName>style.visibility</p:attrName>
                                        </p:attrNameLst>
                                      </p:cBhvr>
                                      <p:to>
                                        <p:strVal val="visible"/>
                                      </p:to>
                                    </p:set>
                                    <p:animEffect transition="in" filter="dissolve">
                                      <p:cBhvr>
                                        <p:cTn id="16" dur="500"/>
                                        <p:tgtEl>
                                          <p:spTgt spid="15367"/>
                                        </p:tgtEl>
                                      </p:cBhvr>
                                    </p:animEffect>
                                  </p:childTnLst>
                                </p:cTn>
                              </p:par>
                            </p:childTnLst>
                          </p:cTn>
                        </p:par>
                        <p:par>
                          <p:cTn id="17" fill="hold">
                            <p:stCondLst>
                              <p:cond delay="500"/>
                            </p:stCondLst>
                            <p:childTnLst>
                              <p:par>
                                <p:cTn id="18" presetID="2" presetClass="entr" presetSubtype="8" fill="hold" grpId="0" nodeType="afterEffect">
                                  <p:stCondLst>
                                    <p:cond delay="200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2000" fill="hold"/>
                                        <p:tgtEl>
                                          <p:spTgt spid="2"/>
                                        </p:tgtEl>
                                        <p:attrNameLst>
                                          <p:attrName>ppt_x</p:attrName>
                                        </p:attrNameLst>
                                      </p:cBhvr>
                                      <p:tavLst>
                                        <p:tav tm="0">
                                          <p:val>
                                            <p:strVal val="0-#ppt_w/2"/>
                                          </p:val>
                                        </p:tav>
                                        <p:tav tm="100000">
                                          <p:val>
                                            <p:strVal val="#ppt_x"/>
                                          </p:val>
                                        </p:tav>
                                      </p:tavLst>
                                    </p:anim>
                                    <p:anim calcmode="lin" valueType="num">
                                      <p:cBhvr additive="base">
                                        <p:cTn id="21" dur="2000" fill="hold"/>
                                        <p:tgtEl>
                                          <p:spTgt spid="2"/>
                                        </p:tgtEl>
                                        <p:attrNameLst>
                                          <p:attrName>ppt_y</p:attrName>
                                        </p:attrNameLst>
                                      </p:cBhvr>
                                      <p:tavLst>
                                        <p:tav tm="0">
                                          <p:val>
                                            <p:strVal val="#ppt_y"/>
                                          </p:val>
                                        </p:tav>
                                        <p:tav tm="100000">
                                          <p:val>
                                            <p:strVal val="#ppt_y"/>
                                          </p:val>
                                        </p:tav>
                                      </p:tavLst>
                                    </p:anim>
                                  </p:childTnLst>
                                </p:cTn>
                              </p:par>
                            </p:childTnLst>
                          </p:cTn>
                        </p:par>
                        <p:par>
                          <p:cTn id="22" fill="hold">
                            <p:stCondLst>
                              <p:cond delay="4500"/>
                            </p:stCondLst>
                            <p:childTnLst>
                              <p:par>
                                <p:cTn id="23" presetID="9" presetClass="entr" presetSubtype="0" fill="hold" grpId="0" nodeType="afterEffect">
                                  <p:stCondLst>
                                    <p:cond delay="500"/>
                                  </p:stCondLst>
                                  <p:childTnLst>
                                    <p:set>
                                      <p:cBhvr>
                                        <p:cTn id="24" dur="1" fill="hold">
                                          <p:stCondLst>
                                            <p:cond delay="0"/>
                                          </p:stCondLst>
                                        </p:cTn>
                                        <p:tgtEl>
                                          <p:spTgt spid="15369"/>
                                        </p:tgtEl>
                                        <p:attrNameLst>
                                          <p:attrName>style.visibility</p:attrName>
                                        </p:attrNameLst>
                                      </p:cBhvr>
                                      <p:to>
                                        <p:strVal val="visible"/>
                                      </p:to>
                                    </p:set>
                                    <p:animEffect transition="in" filter="dissolve">
                                      <p:cBhvr>
                                        <p:cTn id="25" dur="500"/>
                                        <p:tgtEl>
                                          <p:spTgt spid="15369"/>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15372"/>
                                        </p:tgtEl>
                                        <p:attrNameLst>
                                          <p:attrName>style.visibility</p:attrName>
                                        </p:attrNameLst>
                                      </p:cBhvr>
                                      <p:to>
                                        <p:strVal val="visible"/>
                                      </p:to>
                                    </p:set>
                                    <p:animEffect transition="in" filter="dissolve">
                                      <p:cBhvr>
                                        <p:cTn id="30" dur="500"/>
                                        <p:tgtEl>
                                          <p:spTgt spid="15372"/>
                                        </p:tgtEl>
                                      </p:cBhvr>
                                    </p:animEffect>
                                  </p:childTnLst>
                                </p:cTn>
                              </p:par>
                            </p:childTnLst>
                          </p:cTn>
                        </p:par>
                        <p:par>
                          <p:cTn id="31" fill="hold">
                            <p:stCondLst>
                              <p:cond delay="500"/>
                            </p:stCondLst>
                            <p:childTnLst>
                              <p:par>
                                <p:cTn id="32" presetID="29" presetClass="entr" presetSubtype="0" fill="hold" nodeType="afterEffect">
                                  <p:stCondLst>
                                    <p:cond delay="500"/>
                                  </p:stCondLst>
                                  <p:childTnLst>
                                    <p:set>
                                      <p:cBhvr>
                                        <p:cTn id="33" dur="1" fill="hold">
                                          <p:stCondLst>
                                            <p:cond delay="0"/>
                                          </p:stCondLst>
                                        </p:cTn>
                                        <p:tgtEl>
                                          <p:spTgt spid="15373"/>
                                        </p:tgtEl>
                                        <p:attrNameLst>
                                          <p:attrName>style.visibility</p:attrName>
                                        </p:attrNameLst>
                                      </p:cBhvr>
                                      <p:to>
                                        <p:strVal val="visible"/>
                                      </p:to>
                                    </p:set>
                                    <p:anim calcmode="lin" valueType="num">
                                      <p:cBhvr>
                                        <p:cTn id="34" dur="1000" fill="hold"/>
                                        <p:tgtEl>
                                          <p:spTgt spid="15373"/>
                                        </p:tgtEl>
                                        <p:attrNameLst>
                                          <p:attrName>ppt_x</p:attrName>
                                        </p:attrNameLst>
                                      </p:cBhvr>
                                      <p:tavLst>
                                        <p:tav tm="0">
                                          <p:val>
                                            <p:strVal val="#ppt_x-.2"/>
                                          </p:val>
                                        </p:tav>
                                        <p:tav tm="100000">
                                          <p:val>
                                            <p:strVal val="#ppt_x"/>
                                          </p:val>
                                        </p:tav>
                                      </p:tavLst>
                                    </p:anim>
                                    <p:anim calcmode="lin" valueType="num">
                                      <p:cBhvr>
                                        <p:cTn id="35" dur="1000" fill="hold"/>
                                        <p:tgtEl>
                                          <p:spTgt spid="15373"/>
                                        </p:tgtEl>
                                        <p:attrNameLst>
                                          <p:attrName>ppt_y</p:attrName>
                                        </p:attrNameLst>
                                      </p:cBhvr>
                                      <p:tavLst>
                                        <p:tav tm="0">
                                          <p:val>
                                            <p:strVal val="#ppt_y"/>
                                          </p:val>
                                        </p:tav>
                                        <p:tav tm="100000">
                                          <p:val>
                                            <p:strVal val="#ppt_y"/>
                                          </p:val>
                                        </p:tav>
                                      </p:tavLst>
                                    </p:anim>
                                    <p:animEffect transition="in" filter="wipe(right)" prLst="gradientSize: 0.1">
                                      <p:cBhvr>
                                        <p:cTn id="36" dur="1000"/>
                                        <p:tgtEl>
                                          <p:spTgt spid="153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p:bldP spid="15366" grpId="0"/>
      <p:bldP spid="15367" grpId="0"/>
      <p:bldP spid="15369" grpId="0"/>
      <p:bldP spid="15372" grpId="0"/>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smtClean="0">
                <a:solidFill>
                  <a:prstClr val="black">
                    <a:tint val="75000"/>
                  </a:prstClr>
                </a:solidFill>
              </a:rPr>
              <a:t>Μερκ. Παναγιωτόπουλος - 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tint val="75000"/>
                  </a:prstClr>
                </a:solidFill>
              </a:rPr>
              <a:pPr/>
              <a:t>30</a:t>
            </a:fld>
            <a:endParaRPr lang="el-GR">
              <a:solidFill>
                <a:prstClr val="black">
                  <a:tint val="75000"/>
                </a:prstClr>
              </a:solidFill>
            </a:endParaRPr>
          </a:p>
        </p:txBody>
      </p:sp>
      <p:sp>
        <p:nvSpPr>
          <p:cNvPr id="4" name="Ορθογώνιο 3"/>
          <p:cNvSpPr/>
          <p:nvPr/>
        </p:nvSpPr>
        <p:spPr>
          <a:xfrm>
            <a:off x="467544" y="188640"/>
            <a:ext cx="8064896" cy="1938992"/>
          </a:xfrm>
          <a:prstGeom prst="rect">
            <a:avLst/>
          </a:prstGeom>
        </p:spPr>
        <p:txBody>
          <a:bodyPr wrap="square">
            <a:spAutoFit/>
          </a:bodyPr>
          <a:lstStyle/>
          <a:p>
            <a:pPr algn="just"/>
            <a:r>
              <a:rPr lang="el-GR" sz="2000" b="1" dirty="0">
                <a:latin typeface="Trebuchet MS" panose="020B0603020202020204" pitchFamily="34" charset="0"/>
              </a:rPr>
              <a:t>19</a:t>
            </a:r>
            <a:r>
              <a:rPr lang="el-GR" sz="2000" b="1" dirty="0" smtClean="0">
                <a:latin typeface="Trebuchet MS" panose="020B0603020202020204" pitchFamily="34" charset="0"/>
              </a:rPr>
              <a:t>.  </a:t>
            </a:r>
            <a:r>
              <a:rPr lang="el-GR" sz="2000" dirty="0" smtClean="0">
                <a:latin typeface="Trebuchet MS" panose="020B0603020202020204" pitchFamily="34" charset="0"/>
              </a:rPr>
              <a:t>Ποιες </a:t>
            </a:r>
            <a:r>
              <a:rPr lang="el-GR" sz="2000" dirty="0">
                <a:latin typeface="Trebuchet MS" panose="020B0603020202020204" pitchFamily="34" charset="0"/>
              </a:rPr>
              <a:t>από τις παρακάτω προτάσεις είναι σωστές;</a:t>
            </a:r>
          </a:p>
          <a:p>
            <a:pPr algn="just"/>
            <a:r>
              <a:rPr lang="el-GR" sz="2000" b="1" dirty="0" smtClean="0">
                <a:latin typeface="Trebuchet MS" panose="020B0603020202020204" pitchFamily="34" charset="0"/>
              </a:rPr>
              <a:t>α.  </a:t>
            </a:r>
            <a:r>
              <a:rPr lang="el-GR" sz="2000" dirty="0" smtClean="0">
                <a:latin typeface="Trebuchet MS" panose="020B0603020202020204" pitchFamily="34" charset="0"/>
              </a:rPr>
              <a:t>Για </a:t>
            </a:r>
            <a:r>
              <a:rPr lang="el-GR" sz="2000" dirty="0">
                <a:latin typeface="Trebuchet MS" panose="020B0603020202020204" pitchFamily="34" charset="0"/>
              </a:rPr>
              <a:t>να πραγματοποιήσει ένα σώμα κυκλική κίνηση </a:t>
            </a:r>
            <a:r>
              <a:rPr lang="el-GR" sz="2000" dirty="0" smtClean="0">
                <a:latin typeface="Trebuchet MS" panose="020B0603020202020204" pitchFamily="34" charset="0"/>
              </a:rPr>
              <a:t>δεν απαιτείται</a:t>
            </a:r>
            <a:endParaRPr lang="el-GR" sz="2000" dirty="0">
              <a:latin typeface="Trebuchet MS" panose="020B0603020202020204" pitchFamily="34" charset="0"/>
            </a:endParaRPr>
          </a:p>
          <a:p>
            <a:pPr algn="just"/>
            <a:r>
              <a:rPr lang="el-GR" sz="2000" dirty="0">
                <a:latin typeface="Trebuchet MS" panose="020B0603020202020204" pitchFamily="34" charset="0"/>
              </a:rPr>
              <a:t>δύναμη. </a:t>
            </a:r>
          </a:p>
          <a:p>
            <a:pPr algn="just"/>
            <a:r>
              <a:rPr lang="el-GR" sz="2000" b="1" dirty="0" smtClean="0">
                <a:latin typeface="Trebuchet MS" panose="020B0603020202020204" pitchFamily="34" charset="0"/>
              </a:rPr>
              <a:t>β.  </a:t>
            </a:r>
            <a:r>
              <a:rPr lang="el-GR" sz="2000" dirty="0" smtClean="0">
                <a:latin typeface="Trebuchet MS" panose="020B0603020202020204" pitchFamily="34" charset="0"/>
              </a:rPr>
              <a:t>Ένα </a:t>
            </a:r>
            <a:r>
              <a:rPr lang="el-GR" sz="2000" dirty="0">
                <a:latin typeface="Trebuchet MS" panose="020B0603020202020204" pitchFamily="34" charset="0"/>
              </a:rPr>
              <a:t>σώμα που εκτελεί ομαλή κυκλική κίνηση δεν επιταχύνεται.</a:t>
            </a:r>
          </a:p>
          <a:p>
            <a:pPr algn="just"/>
            <a:r>
              <a:rPr lang="el-GR" sz="2000" b="1" dirty="0" smtClean="0">
                <a:latin typeface="Trebuchet MS" panose="020B0603020202020204" pitchFamily="34" charset="0"/>
              </a:rPr>
              <a:t>γ. </a:t>
            </a:r>
            <a:r>
              <a:rPr lang="el-GR" sz="2000" dirty="0" smtClean="0">
                <a:latin typeface="Trebuchet MS" panose="020B0603020202020204" pitchFamily="34" charset="0"/>
              </a:rPr>
              <a:t>Για </a:t>
            </a:r>
            <a:r>
              <a:rPr lang="el-GR" sz="2000" dirty="0">
                <a:latin typeface="Trebuchet MS" panose="020B0603020202020204" pitchFamily="34" charset="0"/>
              </a:rPr>
              <a:t>να πραγματοποιήσει κυκλική κίνηση ένα σώμα πρέπει να </a:t>
            </a:r>
            <a:r>
              <a:rPr lang="el-GR" sz="2000" dirty="0" smtClean="0">
                <a:latin typeface="Trebuchet MS" panose="020B0603020202020204" pitchFamily="34" charset="0"/>
              </a:rPr>
              <a:t>ασκείται πάνω </a:t>
            </a:r>
            <a:r>
              <a:rPr lang="el-GR" sz="2000" dirty="0">
                <a:latin typeface="Trebuchet MS" panose="020B0603020202020204" pitchFamily="34" charset="0"/>
              </a:rPr>
              <a:t>του κεντρομόλος δύναμη.</a:t>
            </a:r>
          </a:p>
        </p:txBody>
      </p:sp>
      <p:sp>
        <p:nvSpPr>
          <p:cNvPr id="5" name="TextBox 4"/>
          <p:cNvSpPr txBox="1"/>
          <p:nvPr/>
        </p:nvSpPr>
        <p:spPr>
          <a:xfrm>
            <a:off x="6228184" y="1758007"/>
            <a:ext cx="576064" cy="461665"/>
          </a:xfrm>
          <a:prstGeom prst="rect">
            <a:avLst/>
          </a:prstGeom>
          <a:noFill/>
        </p:spPr>
        <p:txBody>
          <a:bodyPr wrap="square" rtlCol="0">
            <a:spAutoFit/>
          </a:bodyPr>
          <a:lstStyle/>
          <a:p>
            <a:r>
              <a:rPr lang="el-GR" sz="2400" b="1" dirty="0" smtClean="0">
                <a:solidFill>
                  <a:srgbClr val="FF0000"/>
                </a:solidFill>
                <a:latin typeface="Trebuchet MS" panose="020B0603020202020204" pitchFamily="34" charset="0"/>
              </a:rPr>
              <a:t> γ</a:t>
            </a:r>
            <a:endParaRPr lang="el-GR" sz="2400" b="1" dirty="0">
              <a:solidFill>
                <a:srgbClr val="FF0000"/>
              </a:solidFill>
              <a:latin typeface="Trebuchet MS" panose="020B0603020202020204" pitchFamily="34" charset="0"/>
            </a:endParaRPr>
          </a:p>
        </p:txBody>
      </p:sp>
      <p:grpSp>
        <p:nvGrpSpPr>
          <p:cNvPr id="9" name="Ομάδα 8"/>
          <p:cNvGrpSpPr/>
          <p:nvPr/>
        </p:nvGrpSpPr>
        <p:grpSpPr>
          <a:xfrm>
            <a:off x="480864" y="2564903"/>
            <a:ext cx="7920880" cy="3568779"/>
            <a:chOff x="480864" y="2564903"/>
            <a:chExt cx="7920880" cy="3568779"/>
          </a:xfrm>
        </p:grpSpPr>
        <p:sp>
          <p:nvSpPr>
            <p:cNvPr id="8" name="TextBox 7"/>
            <p:cNvSpPr txBox="1"/>
            <p:nvPr/>
          </p:nvSpPr>
          <p:spPr>
            <a:xfrm>
              <a:off x="480864" y="2564903"/>
              <a:ext cx="7920880" cy="1323439"/>
            </a:xfrm>
            <a:prstGeom prst="rect">
              <a:avLst/>
            </a:prstGeom>
            <a:noFill/>
          </p:spPr>
          <p:txBody>
            <a:bodyPr wrap="square" rtlCol="0">
              <a:spAutoFit/>
            </a:bodyPr>
            <a:lstStyle/>
            <a:p>
              <a:pPr algn="just"/>
              <a:r>
                <a:rPr lang="el-GR" sz="2000" b="1" dirty="0" smtClean="0">
                  <a:latin typeface="Trebuchet MS" panose="020B0603020202020204" pitchFamily="34" charset="0"/>
                </a:rPr>
                <a:t>20. </a:t>
              </a:r>
              <a:r>
                <a:rPr lang="el-GR" sz="2000" dirty="0" smtClean="0">
                  <a:latin typeface="Trebuchet MS" panose="020B0603020202020204" pitchFamily="34" charset="0"/>
                </a:rPr>
                <a:t>Το σφαιρίδιο της εικόνας περιφέρεται κυκλικά σε οριζόντιο επίπεδο λόγω της δύναμης που του ασκεί το νήμα. Αν κοπεί το νήμα, στη θέση που φαίνεται στις εικόνες, ποια εικόνα αναπαριστά τη μετέπειτα τροχιά του σφαιριδίου</a:t>
              </a:r>
              <a:r>
                <a:rPr lang="en-US" sz="2000" dirty="0" smtClean="0">
                  <a:latin typeface="Trebuchet MS" panose="020B0603020202020204" pitchFamily="34" charset="0"/>
                </a:rPr>
                <a:t>;</a:t>
              </a:r>
              <a:r>
                <a:rPr lang="el-GR" sz="2000" dirty="0" smtClean="0">
                  <a:latin typeface="Trebuchet MS" panose="020B0603020202020204" pitchFamily="34" charset="0"/>
                </a:rPr>
                <a:t> </a:t>
              </a:r>
              <a:endParaRPr lang="el-GR" sz="2000" b="1" dirty="0">
                <a:latin typeface="Trebuchet MS" panose="020B0603020202020204" pitchFamily="34" charset="0"/>
              </a:endParaRPr>
            </a:p>
          </p:txBody>
        </p:sp>
        <p:pic>
          <p:nvPicPr>
            <p:cNvPr id="20483" name="Picture 3"/>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35796" y="3888342"/>
              <a:ext cx="3528392" cy="2245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1" name="Έλλειψη 10"/>
          <p:cNvSpPr/>
          <p:nvPr/>
        </p:nvSpPr>
        <p:spPr>
          <a:xfrm>
            <a:off x="3347864" y="4917571"/>
            <a:ext cx="401877" cy="36710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197948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2000" fill="hold"/>
                                        <p:tgtEl>
                                          <p:spTgt spid="5"/>
                                        </p:tgtEl>
                                        <p:attrNameLst>
                                          <p:attrName>ppt_x</p:attrName>
                                        </p:attrNameLst>
                                      </p:cBhvr>
                                      <p:tavLst>
                                        <p:tav tm="0">
                                          <p:val>
                                            <p:strVal val="1+#ppt_w/2"/>
                                          </p:val>
                                        </p:tav>
                                        <p:tav tm="100000">
                                          <p:val>
                                            <p:strVal val="#ppt_x"/>
                                          </p:val>
                                        </p:tav>
                                      </p:tavLst>
                                    </p:anim>
                                    <p:anim calcmode="lin" valueType="num">
                                      <p:cBhvr additive="base">
                                        <p:cTn id="13" dur="2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500" fill="hold"/>
                                        <p:tgtEl>
                                          <p:spTgt spid="11"/>
                                        </p:tgtEl>
                                        <p:attrNameLst>
                                          <p:attrName>ppt_x</p:attrName>
                                        </p:attrNameLst>
                                      </p:cBhvr>
                                      <p:tavLst>
                                        <p:tav tm="0">
                                          <p:val>
                                            <p:strVal val="0-#ppt_w/2"/>
                                          </p:val>
                                        </p:tav>
                                        <p:tav tm="100000">
                                          <p:val>
                                            <p:strVal val="#ppt_x"/>
                                          </p:val>
                                        </p:tav>
                                      </p:tavLst>
                                    </p:anim>
                                    <p:anim calcmode="lin" valueType="num">
                                      <p:cBhvr additive="base">
                                        <p:cTn id="24" dur="1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schemeClr val="tx1"/>
                </a:solidFill>
              </a:rPr>
              <a:t>Μερκ</a:t>
            </a:r>
            <a:r>
              <a:rPr lang="el-GR" dirty="0" smtClean="0">
                <a:solidFill>
                  <a:schemeClr val="tx1"/>
                </a:solidFill>
              </a:rPr>
              <a:t>. Παναγιωτόπουλος - Φυσικός        </a:t>
            </a:r>
            <a:r>
              <a:rPr lang="en-US" dirty="0" smtClean="0">
                <a:solidFill>
                  <a:schemeClr val="tx1"/>
                </a:solidFill>
              </a:rPr>
              <a:t>www.merkopanas.blogspot.gr</a:t>
            </a:r>
            <a:endParaRPr lang="el-GR" dirty="0">
              <a:solidFill>
                <a:schemeClr val="tx1"/>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schemeClr val="tx1"/>
                </a:solidFill>
              </a:rPr>
              <a:pPr/>
              <a:t>31</a:t>
            </a:fld>
            <a:endParaRPr lang="el-GR" dirty="0">
              <a:solidFill>
                <a:schemeClr val="tx1"/>
              </a:solidFill>
            </a:endParaRPr>
          </a:p>
        </p:txBody>
      </p:sp>
      <p:sp>
        <p:nvSpPr>
          <p:cNvPr id="5" name="TextBox 4"/>
          <p:cNvSpPr txBox="1"/>
          <p:nvPr/>
        </p:nvSpPr>
        <p:spPr>
          <a:xfrm>
            <a:off x="1571625" y="2205038"/>
            <a:ext cx="5976938" cy="954087"/>
          </a:xfrm>
          <a:prstGeom prst="rect">
            <a:avLst/>
          </a:prstGeom>
          <a:noFill/>
        </p:spPr>
        <p:txBody>
          <a:bodyPr>
            <a:spAutoFit/>
          </a:bodyPr>
          <a:lstStyle/>
          <a:p>
            <a:pPr algn="ctr" fontAlgn="auto">
              <a:spcBef>
                <a:spcPts val="0"/>
              </a:spcBef>
              <a:spcAft>
                <a:spcPts val="0"/>
              </a:spcAft>
              <a:defRPr/>
            </a:pPr>
            <a:r>
              <a:rPr lang="el-GR" sz="3600" b="1" dirty="0" smtClean="0">
                <a:solidFill>
                  <a:srgbClr val="800000"/>
                </a:solidFill>
                <a:effectLst>
                  <a:outerShdw blurRad="38100" dist="38100" dir="2700000" algn="tl">
                    <a:srgbClr val="000000">
                      <a:alpha val="43137"/>
                    </a:srgbClr>
                  </a:outerShdw>
                </a:effectLst>
                <a:latin typeface="Comic Sans MS" panose="030F0702030302020204" pitchFamily="66" charset="0"/>
              </a:rPr>
              <a:t>Ασκήσεις </a:t>
            </a:r>
            <a:r>
              <a:rPr lang="el-GR" sz="3600" b="1" dirty="0">
                <a:solidFill>
                  <a:srgbClr val="800000"/>
                </a:solidFill>
                <a:effectLst>
                  <a:outerShdw blurRad="38100" dist="38100" dir="2700000" algn="tl">
                    <a:srgbClr val="000000">
                      <a:alpha val="43137"/>
                    </a:srgbClr>
                  </a:outerShdw>
                </a:effectLst>
                <a:latin typeface="Comic Sans MS" panose="030F0702030302020204" pitchFamily="66" charset="0"/>
              </a:rPr>
              <a:t>από το βιβλίο</a:t>
            </a:r>
          </a:p>
          <a:p>
            <a:pPr algn="ctr" fontAlgn="auto">
              <a:spcBef>
                <a:spcPts val="0"/>
              </a:spcBef>
              <a:spcAft>
                <a:spcPts val="0"/>
              </a:spcAft>
              <a:defRPr/>
            </a:pPr>
            <a:r>
              <a:rPr lang="el-GR" sz="2000" b="1" dirty="0">
                <a:solidFill>
                  <a:srgbClr val="800000"/>
                </a:solidFill>
                <a:latin typeface="Comic Sans MS" panose="030F0702030302020204" pitchFamily="66" charset="0"/>
              </a:rPr>
              <a:t>(από σελ. </a:t>
            </a:r>
            <a:r>
              <a:rPr lang="el-GR" sz="2000" b="1" dirty="0" smtClean="0">
                <a:solidFill>
                  <a:srgbClr val="800000"/>
                </a:solidFill>
                <a:latin typeface="Comic Sans MS" panose="030F0702030302020204" pitchFamily="66" charset="0"/>
              </a:rPr>
              <a:t>34)</a:t>
            </a:r>
            <a:endParaRPr lang="el-GR" sz="2000" b="1" dirty="0">
              <a:solidFill>
                <a:srgbClr val="800000"/>
              </a:solidFill>
              <a:latin typeface="Comic Sans MS" panose="030F0702030302020204" pitchFamily="66" charset="0"/>
            </a:endParaRPr>
          </a:p>
        </p:txBody>
      </p:sp>
    </p:spTree>
    <p:extLst>
      <p:ext uri="{BB962C8B-B14F-4D97-AF65-F5344CB8AC3E}">
        <p14:creationId xmlns:p14="http://schemas.microsoft.com/office/powerpoint/2010/main" val="3481153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0-#ppt_w/2"/>
                                          </p:val>
                                        </p:tav>
                                        <p:tav tm="100000">
                                          <p:val>
                                            <p:strVal val="#ppt_x"/>
                                          </p:val>
                                        </p:tav>
                                      </p:tavLst>
                                    </p:anim>
                                    <p:anim calcmode="lin" valueType="num">
                                      <p:cBhvr additive="base">
                                        <p:cTn id="8" dur="2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smtClean="0">
                <a:solidFill>
                  <a:prstClr val="black">
                    <a:tint val="75000"/>
                  </a:prstClr>
                </a:solidFill>
              </a:rPr>
              <a:t>Μερκ. Παναγιωτόπουλος - 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tint val="75000"/>
                  </a:prstClr>
                </a:solidFill>
              </a:rPr>
              <a:pPr/>
              <a:t>32</a:t>
            </a:fld>
            <a:endParaRPr lang="el-GR">
              <a:solidFill>
                <a:prstClr val="black">
                  <a:tint val="75000"/>
                </a:prstClr>
              </a:solidFill>
            </a:endParaRPr>
          </a:p>
        </p:txBody>
      </p:sp>
      <p:sp>
        <p:nvSpPr>
          <p:cNvPr id="4" name="Ορθογώνιο 3"/>
          <p:cNvSpPr/>
          <p:nvPr/>
        </p:nvSpPr>
        <p:spPr>
          <a:xfrm>
            <a:off x="449762" y="382013"/>
            <a:ext cx="8226694" cy="1323439"/>
          </a:xfrm>
          <a:prstGeom prst="rect">
            <a:avLst/>
          </a:prstGeom>
        </p:spPr>
        <p:txBody>
          <a:bodyPr wrap="square">
            <a:spAutoFit/>
          </a:bodyPr>
          <a:lstStyle/>
          <a:p>
            <a:pPr algn="just"/>
            <a:r>
              <a:rPr lang="el-GR" sz="2000" b="1" dirty="0">
                <a:latin typeface="Trebuchet MS" panose="020B0603020202020204" pitchFamily="34" charset="0"/>
              </a:rPr>
              <a:t>4. </a:t>
            </a:r>
            <a:r>
              <a:rPr lang="el-GR" sz="2000" dirty="0" smtClean="0">
                <a:latin typeface="Trebuchet MS" panose="020B0603020202020204" pitchFamily="34" charset="0"/>
              </a:rPr>
              <a:t>Υπολογίστε </a:t>
            </a:r>
            <a:r>
              <a:rPr lang="el-GR" sz="2000" dirty="0">
                <a:latin typeface="Trebuchet MS" panose="020B0603020202020204" pitchFamily="34" charset="0"/>
              </a:rPr>
              <a:t>την ταχύτητα και την κεντρομόλο επιτάχυνση που </a:t>
            </a:r>
            <a:r>
              <a:rPr lang="el-GR" sz="2000" dirty="0" smtClean="0">
                <a:latin typeface="Trebuchet MS" panose="020B0603020202020204" pitchFamily="34" charset="0"/>
              </a:rPr>
              <a:t>οφείλεται</a:t>
            </a:r>
            <a:r>
              <a:rPr lang="en-US" sz="2000" dirty="0" smtClean="0">
                <a:latin typeface="Trebuchet MS" panose="020B0603020202020204" pitchFamily="34" charset="0"/>
              </a:rPr>
              <a:t> </a:t>
            </a:r>
            <a:r>
              <a:rPr lang="el-GR" sz="2000" dirty="0" smtClean="0">
                <a:latin typeface="Trebuchet MS" panose="020B0603020202020204" pitchFamily="34" charset="0"/>
              </a:rPr>
              <a:t>στην </a:t>
            </a:r>
            <a:r>
              <a:rPr lang="el-GR" sz="2000" dirty="0">
                <a:latin typeface="Trebuchet MS" panose="020B0603020202020204" pitchFamily="34" charset="0"/>
              </a:rPr>
              <a:t>περιστροφή της Γης, ενός αντικειμένου που βρίσκεται στον </a:t>
            </a:r>
            <a:r>
              <a:rPr lang="el-GR" sz="2000" dirty="0" smtClean="0">
                <a:latin typeface="Trebuchet MS" panose="020B0603020202020204" pitchFamily="34" charset="0"/>
              </a:rPr>
              <a:t>Ισημερινό</a:t>
            </a:r>
            <a:r>
              <a:rPr lang="en-US" sz="2000" dirty="0" smtClean="0">
                <a:latin typeface="Trebuchet MS" panose="020B0603020202020204" pitchFamily="34" charset="0"/>
              </a:rPr>
              <a:t> </a:t>
            </a:r>
            <a:r>
              <a:rPr lang="el-GR" sz="2000" dirty="0" smtClean="0">
                <a:latin typeface="Trebuchet MS" panose="020B0603020202020204" pitchFamily="34" charset="0"/>
              </a:rPr>
              <a:t>της </a:t>
            </a:r>
            <a:r>
              <a:rPr lang="el-GR" sz="2000" dirty="0">
                <a:latin typeface="Trebuchet MS" panose="020B0603020202020204" pitchFamily="34" charset="0"/>
              </a:rPr>
              <a:t>Γης. Δίνεται ότι η ακτίνα του Ισημερινού είναι </a:t>
            </a:r>
            <a:r>
              <a:rPr lang="el-GR" sz="2000" dirty="0" smtClean="0">
                <a:latin typeface="Trebuchet MS" panose="020B0603020202020204" pitchFamily="34" charset="0"/>
              </a:rPr>
              <a:t>6.380km</a:t>
            </a:r>
            <a:r>
              <a:rPr lang="el-GR" sz="2000" dirty="0">
                <a:latin typeface="Trebuchet MS" panose="020B0603020202020204" pitchFamily="34" charset="0"/>
              </a:rPr>
              <a:t>. </a:t>
            </a:r>
            <a:r>
              <a:rPr lang="el-GR" sz="2000" dirty="0" smtClean="0">
                <a:latin typeface="Trebuchet MS" panose="020B0603020202020204" pitchFamily="34" charset="0"/>
              </a:rPr>
              <a:t>Η</a:t>
            </a:r>
            <a:r>
              <a:rPr lang="en-US" sz="2000" dirty="0" smtClean="0">
                <a:latin typeface="Trebuchet MS" panose="020B0603020202020204" pitchFamily="34" charset="0"/>
              </a:rPr>
              <a:t> </a:t>
            </a:r>
            <a:r>
              <a:rPr lang="el-GR" sz="2000" dirty="0" smtClean="0">
                <a:latin typeface="Trebuchet MS" panose="020B0603020202020204" pitchFamily="34" charset="0"/>
              </a:rPr>
              <a:t>περίοδος </a:t>
            </a:r>
            <a:r>
              <a:rPr lang="el-GR" sz="2000" dirty="0">
                <a:latin typeface="Trebuchet MS" panose="020B0603020202020204" pitchFamily="34" charset="0"/>
              </a:rPr>
              <a:t>περιστροφής της Γης είναι </a:t>
            </a:r>
            <a:r>
              <a:rPr lang="el-GR" sz="2000" i="1" dirty="0">
                <a:latin typeface="Trebuchet MS" panose="020B0603020202020204" pitchFamily="34" charset="0"/>
              </a:rPr>
              <a:t>T</a:t>
            </a:r>
            <a:r>
              <a:rPr lang="el-GR" sz="2000" dirty="0">
                <a:latin typeface="Trebuchet MS" panose="020B0603020202020204" pitchFamily="34" charset="0"/>
              </a:rPr>
              <a:t> = </a:t>
            </a:r>
            <a:r>
              <a:rPr lang="el-GR" sz="2000" dirty="0" smtClean="0">
                <a:latin typeface="Trebuchet MS" panose="020B0603020202020204" pitchFamily="34" charset="0"/>
              </a:rPr>
              <a:t>24h</a:t>
            </a:r>
            <a:r>
              <a:rPr lang="el-GR" sz="2000" dirty="0">
                <a:latin typeface="Trebuchet MS" panose="020B0603020202020204" pitchFamily="34" charset="0"/>
              </a:rPr>
              <a:t>.</a:t>
            </a:r>
          </a:p>
        </p:txBody>
      </p:sp>
      <p:sp>
        <p:nvSpPr>
          <p:cNvPr id="5" name="Ορθογώνιο 4"/>
          <p:cNvSpPr/>
          <p:nvPr/>
        </p:nvSpPr>
        <p:spPr>
          <a:xfrm>
            <a:off x="448613" y="2132856"/>
            <a:ext cx="8226694" cy="1323439"/>
          </a:xfrm>
          <a:prstGeom prst="rect">
            <a:avLst/>
          </a:prstGeom>
        </p:spPr>
        <p:txBody>
          <a:bodyPr wrap="square">
            <a:spAutoFit/>
          </a:bodyPr>
          <a:lstStyle/>
          <a:p>
            <a:pPr algn="just"/>
            <a:r>
              <a:rPr lang="el-GR" sz="2000" b="1" dirty="0" smtClean="0">
                <a:latin typeface="Trebuchet MS" panose="020B0603020202020204" pitchFamily="34" charset="0"/>
              </a:rPr>
              <a:t>5.</a:t>
            </a:r>
            <a:r>
              <a:rPr lang="en-US" sz="2000" b="1" dirty="0" smtClean="0">
                <a:latin typeface="Trebuchet MS" panose="020B0603020202020204" pitchFamily="34" charset="0"/>
              </a:rPr>
              <a:t> </a:t>
            </a:r>
            <a:r>
              <a:rPr lang="el-GR" sz="2000" dirty="0" smtClean="0">
                <a:latin typeface="Trebuchet MS" panose="020B0603020202020204" pitchFamily="34" charset="0"/>
              </a:rPr>
              <a:t>Ένα </a:t>
            </a:r>
            <a:r>
              <a:rPr lang="el-GR" sz="2000" dirty="0" err="1">
                <a:latin typeface="Trebuchet MS" panose="020B0603020202020204" pitchFamily="34" charset="0"/>
              </a:rPr>
              <a:t>pulsar</a:t>
            </a:r>
            <a:r>
              <a:rPr lang="el-GR" sz="2000" dirty="0">
                <a:latin typeface="Trebuchet MS" panose="020B0603020202020204" pitchFamily="34" charset="0"/>
              </a:rPr>
              <a:t> (ταχέως περιστρεφόμενο αστέρι νετρονίων) έχει </a:t>
            </a:r>
            <a:r>
              <a:rPr lang="el-GR" sz="2000" dirty="0" smtClean="0">
                <a:latin typeface="Trebuchet MS" panose="020B0603020202020204" pitchFamily="34" charset="0"/>
              </a:rPr>
              <a:t>διάμετρο</a:t>
            </a:r>
            <a:r>
              <a:rPr lang="en-US" sz="2000" dirty="0" smtClean="0">
                <a:latin typeface="Trebuchet MS" panose="020B0603020202020204" pitchFamily="34" charset="0"/>
              </a:rPr>
              <a:t> </a:t>
            </a:r>
            <a:r>
              <a:rPr lang="el-GR" sz="2000" dirty="0" smtClean="0">
                <a:latin typeface="Trebuchet MS" panose="020B0603020202020204" pitchFamily="34" charset="0"/>
              </a:rPr>
              <a:t>13,8km </a:t>
            </a:r>
            <a:r>
              <a:rPr lang="el-GR" sz="2000" dirty="0">
                <a:latin typeface="Trebuchet MS" panose="020B0603020202020204" pitchFamily="34" charset="0"/>
              </a:rPr>
              <a:t>και περιστρέφεται με συχνότητα </a:t>
            </a:r>
            <a:r>
              <a:rPr lang="el-GR" sz="2000" dirty="0" smtClean="0">
                <a:latin typeface="Trebuchet MS" panose="020B0603020202020204" pitchFamily="34" charset="0"/>
              </a:rPr>
              <a:t>8,5Ηz</a:t>
            </a:r>
            <a:r>
              <a:rPr lang="el-GR" sz="2000" dirty="0">
                <a:latin typeface="Trebuchet MS" panose="020B0603020202020204" pitchFamily="34" charset="0"/>
              </a:rPr>
              <a:t>. Υπολογίστε την </a:t>
            </a:r>
            <a:r>
              <a:rPr lang="el-GR" sz="2000" dirty="0" smtClean="0">
                <a:latin typeface="Trebuchet MS" panose="020B0603020202020204" pitchFamily="34" charset="0"/>
              </a:rPr>
              <a:t>ταχύτητα</a:t>
            </a:r>
            <a:r>
              <a:rPr lang="en-US" sz="2000" dirty="0" smtClean="0">
                <a:latin typeface="Trebuchet MS" panose="020B0603020202020204" pitchFamily="34" charset="0"/>
              </a:rPr>
              <a:t> </a:t>
            </a:r>
            <a:r>
              <a:rPr lang="el-GR" sz="2000" dirty="0" smtClean="0">
                <a:latin typeface="Trebuchet MS" panose="020B0603020202020204" pitchFamily="34" charset="0"/>
              </a:rPr>
              <a:t>και </a:t>
            </a:r>
            <a:r>
              <a:rPr lang="el-GR" sz="2000" dirty="0">
                <a:latin typeface="Trebuchet MS" panose="020B0603020202020204" pitchFamily="34" charset="0"/>
              </a:rPr>
              <a:t>την κεντρομόλο επιτάχυνση ενός σημείου που βρίσκεται </a:t>
            </a:r>
            <a:r>
              <a:rPr lang="el-GR" sz="2000" dirty="0" smtClean="0">
                <a:latin typeface="Trebuchet MS" panose="020B0603020202020204" pitchFamily="34" charset="0"/>
              </a:rPr>
              <a:t>στον</a:t>
            </a:r>
            <a:r>
              <a:rPr lang="en-US" sz="2000" dirty="0" smtClean="0">
                <a:latin typeface="Trebuchet MS" panose="020B0603020202020204" pitchFamily="34" charset="0"/>
              </a:rPr>
              <a:t> </a:t>
            </a:r>
            <a:r>
              <a:rPr lang="el-GR" sz="2000" dirty="0" smtClean="0">
                <a:latin typeface="Trebuchet MS" panose="020B0603020202020204" pitchFamily="34" charset="0"/>
              </a:rPr>
              <a:t>Ισημερινό </a:t>
            </a:r>
            <a:r>
              <a:rPr lang="el-GR" sz="2000" dirty="0">
                <a:latin typeface="Trebuchet MS" panose="020B0603020202020204" pitchFamily="34" charset="0"/>
              </a:rPr>
              <a:t>του αστεριού.</a:t>
            </a:r>
          </a:p>
        </p:txBody>
      </p:sp>
      <p:sp>
        <p:nvSpPr>
          <p:cNvPr id="6" name="Ορθογώνιο 5"/>
          <p:cNvSpPr/>
          <p:nvPr/>
        </p:nvSpPr>
        <p:spPr>
          <a:xfrm>
            <a:off x="450099" y="3789040"/>
            <a:ext cx="8226424" cy="1938992"/>
          </a:xfrm>
          <a:prstGeom prst="rect">
            <a:avLst/>
          </a:prstGeom>
        </p:spPr>
        <p:txBody>
          <a:bodyPr wrap="square">
            <a:spAutoFit/>
          </a:bodyPr>
          <a:lstStyle/>
          <a:p>
            <a:pPr algn="just"/>
            <a:r>
              <a:rPr lang="el-GR" sz="2000" b="1" dirty="0" smtClean="0">
                <a:latin typeface="Trebuchet MS" panose="020B0603020202020204" pitchFamily="34" charset="0"/>
              </a:rPr>
              <a:t>6.</a:t>
            </a:r>
            <a:r>
              <a:rPr lang="en-US" sz="2000" b="1" dirty="0" smtClean="0">
                <a:latin typeface="Trebuchet MS" panose="020B0603020202020204" pitchFamily="34" charset="0"/>
              </a:rPr>
              <a:t>  </a:t>
            </a:r>
            <a:r>
              <a:rPr lang="el-GR" sz="2000" dirty="0" smtClean="0">
                <a:latin typeface="Trebuchet MS" panose="020B0603020202020204" pitchFamily="34" charset="0"/>
              </a:rPr>
              <a:t>Ένας </a:t>
            </a:r>
            <a:r>
              <a:rPr lang="el-GR" sz="2000" dirty="0">
                <a:latin typeface="Trebuchet MS" panose="020B0603020202020204" pitchFamily="34" charset="0"/>
              </a:rPr>
              <a:t>περιστρεφόμενος κάδος στεγνωτήρα λειτουργεί εκτελώντας </a:t>
            </a:r>
            <a:r>
              <a:rPr lang="el-GR" sz="2000" dirty="0" smtClean="0">
                <a:latin typeface="Trebuchet MS" panose="020B0603020202020204" pitchFamily="34" charset="0"/>
              </a:rPr>
              <a:t>780</a:t>
            </a:r>
            <a:r>
              <a:rPr lang="en-US" sz="2000" dirty="0" smtClean="0">
                <a:latin typeface="Trebuchet MS" panose="020B0603020202020204" pitchFamily="34" charset="0"/>
              </a:rPr>
              <a:t> </a:t>
            </a:r>
            <a:r>
              <a:rPr lang="el-GR" sz="2000" dirty="0" smtClean="0">
                <a:latin typeface="Trebuchet MS" panose="020B0603020202020204" pitchFamily="34" charset="0"/>
              </a:rPr>
              <a:t>περιστροφές </a:t>
            </a:r>
            <a:r>
              <a:rPr lang="el-GR" sz="2000" dirty="0">
                <a:latin typeface="Trebuchet MS" panose="020B0603020202020204" pitchFamily="34" charset="0"/>
              </a:rPr>
              <a:t>το λεπτό. Ο κάδος έχει διάμετρο </a:t>
            </a:r>
            <a:r>
              <a:rPr lang="el-GR" sz="2000" dirty="0" smtClean="0">
                <a:latin typeface="Trebuchet MS" panose="020B0603020202020204" pitchFamily="34" charset="0"/>
              </a:rPr>
              <a:t>0,66</a:t>
            </a:r>
            <a:r>
              <a:rPr lang="en-US" sz="2000" dirty="0" smtClean="0">
                <a:latin typeface="Trebuchet MS" panose="020B0603020202020204" pitchFamily="34" charset="0"/>
              </a:rPr>
              <a:t> </a:t>
            </a:r>
            <a:r>
              <a:rPr lang="el-GR" sz="2000" dirty="0" smtClean="0">
                <a:latin typeface="Trebuchet MS" panose="020B0603020202020204" pitchFamily="34" charset="0"/>
              </a:rPr>
              <a:t>m</a:t>
            </a:r>
            <a:r>
              <a:rPr lang="el-GR" sz="2000" dirty="0">
                <a:latin typeface="Trebuchet MS" panose="020B0603020202020204" pitchFamily="34" charset="0"/>
              </a:rPr>
              <a:t>. </a:t>
            </a:r>
            <a:endParaRPr lang="en-US" sz="2000" dirty="0" smtClean="0">
              <a:latin typeface="Trebuchet MS" panose="020B0603020202020204" pitchFamily="34" charset="0"/>
            </a:endParaRPr>
          </a:p>
          <a:p>
            <a:pPr algn="just"/>
            <a:r>
              <a:rPr lang="el-GR" sz="2000" dirty="0" smtClean="0">
                <a:latin typeface="Trebuchet MS" panose="020B0603020202020204" pitchFamily="34" charset="0"/>
              </a:rPr>
              <a:t>Υπολογίστε</a:t>
            </a:r>
            <a:r>
              <a:rPr lang="el-GR" sz="2000" dirty="0">
                <a:latin typeface="Trebuchet MS" panose="020B0603020202020204" pitchFamily="34" charset="0"/>
              </a:rPr>
              <a:t>:</a:t>
            </a:r>
          </a:p>
          <a:p>
            <a:pPr algn="just"/>
            <a:r>
              <a:rPr lang="el-GR" sz="2000" b="1" dirty="0">
                <a:latin typeface="Trebuchet MS" panose="020B0603020202020204" pitchFamily="34" charset="0"/>
              </a:rPr>
              <a:t>A. </a:t>
            </a:r>
            <a:r>
              <a:rPr lang="el-GR" sz="2000" dirty="0">
                <a:latin typeface="Trebuchet MS" panose="020B0603020202020204" pitchFamily="34" charset="0"/>
              </a:rPr>
              <a:t>Την ταχύτητα ενός σημείου που βρίσκεται πάνω στο τοίχωμα </a:t>
            </a:r>
            <a:r>
              <a:rPr lang="el-GR" sz="2000" dirty="0" smtClean="0">
                <a:latin typeface="Trebuchet MS" panose="020B0603020202020204" pitchFamily="34" charset="0"/>
              </a:rPr>
              <a:t>του κάδου</a:t>
            </a:r>
            <a:r>
              <a:rPr lang="el-GR" sz="2000" dirty="0">
                <a:latin typeface="Trebuchet MS" panose="020B0603020202020204" pitchFamily="34" charset="0"/>
              </a:rPr>
              <a:t>.</a:t>
            </a:r>
          </a:p>
          <a:p>
            <a:pPr algn="just"/>
            <a:r>
              <a:rPr lang="el-GR" sz="2000" b="1" dirty="0">
                <a:latin typeface="Trebuchet MS" panose="020B0603020202020204" pitchFamily="34" charset="0"/>
              </a:rPr>
              <a:t>B. </a:t>
            </a:r>
            <a:r>
              <a:rPr lang="el-GR" sz="2000" dirty="0">
                <a:latin typeface="Trebuchet MS" panose="020B0603020202020204" pitchFamily="34" charset="0"/>
              </a:rPr>
              <a:t>Την κεντρομόλο επιτάχυνση ενός σημείου του τοιχώματος.</a:t>
            </a:r>
          </a:p>
        </p:txBody>
      </p:sp>
    </p:spTree>
    <p:extLst>
      <p:ext uri="{BB962C8B-B14F-4D97-AF65-F5344CB8AC3E}">
        <p14:creationId xmlns:p14="http://schemas.microsoft.com/office/powerpoint/2010/main" val="2108746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prstClr val="black"/>
                </a:solidFill>
              </a:rPr>
              <a:t>Μερκ</a:t>
            </a:r>
            <a:r>
              <a:rPr lang="el-GR" dirty="0" smtClean="0">
                <a:solidFill>
                  <a:prstClr val="black"/>
                </a:solidFill>
              </a:rPr>
              <a:t>. Παναγιωτόπουλος - Φυσικός        </a:t>
            </a:r>
            <a:r>
              <a:rPr lang="en-US" dirty="0" smtClean="0">
                <a:solidFill>
                  <a:prstClr val="black"/>
                </a:solidFill>
              </a:rPr>
              <a:t>www.merkopanas.blogspot.gr</a:t>
            </a:r>
            <a:endParaRPr lang="el-GR" dirty="0">
              <a:solidFill>
                <a:prstClr val="black"/>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solidFill>
              </a:rPr>
              <a:pPr/>
              <a:t>33</a:t>
            </a:fld>
            <a:endParaRPr lang="el-GR" dirty="0">
              <a:solidFill>
                <a:prstClr val="black"/>
              </a:solidFill>
            </a:endParaRPr>
          </a:p>
        </p:txBody>
      </p:sp>
      <p:sp>
        <p:nvSpPr>
          <p:cNvPr id="4" name="Ορθογώνιο 3"/>
          <p:cNvSpPr/>
          <p:nvPr/>
        </p:nvSpPr>
        <p:spPr>
          <a:xfrm>
            <a:off x="323528" y="332656"/>
            <a:ext cx="8136904" cy="1323439"/>
          </a:xfrm>
          <a:prstGeom prst="rect">
            <a:avLst/>
          </a:prstGeom>
        </p:spPr>
        <p:txBody>
          <a:bodyPr wrap="square">
            <a:spAutoFit/>
          </a:bodyPr>
          <a:lstStyle/>
          <a:p>
            <a:pPr algn="just"/>
            <a:r>
              <a:rPr lang="el-GR" sz="2000" b="1" dirty="0">
                <a:latin typeface="Trebuchet MS" panose="020B0603020202020204" pitchFamily="34" charset="0"/>
              </a:rPr>
              <a:t>8. </a:t>
            </a:r>
            <a:r>
              <a:rPr lang="el-GR" sz="2000" dirty="0">
                <a:latin typeface="Trebuchet MS" panose="020B0603020202020204" pitchFamily="34" charset="0"/>
              </a:rPr>
              <a:t>Να βρεθούν η περίοδος του ωροδείκτη και η περίοδος του </a:t>
            </a:r>
            <a:r>
              <a:rPr lang="el-GR" sz="2000" dirty="0" smtClean="0">
                <a:latin typeface="Trebuchet MS" panose="020B0603020202020204" pitchFamily="34" charset="0"/>
              </a:rPr>
              <a:t>λεπτοδείκτη</a:t>
            </a:r>
            <a:r>
              <a:rPr lang="en-US" sz="2000" dirty="0" smtClean="0">
                <a:latin typeface="Trebuchet MS" panose="020B0603020202020204" pitchFamily="34" charset="0"/>
              </a:rPr>
              <a:t> </a:t>
            </a:r>
            <a:r>
              <a:rPr lang="el-GR" sz="2000" dirty="0" smtClean="0">
                <a:latin typeface="Trebuchet MS" panose="020B0603020202020204" pitchFamily="34" charset="0"/>
              </a:rPr>
              <a:t>ενός </a:t>
            </a:r>
            <a:r>
              <a:rPr lang="el-GR" sz="2000" dirty="0">
                <a:latin typeface="Trebuchet MS" panose="020B0603020202020204" pitchFamily="34" charset="0"/>
              </a:rPr>
              <a:t>ρολογιού. Κάποια στιγμή το ρολόι δείχνει 12 το μεσημέρι. </a:t>
            </a:r>
            <a:r>
              <a:rPr lang="el-GR" sz="2000" dirty="0" smtClean="0">
                <a:latin typeface="Trebuchet MS" panose="020B0603020202020204" pitchFamily="34" charset="0"/>
              </a:rPr>
              <a:t>Μετά</a:t>
            </a:r>
            <a:r>
              <a:rPr lang="en-US" sz="2000" dirty="0" smtClean="0">
                <a:latin typeface="Trebuchet MS" panose="020B0603020202020204" pitchFamily="34" charset="0"/>
              </a:rPr>
              <a:t> </a:t>
            </a:r>
            <a:r>
              <a:rPr lang="el-GR" sz="2000" dirty="0" smtClean="0">
                <a:latin typeface="Trebuchet MS" panose="020B0603020202020204" pitchFamily="34" charset="0"/>
              </a:rPr>
              <a:t>από </a:t>
            </a:r>
            <a:r>
              <a:rPr lang="el-GR" sz="2000" dirty="0">
                <a:latin typeface="Trebuchet MS" panose="020B0603020202020204" pitchFamily="34" charset="0"/>
              </a:rPr>
              <a:t>πόση ώρα οι δείκτες σχηματίζουν γωνία π/3 για πρώτη φορά;</a:t>
            </a:r>
          </a:p>
        </p:txBody>
      </p:sp>
      <p:grpSp>
        <p:nvGrpSpPr>
          <p:cNvPr id="6" name="Ομάδα 5"/>
          <p:cNvGrpSpPr/>
          <p:nvPr/>
        </p:nvGrpSpPr>
        <p:grpSpPr>
          <a:xfrm>
            <a:off x="323528" y="1772816"/>
            <a:ext cx="8352927" cy="2554545"/>
            <a:chOff x="323528" y="2276872"/>
            <a:chExt cx="8352927" cy="2554545"/>
          </a:xfrm>
        </p:grpSpPr>
        <p:sp>
          <p:nvSpPr>
            <p:cNvPr id="5" name="Ορθογώνιο 4"/>
            <p:cNvSpPr/>
            <p:nvPr/>
          </p:nvSpPr>
          <p:spPr>
            <a:xfrm>
              <a:off x="323528" y="2276872"/>
              <a:ext cx="5904656" cy="2554545"/>
            </a:xfrm>
            <a:prstGeom prst="rect">
              <a:avLst/>
            </a:prstGeom>
          </p:spPr>
          <p:txBody>
            <a:bodyPr wrap="square">
              <a:spAutoFit/>
            </a:bodyPr>
            <a:lstStyle/>
            <a:p>
              <a:pPr algn="just"/>
              <a:r>
                <a:rPr lang="el-GR" sz="2000" b="1" dirty="0" smtClean="0">
                  <a:latin typeface="Trebuchet MS" panose="020B0603020202020204" pitchFamily="34" charset="0"/>
                </a:rPr>
                <a:t>9.</a:t>
              </a:r>
              <a:r>
                <a:rPr lang="en-US" sz="2000" b="1" dirty="0" smtClean="0">
                  <a:latin typeface="Trebuchet MS" panose="020B0603020202020204" pitchFamily="34" charset="0"/>
                </a:rPr>
                <a:t> </a:t>
              </a:r>
              <a:r>
                <a:rPr lang="el-GR" sz="2000" dirty="0" smtClean="0">
                  <a:latin typeface="Trebuchet MS" panose="020B0603020202020204" pitchFamily="34" charset="0"/>
                </a:rPr>
                <a:t>Τη </a:t>
              </a:r>
              <a:r>
                <a:rPr lang="el-GR" sz="2000" dirty="0">
                  <a:latin typeface="Trebuchet MS" panose="020B0603020202020204" pitchFamily="34" charset="0"/>
                </a:rPr>
                <a:t>στιγμή που το βλήμα που φαίνεται στην εικόνα απέχει απόσταση </a:t>
              </a:r>
              <a:r>
                <a:rPr lang="el-GR" sz="2000" i="1" dirty="0" smtClean="0">
                  <a:latin typeface="Trebuchet MS" panose="020B0603020202020204" pitchFamily="34" charset="0"/>
                </a:rPr>
                <a:t>d</a:t>
              </a:r>
              <a:r>
                <a:rPr lang="en-US" sz="2000" dirty="0" smtClean="0">
                  <a:latin typeface="Trebuchet MS" panose="020B0603020202020204" pitchFamily="34" charset="0"/>
                </a:rPr>
                <a:t> </a:t>
              </a:r>
              <a:r>
                <a:rPr lang="el-GR" sz="2000" dirty="0" smtClean="0">
                  <a:latin typeface="Trebuchet MS" panose="020B0603020202020204" pitchFamily="34" charset="0"/>
                </a:rPr>
                <a:t>= 2m </a:t>
              </a:r>
              <a:r>
                <a:rPr lang="el-GR" sz="2000" dirty="0">
                  <a:latin typeface="Trebuchet MS" panose="020B0603020202020204" pitchFamily="34" charset="0"/>
                </a:rPr>
                <a:t>από το σημείο Α του δίσκου έχει ταχύτητα </a:t>
              </a:r>
              <a:r>
                <a:rPr lang="el-GR" sz="2000" i="1" dirty="0">
                  <a:latin typeface="Trebuchet MS" panose="020B0603020202020204" pitchFamily="34" charset="0"/>
                </a:rPr>
                <a:t>υ</a:t>
              </a:r>
              <a:r>
                <a:rPr lang="el-GR" sz="2000" dirty="0">
                  <a:latin typeface="Trebuchet MS" panose="020B0603020202020204" pitchFamily="34" charset="0"/>
                </a:rPr>
                <a:t> = </a:t>
              </a:r>
              <a:r>
                <a:rPr lang="el-GR" sz="2000" dirty="0" smtClean="0">
                  <a:latin typeface="Trebuchet MS" panose="020B0603020202020204" pitchFamily="34" charset="0"/>
                </a:rPr>
                <a:t>400m/s</a:t>
              </a:r>
              <a:r>
                <a:rPr lang="el-GR" sz="2000" dirty="0">
                  <a:latin typeface="Trebuchet MS" panose="020B0603020202020204" pitchFamily="34" charset="0"/>
                </a:rPr>
                <a:t>. Ο </a:t>
              </a:r>
              <a:r>
                <a:rPr lang="el-GR" sz="2000" dirty="0" smtClean="0">
                  <a:latin typeface="Trebuchet MS" panose="020B0603020202020204" pitchFamily="34" charset="0"/>
                </a:rPr>
                <a:t>δίσκος</a:t>
              </a:r>
              <a:r>
                <a:rPr lang="en-US" sz="2000" dirty="0" smtClean="0">
                  <a:latin typeface="Trebuchet MS" panose="020B0603020202020204" pitchFamily="34" charset="0"/>
                </a:rPr>
                <a:t> </a:t>
              </a:r>
              <a:r>
                <a:rPr lang="el-GR" sz="2000" dirty="0" smtClean="0">
                  <a:latin typeface="Trebuchet MS" panose="020B0603020202020204" pitchFamily="34" charset="0"/>
                </a:rPr>
                <a:t>περιστρέφεται </a:t>
              </a:r>
              <a:r>
                <a:rPr lang="el-GR" sz="2000" dirty="0">
                  <a:latin typeface="Trebuchet MS" panose="020B0603020202020204" pitchFamily="34" charset="0"/>
                </a:rPr>
                <a:t>με σταθερή γωνιακή ταχύτητα </a:t>
              </a:r>
              <a:r>
                <a:rPr lang="el-GR" sz="2000" i="1" dirty="0">
                  <a:latin typeface="Trebuchet MS" panose="020B0603020202020204" pitchFamily="34" charset="0"/>
                </a:rPr>
                <a:t>ω</a:t>
              </a:r>
              <a:r>
                <a:rPr lang="el-GR" sz="2000" dirty="0">
                  <a:latin typeface="Trebuchet MS" panose="020B0603020202020204" pitchFamily="34" charset="0"/>
                </a:rPr>
                <a:t>. Τη στιγμή που το </a:t>
              </a:r>
              <a:r>
                <a:rPr lang="el-GR" sz="2000" dirty="0" smtClean="0">
                  <a:latin typeface="Trebuchet MS" panose="020B0603020202020204" pitchFamily="34" charset="0"/>
                </a:rPr>
                <a:t>βλήμα</a:t>
              </a:r>
              <a:r>
                <a:rPr lang="en-US" sz="2000" dirty="0" smtClean="0">
                  <a:latin typeface="Trebuchet MS" panose="020B0603020202020204" pitchFamily="34" charset="0"/>
                </a:rPr>
                <a:t> </a:t>
              </a:r>
              <a:r>
                <a:rPr lang="el-GR" sz="2000" dirty="0" smtClean="0">
                  <a:latin typeface="Trebuchet MS" panose="020B0603020202020204" pitchFamily="34" charset="0"/>
                </a:rPr>
                <a:t>κτυπά </a:t>
              </a:r>
              <a:r>
                <a:rPr lang="el-GR" sz="2000" dirty="0">
                  <a:latin typeface="Trebuchet MS" panose="020B0603020202020204" pitchFamily="34" charset="0"/>
                </a:rPr>
                <a:t>στο δίσκο, το σημείο Α έχει περιστραφεί κατά γωνία </a:t>
              </a:r>
              <a:r>
                <a:rPr lang="el-GR" sz="2000" i="1" dirty="0">
                  <a:latin typeface="Trebuchet MS" panose="020B0603020202020204" pitchFamily="34" charset="0"/>
                </a:rPr>
                <a:t>φ</a:t>
              </a:r>
              <a:r>
                <a:rPr lang="el-GR" sz="2000" dirty="0">
                  <a:latin typeface="Trebuchet MS" panose="020B0603020202020204" pitchFamily="34" charset="0"/>
                </a:rPr>
                <a:t> = 45</a:t>
              </a:r>
              <a:r>
                <a:rPr lang="el-GR" sz="2000" dirty="0" smtClean="0">
                  <a:latin typeface="Trebuchet MS" panose="020B0603020202020204" pitchFamily="34" charset="0"/>
                </a:rPr>
                <a:t>°.</a:t>
              </a:r>
              <a:r>
                <a:rPr lang="en-US" sz="2000" dirty="0" smtClean="0">
                  <a:latin typeface="Trebuchet MS" panose="020B0603020202020204" pitchFamily="34" charset="0"/>
                </a:rPr>
                <a:t> </a:t>
              </a:r>
              <a:r>
                <a:rPr lang="el-GR" sz="2000" dirty="0" smtClean="0">
                  <a:latin typeface="Trebuchet MS" panose="020B0603020202020204" pitchFamily="34" charset="0"/>
                </a:rPr>
                <a:t>Να </a:t>
              </a:r>
              <a:r>
                <a:rPr lang="el-GR" sz="2000" dirty="0">
                  <a:latin typeface="Trebuchet MS" panose="020B0603020202020204" pitchFamily="34" charset="0"/>
                </a:rPr>
                <a:t>βρείτε τη γωνιακή ταχύτητα περιστροφής του δίσκου</a:t>
              </a:r>
              <a:r>
                <a:rPr lang="el-GR" sz="2000" dirty="0" smtClean="0">
                  <a:latin typeface="Trebuchet MS" panose="020B0603020202020204" pitchFamily="34" charset="0"/>
                </a:rPr>
                <a:t>.</a:t>
              </a:r>
              <a:endParaRPr lang="el-GR" sz="2000" dirty="0">
                <a:latin typeface="Trebuchet MS" panose="020B0603020202020204" pitchFamily="34" charset="0"/>
              </a:endParaRPr>
            </a:p>
          </p:txBody>
        </p:sp>
        <p:pic>
          <p:nvPicPr>
            <p:cNvPr id="21507" name="Picture 3"/>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62936" y="2708920"/>
              <a:ext cx="2313519" cy="1292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7" name="Ορθογώνιο 6"/>
          <p:cNvSpPr/>
          <p:nvPr/>
        </p:nvSpPr>
        <p:spPr>
          <a:xfrm>
            <a:off x="331033" y="4330653"/>
            <a:ext cx="8345422" cy="1631216"/>
          </a:xfrm>
          <a:prstGeom prst="rect">
            <a:avLst/>
          </a:prstGeom>
        </p:spPr>
        <p:txBody>
          <a:bodyPr wrap="square">
            <a:spAutoFit/>
          </a:bodyPr>
          <a:lstStyle/>
          <a:p>
            <a:pPr algn="just"/>
            <a:r>
              <a:rPr lang="el-GR" sz="2000" b="1" dirty="0">
                <a:latin typeface="Trebuchet MS" panose="020B0603020202020204" pitchFamily="34" charset="0"/>
              </a:rPr>
              <a:t>10.  </a:t>
            </a:r>
            <a:r>
              <a:rPr lang="el-GR" sz="2000" dirty="0" smtClean="0">
                <a:latin typeface="Trebuchet MS" panose="020B0603020202020204" pitchFamily="34" charset="0"/>
              </a:rPr>
              <a:t>Δορυφόρος εκτελεί κυκλική κίνηση σε ύψος </a:t>
            </a:r>
            <a:r>
              <a:rPr lang="en-US" sz="2000" i="1" dirty="0" smtClean="0">
                <a:latin typeface="Trebuchet MS" panose="020B0603020202020204" pitchFamily="34" charset="0"/>
              </a:rPr>
              <a:t>h</a:t>
            </a:r>
            <a:r>
              <a:rPr lang="en-US" sz="2000" dirty="0" smtClean="0">
                <a:latin typeface="Trebuchet MS" panose="020B0603020202020204" pitchFamily="34" charset="0"/>
              </a:rPr>
              <a:t> </a:t>
            </a:r>
            <a:r>
              <a:rPr lang="el-GR" sz="2000" dirty="0" smtClean="0">
                <a:latin typeface="Trebuchet MS" panose="020B0603020202020204" pitchFamily="34" charset="0"/>
              </a:rPr>
              <a:t>= 6400</a:t>
            </a:r>
            <a:r>
              <a:rPr lang="en-US" sz="2000" dirty="0" smtClean="0">
                <a:latin typeface="Trebuchet MS" panose="020B0603020202020204" pitchFamily="34" charset="0"/>
              </a:rPr>
              <a:t>km </a:t>
            </a:r>
            <a:r>
              <a:rPr lang="el-GR" sz="2000" dirty="0" smtClean="0">
                <a:latin typeface="Trebuchet MS" panose="020B0603020202020204" pitchFamily="34" charset="0"/>
              </a:rPr>
              <a:t>από την επιφάνεια </a:t>
            </a:r>
            <a:r>
              <a:rPr lang="el-GR" sz="2000" dirty="0">
                <a:latin typeface="Trebuchet MS" panose="020B0603020202020204" pitchFamily="34" charset="0"/>
              </a:rPr>
              <a:t>της Γης και έχει περίοδο 4</a:t>
            </a:r>
            <a:r>
              <a:rPr lang="el-GR" sz="2000" i="1" dirty="0">
                <a:latin typeface="Trebuchet MS" panose="020B0603020202020204" pitchFamily="34" charset="0"/>
              </a:rPr>
              <a:t>h</a:t>
            </a:r>
            <a:r>
              <a:rPr lang="el-GR" sz="2000" dirty="0">
                <a:latin typeface="Trebuchet MS" panose="020B0603020202020204" pitchFamily="34" charset="0"/>
              </a:rPr>
              <a:t>. Αν η ακτίνα της Γης είναι </a:t>
            </a:r>
            <a:r>
              <a:rPr lang="el-GR" sz="2000" dirty="0" smtClean="0">
                <a:latin typeface="Trebuchet MS" panose="020B0603020202020204" pitchFamily="34" charset="0"/>
              </a:rPr>
              <a:t>          </a:t>
            </a:r>
            <a:r>
              <a:rPr lang="el-GR" sz="2000" i="1" dirty="0" smtClean="0">
                <a:latin typeface="Trebuchet MS" panose="020B0603020202020204" pitchFamily="34" charset="0"/>
              </a:rPr>
              <a:t>R</a:t>
            </a:r>
            <a:r>
              <a:rPr lang="el-GR" sz="2000" dirty="0" smtClean="0">
                <a:latin typeface="Trebuchet MS" panose="020B0603020202020204" pitchFamily="34" charset="0"/>
              </a:rPr>
              <a:t> </a:t>
            </a:r>
            <a:r>
              <a:rPr lang="el-GR" sz="2000" dirty="0">
                <a:latin typeface="Trebuchet MS" panose="020B0603020202020204" pitchFamily="34" charset="0"/>
              </a:rPr>
              <a:t>= </a:t>
            </a:r>
            <a:r>
              <a:rPr lang="el-GR" sz="2000" dirty="0" smtClean="0">
                <a:latin typeface="Trebuchet MS" panose="020B0603020202020204" pitchFamily="34" charset="0"/>
              </a:rPr>
              <a:t>6400km</a:t>
            </a:r>
            <a:r>
              <a:rPr lang="el-GR" sz="2000" dirty="0">
                <a:latin typeface="Trebuchet MS" panose="020B0603020202020204" pitchFamily="34" charset="0"/>
              </a:rPr>
              <a:t>, να υπολογιστούν:</a:t>
            </a:r>
          </a:p>
          <a:p>
            <a:pPr algn="just"/>
            <a:r>
              <a:rPr lang="el-GR" sz="2000" b="1" dirty="0">
                <a:latin typeface="Trebuchet MS" panose="020B0603020202020204" pitchFamily="34" charset="0"/>
              </a:rPr>
              <a:t>Α. </a:t>
            </a:r>
            <a:r>
              <a:rPr lang="el-GR" sz="2000" b="1" dirty="0" smtClean="0">
                <a:latin typeface="Trebuchet MS" panose="020B0603020202020204" pitchFamily="34" charset="0"/>
              </a:rPr>
              <a:t> </a:t>
            </a:r>
            <a:r>
              <a:rPr lang="el-GR" sz="2000" dirty="0" smtClean="0">
                <a:latin typeface="Trebuchet MS" panose="020B0603020202020204" pitchFamily="34" charset="0"/>
              </a:rPr>
              <a:t>Η </a:t>
            </a:r>
            <a:r>
              <a:rPr lang="el-GR" sz="2000" dirty="0">
                <a:latin typeface="Trebuchet MS" panose="020B0603020202020204" pitchFamily="34" charset="0"/>
              </a:rPr>
              <a:t>ταχύτητα περιστροφής του δορυφόρου.</a:t>
            </a:r>
          </a:p>
          <a:p>
            <a:pPr algn="just"/>
            <a:r>
              <a:rPr lang="el-GR" sz="2000" b="1" dirty="0">
                <a:latin typeface="Trebuchet MS" panose="020B0603020202020204" pitchFamily="34" charset="0"/>
              </a:rPr>
              <a:t>Β. </a:t>
            </a:r>
            <a:r>
              <a:rPr lang="el-GR" sz="2000" b="1" dirty="0" smtClean="0">
                <a:latin typeface="Trebuchet MS" panose="020B0603020202020204" pitchFamily="34" charset="0"/>
              </a:rPr>
              <a:t> </a:t>
            </a:r>
            <a:r>
              <a:rPr lang="el-GR" sz="2000" dirty="0" smtClean="0">
                <a:latin typeface="Trebuchet MS" panose="020B0603020202020204" pitchFamily="34" charset="0"/>
              </a:rPr>
              <a:t>Η </a:t>
            </a:r>
            <a:r>
              <a:rPr lang="el-GR" sz="2000" dirty="0">
                <a:latin typeface="Trebuchet MS" panose="020B0603020202020204" pitchFamily="34" charset="0"/>
              </a:rPr>
              <a:t>γωνιακή ταχύτητα περιστροφής του δορυφόρου.</a:t>
            </a:r>
          </a:p>
        </p:txBody>
      </p:sp>
    </p:spTree>
    <p:extLst>
      <p:ext uri="{BB962C8B-B14F-4D97-AF65-F5344CB8AC3E}">
        <p14:creationId xmlns:p14="http://schemas.microsoft.com/office/powerpoint/2010/main" val="1282460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schemeClr val="tx1"/>
                </a:solidFill>
              </a:rPr>
              <a:t>Μερκ</a:t>
            </a:r>
            <a:r>
              <a:rPr lang="el-GR" dirty="0" smtClean="0">
                <a:solidFill>
                  <a:schemeClr val="tx1"/>
                </a:solidFill>
              </a:rPr>
              <a:t>. Παναγιωτόπουλος - Φυσικός        </a:t>
            </a:r>
            <a:r>
              <a:rPr lang="en-US" dirty="0" smtClean="0">
                <a:solidFill>
                  <a:schemeClr val="tx1"/>
                </a:solidFill>
              </a:rPr>
              <a:t>www.merkopanas.blogspot.gr</a:t>
            </a:r>
            <a:endParaRPr lang="el-GR" dirty="0">
              <a:solidFill>
                <a:schemeClr val="tx1"/>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schemeClr val="tx1"/>
                </a:solidFill>
              </a:rPr>
              <a:pPr/>
              <a:t>34</a:t>
            </a:fld>
            <a:endParaRPr lang="el-GR" dirty="0">
              <a:solidFill>
                <a:schemeClr val="tx1"/>
              </a:solidFill>
            </a:endParaRPr>
          </a:p>
        </p:txBody>
      </p:sp>
      <p:sp>
        <p:nvSpPr>
          <p:cNvPr id="9" name="TextBox 8"/>
          <p:cNvSpPr txBox="1"/>
          <p:nvPr/>
        </p:nvSpPr>
        <p:spPr>
          <a:xfrm>
            <a:off x="1259632" y="2205038"/>
            <a:ext cx="6360939" cy="646331"/>
          </a:xfrm>
          <a:prstGeom prst="rect">
            <a:avLst/>
          </a:prstGeom>
          <a:noFill/>
        </p:spPr>
        <p:txBody>
          <a:bodyPr wrap="square">
            <a:spAutoFit/>
          </a:bodyPr>
          <a:lstStyle/>
          <a:p>
            <a:pPr algn="ctr" fontAlgn="auto">
              <a:spcBef>
                <a:spcPts val="0"/>
              </a:spcBef>
              <a:spcAft>
                <a:spcPts val="0"/>
              </a:spcAft>
              <a:defRPr/>
            </a:pPr>
            <a:r>
              <a:rPr lang="el-GR" sz="3600" b="1" dirty="0">
                <a:solidFill>
                  <a:srgbClr val="800000"/>
                </a:solidFill>
                <a:effectLst>
                  <a:outerShdw blurRad="38100" dist="38100" dir="2700000" algn="tl">
                    <a:srgbClr val="000000">
                      <a:alpha val="43137"/>
                    </a:srgbClr>
                  </a:outerShdw>
                </a:effectLst>
                <a:latin typeface="Comic Sans MS" panose="030F0702030302020204" pitchFamily="66" charset="0"/>
              </a:rPr>
              <a:t>Ερωτήσεις </a:t>
            </a:r>
            <a:r>
              <a:rPr lang="el-GR" sz="3600" b="1" dirty="0" smtClean="0">
                <a:solidFill>
                  <a:srgbClr val="800000"/>
                </a:solidFill>
                <a:effectLst>
                  <a:outerShdw blurRad="38100" dist="38100" dir="2700000" algn="tl">
                    <a:srgbClr val="000000">
                      <a:alpha val="43137"/>
                    </a:srgbClr>
                  </a:outerShdw>
                </a:effectLst>
                <a:latin typeface="Comic Sans MS" panose="030F0702030302020204" pitchFamily="66" charset="0"/>
              </a:rPr>
              <a:t>εκτός του βιβλίου</a:t>
            </a:r>
            <a:endParaRPr lang="el-GR" sz="3600" b="1" dirty="0">
              <a:solidFill>
                <a:srgbClr val="800000"/>
              </a:solidFill>
              <a:effectLst>
                <a:outerShdw blurRad="38100" dist="38100" dir="2700000" algn="tl">
                  <a:srgbClr val="000000">
                    <a:alpha val="43137"/>
                  </a:srgbClr>
                </a:outerShdw>
              </a:effectLst>
              <a:latin typeface="Comic Sans MS" panose="030F0702030302020204" pitchFamily="66" charset="0"/>
            </a:endParaRPr>
          </a:p>
        </p:txBody>
      </p:sp>
    </p:spTree>
    <p:extLst>
      <p:ext uri="{BB962C8B-B14F-4D97-AF65-F5344CB8AC3E}">
        <p14:creationId xmlns:p14="http://schemas.microsoft.com/office/powerpoint/2010/main" val="2997065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000" fill="hold"/>
                                        <p:tgtEl>
                                          <p:spTgt spid="9"/>
                                        </p:tgtEl>
                                        <p:attrNameLst>
                                          <p:attrName>ppt_x</p:attrName>
                                        </p:attrNameLst>
                                      </p:cBhvr>
                                      <p:tavLst>
                                        <p:tav tm="0">
                                          <p:val>
                                            <p:strVal val="0-#ppt_w/2"/>
                                          </p:val>
                                        </p:tav>
                                        <p:tav tm="100000">
                                          <p:val>
                                            <p:strVal val="#ppt_x"/>
                                          </p:val>
                                        </p:tav>
                                      </p:tavLst>
                                    </p:anim>
                                    <p:anim calcmode="lin" valueType="num">
                                      <p:cBhvr additive="base">
                                        <p:cTn id="8" dur="2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smtClean="0">
                <a:solidFill>
                  <a:prstClr val="black">
                    <a:tint val="75000"/>
                  </a:prstClr>
                </a:solidFill>
              </a:rPr>
              <a:t>Μερκ. Παναγιωτόπουλος - 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tint val="75000"/>
                  </a:prstClr>
                </a:solidFill>
              </a:rPr>
              <a:pPr/>
              <a:t>35</a:t>
            </a:fld>
            <a:endParaRPr lang="el-GR">
              <a:solidFill>
                <a:prstClr val="black">
                  <a:tint val="75000"/>
                </a:prstClr>
              </a:solidFill>
            </a:endParaRPr>
          </a:p>
        </p:txBody>
      </p:sp>
      <p:sp>
        <p:nvSpPr>
          <p:cNvPr id="8" name="Rectangle 4"/>
          <p:cNvSpPr>
            <a:spLocks noChangeArrowheads="1"/>
          </p:cNvSpPr>
          <p:nvPr/>
        </p:nvSpPr>
        <p:spPr bwMode="auto">
          <a:xfrm>
            <a:off x="323850" y="333375"/>
            <a:ext cx="8424863"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fontAlgn="base">
              <a:spcBef>
                <a:spcPct val="0"/>
              </a:spcBef>
              <a:spcAft>
                <a:spcPct val="0"/>
              </a:spcAft>
            </a:pPr>
            <a:r>
              <a:rPr lang="en-US" altLang="el-GR" sz="2400" b="1" dirty="0" smtClean="0">
                <a:solidFill>
                  <a:srgbClr val="000000"/>
                </a:solidFill>
                <a:latin typeface="Trebuchet MS" pitchFamily="34" charset="0"/>
              </a:rPr>
              <a:t>1. </a:t>
            </a:r>
            <a:r>
              <a:rPr lang="en-US" altLang="el-GR" sz="2400" dirty="0" smtClean="0">
                <a:solidFill>
                  <a:srgbClr val="000000"/>
                </a:solidFill>
                <a:latin typeface="Trebuchet MS" pitchFamily="34" charset="0"/>
              </a:rPr>
              <a:t>Κα</a:t>
            </a:r>
            <a:r>
              <a:rPr lang="en-US" altLang="el-GR" sz="2400" dirty="0" err="1" smtClean="0">
                <a:solidFill>
                  <a:srgbClr val="000000"/>
                </a:solidFill>
                <a:latin typeface="Trebuchet MS" pitchFamily="34" charset="0"/>
              </a:rPr>
              <a:t>τά</a:t>
            </a:r>
            <a:r>
              <a:rPr lang="en-US" altLang="el-GR" sz="2400" dirty="0" smtClean="0">
                <a:solidFill>
                  <a:srgbClr val="000000"/>
                </a:solidFill>
                <a:latin typeface="Trebuchet MS" pitchFamily="34" charset="0"/>
              </a:rPr>
              <a:t> </a:t>
            </a:r>
            <a:r>
              <a:rPr lang="en-US" altLang="el-GR" sz="2400" dirty="0" err="1" smtClean="0">
                <a:solidFill>
                  <a:srgbClr val="000000"/>
                </a:solidFill>
                <a:latin typeface="Trebuchet MS" pitchFamily="34" charset="0"/>
              </a:rPr>
              <a:t>την</a:t>
            </a:r>
            <a:r>
              <a:rPr lang="en-US" altLang="el-GR" sz="2400" dirty="0" smtClean="0">
                <a:solidFill>
                  <a:srgbClr val="000000"/>
                </a:solidFill>
                <a:latin typeface="Trebuchet MS" pitchFamily="34" charset="0"/>
              </a:rPr>
              <a:t> </a:t>
            </a:r>
            <a:r>
              <a:rPr lang="en-US" altLang="el-GR" sz="2400" dirty="0" err="1" smtClean="0">
                <a:solidFill>
                  <a:srgbClr val="000000"/>
                </a:solidFill>
                <a:latin typeface="Trebuchet MS" pitchFamily="34" charset="0"/>
              </a:rPr>
              <a:t>ομ</a:t>
            </a:r>
            <a:r>
              <a:rPr lang="en-US" altLang="el-GR" sz="2400" dirty="0" smtClean="0">
                <a:solidFill>
                  <a:srgbClr val="000000"/>
                </a:solidFill>
                <a:latin typeface="Trebuchet MS" pitchFamily="34" charset="0"/>
              </a:rPr>
              <a:t>αλή κυκλική κίνηση σώματος μάζας </a:t>
            </a:r>
            <a:r>
              <a:rPr lang="en-US" altLang="el-GR" sz="2400" i="1" dirty="0" smtClean="0">
                <a:solidFill>
                  <a:srgbClr val="000000"/>
                </a:solidFill>
                <a:latin typeface="Trebuchet MS" pitchFamily="34" charset="0"/>
              </a:rPr>
              <a:t>m</a:t>
            </a:r>
            <a:r>
              <a:rPr lang="en-US" altLang="el-GR" sz="2400" dirty="0" smtClean="0">
                <a:solidFill>
                  <a:srgbClr val="000000"/>
                </a:solidFill>
                <a:latin typeface="Trebuchet MS" pitchFamily="34" charset="0"/>
              </a:rPr>
              <a:t> με ταχύτητα σταθερού μέτρου </a:t>
            </a:r>
            <a:r>
              <a:rPr lang="el-GR" altLang="el-GR" sz="2400" i="1" dirty="0" smtClean="0">
                <a:solidFill>
                  <a:srgbClr val="000000"/>
                </a:solidFill>
                <a:latin typeface="Trebuchet MS" pitchFamily="34" charset="0"/>
              </a:rPr>
              <a:t>υ</a:t>
            </a:r>
            <a:r>
              <a:rPr lang="en-US" altLang="el-GR" sz="2400" dirty="0" smtClean="0">
                <a:solidFill>
                  <a:srgbClr val="000000"/>
                </a:solidFill>
                <a:latin typeface="Trebuchet MS" pitchFamily="34" charset="0"/>
              </a:rPr>
              <a:t>, η </a:t>
            </a:r>
            <a:r>
              <a:rPr lang="en-US" altLang="el-GR" sz="2400" dirty="0" err="1" smtClean="0">
                <a:solidFill>
                  <a:srgbClr val="000000"/>
                </a:solidFill>
                <a:latin typeface="Trebuchet MS" pitchFamily="34" charset="0"/>
              </a:rPr>
              <a:t>κεντρομόλος</a:t>
            </a:r>
            <a:r>
              <a:rPr lang="en-US" altLang="el-GR" sz="2400" dirty="0" smtClean="0">
                <a:solidFill>
                  <a:srgbClr val="000000"/>
                </a:solidFill>
                <a:latin typeface="Trebuchet MS" pitchFamily="34" charset="0"/>
              </a:rPr>
              <a:t> </a:t>
            </a:r>
            <a:r>
              <a:rPr lang="en-US" altLang="el-GR" sz="2400" dirty="0" err="1" smtClean="0">
                <a:solidFill>
                  <a:srgbClr val="000000"/>
                </a:solidFill>
                <a:latin typeface="Trebuchet MS" pitchFamily="34" charset="0"/>
              </a:rPr>
              <a:t>δύν</a:t>
            </a:r>
            <a:r>
              <a:rPr lang="en-US" altLang="el-GR" sz="2400" dirty="0" smtClean="0">
                <a:solidFill>
                  <a:srgbClr val="000000"/>
                </a:solidFill>
                <a:latin typeface="Trebuchet MS" pitchFamily="34" charset="0"/>
              </a:rPr>
              <a:t>αμη είναι</a:t>
            </a:r>
          </a:p>
          <a:p>
            <a:pPr algn="just" fontAlgn="base">
              <a:spcBef>
                <a:spcPct val="0"/>
              </a:spcBef>
              <a:spcAft>
                <a:spcPct val="0"/>
              </a:spcAft>
            </a:pPr>
            <a:r>
              <a:rPr lang="el-GR" altLang="el-GR" sz="2400" b="1" dirty="0" smtClean="0">
                <a:solidFill>
                  <a:srgbClr val="000000"/>
                </a:solidFill>
                <a:latin typeface="Trebuchet MS" pitchFamily="34" charset="0"/>
              </a:rPr>
              <a:t>α</a:t>
            </a:r>
            <a:r>
              <a:rPr lang="en-US" altLang="el-GR" sz="2400" b="1" dirty="0" smtClean="0">
                <a:solidFill>
                  <a:srgbClr val="000000"/>
                </a:solidFill>
                <a:latin typeface="Trebuchet MS" pitchFamily="34" charset="0"/>
              </a:rPr>
              <a:t>.</a:t>
            </a:r>
            <a:r>
              <a:rPr lang="en-US" altLang="el-GR" sz="2400" dirty="0" smtClean="0">
                <a:solidFill>
                  <a:srgbClr val="000000"/>
                </a:solidFill>
                <a:latin typeface="Trebuchet MS" pitchFamily="34" charset="0"/>
              </a:rPr>
              <a:t> </a:t>
            </a:r>
            <a:r>
              <a:rPr lang="el-GR" altLang="el-GR" sz="2400" dirty="0" smtClean="0">
                <a:solidFill>
                  <a:srgbClr val="000000"/>
                </a:solidFill>
                <a:latin typeface="Trebuchet MS" pitchFamily="34" charset="0"/>
              </a:rPr>
              <a:t> </a:t>
            </a:r>
            <a:r>
              <a:rPr lang="en-US" altLang="el-GR" sz="2400" dirty="0" smtClean="0">
                <a:solidFill>
                  <a:srgbClr val="000000"/>
                </a:solidFill>
                <a:latin typeface="Trebuchet MS" pitchFamily="34" charset="0"/>
              </a:rPr>
              <a:t>η </a:t>
            </a:r>
            <a:r>
              <a:rPr lang="en-US" altLang="el-GR" sz="2400" dirty="0" err="1" smtClean="0">
                <a:solidFill>
                  <a:srgbClr val="000000"/>
                </a:solidFill>
                <a:latin typeface="Trebuchet MS" pitchFamily="34" charset="0"/>
              </a:rPr>
              <a:t>συνιστ</a:t>
            </a:r>
            <a:r>
              <a:rPr lang="en-US" altLang="el-GR" sz="2400" dirty="0" smtClean="0">
                <a:solidFill>
                  <a:srgbClr val="000000"/>
                </a:solidFill>
                <a:latin typeface="Trebuchet MS" pitchFamily="34" charset="0"/>
              </a:rPr>
              <a:t>αμένη των δυνάμεων που ασκούνται στο σώμα.</a:t>
            </a:r>
          </a:p>
          <a:p>
            <a:pPr algn="just" fontAlgn="base">
              <a:spcBef>
                <a:spcPct val="0"/>
              </a:spcBef>
              <a:spcAft>
                <a:spcPct val="0"/>
              </a:spcAft>
            </a:pPr>
            <a:r>
              <a:rPr lang="el-GR" altLang="el-GR" sz="2400" b="1" dirty="0" smtClean="0">
                <a:solidFill>
                  <a:srgbClr val="000000"/>
                </a:solidFill>
                <a:latin typeface="Trebuchet MS" pitchFamily="34" charset="0"/>
              </a:rPr>
              <a:t>β</a:t>
            </a:r>
            <a:r>
              <a:rPr lang="en-US" altLang="el-GR" sz="2400" b="1" dirty="0" smtClean="0">
                <a:solidFill>
                  <a:srgbClr val="000000"/>
                </a:solidFill>
                <a:latin typeface="Trebuchet MS" pitchFamily="34" charset="0"/>
              </a:rPr>
              <a:t>.</a:t>
            </a:r>
            <a:r>
              <a:rPr lang="el-GR" altLang="el-GR" sz="2400" b="1" dirty="0" smtClean="0">
                <a:solidFill>
                  <a:srgbClr val="000000"/>
                </a:solidFill>
                <a:latin typeface="Trebuchet MS" pitchFamily="34" charset="0"/>
              </a:rPr>
              <a:t> </a:t>
            </a:r>
            <a:r>
              <a:rPr lang="en-US" altLang="el-GR" sz="2400" dirty="0" smtClean="0">
                <a:solidFill>
                  <a:srgbClr val="000000"/>
                </a:solidFill>
                <a:latin typeface="Trebuchet MS" pitchFamily="34" charset="0"/>
              </a:rPr>
              <a:t>η π</a:t>
            </a:r>
            <a:r>
              <a:rPr lang="en-US" altLang="el-GR" sz="2400" dirty="0" err="1" smtClean="0">
                <a:solidFill>
                  <a:srgbClr val="000000"/>
                </a:solidFill>
                <a:latin typeface="Trebuchet MS" pitchFamily="34" charset="0"/>
              </a:rPr>
              <a:t>ρο</a:t>
            </a:r>
            <a:r>
              <a:rPr lang="en-US" altLang="el-GR" sz="2400" dirty="0" smtClean="0">
                <a:solidFill>
                  <a:srgbClr val="000000"/>
                </a:solidFill>
                <a:latin typeface="Trebuchet MS" pitchFamily="34" charset="0"/>
              </a:rPr>
              <a:t>βολή της συνισταμένης των δυνάμεων κατά τη διεύθυνση της ακτίνας περιστροφής. </a:t>
            </a:r>
          </a:p>
          <a:p>
            <a:pPr algn="just" fontAlgn="base">
              <a:spcBef>
                <a:spcPct val="0"/>
              </a:spcBef>
              <a:spcAft>
                <a:spcPct val="0"/>
              </a:spcAft>
            </a:pPr>
            <a:r>
              <a:rPr lang="el-GR" altLang="el-GR" sz="2400" b="1" dirty="0" smtClean="0">
                <a:solidFill>
                  <a:srgbClr val="000000"/>
                </a:solidFill>
                <a:latin typeface="Trebuchet MS" pitchFamily="34" charset="0"/>
              </a:rPr>
              <a:t>γ</a:t>
            </a:r>
            <a:r>
              <a:rPr lang="en-US" altLang="el-GR" sz="2400" b="1" dirty="0" smtClean="0">
                <a:solidFill>
                  <a:srgbClr val="000000"/>
                </a:solidFill>
                <a:latin typeface="Trebuchet MS" pitchFamily="34" charset="0"/>
              </a:rPr>
              <a:t>.</a:t>
            </a:r>
            <a:r>
              <a:rPr lang="en-US" altLang="el-GR" sz="2400" dirty="0" smtClean="0">
                <a:solidFill>
                  <a:srgbClr val="000000"/>
                </a:solidFill>
                <a:latin typeface="Trebuchet MS" pitchFamily="34" charset="0"/>
              </a:rPr>
              <a:t>  α</a:t>
            </a:r>
            <a:r>
              <a:rPr lang="en-US" altLang="el-GR" sz="2400" dirty="0" err="1" smtClean="0">
                <a:solidFill>
                  <a:srgbClr val="000000"/>
                </a:solidFill>
                <a:latin typeface="Trebuchet MS" pitchFamily="34" charset="0"/>
              </a:rPr>
              <a:t>νάλογη</a:t>
            </a:r>
            <a:r>
              <a:rPr lang="en-US" altLang="el-GR" sz="2400" dirty="0" smtClean="0">
                <a:solidFill>
                  <a:srgbClr val="000000"/>
                </a:solidFill>
                <a:latin typeface="Trebuchet MS" pitchFamily="34" charset="0"/>
              </a:rPr>
              <a:t> </a:t>
            </a:r>
            <a:r>
              <a:rPr lang="en-US" altLang="el-GR" sz="2400" dirty="0" err="1" smtClean="0">
                <a:solidFill>
                  <a:srgbClr val="000000"/>
                </a:solidFill>
                <a:latin typeface="Trebuchet MS" pitchFamily="34" charset="0"/>
              </a:rPr>
              <a:t>της</a:t>
            </a:r>
            <a:r>
              <a:rPr lang="en-US" altLang="el-GR" sz="2400" dirty="0" smtClean="0">
                <a:solidFill>
                  <a:srgbClr val="000000"/>
                </a:solidFill>
                <a:latin typeface="Trebuchet MS" pitchFamily="34" charset="0"/>
              </a:rPr>
              <a:t> α</a:t>
            </a:r>
            <a:r>
              <a:rPr lang="en-US" altLang="el-GR" sz="2400" dirty="0" err="1" smtClean="0">
                <a:solidFill>
                  <a:srgbClr val="000000"/>
                </a:solidFill>
                <a:latin typeface="Trebuchet MS" pitchFamily="34" charset="0"/>
              </a:rPr>
              <a:t>κτίν</a:t>
            </a:r>
            <a:r>
              <a:rPr lang="en-US" altLang="el-GR" sz="2400" dirty="0" smtClean="0">
                <a:solidFill>
                  <a:srgbClr val="000000"/>
                </a:solidFill>
                <a:latin typeface="Trebuchet MS" pitchFamily="34" charset="0"/>
              </a:rPr>
              <a:t>ας περιστροφής.</a:t>
            </a:r>
          </a:p>
          <a:p>
            <a:pPr algn="just" fontAlgn="base">
              <a:spcBef>
                <a:spcPct val="0"/>
              </a:spcBef>
              <a:spcAft>
                <a:spcPct val="0"/>
              </a:spcAft>
            </a:pPr>
            <a:r>
              <a:rPr lang="el-GR" altLang="el-GR" sz="2400" b="1" dirty="0" smtClean="0">
                <a:solidFill>
                  <a:srgbClr val="000000"/>
                </a:solidFill>
                <a:latin typeface="Trebuchet MS" pitchFamily="34" charset="0"/>
              </a:rPr>
              <a:t>δ</a:t>
            </a:r>
            <a:r>
              <a:rPr lang="en-US" altLang="el-GR" sz="2400" b="1" dirty="0" smtClean="0">
                <a:solidFill>
                  <a:srgbClr val="000000"/>
                </a:solidFill>
                <a:latin typeface="Trebuchet MS" pitchFamily="34" charset="0"/>
              </a:rPr>
              <a:t>.</a:t>
            </a:r>
            <a:r>
              <a:rPr lang="en-US" altLang="el-GR" sz="2400" dirty="0" smtClean="0">
                <a:solidFill>
                  <a:srgbClr val="000000"/>
                </a:solidFill>
                <a:latin typeface="Trebuchet MS" pitchFamily="34" charset="0"/>
              </a:rPr>
              <a:t> </a:t>
            </a:r>
            <a:r>
              <a:rPr lang="el-GR" altLang="el-GR" sz="2400" dirty="0" smtClean="0">
                <a:solidFill>
                  <a:srgbClr val="000000"/>
                </a:solidFill>
                <a:latin typeface="Trebuchet MS" pitchFamily="34" charset="0"/>
              </a:rPr>
              <a:t> </a:t>
            </a:r>
            <a:r>
              <a:rPr lang="en-US" altLang="el-GR" sz="2400" dirty="0" smtClean="0">
                <a:solidFill>
                  <a:srgbClr val="000000"/>
                </a:solidFill>
                <a:latin typeface="Trebuchet MS" pitchFamily="34" charset="0"/>
              </a:rPr>
              <a:t>α</a:t>
            </a:r>
            <a:r>
              <a:rPr lang="en-US" altLang="el-GR" sz="2400" dirty="0" err="1" smtClean="0">
                <a:solidFill>
                  <a:srgbClr val="000000"/>
                </a:solidFill>
                <a:latin typeface="Trebuchet MS" pitchFamily="34" charset="0"/>
              </a:rPr>
              <a:t>ντιστρόφως</a:t>
            </a:r>
            <a:r>
              <a:rPr lang="en-US" altLang="el-GR" sz="2400" dirty="0" smtClean="0">
                <a:solidFill>
                  <a:srgbClr val="000000"/>
                </a:solidFill>
                <a:latin typeface="Trebuchet MS" pitchFamily="34" charset="0"/>
              </a:rPr>
              <a:t> α</a:t>
            </a:r>
            <a:r>
              <a:rPr lang="en-US" altLang="el-GR" sz="2400" dirty="0" err="1" smtClean="0">
                <a:solidFill>
                  <a:srgbClr val="000000"/>
                </a:solidFill>
                <a:latin typeface="Trebuchet MS" pitchFamily="34" charset="0"/>
              </a:rPr>
              <a:t>νάλογη</a:t>
            </a:r>
            <a:r>
              <a:rPr lang="en-US" altLang="el-GR" sz="2400" dirty="0" smtClean="0">
                <a:solidFill>
                  <a:srgbClr val="000000"/>
                </a:solidFill>
                <a:latin typeface="Trebuchet MS" pitchFamily="34" charset="0"/>
              </a:rPr>
              <a:t> </a:t>
            </a:r>
            <a:r>
              <a:rPr lang="en-US" altLang="el-GR" sz="2400" dirty="0" err="1" smtClean="0">
                <a:solidFill>
                  <a:srgbClr val="000000"/>
                </a:solidFill>
                <a:latin typeface="Trebuchet MS" pitchFamily="34" charset="0"/>
              </a:rPr>
              <a:t>του</a:t>
            </a:r>
            <a:r>
              <a:rPr lang="en-US" altLang="el-GR" sz="2400" dirty="0" smtClean="0">
                <a:solidFill>
                  <a:srgbClr val="000000"/>
                </a:solidFill>
                <a:latin typeface="Trebuchet MS" pitchFamily="34" charset="0"/>
              </a:rPr>
              <a:t> </a:t>
            </a:r>
            <a:r>
              <a:rPr lang="en-US" altLang="el-GR" sz="2400" dirty="0" err="1" smtClean="0">
                <a:solidFill>
                  <a:srgbClr val="000000"/>
                </a:solidFill>
                <a:latin typeface="Trebuchet MS" pitchFamily="34" charset="0"/>
              </a:rPr>
              <a:t>τετρ</a:t>
            </a:r>
            <a:r>
              <a:rPr lang="en-US" altLang="el-GR" sz="2400" dirty="0" smtClean="0">
                <a:solidFill>
                  <a:srgbClr val="000000"/>
                </a:solidFill>
                <a:latin typeface="Trebuchet MS" pitchFamily="34" charset="0"/>
              </a:rPr>
              <a:t>αγώνου της ταχύτητας </a:t>
            </a:r>
            <a:r>
              <a:rPr lang="el-GR" altLang="el-GR" sz="2400" i="1" dirty="0" smtClean="0">
                <a:solidFill>
                  <a:srgbClr val="000000"/>
                </a:solidFill>
                <a:latin typeface="Trebuchet MS" pitchFamily="34" charset="0"/>
              </a:rPr>
              <a:t>υ</a:t>
            </a:r>
            <a:r>
              <a:rPr lang="en-US" altLang="el-GR" sz="2400" dirty="0" smtClean="0">
                <a:solidFill>
                  <a:srgbClr val="000000"/>
                </a:solidFill>
                <a:latin typeface="Trebuchet MS" pitchFamily="34" charset="0"/>
              </a:rPr>
              <a:t>. </a:t>
            </a:r>
          </a:p>
        </p:txBody>
      </p:sp>
      <p:sp>
        <p:nvSpPr>
          <p:cNvPr id="9" name="Rectangle 5"/>
          <p:cNvSpPr>
            <a:spLocks noChangeArrowheads="1"/>
          </p:cNvSpPr>
          <p:nvPr/>
        </p:nvSpPr>
        <p:spPr bwMode="auto">
          <a:xfrm>
            <a:off x="350827" y="3467567"/>
            <a:ext cx="82804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fontAlgn="base">
              <a:spcBef>
                <a:spcPct val="0"/>
              </a:spcBef>
              <a:spcAft>
                <a:spcPct val="0"/>
              </a:spcAft>
            </a:pPr>
            <a:r>
              <a:rPr lang="en-US" altLang="el-GR" sz="2400" b="1" dirty="0" smtClean="0">
                <a:solidFill>
                  <a:srgbClr val="000000"/>
                </a:solidFill>
                <a:latin typeface="Trebuchet MS" pitchFamily="34" charset="0"/>
              </a:rPr>
              <a:t>2.  </a:t>
            </a:r>
            <a:r>
              <a:rPr lang="en-US" altLang="el-GR" sz="2400" dirty="0" err="1" smtClean="0">
                <a:solidFill>
                  <a:srgbClr val="000000"/>
                </a:solidFill>
                <a:latin typeface="Trebuchet MS" pitchFamily="34" charset="0"/>
              </a:rPr>
              <a:t>Στην</a:t>
            </a:r>
            <a:r>
              <a:rPr lang="en-US" altLang="el-GR" sz="2400" dirty="0" smtClean="0">
                <a:solidFill>
                  <a:srgbClr val="000000"/>
                </a:solidFill>
                <a:latin typeface="Trebuchet MS" pitchFamily="34" charset="0"/>
              </a:rPr>
              <a:t> </a:t>
            </a:r>
            <a:r>
              <a:rPr lang="en-US" altLang="el-GR" sz="2400" dirty="0" err="1" smtClean="0">
                <a:solidFill>
                  <a:srgbClr val="000000"/>
                </a:solidFill>
                <a:latin typeface="Trebuchet MS" pitchFamily="34" charset="0"/>
              </a:rPr>
              <a:t>ομ</a:t>
            </a:r>
            <a:r>
              <a:rPr lang="en-US" altLang="el-GR" sz="2400" dirty="0" smtClean="0">
                <a:solidFill>
                  <a:srgbClr val="000000"/>
                </a:solidFill>
                <a:latin typeface="Trebuchet MS" pitchFamily="34" charset="0"/>
              </a:rPr>
              <a:t>αλή κυκλική κίνηση </a:t>
            </a:r>
          </a:p>
          <a:p>
            <a:pPr algn="just" fontAlgn="base">
              <a:spcBef>
                <a:spcPct val="0"/>
              </a:spcBef>
              <a:spcAft>
                <a:spcPct val="0"/>
              </a:spcAft>
            </a:pPr>
            <a:r>
              <a:rPr lang="el-GR" altLang="el-GR" sz="2400" b="1" dirty="0" smtClean="0">
                <a:solidFill>
                  <a:srgbClr val="000000"/>
                </a:solidFill>
                <a:latin typeface="Trebuchet MS" pitchFamily="34" charset="0"/>
              </a:rPr>
              <a:t>α</a:t>
            </a:r>
            <a:r>
              <a:rPr lang="en-US" altLang="el-GR" sz="2400" b="1" dirty="0" smtClean="0">
                <a:solidFill>
                  <a:srgbClr val="000000"/>
                </a:solidFill>
                <a:latin typeface="Trebuchet MS" pitchFamily="34" charset="0"/>
              </a:rPr>
              <a:t>.</a:t>
            </a:r>
            <a:r>
              <a:rPr lang="en-US" altLang="el-GR" sz="2400" dirty="0" smtClean="0">
                <a:solidFill>
                  <a:srgbClr val="000000"/>
                </a:solidFill>
                <a:latin typeface="Trebuchet MS" pitchFamily="34" charset="0"/>
              </a:rPr>
              <a:t>  η επ</a:t>
            </a:r>
            <a:r>
              <a:rPr lang="en-US" altLang="el-GR" sz="2400" dirty="0" err="1" smtClean="0">
                <a:solidFill>
                  <a:srgbClr val="000000"/>
                </a:solidFill>
                <a:latin typeface="Trebuchet MS" pitchFamily="34" charset="0"/>
              </a:rPr>
              <a:t>ιτάχυνση</a:t>
            </a:r>
            <a:r>
              <a:rPr lang="en-US" altLang="el-GR" sz="2400" dirty="0" smtClean="0">
                <a:solidFill>
                  <a:srgbClr val="000000"/>
                </a:solidFill>
                <a:latin typeface="Trebuchet MS" pitchFamily="34" charset="0"/>
              </a:rPr>
              <a:t> </a:t>
            </a:r>
            <a:r>
              <a:rPr lang="en-US" altLang="el-GR" sz="2400" dirty="0" err="1" smtClean="0">
                <a:solidFill>
                  <a:srgbClr val="000000"/>
                </a:solidFill>
                <a:latin typeface="Trebuchet MS" pitchFamily="34" charset="0"/>
              </a:rPr>
              <a:t>είν</a:t>
            </a:r>
            <a:r>
              <a:rPr lang="en-US" altLang="el-GR" sz="2400" dirty="0" smtClean="0">
                <a:solidFill>
                  <a:srgbClr val="000000"/>
                </a:solidFill>
                <a:latin typeface="Trebuchet MS" pitchFamily="34" charset="0"/>
              </a:rPr>
              <a:t>αι μηδέν.                                    </a:t>
            </a:r>
          </a:p>
          <a:p>
            <a:pPr algn="just" fontAlgn="base">
              <a:spcBef>
                <a:spcPct val="0"/>
              </a:spcBef>
              <a:spcAft>
                <a:spcPct val="0"/>
              </a:spcAft>
            </a:pPr>
            <a:r>
              <a:rPr lang="el-GR" altLang="el-GR" sz="2400" b="1" dirty="0" smtClean="0">
                <a:solidFill>
                  <a:srgbClr val="000000"/>
                </a:solidFill>
                <a:latin typeface="Trebuchet MS" pitchFamily="34" charset="0"/>
              </a:rPr>
              <a:t>β</a:t>
            </a:r>
            <a:r>
              <a:rPr lang="en-US" altLang="el-GR" sz="2400" b="1" dirty="0" smtClean="0">
                <a:solidFill>
                  <a:srgbClr val="000000"/>
                </a:solidFill>
                <a:latin typeface="Trebuchet MS" pitchFamily="34" charset="0"/>
              </a:rPr>
              <a:t>.</a:t>
            </a:r>
            <a:r>
              <a:rPr lang="en-US" altLang="el-GR" sz="2400" dirty="0" smtClean="0">
                <a:solidFill>
                  <a:srgbClr val="000000"/>
                </a:solidFill>
                <a:latin typeface="Trebuchet MS" pitchFamily="34" charset="0"/>
              </a:rPr>
              <a:t>  η </a:t>
            </a:r>
            <a:r>
              <a:rPr lang="en-US" altLang="el-GR" sz="2400" dirty="0" err="1" smtClean="0">
                <a:solidFill>
                  <a:srgbClr val="000000"/>
                </a:solidFill>
                <a:latin typeface="Trebuchet MS" pitchFamily="34" charset="0"/>
              </a:rPr>
              <a:t>γωνι</a:t>
            </a:r>
            <a:r>
              <a:rPr lang="en-US" altLang="el-GR" sz="2400" dirty="0" smtClean="0">
                <a:solidFill>
                  <a:srgbClr val="000000"/>
                </a:solidFill>
                <a:latin typeface="Trebuchet MS" pitchFamily="34" charset="0"/>
              </a:rPr>
              <a:t>ακή ταχύτητα είναι σταθερή.</a:t>
            </a:r>
          </a:p>
          <a:p>
            <a:pPr algn="just" fontAlgn="base">
              <a:spcBef>
                <a:spcPct val="0"/>
              </a:spcBef>
              <a:spcAft>
                <a:spcPct val="0"/>
              </a:spcAft>
            </a:pPr>
            <a:r>
              <a:rPr lang="el-GR" altLang="el-GR" sz="2400" b="1" dirty="0" smtClean="0">
                <a:solidFill>
                  <a:srgbClr val="000000"/>
                </a:solidFill>
                <a:latin typeface="Trebuchet MS" pitchFamily="34" charset="0"/>
              </a:rPr>
              <a:t>γ</a:t>
            </a:r>
            <a:r>
              <a:rPr lang="en-US" altLang="el-GR" sz="2400" b="1" dirty="0" smtClean="0">
                <a:solidFill>
                  <a:srgbClr val="000000"/>
                </a:solidFill>
                <a:latin typeface="Trebuchet MS" pitchFamily="34" charset="0"/>
              </a:rPr>
              <a:t>.</a:t>
            </a:r>
            <a:r>
              <a:rPr lang="en-US" altLang="el-GR" sz="2400" dirty="0" smtClean="0">
                <a:solidFill>
                  <a:srgbClr val="000000"/>
                </a:solidFill>
                <a:latin typeface="Trebuchet MS" pitchFamily="34" charset="0"/>
              </a:rPr>
              <a:t>  </a:t>
            </a:r>
            <a:r>
              <a:rPr lang="en-US" altLang="el-GR" sz="2400" dirty="0" err="1" smtClean="0">
                <a:solidFill>
                  <a:srgbClr val="000000"/>
                </a:solidFill>
                <a:latin typeface="Trebuchet MS" pitchFamily="34" charset="0"/>
              </a:rPr>
              <a:t>το</a:t>
            </a:r>
            <a:r>
              <a:rPr lang="en-US" altLang="el-GR" sz="2400" dirty="0" smtClean="0">
                <a:solidFill>
                  <a:srgbClr val="000000"/>
                </a:solidFill>
                <a:latin typeface="Trebuchet MS" pitchFamily="34" charset="0"/>
              </a:rPr>
              <a:t> </a:t>
            </a:r>
            <a:r>
              <a:rPr lang="en-US" altLang="el-GR" sz="2400" dirty="0" err="1">
                <a:solidFill>
                  <a:srgbClr val="000000"/>
                </a:solidFill>
                <a:latin typeface="Trebuchet MS" pitchFamily="34" charset="0"/>
              </a:rPr>
              <a:t>μέτρο</a:t>
            </a:r>
            <a:r>
              <a:rPr lang="en-US" altLang="el-GR" sz="2400" dirty="0">
                <a:solidFill>
                  <a:srgbClr val="000000"/>
                </a:solidFill>
                <a:latin typeface="Trebuchet MS" pitchFamily="34" charset="0"/>
              </a:rPr>
              <a:t> </a:t>
            </a:r>
            <a:r>
              <a:rPr lang="en-US" altLang="el-GR" sz="2400" dirty="0" err="1">
                <a:solidFill>
                  <a:srgbClr val="000000"/>
                </a:solidFill>
                <a:latin typeface="Trebuchet MS" pitchFamily="34" charset="0"/>
              </a:rPr>
              <a:t>της</a:t>
            </a:r>
            <a:r>
              <a:rPr lang="en-US" altLang="el-GR" sz="2400" dirty="0">
                <a:solidFill>
                  <a:srgbClr val="000000"/>
                </a:solidFill>
                <a:latin typeface="Trebuchet MS" pitchFamily="34" charset="0"/>
              </a:rPr>
              <a:t> επ</a:t>
            </a:r>
            <a:r>
              <a:rPr lang="en-US" altLang="el-GR" sz="2400" dirty="0" err="1">
                <a:solidFill>
                  <a:srgbClr val="000000"/>
                </a:solidFill>
                <a:latin typeface="Trebuchet MS" pitchFamily="34" charset="0"/>
              </a:rPr>
              <a:t>ιτάχυνσης</a:t>
            </a:r>
            <a:r>
              <a:rPr lang="en-US" altLang="el-GR" sz="2400" dirty="0">
                <a:solidFill>
                  <a:srgbClr val="000000"/>
                </a:solidFill>
                <a:latin typeface="Trebuchet MS" pitchFamily="34" charset="0"/>
              </a:rPr>
              <a:t> </a:t>
            </a:r>
            <a:r>
              <a:rPr lang="en-US" altLang="el-GR" sz="2400" dirty="0" err="1">
                <a:solidFill>
                  <a:srgbClr val="000000"/>
                </a:solidFill>
                <a:latin typeface="Trebuchet MS" pitchFamily="34" charset="0"/>
              </a:rPr>
              <a:t>μετ</a:t>
            </a:r>
            <a:r>
              <a:rPr lang="en-US" altLang="el-GR" sz="2400" dirty="0">
                <a:solidFill>
                  <a:srgbClr val="000000"/>
                </a:solidFill>
                <a:latin typeface="Trebuchet MS" pitchFamily="34" charset="0"/>
              </a:rPr>
              <a:t>αβάλλεται.</a:t>
            </a:r>
          </a:p>
          <a:p>
            <a:pPr algn="just" fontAlgn="base">
              <a:spcBef>
                <a:spcPct val="0"/>
              </a:spcBef>
              <a:spcAft>
                <a:spcPct val="0"/>
              </a:spcAft>
            </a:pPr>
            <a:r>
              <a:rPr lang="el-GR" altLang="el-GR" sz="2400" b="1" dirty="0">
                <a:solidFill>
                  <a:srgbClr val="000000"/>
                </a:solidFill>
                <a:latin typeface="Trebuchet MS" pitchFamily="34" charset="0"/>
              </a:rPr>
              <a:t>δ</a:t>
            </a:r>
            <a:r>
              <a:rPr lang="en-US" altLang="el-GR" sz="2400" b="1" dirty="0">
                <a:solidFill>
                  <a:srgbClr val="000000"/>
                </a:solidFill>
                <a:latin typeface="Trebuchet MS" pitchFamily="34" charset="0"/>
              </a:rPr>
              <a:t>.</a:t>
            </a:r>
            <a:r>
              <a:rPr lang="en-US" altLang="el-GR" sz="2400" dirty="0">
                <a:solidFill>
                  <a:srgbClr val="000000"/>
                </a:solidFill>
                <a:latin typeface="Trebuchet MS" pitchFamily="34" charset="0"/>
              </a:rPr>
              <a:t>  </a:t>
            </a:r>
            <a:r>
              <a:rPr lang="en-US" altLang="el-GR" sz="2400" dirty="0" smtClean="0">
                <a:solidFill>
                  <a:srgbClr val="000000"/>
                </a:solidFill>
                <a:latin typeface="Trebuchet MS" pitchFamily="34" charset="0"/>
              </a:rPr>
              <a:t>η </a:t>
            </a:r>
            <a:r>
              <a:rPr lang="en-US" altLang="el-GR" sz="2400" dirty="0" err="1" smtClean="0">
                <a:solidFill>
                  <a:srgbClr val="000000"/>
                </a:solidFill>
                <a:latin typeface="Trebuchet MS" pitchFamily="34" charset="0"/>
              </a:rPr>
              <a:t>γρ</a:t>
            </a:r>
            <a:r>
              <a:rPr lang="en-US" altLang="el-GR" sz="2400" dirty="0" smtClean="0">
                <a:solidFill>
                  <a:srgbClr val="000000"/>
                </a:solidFill>
                <a:latin typeface="Trebuchet MS" pitchFamily="34" charset="0"/>
              </a:rPr>
              <a:t>αμμική ταχύτητα είναι σταθερή.                    </a:t>
            </a:r>
          </a:p>
        </p:txBody>
      </p:sp>
      <p:sp>
        <p:nvSpPr>
          <p:cNvPr id="10" name="Oval 6"/>
          <p:cNvSpPr>
            <a:spLocks noChangeArrowheads="1"/>
          </p:cNvSpPr>
          <p:nvPr/>
        </p:nvSpPr>
        <p:spPr bwMode="auto">
          <a:xfrm>
            <a:off x="350827" y="4192588"/>
            <a:ext cx="431800" cy="433387"/>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l-GR" sz="2400" smtClean="0">
              <a:solidFill>
                <a:srgbClr val="000000"/>
              </a:solidFill>
              <a:latin typeface="Times New Roman" pitchFamily="18" charset="0"/>
            </a:endParaRPr>
          </a:p>
        </p:txBody>
      </p:sp>
      <p:sp>
        <p:nvSpPr>
          <p:cNvPr id="11" name="Oval 7"/>
          <p:cNvSpPr>
            <a:spLocks noChangeArrowheads="1"/>
          </p:cNvSpPr>
          <p:nvPr/>
        </p:nvSpPr>
        <p:spPr bwMode="auto">
          <a:xfrm>
            <a:off x="323850" y="1125538"/>
            <a:ext cx="431800" cy="433387"/>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l-GR" sz="2400" smtClean="0">
              <a:solidFill>
                <a:srgbClr val="000000"/>
              </a:solidFill>
              <a:latin typeface="Times New Roman" pitchFamily="18" charset="0"/>
            </a:endParaRPr>
          </a:p>
        </p:txBody>
      </p:sp>
    </p:spTree>
    <p:extLst>
      <p:ext uri="{BB962C8B-B14F-4D97-AF65-F5344CB8AC3E}">
        <p14:creationId xmlns:p14="http://schemas.microsoft.com/office/powerpoint/2010/main" val="3351095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1000" fill="hold"/>
                                        <p:tgtEl>
                                          <p:spTgt spid="11"/>
                                        </p:tgtEl>
                                        <p:attrNameLst>
                                          <p:attrName>ppt_x</p:attrName>
                                        </p:attrNameLst>
                                      </p:cBhvr>
                                      <p:tavLst>
                                        <p:tav tm="0">
                                          <p:val>
                                            <p:strVal val="#ppt_x-.2"/>
                                          </p:val>
                                        </p:tav>
                                        <p:tav tm="100000">
                                          <p:val>
                                            <p:strVal val="#ppt_x"/>
                                          </p:val>
                                        </p:tav>
                                      </p:tavLst>
                                    </p:anim>
                                    <p:anim calcmode="lin" valueType="num">
                                      <p:cBhvr>
                                        <p:cTn id="13"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dissolv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9"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ppt_x</p:attrName>
                                        </p:attrNameLst>
                                      </p:cBhvr>
                                      <p:tavLst>
                                        <p:tav tm="0">
                                          <p:val>
                                            <p:strVal val="#ppt_x-.2"/>
                                          </p:val>
                                        </p:tav>
                                        <p:tav tm="100000">
                                          <p:val>
                                            <p:strVal val="#ppt_x"/>
                                          </p:val>
                                        </p:tav>
                                      </p:tavLst>
                                    </p:anim>
                                    <p:anim calcmode="lin" valueType="num">
                                      <p:cBhvr>
                                        <p:cTn id="25"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26"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animBg="1"/>
      <p:bldP spid="1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prstClr val="black"/>
                </a:solidFill>
              </a:rPr>
              <a:t>Μερκ</a:t>
            </a:r>
            <a:r>
              <a:rPr lang="el-GR" dirty="0" smtClean="0">
                <a:solidFill>
                  <a:prstClr val="black"/>
                </a:solidFill>
              </a:rPr>
              <a:t>. Παναγιωτόπουλος - Φυσικός        </a:t>
            </a:r>
            <a:r>
              <a:rPr lang="en-US" dirty="0" smtClean="0">
                <a:solidFill>
                  <a:prstClr val="black"/>
                </a:solidFill>
              </a:rPr>
              <a:t>www.merkopanas.blogspot.gr</a:t>
            </a:r>
            <a:endParaRPr lang="el-GR" dirty="0">
              <a:solidFill>
                <a:prstClr val="black"/>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solidFill>
              </a:rPr>
              <a:pPr/>
              <a:t>36</a:t>
            </a:fld>
            <a:endParaRPr lang="el-GR" dirty="0">
              <a:solidFill>
                <a:prstClr val="black"/>
              </a:solidFill>
            </a:endParaRPr>
          </a:p>
        </p:txBody>
      </p:sp>
      <p:sp>
        <p:nvSpPr>
          <p:cNvPr id="4" name="Rectangle 5"/>
          <p:cNvSpPr>
            <a:spLocks noChangeArrowheads="1"/>
          </p:cNvSpPr>
          <p:nvPr/>
        </p:nvSpPr>
        <p:spPr bwMode="auto">
          <a:xfrm>
            <a:off x="395288" y="333375"/>
            <a:ext cx="8353425"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fontAlgn="base">
              <a:spcBef>
                <a:spcPct val="0"/>
              </a:spcBef>
              <a:spcAft>
                <a:spcPct val="0"/>
              </a:spcAft>
            </a:pPr>
            <a:r>
              <a:rPr lang="el-GR" altLang="el-GR" sz="2400" b="1" dirty="0" smtClean="0">
                <a:solidFill>
                  <a:srgbClr val="000000"/>
                </a:solidFill>
                <a:latin typeface="Trebuchet MS" pitchFamily="34" charset="0"/>
              </a:rPr>
              <a:t>3</a:t>
            </a:r>
            <a:r>
              <a:rPr lang="en-US" altLang="el-GR" sz="2400" b="1" dirty="0" smtClean="0">
                <a:solidFill>
                  <a:srgbClr val="000000"/>
                </a:solidFill>
                <a:latin typeface="Trebuchet MS" pitchFamily="34" charset="0"/>
              </a:rPr>
              <a:t>. </a:t>
            </a:r>
            <a:r>
              <a:rPr lang="en-US" altLang="el-GR" sz="2400" dirty="0" err="1" smtClean="0">
                <a:solidFill>
                  <a:srgbClr val="000000"/>
                </a:solidFill>
                <a:latin typeface="Trebuchet MS" pitchFamily="34" charset="0"/>
              </a:rPr>
              <a:t>Σώμ</a:t>
            </a:r>
            <a:r>
              <a:rPr lang="en-US" altLang="el-GR" sz="2400" dirty="0" smtClean="0">
                <a:solidFill>
                  <a:srgbClr val="000000"/>
                </a:solidFill>
                <a:latin typeface="Trebuchet MS" pitchFamily="34" charset="0"/>
              </a:rPr>
              <a:t>α κινείται σε κυκλική τροχιά. </a:t>
            </a:r>
            <a:r>
              <a:rPr lang="en-US" altLang="el-GR" sz="2400" dirty="0" err="1" smtClean="0">
                <a:solidFill>
                  <a:srgbClr val="000000"/>
                </a:solidFill>
                <a:latin typeface="Trebuchet MS" pitchFamily="34" charset="0"/>
              </a:rPr>
              <a:t>Ότ</a:t>
            </a:r>
            <a:r>
              <a:rPr lang="en-US" altLang="el-GR" sz="2400" dirty="0" smtClean="0">
                <a:solidFill>
                  <a:srgbClr val="000000"/>
                </a:solidFill>
                <a:latin typeface="Trebuchet MS" pitchFamily="34" charset="0"/>
              </a:rPr>
              <a:t>αν διπλασιαστεί η περίοδος, η γωνιακή ταχύτητα  </a:t>
            </a:r>
          </a:p>
          <a:p>
            <a:pPr algn="just" fontAlgn="base">
              <a:spcBef>
                <a:spcPct val="0"/>
              </a:spcBef>
              <a:spcAft>
                <a:spcPct val="0"/>
              </a:spcAft>
            </a:pPr>
            <a:r>
              <a:rPr lang="el-GR" altLang="el-GR" sz="2400" b="1" dirty="0" smtClean="0">
                <a:solidFill>
                  <a:srgbClr val="000000"/>
                </a:solidFill>
                <a:latin typeface="Trebuchet MS" pitchFamily="34" charset="0"/>
              </a:rPr>
              <a:t>α</a:t>
            </a:r>
            <a:r>
              <a:rPr lang="en-US" altLang="el-GR" sz="2400" b="1" dirty="0" smtClean="0">
                <a:solidFill>
                  <a:srgbClr val="000000"/>
                </a:solidFill>
                <a:latin typeface="Trebuchet MS" pitchFamily="34" charset="0"/>
              </a:rPr>
              <a:t>.</a:t>
            </a:r>
            <a:r>
              <a:rPr lang="en-US" altLang="el-GR" sz="2400" dirty="0" smtClean="0">
                <a:solidFill>
                  <a:srgbClr val="000000"/>
                </a:solidFill>
                <a:latin typeface="Trebuchet MS" pitchFamily="34" charset="0"/>
              </a:rPr>
              <a:t>  παρα</a:t>
            </a:r>
            <a:r>
              <a:rPr lang="en-US" altLang="el-GR" sz="2400" dirty="0" err="1" smtClean="0">
                <a:solidFill>
                  <a:srgbClr val="000000"/>
                </a:solidFill>
                <a:latin typeface="Trebuchet MS" pitchFamily="34" charset="0"/>
              </a:rPr>
              <a:t>μένει</a:t>
            </a:r>
            <a:r>
              <a:rPr lang="en-US" altLang="el-GR" sz="2400" dirty="0" smtClean="0">
                <a:solidFill>
                  <a:srgbClr val="000000"/>
                </a:solidFill>
                <a:latin typeface="Trebuchet MS" pitchFamily="34" charset="0"/>
              </a:rPr>
              <a:t> </a:t>
            </a:r>
            <a:r>
              <a:rPr lang="en-US" altLang="el-GR" sz="2400" dirty="0" err="1" smtClean="0">
                <a:solidFill>
                  <a:srgbClr val="000000"/>
                </a:solidFill>
                <a:latin typeface="Trebuchet MS" pitchFamily="34" charset="0"/>
              </a:rPr>
              <a:t>ίδι</a:t>
            </a:r>
            <a:r>
              <a:rPr lang="en-US" altLang="el-GR" sz="2400" dirty="0" smtClean="0">
                <a:solidFill>
                  <a:srgbClr val="000000"/>
                </a:solidFill>
                <a:latin typeface="Trebuchet MS" pitchFamily="34" charset="0"/>
              </a:rPr>
              <a:t>α.          </a:t>
            </a:r>
          </a:p>
          <a:p>
            <a:pPr algn="just" fontAlgn="base">
              <a:spcBef>
                <a:spcPct val="0"/>
              </a:spcBef>
              <a:spcAft>
                <a:spcPct val="0"/>
              </a:spcAft>
            </a:pPr>
            <a:r>
              <a:rPr lang="el-GR" altLang="el-GR" sz="2400" b="1" dirty="0" smtClean="0">
                <a:solidFill>
                  <a:srgbClr val="000000"/>
                </a:solidFill>
                <a:latin typeface="Trebuchet MS" pitchFamily="34" charset="0"/>
              </a:rPr>
              <a:t>β</a:t>
            </a:r>
            <a:r>
              <a:rPr lang="en-US" altLang="el-GR" sz="2400" b="1" dirty="0" smtClean="0">
                <a:solidFill>
                  <a:srgbClr val="000000"/>
                </a:solidFill>
                <a:latin typeface="Trebuchet MS" pitchFamily="34" charset="0"/>
              </a:rPr>
              <a:t>.</a:t>
            </a:r>
            <a:r>
              <a:rPr lang="en-US" altLang="el-GR" sz="2400" dirty="0" smtClean="0">
                <a:solidFill>
                  <a:srgbClr val="000000"/>
                </a:solidFill>
                <a:latin typeface="Trebuchet MS" pitchFamily="34" charset="0"/>
              </a:rPr>
              <a:t>  </a:t>
            </a:r>
            <a:r>
              <a:rPr lang="en-US" altLang="el-GR" sz="2400" dirty="0" err="1" smtClean="0">
                <a:solidFill>
                  <a:srgbClr val="000000"/>
                </a:solidFill>
                <a:latin typeface="Trebuchet MS" pitchFamily="34" charset="0"/>
              </a:rPr>
              <a:t>δι</a:t>
            </a:r>
            <a:r>
              <a:rPr lang="en-US" altLang="el-GR" sz="2400" dirty="0" smtClean="0">
                <a:solidFill>
                  <a:srgbClr val="000000"/>
                </a:solidFill>
                <a:latin typeface="Trebuchet MS" pitchFamily="34" charset="0"/>
              </a:rPr>
              <a:t>πλασιάζεται.          </a:t>
            </a:r>
          </a:p>
          <a:p>
            <a:pPr algn="just" fontAlgn="base">
              <a:spcBef>
                <a:spcPct val="0"/>
              </a:spcBef>
              <a:spcAft>
                <a:spcPct val="0"/>
              </a:spcAft>
            </a:pPr>
            <a:r>
              <a:rPr lang="el-GR" altLang="el-GR" sz="2400" b="1" dirty="0" smtClean="0">
                <a:solidFill>
                  <a:srgbClr val="000000"/>
                </a:solidFill>
                <a:latin typeface="Trebuchet MS" pitchFamily="34" charset="0"/>
              </a:rPr>
              <a:t>γ</a:t>
            </a:r>
            <a:r>
              <a:rPr lang="en-US" altLang="el-GR" sz="2400" b="1" dirty="0" smtClean="0">
                <a:solidFill>
                  <a:srgbClr val="000000"/>
                </a:solidFill>
                <a:latin typeface="Trebuchet MS" pitchFamily="34" charset="0"/>
              </a:rPr>
              <a:t>.</a:t>
            </a:r>
            <a:r>
              <a:rPr lang="en-US" altLang="el-GR" sz="2400" dirty="0" smtClean="0">
                <a:solidFill>
                  <a:srgbClr val="000000"/>
                </a:solidFill>
                <a:latin typeface="Trebuchet MS" pitchFamily="34" charset="0"/>
              </a:rPr>
              <a:t>  υπ</a:t>
            </a:r>
            <a:r>
              <a:rPr lang="en-US" altLang="el-GR" sz="2400" dirty="0" err="1" smtClean="0">
                <a:solidFill>
                  <a:srgbClr val="000000"/>
                </a:solidFill>
                <a:latin typeface="Trebuchet MS" pitchFamily="34" charset="0"/>
              </a:rPr>
              <a:t>οδι</a:t>
            </a:r>
            <a:r>
              <a:rPr lang="en-US" altLang="el-GR" sz="2400" dirty="0" smtClean="0">
                <a:solidFill>
                  <a:srgbClr val="000000"/>
                </a:solidFill>
                <a:latin typeface="Trebuchet MS" pitchFamily="34" charset="0"/>
              </a:rPr>
              <a:t>πλασιάζεται.          </a:t>
            </a:r>
          </a:p>
          <a:p>
            <a:pPr algn="just" fontAlgn="base">
              <a:spcBef>
                <a:spcPct val="0"/>
              </a:spcBef>
              <a:spcAft>
                <a:spcPct val="0"/>
              </a:spcAft>
            </a:pPr>
            <a:r>
              <a:rPr lang="el-GR" altLang="el-GR" sz="2400" b="1" dirty="0" smtClean="0">
                <a:solidFill>
                  <a:srgbClr val="000000"/>
                </a:solidFill>
                <a:latin typeface="Trebuchet MS" pitchFamily="34" charset="0"/>
              </a:rPr>
              <a:t>δ</a:t>
            </a:r>
            <a:r>
              <a:rPr lang="en-US" altLang="el-GR" sz="2400" b="1" dirty="0" smtClean="0">
                <a:solidFill>
                  <a:srgbClr val="000000"/>
                </a:solidFill>
                <a:latin typeface="Trebuchet MS" pitchFamily="34" charset="0"/>
              </a:rPr>
              <a:t>.</a:t>
            </a:r>
            <a:r>
              <a:rPr lang="en-US" altLang="el-GR" sz="2400" dirty="0" smtClean="0">
                <a:solidFill>
                  <a:srgbClr val="000000"/>
                </a:solidFill>
                <a:latin typeface="Trebuchet MS" pitchFamily="34" charset="0"/>
              </a:rPr>
              <a:t>  </a:t>
            </a:r>
            <a:r>
              <a:rPr lang="en-US" altLang="el-GR" sz="2400" dirty="0" err="1" smtClean="0">
                <a:solidFill>
                  <a:srgbClr val="000000"/>
                </a:solidFill>
                <a:latin typeface="Trebuchet MS" pitchFamily="34" charset="0"/>
              </a:rPr>
              <a:t>τετρ</a:t>
            </a:r>
            <a:r>
              <a:rPr lang="en-US" altLang="el-GR" sz="2400" dirty="0" smtClean="0">
                <a:solidFill>
                  <a:srgbClr val="000000"/>
                </a:solidFill>
                <a:latin typeface="Trebuchet MS" pitchFamily="34" charset="0"/>
              </a:rPr>
              <a:t>απλασιάζεται.  </a:t>
            </a:r>
          </a:p>
        </p:txBody>
      </p:sp>
      <p:sp>
        <p:nvSpPr>
          <p:cNvPr id="5" name="Rectangle 6"/>
          <p:cNvSpPr>
            <a:spLocks noChangeArrowheads="1"/>
          </p:cNvSpPr>
          <p:nvPr/>
        </p:nvSpPr>
        <p:spPr bwMode="auto">
          <a:xfrm>
            <a:off x="395288" y="2997200"/>
            <a:ext cx="8280400"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fontAlgn="base">
              <a:spcBef>
                <a:spcPct val="0"/>
              </a:spcBef>
              <a:spcAft>
                <a:spcPct val="0"/>
              </a:spcAft>
            </a:pPr>
            <a:r>
              <a:rPr lang="el-GR" altLang="el-GR" sz="2400" b="1" smtClean="0">
                <a:solidFill>
                  <a:srgbClr val="000000"/>
                </a:solidFill>
                <a:latin typeface="Trebuchet MS" pitchFamily="34" charset="0"/>
              </a:rPr>
              <a:t>4</a:t>
            </a:r>
            <a:r>
              <a:rPr lang="en-US" altLang="el-GR" sz="2400" b="1" smtClean="0">
                <a:solidFill>
                  <a:srgbClr val="000000"/>
                </a:solidFill>
                <a:latin typeface="Trebuchet MS" pitchFamily="34" charset="0"/>
              </a:rPr>
              <a:t>.  </a:t>
            </a:r>
            <a:r>
              <a:rPr lang="en-US" altLang="el-GR" sz="2400" smtClean="0">
                <a:solidFill>
                  <a:srgbClr val="000000"/>
                </a:solidFill>
                <a:latin typeface="Trebuchet MS" pitchFamily="34" charset="0"/>
              </a:rPr>
              <a:t>Στην ομαλή κυκλική κίνηση το διάνυσμα της γραμμικής ταχύτητας είναι σταθερό </a:t>
            </a:r>
          </a:p>
          <a:p>
            <a:pPr algn="just" fontAlgn="base">
              <a:spcBef>
                <a:spcPct val="0"/>
              </a:spcBef>
              <a:spcAft>
                <a:spcPct val="0"/>
              </a:spcAft>
            </a:pPr>
            <a:r>
              <a:rPr lang="el-GR" altLang="el-GR" sz="2400" b="1" smtClean="0">
                <a:solidFill>
                  <a:srgbClr val="000000"/>
                </a:solidFill>
                <a:latin typeface="Trebuchet MS" pitchFamily="34" charset="0"/>
              </a:rPr>
              <a:t>α</a:t>
            </a:r>
            <a:r>
              <a:rPr lang="en-US" altLang="el-GR" sz="2400" b="1" smtClean="0">
                <a:solidFill>
                  <a:srgbClr val="000000"/>
                </a:solidFill>
                <a:latin typeface="Trebuchet MS" pitchFamily="34" charset="0"/>
              </a:rPr>
              <a:t>.</a:t>
            </a:r>
            <a:r>
              <a:rPr lang="en-US" altLang="el-GR" sz="2400" smtClean="0">
                <a:solidFill>
                  <a:srgbClr val="000000"/>
                </a:solidFill>
                <a:latin typeface="Trebuchet MS" pitchFamily="34" charset="0"/>
              </a:rPr>
              <a:t>  μόνο κατά το μέτρο του .                                  </a:t>
            </a:r>
          </a:p>
          <a:p>
            <a:pPr algn="just" fontAlgn="base">
              <a:spcBef>
                <a:spcPct val="0"/>
              </a:spcBef>
              <a:spcAft>
                <a:spcPct val="0"/>
              </a:spcAft>
            </a:pPr>
            <a:r>
              <a:rPr lang="el-GR" altLang="el-GR" sz="2400" b="1" smtClean="0">
                <a:solidFill>
                  <a:srgbClr val="000000"/>
                </a:solidFill>
                <a:latin typeface="Trebuchet MS" pitchFamily="34" charset="0"/>
              </a:rPr>
              <a:t>β</a:t>
            </a:r>
            <a:r>
              <a:rPr lang="en-US" altLang="el-GR" sz="2400" b="1" smtClean="0">
                <a:solidFill>
                  <a:srgbClr val="000000"/>
                </a:solidFill>
                <a:latin typeface="Trebuchet MS" pitchFamily="34" charset="0"/>
              </a:rPr>
              <a:t>.</a:t>
            </a:r>
            <a:r>
              <a:rPr lang="en-US" altLang="el-GR" sz="2400" smtClean="0">
                <a:solidFill>
                  <a:srgbClr val="000000"/>
                </a:solidFill>
                <a:latin typeface="Trebuchet MS" pitchFamily="34" charset="0"/>
              </a:rPr>
              <a:t>  μόνο κατά τη διεύθυνσή του .</a:t>
            </a:r>
          </a:p>
          <a:p>
            <a:pPr algn="just" fontAlgn="base">
              <a:spcBef>
                <a:spcPct val="0"/>
              </a:spcBef>
              <a:spcAft>
                <a:spcPct val="0"/>
              </a:spcAft>
            </a:pPr>
            <a:r>
              <a:rPr lang="el-GR" altLang="el-GR" sz="2400" b="1" smtClean="0">
                <a:solidFill>
                  <a:srgbClr val="000000"/>
                </a:solidFill>
                <a:latin typeface="Trebuchet MS" pitchFamily="34" charset="0"/>
              </a:rPr>
              <a:t>γ</a:t>
            </a:r>
            <a:r>
              <a:rPr lang="en-US" altLang="el-GR" sz="2400" b="1" smtClean="0">
                <a:solidFill>
                  <a:srgbClr val="000000"/>
                </a:solidFill>
                <a:latin typeface="Trebuchet MS" pitchFamily="34" charset="0"/>
              </a:rPr>
              <a:t>.</a:t>
            </a:r>
            <a:r>
              <a:rPr lang="en-US" altLang="el-GR" sz="2400" smtClean="0">
                <a:solidFill>
                  <a:srgbClr val="000000"/>
                </a:solidFill>
                <a:latin typeface="Trebuchet MS" pitchFamily="34" charset="0"/>
              </a:rPr>
              <a:t>  και κατά το μέτρο  και κατά τη διεύθυνσή του .</a:t>
            </a:r>
          </a:p>
          <a:p>
            <a:pPr algn="just" fontAlgn="base">
              <a:spcBef>
                <a:spcPct val="0"/>
              </a:spcBef>
              <a:spcAft>
                <a:spcPct val="0"/>
              </a:spcAft>
            </a:pPr>
            <a:r>
              <a:rPr lang="el-GR" altLang="el-GR" sz="2400" b="1" smtClean="0">
                <a:solidFill>
                  <a:srgbClr val="000000"/>
                </a:solidFill>
                <a:latin typeface="Trebuchet MS" pitchFamily="34" charset="0"/>
              </a:rPr>
              <a:t>δ</a:t>
            </a:r>
            <a:r>
              <a:rPr lang="en-US" altLang="el-GR" sz="2400" b="1" smtClean="0">
                <a:solidFill>
                  <a:srgbClr val="000000"/>
                </a:solidFill>
                <a:latin typeface="Trebuchet MS" pitchFamily="34" charset="0"/>
              </a:rPr>
              <a:t>.  </a:t>
            </a:r>
            <a:r>
              <a:rPr lang="en-US" altLang="el-GR" sz="2400" smtClean="0">
                <a:solidFill>
                  <a:srgbClr val="000000"/>
                </a:solidFill>
                <a:latin typeface="Trebuchet MS" pitchFamily="34" charset="0"/>
              </a:rPr>
              <a:t>ούτε κατά το μέτρο, ούτε κατά τη διεύθυνσή του .</a:t>
            </a:r>
          </a:p>
        </p:txBody>
      </p:sp>
      <p:sp>
        <p:nvSpPr>
          <p:cNvPr id="6" name="Oval 7"/>
          <p:cNvSpPr>
            <a:spLocks noChangeArrowheads="1"/>
          </p:cNvSpPr>
          <p:nvPr/>
        </p:nvSpPr>
        <p:spPr bwMode="auto">
          <a:xfrm>
            <a:off x="395288" y="1844675"/>
            <a:ext cx="431800" cy="433388"/>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l-GR" sz="2400" smtClean="0">
              <a:solidFill>
                <a:srgbClr val="000000"/>
              </a:solidFill>
              <a:latin typeface="Times New Roman" pitchFamily="18" charset="0"/>
            </a:endParaRPr>
          </a:p>
        </p:txBody>
      </p:sp>
      <p:sp>
        <p:nvSpPr>
          <p:cNvPr id="7" name="Oval 8"/>
          <p:cNvSpPr>
            <a:spLocks noChangeArrowheads="1"/>
          </p:cNvSpPr>
          <p:nvPr/>
        </p:nvSpPr>
        <p:spPr bwMode="auto">
          <a:xfrm>
            <a:off x="395288" y="3789363"/>
            <a:ext cx="431800" cy="433387"/>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l-GR" sz="2400" smtClean="0">
              <a:solidFill>
                <a:srgbClr val="000000"/>
              </a:solidFill>
              <a:latin typeface="Times New Roman" pitchFamily="18" charset="0"/>
            </a:endParaRPr>
          </a:p>
        </p:txBody>
      </p:sp>
    </p:spTree>
    <p:extLst>
      <p:ext uri="{BB962C8B-B14F-4D97-AF65-F5344CB8AC3E}">
        <p14:creationId xmlns:p14="http://schemas.microsoft.com/office/powerpoint/2010/main" val="735792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ppt_x</p:attrName>
                                        </p:attrNameLst>
                                      </p:cBhvr>
                                      <p:tavLst>
                                        <p:tav tm="0">
                                          <p:val>
                                            <p:strVal val="#ppt_x-.2"/>
                                          </p:val>
                                        </p:tav>
                                        <p:tav tm="100000">
                                          <p:val>
                                            <p:strVal val="#ppt_x"/>
                                          </p:val>
                                        </p:tav>
                                      </p:tavLst>
                                    </p:anim>
                                    <p:anim calcmode="lin" valueType="num">
                                      <p:cBhvr>
                                        <p:cTn id="13"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4" dur="1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9"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1000" fill="hold"/>
                                        <p:tgtEl>
                                          <p:spTgt spid="7"/>
                                        </p:tgtEl>
                                        <p:attrNameLst>
                                          <p:attrName>ppt_x</p:attrName>
                                        </p:attrNameLst>
                                      </p:cBhvr>
                                      <p:tavLst>
                                        <p:tav tm="0">
                                          <p:val>
                                            <p:strVal val="#ppt_x-.2"/>
                                          </p:val>
                                        </p:tav>
                                        <p:tav tm="100000">
                                          <p:val>
                                            <p:strVal val="#ppt_x"/>
                                          </p:val>
                                        </p:tav>
                                      </p:tavLst>
                                    </p:anim>
                                    <p:anim calcmode="lin" valueType="num">
                                      <p:cBhvr>
                                        <p:cTn id="25"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2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prstClr val="black"/>
                </a:solidFill>
              </a:rPr>
              <a:t>Μερκ</a:t>
            </a:r>
            <a:r>
              <a:rPr lang="el-GR" dirty="0" smtClean="0">
                <a:solidFill>
                  <a:prstClr val="black"/>
                </a:solidFill>
              </a:rPr>
              <a:t>. Παναγιωτόπουλος - Φυσικός        </a:t>
            </a:r>
            <a:r>
              <a:rPr lang="en-US" dirty="0" smtClean="0">
                <a:solidFill>
                  <a:prstClr val="black"/>
                </a:solidFill>
              </a:rPr>
              <a:t>www.merkopanas.blogspot.gr</a:t>
            </a:r>
            <a:endParaRPr lang="el-GR" dirty="0">
              <a:solidFill>
                <a:prstClr val="black"/>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solidFill>
              </a:rPr>
              <a:pPr/>
              <a:t>37</a:t>
            </a:fld>
            <a:endParaRPr lang="el-GR" dirty="0">
              <a:solidFill>
                <a:prstClr val="black"/>
              </a:solidFill>
            </a:endParaRPr>
          </a:p>
        </p:txBody>
      </p:sp>
      <p:sp>
        <p:nvSpPr>
          <p:cNvPr id="4" name="Rectangle 5"/>
          <p:cNvSpPr>
            <a:spLocks noChangeArrowheads="1"/>
          </p:cNvSpPr>
          <p:nvPr/>
        </p:nvSpPr>
        <p:spPr bwMode="auto">
          <a:xfrm>
            <a:off x="468313" y="333375"/>
            <a:ext cx="8280400"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fontAlgn="base">
              <a:spcBef>
                <a:spcPct val="0"/>
              </a:spcBef>
              <a:spcAft>
                <a:spcPct val="0"/>
              </a:spcAft>
            </a:pPr>
            <a:r>
              <a:rPr lang="el-GR" altLang="el-GR" sz="2400" b="1" dirty="0" smtClean="0">
                <a:solidFill>
                  <a:srgbClr val="000000"/>
                </a:solidFill>
                <a:latin typeface="Trebuchet MS" pitchFamily="34" charset="0"/>
              </a:rPr>
              <a:t>5</a:t>
            </a:r>
            <a:r>
              <a:rPr lang="en-US" altLang="el-GR" sz="2400" b="1" dirty="0" smtClean="0">
                <a:solidFill>
                  <a:srgbClr val="000000"/>
                </a:solidFill>
                <a:latin typeface="Trebuchet MS" pitchFamily="34" charset="0"/>
              </a:rPr>
              <a:t>. </a:t>
            </a:r>
            <a:r>
              <a:rPr lang="en-US" altLang="el-GR" sz="2400" dirty="0" err="1" smtClean="0">
                <a:solidFill>
                  <a:srgbClr val="000000"/>
                </a:solidFill>
                <a:latin typeface="Trebuchet MS" pitchFamily="34" charset="0"/>
              </a:rPr>
              <a:t>Στην</a:t>
            </a:r>
            <a:r>
              <a:rPr lang="en-US" altLang="el-GR" sz="2400" dirty="0" smtClean="0">
                <a:solidFill>
                  <a:srgbClr val="000000"/>
                </a:solidFill>
                <a:latin typeface="Trebuchet MS" pitchFamily="34" charset="0"/>
              </a:rPr>
              <a:t> </a:t>
            </a:r>
            <a:r>
              <a:rPr lang="en-US" altLang="el-GR" sz="2400" dirty="0" err="1" smtClean="0">
                <a:solidFill>
                  <a:srgbClr val="000000"/>
                </a:solidFill>
                <a:latin typeface="Trebuchet MS" pitchFamily="34" charset="0"/>
              </a:rPr>
              <a:t>ομ</a:t>
            </a:r>
            <a:r>
              <a:rPr lang="en-US" altLang="el-GR" sz="2400" dirty="0" smtClean="0">
                <a:solidFill>
                  <a:srgbClr val="000000"/>
                </a:solidFill>
                <a:latin typeface="Trebuchet MS" pitchFamily="34" charset="0"/>
              </a:rPr>
              <a:t>αλή κυκλική κίνηση το μέγεθος που παραμένει συνεχώς σταθερό είναι η</a:t>
            </a:r>
          </a:p>
          <a:p>
            <a:pPr algn="just" fontAlgn="base">
              <a:spcBef>
                <a:spcPct val="0"/>
              </a:spcBef>
              <a:spcAft>
                <a:spcPct val="0"/>
              </a:spcAft>
            </a:pPr>
            <a:r>
              <a:rPr lang="el-GR" altLang="el-GR" sz="2400" b="1" dirty="0" smtClean="0">
                <a:solidFill>
                  <a:srgbClr val="000000"/>
                </a:solidFill>
                <a:latin typeface="Trebuchet MS" pitchFamily="34" charset="0"/>
              </a:rPr>
              <a:t>α</a:t>
            </a:r>
            <a:r>
              <a:rPr lang="en-US" altLang="el-GR" sz="2400" b="1" dirty="0" smtClean="0">
                <a:solidFill>
                  <a:srgbClr val="000000"/>
                </a:solidFill>
                <a:latin typeface="Trebuchet MS" pitchFamily="34" charset="0"/>
              </a:rPr>
              <a:t>.</a:t>
            </a:r>
            <a:r>
              <a:rPr lang="en-US" altLang="el-GR" sz="2400" dirty="0" smtClean="0">
                <a:solidFill>
                  <a:srgbClr val="000000"/>
                </a:solidFill>
                <a:latin typeface="Trebuchet MS" pitchFamily="34" charset="0"/>
              </a:rPr>
              <a:t>  τα</a:t>
            </a:r>
            <a:r>
              <a:rPr lang="en-US" altLang="el-GR" sz="2400" dirty="0" err="1" smtClean="0">
                <a:solidFill>
                  <a:srgbClr val="000000"/>
                </a:solidFill>
                <a:latin typeface="Trebuchet MS" pitchFamily="34" charset="0"/>
              </a:rPr>
              <a:t>χύτητ</a:t>
            </a:r>
            <a:r>
              <a:rPr lang="en-US" altLang="el-GR" sz="2400" dirty="0" smtClean="0">
                <a:solidFill>
                  <a:srgbClr val="000000"/>
                </a:solidFill>
                <a:latin typeface="Trebuchet MS" pitchFamily="34" charset="0"/>
              </a:rPr>
              <a:t>α.               </a:t>
            </a:r>
          </a:p>
          <a:p>
            <a:pPr algn="just" fontAlgn="base">
              <a:spcBef>
                <a:spcPct val="0"/>
              </a:spcBef>
              <a:spcAft>
                <a:spcPct val="0"/>
              </a:spcAft>
            </a:pPr>
            <a:r>
              <a:rPr lang="el-GR" altLang="el-GR" sz="2400" b="1" dirty="0" smtClean="0">
                <a:solidFill>
                  <a:srgbClr val="000000"/>
                </a:solidFill>
                <a:latin typeface="Trebuchet MS" pitchFamily="34" charset="0"/>
              </a:rPr>
              <a:t>β</a:t>
            </a:r>
            <a:r>
              <a:rPr lang="en-US" altLang="el-GR" sz="2400" b="1" dirty="0" smtClean="0">
                <a:solidFill>
                  <a:srgbClr val="000000"/>
                </a:solidFill>
                <a:latin typeface="Trebuchet MS" pitchFamily="34" charset="0"/>
              </a:rPr>
              <a:t>.</a:t>
            </a:r>
            <a:r>
              <a:rPr lang="en-US" altLang="el-GR" sz="2400" dirty="0" smtClean="0">
                <a:solidFill>
                  <a:srgbClr val="000000"/>
                </a:solidFill>
                <a:latin typeface="Trebuchet MS" pitchFamily="34" charset="0"/>
              </a:rPr>
              <a:t>  επ</a:t>
            </a:r>
            <a:r>
              <a:rPr lang="en-US" altLang="el-GR" sz="2400" dirty="0" err="1" smtClean="0">
                <a:solidFill>
                  <a:srgbClr val="000000"/>
                </a:solidFill>
                <a:latin typeface="Trebuchet MS" pitchFamily="34" charset="0"/>
              </a:rPr>
              <a:t>ιτάχυνση</a:t>
            </a:r>
            <a:r>
              <a:rPr lang="en-US" altLang="el-GR" sz="2400" dirty="0" smtClean="0">
                <a:solidFill>
                  <a:srgbClr val="000000"/>
                </a:solidFill>
                <a:latin typeface="Trebuchet MS" pitchFamily="34" charset="0"/>
              </a:rPr>
              <a:t>.               </a:t>
            </a:r>
          </a:p>
          <a:p>
            <a:pPr algn="just" fontAlgn="base">
              <a:spcBef>
                <a:spcPct val="0"/>
              </a:spcBef>
              <a:spcAft>
                <a:spcPct val="0"/>
              </a:spcAft>
            </a:pPr>
            <a:r>
              <a:rPr lang="el-GR" altLang="el-GR" sz="2400" b="1" dirty="0" smtClean="0">
                <a:solidFill>
                  <a:srgbClr val="000000"/>
                </a:solidFill>
                <a:latin typeface="Trebuchet MS" pitchFamily="34" charset="0"/>
              </a:rPr>
              <a:t>γ</a:t>
            </a:r>
            <a:r>
              <a:rPr lang="en-US" altLang="el-GR" sz="2400" b="1" dirty="0" smtClean="0">
                <a:solidFill>
                  <a:srgbClr val="000000"/>
                </a:solidFill>
                <a:latin typeface="Trebuchet MS" pitchFamily="34" charset="0"/>
              </a:rPr>
              <a:t>.</a:t>
            </a:r>
            <a:r>
              <a:rPr lang="en-US" altLang="el-GR" sz="2400" dirty="0" smtClean="0">
                <a:solidFill>
                  <a:srgbClr val="000000"/>
                </a:solidFill>
                <a:latin typeface="Trebuchet MS" pitchFamily="34" charset="0"/>
              </a:rPr>
              <a:t>  </a:t>
            </a:r>
            <a:r>
              <a:rPr lang="el-GR" altLang="el-GR" sz="2400" dirty="0" smtClean="0">
                <a:solidFill>
                  <a:srgbClr val="000000"/>
                </a:solidFill>
                <a:latin typeface="Trebuchet MS" pitchFamily="34" charset="0"/>
              </a:rPr>
              <a:t>μετατόπιση.</a:t>
            </a:r>
            <a:r>
              <a:rPr lang="en-US" altLang="el-GR" sz="2400" dirty="0" smtClean="0">
                <a:solidFill>
                  <a:srgbClr val="000000"/>
                </a:solidFill>
                <a:latin typeface="Trebuchet MS" pitchFamily="34" charset="0"/>
              </a:rPr>
              <a:t>               </a:t>
            </a:r>
          </a:p>
          <a:p>
            <a:pPr algn="just" fontAlgn="base">
              <a:spcBef>
                <a:spcPct val="0"/>
              </a:spcBef>
              <a:spcAft>
                <a:spcPct val="0"/>
              </a:spcAft>
            </a:pPr>
            <a:r>
              <a:rPr lang="el-GR" altLang="el-GR" sz="2400" b="1" dirty="0" smtClean="0">
                <a:solidFill>
                  <a:srgbClr val="000000"/>
                </a:solidFill>
                <a:latin typeface="Trebuchet MS" pitchFamily="34" charset="0"/>
              </a:rPr>
              <a:t>δ</a:t>
            </a:r>
            <a:r>
              <a:rPr lang="en-US" altLang="el-GR" sz="2400" b="1" dirty="0" smtClean="0">
                <a:solidFill>
                  <a:srgbClr val="000000"/>
                </a:solidFill>
                <a:latin typeface="Trebuchet MS" pitchFamily="34" charset="0"/>
              </a:rPr>
              <a:t>.</a:t>
            </a:r>
            <a:r>
              <a:rPr lang="en-US" altLang="el-GR" sz="2400" dirty="0" smtClean="0">
                <a:solidFill>
                  <a:srgbClr val="000000"/>
                </a:solidFill>
                <a:latin typeface="Trebuchet MS" pitchFamily="34" charset="0"/>
              </a:rPr>
              <a:t>  </a:t>
            </a:r>
            <a:r>
              <a:rPr lang="en-US" altLang="el-GR" sz="2400" dirty="0" err="1" smtClean="0">
                <a:solidFill>
                  <a:srgbClr val="000000"/>
                </a:solidFill>
                <a:latin typeface="Trebuchet MS" pitchFamily="34" charset="0"/>
              </a:rPr>
              <a:t>κινητική</a:t>
            </a:r>
            <a:r>
              <a:rPr lang="en-US" altLang="el-GR" sz="2400" dirty="0" smtClean="0">
                <a:solidFill>
                  <a:srgbClr val="000000"/>
                </a:solidFill>
                <a:latin typeface="Trebuchet MS" pitchFamily="34" charset="0"/>
              </a:rPr>
              <a:t> </a:t>
            </a:r>
            <a:r>
              <a:rPr lang="en-US" altLang="el-GR" sz="2400" dirty="0" err="1" smtClean="0">
                <a:solidFill>
                  <a:srgbClr val="000000"/>
                </a:solidFill>
                <a:latin typeface="Trebuchet MS" pitchFamily="34" charset="0"/>
              </a:rPr>
              <a:t>ενέργει</a:t>
            </a:r>
            <a:r>
              <a:rPr lang="en-US" altLang="el-GR" sz="2400" dirty="0" smtClean="0">
                <a:solidFill>
                  <a:srgbClr val="000000"/>
                </a:solidFill>
                <a:latin typeface="Trebuchet MS" pitchFamily="34" charset="0"/>
              </a:rPr>
              <a:t>α.</a:t>
            </a:r>
          </a:p>
        </p:txBody>
      </p:sp>
      <p:sp>
        <p:nvSpPr>
          <p:cNvPr id="5" name="Rectangle 6"/>
          <p:cNvSpPr>
            <a:spLocks noChangeArrowheads="1"/>
          </p:cNvSpPr>
          <p:nvPr/>
        </p:nvSpPr>
        <p:spPr bwMode="auto">
          <a:xfrm>
            <a:off x="468313" y="2909322"/>
            <a:ext cx="8207375"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fontAlgn="base">
              <a:spcBef>
                <a:spcPct val="0"/>
              </a:spcBef>
              <a:spcAft>
                <a:spcPct val="0"/>
              </a:spcAft>
            </a:pPr>
            <a:r>
              <a:rPr lang="el-GR" altLang="el-GR" sz="2400" b="1" dirty="0" smtClean="0">
                <a:solidFill>
                  <a:srgbClr val="000000"/>
                </a:solidFill>
                <a:latin typeface="Trebuchet MS" pitchFamily="34" charset="0"/>
              </a:rPr>
              <a:t>6</a:t>
            </a:r>
            <a:r>
              <a:rPr lang="en-US" altLang="el-GR" sz="2400" b="1" dirty="0" smtClean="0">
                <a:solidFill>
                  <a:srgbClr val="000000"/>
                </a:solidFill>
                <a:latin typeface="Trebuchet MS" pitchFamily="34" charset="0"/>
              </a:rPr>
              <a:t>. </a:t>
            </a:r>
            <a:r>
              <a:rPr lang="en-US" altLang="el-GR" sz="2400" dirty="0" err="1" smtClean="0">
                <a:solidFill>
                  <a:srgbClr val="000000"/>
                </a:solidFill>
                <a:latin typeface="Trebuchet MS" pitchFamily="34" charset="0"/>
              </a:rPr>
              <a:t>Σώμ</a:t>
            </a:r>
            <a:r>
              <a:rPr lang="en-US" altLang="el-GR" sz="2400" dirty="0" smtClean="0">
                <a:solidFill>
                  <a:srgbClr val="000000"/>
                </a:solidFill>
                <a:latin typeface="Trebuchet MS" pitchFamily="34" charset="0"/>
              </a:rPr>
              <a:t>α κινείται σε κυκλική τροχιά με ομαλή κυκλική κίνηση. </a:t>
            </a:r>
            <a:r>
              <a:rPr lang="en-US" altLang="el-GR" sz="2400" dirty="0" err="1" smtClean="0">
                <a:solidFill>
                  <a:srgbClr val="000000"/>
                </a:solidFill>
                <a:latin typeface="Trebuchet MS" pitchFamily="34" charset="0"/>
              </a:rPr>
              <a:t>Ότ</a:t>
            </a:r>
            <a:r>
              <a:rPr lang="en-US" altLang="el-GR" sz="2400" dirty="0" smtClean="0">
                <a:solidFill>
                  <a:srgbClr val="000000"/>
                </a:solidFill>
                <a:latin typeface="Trebuchet MS" pitchFamily="34" charset="0"/>
              </a:rPr>
              <a:t>αν διπλασιαστεί η συχνότητα της κυκλικής κίνησης, η </a:t>
            </a:r>
            <a:r>
              <a:rPr lang="el-GR" altLang="el-GR" sz="2400" dirty="0" smtClean="0">
                <a:solidFill>
                  <a:srgbClr val="000000"/>
                </a:solidFill>
                <a:latin typeface="Trebuchet MS" pitchFamily="34" charset="0"/>
              </a:rPr>
              <a:t>κεντρομόλος επιτάχυνση</a:t>
            </a:r>
            <a:endParaRPr lang="en-US" altLang="el-GR" sz="2400" dirty="0" smtClean="0">
              <a:solidFill>
                <a:srgbClr val="000000"/>
              </a:solidFill>
              <a:latin typeface="Trebuchet MS" pitchFamily="34" charset="0"/>
            </a:endParaRPr>
          </a:p>
          <a:p>
            <a:pPr algn="just" fontAlgn="base">
              <a:spcBef>
                <a:spcPct val="0"/>
              </a:spcBef>
              <a:spcAft>
                <a:spcPct val="0"/>
              </a:spcAft>
            </a:pPr>
            <a:r>
              <a:rPr lang="el-GR" altLang="el-GR" sz="2400" b="1" dirty="0" smtClean="0">
                <a:solidFill>
                  <a:srgbClr val="000000"/>
                </a:solidFill>
                <a:latin typeface="Trebuchet MS" pitchFamily="34" charset="0"/>
              </a:rPr>
              <a:t>α</a:t>
            </a:r>
            <a:r>
              <a:rPr lang="en-US" altLang="el-GR" sz="2400" b="1" dirty="0" smtClean="0">
                <a:solidFill>
                  <a:srgbClr val="000000"/>
                </a:solidFill>
                <a:latin typeface="Trebuchet MS" pitchFamily="34" charset="0"/>
              </a:rPr>
              <a:t>.</a:t>
            </a:r>
            <a:r>
              <a:rPr lang="en-US" altLang="el-GR" sz="2400" dirty="0" smtClean="0">
                <a:solidFill>
                  <a:srgbClr val="000000"/>
                </a:solidFill>
                <a:latin typeface="Trebuchet MS" pitchFamily="34" charset="0"/>
              </a:rPr>
              <a:t>  </a:t>
            </a:r>
            <a:r>
              <a:rPr lang="en-US" altLang="el-GR" sz="2400" dirty="0" err="1" smtClean="0">
                <a:solidFill>
                  <a:srgbClr val="000000"/>
                </a:solidFill>
                <a:latin typeface="Trebuchet MS" pitchFamily="34" charset="0"/>
              </a:rPr>
              <a:t>δι</a:t>
            </a:r>
            <a:r>
              <a:rPr lang="en-US" altLang="el-GR" sz="2400" dirty="0" smtClean="0">
                <a:solidFill>
                  <a:srgbClr val="000000"/>
                </a:solidFill>
                <a:latin typeface="Trebuchet MS" pitchFamily="34" charset="0"/>
              </a:rPr>
              <a:t>πλασιάζεται.         </a:t>
            </a:r>
          </a:p>
          <a:p>
            <a:pPr algn="just" fontAlgn="base">
              <a:spcBef>
                <a:spcPct val="0"/>
              </a:spcBef>
              <a:spcAft>
                <a:spcPct val="0"/>
              </a:spcAft>
            </a:pPr>
            <a:r>
              <a:rPr lang="el-GR" altLang="el-GR" sz="2400" b="1" dirty="0" smtClean="0">
                <a:solidFill>
                  <a:srgbClr val="000000"/>
                </a:solidFill>
                <a:latin typeface="Trebuchet MS" pitchFamily="34" charset="0"/>
              </a:rPr>
              <a:t>β</a:t>
            </a:r>
            <a:r>
              <a:rPr lang="en-US" altLang="el-GR" sz="2400" b="1" dirty="0" smtClean="0">
                <a:solidFill>
                  <a:srgbClr val="000000"/>
                </a:solidFill>
                <a:latin typeface="Trebuchet MS" pitchFamily="34" charset="0"/>
              </a:rPr>
              <a:t>.</a:t>
            </a:r>
            <a:r>
              <a:rPr lang="en-US" altLang="el-GR" sz="2400" dirty="0" smtClean="0">
                <a:solidFill>
                  <a:srgbClr val="000000"/>
                </a:solidFill>
                <a:latin typeface="Trebuchet MS" pitchFamily="34" charset="0"/>
              </a:rPr>
              <a:t>  </a:t>
            </a:r>
            <a:r>
              <a:rPr lang="en-US" altLang="el-GR" sz="2400" dirty="0" err="1" smtClean="0">
                <a:solidFill>
                  <a:srgbClr val="000000"/>
                </a:solidFill>
                <a:latin typeface="Trebuchet MS" pitchFamily="34" charset="0"/>
              </a:rPr>
              <a:t>τετρ</a:t>
            </a:r>
            <a:r>
              <a:rPr lang="en-US" altLang="el-GR" sz="2400" dirty="0" smtClean="0">
                <a:solidFill>
                  <a:srgbClr val="000000"/>
                </a:solidFill>
                <a:latin typeface="Trebuchet MS" pitchFamily="34" charset="0"/>
              </a:rPr>
              <a:t>απλασιάζεται.         </a:t>
            </a:r>
          </a:p>
          <a:p>
            <a:pPr algn="just" fontAlgn="base">
              <a:spcBef>
                <a:spcPct val="0"/>
              </a:spcBef>
              <a:spcAft>
                <a:spcPct val="0"/>
              </a:spcAft>
            </a:pPr>
            <a:r>
              <a:rPr lang="el-GR" altLang="el-GR" sz="2400" b="1" dirty="0" smtClean="0">
                <a:solidFill>
                  <a:srgbClr val="000000"/>
                </a:solidFill>
                <a:latin typeface="Trebuchet MS" pitchFamily="34" charset="0"/>
              </a:rPr>
              <a:t>γ</a:t>
            </a:r>
            <a:r>
              <a:rPr lang="en-US" altLang="el-GR" sz="2400" b="1" dirty="0" smtClean="0">
                <a:solidFill>
                  <a:srgbClr val="000000"/>
                </a:solidFill>
                <a:latin typeface="Trebuchet MS" pitchFamily="34" charset="0"/>
              </a:rPr>
              <a:t>.</a:t>
            </a:r>
            <a:r>
              <a:rPr lang="en-US" altLang="el-GR" sz="2400" dirty="0" smtClean="0">
                <a:solidFill>
                  <a:srgbClr val="000000"/>
                </a:solidFill>
                <a:latin typeface="Trebuchet MS" pitchFamily="34" charset="0"/>
              </a:rPr>
              <a:t>  υπ</a:t>
            </a:r>
            <a:r>
              <a:rPr lang="en-US" altLang="el-GR" sz="2400" dirty="0" err="1" smtClean="0">
                <a:solidFill>
                  <a:srgbClr val="000000"/>
                </a:solidFill>
                <a:latin typeface="Trebuchet MS" pitchFamily="34" charset="0"/>
              </a:rPr>
              <a:t>οδι</a:t>
            </a:r>
            <a:r>
              <a:rPr lang="en-US" altLang="el-GR" sz="2400" dirty="0" smtClean="0">
                <a:solidFill>
                  <a:srgbClr val="000000"/>
                </a:solidFill>
                <a:latin typeface="Trebuchet MS" pitchFamily="34" charset="0"/>
              </a:rPr>
              <a:t>πλασιάζεται.        </a:t>
            </a:r>
          </a:p>
          <a:p>
            <a:pPr algn="just" fontAlgn="base">
              <a:spcBef>
                <a:spcPct val="0"/>
              </a:spcBef>
              <a:spcAft>
                <a:spcPct val="0"/>
              </a:spcAft>
            </a:pPr>
            <a:r>
              <a:rPr lang="el-GR" altLang="el-GR" sz="2400" b="1" dirty="0" smtClean="0">
                <a:solidFill>
                  <a:srgbClr val="000000"/>
                </a:solidFill>
                <a:latin typeface="Trebuchet MS" pitchFamily="34" charset="0"/>
              </a:rPr>
              <a:t>δ</a:t>
            </a:r>
            <a:r>
              <a:rPr lang="en-US" altLang="el-GR" sz="2400" b="1" dirty="0" smtClean="0">
                <a:solidFill>
                  <a:srgbClr val="000000"/>
                </a:solidFill>
                <a:latin typeface="Trebuchet MS" pitchFamily="34" charset="0"/>
              </a:rPr>
              <a:t>.</a:t>
            </a:r>
            <a:r>
              <a:rPr lang="en-US" altLang="el-GR" sz="2400" dirty="0" smtClean="0">
                <a:solidFill>
                  <a:srgbClr val="000000"/>
                </a:solidFill>
                <a:latin typeface="Trebuchet MS" pitchFamily="34" charset="0"/>
              </a:rPr>
              <a:t>  </a:t>
            </a:r>
            <a:r>
              <a:rPr lang="en-US" altLang="el-GR" sz="2400" dirty="0" err="1" smtClean="0">
                <a:solidFill>
                  <a:srgbClr val="000000"/>
                </a:solidFill>
                <a:latin typeface="Trebuchet MS" pitchFamily="34" charset="0"/>
              </a:rPr>
              <a:t>μένει</a:t>
            </a:r>
            <a:r>
              <a:rPr lang="en-US" altLang="el-GR" sz="2400" dirty="0" smtClean="0">
                <a:solidFill>
                  <a:srgbClr val="000000"/>
                </a:solidFill>
                <a:latin typeface="Trebuchet MS" pitchFamily="34" charset="0"/>
              </a:rPr>
              <a:t> </a:t>
            </a:r>
            <a:r>
              <a:rPr lang="en-US" altLang="el-GR" sz="2400" dirty="0" err="1" smtClean="0">
                <a:solidFill>
                  <a:srgbClr val="000000"/>
                </a:solidFill>
                <a:latin typeface="Trebuchet MS" pitchFamily="34" charset="0"/>
              </a:rPr>
              <a:t>στ</a:t>
            </a:r>
            <a:r>
              <a:rPr lang="en-US" altLang="el-GR" sz="2400" dirty="0" smtClean="0">
                <a:solidFill>
                  <a:srgbClr val="000000"/>
                </a:solidFill>
                <a:latin typeface="Trebuchet MS" pitchFamily="34" charset="0"/>
              </a:rPr>
              <a:t>αθερή. </a:t>
            </a:r>
          </a:p>
        </p:txBody>
      </p:sp>
      <p:sp>
        <p:nvSpPr>
          <p:cNvPr id="6" name="Oval 7"/>
          <p:cNvSpPr>
            <a:spLocks noChangeArrowheads="1"/>
          </p:cNvSpPr>
          <p:nvPr/>
        </p:nvSpPr>
        <p:spPr bwMode="auto">
          <a:xfrm>
            <a:off x="468313" y="2205038"/>
            <a:ext cx="431800" cy="433387"/>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l-GR" sz="2400" smtClean="0">
              <a:solidFill>
                <a:srgbClr val="000000"/>
              </a:solidFill>
              <a:latin typeface="Times New Roman" pitchFamily="18" charset="0"/>
            </a:endParaRPr>
          </a:p>
        </p:txBody>
      </p:sp>
      <p:sp>
        <p:nvSpPr>
          <p:cNvPr id="7" name="Oval 8"/>
          <p:cNvSpPr>
            <a:spLocks noChangeArrowheads="1"/>
          </p:cNvSpPr>
          <p:nvPr/>
        </p:nvSpPr>
        <p:spPr bwMode="auto">
          <a:xfrm>
            <a:off x="468313" y="4378781"/>
            <a:ext cx="431800" cy="433388"/>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l-GR" sz="2400" smtClean="0">
              <a:solidFill>
                <a:srgbClr val="000000"/>
              </a:solidFill>
              <a:latin typeface="Times New Roman" pitchFamily="18" charset="0"/>
            </a:endParaRPr>
          </a:p>
        </p:txBody>
      </p:sp>
    </p:spTree>
    <p:extLst>
      <p:ext uri="{BB962C8B-B14F-4D97-AF65-F5344CB8AC3E}">
        <p14:creationId xmlns:p14="http://schemas.microsoft.com/office/powerpoint/2010/main" val="4146489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ppt_x</p:attrName>
                                        </p:attrNameLst>
                                      </p:cBhvr>
                                      <p:tavLst>
                                        <p:tav tm="0">
                                          <p:val>
                                            <p:strVal val="#ppt_x-.2"/>
                                          </p:val>
                                        </p:tav>
                                        <p:tav tm="100000">
                                          <p:val>
                                            <p:strVal val="#ppt_x"/>
                                          </p:val>
                                        </p:tav>
                                      </p:tavLst>
                                    </p:anim>
                                    <p:anim calcmode="lin" valueType="num">
                                      <p:cBhvr>
                                        <p:cTn id="13"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4" dur="1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9"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1000" fill="hold"/>
                                        <p:tgtEl>
                                          <p:spTgt spid="7"/>
                                        </p:tgtEl>
                                        <p:attrNameLst>
                                          <p:attrName>ppt_x</p:attrName>
                                        </p:attrNameLst>
                                      </p:cBhvr>
                                      <p:tavLst>
                                        <p:tav tm="0">
                                          <p:val>
                                            <p:strVal val="#ppt_x-.2"/>
                                          </p:val>
                                        </p:tav>
                                        <p:tav tm="100000">
                                          <p:val>
                                            <p:strVal val="#ppt_x"/>
                                          </p:val>
                                        </p:tav>
                                      </p:tavLst>
                                    </p:anim>
                                    <p:anim calcmode="lin" valueType="num">
                                      <p:cBhvr>
                                        <p:cTn id="25"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2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prstClr val="black"/>
                </a:solidFill>
              </a:rPr>
              <a:t>Μερκ</a:t>
            </a:r>
            <a:r>
              <a:rPr lang="el-GR" dirty="0" smtClean="0">
                <a:solidFill>
                  <a:prstClr val="black"/>
                </a:solidFill>
              </a:rPr>
              <a:t>. Παναγιωτόπουλος - Φυσικός        </a:t>
            </a:r>
            <a:r>
              <a:rPr lang="en-US" dirty="0" smtClean="0">
                <a:solidFill>
                  <a:prstClr val="black"/>
                </a:solidFill>
              </a:rPr>
              <a:t>www.merkopanas.blogspot.gr</a:t>
            </a:r>
            <a:endParaRPr lang="el-GR" dirty="0">
              <a:solidFill>
                <a:prstClr val="black"/>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solidFill>
              </a:rPr>
              <a:pPr/>
              <a:t>38</a:t>
            </a:fld>
            <a:endParaRPr lang="el-GR" dirty="0">
              <a:solidFill>
                <a:prstClr val="black"/>
              </a:solidFill>
            </a:endParaRPr>
          </a:p>
        </p:txBody>
      </p:sp>
      <p:sp>
        <p:nvSpPr>
          <p:cNvPr id="4" name="Rectangle 4"/>
          <p:cNvSpPr>
            <a:spLocks noChangeArrowheads="1"/>
          </p:cNvSpPr>
          <p:nvPr/>
        </p:nvSpPr>
        <p:spPr bwMode="auto">
          <a:xfrm>
            <a:off x="468313" y="320626"/>
            <a:ext cx="8207375"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fontAlgn="base">
              <a:spcBef>
                <a:spcPct val="0"/>
              </a:spcBef>
              <a:spcAft>
                <a:spcPct val="0"/>
              </a:spcAft>
            </a:pPr>
            <a:r>
              <a:rPr lang="el-GR" altLang="el-GR" sz="2400" b="1" dirty="0" smtClean="0">
                <a:solidFill>
                  <a:srgbClr val="000000"/>
                </a:solidFill>
                <a:latin typeface="Trebuchet MS" pitchFamily="34" charset="0"/>
              </a:rPr>
              <a:t>7</a:t>
            </a:r>
            <a:r>
              <a:rPr lang="en-US" altLang="el-GR" sz="2400" b="1" dirty="0" smtClean="0">
                <a:solidFill>
                  <a:srgbClr val="000000"/>
                </a:solidFill>
                <a:latin typeface="Trebuchet MS" pitchFamily="34" charset="0"/>
              </a:rPr>
              <a:t>. </a:t>
            </a:r>
            <a:r>
              <a:rPr lang="en-US" altLang="el-GR" sz="2400" dirty="0" err="1" smtClean="0">
                <a:solidFill>
                  <a:srgbClr val="000000"/>
                </a:solidFill>
                <a:latin typeface="Trebuchet MS" pitchFamily="34" charset="0"/>
              </a:rPr>
              <a:t>Σε</a:t>
            </a:r>
            <a:r>
              <a:rPr lang="en-US" altLang="el-GR" sz="2400" dirty="0" smtClean="0">
                <a:solidFill>
                  <a:srgbClr val="000000"/>
                </a:solidFill>
                <a:latin typeface="Trebuchet MS" pitchFamily="34" charset="0"/>
              </a:rPr>
              <a:t> </a:t>
            </a:r>
            <a:r>
              <a:rPr lang="en-US" altLang="el-GR" sz="2400" dirty="0" err="1" smtClean="0">
                <a:solidFill>
                  <a:srgbClr val="000000"/>
                </a:solidFill>
                <a:latin typeface="Trebuchet MS" pitchFamily="34" charset="0"/>
              </a:rPr>
              <a:t>έν</a:t>
            </a:r>
            <a:r>
              <a:rPr lang="en-US" altLang="el-GR" sz="2400" dirty="0" smtClean="0">
                <a:solidFill>
                  <a:srgbClr val="000000"/>
                </a:solidFill>
                <a:latin typeface="Trebuchet MS" pitchFamily="34" charset="0"/>
              </a:rPr>
              <a:t>α κινητό που εκτελεί καμπυλόγραμμη κίνηση, το διάνυσμα της </a:t>
            </a:r>
            <a:r>
              <a:rPr lang="el-GR" altLang="el-GR" sz="2400" dirty="0" smtClean="0">
                <a:solidFill>
                  <a:srgbClr val="000000"/>
                </a:solidFill>
                <a:latin typeface="Trebuchet MS" pitchFamily="34" charset="0"/>
              </a:rPr>
              <a:t>γραμμικής </a:t>
            </a:r>
            <a:r>
              <a:rPr lang="en-US" altLang="el-GR" sz="2400" dirty="0" smtClean="0">
                <a:solidFill>
                  <a:srgbClr val="000000"/>
                </a:solidFill>
                <a:latin typeface="Trebuchet MS" pitchFamily="34" charset="0"/>
              </a:rPr>
              <a:t>τα</a:t>
            </a:r>
            <a:r>
              <a:rPr lang="en-US" altLang="el-GR" sz="2400" dirty="0" err="1" smtClean="0">
                <a:solidFill>
                  <a:srgbClr val="000000"/>
                </a:solidFill>
                <a:latin typeface="Trebuchet MS" pitchFamily="34" charset="0"/>
              </a:rPr>
              <a:t>χύτητ</a:t>
            </a:r>
            <a:r>
              <a:rPr lang="en-US" altLang="el-GR" sz="2400" dirty="0" smtClean="0">
                <a:solidFill>
                  <a:srgbClr val="000000"/>
                </a:solidFill>
                <a:latin typeface="Trebuchet MS" pitchFamily="34" charset="0"/>
              </a:rPr>
              <a:t>ας  είναι </a:t>
            </a:r>
          </a:p>
          <a:p>
            <a:pPr algn="just" fontAlgn="base">
              <a:spcBef>
                <a:spcPct val="0"/>
              </a:spcBef>
              <a:spcAft>
                <a:spcPct val="0"/>
              </a:spcAft>
            </a:pPr>
            <a:r>
              <a:rPr lang="el-GR" altLang="el-GR" sz="2400" b="1" dirty="0" smtClean="0">
                <a:solidFill>
                  <a:srgbClr val="000000"/>
                </a:solidFill>
                <a:latin typeface="Trebuchet MS" pitchFamily="34" charset="0"/>
              </a:rPr>
              <a:t>α</a:t>
            </a:r>
            <a:r>
              <a:rPr lang="en-US" altLang="el-GR" sz="2400" b="1" dirty="0" smtClean="0">
                <a:solidFill>
                  <a:srgbClr val="000000"/>
                </a:solidFill>
                <a:latin typeface="Trebuchet MS" pitchFamily="34" charset="0"/>
              </a:rPr>
              <a:t>.</a:t>
            </a:r>
            <a:r>
              <a:rPr lang="en-US" altLang="el-GR" sz="2400" dirty="0" smtClean="0">
                <a:solidFill>
                  <a:srgbClr val="000000"/>
                </a:solidFill>
                <a:latin typeface="Trebuchet MS" pitchFamily="34" charset="0"/>
              </a:rPr>
              <a:t>  </a:t>
            </a:r>
            <a:r>
              <a:rPr lang="en-US" altLang="el-GR" sz="2400" dirty="0" err="1" smtClean="0">
                <a:solidFill>
                  <a:srgbClr val="000000"/>
                </a:solidFill>
                <a:latin typeface="Trebuchet MS" pitchFamily="34" charset="0"/>
              </a:rPr>
              <a:t>εφ</a:t>
            </a:r>
            <a:r>
              <a:rPr lang="en-US" altLang="el-GR" sz="2400" dirty="0" smtClean="0">
                <a:solidFill>
                  <a:srgbClr val="000000"/>
                </a:solidFill>
                <a:latin typeface="Trebuchet MS" pitchFamily="34" charset="0"/>
              </a:rPr>
              <a:t>απτόμενο της τροχιάς.</a:t>
            </a:r>
          </a:p>
          <a:p>
            <a:pPr algn="just" fontAlgn="base">
              <a:spcBef>
                <a:spcPct val="0"/>
              </a:spcBef>
              <a:spcAft>
                <a:spcPct val="0"/>
              </a:spcAft>
            </a:pPr>
            <a:r>
              <a:rPr lang="el-GR" altLang="el-GR" sz="2400" b="1" dirty="0" smtClean="0">
                <a:solidFill>
                  <a:srgbClr val="000000"/>
                </a:solidFill>
                <a:latin typeface="Trebuchet MS" pitchFamily="34" charset="0"/>
              </a:rPr>
              <a:t>β</a:t>
            </a:r>
            <a:r>
              <a:rPr lang="en-US" altLang="el-GR" sz="2400" b="1" dirty="0" smtClean="0">
                <a:solidFill>
                  <a:srgbClr val="000000"/>
                </a:solidFill>
                <a:latin typeface="Trebuchet MS" pitchFamily="34" charset="0"/>
              </a:rPr>
              <a:t>.</a:t>
            </a:r>
            <a:r>
              <a:rPr lang="en-US" altLang="el-GR" sz="2400" dirty="0" smtClean="0">
                <a:solidFill>
                  <a:srgbClr val="000000"/>
                </a:solidFill>
                <a:latin typeface="Trebuchet MS" pitchFamily="34" charset="0"/>
              </a:rPr>
              <a:t>  </a:t>
            </a:r>
            <a:r>
              <a:rPr lang="en-US" altLang="el-GR" sz="2400" dirty="0" err="1" smtClean="0">
                <a:solidFill>
                  <a:srgbClr val="000000"/>
                </a:solidFill>
                <a:latin typeface="Trebuchet MS" pitchFamily="34" charset="0"/>
              </a:rPr>
              <a:t>κάθετο</a:t>
            </a:r>
            <a:r>
              <a:rPr lang="en-US" altLang="el-GR" sz="2400" dirty="0" smtClean="0">
                <a:solidFill>
                  <a:srgbClr val="000000"/>
                </a:solidFill>
                <a:latin typeface="Trebuchet MS" pitchFamily="34" charset="0"/>
              </a:rPr>
              <a:t> </a:t>
            </a:r>
            <a:r>
              <a:rPr lang="en-US" altLang="el-GR" sz="2400" dirty="0" err="1" smtClean="0">
                <a:solidFill>
                  <a:srgbClr val="000000"/>
                </a:solidFill>
                <a:latin typeface="Trebuchet MS" pitchFamily="34" charset="0"/>
              </a:rPr>
              <a:t>στην</a:t>
            </a:r>
            <a:r>
              <a:rPr lang="en-US" altLang="el-GR" sz="2400" dirty="0" smtClean="0">
                <a:solidFill>
                  <a:srgbClr val="000000"/>
                </a:solidFill>
                <a:latin typeface="Trebuchet MS" pitchFamily="34" charset="0"/>
              </a:rPr>
              <a:t> </a:t>
            </a:r>
            <a:r>
              <a:rPr lang="en-US" altLang="el-GR" sz="2400" dirty="0" err="1" smtClean="0">
                <a:solidFill>
                  <a:srgbClr val="000000"/>
                </a:solidFill>
                <a:latin typeface="Trebuchet MS" pitchFamily="34" charset="0"/>
              </a:rPr>
              <a:t>τροχιά</a:t>
            </a:r>
            <a:r>
              <a:rPr lang="en-US" altLang="el-GR" sz="2400" dirty="0" smtClean="0">
                <a:solidFill>
                  <a:srgbClr val="000000"/>
                </a:solidFill>
                <a:latin typeface="Trebuchet MS" pitchFamily="34" charset="0"/>
              </a:rPr>
              <a:t>.</a:t>
            </a:r>
          </a:p>
          <a:p>
            <a:pPr algn="just" fontAlgn="base">
              <a:spcBef>
                <a:spcPct val="0"/>
              </a:spcBef>
              <a:spcAft>
                <a:spcPct val="0"/>
              </a:spcAft>
            </a:pPr>
            <a:r>
              <a:rPr lang="el-GR" altLang="el-GR" sz="2400" b="1" dirty="0" smtClean="0">
                <a:solidFill>
                  <a:srgbClr val="000000"/>
                </a:solidFill>
                <a:latin typeface="Trebuchet MS" pitchFamily="34" charset="0"/>
              </a:rPr>
              <a:t>γ</a:t>
            </a:r>
            <a:r>
              <a:rPr lang="en-US" altLang="el-GR" sz="2400" b="1" dirty="0" smtClean="0">
                <a:solidFill>
                  <a:srgbClr val="000000"/>
                </a:solidFill>
                <a:latin typeface="Trebuchet MS" pitchFamily="34" charset="0"/>
              </a:rPr>
              <a:t>.</a:t>
            </a:r>
            <a:r>
              <a:rPr lang="en-US" altLang="el-GR" sz="2400" dirty="0" smtClean="0">
                <a:solidFill>
                  <a:srgbClr val="000000"/>
                </a:solidFill>
                <a:latin typeface="Trebuchet MS" pitchFamily="34" charset="0"/>
              </a:rPr>
              <a:t>  </a:t>
            </a:r>
            <a:r>
              <a:rPr lang="en-US" altLang="el-GR" sz="2400" dirty="0" err="1" smtClean="0">
                <a:solidFill>
                  <a:srgbClr val="000000"/>
                </a:solidFill>
                <a:latin typeface="Trebuchet MS" pitchFamily="34" charset="0"/>
              </a:rPr>
              <a:t>μηδέν</a:t>
            </a:r>
            <a:r>
              <a:rPr lang="en-US" altLang="el-GR" sz="2400" dirty="0" smtClean="0">
                <a:solidFill>
                  <a:srgbClr val="000000"/>
                </a:solidFill>
                <a:latin typeface="Trebuchet MS" pitchFamily="34" charset="0"/>
              </a:rPr>
              <a:t>.</a:t>
            </a:r>
          </a:p>
          <a:p>
            <a:pPr algn="just" fontAlgn="base">
              <a:spcBef>
                <a:spcPct val="0"/>
              </a:spcBef>
              <a:spcAft>
                <a:spcPct val="0"/>
              </a:spcAft>
            </a:pPr>
            <a:r>
              <a:rPr lang="el-GR" altLang="el-GR" sz="2400" b="1" dirty="0" smtClean="0">
                <a:solidFill>
                  <a:srgbClr val="000000"/>
                </a:solidFill>
                <a:latin typeface="Trebuchet MS" pitchFamily="34" charset="0"/>
              </a:rPr>
              <a:t>δ</a:t>
            </a:r>
            <a:r>
              <a:rPr lang="en-US" altLang="el-GR" sz="2400" b="1" dirty="0" smtClean="0">
                <a:solidFill>
                  <a:srgbClr val="000000"/>
                </a:solidFill>
                <a:latin typeface="Trebuchet MS" pitchFamily="34" charset="0"/>
              </a:rPr>
              <a:t>.</a:t>
            </a:r>
            <a:r>
              <a:rPr lang="en-US" altLang="el-GR" sz="2400" dirty="0" smtClean="0">
                <a:solidFill>
                  <a:srgbClr val="000000"/>
                </a:solidFill>
                <a:latin typeface="Trebuchet MS" pitchFamily="34" charset="0"/>
              </a:rPr>
              <a:t>  π</a:t>
            </a:r>
            <a:r>
              <a:rPr lang="en-US" altLang="el-GR" sz="2400" dirty="0" err="1" smtClean="0">
                <a:solidFill>
                  <a:srgbClr val="000000"/>
                </a:solidFill>
                <a:latin typeface="Trebuchet MS" pitchFamily="34" charset="0"/>
              </a:rPr>
              <a:t>ρος</a:t>
            </a:r>
            <a:r>
              <a:rPr lang="en-US" altLang="el-GR" sz="2400" dirty="0" smtClean="0">
                <a:solidFill>
                  <a:srgbClr val="000000"/>
                </a:solidFill>
                <a:latin typeface="Trebuchet MS" pitchFamily="34" charset="0"/>
              </a:rPr>
              <a:t> </a:t>
            </a:r>
            <a:r>
              <a:rPr lang="en-US" altLang="el-GR" sz="2400" dirty="0" err="1" smtClean="0">
                <a:solidFill>
                  <a:srgbClr val="000000"/>
                </a:solidFill>
                <a:latin typeface="Trebuchet MS" pitchFamily="34" charset="0"/>
              </a:rPr>
              <a:t>το</a:t>
            </a:r>
            <a:r>
              <a:rPr lang="en-US" altLang="el-GR" sz="2400" dirty="0" smtClean="0">
                <a:solidFill>
                  <a:srgbClr val="000000"/>
                </a:solidFill>
                <a:latin typeface="Trebuchet MS" pitchFamily="34" charset="0"/>
              </a:rPr>
              <a:t> </a:t>
            </a:r>
            <a:r>
              <a:rPr lang="en-US" altLang="el-GR" sz="2400" dirty="0" err="1" smtClean="0">
                <a:solidFill>
                  <a:srgbClr val="000000"/>
                </a:solidFill>
                <a:latin typeface="Trebuchet MS" pitchFamily="34" charset="0"/>
              </a:rPr>
              <a:t>εσωτερικό</a:t>
            </a:r>
            <a:r>
              <a:rPr lang="en-US" altLang="el-GR" sz="2400" dirty="0" smtClean="0">
                <a:solidFill>
                  <a:srgbClr val="000000"/>
                </a:solidFill>
                <a:latin typeface="Trebuchet MS" pitchFamily="34" charset="0"/>
              </a:rPr>
              <a:t> </a:t>
            </a:r>
            <a:r>
              <a:rPr lang="en-US" altLang="el-GR" sz="2400" dirty="0" err="1" smtClean="0">
                <a:solidFill>
                  <a:srgbClr val="000000"/>
                </a:solidFill>
                <a:latin typeface="Trebuchet MS" pitchFamily="34" charset="0"/>
              </a:rPr>
              <a:t>της</a:t>
            </a:r>
            <a:r>
              <a:rPr lang="en-US" altLang="el-GR" sz="2400" dirty="0" smtClean="0">
                <a:solidFill>
                  <a:srgbClr val="000000"/>
                </a:solidFill>
                <a:latin typeface="Trebuchet MS" pitchFamily="34" charset="0"/>
              </a:rPr>
              <a:t> </a:t>
            </a:r>
            <a:r>
              <a:rPr lang="en-US" altLang="el-GR" sz="2400" dirty="0" err="1" smtClean="0">
                <a:solidFill>
                  <a:srgbClr val="000000"/>
                </a:solidFill>
                <a:latin typeface="Trebuchet MS" pitchFamily="34" charset="0"/>
              </a:rPr>
              <a:t>τροχιάς</a:t>
            </a:r>
            <a:r>
              <a:rPr lang="en-US" altLang="el-GR" sz="2400" dirty="0" smtClean="0">
                <a:solidFill>
                  <a:srgbClr val="000000"/>
                </a:solidFill>
                <a:latin typeface="Trebuchet MS" pitchFamily="34" charset="0"/>
              </a:rPr>
              <a:t>.</a:t>
            </a:r>
          </a:p>
        </p:txBody>
      </p:sp>
      <p:sp>
        <p:nvSpPr>
          <p:cNvPr id="5" name="Rectangle 6"/>
          <p:cNvSpPr>
            <a:spLocks noChangeArrowheads="1"/>
          </p:cNvSpPr>
          <p:nvPr/>
        </p:nvSpPr>
        <p:spPr bwMode="auto">
          <a:xfrm>
            <a:off x="539750" y="2924175"/>
            <a:ext cx="7921625" cy="301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fontAlgn="base">
              <a:spcBef>
                <a:spcPct val="0"/>
              </a:spcBef>
              <a:spcAft>
                <a:spcPct val="0"/>
              </a:spcAft>
            </a:pPr>
            <a:r>
              <a:rPr lang="el-GR" altLang="el-GR" sz="2400" b="1" smtClean="0">
                <a:solidFill>
                  <a:srgbClr val="000000"/>
                </a:solidFill>
                <a:latin typeface="Trebuchet MS" pitchFamily="34" charset="0"/>
              </a:rPr>
              <a:t>8</a:t>
            </a:r>
            <a:r>
              <a:rPr lang="en-US" altLang="el-GR" sz="2400" b="1" smtClean="0">
                <a:solidFill>
                  <a:srgbClr val="000000"/>
                </a:solidFill>
                <a:latin typeface="Trebuchet MS" pitchFamily="34" charset="0"/>
              </a:rPr>
              <a:t>. </a:t>
            </a:r>
            <a:r>
              <a:rPr lang="en-US" altLang="el-GR" sz="2400" smtClean="0">
                <a:solidFill>
                  <a:srgbClr val="000000"/>
                </a:solidFill>
                <a:latin typeface="Trebuchet MS" pitchFamily="34" charset="0"/>
              </a:rPr>
              <a:t>Ένα κινητό κινείται σε περιφέρεια κύκλου με ομαλή κυκλική κίνηση. Τότε</a:t>
            </a:r>
          </a:p>
          <a:p>
            <a:pPr algn="just" fontAlgn="base">
              <a:spcBef>
                <a:spcPct val="0"/>
              </a:spcBef>
              <a:spcAft>
                <a:spcPct val="0"/>
              </a:spcAft>
            </a:pPr>
            <a:r>
              <a:rPr lang="el-GR" altLang="el-GR" sz="2400" b="1" smtClean="0">
                <a:solidFill>
                  <a:srgbClr val="000000"/>
                </a:solidFill>
                <a:latin typeface="Trebuchet MS" pitchFamily="34" charset="0"/>
              </a:rPr>
              <a:t>α</a:t>
            </a:r>
            <a:r>
              <a:rPr lang="en-US" altLang="el-GR" sz="2400" b="1" smtClean="0">
                <a:solidFill>
                  <a:srgbClr val="000000"/>
                </a:solidFill>
                <a:latin typeface="Trebuchet MS" pitchFamily="34" charset="0"/>
              </a:rPr>
              <a:t>.</a:t>
            </a:r>
            <a:r>
              <a:rPr lang="en-US" altLang="el-GR" sz="2400" smtClean="0">
                <a:solidFill>
                  <a:srgbClr val="000000"/>
                </a:solidFill>
                <a:latin typeface="Trebuchet MS" pitchFamily="34" charset="0"/>
              </a:rPr>
              <a:t>  το κινητό δεν έχει επιτάχυνση.</a:t>
            </a:r>
          </a:p>
          <a:p>
            <a:pPr algn="just" fontAlgn="base">
              <a:spcBef>
                <a:spcPct val="0"/>
              </a:spcBef>
              <a:spcAft>
                <a:spcPct val="0"/>
              </a:spcAft>
            </a:pPr>
            <a:r>
              <a:rPr lang="el-GR" altLang="el-GR" sz="2400" b="1" smtClean="0">
                <a:solidFill>
                  <a:srgbClr val="000000"/>
                </a:solidFill>
                <a:latin typeface="Trebuchet MS" pitchFamily="34" charset="0"/>
              </a:rPr>
              <a:t>β</a:t>
            </a:r>
            <a:r>
              <a:rPr lang="en-US" altLang="el-GR" sz="2400" b="1" smtClean="0">
                <a:solidFill>
                  <a:srgbClr val="000000"/>
                </a:solidFill>
                <a:latin typeface="Trebuchet MS" pitchFamily="34" charset="0"/>
              </a:rPr>
              <a:t>.</a:t>
            </a:r>
            <a:r>
              <a:rPr lang="en-US" altLang="el-GR" sz="2400" smtClean="0">
                <a:solidFill>
                  <a:srgbClr val="000000"/>
                </a:solidFill>
                <a:latin typeface="Trebuchet MS" pitchFamily="34" charset="0"/>
              </a:rPr>
              <a:t> η κεντρομόλος επιτάχυνση του κινητού έχει σταθερό μέτρο.</a:t>
            </a:r>
          </a:p>
          <a:p>
            <a:pPr algn="just" fontAlgn="base">
              <a:spcBef>
                <a:spcPct val="0"/>
              </a:spcBef>
              <a:spcAft>
                <a:spcPct val="0"/>
              </a:spcAft>
            </a:pPr>
            <a:r>
              <a:rPr lang="el-GR" altLang="el-GR" sz="2400" b="1" smtClean="0">
                <a:solidFill>
                  <a:srgbClr val="000000"/>
                </a:solidFill>
                <a:latin typeface="Trebuchet MS" pitchFamily="34" charset="0"/>
              </a:rPr>
              <a:t>γ</a:t>
            </a:r>
            <a:r>
              <a:rPr lang="en-US" altLang="el-GR" sz="2400" b="1" smtClean="0">
                <a:solidFill>
                  <a:srgbClr val="000000"/>
                </a:solidFill>
                <a:latin typeface="Trebuchet MS" pitchFamily="34" charset="0"/>
              </a:rPr>
              <a:t>.</a:t>
            </a:r>
            <a:r>
              <a:rPr lang="en-US" altLang="el-GR" sz="2400" smtClean="0">
                <a:solidFill>
                  <a:srgbClr val="000000"/>
                </a:solidFill>
                <a:latin typeface="Trebuchet MS" pitchFamily="34" charset="0"/>
              </a:rPr>
              <a:t> η γωνιακή ταχύτητα του κινητού μεταβάλλεται συνεχώς.</a:t>
            </a:r>
          </a:p>
          <a:p>
            <a:pPr algn="just" fontAlgn="base">
              <a:spcBef>
                <a:spcPct val="0"/>
              </a:spcBef>
              <a:spcAft>
                <a:spcPct val="0"/>
              </a:spcAft>
            </a:pPr>
            <a:r>
              <a:rPr lang="el-GR" altLang="el-GR" sz="2400" b="1" smtClean="0">
                <a:solidFill>
                  <a:srgbClr val="000000"/>
                </a:solidFill>
                <a:latin typeface="Trebuchet MS" pitchFamily="34" charset="0"/>
              </a:rPr>
              <a:t>δ</a:t>
            </a:r>
            <a:r>
              <a:rPr lang="en-US" altLang="el-GR" sz="2400" b="1" smtClean="0">
                <a:solidFill>
                  <a:srgbClr val="000000"/>
                </a:solidFill>
                <a:latin typeface="Trebuchet MS" pitchFamily="34" charset="0"/>
              </a:rPr>
              <a:t>.</a:t>
            </a:r>
            <a:r>
              <a:rPr lang="en-US" altLang="el-GR" sz="2400" smtClean="0">
                <a:solidFill>
                  <a:srgbClr val="000000"/>
                </a:solidFill>
                <a:latin typeface="Trebuchet MS" pitchFamily="34" charset="0"/>
              </a:rPr>
              <a:t>  η περίοδος του κινητού μεταβάλλεται συνεχώς.</a:t>
            </a:r>
            <a:r>
              <a:rPr lang="el-GR" altLang="el-GR" sz="2400" smtClean="0">
                <a:solidFill>
                  <a:srgbClr val="000000"/>
                </a:solidFill>
                <a:latin typeface="Trebuchet MS" pitchFamily="34" charset="0"/>
              </a:rPr>
              <a:t> </a:t>
            </a:r>
            <a:endParaRPr lang="en-US" altLang="el-GR" sz="2400" smtClean="0">
              <a:solidFill>
                <a:srgbClr val="000000"/>
              </a:solidFill>
              <a:latin typeface="Trebuchet MS" pitchFamily="34" charset="0"/>
            </a:endParaRPr>
          </a:p>
        </p:txBody>
      </p:sp>
      <p:sp>
        <p:nvSpPr>
          <p:cNvPr id="6" name="Oval 7"/>
          <p:cNvSpPr>
            <a:spLocks noChangeArrowheads="1"/>
          </p:cNvSpPr>
          <p:nvPr/>
        </p:nvSpPr>
        <p:spPr bwMode="auto">
          <a:xfrm>
            <a:off x="468313" y="1125538"/>
            <a:ext cx="431800" cy="433387"/>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l-GR" sz="2400" smtClean="0">
              <a:solidFill>
                <a:srgbClr val="000000"/>
              </a:solidFill>
              <a:latin typeface="Times New Roman" pitchFamily="18" charset="0"/>
            </a:endParaRPr>
          </a:p>
        </p:txBody>
      </p:sp>
      <p:sp>
        <p:nvSpPr>
          <p:cNvPr id="7" name="Oval 8"/>
          <p:cNvSpPr>
            <a:spLocks noChangeArrowheads="1"/>
          </p:cNvSpPr>
          <p:nvPr/>
        </p:nvSpPr>
        <p:spPr bwMode="auto">
          <a:xfrm>
            <a:off x="539750" y="4076700"/>
            <a:ext cx="431800" cy="433388"/>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l-GR" sz="2400" smtClean="0">
              <a:solidFill>
                <a:srgbClr val="000000"/>
              </a:solidFill>
              <a:latin typeface="Times New Roman" pitchFamily="18" charset="0"/>
            </a:endParaRPr>
          </a:p>
        </p:txBody>
      </p:sp>
    </p:spTree>
    <p:extLst>
      <p:ext uri="{BB962C8B-B14F-4D97-AF65-F5344CB8AC3E}">
        <p14:creationId xmlns:p14="http://schemas.microsoft.com/office/powerpoint/2010/main" val="3193627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ppt_x</p:attrName>
                                        </p:attrNameLst>
                                      </p:cBhvr>
                                      <p:tavLst>
                                        <p:tav tm="0">
                                          <p:val>
                                            <p:strVal val="#ppt_x-.2"/>
                                          </p:val>
                                        </p:tav>
                                        <p:tav tm="100000">
                                          <p:val>
                                            <p:strVal val="#ppt_x"/>
                                          </p:val>
                                        </p:tav>
                                      </p:tavLst>
                                    </p:anim>
                                    <p:anim calcmode="lin" valueType="num">
                                      <p:cBhvr>
                                        <p:cTn id="13"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4" dur="1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9"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1000" fill="hold"/>
                                        <p:tgtEl>
                                          <p:spTgt spid="7"/>
                                        </p:tgtEl>
                                        <p:attrNameLst>
                                          <p:attrName>ppt_x</p:attrName>
                                        </p:attrNameLst>
                                      </p:cBhvr>
                                      <p:tavLst>
                                        <p:tav tm="0">
                                          <p:val>
                                            <p:strVal val="#ppt_x-.2"/>
                                          </p:val>
                                        </p:tav>
                                        <p:tav tm="100000">
                                          <p:val>
                                            <p:strVal val="#ppt_x"/>
                                          </p:val>
                                        </p:tav>
                                      </p:tavLst>
                                    </p:anim>
                                    <p:anim calcmode="lin" valueType="num">
                                      <p:cBhvr>
                                        <p:cTn id="25"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2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prstClr val="black"/>
                </a:solidFill>
              </a:rPr>
              <a:t>Μερκ</a:t>
            </a:r>
            <a:r>
              <a:rPr lang="el-GR" dirty="0" smtClean="0">
                <a:solidFill>
                  <a:prstClr val="black"/>
                </a:solidFill>
              </a:rPr>
              <a:t>. Παναγιωτόπουλος - Φυσικός        </a:t>
            </a:r>
            <a:r>
              <a:rPr lang="en-US" dirty="0" smtClean="0">
                <a:solidFill>
                  <a:prstClr val="black"/>
                </a:solidFill>
              </a:rPr>
              <a:t>www.merkopanas.blogspot.gr</a:t>
            </a:r>
            <a:endParaRPr lang="el-GR" dirty="0">
              <a:solidFill>
                <a:prstClr val="black"/>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solidFill>
              </a:rPr>
              <a:pPr/>
              <a:t>39</a:t>
            </a:fld>
            <a:endParaRPr lang="el-GR" dirty="0">
              <a:solidFill>
                <a:prstClr val="black"/>
              </a:solidFill>
            </a:endParaRPr>
          </a:p>
        </p:txBody>
      </p:sp>
      <p:sp>
        <p:nvSpPr>
          <p:cNvPr id="4" name="Rectangle 4"/>
          <p:cNvSpPr>
            <a:spLocks noChangeArrowheads="1"/>
          </p:cNvSpPr>
          <p:nvPr/>
        </p:nvSpPr>
        <p:spPr bwMode="auto">
          <a:xfrm>
            <a:off x="395288" y="415440"/>
            <a:ext cx="8280400"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fontAlgn="base">
              <a:spcBef>
                <a:spcPct val="0"/>
              </a:spcBef>
              <a:spcAft>
                <a:spcPct val="0"/>
              </a:spcAft>
            </a:pPr>
            <a:r>
              <a:rPr lang="el-GR" altLang="el-GR" sz="2400" b="1" dirty="0" smtClean="0">
                <a:solidFill>
                  <a:srgbClr val="000000"/>
                </a:solidFill>
                <a:latin typeface="Trebuchet MS" pitchFamily="34" charset="0"/>
              </a:rPr>
              <a:t>9</a:t>
            </a:r>
            <a:r>
              <a:rPr lang="en-US" altLang="el-GR" sz="2400" b="1" dirty="0" smtClean="0">
                <a:solidFill>
                  <a:srgbClr val="000000"/>
                </a:solidFill>
                <a:latin typeface="Trebuchet MS" pitchFamily="34" charset="0"/>
              </a:rPr>
              <a:t>. </a:t>
            </a:r>
            <a:r>
              <a:rPr lang="en-US" altLang="el-GR" sz="2400" dirty="0" err="1" smtClean="0">
                <a:solidFill>
                  <a:srgbClr val="000000"/>
                </a:solidFill>
                <a:latin typeface="Trebuchet MS" pitchFamily="34" charset="0"/>
              </a:rPr>
              <a:t>Υλικό</a:t>
            </a:r>
            <a:r>
              <a:rPr lang="en-US" altLang="el-GR" sz="2400" dirty="0" smtClean="0">
                <a:solidFill>
                  <a:srgbClr val="000000"/>
                </a:solidFill>
                <a:latin typeface="Trebuchet MS" pitchFamily="34" charset="0"/>
              </a:rPr>
              <a:t> </a:t>
            </a:r>
            <a:r>
              <a:rPr lang="en-US" altLang="el-GR" sz="2400" dirty="0" err="1" smtClean="0">
                <a:solidFill>
                  <a:srgbClr val="000000"/>
                </a:solidFill>
                <a:latin typeface="Trebuchet MS" pitchFamily="34" charset="0"/>
              </a:rPr>
              <a:t>σημείο</a:t>
            </a:r>
            <a:r>
              <a:rPr lang="en-US" altLang="el-GR" sz="2400" dirty="0" smtClean="0">
                <a:solidFill>
                  <a:srgbClr val="000000"/>
                </a:solidFill>
                <a:latin typeface="Trebuchet MS" pitchFamily="34" charset="0"/>
              </a:rPr>
              <a:t> </a:t>
            </a:r>
            <a:r>
              <a:rPr lang="en-US" altLang="el-GR" sz="2400" dirty="0" err="1" smtClean="0">
                <a:solidFill>
                  <a:srgbClr val="000000"/>
                </a:solidFill>
                <a:latin typeface="Trebuchet MS" pitchFamily="34" charset="0"/>
              </a:rPr>
              <a:t>μάζ</a:t>
            </a:r>
            <a:r>
              <a:rPr lang="en-US" altLang="el-GR" sz="2400" dirty="0" smtClean="0">
                <a:solidFill>
                  <a:srgbClr val="000000"/>
                </a:solidFill>
                <a:latin typeface="Trebuchet MS" pitchFamily="34" charset="0"/>
              </a:rPr>
              <a:t>ας </a:t>
            </a:r>
            <a:r>
              <a:rPr lang="en-US" altLang="el-GR" sz="2400" i="1" dirty="0" smtClean="0">
                <a:solidFill>
                  <a:srgbClr val="000000"/>
                </a:solidFill>
                <a:latin typeface="Trebuchet MS" pitchFamily="34" charset="0"/>
              </a:rPr>
              <a:t>m</a:t>
            </a:r>
            <a:r>
              <a:rPr lang="en-US" altLang="el-GR" sz="2400" dirty="0" smtClean="0">
                <a:solidFill>
                  <a:srgbClr val="000000"/>
                </a:solidFill>
                <a:latin typeface="Trebuchet MS" pitchFamily="34" charset="0"/>
              </a:rPr>
              <a:t> κινείται σε περιφέρεια κύκλου ακτίνας </a:t>
            </a:r>
            <a:r>
              <a:rPr lang="en-US" altLang="el-GR" sz="2400" i="1" dirty="0" smtClean="0">
                <a:solidFill>
                  <a:srgbClr val="000000"/>
                </a:solidFill>
                <a:latin typeface="Trebuchet MS" pitchFamily="34" charset="0"/>
              </a:rPr>
              <a:t>R</a:t>
            </a:r>
            <a:r>
              <a:rPr lang="en-US" altLang="el-GR" sz="2400" dirty="0" smtClean="0">
                <a:solidFill>
                  <a:srgbClr val="000000"/>
                </a:solidFill>
                <a:latin typeface="Trebuchet MS" pitchFamily="34" charset="0"/>
              </a:rPr>
              <a:t> με ομαλή κυκλική κίνηση ταχύτητας μέτρου </a:t>
            </a:r>
            <a:r>
              <a:rPr lang="en-US" altLang="el-GR" sz="2400" i="1" dirty="0" smtClean="0">
                <a:solidFill>
                  <a:srgbClr val="000000"/>
                </a:solidFill>
                <a:latin typeface="Trebuchet MS" pitchFamily="34" charset="0"/>
              </a:rPr>
              <a:t>υ</a:t>
            </a:r>
            <a:r>
              <a:rPr lang="en-US" altLang="el-GR" sz="2400" dirty="0" smtClean="0">
                <a:solidFill>
                  <a:srgbClr val="000000"/>
                </a:solidFill>
                <a:latin typeface="Trebuchet MS" pitchFamily="34" charset="0"/>
              </a:rPr>
              <a:t>  έχοντας συχνότητα </a:t>
            </a:r>
            <a:r>
              <a:rPr lang="en-US" altLang="el-GR" sz="2400" i="1" dirty="0" smtClean="0">
                <a:solidFill>
                  <a:srgbClr val="000000"/>
                </a:solidFill>
                <a:latin typeface="Trebuchet MS" pitchFamily="34" charset="0"/>
              </a:rPr>
              <a:t>f</a:t>
            </a:r>
            <a:r>
              <a:rPr lang="en-US" altLang="el-GR" sz="2400" dirty="0" smtClean="0">
                <a:solidFill>
                  <a:srgbClr val="000000"/>
                </a:solidFill>
                <a:latin typeface="Trebuchet MS" pitchFamily="34" charset="0"/>
              </a:rPr>
              <a:t>. </a:t>
            </a:r>
            <a:r>
              <a:rPr lang="en-US" altLang="el-GR" sz="2400" dirty="0" err="1" smtClean="0">
                <a:solidFill>
                  <a:srgbClr val="000000"/>
                </a:solidFill>
                <a:latin typeface="Trebuchet MS" pitchFamily="34" charset="0"/>
              </a:rPr>
              <a:t>Αν</a:t>
            </a:r>
            <a:r>
              <a:rPr lang="en-US" altLang="el-GR" sz="2400" dirty="0" smtClean="0">
                <a:solidFill>
                  <a:srgbClr val="000000"/>
                </a:solidFill>
                <a:latin typeface="Trebuchet MS" pitchFamily="34" charset="0"/>
              </a:rPr>
              <a:t> </a:t>
            </a:r>
            <a:r>
              <a:rPr lang="en-US" altLang="el-GR" sz="2400" dirty="0" err="1" smtClean="0">
                <a:solidFill>
                  <a:srgbClr val="000000"/>
                </a:solidFill>
                <a:latin typeface="Trebuchet MS" pitchFamily="34" charset="0"/>
              </a:rPr>
              <a:t>δι</a:t>
            </a:r>
            <a:r>
              <a:rPr lang="en-US" altLang="el-GR" sz="2400" dirty="0" smtClean="0">
                <a:solidFill>
                  <a:srgbClr val="000000"/>
                </a:solidFill>
                <a:latin typeface="Trebuchet MS" pitchFamily="34" charset="0"/>
              </a:rPr>
              <a:t>πλασιάσουμε την ακτίνα της κυκλικής κίνησης χωρίς να μεταβάλλουμε την συχνότητ</a:t>
            </a:r>
            <a:r>
              <a:rPr lang="el-GR" altLang="el-GR" sz="2400" dirty="0" smtClean="0">
                <a:solidFill>
                  <a:srgbClr val="000000"/>
                </a:solidFill>
                <a:latin typeface="Trebuchet MS" pitchFamily="34" charset="0"/>
              </a:rPr>
              <a:t>α</a:t>
            </a:r>
            <a:r>
              <a:rPr lang="en-US" altLang="el-GR" sz="2400" dirty="0" smtClean="0">
                <a:solidFill>
                  <a:srgbClr val="000000"/>
                </a:solidFill>
                <a:latin typeface="Trebuchet MS" pitchFamily="34" charset="0"/>
              </a:rPr>
              <a:t>, </a:t>
            </a:r>
            <a:r>
              <a:rPr lang="en-US" altLang="el-GR" sz="2400" dirty="0" err="1" smtClean="0">
                <a:solidFill>
                  <a:srgbClr val="000000"/>
                </a:solidFill>
                <a:latin typeface="Trebuchet MS" pitchFamily="34" charset="0"/>
              </a:rPr>
              <a:t>τότε</a:t>
            </a:r>
            <a:endParaRPr lang="en-US" altLang="el-GR" sz="2400" dirty="0" smtClean="0">
              <a:solidFill>
                <a:srgbClr val="000000"/>
              </a:solidFill>
              <a:latin typeface="Trebuchet MS" pitchFamily="34" charset="0"/>
            </a:endParaRPr>
          </a:p>
          <a:p>
            <a:pPr algn="just" fontAlgn="base">
              <a:spcBef>
                <a:spcPct val="0"/>
              </a:spcBef>
              <a:spcAft>
                <a:spcPct val="0"/>
              </a:spcAft>
            </a:pPr>
            <a:r>
              <a:rPr lang="el-GR" altLang="el-GR" sz="2400" b="1" dirty="0" smtClean="0">
                <a:solidFill>
                  <a:srgbClr val="000000"/>
                </a:solidFill>
                <a:latin typeface="Trebuchet MS" pitchFamily="34" charset="0"/>
              </a:rPr>
              <a:t>α</a:t>
            </a:r>
            <a:r>
              <a:rPr lang="en-US" altLang="el-GR" sz="2400" b="1" dirty="0" smtClean="0">
                <a:solidFill>
                  <a:srgbClr val="000000"/>
                </a:solidFill>
                <a:latin typeface="Trebuchet MS" pitchFamily="34" charset="0"/>
              </a:rPr>
              <a:t>.</a:t>
            </a:r>
            <a:r>
              <a:rPr lang="en-US" altLang="el-GR" sz="2400" dirty="0" smtClean="0">
                <a:solidFill>
                  <a:srgbClr val="000000"/>
                </a:solidFill>
                <a:latin typeface="Trebuchet MS" pitchFamily="34" charset="0"/>
              </a:rPr>
              <a:t>  η τα</a:t>
            </a:r>
            <a:r>
              <a:rPr lang="en-US" altLang="el-GR" sz="2400" dirty="0" err="1" smtClean="0">
                <a:solidFill>
                  <a:srgbClr val="000000"/>
                </a:solidFill>
                <a:latin typeface="Trebuchet MS" pitchFamily="34" charset="0"/>
              </a:rPr>
              <a:t>χύτητά</a:t>
            </a:r>
            <a:r>
              <a:rPr lang="en-US" altLang="el-GR" sz="2400" dirty="0" smtClean="0">
                <a:solidFill>
                  <a:srgbClr val="000000"/>
                </a:solidFill>
                <a:latin typeface="Trebuchet MS" pitchFamily="34" charset="0"/>
              </a:rPr>
              <a:t> </a:t>
            </a:r>
            <a:r>
              <a:rPr lang="en-US" altLang="el-GR" sz="2400" dirty="0" err="1" smtClean="0">
                <a:solidFill>
                  <a:srgbClr val="000000"/>
                </a:solidFill>
                <a:latin typeface="Trebuchet MS" pitchFamily="34" charset="0"/>
              </a:rPr>
              <a:t>του</a:t>
            </a:r>
            <a:r>
              <a:rPr lang="en-US" altLang="el-GR" sz="2400" dirty="0" smtClean="0">
                <a:solidFill>
                  <a:srgbClr val="000000"/>
                </a:solidFill>
                <a:latin typeface="Trebuchet MS" pitchFamily="34" charset="0"/>
              </a:rPr>
              <a:t> θα </a:t>
            </a:r>
            <a:r>
              <a:rPr lang="en-US" altLang="el-GR" sz="2400" dirty="0" err="1" smtClean="0">
                <a:solidFill>
                  <a:srgbClr val="000000"/>
                </a:solidFill>
                <a:latin typeface="Trebuchet MS" pitchFamily="34" charset="0"/>
              </a:rPr>
              <a:t>δι</a:t>
            </a:r>
            <a:r>
              <a:rPr lang="en-US" altLang="el-GR" sz="2400" dirty="0" smtClean="0">
                <a:solidFill>
                  <a:srgbClr val="000000"/>
                </a:solidFill>
                <a:latin typeface="Trebuchet MS" pitchFamily="34" charset="0"/>
              </a:rPr>
              <a:t>πλασιαστεί.</a:t>
            </a:r>
          </a:p>
          <a:p>
            <a:pPr algn="just" fontAlgn="base">
              <a:spcBef>
                <a:spcPct val="0"/>
              </a:spcBef>
              <a:spcAft>
                <a:spcPct val="0"/>
              </a:spcAft>
            </a:pPr>
            <a:r>
              <a:rPr lang="el-GR" altLang="el-GR" sz="2400" b="1" dirty="0" smtClean="0">
                <a:solidFill>
                  <a:srgbClr val="000000"/>
                </a:solidFill>
                <a:latin typeface="Trebuchet MS" pitchFamily="34" charset="0"/>
              </a:rPr>
              <a:t>β</a:t>
            </a:r>
            <a:r>
              <a:rPr lang="en-US" altLang="el-GR" sz="2400" b="1" dirty="0" smtClean="0">
                <a:solidFill>
                  <a:srgbClr val="000000"/>
                </a:solidFill>
                <a:latin typeface="Trebuchet MS" pitchFamily="34" charset="0"/>
              </a:rPr>
              <a:t>.</a:t>
            </a:r>
            <a:r>
              <a:rPr lang="en-US" altLang="el-GR" sz="2400" dirty="0" smtClean="0">
                <a:solidFill>
                  <a:srgbClr val="000000"/>
                </a:solidFill>
                <a:latin typeface="Trebuchet MS" pitchFamily="34" charset="0"/>
              </a:rPr>
              <a:t>  η π</a:t>
            </a:r>
            <a:r>
              <a:rPr lang="en-US" altLang="el-GR" sz="2400" dirty="0" err="1" smtClean="0">
                <a:solidFill>
                  <a:srgbClr val="000000"/>
                </a:solidFill>
                <a:latin typeface="Trebuchet MS" pitchFamily="34" charset="0"/>
              </a:rPr>
              <a:t>ερίοδός</a:t>
            </a:r>
            <a:r>
              <a:rPr lang="en-US" altLang="el-GR" sz="2400" dirty="0" smtClean="0">
                <a:solidFill>
                  <a:srgbClr val="000000"/>
                </a:solidFill>
                <a:latin typeface="Trebuchet MS" pitchFamily="34" charset="0"/>
              </a:rPr>
              <a:t> </a:t>
            </a:r>
            <a:r>
              <a:rPr lang="en-US" altLang="el-GR" sz="2400" dirty="0" err="1" smtClean="0">
                <a:solidFill>
                  <a:srgbClr val="000000"/>
                </a:solidFill>
                <a:latin typeface="Trebuchet MS" pitchFamily="34" charset="0"/>
              </a:rPr>
              <a:t>του</a:t>
            </a:r>
            <a:r>
              <a:rPr lang="en-US" altLang="el-GR" sz="2400" dirty="0" smtClean="0">
                <a:solidFill>
                  <a:srgbClr val="000000"/>
                </a:solidFill>
                <a:latin typeface="Trebuchet MS" pitchFamily="34" charset="0"/>
              </a:rPr>
              <a:t> θα </a:t>
            </a:r>
            <a:r>
              <a:rPr lang="en-US" altLang="el-GR" sz="2400" dirty="0" err="1" smtClean="0">
                <a:solidFill>
                  <a:srgbClr val="000000"/>
                </a:solidFill>
                <a:latin typeface="Trebuchet MS" pitchFamily="34" charset="0"/>
              </a:rPr>
              <a:t>δι</a:t>
            </a:r>
            <a:r>
              <a:rPr lang="en-US" altLang="el-GR" sz="2400" dirty="0" smtClean="0">
                <a:solidFill>
                  <a:srgbClr val="000000"/>
                </a:solidFill>
                <a:latin typeface="Trebuchet MS" pitchFamily="34" charset="0"/>
              </a:rPr>
              <a:t>πλασιαστεί.</a:t>
            </a:r>
          </a:p>
          <a:p>
            <a:pPr algn="just" fontAlgn="base">
              <a:spcBef>
                <a:spcPct val="0"/>
              </a:spcBef>
              <a:spcAft>
                <a:spcPct val="0"/>
              </a:spcAft>
            </a:pPr>
            <a:r>
              <a:rPr lang="el-GR" altLang="el-GR" sz="2400" b="1" dirty="0" smtClean="0">
                <a:solidFill>
                  <a:srgbClr val="000000"/>
                </a:solidFill>
                <a:latin typeface="Trebuchet MS" pitchFamily="34" charset="0"/>
              </a:rPr>
              <a:t>γ</a:t>
            </a:r>
            <a:r>
              <a:rPr lang="en-US" altLang="el-GR" sz="2400" b="1" dirty="0" smtClean="0">
                <a:solidFill>
                  <a:srgbClr val="000000"/>
                </a:solidFill>
                <a:latin typeface="Trebuchet MS" pitchFamily="34" charset="0"/>
              </a:rPr>
              <a:t>.</a:t>
            </a:r>
            <a:r>
              <a:rPr lang="en-US" altLang="el-GR" sz="2400" dirty="0" smtClean="0">
                <a:solidFill>
                  <a:srgbClr val="000000"/>
                </a:solidFill>
                <a:latin typeface="Trebuchet MS" pitchFamily="34" charset="0"/>
              </a:rPr>
              <a:t>  η </a:t>
            </a:r>
            <a:r>
              <a:rPr lang="en-US" altLang="el-GR" sz="2400" dirty="0" err="1" smtClean="0">
                <a:solidFill>
                  <a:srgbClr val="000000"/>
                </a:solidFill>
                <a:latin typeface="Trebuchet MS" pitchFamily="34" charset="0"/>
              </a:rPr>
              <a:t>γωνι</a:t>
            </a:r>
            <a:r>
              <a:rPr lang="en-US" altLang="el-GR" sz="2400" dirty="0" smtClean="0">
                <a:solidFill>
                  <a:srgbClr val="000000"/>
                </a:solidFill>
                <a:latin typeface="Trebuchet MS" pitchFamily="34" charset="0"/>
              </a:rPr>
              <a:t>ακή ταχύτητα δεν θα μεταβληθεί.</a:t>
            </a:r>
          </a:p>
          <a:p>
            <a:pPr algn="just" fontAlgn="base">
              <a:spcBef>
                <a:spcPct val="0"/>
              </a:spcBef>
              <a:spcAft>
                <a:spcPct val="0"/>
              </a:spcAft>
            </a:pPr>
            <a:r>
              <a:rPr lang="el-GR" altLang="el-GR" sz="2400" b="1" dirty="0" smtClean="0">
                <a:solidFill>
                  <a:srgbClr val="000000"/>
                </a:solidFill>
                <a:latin typeface="Trebuchet MS" pitchFamily="34" charset="0"/>
              </a:rPr>
              <a:t>δ</a:t>
            </a:r>
            <a:r>
              <a:rPr lang="en-US" altLang="el-GR" sz="2400" b="1" dirty="0" smtClean="0">
                <a:solidFill>
                  <a:srgbClr val="000000"/>
                </a:solidFill>
                <a:latin typeface="Trebuchet MS" pitchFamily="34" charset="0"/>
              </a:rPr>
              <a:t>.</a:t>
            </a:r>
            <a:r>
              <a:rPr lang="en-US" altLang="el-GR" sz="2400" dirty="0" smtClean="0">
                <a:solidFill>
                  <a:srgbClr val="000000"/>
                </a:solidFill>
                <a:latin typeface="Trebuchet MS" pitchFamily="34" charset="0"/>
              </a:rPr>
              <a:t>  η </a:t>
            </a:r>
            <a:r>
              <a:rPr lang="en-US" altLang="el-GR" sz="2400" dirty="0" err="1" smtClean="0">
                <a:solidFill>
                  <a:srgbClr val="000000"/>
                </a:solidFill>
                <a:latin typeface="Trebuchet MS" pitchFamily="34" charset="0"/>
              </a:rPr>
              <a:t>κεντρομόλος</a:t>
            </a:r>
            <a:r>
              <a:rPr lang="en-US" altLang="el-GR" sz="2400" dirty="0" smtClean="0">
                <a:solidFill>
                  <a:srgbClr val="000000"/>
                </a:solidFill>
                <a:latin typeface="Trebuchet MS" pitchFamily="34" charset="0"/>
              </a:rPr>
              <a:t> επ</a:t>
            </a:r>
            <a:r>
              <a:rPr lang="en-US" altLang="el-GR" sz="2400" dirty="0" err="1" smtClean="0">
                <a:solidFill>
                  <a:srgbClr val="000000"/>
                </a:solidFill>
                <a:latin typeface="Trebuchet MS" pitchFamily="34" charset="0"/>
              </a:rPr>
              <a:t>ιτάχυνση</a:t>
            </a:r>
            <a:r>
              <a:rPr lang="en-US" altLang="el-GR" sz="2400" dirty="0" smtClean="0">
                <a:solidFill>
                  <a:srgbClr val="000000"/>
                </a:solidFill>
                <a:latin typeface="Trebuchet MS" pitchFamily="34" charset="0"/>
              </a:rPr>
              <a:t> θα </a:t>
            </a:r>
            <a:r>
              <a:rPr lang="en-US" altLang="el-GR" sz="2400" dirty="0" err="1" smtClean="0">
                <a:solidFill>
                  <a:srgbClr val="000000"/>
                </a:solidFill>
                <a:latin typeface="Trebuchet MS" pitchFamily="34" charset="0"/>
              </a:rPr>
              <a:t>τετρ</a:t>
            </a:r>
            <a:r>
              <a:rPr lang="en-US" altLang="el-GR" sz="2400" dirty="0" smtClean="0">
                <a:solidFill>
                  <a:srgbClr val="000000"/>
                </a:solidFill>
                <a:latin typeface="Trebuchet MS" pitchFamily="34" charset="0"/>
              </a:rPr>
              <a:t>απλασιαστεί.</a:t>
            </a:r>
          </a:p>
          <a:p>
            <a:pPr algn="just" fontAlgn="base">
              <a:spcBef>
                <a:spcPct val="0"/>
              </a:spcBef>
              <a:spcAft>
                <a:spcPct val="0"/>
              </a:spcAft>
            </a:pPr>
            <a:r>
              <a:rPr lang="el-GR" altLang="el-GR" sz="2400" b="1" dirty="0" smtClean="0">
                <a:solidFill>
                  <a:srgbClr val="000000"/>
                </a:solidFill>
                <a:latin typeface="Trebuchet MS" pitchFamily="34" charset="0"/>
              </a:rPr>
              <a:t>ε</a:t>
            </a:r>
            <a:r>
              <a:rPr lang="en-US" altLang="el-GR" sz="2400" b="1" dirty="0" smtClean="0">
                <a:solidFill>
                  <a:srgbClr val="000000"/>
                </a:solidFill>
                <a:latin typeface="Trebuchet MS" pitchFamily="34" charset="0"/>
              </a:rPr>
              <a:t>.</a:t>
            </a:r>
            <a:r>
              <a:rPr lang="en-US" altLang="el-GR" sz="2400" dirty="0" smtClean="0">
                <a:solidFill>
                  <a:srgbClr val="000000"/>
                </a:solidFill>
                <a:latin typeface="Trebuchet MS" pitchFamily="34" charset="0"/>
              </a:rPr>
              <a:t>  η </a:t>
            </a:r>
            <a:r>
              <a:rPr lang="en-US" altLang="el-GR" sz="2400" dirty="0" err="1" smtClean="0">
                <a:solidFill>
                  <a:srgbClr val="000000"/>
                </a:solidFill>
                <a:latin typeface="Trebuchet MS" pitchFamily="34" charset="0"/>
              </a:rPr>
              <a:t>κεντρομόλος</a:t>
            </a:r>
            <a:r>
              <a:rPr lang="en-US" altLang="el-GR" sz="2400" dirty="0" smtClean="0">
                <a:solidFill>
                  <a:srgbClr val="000000"/>
                </a:solidFill>
                <a:latin typeface="Trebuchet MS" pitchFamily="34" charset="0"/>
              </a:rPr>
              <a:t> </a:t>
            </a:r>
            <a:r>
              <a:rPr lang="en-US" altLang="el-GR" sz="2400" dirty="0" err="1" smtClean="0">
                <a:solidFill>
                  <a:srgbClr val="000000"/>
                </a:solidFill>
                <a:latin typeface="Trebuchet MS" pitchFamily="34" charset="0"/>
              </a:rPr>
              <a:t>δύν</a:t>
            </a:r>
            <a:r>
              <a:rPr lang="en-US" altLang="el-GR" sz="2400" dirty="0" smtClean="0">
                <a:solidFill>
                  <a:srgbClr val="000000"/>
                </a:solidFill>
                <a:latin typeface="Trebuchet MS" pitchFamily="34" charset="0"/>
              </a:rPr>
              <a:t>αμη θα </a:t>
            </a:r>
            <a:r>
              <a:rPr lang="el-GR" altLang="el-GR" sz="2400" dirty="0" err="1" smtClean="0">
                <a:solidFill>
                  <a:srgbClr val="000000"/>
                </a:solidFill>
                <a:latin typeface="Trebuchet MS" pitchFamily="34" charset="0"/>
              </a:rPr>
              <a:t>δι</a:t>
            </a:r>
            <a:r>
              <a:rPr lang="en-US" altLang="el-GR" sz="2400" dirty="0" smtClean="0">
                <a:solidFill>
                  <a:srgbClr val="000000"/>
                </a:solidFill>
                <a:latin typeface="Trebuchet MS" pitchFamily="34" charset="0"/>
              </a:rPr>
              <a:t>πλα</a:t>
            </a:r>
            <a:r>
              <a:rPr lang="en-US" altLang="el-GR" sz="2400" dirty="0" err="1" smtClean="0">
                <a:solidFill>
                  <a:srgbClr val="000000"/>
                </a:solidFill>
                <a:latin typeface="Trebuchet MS" pitchFamily="34" charset="0"/>
              </a:rPr>
              <a:t>σι</a:t>
            </a:r>
            <a:r>
              <a:rPr lang="en-US" altLang="el-GR" sz="2400" dirty="0" smtClean="0">
                <a:solidFill>
                  <a:srgbClr val="000000"/>
                </a:solidFill>
                <a:latin typeface="Trebuchet MS" pitchFamily="34" charset="0"/>
              </a:rPr>
              <a:t>αστεί.</a:t>
            </a:r>
            <a:endParaRPr lang="el-GR" altLang="el-GR" sz="2400" dirty="0" smtClean="0">
              <a:solidFill>
                <a:srgbClr val="000000"/>
              </a:solidFill>
              <a:latin typeface="Trebuchet MS" pitchFamily="34" charset="0"/>
            </a:endParaRPr>
          </a:p>
          <a:p>
            <a:pPr algn="just" fontAlgn="base">
              <a:spcBef>
                <a:spcPct val="0"/>
              </a:spcBef>
              <a:spcAft>
                <a:spcPct val="0"/>
              </a:spcAft>
            </a:pPr>
            <a:r>
              <a:rPr lang="en-US" altLang="el-GR" sz="2400" dirty="0" smtClean="0">
                <a:solidFill>
                  <a:srgbClr val="000000"/>
                </a:solidFill>
                <a:latin typeface="Trebuchet MS" pitchFamily="34" charset="0"/>
              </a:rPr>
              <a:t>Να χαρα</a:t>
            </a:r>
            <a:r>
              <a:rPr lang="en-US" altLang="el-GR" sz="2400" dirty="0" err="1" smtClean="0">
                <a:solidFill>
                  <a:srgbClr val="000000"/>
                </a:solidFill>
                <a:latin typeface="Trebuchet MS" pitchFamily="34" charset="0"/>
              </a:rPr>
              <a:t>κτηρίσετε</a:t>
            </a:r>
            <a:r>
              <a:rPr lang="en-US" altLang="el-GR" sz="2400" dirty="0" smtClean="0">
                <a:solidFill>
                  <a:srgbClr val="000000"/>
                </a:solidFill>
                <a:latin typeface="Trebuchet MS" pitchFamily="34" charset="0"/>
              </a:rPr>
              <a:t> </a:t>
            </a:r>
            <a:r>
              <a:rPr lang="en-US" altLang="el-GR" sz="2400" dirty="0" err="1" smtClean="0">
                <a:solidFill>
                  <a:srgbClr val="000000"/>
                </a:solidFill>
                <a:latin typeface="Trebuchet MS" pitchFamily="34" charset="0"/>
              </a:rPr>
              <a:t>κάθε</a:t>
            </a:r>
            <a:r>
              <a:rPr lang="en-US" altLang="el-GR" sz="2400" dirty="0" smtClean="0">
                <a:solidFill>
                  <a:srgbClr val="000000"/>
                </a:solidFill>
                <a:latin typeface="Trebuchet MS" pitchFamily="34" charset="0"/>
              </a:rPr>
              <a:t> </a:t>
            </a:r>
            <a:r>
              <a:rPr lang="en-US" altLang="el-GR" sz="2400" dirty="0" err="1" smtClean="0">
                <a:solidFill>
                  <a:srgbClr val="000000"/>
                </a:solidFill>
                <a:latin typeface="Trebuchet MS" pitchFamily="34" charset="0"/>
              </a:rPr>
              <a:t>μί</a:t>
            </a:r>
            <a:r>
              <a:rPr lang="en-US" altLang="el-GR" sz="2400" dirty="0" smtClean="0">
                <a:solidFill>
                  <a:srgbClr val="000000"/>
                </a:solidFill>
                <a:latin typeface="Trebuchet MS" pitchFamily="34" charset="0"/>
              </a:rPr>
              <a:t>α από τις παραπάνω προτάσεις </a:t>
            </a:r>
            <a:r>
              <a:rPr lang="el-GR" altLang="el-GR" sz="2400" dirty="0" smtClean="0">
                <a:solidFill>
                  <a:srgbClr val="000000"/>
                </a:solidFill>
                <a:latin typeface="Trebuchet MS" pitchFamily="34" charset="0"/>
              </a:rPr>
              <a:t>με  </a:t>
            </a:r>
            <a:r>
              <a:rPr lang="el-GR" altLang="el-GR" sz="2400" b="1" dirty="0" smtClean="0">
                <a:solidFill>
                  <a:srgbClr val="000000"/>
                </a:solidFill>
                <a:latin typeface="Trebuchet MS" pitchFamily="34" charset="0"/>
              </a:rPr>
              <a:t>Σ</a:t>
            </a:r>
            <a:r>
              <a:rPr lang="el-GR" altLang="el-GR" sz="2400" dirty="0" smtClean="0">
                <a:solidFill>
                  <a:srgbClr val="000000"/>
                </a:solidFill>
                <a:latin typeface="Trebuchet MS" pitchFamily="34" charset="0"/>
              </a:rPr>
              <a:t>  αν είναι  </a:t>
            </a:r>
            <a:r>
              <a:rPr lang="en-US" altLang="el-GR" sz="2400" dirty="0" err="1" smtClean="0">
                <a:solidFill>
                  <a:srgbClr val="000000"/>
                </a:solidFill>
                <a:latin typeface="Trebuchet MS" pitchFamily="34" charset="0"/>
              </a:rPr>
              <a:t>Σωστή</a:t>
            </a:r>
            <a:r>
              <a:rPr lang="en-US" altLang="el-GR" sz="2400" dirty="0" smtClean="0">
                <a:solidFill>
                  <a:srgbClr val="000000"/>
                </a:solidFill>
                <a:latin typeface="Trebuchet MS" pitchFamily="34" charset="0"/>
              </a:rPr>
              <a:t> </a:t>
            </a:r>
            <a:r>
              <a:rPr lang="el-GR" altLang="el-GR" sz="2400" dirty="0" smtClean="0">
                <a:solidFill>
                  <a:srgbClr val="000000"/>
                </a:solidFill>
                <a:latin typeface="Trebuchet MS" pitchFamily="34" charset="0"/>
              </a:rPr>
              <a:t> </a:t>
            </a:r>
            <a:r>
              <a:rPr lang="en-US" altLang="el-GR" sz="2400" dirty="0" smtClean="0">
                <a:solidFill>
                  <a:srgbClr val="000000"/>
                </a:solidFill>
                <a:latin typeface="Trebuchet MS" pitchFamily="34" charset="0"/>
              </a:rPr>
              <a:t>ή </a:t>
            </a:r>
            <a:r>
              <a:rPr lang="el-GR" altLang="el-GR" sz="2400" dirty="0" smtClean="0">
                <a:solidFill>
                  <a:srgbClr val="000000"/>
                </a:solidFill>
                <a:latin typeface="Trebuchet MS" pitchFamily="34" charset="0"/>
              </a:rPr>
              <a:t>με  </a:t>
            </a:r>
            <a:r>
              <a:rPr lang="el-GR" altLang="el-GR" sz="2400" b="1" dirty="0" smtClean="0">
                <a:solidFill>
                  <a:srgbClr val="000000"/>
                </a:solidFill>
                <a:latin typeface="Trebuchet MS" pitchFamily="34" charset="0"/>
              </a:rPr>
              <a:t>Λ</a:t>
            </a:r>
            <a:r>
              <a:rPr lang="el-GR" altLang="el-GR" sz="2400" dirty="0" smtClean="0">
                <a:solidFill>
                  <a:srgbClr val="000000"/>
                </a:solidFill>
                <a:latin typeface="Trebuchet MS" pitchFamily="34" charset="0"/>
              </a:rPr>
              <a:t>  αν είναι </a:t>
            </a:r>
            <a:r>
              <a:rPr lang="en-US" altLang="el-GR" sz="2400" dirty="0" err="1" smtClean="0">
                <a:solidFill>
                  <a:srgbClr val="000000"/>
                </a:solidFill>
                <a:latin typeface="Trebuchet MS" pitchFamily="34" charset="0"/>
              </a:rPr>
              <a:t>Λάθος</a:t>
            </a:r>
            <a:r>
              <a:rPr lang="en-US" altLang="el-GR" sz="2400" dirty="0" smtClean="0">
                <a:solidFill>
                  <a:srgbClr val="000000"/>
                </a:solidFill>
                <a:latin typeface="Trebuchet MS" pitchFamily="34" charset="0"/>
              </a:rPr>
              <a:t>.</a:t>
            </a:r>
          </a:p>
          <a:p>
            <a:pPr algn="just" fontAlgn="base">
              <a:spcBef>
                <a:spcPct val="0"/>
              </a:spcBef>
              <a:spcAft>
                <a:spcPct val="0"/>
              </a:spcAft>
            </a:pPr>
            <a:r>
              <a:rPr lang="en-US" altLang="el-GR" sz="2400" dirty="0" smtClean="0">
                <a:solidFill>
                  <a:srgbClr val="000000"/>
                </a:solidFill>
                <a:latin typeface="Trebuchet MS" pitchFamily="34" charset="0"/>
              </a:rPr>
              <a:t>Να </a:t>
            </a:r>
            <a:r>
              <a:rPr lang="en-US" altLang="el-GR" sz="2400" dirty="0" err="1" smtClean="0">
                <a:solidFill>
                  <a:srgbClr val="000000"/>
                </a:solidFill>
                <a:latin typeface="Trebuchet MS" pitchFamily="34" charset="0"/>
              </a:rPr>
              <a:t>δικ</a:t>
            </a:r>
            <a:r>
              <a:rPr lang="en-US" altLang="el-GR" sz="2400" dirty="0" smtClean="0">
                <a:solidFill>
                  <a:srgbClr val="000000"/>
                </a:solidFill>
                <a:latin typeface="Trebuchet MS" pitchFamily="34" charset="0"/>
              </a:rPr>
              <a:t>αιολογήσετε τις απαντήσεις σας.</a:t>
            </a:r>
          </a:p>
        </p:txBody>
      </p:sp>
      <p:sp>
        <p:nvSpPr>
          <p:cNvPr id="5" name="Text Box 7"/>
          <p:cNvSpPr txBox="1">
            <a:spLocks noChangeArrowheads="1"/>
          </p:cNvSpPr>
          <p:nvPr/>
        </p:nvSpPr>
        <p:spPr bwMode="auto">
          <a:xfrm>
            <a:off x="5724525" y="2276475"/>
            <a:ext cx="4333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l-GR" altLang="el-GR" sz="2400" b="1" smtClean="0">
                <a:solidFill>
                  <a:srgbClr val="FF0000"/>
                </a:solidFill>
                <a:effectLst>
                  <a:outerShdw blurRad="38100" dist="38100" dir="2700000" algn="tl">
                    <a:srgbClr val="000000"/>
                  </a:outerShdw>
                </a:effectLst>
                <a:latin typeface="Comic Sans MS" pitchFamily="66" charset="0"/>
              </a:rPr>
              <a:t>Σ</a:t>
            </a:r>
          </a:p>
        </p:txBody>
      </p:sp>
      <p:sp>
        <p:nvSpPr>
          <p:cNvPr id="6" name="Text Box 8"/>
          <p:cNvSpPr txBox="1">
            <a:spLocks noChangeArrowheads="1"/>
          </p:cNvSpPr>
          <p:nvPr/>
        </p:nvSpPr>
        <p:spPr bwMode="auto">
          <a:xfrm>
            <a:off x="5508625" y="2636838"/>
            <a:ext cx="503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l-GR" altLang="el-GR" sz="2400" b="1" smtClean="0">
                <a:solidFill>
                  <a:srgbClr val="FF0000"/>
                </a:solidFill>
                <a:effectLst>
                  <a:outerShdw blurRad="38100" dist="38100" dir="2700000" algn="tl">
                    <a:srgbClr val="000000"/>
                  </a:outerShdw>
                </a:effectLst>
                <a:latin typeface="Comic Sans MS" pitchFamily="66" charset="0"/>
              </a:rPr>
              <a:t>Λ</a:t>
            </a:r>
          </a:p>
        </p:txBody>
      </p:sp>
      <p:sp>
        <p:nvSpPr>
          <p:cNvPr id="7" name="Text Box 9"/>
          <p:cNvSpPr txBox="1">
            <a:spLocks noChangeArrowheads="1"/>
          </p:cNvSpPr>
          <p:nvPr/>
        </p:nvSpPr>
        <p:spPr bwMode="auto">
          <a:xfrm>
            <a:off x="6516688" y="2997200"/>
            <a:ext cx="4333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l-GR" altLang="el-GR" sz="2400" b="1" smtClean="0">
                <a:solidFill>
                  <a:srgbClr val="FF0000"/>
                </a:solidFill>
                <a:effectLst>
                  <a:outerShdw blurRad="38100" dist="38100" dir="2700000" algn="tl">
                    <a:srgbClr val="000000"/>
                  </a:outerShdw>
                </a:effectLst>
                <a:latin typeface="Comic Sans MS" pitchFamily="66" charset="0"/>
              </a:rPr>
              <a:t>Σ</a:t>
            </a:r>
          </a:p>
        </p:txBody>
      </p:sp>
      <p:sp>
        <p:nvSpPr>
          <p:cNvPr id="8" name="Text Box 10"/>
          <p:cNvSpPr txBox="1">
            <a:spLocks noChangeArrowheads="1"/>
          </p:cNvSpPr>
          <p:nvPr/>
        </p:nvSpPr>
        <p:spPr bwMode="auto">
          <a:xfrm>
            <a:off x="7596188" y="3357563"/>
            <a:ext cx="5032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l-GR" altLang="el-GR" sz="2400" b="1" smtClean="0">
                <a:solidFill>
                  <a:srgbClr val="FF0000"/>
                </a:solidFill>
                <a:effectLst>
                  <a:outerShdw blurRad="38100" dist="38100" dir="2700000" algn="tl">
                    <a:srgbClr val="000000"/>
                  </a:outerShdw>
                </a:effectLst>
                <a:latin typeface="Comic Sans MS" pitchFamily="66" charset="0"/>
              </a:rPr>
              <a:t>Λ</a:t>
            </a:r>
          </a:p>
        </p:txBody>
      </p:sp>
      <p:sp>
        <p:nvSpPr>
          <p:cNvPr id="9" name="Text Box 11"/>
          <p:cNvSpPr txBox="1">
            <a:spLocks noChangeArrowheads="1"/>
          </p:cNvSpPr>
          <p:nvPr/>
        </p:nvSpPr>
        <p:spPr bwMode="auto">
          <a:xfrm>
            <a:off x="6588125" y="3716338"/>
            <a:ext cx="4333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l-GR" altLang="el-GR" sz="2400" b="1" smtClean="0">
                <a:solidFill>
                  <a:srgbClr val="FF0000"/>
                </a:solidFill>
                <a:effectLst>
                  <a:outerShdw blurRad="38100" dist="38100" dir="2700000" algn="tl">
                    <a:srgbClr val="000000"/>
                  </a:outerShdw>
                </a:effectLst>
                <a:latin typeface="Comic Sans MS" pitchFamily="66" charset="0"/>
              </a:rPr>
              <a:t>Σ</a:t>
            </a:r>
          </a:p>
        </p:txBody>
      </p:sp>
    </p:spTree>
    <p:extLst>
      <p:ext uri="{BB962C8B-B14F-4D97-AF65-F5344CB8AC3E}">
        <p14:creationId xmlns:p14="http://schemas.microsoft.com/office/powerpoint/2010/main" val="173155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ppt_x</p:attrName>
                                        </p:attrNameLst>
                                      </p:cBhvr>
                                      <p:tavLst>
                                        <p:tav tm="0">
                                          <p:val>
                                            <p:strVal val="#ppt_x-.2"/>
                                          </p:val>
                                        </p:tav>
                                        <p:tav tm="100000">
                                          <p:val>
                                            <p:strVal val="#ppt_x"/>
                                          </p:val>
                                        </p:tav>
                                      </p:tavLst>
                                    </p:anim>
                                    <p:anim calcmode="lin" valueType="num">
                                      <p:cBhvr>
                                        <p:cTn id="13"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14" dur="1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ppt_x</p:attrName>
                                        </p:attrNameLst>
                                      </p:cBhvr>
                                      <p:tavLst>
                                        <p:tav tm="0">
                                          <p:val>
                                            <p:strVal val="#ppt_x-.2"/>
                                          </p:val>
                                        </p:tav>
                                        <p:tav tm="100000">
                                          <p:val>
                                            <p:strVal val="#ppt_x"/>
                                          </p:val>
                                        </p:tav>
                                      </p:tavLst>
                                    </p:anim>
                                    <p:anim calcmode="lin" valueType="num">
                                      <p:cBhvr>
                                        <p:cTn id="20"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21" dur="10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9"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ppt_x</p:attrName>
                                        </p:attrNameLst>
                                      </p:cBhvr>
                                      <p:tavLst>
                                        <p:tav tm="0">
                                          <p:val>
                                            <p:strVal val="#ppt_x-.2"/>
                                          </p:val>
                                        </p:tav>
                                        <p:tav tm="100000">
                                          <p:val>
                                            <p:strVal val="#ppt_x"/>
                                          </p:val>
                                        </p:tav>
                                      </p:tavLst>
                                    </p:anim>
                                    <p:anim calcmode="lin" valueType="num">
                                      <p:cBhvr>
                                        <p:cTn id="27"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28" dur="10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29"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1000" fill="hold"/>
                                        <p:tgtEl>
                                          <p:spTgt spid="8"/>
                                        </p:tgtEl>
                                        <p:attrNameLst>
                                          <p:attrName>ppt_x</p:attrName>
                                        </p:attrNameLst>
                                      </p:cBhvr>
                                      <p:tavLst>
                                        <p:tav tm="0">
                                          <p:val>
                                            <p:strVal val="#ppt_x-.2"/>
                                          </p:val>
                                        </p:tav>
                                        <p:tav tm="100000">
                                          <p:val>
                                            <p:strVal val="#ppt_x"/>
                                          </p:val>
                                        </p:tav>
                                      </p:tavLst>
                                    </p:anim>
                                    <p:anim calcmode="lin" valueType="num">
                                      <p:cBhvr>
                                        <p:cTn id="34"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35" dur="10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29" presetClass="entr" presetSubtype="0"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p:cTn id="40" dur="1000" fill="hold"/>
                                        <p:tgtEl>
                                          <p:spTgt spid="9"/>
                                        </p:tgtEl>
                                        <p:attrNameLst>
                                          <p:attrName>ppt_x</p:attrName>
                                        </p:attrNameLst>
                                      </p:cBhvr>
                                      <p:tavLst>
                                        <p:tav tm="0">
                                          <p:val>
                                            <p:strVal val="#ppt_x-.2"/>
                                          </p:val>
                                        </p:tav>
                                        <p:tav tm="100000">
                                          <p:val>
                                            <p:strVal val="#ppt_x"/>
                                          </p:val>
                                        </p:tav>
                                      </p:tavLst>
                                    </p:anim>
                                    <p:anim calcmode="lin" valueType="num">
                                      <p:cBhvr>
                                        <p:cTn id="41"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4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prstClr val="black"/>
                </a:solidFill>
              </a:rPr>
              <a:t>Μερκ</a:t>
            </a:r>
            <a:r>
              <a:rPr lang="el-GR" dirty="0" smtClean="0">
                <a:solidFill>
                  <a:prstClr val="black"/>
                </a:solidFill>
              </a:rPr>
              <a:t>. Παναγιωτόπουλος - Φυσικός        </a:t>
            </a:r>
            <a:r>
              <a:rPr lang="en-US" dirty="0" smtClean="0">
                <a:solidFill>
                  <a:prstClr val="black"/>
                </a:solidFill>
              </a:rPr>
              <a:t>www.merkopanas.blogspot.gr</a:t>
            </a:r>
            <a:endParaRPr lang="el-GR" dirty="0">
              <a:solidFill>
                <a:prstClr val="black"/>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solidFill>
              </a:rPr>
              <a:pPr/>
              <a:t>4</a:t>
            </a:fld>
            <a:endParaRPr lang="el-GR" dirty="0">
              <a:solidFill>
                <a:prstClr val="black"/>
              </a:solidFill>
            </a:endParaRPr>
          </a:p>
        </p:txBody>
      </p:sp>
      <p:pic>
        <p:nvPicPr>
          <p:cNvPr id="5"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2945803"/>
            <a:ext cx="1219200" cy="11620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2342" y="1268760"/>
            <a:ext cx="720204" cy="10796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utoShape 6"/>
          <p:cNvSpPr>
            <a:spLocks noChangeArrowheads="1"/>
          </p:cNvSpPr>
          <p:nvPr/>
        </p:nvSpPr>
        <p:spPr bwMode="auto">
          <a:xfrm>
            <a:off x="3707904" y="142090"/>
            <a:ext cx="3528244" cy="1547088"/>
          </a:xfrm>
          <a:prstGeom prst="cloudCallout">
            <a:avLst>
              <a:gd name="adj1" fmla="val 58126"/>
              <a:gd name="adj2" fmla="val 32837"/>
            </a:avLst>
          </a:prstGeom>
          <a:noFill/>
          <a:ln w="9525">
            <a:solidFill>
              <a:schemeClr val="tx1"/>
            </a:solidFill>
            <a:round/>
            <a:headEnd/>
            <a:tailEnd/>
          </a:ln>
          <a:effectLst/>
        </p:spPr>
        <p:txBody>
          <a:bodyPr/>
          <a:lstStyle/>
          <a:p>
            <a:pPr algn="ctr"/>
            <a:r>
              <a:rPr lang="el-GR" sz="2000" b="1" dirty="0" smtClean="0">
                <a:latin typeface="Comic Sans MS" pitchFamily="66" charset="0"/>
              </a:rPr>
              <a:t>Εμείς με ποια περιοδική κίνηση θ’ ασχοληθούμε</a:t>
            </a:r>
            <a:r>
              <a:rPr lang="en-US" sz="2000" b="1" dirty="0" smtClean="0">
                <a:latin typeface="Comic Sans MS" pitchFamily="66" charset="0"/>
              </a:rPr>
              <a:t>;</a:t>
            </a:r>
            <a:endParaRPr lang="el-GR" sz="2000" b="1" dirty="0">
              <a:latin typeface="Comic Sans MS" pitchFamily="66" charset="0"/>
            </a:endParaRPr>
          </a:p>
        </p:txBody>
      </p:sp>
      <p:sp>
        <p:nvSpPr>
          <p:cNvPr id="8" name="Επεξήγηση με στρογγυλεμένο παραλληλόγραμμο 7"/>
          <p:cNvSpPr/>
          <p:nvPr/>
        </p:nvSpPr>
        <p:spPr>
          <a:xfrm>
            <a:off x="1835696" y="2086689"/>
            <a:ext cx="6016748" cy="1718228"/>
          </a:xfrm>
          <a:prstGeom prst="wedgeRoundRectCallout">
            <a:avLst>
              <a:gd name="adj1" fmla="val -88829"/>
              <a:gd name="adj2" fmla="val 3686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400" b="1" dirty="0" smtClean="0">
                <a:solidFill>
                  <a:schemeClr val="tx1"/>
                </a:solidFill>
                <a:latin typeface="Comic Sans MS" pitchFamily="66" charset="0"/>
              </a:rPr>
              <a:t>         Θ’ ασχοληθούμε με την</a:t>
            </a:r>
          </a:p>
          <a:p>
            <a:pPr algn="ctr"/>
            <a:endParaRPr lang="el-GR" sz="2400" b="1" dirty="0" smtClean="0">
              <a:solidFill>
                <a:schemeClr val="tx1"/>
              </a:solidFill>
              <a:latin typeface="Comic Sans MS" pitchFamily="66" charset="0"/>
            </a:endParaRPr>
          </a:p>
          <a:p>
            <a:pPr lvl="0" algn="ctr"/>
            <a:r>
              <a:rPr lang="el-GR" altLang="el-GR" sz="3200" b="1" kern="0" dirty="0">
                <a:solidFill>
                  <a:srgbClr val="FF0000"/>
                </a:solidFill>
                <a:effectLst>
                  <a:outerShdw blurRad="38100" dist="38100" dir="2700000" algn="tl">
                    <a:srgbClr val="000000"/>
                  </a:outerShdw>
                </a:effectLst>
                <a:latin typeface="Comic Sans MS" pitchFamily="66" charset="0"/>
              </a:rPr>
              <a:t>Κυκλική κίνηση </a:t>
            </a:r>
            <a:r>
              <a:rPr lang="el-GR" altLang="el-GR" sz="2400" b="1" kern="0" dirty="0">
                <a:solidFill>
                  <a:srgbClr val="FF0000"/>
                </a:solidFill>
                <a:effectLst>
                  <a:outerShdw blurRad="38100" dist="38100" dir="2700000" algn="tl">
                    <a:srgbClr val="000000">
                      <a:alpha val="43137"/>
                    </a:srgbClr>
                  </a:outerShdw>
                </a:effectLst>
                <a:latin typeface="Comic Sans MS" pitchFamily="66" charset="0"/>
              </a:rPr>
              <a:t>(υλικού σημείου)  </a:t>
            </a:r>
          </a:p>
          <a:p>
            <a:pPr algn="ctr"/>
            <a:r>
              <a:rPr lang="el-GR" sz="3200" b="1" dirty="0" smtClean="0">
                <a:solidFill>
                  <a:schemeClr val="tx1"/>
                </a:solidFill>
                <a:latin typeface="Comic Sans MS" pitchFamily="66" charset="0"/>
              </a:rPr>
              <a:t> </a:t>
            </a:r>
            <a:endParaRPr lang="el-GR" sz="3200" b="1" dirty="0">
              <a:solidFill>
                <a:schemeClr val="tx1"/>
              </a:solidFill>
              <a:latin typeface="Comic Sans MS" pitchFamily="66" charset="0"/>
            </a:endParaRPr>
          </a:p>
        </p:txBody>
      </p:sp>
      <p:pic>
        <p:nvPicPr>
          <p:cNvPr id="10" name="Picture 6" descr="Uniform circular motion animation"/>
          <p:cNvPicPr>
            <a:picLocks noChangeAspect="1" noChangeArrowheads="1" noCrop="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3457971" y="3301617"/>
            <a:ext cx="2772197" cy="277219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623163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dissolv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dissolve">
                                      <p:cBhvr>
                                        <p:cTn id="16" dur="500"/>
                                        <p:tgtEl>
                                          <p:spTgt spid="5"/>
                                        </p:tgtEl>
                                      </p:cBhvr>
                                    </p:animEffect>
                                  </p:childTnLst>
                                </p:cTn>
                              </p:par>
                            </p:childTnLst>
                          </p:cTn>
                        </p:par>
                        <p:par>
                          <p:cTn id="17" fill="hold">
                            <p:stCondLst>
                              <p:cond delay="500"/>
                            </p:stCondLst>
                            <p:childTnLst>
                              <p:par>
                                <p:cTn id="18" presetID="9" presetClass="entr" presetSubtype="0" fill="hold" nodeType="after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Effect transition="in" filter="dissolve">
                                      <p:cBhvr>
                                        <p:cTn id="20" dur="500"/>
                                        <p:tgtEl>
                                          <p:spTgt spid="8">
                                            <p:txEl>
                                              <p:pRg st="0" end="0"/>
                                            </p:txEl>
                                          </p:spTgt>
                                        </p:tgtEl>
                                      </p:cBhvr>
                                    </p:animEffect>
                                  </p:childTnLst>
                                </p:cTn>
                              </p:par>
                            </p:childTnLst>
                          </p:cTn>
                        </p:par>
                        <p:par>
                          <p:cTn id="21" fill="hold">
                            <p:stCondLst>
                              <p:cond delay="1000"/>
                            </p:stCondLst>
                            <p:childTnLst>
                              <p:par>
                                <p:cTn id="22" presetID="2" presetClass="entr" presetSubtype="2" fill="hold" nodeType="afterEffect">
                                  <p:stCondLst>
                                    <p:cond delay="250"/>
                                  </p:stCondLst>
                                  <p:childTnLst>
                                    <p:set>
                                      <p:cBhvr>
                                        <p:cTn id="23" dur="1" fill="hold">
                                          <p:stCondLst>
                                            <p:cond delay="0"/>
                                          </p:stCondLst>
                                        </p:cTn>
                                        <p:tgtEl>
                                          <p:spTgt spid="8">
                                            <p:txEl>
                                              <p:pRg st="2" end="2"/>
                                            </p:txEl>
                                          </p:spTgt>
                                        </p:tgtEl>
                                        <p:attrNameLst>
                                          <p:attrName>style.visibility</p:attrName>
                                        </p:attrNameLst>
                                      </p:cBhvr>
                                      <p:to>
                                        <p:strVal val="visible"/>
                                      </p:to>
                                    </p:set>
                                    <p:anim calcmode="lin" valueType="num">
                                      <p:cBhvr additive="base">
                                        <p:cTn id="24" dur="2000" fill="hold"/>
                                        <p:tgtEl>
                                          <p:spTgt spid="8">
                                            <p:txEl>
                                              <p:pRg st="2" end="2"/>
                                            </p:txEl>
                                          </p:spTgt>
                                        </p:tgtEl>
                                        <p:attrNameLst>
                                          <p:attrName>ppt_x</p:attrName>
                                        </p:attrNameLst>
                                      </p:cBhvr>
                                      <p:tavLst>
                                        <p:tav tm="0">
                                          <p:val>
                                            <p:strVal val="1+#ppt_w/2"/>
                                          </p:val>
                                        </p:tav>
                                        <p:tav tm="100000">
                                          <p:val>
                                            <p:strVal val="#ppt_x"/>
                                          </p:val>
                                        </p:tav>
                                      </p:tavLst>
                                    </p:anim>
                                    <p:anim calcmode="lin" valueType="num">
                                      <p:cBhvr additive="base">
                                        <p:cTn id="25" dur="2000" fill="hold"/>
                                        <p:tgtEl>
                                          <p:spTgt spid="8">
                                            <p:txEl>
                                              <p:pRg st="2" end="2"/>
                                            </p:txEl>
                                          </p:spTgt>
                                        </p:tgtEl>
                                        <p:attrNameLst>
                                          <p:attrName>ppt_y</p:attrName>
                                        </p:attrNameLst>
                                      </p:cBhvr>
                                      <p:tavLst>
                                        <p:tav tm="0">
                                          <p:val>
                                            <p:strVal val="#ppt_y"/>
                                          </p:val>
                                        </p:tav>
                                        <p:tav tm="100000">
                                          <p:val>
                                            <p:strVal val="#ppt_y"/>
                                          </p:val>
                                        </p:tav>
                                      </p:tavLst>
                                    </p:anim>
                                  </p:childTnLst>
                                </p:cTn>
                              </p:par>
                            </p:childTnLst>
                          </p:cTn>
                        </p:par>
                        <p:par>
                          <p:cTn id="26" fill="hold">
                            <p:stCondLst>
                              <p:cond delay="3250"/>
                            </p:stCondLst>
                            <p:childTnLst>
                              <p:par>
                                <p:cTn id="27" presetID="9" presetClass="entr" presetSubtype="0" fill="hold" nodeType="afterEffect">
                                  <p:stCondLst>
                                    <p:cond delay="500"/>
                                  </p:stCondLst>
                                  <p:childTnLst>
                                    <p:set>
                                      <p:cBhvr>
                                        <p:cTn id="28" dur="1" fill="hold">
                                          <p:stCondLst>
                                            <p:cond delay="0"/>
                                          </p:stCondLst>
                                        </p:cTn>
                                        <p:tgtEl>
                                          <p:spTgt spid="10"/>
                                        </p:tgtEl>
                                        <p:attrNameLst>
                                          <p:attrName>style.visibility</p:attrName>
                                        </p:attrNameLst>
                                      </p:cBhvr>
                                      <p:to>
                                        <p:strVal val="visible"/>
                                      </p:to>
                                    </p:set>
                                    <p:animEffect transition="in" filter="dissolve">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prstClr val="black"/>
                </a:solidFill>
              </a:rPr>
              <a:t>Μερκ</a:t>
            </a:r>
            <a:r>
              <a:rPr lang="el-GR" dirty="0" smtClean="0">
                <a:solidFill>
                  <a:prstClr val="black"/>
                </a:solidFill>
              </a:rPr>
              <a:t>. Παναγιωτόπουλος - Φυσικός        </a:t>
            </a:r>
            <a:r>
              <a:rPr lang="en-US" dirty="0" smtClean="0">
                <a:solidFill>
                  <a:prstClr val="black"/>
                </a:solidFill>
              </a:rPr>
              <a:t>www.merkopanas.blogspot.gr</a:t>
            </a:r>
            <a:endParaRPr lang="el-GR" dirty="0">
              <a:solidFill>
                <a:prstClr val="black"/>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solidFill>
              </a:rPr>
              <a:pPr/>
              <a:t>40</a:t>
            </a:fld>
            <a:endParaRPr lang="el-GR" dirty="0">
              <a:solidFill>
                <a:prstClr val="black"/>
              </a:solidFill>
            </a:endParaRPr>
          </a:p>
        </p:txBody>
      </p:sp>
      <p:sp>
        <p:nvSpPr>
          <p:cNvPr id="4" name="Rectangle 4"/>
          <p:cNvSpPr>
            <a:spLocks noChangeArrowheads="1"/>
          </p:cNvSpPr>
          <p:nvPr/>
        </p:nvSpPr>
        <p:spPr bwMode="auto">
          <a:xfrm>
            <a:off x="395288" y="415440"/>
            <a:ext cx="8353425"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fontAlgn="base">
              <a:spcBef>
                <a:spcPct val="0"/>
              </a:spcBef>
              <a:spcAft>
                <a:spcPct val="0"/>
              </a:spcAft>
            </a:pPr>
            <a:r>
              <a:rPr lang="el-GR" altLang="el-GR" sz="2400" b="1" dirty="0" smtClean="0">
                <a:solidFill>
                  <a:srgbClr val="000000"/>
                </a:solidFill>
                <a:latin typeface="Trebuchet MS" pitchFamily="34" charset="0"/>
              </a:rPr>
              <a:t>10</a:t>
            </a:r>
            <a:r>
              <a:rPr lang="en-US" altLang="el-GR" sz="2400" b="1" dirty="0" smtClean="0">
                <a:solidFill>
                  <a:srgbClr val="000000"/>
                </a:solidFill>
                <a:latin typeface="Trebuchet MS" pitchFamily="34" charset="0"/>
              </a:rPr>
              <a:t>. </a:t>
            </a:r>
            <a:r>
              <a:rPr lang="en-US" altLang="el-GR" sz="2400" dirty="0" err="1" smtClean="0">
                <a:solidFill>
                  <a:srgbClr val="000000"/>
                </a:solidFill>
                <a:latin typeface="Trebuchet MS" pitchFamily="34" charset="0"/>
              </a:rPr>
              <a:t>Υλικό</a:t>
            </a:r>
            <a:r>
              <a:rPr lang="en-US" altLang="el-GR" sz="2400" dirty="0" smtClean="0">
                <a:solidFill>
                  <a:srgbClr val="000000"/>
                </a:solidFill>
                <a:latin typeface="Trebuchet MS" pitchFamily="34" charset="0"/>
              </a:rPr>
              <a:t> </a:t>
            </a:r>
            <a:r>
              <a:rPr lang="en-US" altLang="el-GR" sz="2400" dirty="0" err="1" smtClean="0">
                <a:solidFill>
                  <a:srgbClr val="000000"/>
                </a:solidFill>
                <a:latin typeface="Trebuchet MS" pitchFamily="34" charset="0"/>
              </a:rPr>
              <a:t>σημείο</a:t>
            </a:r>
            <a:r>
              <a:rPr lang="en-US" altLang="el-GR" sz="2400" dirty="0" smtClean="0">
                <a:solidFill>
                  <a:srgbClr val="000000"/>
                </a:solidFill>
                <a:latin typeface="Trebuchet MS" pitchFamily="34" charset="0"/>
              </a:rPr>
              <a:t> </a:t>
            </a:r>
            <a:r>
              <a:rPr lang="en-US" altLang="el-GR" sz="2400" dirty="0" err="1" smtClean="0">
                <a:solidFill>
                  <a:srgbClr val="000000"/>
                </a:solidFill>
                <a:latin typeface="Trebuchet MS" pitchFamily="34" charset="0"/>
              </a:rPr>
              <a:t>μάζ</a:t>
            </a:r>
            <a:r>
              <a:rPr lang="en-US" altLang="el-GR" sz="2400" dirty="0" smtClean="0">
                <a:solidFill>
                  <a:srgbClr val="000000"/>
                </a:solidFill>
                <a:latin typeface="Trebuchet MS" pitchFamily="34" charset="0"/>
              </a:rPr>
              <a:t>ας </a:t>
            </a:r>
            <a:r>
              <a:rPr lang="en-US" altLang="el-GR" sz="2400" i="1" dirty="0" smtClean="0">
                <a:solidFill>
                  <a:srgbClr val="000000"/>
                </a:solidFill>
                <a:latin typeface="Trebuchet MS" pitchFamily="34" charset="0"/>
              </a:rPr>
              <a:t>m</a:t>
            </a:r>
            <a:r>
              <a:rPr lang="en-US" altLang="el-GR" sz="2400" dirty="0" smtClean="0">
                <a:solidFill>
                  <a:srgbClr val="000000"/>
                </a:solidFill>
                <a:latin typeface="Trebuchet MS" pitchFamily="34" charset="0"/>
              </a:rPr>
              <a:t> κινείται σε περιφέρεια κύκλου ακτίνας </a:t>
            </a:r>
            <a:r>
              <a:rPr lang="en-US" altLang="el-GR" sz="2400" i="1" dirty="0" smtClean="0">
                <a:solidFill>
                  <a:srgbClr val="000000"/>
                </a:solidFill>
                <a:latin typeface="Trebuchet MS" pitchFamily="34" charset="0"/>
              </a:rPr>
              <a:t>R</a:t>
            </a:r>
            <a:r>
              <a:rPr lang="en-US" altLang="el-GR" sz="2400" dirty="0" smtClean="0">
                <a:solidFill>
                  <a:srgbClr val="000000"/>
                </a:solidFill>
                <a:latin typeface="Trebuchet MS" pitchFamily="34" charset="0"/>
              </a:rPr>
              <a:t> με ομαλή κυκλική κίνηση ταχύτητας μέτρου </a:t>
            </a:r>
            <a:r>
              <a:rPr lang="en-US" altLang="el-GR" sz="2400" i="1" dirty="0" smtClean="0">
                <a:solidFill>
                  <a:srgbClr val="000000"/>
                </a:solidFill>
                <a:latin typeface="Trebuchet MS" pitchFamily="34" charset="0"/>
              </a:rPr>
              <a:t>υ</a:t>
            </a:r>
            <a:r>
              <a:rPr lang="en-US" altLang="el-GR" sz="2400" dirty="0" smtClean="0">
                <a:solidFill>
                  <a:srgbClr val="000000"/>
                </a:solidFill>
                <a:latin typeface="Trebuchet MS" pitchFamily="34" charset="0"/>
              </a:rPr>
              <a:t>  έχοντας συχνότητα </a:t>
            </a:r>
            <a:r>
              <a:rPr lang="en-US" altLang="el-GR" sz="2400" i="1" dirty="0" smtClean="0">
                <a:solidFill>
                  <a:srgbClr val="000000"/>
                </a:solidFill>
                <a:latin typeface="Trebuchet MS" pitchFamily="34" charset="0"/>
              </a:rPr>
              <a:t>f</a:t>
            </a:r>
            <a:r>
              <a:rPr lang="en-US" altLang="el-GR" sz="2400" dirty="0" smtClean="0">
                <a:solidFill>
                  <a:srgbClr val="000000"/>
                </a:solidFill>
                <a:latin typeface="Trebuchet MS" pitchFamily="34" charset="0"/>
              </a:rPr>
              <a:t>. </a:t>
            </a:r>
            <a:r>
              <a:rPr lang="en-US" altLang="el-GR" sz="2400" dirty="0" err="1" smtClean="0">
                <a:solidFill>
                  <a:srgbClr val="000000"/>
                </a:solidFill>
                <a:latin typeface="Trebuchet MS" pitchFamily="34" charset="0"/>
              </a:rPr>
              <a:t>Αν</a:t>
            </a:r>
            <a:r>
              <a:rPr lang="en-US" altLang="el-GR" sz="2400" dirty="0" smtClean="0">
                <a:solidFill>
                  <a:srgbClr val="000000"/>
                </a:solidFill>
                <a:latin typeface="Trebuchet MS" pitchFamily="34" charset="0"/>
              </a:rPr>
              <a:t> </a:t>
            </a:r>
            <a:r>
              <a:rPr lang="el-GR" altLang="el-GR" sz="2400" dirty="0" err="1" smtClean="0">
                <a:solidFill>
                  <a:srgbClr val="000000"/>
                </a:solidFill>
                <a:latin typeface="Trebuchet MS" pitchFamily="34" charset="0"/>
              </a:rPr>
              <a:t>υπο</a:t>
            </a:r>
            <a:r>
              <a:rPr lang="en-US" altLang="el-GR" sz="2400" dirty="0" err="1" smtClean="0">
                <a:solidFill>
                  <a:srgbClr val="000000"/>
                </a:solidFill>
                <a:latin typeface="Trebuchet MS" pitchFamily="34" charset="0"/>
              </a:rPr>
              <a:t>δι</a:t>
            </a:r>
            <a:r>
              <a:rPr lang="en-US" altLang="el-GR" sz="2400" dirty="0" smtClean="0">
                <a:solidFill>
                  <a:srgbClr val="000000"/>
                </a:solidFill>
                <a:latin typeface="Trebuchet MS" pitchFamily="34" charset="0"/>
              </a:rPr>
              <a:t>πλασιάσουμε την ακτίνα της κυκλικής κίνησης </a:t>
            </a:r>
            <a:r>
              <a:rPr lang="el-GR" altLang="el-GR" sz="2400" dirty="0" smtClean="0">
                <a:solidFill>
                  <a:srgbClr val="000000"/>
                </a:solidFill>
                <a:latin typeface="Trebuchet MS" pitchFamily="34" charset="0"/>
              </a:rPr>
              <a:t>και διπλασιάσουμε τη συχνότητα περιστροφής,</a:t>
            </a:r>
            <a:r>
              <a:rPr lang="en-US" altLang="el-GR" sz="2400" dirty="0" smtClean="0">
                <a:solidFill>
                  <a:srgbClr val="000000"/>
                </a:solidFill>
                <a:latin typeface="Trebuchet MS" pitchFamily="34" charset="0"/>
              </a:rPr>
              <a:t> </a:t>
            </a:r>
            <a:r>
              <a:rPr lang="en-US" altLang="el-GR" sz="2400" dirty="0" err="1" smtClean="0">
                <a:solidFill>
                  <a:srgbClr val="000000"/>
                </a:solidFill>
                <a:latin typeface="Trebuchet MS" pitchFamily="34" charset="0"/>
              </a:rPr>
              <a:t>τότε</a:t>
            </a:r>
            <a:endParaRPr lang="en-US" altLang="el-GR" sz="2400" dirty="0" smtClean="0">
              <a:solidFill>
                <a:srgbClr val="000000"/>
              </a:solidFill>
              <a:latin typeface="Trebuchet MS" pitchFamily="34" charset="0"/>
            </a:endParaRPr>
          </a:p>
          <a:p>
            <a:pPr algn="just" fontAlgn="base">
              <a:spcBef>
                <a:spcPct val="0"/>
              </a:spcBef>
              <a:spcAft>
                <a:spcPct val="0"/>
              </a:spcAft>
            </a:pPr>
            <a:r>
              <a:rPr lang="el-GR" altLang="el-GR" sz="2400" b="1" dirty="0" smtClean="0">
                <a:solidFill>
                  <a:srgbClr val="000000"/>
                </a:solidFill>
                <a:latin typeface="Trebuchet MS" pitchFamily="34" charset="0"/>
              </a:rPr>
              <a:t>α</a:t>
            </a:r>
            <a:r>
              <a:rPr lang="en-US" altLang="el-GR" sz="2400" b="1" dirty="0" smtClean="0">
                <a:solidFill>
                  <a:srgbClr val="000000"/>
                </a:solidFill>
                <a:latin typeface="Trebuchet MS" pitchFamily="34" charset="0"/>
              </a:rPr>
              <a:t>.</a:t>
            </a:r>
            <a:r>
              <a:rPr lang="en-US" altLang="el-GR" sz="2400" dirty="0" smtClean="0">
                <a:solidFill>
                  <a:srgbClr val="000000"/>
                </a:solidFill>
                <a:latin typeface="Trebuchet MS" pitchFamily="34" charset="0"/>
              </a:rPr>
              <a:t>  η τα</a:t>
            </a:r>
            <a:r>
              <a:rPr lang="en-US" altLang="el-GR" sz="2400" dirty="0" err="1" smtClean="0">
                <a:solidFill>
                  <a:srgbClr val="000000"/>
                </a:solidFill>
                <a:latin typeface="Trebuchet MS" pitchFamily="34" charset="0"/>
              </a:rPr>
              <a:t>χύτητά</a:t>
            </a:r>
            <a:r>
              <a:rPr lang="en-US" altLang="el-GR" sz="2400" dirty="0" smtClean="0">
                <a:solidFill>
                  <a:srgbClr val="000000"/>
                </a:solidFill>
                <a:latin typeface="Trebuchet MS" pitchFamily="34" charset="0"/>
              </a:rPr>
              <a:t> </a:t>
            </a:r>
            <a:r>
              <a:rPr lang="en-US" altLang="el-GR" sz="2400" dirty="0" err="1" smtClean="0">
                <a:solidFill>
                  <a:srgbClr val="000000"/>
                </a:solidFill>
                <a:latin typeface="Trebuchet MS" pitchFamily="34" charset="0"/>
              </a:rPr>
              <a:t>του</a:t>
            </a:r>
            <a:r>
              <a:rPr lang="en-US" altLang="el-GR" sz="2400" dirty="0" smtClean="0">
                <a:solidFill>
                  <a:srgbClr val="000000"/>
                </a:solidFill>
                <a:latin typeface="Trebuchet MS" pitchFamily="34" charset="0"/>
              </a:rPr>
              <a:t> θα</a:t>
            </a:r>
            <a:r>
              <a:rPr lang="el-GR" altLang="el-GR" sz="2400" dirty="0" smtClean="0">
                <a:solidFill>
                  <a:srgbClr val="000000"/>
                </a:solidFill>
                <a:latin typeface="Trebuchet MS" pitchFamily="34" charset="0"/>
              </a:rPr>
              <a:t> </a:t>
            </a:r>
            <a:r>
              <a:rPr lang="en-US" altLang="el-GR" sz="2400" dirty="0" err="1" smtClean="0">
                <a:solidFill>
                  <a:srgbClr val="000000"/>
                </a:solidFill>
                <a:latin typeface="Trebuchet MS" pitchFamily="34" charset="0"/>
              </a:rPr>
              <a:t>δι</a:t>
            </a:r>
            <a:r>
              <a:rPr lang="en-US" altLang="el-GR" sz="2400" dirty="0" smtClean="0">
                <a:solidFill>
                  <a:srgbClr val="000000"/>
                </a:solidFill>
                <a:latin typeface="Trebuchet MS" pitchFamily="34" charset="0"/>
              </a:rPr>
              <a:t>πλασιαστεί.</a:t>
            </a:r>
          </a:p>
          <a:p>
            <a:pPr algn="just" fontAlgn="base">
              <a:spcBef>
                <a:spcPct val="0"/>
              </a:spcBef>
              <a:spcAft>
                <a:spcPct val="0"/>
              </a:spcAft>
            </a:pPr>
            <a:r>
              <a:rPr lang="el-GR" altLang="el-GR" sz="2400" b="1" dirty="0" smtClean="0">
                <a:solidFill>
                  <a:srgbClr val="000000"/>
                </a:solidFill>
                <a:latin typeface="Trebuchet MS" pitchFamily="34" charset="0"/>
              </a:rPr>
              <a:t>β</a:t>
            </a:r>
            <a:r>
              <a:rPr lang="en-US" altLang="el-GR" sz="2400" b="1" dirty="0" smtClean="0">
                <a:solidFill>
                  <a:srgbClr val="000000"/>
                </a:solidFill>
                <a:latin typeface="Trebuchet MS" pitchFamily="34" charset="0"/>
              </a:rPr>
              <a:t>.</a:t>
            </a:r>
            <a:r>
              <a:rPr lang="en-US" altLang="el-GR" sz="2400" dirty="0" smtClean="0">
                <a:solidFill>
                  <a:srgbClr val="000000"/>
                </a:solidFill>
                <a:latin typeface="Trebuchet MS" pitchFamily="34" charset="0"/>
              </a:rPr>
              <a:t>  η π</a:t>
            </a:r>
            <a:r>
              <a:rPr lang="en-US" altLang="el-GR" sz="2400" dirty="0" err="1" smtClean="0">
                <a:solidFill>
                  <a:srgbClr val="000000"/>
                </a:solidFill>
                <a:latin typeface="Trebuchet MS" pitchFamily="34" charset="0"/>
              </a:rPr>
              <a:t>ερίοδός</a:t>
            </a:r>
            <a:r>
              <a:rPr lang="en-US" altLang="el-GR" sz="2400" dirty="0" smtClean="0">
                <a:solidFill>
                  <a:srgbClr val="000000"/>
                </a:solidFill>
                <a:latin typeface="Trebuchet MS" pitchFamily="34" charset="0"/>
              </a:rPr>
              <a:t> </a:t>
            </a:r>
            <a:r>
              <a:rPr lang="en-US" altLang="el-GR" sz="2400" dirty="0" err="1" smtClean="0">
                <a:solidFill>
                  <a:srgbClr val="000000"/>
                </a:solidFill>
                <a:latin typeface="Trebuchet MS" pitchFamily="34" charset="0"/>
              </a:rPr>
              <a:t>του</a:t>
            </a:r>
            <a:r>
              <a:rPr lang="en-US" altLang="el-GR" sz="2400" dirty="0" smtClean="0">
                <a:solidFill>
                  <a:srgbClr val="000000"/>
                </a:solidFill>
                <a:latin typeface="Trebuchet MS" pitchFamily="34" charset="0"/>
              </a:rPr>
              <a:t> θα </a:t>
            </a:r>
            <a:r>
              <a:rPr lang="en-US" altLang="el-GR" sz="2400" dirty="0" err="1" smtClean="0">
                <a:solidFill>
                  <a:srgbClr val="000000"/>
                </a:solidFill>
                <a:latin typeface="Trebuchet MS" pitchFamily="34" charset="0"/>
              </a:rPr>
              <a:t>δι</a:t>
            </a:r>
            <a:r>
              <a:rPr lang="en-US" altLang="el-GR" sz="2400" dirty="0" smtClean="0">
                <a:solidFill>
                  <a:srgbClr val="000000"/>
                </a:solidFill>
                <a:latin typeface="Trebuchet MS" pitchFamily="34" charset="0"/>
              </a:rPr>
              <a:t>πλασιαστεί.</a:t>
            </a:r>
          </a:p>
          <a:p>
            <a:pPr algn="just" fontAlgn="base">
              <a:spcBef>
                <a:spcPct val="0"/>
              </a:spcBef>
              <a:spcAft>
                <a:spcPct val="0"/>
              </a:spcAft>
            </a:pPr>
            <a:r>
              <a:rPr lang="el-GR" altLang="el-GR" sz="2400" b="1" dirty="0" smtClean="0">
                <a:solidFill>
                  <a:srgbClr val="000000"/>
                </a:solidFill>
                <a:latin typeface="Trebuchet MS" pitchFamily="34" charset="0"/>
              </a:rPr>
              <a:t>γ</a:t>
            </a:r>
            <a:r>
              <a:rPr lang="en-US" altLang="el-GR" sz="2400" b="1" dirty="0" smtClean="0">
                <a:solidFill>
                  <a:srgbClr val="000000"/>
                </a:solidFill>
                <a:latin typeface="Trebuchet MS" pitchFamily="34" charset="0"/>
              </a:rPr>
              <a:t>.</a:t>
            </a:r>
            <a:r>
              <a:rPr lang="en-US" altLang="el-GR" sz="2400" dirty="0" smtClean="0">
                <a:solidFill>
                  <a:srgbClr val="000000"/>
                </a:solidFill>
                <a:latin typeface="Trebuchet MS" pitchFamily="34" charset="0"/>
              </a:rPr>
              <a:t>  η </a:t>
            </a:r>
            <a:r>
              <a:rPr lang="en-US" altLang="el-GR" sz="2400" dirty="0" err="1" smtClean="0">
                <a:solidFill>
                  <a:srgbClr val="000000"/>
                </a:solidFill>
                <a:latin typeface="Trebuchet MS" pitchFamily="34" charset="0"/>
              </a:rPr>
              <a:t>γωνι</a:t>
            </a:r>
            <a:r>
              <a:rPr lang="en-US" altLang="el-GR" sz="2400" dirty="0" smtClean="0">
                <a:solidFill>
                  <a:srgbClr val="000000"/>
                </a:solidFill>
                <a:latin typeface="Trebuchet MS" pitchFamily="34" charset="0"/>
              </a:rPr>
              <a:t>ακή ταχύτητα θα </a:t>
            </a:r>
            <a:r>
              <a:rPr lang="el-GR" altLang="el-GR" sz="2400" dirty="0" smtClean="0">
                <a:solidFill>
                  <a:srgbClr val="000000"/>
                </a:solidFill>
                <a:latin typeface="Trebuchet MS" pitchFamily="34" charset="0"/>
              </a:rPr>
              <a:t>διπλασιαστεί</a:t>
            </a:r>
            <a:r>
              <a:rPr lang="en-US" altLang="el-GR" sz="2400" dirty="0" smtClean="0">
                <a:solidFill>
                  <a:srgbClr val="000000"/>
                </a:solidFill>
                <a:latin typeface="Trebuchet MS" pitchFamily="34" charset="0"/>
              </a:rPr>
              <a:t>.</a:t>
            </a:r>
          </a:p>
          <a:p>
            <a:pPr algn="just" fontAlgn="base">
              <a:spcBef>
                <a:spcPct val="0"/>
              </a:spcBef>
              <a:spcAft>
                <a:spcPct val="0"/>
              </a:spcAft>
            </a:pPr>
            <a:r>
              <a:rPr lang="el-GR" altLang="el-GR" sz="2400" b="1" dirty="0" smtClean="0">
                <a:solidFill>
                  <a:srgbClr val="000000"/>
                </a:solidFill>
                <a:latin typeface="Trebuchet MS" pitchFamily="34" charset="0"/>
              </a:rPr>
              <a:t>δ</a:t>
            </a:r>
            <a:r>
              <a:rPr lang="en-US" altLang="el-GR" sz="2400" b="1" dirty="0" smtClean="0">
                <a:solidFill>
                  <a:srgbClr val="000000"/>
                </a:solidFill>
                <a:latin typeface="Trebuchet MS" pitchFamily="34" charset="0"/>
              </a:rPr>
              <a:t>.</a:t>
            </a:r>
            <a:r>
              <a:rPr lang="en-US" altLang="el-GR" sz="2400" dirty="0" smtClean="0">
                <a:solidFill>
                  <a:srgbClr val="000000"/>
                </a:solidFill>
                <a:latin typeface="Trebuchet MS" pitchFamily="34" charset="0"/>
              </a:rPr>
              <a:t>  η </a:t>
            </a:r>
            <a:r>
              <a:rPr lang="en-US" altLang="el-GR" sz="2400" dirty="0" err="1" smtClean="0">
                <a:solidFill>
                  <a:srgbClr val="000000"/>
                </a:solidFill>
                <a:latin typeface="Trebuchet MS" pitchFamily="34" charset="0"/>
              </a:rPr>
              <a:t>κεντρομόλος</a:t>
            </a:r>
            <a:r>
              <a:rPr lang="en-US" altLang="el-GR" sz="2400" dirty="0" smtClean="0">
                <a:solidFill>
                  <a:srgbClr val="000000"/>
                </a:solidFill>
                <a:latin typeface="Trebuchet MS" pitchFamily="34" charset="0"/>
              </a:rPr>
              <a:t> επ</a:t>
            </a:r>
            <a:r>
              <a:rPr lang="en-US" altLang="el-GR" sz="2400" dirty="0" err="1" smtClean="0">
                <a:solidFill>
                  <a:srgbClr val="000000"/>
                </a:solidFill>
                <a:latin typeface="Trebuchet MS" pitchFamily="34" charset="0"/>
              </a:rPr>
              <a:t>ιτάχυνση</a:t>
            </a:r>
            <a:r>
              <a:rPr lang="en-US" altLang="el-GR" sz="2400" dirty="0" smtClean="0">
                <a:solidFill>
                  <a:srgbClr val="000000"/>
                </a:solidFill>
                <a:latin typeface="Trebuchet MS" pitchFamily="34" charset="0"/>
              </a:rPr>
              <a:t> θα </a:t>
            </a:r>
            <a:r>
              <a:rPr lang="el-GR" altLang="el-GR" sz="2400" dirty="0" err="1" smtClean="0">
                <a:solidFill>
                  <a:srgbClr val="000000"/>
                </a:solidFill>
                <a:latin typeface="Trebuchet MS" pitchFamily="34" charset="0"/>
              </a:rPr>
              <a:t>δι</a:t>
            </a:r>
            <a:r>
              <a:rPr lang="en-US" altLang="el-GR" sz="2400" dirty="0" smtClean="0">
                <a:solidFill>
                  <a:srgbClr val="000000"/>
                </a:solidFill>
                <a:latin typeface="Trebuchet MS" pitchFamily="34" charset="0"/>
              </a:rPr>
              <a:t>πλα</a:t>
            </a:r>
            <a:r>
              <a:rPr lang="en-US" altLang="el-GR" sz="2400" dirty="0" err="1" smtClean="0">
                <a:solidFill>
                  <a:srgbClr val="000000"/>
                </a:solidFill>
                <a:latin typeface="Trebuchet MS" pitchFamily="34" charset="0"/>
              </a:rPr>
              <a:t>σι</a:t>
            </a:r>
            <a:r>
              <a:rPr lang="en-US" altLang="el-GR" sz="2400" dirty="0" smtClean="0">
                <a:solidFill>
                  <a:srgbClr val="000000"/>
                </a:solidFill>
                <a:latin typeface="Trebuchet MS" pitchFamily="34" charset="0"/>
              </a:rPr>
              <a:t>αστεί.</a:t>
            </a:r>
          </a:p>
          <a:p>
            <a:pPr algn="just" fontAlgn="base">
              <a:spcBef>
                <a:spcPct val="0"/>
              </a:spcBef>
              <a:spcAft>
                <a:spcPct val="0"/>
              </a:spcAft>
            </a:pPr>
            <a:r>
              <a:rPr lang="el-GR" altLang="el-GR" sz="2400" b="1" dirty="0" smtClean="0">
                <a:solidFill>
                  <a:srgbClr val="000000"/>
                </a:solidFill>
                <a:latin typeface="Trebuchet MS" pitchFamily="34" charset="0"/>
              </a:rPr>
              <a:t>ε</a:t>
            </a:r>
            <a:r>
              <a:rPr lang="en-US" altLang="el-GR" sz="2400" b="1" dirty="0" smtClean="0">
                <a:solidFill>
                  <a:srgbClr val="000000"/>
                </a:solidFill>
                <a:latin typeface="Trebuchet MS" pitchFamily="34" charset="0"/>
              </a:rPr>
              <a:t>.</a:t>
            </a:r>
            <a:r>
              <a:rPr lang="en-US" altLang="el-GR" sz="2400" dirty="0" smtClean="0">
                <a:solidFill>
                  <a:srgbClr val="000000"/>
                </a:solidFill>
                <a:latin typeface="Trebuchet MS" pitchFamily="34" charset="0"/>
              </a:rPr>
              <a:t>  η </a:t>
            </a:r>
            <a:r>
              <a:rPr lang="en-US" altLang="el-GR" sz="2400" dirty="0" err="1" smtClean="0">
                <a:solidFill>
                  <a:srgbClr val="000000"/>
                </a:solidFill>
                <a:latin typeface="Trebuchet MS" pitchFamily="34" charset="0"/>
              </a:rPr>
              <a:t>κεντρομόλος</a:t>
            </a:r>
            <a:r>
              <a:rPr lang="en-US" altLang="el-GR" sz="2400" dirty="0" smtClean="0">
                <a:solidFill>
                  <a:srgbClr val="000000"/>
                </a:solidFill>
                <a:latin typeface="Trebuchet MS" pitchFamily="34" charset="0"/>
              </a:rPr>
              <a:t> </a:t>
            </a:r>
            <a:r>
              <a:rPr lang="en-US" altLang="el-GR" sz="2400" dirty="0" err="1" smtClean="0">
                <a:solidFill>
                  <a:srgbClr val="000000"/>
                </a:solidFill>
                <a:latin typeface="Trebuchet MS" pitchFamily="34" charset="0"/>
              </a:rPr>
              <a:t>δύν</a:t>
            </a:r>
            <a:r>
              <a:rPr lang="en-US" altLang="el-GR" sz="2400" dirty="0" smtClean="0">
                <a:solidFill>
                  <a:srgbClr val="000000"/>
                </a:solidFill>
                <a:latin typeface="Trebuchet MS" pitchFamily="34" charset="0"/>
              </a:rPr>
              <a:t>αμη θα</a:t>
            </a:r>
            <a:r>
              <a:rPr lang="el-GR" altLang="el-GR" sz="2400" dirty="0" smtClean="0">
                <a:solidFill>
                  <a:srgbClr val="000000"/>
                </a:solidFill>
                <a:latin typeface="Trebuchet MS" pitchFamily="34" charset="0"/>
              </a:rPr>
              <a:t> </a:t>
            </a:r>
            <a:r>
              <a:rPr lang="en-US" altLang="el-GR" sz="2400" dirty="0" err="1" smtClean="0">
                <a:solidFill>
                  <a:srgbClr val="000000"/>
                </a:solidFill>
                <a:latin typeface="Trebuchet MS" pitchFamily="34" charset="0"/>
              </a:rPr>
              <a:t>τετρ</a:t>
            </a:r>
            <a:r>
              <a:rPr lang="en-US" altLang="el-GR" sz="2400" dirty="0" smtClean="0">
                <a:solidFill>
                  <a:srgbClr val="000000"/>
                </a:solidFill>
                <a:latin typeface="Trebuchet MS" pitchFamily="34" charset="0"/>
              </a:rPr>
              <a:t>απλασιαστεί.</a:t>
            </a:r>
            <a:endParaRPr lang="el-GR" altLang="el-GR" sz="2400" dirty="0" smtClean="0">
              <a:solidFill>
                <a:srgbClr val="000000"/>
              </a:solidFill>
              <a:latin typeface="Trebuchet MS" pitchFamily="34" charset="0"/>
            </a:endParaRPr>
          </a:p>
          <a:p>
            <a:pPr algn="just" fontAlgn="base">
              <a:spcBef>
                <a:spcPct val="0"/>
              </a:spcBef>
              <a:spcAft>
                <a:spcPct val="0"/>
              </a:spcAft>
            </a:pPr>
            <a:r>
              <a:rPr lang="en-US" altLang="el-GR" sz="2400" dirty="0" smtClean="0">
                <a:solidFill>
                  <a:srgbClr val="000000"/>
                </a:solidFill>
                <a:latin typeface="Trebuchet MS" pitchFamily="34" charset="0"/>
              </a:rPr>
              <a:t>Να χαρα</a:t>
            </a:r>
            <a:r>
              <a:rPr lang="en-US" altLang="el-GR" sz="2400" dirty="0" err="1" smtClean="0">
                <a:solidFill>
                  <a:srgbClr val="000000"/>
                </a:solidFill>
                <a:latin typeface="Trebuchet MS" pitchFamily="34" charset="0"/>
              </a:rPr>
              <a:t>κτηρίσετε</a:t>
            </a:r>
            <a:r>
              <a:rPr lang="en-US" altLang="el-GR" sz="2400" dirty="0" smtClean="0">
                <a:solidFill>
                  <a:srgbClr val="000000"/>
                </a:solidFill>
                <a:latin typeface="Trebuchet MS" pitchFamily="34" charset="0"/>
              </a:rPr>
              <a:t> </a:t>
            </a:r>
            <a:r>
              <a:rPr lang="en-US" altLang="el-GR" sz="2400" dirty="0" err="1" smtClean="0">
                <a:solidFill>
                  <a:srgbClr val="000000"/>
                </a:solidFill>
                <a:latin typeface="Trebuchet MS" pitchFamily="34" charset="0"/>
              </a:rPr>
              <a:t>κάθε</a:t>
            </a:r>
            <a:r>
              <a:rPr lang="en-US" altLang="el-GR" sz="2400" dirty="0" smtClean="0">
                <a:solidFill>
                  <a:srgbClr val="000000"/>
                </a:solidFill>
                <a:latin typeface="Trebuchet MS" pitchFamily="34" charset="0"/>
              </a:rPr>
              <a:t> </a:t>
            </a:r>
            <a:r>
              <a:rPr lang="en-US" altLang="el-GR" sz="2400" dirty="0" err="1" smtClean="0">
                <a:solidFill>
                  <a:srgbClr val="000000"/>
                </a:solidFill>
                <a:latin typeface="Trebuchet MS" pitchFamily="34" charset="0"/>
              </a:rPr>
              <a:t>μί</a:t>
            </a:r>
            <a:r>
              <a:rPr lang="en-US" altLang="el-GR" sz="2400" dirty="0" smtClean="0">
                <a:solidFill>
                  <a:srgbClr val="000000"/>
                </a:solidFill>
                <a:latin typeface="Trebuchet MS" pitchFamily="34" charset="0"/>
              </a:rPr>
              <a:t>α από τις παραπάνω προτάσεις </a:t>
            </a:r>
            <a:r>
              <a:rPr lang="el-GR" altLang="el-GR" sz="2400" dirty="0" smtClean="0">
                <a:solidFill>
                  <a:srgbClr val="000000"/>
                </a:solidFill>
                <a:latin typeface="Trebuchet MS" pitchFamily="34" charset="0"/>
              </a:rPr>
              <a:t>με </a:t>
            </a:r>
            <a:r>
              <a:rPr lang="el-GR" altLang="el-GR" sz="2400" b="1" dirty="0" smtClean="0">
                <a:solidFill>
                  <a:srgbClr val="000000"/>
                </a:solidFill>
                <a:latin typeface="Trebuchet MS" pitchFamily="34" charset="0"/>
              </a:rPr>
              <a:t>Σ</a:t>
            </a:r>
            <a:r>
              <a:rPr lang="el-GR" altLang="el-GR" sz="2400" dirty="0" smtClean="0">
                <a:solidFill>
                  <a:srgbClr val="000000"/>
                </a:solidFill>
                <a:latin typeface="Trebuchet MS" pitchFamily="34" charset="0"/>
              </a:rPr>
              <a:t> αν είναι  </a:t>
            </a:r>
            <a:r>
              <a:rPr lang="en-US" altLang="el-GR" sz="2400" dirty="0" err="1" smtClean="0">
                <a:solidFill>
                  <a:srgbClr val="000000"/>
                </a:solidFill>
                <a:latin typeface="Trebuchet MS" pitchFamily="34" charset="0"/>
              </a:rPr>
              <a:t>Σωστή</a:t>
            </a:r>
            <a:r>
              <a:rPr lang="en-US" altLang="el-GR" sz="2400" dirty="0" smtClean="0">
                <a:solidFill>
                  <a:srgbClr val="000000"/>
                </a:solidFill>
                <a:latin typeface="Trebuchet MS" pitchFamily="34" charset="0"/>
              </a:rPr>
              <a:t> </a:t>
            </a:r>
            <a:r>
              <a:rPr lang="el-GR" altLang="el-GR" sz="2400" dirty="0" smtClean="0">
                <a:solidFill>
                  <a:srgbClr val="000000"/>
                </a:solidFill>
                <a:latin typeface="Trebuchet MS" pitchFamily="34" charset="0"/>
              </a:rPr>
              <a:t> </a:t>
            </a:r>
            <a:r>
              <a:rPr lang="en-US" altLang="el-GR" sz="2400" dirty="0" smtClean="0">
                <a:solidFill>
                  <a:srgbClr val="000000"/>
                </a:solidFill>
                <a:latin typeface="Trebuchet MS" pitchFamily="34" charset="0"/>
              </a:rPr>
              <a:t>ή </a:t>
            </a:r>
            <a:r>
              <a:rPr lang="el-GR" altLang="el-GR" sz="2400" dirty="0" smtClean="0">
                <a:solidFill>
                  <a:srgbClr val="000000"/>
                </a:solidFill>
                <a:latin typeface="Trebuchet MS" pitchFamily="34" charset="0"/>
              </a:rPr>
              <a:t>με </a:t>
            </a:r>
            <a:r>
              <a:rPr lang="el-GR" altLang="el-GR" sz="2400" b="1" dirty="0" smtClean="0">
                <a:solidFill>
                  <a:srgbClr val="000000"/>
                </a:solidFill>
                <a:latin typeface="Trebuchet MS" pitchFamily="34" charset="0"/>
              </a:rPr>
              <a:t>Λ</a:t>
            </a:r>
            <a:r>
              <a:rPr lang="el-GR" altLang="el-GR" sz="2400" dirty="0" smtClean="0">
                <a:solidFill>
                  <a:srgbClr val="000000"/>
                </a:solidFill>
                <a:latin typeface="Trebuchet MS" pitchFamily="34" charset="0"/>
              </a:rPr>
              <a:t> αν είναι </a:t>
            </a:r>
            <a:r>
              <a:rPr lang="en-US" altLang="el-GR" sz="2400" dirty="0" err="1" smtClean="0">
                <a:solidFill>
                  <a:srgbClr val="000000"/>
                </a:solidFill>
                <a:latin typeface="Trebuchet MS" pitchFamily="34" charset="0"/>
              </a:rPr>
              <a:t>Λάθος</a:t>
            </a:r>
            <a:r>
              <a:rPr lang="en-US" altLang="el-GR" sz="2400" dirty="0" smtClean="0">
                <a:solidFill>
                  <a:srgbClr val="000000"/>
                </a:solidFill>
                <a:latin typeface="Trebuchet MS" pitchFamily="34" charset="0"/>
              </a:rPr>
              <a:t>.</a:t>
            </a:r>
          </a:p>
          <a:p>
            <a:pPr algn="just" fontAlgn="base">
              <a:spcBef>
                <a:spcPct val="0"/>
              </a:spcBef>
              <a:spcAft>
                <a:spcPct val="0"/>
              </a:spcAft>
            </a:pPr>
            <a:r>
              <a:rPr lang="en-US" altLang="el-GR" sz="2400" dirty="0" smtClean="0">
                <a:solidFill>
                  <a:srgbClr val="000000"/>
                </a:solidFill>
                <a:latin typeface="Trebuchet MS" pitchFamily="34" charset="0"/>
              </a:rPr>
              <a:t>Να </a:t>
            </a:r>
            <a:r>
              <a:rPr lang="en-US" altLang="el-GR" sz="2400" dirty="0" err="1" smtClean="0">
                <a:solidFill>
                  <a:srgbClr val="000000"/>
                </a:solidFill>
                <a:latin typeface="Trebuchet MS" pitchFamily="34" charset="0"/>
              </a:rPr>
              <a:t>δικ</a:t>
            </a:r>
            <a:r>
              <a:rPr lang="en-US" altLang="el-GR" sz="2400" dirty="0" smtClean="0">
                <a:solidFill>
                  <a:srgbClr val="000000"/>
                </a:solidFill>
                <a:latin typeface="Trebuchet MS" pitchFamily="34" charset="0"/>
              </a:rPr>
              <a:t>αιολογήσετε τις απαντήσεις σας.</a:t>
            </a:r>
          </a:p>
        </p:txBody>
      </p:sp>
      <p:sp>
        <p:nvSpPr>
          <p:cNvPr id="5" name="Text Box 5"/>
          <p:cNvSpPr txBox="1">
            <a:spLocks noChangeArrowheads="1"/>
          </p:cNvSpPr>
          <p:nvPr/>
        </p:nvSpPr>
        <p:spPr bwMode="auto">
          <a:xfrm>
            <a:off x="7164388" y="3357563"/>
            <a:ext cx="4333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l-GR" altLang="el-GR" sz="2400" b="1" smtClean="0">
                <a:solidFill>
                  <a:srgbClr val="FF0000"/>
                </a:solidFill>
                <a:effectLst>
                  <a:outerShdw blurRad="38100" dist="38100" dir="2700000" algn="tl">
                    <a:srgbClr val="000000"/>
                  </a:outerShdw>
                </a:effectLst>
                <a:latin typeface="Comic Sans MS" pitchFamily="66" charset="0"/>
              </a:rPr>
              <a:t>Σ</a:t>
            </a:r>
          </a:p>
        </p:txBody>
      </p:sp>
      <p:sp>
        <p:nvSpPr>
          <p:cNvPr id="6" name="Text Box 6"/>
          <p:cNvSpPr txBox="1">
            <a:spLocks noChangeArrowheads="1"/>
          </p:cNvSpPr>
          <p:nvPr/>
        </p:nvSpPr>
        <p:spPr bwMode="auto">
          <a:xfrm>
            <a:off x="6227763" y="2997200"/>
            <a:ext cx="4333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l-GR" altLang="el-GR" sz="2400" b="1" smtClean="0">
                <a:solidFill>
                  <a:srgbClr val="FF0000"/>
                </a:solidFill>
                <a:effectLst>
                  <a:outerShdw blurRad="38100" dist="38100" dir="2700000" algn="tl">
                    <a:srgbClr val="000000"/>
                  </a:outerShdw>
                </a:effectLst>
                <a:latin typeface="Comic Sans MS" pitchFamily="66" charset="0"/>
              </a:rPr>
              <a:t>Σ</a:t>
            </a:r>
          </a:p>
        </p:txBody>
      </p:sp>
      <p:sp>
        <p:nvSpPr>
          <p:cNvPr id="7" name="Text Box 7"/>
          <p:cNvSpPr txBox="1">
            <a:spLocks noChangeArrowheads="1"/>
          </p:cNvSpPr>
          <p:nvPr/>
        </p:nvSpPr>
        <p:spPr bwMode="auto">
          <a:xfrm>
            <a:off x="5867400" y="2276475"/>
            <a:ext cx="4333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l-GR" altLang="el-GR" sz="2400" b="1" smtClean="0">
                <a:solidFill>
                  <a:srgbClr val="FF0000"/>
                </a:solidFill>
                <a:effectLst>
                  <a:outerShdw blurRad="38100" dist="38100" dir="2700000" algn="tl">
                    <a:srgbClr val="000000"/>
                  </a:outerShdw>
                </a:effectLst>
                <a:latin typeface="Comic Sans MS" pitchFamily="66" charset="0"/>
              </a:rPr>
              <a:t>Λ</a:t>
            </a:r>
          </a:p>
        </p:txBody>
      </p:sp>
      <p:sp>
        <p:nvSpPr>
          <p:cNvPr id="8" name="Text Box 8"/>
          <p:cNvSpPr txBox="1">
            <a:spLocks noChangeArrowheads="1"/>
          </p:cNvSpPr>
          <p:nvPr/>
        </p:nvSpPr>
        <p:spPr bwMode="auto">
          <a:xfrm>
            <a:off x="5580063" y="2636838"/>
            <a:ext cx="4333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l-GR" altLang="el-GR" sz="2400" b="1" smtClean="0">
                <a:solidFill>
                  <a:srgbClr val="FF0000"/>
                </a:solidFill>
                <a:effectLst>
                  <a:outerShdw blurRad="38100" dist="38100" dir="2700000" algn="tl">
                    <a:srgbClr val="000000"/>
                  </a:outerShdw>
                </a:effectLst>
                <a:latin typeface="Comic Sans MS" pitchFamily="66" charset="0"/>
              </a:rPr>
              <a:t>Λ</a:t>
            </a:r>
          </a:p>
        </p:txBody>
      </p:sp>
      <p:sp>
        <p:nvSpPr>
          <p:cNvPr id="9" name="Text Box 9"/>
          <p:cNvSpPr txBox="1">
            <a:spLocks noChangeArrowheads="1"/>
          </p:cNvSpPr>
          <p:nvPr/>
        </p:nvSpPr>
        <p:spPr bwMode="auto">
          <a:xfrm>
            <a:off x="7092950" y="3716338"/>
            <a:ext cx="4333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l-GR" altLang="el-GR" sz="2400" b="1" smtClean="0">
                <a:solidFill>
                  <a:srgbClr val="FF0000"/>
                </a:solidFill>
                <a:effectLst>
                  <a:outerShdw blurRad="38100" dist="38100" dir="2700000" algn="tl">
                    <a:srgbClr val="000000"/>
                  </a:outerShdw>
                </a:effectLst>
                <a:latin typeface="Comic Sans MS" pitchFamily="66" charset="0"/>
              </a:rPr>
              <a:t>Λ</a:t>
            </a:r>
          </a:p>
        </p:txBody>
      </p:sp>
    </p:spTree>
    <p:extLst>
      <p:ext uri="{BB962C8B-B14F-4D97-AF65-F5344CB8AC3E}">
        <p14:creationId xmlns:p14="http://schemas.microsoft.com/office/powerpoint/2010/main" val="1157680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ppt_x</p:attrName>
                                        </p:attrNameLst>
                                      </p:cBhvr>
                                      <p:tavLst>
                                        <p:tav tm="0">
                                          <p:val>
                                            <p:strVal val="#ppt_x-.2"/>
                                          </p:val>
                                        </p:tav>
                                        <p:tav tm="100000">
                                          <p:val>
                                            <p:strVal val="#ppt_x"/>
                                          </p:val>
                                        </p:tav>
                                      </p:tavLst>
                                    </p:anim>
                                    <p:anim calcmode="lin" valueType="num">
                                      <p:cBhvr>
                                        <p:cTn id="13"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14" dur="1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1000" fill="hold"/>
                                        <p:tgtEl>
                                          <p:spTgt spid="8"/>
                                        </p:tgtEl>
                                        <p:attrNameLst>
                                          <p:attrName>ppt_x</p:attrName>
                                        </p:attrNameLst>
                                      </p:cBhvr>
                                      <p:tavLst>
                                        <p:tav tm="0">
                                          <p:val>
                                            <p:strVal val="#ppt_x-.2"/>
                                          </p:val>
                                        </p:tav>
                                        <p:tav tm="100000">
                                          <p:val>
                                            <p:strVal val="#ppt_x"/>
                                          </p:val>
                                        </p:tav>
                                      </p:tavLst>
                                    </p:anim>
                                    <p:anim calcmode="lin" valueType="num">
                                      <p:cBhvr>
                                        <p:cTn id="20"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21" dur="10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29"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1000" fill="hold"/>
                                        <p:tgtEl>
                                          <p:spTgt spid="6"/>
                                        </p:tgtEl>
                                        <p:attrNameLst>
                                          <p:attrName>ppt_x</p:attrName>
                                        </p:attrNameLst>
                                      </p:cBhvr>
                                      <p:tavLst>
                                        <p:tav tm="0">
                                          <p:val>
                                            <p:strVal val="#ppt_x-.2"/>
                                          </p:val>
                                        </p:tav>
                                        <p:tav tm="100000">
                                          <p:val>
                                            <p:strVal val="#ppt_x"/>
                                          </p:val>
                                        </p:tav>
                                      </p:tavLst>
                                    </p:anim>
                                    <p:anim calcmode="lin" valueType="num">
                                      <p:cBhvr>
                                        <p:cTn id="27"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28" dur="10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9"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1000" fill="hold"/>
                                        <p:tgtEl>
                                          <p:spTgt spid="5"/>
                                        </p:tgtEl>
                                        <p:attrNameLst>
                                          <p:attrName>ppt_x</p:attrName>
                                        </p:attrNameLst>
                                      </p:cBhvr>
                                      <p:tavLst>
                                        <p:tav tm="0">
                                          <p:val>
                                            <p:strVal val="#ppt_x-.2"/>
                                          </p:val>
                                        </p:tav>
                                        <p:tav tm="100000">
                                          <p:val>
                                            <p:strVal val="#ppt_x"/>
                                          </p:val>
                                        </p:tav>
                                      </p:tavLst>
                                    </p:anim>
                                    <p:anim calcmode="lin" valueType="num">
                                      <p:cBhvr>
                                        <p:cTn id="34"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35" dur="10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29" presetClass="entr" presetSubtype="0"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p:cTn id="40" dur="1000" fill="hold"/>
                                        <p:tgtEl>
                                          <p:spTgt spid="9"/>
                                        </p:tgtEl>
                                        <p:attrNameLst>
                                          <p:attrName>ppt_x</p:attrName>
                                        </p:attrNameLst>
                                      </p:cBhvr>
                                      <p:tavLst>
                                        <p:tav tm="0">
                                          <p:val>
                                            <p:strVal val="#ppt_x-.2"/>
                                          </p:val>
                                        </p:tav>
                                        <p:tav tm="100000">
                                          <p:val>
                                            <p:strVal val="#ppt_x"/>
                                          </p:val>
                                        </p:tav>
                                      </p:tavLst>
                                    </p:anim>
                                    <p:anim calcmode="lin" valueType="num">
                                      <p:cBhvr>
                                        <p:cTn id="41"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4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prstClr val="black"/>
                </a:solidFill>
              </a:rPr>
              <a:t>Μερκ</a:t>
            </a:r>
            <a:r>
              <a:rPr lang="el-GR" dirty="0" smtClean="0">
                <a:solidFill>
                  <a:prstClr val="black"/>
                </a:solidFill>
              </a:rPr>
              <a:t>. Παναγιωτόπουλος - Φυσικός        </a:t>
            </a:r>
            <a:r>
              <a:rPr lang="en-US" dirty="0" smtClean="0">
                <a:solidFill>
                  <a:prstClr val="black"/>
                </a:solidFill>
              </a:rPr>
              <a:t>www.merkopanas.blogspot.gr</a:t>
            </a:r>
            <a:endParaRPr lang="el-GR" dirty="0">
              <a:solidFill>
                <a:prstClr val="black"/>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solidFill>
              </a:rPr>
              <a:pPr/>
              <a:t>41</a:t>
            </a:fld>
            <a:endParaRPr lang="el-GR" dirty="0">
              <a:solidFill>
                <a:prstClr val="black"/>
              </a:solidFill>
            </a:endParaRPr>
          </a:p>
        </p:txBody>
      </p:sp>
      <p:grpSp>
        <p:nvGrpSpPr>
          <p:cNvPr id="4" name="Group 22"/>
          <p:cNvGrpSpPr>
            <a:grpSpLocks/>
          </p:cNvGrpSpPr>
          <p:nvPr/>
        </p:nvGrpSpPr>
        <p:grpSpPr bwMode="auto">
          <a:xfrm>
            <a:off x="250825" y="260350"/>
            <a:ext cx="8426450" cy="5278438"/>
            <a:chOff x="158" y="164"/>
            <a:chExt cx="5308" cy="3325"/>
          </a:xfrm>
        </p:grpSpPr>
        <p:sp>
          <p:nvSpPr>
            <p:cNvPr id="5" name="Rectangle 4"/>
            <p:cNvSpPr>
              <a:spLocks noChangeArrowheads="1"/>
            </p:cNvSpPr>
            <p:nvPr/>
          </p:nvSpPr>
          <p:spPr bwMode="auto">
            <a:xfrm>
              <a:off x="158" y="164"/>
              <a:ext cx="5307" cy="1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just" defTabSz="914400" eaLnBrk="1" fontAlgn="base" latinLnBrk="0" hangingPunct="1">
                <a:lnSpc>
                  <a:spcPct val="100000"/>
                </a:lnSpc>
                <a:spcBef>
                  <a:spcPct val="0"/>
                </a:spcBef>
                <a:spcAft>
                  <a:spcPct val="0"/>
                </a:spcAft>
                <a:buClrTx/>
                <a:buSzTx/>
                <a:buFontTx/>
                <a:buNone/>
                <a:tabLst/>
                <a:defRPr/>
              </a:pPr>
              <a:r>
                <a:rPr kumimoji="0" lang="el-GR" altLang="el-GR" sz="2400" b="1" i="0" u="none" strike="noStrike" kern="0" cap="none" spc="0" normalizeH="0" baseline="0" noProof="0" dirty="0" smtClean="0">
                  <a:ln>
                    <a:noFill/>
                  </a:ln>
                  <a:solidFill>
                    <a:srgbClr val="000000"/>
                  </a:solidFill>
                  <a:effectLst/>
                  <a:uLnTx/>
                  <a:uFillTx/>
                  <a:latin typeface="Trebuchet MS" pitchFamily="34" charset="0"/>
                </a:rPr>
                <a:t>11.  </a:t>
              </a:r>
              <a:r>
                <a:rPr kumimoji="0" lang="el-GR" altLang="el-GR" sz="2400" b="0" i="0" u="none" strike="noStrike" kern="0" cap="none" spc="0" normalizeH="0" baseline="0" noProof="0" dirty="0" smtClean="0">
                  <a:ln>
                    <a:noFill/>
                  </a:ln>
                  <a:solidFill>
                    <a:srgbClr val="000000"/>
                  </a:solidFill>
                  <a:effectLst/>
                  <a:uLnTx/>
                  <a:uFillTx/>
                  <a:latin typeface="Trebuchet MS" pitchFamily="34" charset="0"/>
                </a:rPr>
                <a:t>Τα σημεία Κ και Ν βρίσκονται στην επιφάνεια κυκλικού δίσκου, που στρέφεται γύρω από κατακόρυφο άξονα που διέρχεται από το κέντρο Ο του δίσκου. Το σημείο Κ απέχει απόσταση </a:t>
              </a:r>
              <a:r>
                <a:rPr kumimoji="0" lang="el-GR" altLang="el-GR" sz="2400" b="0" i="1" u="none" strike="noStrike" kern="0" cap="none" spc="0" normalizeH="0" baseline="0" noProof="0" dirty="0" smtClean="0">
                  <a:ln>
                    <a:noFill/>
                  </a:ln>
                  <a:solidFill>
                    <a:srgbClr val="000000"/>
                  </a:solidFill>
                  <a:effectLst/>
                  <a:uLnTx/>
                  <a:uFillTx/>
                  <a:latin typeface="Trebuchet MS" pitchFamily="34" charset="0"/>
                </a:rPr>
                <a:t>R</a:t>
              </a:r>
              <a:r>
                <a:rPr kumimoji="0" lang="el-GR" altLang="el-GR" sz="2400" b="0" i="0" u="none" strike="noStrike" kern="0" cap="none" spc="0" normalizeH="0" baseline="0" noProof="0" dirty="0" smtClean="0">
                  <a:ln>
                    <a:noFill/>
                  </a:ln>
                  <a:solidFill>
                    <a:srgbClr val="000000"/>
                  </a:solidFill>
                  <a:effectLst/>
                  <a:uLnTx/>
                  <a:uFillTx/>
                  <a:latin typeface="Trebuchet MS" pitchFamily="34" charset="0"/>
                </a:rPr>
                <a:t>, ενώ το σημείο Ν απέχει απόσταση  </a:t>
              </a:r>
              <a:r>
                <a:rPr kumimoji="0" lang="el-GR" altLang="el-GR" sz="2400" b="0" i="1" u="none" strike="noStrike" kern="0" cap="none" spc="0" normalizeH="0" baseline="0" noProof="0" dirty="0" smtClean="0">
                  <a:ln>
                    <a:noFill/>
                  </a:ln>
                  <a:solidFill>
                    <a:srgbClr val="000000"/>
                  </a:solidFill>
                  <a:effectLst/>
                  <a:uLnTx/>
                  <a:uFillTx/>
                  <a:latin typeface="Trebuchet MS" pitchFamily="34" charset="0"/>
                </a:rPr>
                <a:t>R</a:t>
              </a:r>
              <a:r>
                <a:rPr kumimoji="0" lang="el-GR" altLang="el-GR" sz="2400" b="0" i="0" u="none" strike="noStrike" kern="0" cap="none" spc="0" normalizeH="0" baseline="0" noProof="0" dirty="0" smtClean="0">
                  <a:ln>
                    <a:noFill/>
                  </a:ln>
                  <a:solidFill>
                    <a:srgbClr val="000000"/>
                  </a:solidFill>
                  <a:effectLst/>
                  <a:uLnTx/>
                  <a:uFillTx/>
                  <a:latin typeface="Trebuchet MS" pitchFamily="34" charset="0"/>
                </a:rPr>
                <a:t>/2, από το Ο. Να χαρακτηρίσετε τις παρακάτω προτάσεις με  </a:t>
              </a:r>
              <a:r>
                <a:rPr kumimoji="0" lang="el-GR" altLang="el-GR" sz="2400" b="1" i="0" u="none" strike="noStrike" kern="0" cap="none" spc="0" normalizeH="0" baseline="0" noProof="0" dirty="0" smtClean="0">
                  <a:ln>
                    <a:noFill/>
                  </a:ln>
                  <a:solidFill>
                    <a:srgbClr val="000000"/>
                  </a:solidFill>
                  <a:effectLst/>
                  <a:uLnTx/>
                  <a:uFillTx/>
                  <a:latin typeface="Trebuchet MS" pitchFamily="34" charset="0"/>
                </a:rPr>
                <a:t>Σ</a:t>
              </a:r>
              <a:r>
                <a:rPr kumimoji="0" lang="el-GR" altLang="el-GR" sz="2400" b="0" i="0" u="none" strike="noStrike" kern="0" cap="none" spc="0" normalizeH="0" baseline="0" noProof="0" dirty="0" smtClean="0">
                  <a:ln>
                    <a:noFill/>
                  </a:ln>
                  <a:solidFill>
                    <a:srgbClr val="000000"/>
                  </a:solidFill>
                  <a:effectLst/>
                  <a:uLnTx/>
                  <a:uFillTx/>
                  <a:latin typeface="Trebuchet MS" pitchFamily="34" charset="0"/>
                </a:rPr>
                <a:t>  αν είναι σωστές και με  </a:t>
              </a:r>
              <a:r>
                <a:rPr kumimoji="0" lang="el-GR" altLang="el-GR" sz="2400" b="1" i="0" u="none" strike="noStrike" kern="0" cap="none" spc="0" normalizeH="0" baseline="0" noProof="0" dirty="0" smtClean="0">
                  <a:ln>
                    <a:noFill/>
                  </a:ln>
                  <a:solidFill>
                    <a:srgbClr val="000000"/>
                  </a:solidFill>
                  <a:effectLst/>
                  <a:uLnTx/>
                  <a:uFillTx/>
                  <a:latin typeface="Trebuchet MS" pitchFamily="34" charset="0"/>
                </a:rPr>
                <a:t>Λ</a:t>
              </a:r>
              <a:r>
                <a:rPr kumimoji="0" lang="el-GR" altLang="el-GR" sz="2400" b="0" i="0" u="none" strike="noStrike" kern="0" cap="none" spc="0" normalizeH="0" baseline="0" noProof="0" dirty="0" smtClean="0">
                  <a:ln>
                    <a:noFill/>
                  </a:ln>
                  <a:solidFill>
                    <a:srgbClr val="000000"/>
                  </a:solidFill>
                  <a:effectLst/>
                  <a:uLnTx/>
                  <a:uFillTx/>
                  <a:latin typeface="Trebuchet MS" pitchFamily="34" charset="0"/>
                </a:rPr>
                <a:t>  αν είναι λάθος.   </a:t>
              </a:r>
            </a:p>
          </p:txBody>
        </p:sp>
        <p:grpSp>
          <p:nvGrpSpPr>
            <p:cNvPr id="6" name="Group 15"/>
            <p:cNvGrpSpPr>
              <a:grpSpLocks/>
            </p:cNvGrpSpPr>
            <p:nvPr/>
          </p:nvGrpSpPr>
          <p:grpSpPr bwMode="auto">
            <a:xfrm>
              <a:off x="158" y="1570"/>
              <a:ext cx="1996" cy="1815"/>
              <a:chOff x="249" y="1570"/>
              <a:chExt cx="1996" cy="1815"/>
            </a:xfrm>
          </p:grpSpPr>
          <p:grpSp>
            <p:nvGrpSpPr>
              <p:cNvPr id="8" name="Group 13"/>
              <p:cNvGrpSpPr>
                <a:grpSpLocks/>
              </p:cNvGrpSpPr>
              <p:nvPr/>
            </p:nvGrpSpPr>
            <p:grpSpPr bwMode="auto">
              <a:xfrm>
                <a:off x="249" y="1570"/>
                <a:ext cx="1996" cy="1815"/>
                <a:chOff x="249" y="1570"/>
                <a:chExt cx="1996" cy="1815"/>
              </a:xfrm>
            </p:grpSpPr>
            <p:grpSp>
              <p:nvGrpSpPr>
                <p:cNvPr id="10" name="Group 9"/>
                <p:cNvGrpSpPr>
                  <a:grpSpLocks/>
                </p:cNvGrpSpPr>
                <p:nvPr/>
              </p:nvGrpSpPr>
              <p:grpSpPr bwMode="auto">
                <a:xfrm>
                  <a:off x="249" y="1842"/>
                  <a:ext cx="1996" cy="998"/>
                  <a:chOff x="612" y="2024"/>
                  <a:chExt cx="1996" cy="998"/>
                </a:xfrm>
              </p:grpSpPr>
              <p:sp>
                <p:nvSpPr>
                  <p:cNvPr id="14" name="Oval 6"/>
                  <p:cNvSpPr>
                    <a:spLocks noChangeArrowheads="1"/>
                  </p:cNvSpPr>
                  <p:nvPr/>
                </p:nvSpPr>
                <p:spPr bwMode="auto">
                  <a:xfrm>
                    <a:off x="612" y="2024"/>
                    <a:ext cx="1996" cy="998"/>
                  </a:xfrm>
                  <a:prstGeom prst="ellipse">
                    <a:avLst/>
                  </a:prstGeom>
                  <a:noFill/>
                  <a:ln w="28575">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l-GR" sz="2400" b="0" i="0" u="none" strike="noStrike" kern="0" cap="none" spc="0" normalizeH="0" baseline="0" noProof="0" smtClean="0">
                      <a:ln>
                        <a:noFill/>
                      </a:ln>
                      <a:solidFill>
                        <a:srgbClr val="000000"/>
                      </a:solidFill>
                      <a:effectLst/>
                      <a:uLnTx/>
                      <a:uFillTx/>
                      <a:latin typeface="Times New Roman" pitchFamily="18" charset="0"/>
                    </a:endParaRPr>
                  </a:p>
                </p:txBody>
              </p:sp>
              <p:sp>
                <p:nvSpPr>
                  <p:cNvPr id="15" name="Text Box 7"/>
                  <p:cNvSpPr txBox="1">
                    <a:spLocks noChangeArrowheads="1"/>
                  </p:cNvSpPr>
                  <p:nvPr/>
                </p:nvSpPr>
                <p:spPr bwMode="auto">
                  <a:xfrm>
                    <a:off x="1519" y="2296"/>
                    <a:ext cx="27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l-GR" altLang="el-GR" sz="2400" b="0" i="0" u="none" strike="noStrike" kern="0" cap="none" spc="0" normalizeH="0" baseline="0" noProof="0" dirty="0" smtClean="0">
                        <a:ln>
                          <a:noFill/>
                        </a:ln>
                        <a:solidFill>
                          <a:srgbClr val="000000"/>
                        </a:solidFill>
                        <a:effectLst/>
                        <a:uLnTx/>
                        <a:uFillTx/>
                        <a:latin typeface="Times New Roman" pitchFamily="18" charset="0"/>
                      </a:rPr>
                      <a:t>.</a:t>
                    </a:r>
                    <a:r>
                      <a:rPr kumimoji="0" lang="el-GR" altLang="el-GR" sz="1600" b="0" i="0" u="none" strike="noStrike" kern="0" cap="none" spc="0" normalizeH="0" baseline="0" noProof="0" dirty="0" smtClean="0">
                        <a:ln>
                          <a:noFill/>
                        </a:ln>
                        <a:solidFill>
                          <a:srgbClr val="000000"/>
                        </a:solidFill>
                        <a:effectLst/>
                        <a:uLnTx/>
                        <a:uFillTx/>
                        <a:latin typeface="Trebuchet MS" pitchFamily="34" charset="0"/>
                      </a:rPr>
                      <a:t>Ο</a:t>
                    </a:r>
                    <a:endParaRPr kumimoji="0" lang="el-GR" altLang="el-GR" sz="2400" b="0" i="0" u="none" strike="noStrike" kern="0" cap="none" spc="0" normalizeH="0" baseline="0" noProof="0" dirty="0" smtClean="0">
                      <a:ln>
                        <a:noFill/>
                      </a:ln>
                      <a:solidFill>
                        <a:srgbClr val="000000"/>
                      </a:solidFill>
                      <a:effectLst/>
                      <a:uLnTx/>
                      <a:uFillTx/>
                      <a:latin typeface="Trebuchet MS" pitchFamily="34" charset="0"/>
                    </a:endParaRPr>
                  </a:p>
                </p:txBody>
              </p:sp>
            </p:grpSp>
            <p:sp>
              <p:nvSpPr>
                <p:cNvPr id="11" name="Line 10"/>
                <p:cNvSpPr>
                  <a:spLocks noChangeShapeType="1"/>
                </p:cNvSpPr>
                <p:nvPr/>
              </p:nvSpPr>
              <p:spPr bwMode="auto">
                <a:xfrm>
                  <a:off x="1247" y="1570"/>
                  <a:ext cx="0" cy="726"/>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l-GR" sz="2400" b="0" i="0" u="none" strike="noStrike" kern="0" cap="none" spc="0" normalizeH="0" baseline="0" noProof="0" smtClean="0">
                    <a:ln>
                      <a:noFill/>
                    </a:ln>
                    <a:solidFill>
                      <a:srgbClr val="000000"/>
                    </a:solidFill>
                    <a:effectLst/>
                    <a:uLnTx/>
                    <a:uFillTx/>
                    <a:latin typeface="Times New Roman" pitchFamily="18" charset="0"/>
                  </a:endParaRPr>
                </a:p>
              </p:txBody>
            </p:sp>
            <p:sp>
              <p:nvSpPr>
                <p:cNvPr id="12" name="Line 11"/>
                <p:cNvSpPr>
                  <a:spLocks noChangeShapeType="1"/>
                </p:cNvSpPr>
                <p:nvPr/>
              </p:nvSpPr>
              <p:spPr bwMode="auto">
                <a:xfrm>
                  <a:off x="1247" y="2296"/>
                  <a:ext cx="0" cy="544"/>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l-GR" sz="2400" b="0" i="0" u="none" strike="noStrike" kern="0" cap="none" spc="0" normalizeH="0" baseline="0" noProof="0" smtClean="0">
                    <a:ln>
                      <a:noFill/>
                    </a:ln>
                    <a:solidFill>
                      <a:srgbClr val="000000"/>
                    </a:solidFill>
                    <a:effectLst/>
                    <a:uLnTx/>
                    <a:uFillTx/>
                    <a:latin typeface="Times New Roman" pitchFamily="18" charset="0"/>
                  </a:endParaRPr>
                </a:p>
              </p:txBody>
            </p:sp>
            <p:sp>
              <p:nvSpPr>
                <p:cNvPr id="13" name="Line 12"/>
                <p:cNvSpPr>
                  <a:spLocks noChangeShapeType="1"/>
                </p:cNvSpPr>
                <p:nvPr/>
              </p:nvSpPr>
              <p:spPr bwMode="auto">
                <a:xfrm>
                  <a:off x="1247" y="2840"/>
                  <a:ext cx="0" cy="545"/>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l-GR" sz="2400" b="0" i="0" u="none" strike="noStrike" kern="0" cap="none" spc="0" normalizeH="0" baseline="0" noProof="0" smtClean="0">
                    <a:ln>
                      <a:noFill/>
                    </a:ln>
                    <a:solidFill>
                      <a:srgbClr val="000000"/>
                    </a:solidFill>
                    <a:effectLst/>
                    <a:uLnTx/>
                    <a:uFillTx/>
                    <a:latin typeface="Times New Roman" pitchFamily="18" charset="0"/>
                  </a:endParaRPr>
                </a:p>
              </p:txBody>
            </p:sp>
          </p:grpSp>
          <p:sp>
            <p:nvSpPr>
              <p:cNvPr id="9" name="Arc 14"/>
              <p:cNvSpPr>
                <a:spLocks/>
              </p:cNvSpPr>
              <p:nvPr/>
            </p:nvSpPr>
            <p:spPr bwMode="auto">
              <a:xfrm rot="11208543">
                <a:off x="431" y="2795"/>
                <a:ext cx="272" cy="91"/>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noFill/>
              <a:ln w="19050">
                <a:solidFill>
                  <a:srgbClr val="000000"/>
                </a:solidFill>
                <a:round/>
                <a:headEnd type="triangle"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l-GR" sz="2400" b="0" i="0" u="none" strike="noStrike" kern="0" cap="none" spc="0" normalizeH="0" baseline="0" noProof="0" smtClean="0">
                  <a:ln>
                    <a:noFill/>
                  </a:ln>
                  <a:solidFill>
                    <a:srgbClr val="000000"/>
                  </a:solidFill>
                  <a:effectLst/>
                  <a:uLnTx/>
                  <a:uFillTx/>
                  <a:latin typeface="Times New Roman" pitchFamily="18" charset="0"/>
                </a:endParaRPr>
              </a:p>
            </p:txBody>
          </p:sp>
        </p:grpSp>
        <p:sp>
          <p:nvSpPr>
            <p:cNvPr id="7" name="Rectangle 16"/>
            <p:cNvSpPr>
              <a:spLocks noChangeArrowheads="1"/>
            </p:cNvSpPr>
            <p:nvPr/>
          </p:nvSpPr>
          <p:spPr bwMode="auto">
            <a:xfrm>
              <a:off x="2290" y="1570"/>
              <a:ext cx="3176" cy="1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just" defTabSz="914400" eaLnBrk="1" fontAlgn="base" latinLnBrk="0" hangingPunct="1">
                <a:lnSpc>
                  <a:spcPct val="100000"/>
                </a:lnSpc>
                <a:spcBef>
                  <a:spcPct val="0"/>
                </a:spcBef>
                <a:spcAft>
                  <a:spcPct val="0"/>
                </a:spcAft>
                <a:buClrTx/>
                <a:buSzTx/>
                <a:buFontTx/>
                <a:buNone/>
                <a:tabLst/>
                <a:defRPr/>
              </a:pPr>
              <a:r>
                <a:rPr kumimoji="0" lang="el-GR" altLang="el-GR" sz="2400" b="1" i="0" u="none" strike="noStrike" kern="0" cap="none" spc="0" normalizeH="0" baseline="0" noProof="0" dirty="0" smtClean="0">
                  <a:ln>
                    <a:noFill/>
                  </a:ln>
                  <a:solidFill>
                    <a:srgbClr val="000000"/>
                  </a:solidFill>
                  <a:effectLst/>
                  <a:uLnTx/>
                  <a:uFillTx/>
                  <a:latin typeface="Trebuchet MS" pitchFamily="34" charset="0"/>
                </a:rPr>
                <a:t>α. </a:t>
              </a:r>
              <a:r>
                <a:rPr kumimoji="0" lang="el-GR" altLang="el-GR" sz="2400" b="0" i="0" u="none" strike="noStrike" kern="0" cap="none" spc="0" normalizeH="0" baseline="0" noProof="0" dirty="0" smtClean="0">
                  <a:ln>
                    <a:noFill/>
                  </a:ln>
                  <a:solidFill>
                    <a:srgbClr val="000000"/>
                  </a:solidFill>
                  <a:effectLst/>
                  <a:uLnTx/>
                  <a:uFillTx/>
                  <a:latin typeface="Trebuchet MS" pitchFamily="34" charset="0"/>
                </a:rPr>
                <a:t>Τα σημεία Κ και Ν έχουν ίδια συχνότητα περιστροφής.</a:t>
              </a:r>
              <a:endParaRPr kumimoji="0" lang="en-US" altLang="el-GR" sz="2400" b="1" i="0" u="none" strike="noStrike" kern="0" cap="none" spc="0" normalizeH="0" baseline="0" noProof="0" dirty="0" smtClean="0">
                <a:ln>
                  <a:noFill/>
                </a:ln>
                <a:solidFill>
                  <a:srgbClr val="000000"/>
                </a:solidFill>
                <a:effectLst/>
                <a:uLnTx/>
                <a:uFillTx/>
                <a:latin typeface="Trebuchet MS" pitchFamily="34" charset="0"/>
              </a:endParaRPr>
            </a:p>
            <a:p>
              <a:pPr marL="0" marR="0" lvl="0" indent="0" algn="just" defTabSz="914400" eaLnBrk="1" fontAlgn="base" latinLnBrk="0" hangingPunct="1">
                <a:lnSpc>
                  <a:spcPct val="100000"/>
                </a:lnSpc>
                <a:spcBef>
                  <a:spcPct val="0"/>
                </a:spcBef>
                <a:spcAft>
                  <a:spcPct val="0"/>
                </a:spcAft>
                <a:buClrTx/>
                <a:buSzTx/>
                <a:buFontTx/>
                <a:buNone/>
                <a:tabLst/>
                <a:defRPr/>
              </a:pPr>
              <a:r>
                <a:rPr lang="el-GR" altLang="el-GR" sz="2400" b="1" kern="0" dirty="0">
                  <a:solidFill>
                    <a:srgbClr val="000000"/>
                  </a:solidFill>
                  <a:latin typeface="Trebuchet MS" pitchFamily="34" charset="0"/>
                </a:rPr>
                <a:t>β</a:t>
              </a:r>
              <a:r>
                <a:rPr kumimoji="0" lang="el-GR" altLang="el-GR" sz="2400" b="1" i="0" u="none" strike="noStrike" kern="0" cap="none" spc="0" normalizeH="0" baseline="0" noProof="0" dirty="0" smtClean="0">
                  <a:ln>
                    <a:noFill/>
                  </a:ln>
                  <a:solidFill>
                    <a:srgbClr val="000000"/>
                  </a:solidFill>
                  <a:effectLst/>
                  <a:uLnTx/>
                  <a:uFillTx/>
                  <a:latin typeface="Trebuchet MS" pitchFamily="34" charset="0"/>
                </a:rPr>
                <a:t>.</a:t>
              </a:r>
              <a:r>
                <a:rPr kumimoji="0" lang="el-GR" altLang="el-GR" sz="2400" b="0" i="0" u="none" strike="noStrike" kern="0" cap="none" spc="0" normalizeH="0" baseline="0" noProof="0" dirty="0" smtClean="0">
                  <a:ln>
                    <a:noFill/>
                  </a:ln>
                  <a:solidFill>
                    <a:srgbClr val="000000"/>
                  </a:solidFill>
                  <a:effectLst/>
                  <a:uLnTx/>
                  <a:uFillTx/>
                  <a:latin typeface="Trebuchet MS" pitchFamily="34" charset="0"/>
                </a:rPr>
                <a:t> Τα σημεία Κ και Ν έχουν γραμμικές ταχύτητες με ίδιο μέτρο.</a:t>
              </a:r>
            </a:p>
            <a:p>
              <a:pPr marL="0" marR="0" lvl="0" indent="0" algn="just" defTabSz="914400" eaLnBrk="1" fontAlgn="base" latinLnBrk="0" hangingPunct="1">
                <a:lnSpc>
                  <a:spcPct val="100000"/>
                </a:lnSpc>
                <a:spcBef>
                  <a:spcPct val="0"/>
                </a:spcBef>
                <a:spcAft>
                  <a:spcPct val="0"/>
                </a:spcAft>
                <a:buClrTx/>
                <a:buSzTx/>
                <a:buFontTx/>
                <a:buNone/>
                <a:tabLst/>
                <a:defRPr/>
              </a:pPr>
              <a:r>
                <a:rPr kumimoji="0" lang="el-GR" altLang="el-GR" sz="2400" b="1" i="0" u="none" strike="noStrike" kern="0" cap="none" spc="0" normalizeH="0" baseline="0" noProof="0" dirty="0" smtClean="0">
                  <a:ln>
                    <a:noFill/>
                  </a:ln>
                  <a:solidFill>
                    <a:srgbClr val="000000"/>
                  </a:solidFill>
                  <a:effectLst/>
                  <a:uLnTx/>
                  <a:uFillTx/>
                  <a:latin typeface="Trebuchet MS" pitchFamily="34" charset="0"/>
                </a:rPr>
                <a:t>γ.</a:t>
              </a:r>
              <a:r>
                <a:rPr kumimoji="0" lang="el-GR" altLang="el-GR" sz="2400" b="0" i="0" u="none" strike="noStrike" kern="0" cap="none" spc="0" normalizeH="0" baseline="0" noProof="0" dirty="0" smtClean="0">
                  <a:ln>
                    <a:noFill/>
                  </a:ln>
                  <a:solidFill>
                    <a:srgbClr val="000000"/>
                  </a:solidFill>
                  <a:effectLst/>
                  <a:uLnTx/>
                  <a:uFillTx/>
                  <a:latin typeface="Trebuchet MS" pitchFamily="34" charset="0"/>
                </a:rPr>
                <a:t> Τα σημεία Κ και Ν έχουν ίσες γωνιακές ταχύτητες.</a:t>
              </a:r>
            </a:p>
            <a:p>
              <a:pPr marL="0" marR="0" lvl="0" indent="0" algn="just" defTabSz="914400" eaLnBrk="1" fontAlgn="base" latinLnBrk="0" hangingPunct="1">
                <a:lnSpc>
                  <a:spcPct val="100000"/>
                </a:lnSpc>
                <a:spcBef>
                  <a:spcPct val="0"/>
                </a:spcBef>
                <a:spcAft>
                  <a:spcPct val="0"/>
                </a:spcAft>
                <a:buClrTx/>
                <a:buSzTx/>
                <a:buFontTx/>
                <a:buNone/>
                <a:tabLst/>
                <a:defRPr/>
              </a:pPr>
              <a:r>
                <a:rPr kumimoji="0" lang="el-GR" altLang="el-GR" sz="2400" b="0" i="0" u="none" strike="noStrike" kern="0" cap="none" spc="0" normalizeH="0" baseline="0" noProof="0" dirty="0" smtClean="0">
                  <a:ln>
                    <a:noFill/>
                  </a:ln>
                  <a:solidFill>
                    <a:srgbClr val="000000"/>
                  </a:solidFill>
                  <a:effectLst/>
                  <a:uLnTx/>
                  <a:uFillTx/>
                  <a:latin typeface="Trebuchet MS" pitchFamily="34" charset="0"/>
                </a:rPr>
                <a:t>Να δικαιολογήσετε τις απαντήσεις σας.</a:t>
              </a:r>
            </a:p>
          </p:txBody>
        </p:sp>
      </p:grpSp>
      <p:sp>
        <p:nvSpPr>
          <p:cNvPr id="16" name="Text Box 18"/>
          <p:cNvSpPr txBox="1">
            <a:spLocks noChangeArrowheads="1"/>
          </p:cNvSpPr>
          <p:nvPr/>
        </p:nvSpPr>
        <p:spPr bwMode="auto">
          <a:xfrm>
            <a:off x="8532813" y="3573463"/>
            <a:ext cx="4333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l-GR" altLang="el-GR" sz="2400" b="1" smtClean="0">
                <a:solidFill>
                  <a:srgbClr val="FF0000"/>
                </a:solidFill>
                <a:effectLst>
                  <a:outerShdw blurRad="38100" dist="38100" dir="2700000" algn="tl">
                    <a:srgbClr val="000000"/>
                  </a:outerShdw>
                </a:effectLst>
                <a:latin typeface="Comic Sans MS" pitchFamily="66" charset="0"/>
              </a:rPr>
              <a:t>Λ</a:t>
            </a:r>
          </a:p>
        </p:txBody>
      </p:sp>
      <p:sp>
        <p:nvSpPr>
          <p:cNvPr id="17" name="Text Box 19"/>
          <p:cNvSpPr txBox="1">
            <a:spLocks noChangeArrowheads="1"/>
          </p:cNvSpPr>
          <p:nvPr/>
        </p:nvSpPr>
        <p:spPr bwMode="auto">
          <a:xfrm>
            <a:off x="7164388" y="2852738"/>
            <a:ext cx="4333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l-GR" altLang="el-GR" sz="2400" b="1" smtClean="0">
                <a:solidFill>
                  <a:srgbClr val="FF0000"/>
                </a:solidFill>
                <a:effectLst>
                  <a:outerShdw blurRad="38100" dist="38100" dir="2700000" algn="tl">
                    <a:srgbClr val="000000"/>
                  </a:outerShdw>
                </a:effectLst>
                <a:latin typeface="Comic Sans MS" pitchFamily="66" charset="0"/>
              </a:rPr>
              <a:t>Σ</a:t>
            </a:r>
          </a:p>
        </p:txBody>
      </p:sp>
      <p:sp>
        <p:nvSpPr>
          <p:cNvPr id="18" name="Text Box 21"/>
          <p:cNvSpPr txBox="1">
            <a:spLocks noChangeArrowheads="1"/>
          </p:cNvSpPr>
          <p:nvPr/>
        </p:nvSpPr>
        <p:spPr bwMode="auto">
          <a:xfrm>
            <a:off x="6732588" y="4292600"/>
            <a:ext cx="4333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l-GR" altLang="el-GR" sz="2400" b="1" smtClean="0">
                <a:solidFill>
                  <a:srgbClr val="FF0000"/>
                </a:solidFill>
                <a:effectLst>
                  <a:outerShdw blurRad="38100" dist="38100" dir="2700000" algn="tl">
                    <a:srgbClr val="000000"/>
                  </a:outerShdw>
                </a:effectLst>
                <a:latin typeface="Comic Sans MS" pitchFamily="66" charset="0"/>
              </a:rPr>
              <a:t>Σ</a:t>
            </a:r>
          </a:p>
        </p:txBody>
      </p:sp>
      <p:sp>
        <p:nvSpPr>
          <p:cNvPr id="19" name="TextBox 18"/>
          <p:cNvSpPr txBox="1"/>
          <p:nvPr/>
        </p:nvSpPr>
        <p:spPr>
          <a:xfrm>
            <a:off x="854502" y="2529572"/>
            <a:ext cx="693161" cy="646331"/>
          </a:xfrm>
          <a:prstGeom prst="rect">
            <a:avLst/>
          </a:prstGeom>
          <a:noFill/>
        </p:spPr>
        <p:txBody>
          <a:bodyPr wrap="square" rtlCol="0">
            <a:spAutoFit/>
          </a:bodyPr>
          <a:lstStyle/>
          <a:p>
            <a:r>
              <a:rPr lang="el-GR" dirty="0" smtClean="0">
                <a:latin typeface="Trebuchet MS" panose="020B0603020202020204" pitchFamily="34" charset="0"/>
              </a:rPr>
              <a:t> Κ</a:t>
            </a:r>
            <a:r>
              <a:rPr lang="el-GR" sz="3600" b="1" dirty="0" smtClean="0">
                <a:latin typeface="Trebuchet MS" panose="020B0603020202020204" pitchFamily="34" charset="0"/>
              </a:rPr>
              <a:t>.</a:t>
            </a:r>
            <a:endParaRPr lang="el-GR" sz="3600" b="1" dirty="0">
              <a:latin typeface="Trebuchet MS" panose="020B0603020202020204" pitchFamily="34" charset="0"/>
            </a:endParaRPr>
          </a:p>
        </p:txBody>
      </p:sp>
      <p:sp>
        <p:nvSpPr>
          <p:cNvPr id="21" name="TextBox 20"/>
          <p:cNvSpPr txBox="1"/>
          <p:nvPr/>
        </p:nvSpPr>
        <p:spPr>
          <a:xfrm>
            <a:off x="2294654" y="2924175"/>
            <a:ext cx="825506" cy="646331"/>
          </a:xfrm>
          <a:prstGeom prst="rect">
            <a:avLst/>
          </a:prstGeom>
          <a:noFill/>
        </p:spPr>
        <p:txBody>
          <a:bodyPr wrap="square" rtlCol="0">
            <a:spAutoFit/>
          </a:bodyPr>
          <a:lstStyle/>
          <a:p>
            <a:r>
              <a:rPr lang="el-GR" dirty="0" smtClean="0">
                <a:latin typeface="Trebuchet MS" panose="020B0603020202020204" pitchFamily="34" charset="0"/>
              </a:rPr>
              <a:t> </a:t>
            </a:r>
            <a:r>
              <a:rPr lang="el-GR" sz="3600" b="1" dirty="0" smtClean="0">
                <a:latin typeface="Trebuchet MS" panose="020B0603020202020204" pitchFamily="34" charset="0"/>
              </a:rPr>
              <a:t>.</a:t>
            </a:r>
            <a:r>
              <a:rPr lang="el-GR" dirty="0" smtClean="0">
                <a:latin typeface="Trebuchet MS" panose="020B0603020202020204" pitchFamily="34" charset="0"/>
              </a:rPr>
              <a:t>Ν</a:t>
            </a:r>
            <a:r>
              <a:rPr lang="el-GR" sz="3600" b="1" dirty="0" smtClean="0">
                <a:latin typeface="Trebuchet MS" panose="020B0603020202020204" pitchFamily="34" charset="0"/>
              </a:rPr>
              <a:t> </a:t>
            </a:r>
            <a:endParaRPr lang="el-GR" sz="3600" b="1" dirty="0">
              <a:latin typeface="Trebuchet MS" panose="020B0603020202020204" pitchFamily="34" charset="0"/>
            </a:endParaRPr>
          </a:p>
        </p:txBody>
      </p:sp>
      <p:sp>
        <p:nvSpPr>
          <p:cNvPr id="22" name="Έλλειψη 21"/>
          <p:cNvSpPr/>
          <p:nvPr/>
        </p:nvSpPr>
        <p:spPr>
          <a:xfrm>
            <a:off x="978592" y="3265939"/>
            <a:ext cx="1793207" cy="810762"/>
          </a:xfrm>
          <a:prstGeom prst="ellipse">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897107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1000" fill="hold"/>
                                        <p:tgtEl>
                                          <p:spTgt spid="17"/>
                                        </p:tgtEl>
                                        <p:attrNameLst>
                                          <p:attrName>ppt_x</p:attrName>
                                        </p:attrNameLst>
                                      </p:cBhvr>
                                      <p:tavLst>
                                        <p:tav tm="0">
                                          <p:val>
                                            <p:strVal val="#ppt_x-.2"/>
                                          </p:val>
                                        </p:tav>
                                        <p:tav tm="100000">
                                          <p:val>
                                            <p:strVal val="#ppt_x"/>
                                          </p:val>
                                        </p:tav>
                                      </p:tavLst>
                                    </p:anim>
                                    <p:anim calcmode="lin" valueType="num">
                                      <p:cBhvr>
                                        <p:cTn id="13"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1000" fill="hold"/>
                                        <p:tgtEl>
                                          <p:spTgt spid="16"/>
                                        </p:tgtEl>
                                        <p:attrNameLst>
                                          <p:attrName>ppt_x</p:attrName>
                                        </p:attrNameLst>
                                      </p:cBhvr>
                                      <p:tavLst>
                                        <p:tav tm="0">
                                          <p:val>
                                            <p:strVal val="#ppt_x-.2"/>
                                          </p:val>
                                        </p:tav>
                                        <p:tav tm="100000">
                                          <p:val>
                                            <p:strVal val="#ppt_x"/>
                                          </p:val>
                                        </p:tav>
                                      </p:tavLst>
                                    </p:anim>
                                    <p:anim calcmode="lin" valueType="num">
                                      <p:cBhvr>
                                        <p:cTn id="20" dur="10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21" dur="10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29" presetClass="entr" presetSubtype="0"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 calcmode="lin" valueType="num">
                                      <p:cBhvr>
                                        <p:cTn id="26" dur="1000" fill="hold"/>
                                        <p:tgtEl>
                                          <p:spTgt spid="18"/>
                                        </p:tgtEl>
                                        <p:attrNameLst>
                                          <p:attrName>ppt_x</p:attrName>
                                        </p:attrNameLst>
                                      </p:cBhvr>
                                      <p:tavLst>
                                        <p:tav tm="0">
                                          <p:val>
                                            <p:strVal val="#ppt_x-.2"/>
                                          </p:val>
                                        </p:tav>
                                        <p:tav tm="100000">
                                          <p:val>
                                            <p:strVal val="#ppt_x"/>
                                          </p:val>
                                        </p:tav>
                                      </p:tavLst>
                                    </p:anim>
                                    <p:anim calcmode="lin" valueType="num">
                                      <p:cBhvr>
                                        <p:cTn id="27" dur="1000" fill="hold"/>
                                        <p:tgtEl>
                                          <p:spTgt spid="18"/>
                                        </p:tgtEl>
                                        <p:attrNameLst>
                                          <p:attrName>ppt_y</p:attrName>
                                        </p:attrNameLst>
                                      </p:cBhvr>
                                      <p:tavLst>
                                        <p:tav tm="0">
                                          <p:val>
                                            <p:strVal val="#ppt_y"/>
                                          </p:val>
                                        </p:tav>
                                        <p:tav tm="100000">
                                          <p:val>
                                            <p:strVal val="#ppt_y"/>
                                          </p:val>
                                        </p:tav>
                                      </p:tavLst>
                                    </p:anim>
                                    <p:animEffect transition="in" filter="wipe(right)" prLst="gradientSize: 0.1">
                                      <p:cBhvr>
                                        <p:cTn id="28"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prstClr val="black"/>
                </a:solidFill>
              </a:rPr>
              <a:t>Μερκ</a:t>
            </a:r>
            <a:r>
              <a:rPr lang="el-GR" dirty="0" smtClean="0">
                <a:solidFill>
                  <a:prstClr val="black"/>
                </a:solidFill>
              </a:rPr>
              <a:t>. Παναγιωτόπουλος - Φυσικός        </a:t>
            </a:r>
            <a:r>
              <a:rPr lang="en-US" dirty="0" smtClean="0">
                <a:solidFill>
                  <a:prstClr val="black"/>
                </a:solidFill>
              </a:rPr>
              <a:t>www.merkopanas.blogspot.gr</a:t>
            </a:r>
            <a:endParaRPr lang="el-GR" dirty="0">
              <a:solidFill>
                <a:prstClr val="black"/>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solidFill>
              </a:rPr>
              <a:pPr/>
              <a:t>42</a:t>
            </a:fld>
            <a:endParaRPr lang="el-GR" dirty="0">
              <a:solidFill>
                <a:prstClr val="black"/>
              </a:solidFill>
            </a:endParaRPr>
          </a:p>
        </p:txBody>
      </p:sp>
      <p:sp>
        <p:nvSpPr>
          <p:cNvPr id="4" name="Rectangle 4"/>
          <p:cNvSpPr>
            <a:spLocks noChangeArrowheads="1"/>
          </p:cNvSpPr>
          <p:nvPr/>
        </p:nvSpPr>
        <p:spPr bwMode="auto">
          <a:xfrm>
            <a:off x="323850" y="316419"/>
            <a:ext cx="8456613"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fontAlgn="base">
              <a:spcBef>
                <a:spcPct val="0"/>
              </a:spcBef>
              <a:spcAft>
                <a:spcPct val="0"/>
              </a:spcAft>
            </a:pPr>
            <a:r>
              <a:rPr lang="el-GR" altLang="el-GR" sz="2400" b="1" dirty="0" smtClean="0">
                <a:solidFill>
                  <a:srgbClr val="000000"/>
                </a:solidFill>
                <a:latin typeface="Trebuchet MS" pitchFamily="34" charset="0"/>
              </a:rPr>
              <a:t>12</a:t>
            </a:r>
            <a:r>
              <a:rPr lang="en-US" altLang="el-GR" sz="2400" b="1" dirty="0" smtClean="0">
                <a:solidFill>
                  <a:srgbClr val="000000"/>
                </a:solidFill>
                <a:latin typeface="Trebuchet MS" pitchFamily="34" charset="0"/>
              </a:rPr>
              <a:t>.  </a:t>
            </a:r>
            <a:r>
              <a:rPr lang="en-US" altLang="el-GR" sz="2400" dirty="0" err="1" smtClean="0">
                <a:solidFill>
                  <a:srgbClr val="000000"/>
                </a:solidFill>
                <a:latin typeface="Trebuchet MS" pitchFamily="34" charset="0"/>
              </a:rPr>
              <a:t>Έν</a:t>
            </a:r>
            <a:r>
              <a:rPr lang="en-US" altLang="el-GR" sz="2400" dirty="0" smtClean="0">
                <a:solidFill>
                  <a:srgbClr val="000000"/>
                </a:solidFill>
                <a:latin typeface="Trebuchet MS" pitchFamily="34" charset="0"/>
              </a:rPr>
              <a:t>α σώμα κινείται σε κυκλική τροχιά ακτίνας  π</a:t>
            </a:r>
            <a:r>
              <a:rPr lang="en-US" altLang="el-GR" sz="2400" b="1" dirty="0" smtClean="0">
                <a:solidFill>
                  <a:srgbClr val="000000"/>
                </a:solidFill>
                <a:latin typeface="Trebuchet MS" pitchFamily="34" charset="0"/>
              </a:rPr>
              <a:t> </a:t>
            </a:r>
            <a:r>
              <a:rPr lang="en-US" altLang="el-GR" sz="2400" dirty="0" smtClean="0">
                <a:solidFill>
                  <a:srgbClr val="000000"/>
                </a:solidFill>
                <a:latin typeface="Trebuchet MS" pitchFamily="34" charset="0"/>
              </a:rPr>
              <a:t>m  με σταθερό μέτρο ταχύτητας 2m/s. Ο </a:t>
            </a:r>
            <a:r>
              <a:rPr lang="en-US" altLang="el-GR" sz="2400" dirty="0" err="1" smtClean="0">
                <a:solidFill>
                  <a:srgbClr val="000000"/>
                </a:solidFill>
                <a:latin typeface="Trebuchet MS" pitchFamily="34" charset="0"/>
              </a:rPr>
              <a:t>χρόνος</a:t>
            </a:r>
            <a:r>
              <a:rPr lang="en-US" altLang="el-GR" sz="2400" dirty="0" smtClean="0">
                <a:solidFill>
                  <a:srgbClr val="000000"/>
                </a:solidFill>
                <a:latin typeface="Trebuchet MS" pitchFamily="34" charset="0"/>
              </a:rPr>
              <a:t> π</a:t>
            </a:r>
            <a:r>
              <a:rPr lang="en-US" altLang="el-GR" sz="2400" dirty="0" err="1" smtClean="0">
                <a:solidFill>
                  <a:srgbClr val="000000"/>
                </a:solidFill>
                <a:latin typeface="Trebuchet MS" pitchFamily="34" charset="0"/>
              </a:rPr>
              <a:t>ου</a:t>
            </a:r>
            <a:r>
              <a:rPr lang="en-US" altLang="el-GR" sz="2400" dirty="0" smtClean="0">
                <a:solidFill>
                  <a:srgbClr val="000000"/>
                </a:solidFill>
                <a:latin typeface="Trebuchet MS" pitchFamily="34" charset="0"/>
              </a:rPr>
              <a:t> απα</a:t>
            </a:r>
            <a:r>
              <a:rPr lang="en-US" altLang="el-GR" sz="2400" dirty="0" err="1" smtClean="0">
                <a:solidFill>
                  <a:srgbClr val="000000"/>
                </a:solidFill>
                <a:latin typeface="Trebuchet MS" pitchFamily="34" charset="0"/>
              </a:rPr>
              <a:t>ιτείτ</a:t>
            </a:r>
            <a:r>
              <a:rPr lang="en-US" altLang="el-GR" sz="2400" dirty="0" smtClean="0">
                <a:solidFill>
                  <a:srgbClr val="000000"/>
                </a:solidFill>
                <a:latin typeface="Trebuchet MS" pitchFamily="34" charset="0"/>
              </a:rPr>
              <a:t>αι για μια πλήρη περιστροφή είναι ίσος με </a:t>
            </a:r>
          </a:p>
          <a:p>
            <a:pPr algn="just" fontAlgn="base">
              <a:spcBef>
                <a:spcPct val="0"/>
              </a:spcBef>
              <a:spcAft>
                <a:spcPct val="0"/>
              </a:spcAft>
            </a:pPr>
            <a:r>
              <a:rPr lang="el-GR" altLang="el-GR" sz="2400" b="1" dirty="0" smtClean="0">
                <a:solidFill>
                  <a:srgbClr val="000000"/>
                </a:solidFill>
                <a:latin typeface="Trebuchet MS" pitchFamily="34" charset="0"/>
              </a:rPr>
              <a:t>α</a:t>
            </a:r>
            <a:r>
              <a:rPr lang="en-US" altLang="el-GR" sz="2400" b="1" dirty="0" smtClean="0">
                <a:solidFill>
                  <a:srgbClr val="000000"/>
                </a:solidFill>
                <a:latin typeface="Trebuchet MS" pitchFamily="34" charset="0"/>
              </a:rPr>
              <a:t>.</a:t>
            </a:r>
            <a:r>
              <a:rPr lang="en-US" altLang="el-GR" sz="2400" dirty="0" smtClean="0">
                <a:solidFill>
                  <a:srgbClr val="000000"/>
                </a:solidFill>
                <a:latin typeface="Trebuchet MS" pitchFamily="34" charset="0"/>
              </a:rPr>
              <a:t>  1/π</a:t>
            </a:r>
            <a:r>
              <a:rPr lang="en-US" altLang="el-GR" sz="2400" baseline="30000" dirty="0" smtClean="0">
                <a:solidFill>
                  <a:srgbClr val="000000"/>
                </a:solidFill>
                <a:latin typeface="Trebuchet MS" pitchFamily="34" charset="0"/>
              </a:rPr>
              <a:t>2</a:t>
            </a:r>
            <a:r>
              <a:rPr lang="en-US" altLang="el-GR" sz="2400" b="1" dirty="0" smtClean="0">
                <a:solidFill>
                  <a:srgbClr val="000000"/>
                </a:solidFill>
                <a:latin typeface="Trebuchet MS" pitchFamily="34" charset="0"/>
              </a:rPr>
              <a:t> </a:t>
            </a:r>
            <a:r>
              <a:rPr lang="en-US" altLang="el-GR" sz="2400" dirty="0" smtClean="0">
                <a:solidFill>
                  <a:srgbClr val="000000"/>
                </a:solidFill>
                <a:latin typeface="Trebuchet MS" pitchFamily="34" charset="0"/>
              </a:rPr>
              <a:t>s.             </a:t>
            </a:r>
            <a:endParaRPr lang="el-GR" altLang="el-GR" sz="2400" dirty="0" smtClean="0">
              <a:solidFill>
                <a:srgbClr val="000000"/>
              </a:solidFill>
              <a:latin typeface="Trebuchet MS" pitchFamily="34" charset="0"/>
            </a:endParaRPr>
          </a:p>
          <a:p>
            <a:pPr algn="just" fontAlgn="base">
              <a:spcBef>
                <a:spcPct val="0"/>
              </a:spcBef>
              <a:spcAft>
                <a:spcPct val="0"/>
              </a:spcAft>
            </a:pPr>
            <a:r>
              <a:rPr lang="el-GR" altLang="el-GR" sz="2400" b="1" dirty="0" smtClean="0">
                <a:solidFill>
                  <a:srgbClr val="000000"/>
                </a:solidFill>
                <a:latin typeface="Trebuchet MS" pitchFamily="34" charset="0"/>
              </a:rPr>
              <a:t>β</a:t>
            </a:r>
            <a:r>
              <a:rPr lang="en-US" altLang="el-GR" sz="2400" b="1" dirty="0" smtClean="0">
                <a:solidFill>
                  <a:srgbClr val="000000"/>
                </a:solidFill>
                <a:latin typeface="Trebuchet MS" pitchFamily="34" charset="0"/>
              </a:rPr>
              <a:t>.</a:t>
            </a:r>
            <a:r>
              <a:rPr lang="en-US" altLang="el-GR" sz="2400" dirty="0" smtClean="0">
                <a:solidFill>
                  <a:srgbClr val="000000"/>
                </a:solidFill>
                <a:latin typeface="Trebuchet MS" pitchFamily="34" charset="0"/>
              </a:rPr>
              <a:t>  π</a:t>
            </a:r>
            <a:r>
              <a:rPr lang="en-US" altLang="el-GR" sz="2400" baseline="30000" dirty="0" smtClean="0">
                <a:solidFill>
                  <a:srgbClr val="000000"/>
                </a:solidFill>
                <a:latin typeface="Trebuchet MS" pitchFamily="34" charset="0"/>
              </a:rPr>
              <a:t>2</a:t>
            </a:r>
            <a:r>
              <a:rPr lang="en-US" altLang="el-GR" sz="2400" b="1" dirty="0" smtClean="0">
                <a:solidFill>
                  <a:srgbClr val="000000"/>
                </a:solidFill>
                <a:latin typeface="Trebuchet MS" pitchFamily="34" charset="0"/>
              </a:rPr>
              <a:t> </a:t>
            </a:r>
            <a:r>
              <a:rPr lang="en-US" altLang="el-GR" sz="2400" dirty="0" smtClean="0">
                <a:solidFill>
                  <a:srgbClr val="000000"/>
                </a:solidFill>
                <a:latin typeface="Trebuchet MS" pitchFamily="34" charset="0"/>
              </a:rPr>
              <a:t>s.                </a:t>
            </a:r>
            <a:endParaRPr lang="el-GR" altLang="el-GR" sz="2400" dirty="0" smtClean="0">
              <a:solidFill>
                <a:srgbClr val="000000"/>
              </a:solidFill>
              <a:latin typeface="Trebuchet MS" pitchFamily="34" charset="0"/>
            </a:endParaRPr>
          </a:p>
          <a:p>
            <a:pPr algn="just" fontAlgn="base">
              <a:spcBef>
                <a:spcPct val="0"/>
              </a:spcBef>
              <a:spcAft>
                <a:spcPct val="0"/>
              </a:spcAft>
            </a:pPr>
            <a:r>
              <a:rPr lang="el-GR" altLang="el-GR" sz="2400" b="1" dirty="0" smtClean="0">
                <a:solidFill>
                  <a:srgbClr val="000000"/>
                </a:solidFill>
                <a:latin typeface="Trebuchet MS" pitchFamily="34" charset="0"/>
              </a:rPr>
              <a:t>γ</a:t>
            </a:r>
            <a:r>
              <a:rPr lang="en-US" altLang="el-GR" sz="2400" b="1" dirty="0" smtClean="0">
                <a:solidFill>
                  <a:srgbClr val="000000"/>
                </a:solidFill>
                <a:latin typeface="Trebuchet MS" pitchFamily="34" charset="0"/>
              </a:rPr>
              <a:t>.</a:t>
            </a:r>
            <a:r>
              <a:rPr lang="en-US" altLang="el-GR" sz="2400" dirty="0" smtClean="0">
                <a:solidFill>
                  <a:srgbClr val="000000"/>
                </a:solidFill>
                <a:latin typeface="Trebuchet MS" pitchFamily="34" charset="0"/>
              </a:rPr>
              <a:t>  π</a:t>
            </a:r>
            <a:r>
              <a:rPr lang="en-US" altLang="el-GR" sz="2400" baseline="30000" dirty="0" smtClean="0">
                <a:solidFill>
                  <a:srgbClr val="000000"/>
                </a:solidFill>
                <a:latin typeface="Trebuchet MS" pitchFamily="34" charset="0"/>
              </a:rPr>
              <a:t>2</a:t>
            </a:r>
            <a:r>
              <a:rPr lang="en-US" altLang="el-GR" sz="2400" dirty="0" smtClean="0">
                <a:solidFill>
                  <a:srgbClr val="000000"/>
                </a:solidFill>
                <a:latin typeface="Trebuchet MS" pitchFamily="34" charset="0"/>
              </a:rPr>
              <a:t>/2</a:t>
            </a:r>
            <a:r>
              <a:rPr lang="en-US" altLang="el-GR" sz="2400" b="1" dirty="0" smtClean="0">
                <a:solidFill>
                  <a:srgbClr val="000000"/>
                </a:solidFill>
                <a:latin typeface="Trebuchet MS" pitchFamily="34" charset="0"/>
              </a:rPr>
              <a:t> </a:t>
            </a:r>
            <a:r>
              <a:rPr lang="en-US" altLang="el-GR" sz="2400" dirty="0" smtClean="0">
                <a:solidFill>
                  <a:srgbClr val="000000"/>
                </a:solidFill>
                <a:latin typeface="Trebuchet MS" pitchFamily="34" charset="0"/>
              </a:rPr>
              <a:t>s.                 </a:t>
            </a:r>
            <a:endParaRPr lang="el-GR" altLang="el-GR" sz="2400" dirty="0" smtClean="0">
              <a:solidFill>
                <a:srgbClr val="000000"/>
              </a:solidFill>
              <a:latin typeface="Trebuchet MS" pitchFamily="34" charset="0"/>
            </a:endParaRPr>
          </a:p>
          <a:p>
            <a:pPr algn="just" fontAlgn="base">
              <a:spcBef>
                <a:spcPct val="0"/>
              </a:spcBef>
              <a:spcAft>
                <a:spcPct val="0"/>
              </a:spcAft>
            </a:pPr>
            <a:r>
              <a:rPr lang="el-GR" altLang="el-GR" sz="2400" b="1" dirty="0" smtClean="0">
                <a:solidFill>
                  <a:srgbClr val="000000"/>
                </a:solidFill>
                <a:latin typeface="Trebuchet MS" pitchFamily="34" charset="0"/>
              </a:rPr>
              <a:t>δ</a:t>
            </a:r>
            <a:r>
              <a:rPr lang="en-US" altLang="el-GR" sz="2400" b="1" dirty="0" smtClean="0">
                <a:solidFill>
                  <a:srgbClr val="000000"/>
                </a:solidFill>
                <a:latin typeface="Trebuchet MS" pitchFamily="34" charset="0"/>
              </a:rPr>
              <a:t>.</a:t>
            </a:r>
            <a:r>
              <a:rPr lang="en-US" altLang="el-GR" sz="2400" dirty="0" smtClean="0">
                <a:solidFill>
                  <a:srgbClr val="000000"/>
                </a:solidFill>
                <a:latin typeface="Trebuchet MS" pitchFamily="34" charset="0"/>
              </a:rPr>
              <a:t>  π</a:t>
            </a:r>
            <a:r>
              <a:rPr lang="en-US" altLang="el-GR" sz="2400" b="1" dirty="0" smtClean="0">
                <a:solidFill>
                  <a:srgbClr val="000000"/>
                </a:solidFill>
                <a:latin typeface="Trebuchet MS" pitchFamily="34" charset="0"/>
              </a:rPr>
              <a:t> </a:t>
            </a:r>
            <a:r>
              <a:rPr lang="en-US" altLang="el-GR" sz="2400" dirty="0" smtClean="0">
                <a:solidFill>
                  <a:srgbClr val="000000"/>
                </a:solidFill>
                <a:latin typeface="Trebuchet MS" pitchFamily="34" charset="0"/>
              </a:rPr>
              <a:t>s.</a:t>
            </a:r>
          </a:p>
          <a:p>
            <a:pPr algn="just" fontAlgn="base">
              <a:spcBef>
                <a:spcPct val="0"/>
              </a:spcBef>
              <a:spcAft>
                <a:spcPct val="0"/>
              </a:spcAft>
            </a:pPr>
            <a:r>
              <a:rPr lang="en-US" altLang="el-GR" sz="2400" dirty="0" smtClean="0">
                <a:solidFill>
                  <a:srgbClr val="000000"/>
                </a:solidFill>
                <a:latin typeface="Trebuchet MS" pitchFamily="34" charset="0"/>
              </a:rPr>
              <a:t>Να </a:t>
            </a:r>
            <a:r>
              <a:rPr lang="en-US" altLang="el-GR" sz="2400" dirty="0" err="1" smtClean="0">
                <a:solidFill>
                  <a:srgbClr val="000000"/>
                </a:solidFill>
                <a:latin typeface="Trebuchet MS" pitchFamily="34" charset="0"/>
              </a:rPr>
              <a:t>δικ</a:t>
            </a:r>
            <a:r>
              <a:rPr lang="en-US" altLang="el-GR" sz="2400" dirty="0" smtClean="0">
                <a:solidFill>
                  <a:srgbClr val="000000"/>
                </a:solidFill>
                <a:latin typeface="Trebuchet MS" pitchFamily="34" charset="0"/>
              </a:rPr>
              <a:t>αιολογήσετε την απάντησή σας.   </a:t>
            </a:r>
          </a:p>
        </p:txBody>
      </p:sp>
      <p:sp>
        <p:nvSpPr>
          <p:cNvPr id="5" name="Oval 5"/>
          <p:cNvSpPr>
            <a:spLocks noChangeArrowheads="1"/>
          </p:cNvSpPr>
          <p:nvPr/>
        </p:nvSpPr>
        <p:spPr bwMode="auto">
          <a:xfrm>
            <a:off x="323850" y="1844675"/>
            <a:ext cx="431800" cy="4318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l-GR" sz="2400" smtClean="0">
              <a:solidFill>
                <a:srgbClr val="000000"/>
              </a:solidFill>
              <a:latin typeface="Times New Roman" pitchFamily="18" charset="0"/>
            </a:endParaRPr>
          </a:p>
        </p:txBody>
      </p:sp>
    </p:spTree>
    <p:extLst>
      <p:ext uri="{BB962C8B-B14F-4D97-AF65-F5344CB8AC3E}">
        <p14:creationId xmlns:p14="http://schemas.microsoft.com/office/powerpoint/2010/main" val="717818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ppt_x</p:attrName>
                                        </p:attrNameLst>
                                      </p:cBhvr>
                                      <p:tavLst>
                                        <p:tav tm="0">
                                          <p:val>
                                            <p:strVal val="#ppt_x-.2"/>
                                          </p:val>
                                        </p:tav>
                                        <p:tav tm="100000">
                                          <p:val>
                                            <p:strVal val="#ppt_x"/>
                                          </p:val>
                                        </p:tav>
                                      </p:tavLst>
                                    </p:anim>
                                    <p:anim calcmode="lin" valueType="num">
                                      <p:cBhvr>
                                        <p:cTn id="13"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1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schemeClr val="tx1"/>
                </a:solidFill>
              </a:rPr>
              <a:t>Μερκ</a:t>
            </a:r>
            <a:r>
              <a:rPr lang="el-GR" dirty="0" smtClean="0">
                <a:solidFill>
                  <a:schemeClr val="tx1"/>
                </a:solidFill>
              </a:rPr>
              <a:t>. Παναγιωτόπουλος - Φυσικός        </a:t>
            </a:r>
            <a:r>
              <a:rPr lang="en-US" dirty="0" smtClean="0">
                <a:solidFill>
                  <a:schemeClr val="tx1"/>
                </a:solidFill>
              </a:rPr>
              <a:t>www.merkopanas.blogspot.gr</a:t>
            </a:r>
            <a:endParaRPr lang="el-GR" dirty="0">
              <a:solidFill>
                <a:schemeClr val="tx1"/>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schemeClr val="tx1"/>
                </a:solidFill>
              </a:rPr>
              <a:pPr/>
              <a:t>43</a:t>
            </a:fld>
            <a:endParaRPr lang="el-GR" dirty="0">
              <a:solidFill>
                <a:schemeClr val="tx1"/>
              </a:solidFill>
            </a:endParaRPr>
          </a:p>
        </p:txBody>
      </p:sp>
      <p:sp>
        <p:nvSpPr>
          <p:cNvPr id="4" name="TextBox 3"/>
          <p:cNvSpPr txBox="1"/>
          <p:nvPr/>
        </p:nvSpPr>
        <p:spPr>
          <a:xfrm>
            <a:off x="1259632" y="2205038"/>
            <a:ext cx="6360939" cy="646331"/>
          </a:xfrm>
          <a:prstGeom prst="rect">
            <a:avLst/>
          </a:prstGeom>
          <a:noFill/>
        </p:spPr>
        <p:txBody>
          <a:bodyPr wrap="square">
            <a:spAutoFit/>
          </a:bodyPr>
          <a:lstStyle/>
          <a:p>
            <a:pPr algn="ctr" fontAlgn="auto">
              <a:spcBef>
                <a:spcPts val="0"/>
              </a:spcBef>
              <a:spcAft>
                <a:spcPts val="0"/>
              </a:spcAft>
              <a:defRPr/>
            </a:pPr>
            <a:r>
              <a:rPr lang="el-GR" sz="3600" b="1" dirty="0" smtClean="0">
                <a:solidFill>
                  <a:srgbClr val="800000"/>
                </a:solidFill>
                <a:effectLst>
                  <a:outerShdw blurRad="38100" dist="38100" dir="2700000" algn="tl">
                    <a:srgbClr val="000000">
                      <a:alpha val="43137"/>
                    </a:srgbClr>
                  </a:outerShdw>
                </a:effectLst>
                <a:latin typeface="Comic Sans MS" panose="030F0702030302020204" pitchFamily="66" charset="0"/>
              </a:rPr>
              <a:t>Ασκήσεις εκτός του βιβλίου</a:t>
            </a:r>
            <a:endParaRPr lang="el-GR" sz="3600" b="1" dirty="0">
              <a:solidFill>
                <a:srgbClr val="800000"/>
              </a:solidFill>
              <a:effectLst>
                <a:outerShdw blurRad="38100" dist="38100" dir="2700000" algn="tl">
                  <a:srgbClr val="000000">
                    <a:alpha val="43137"/>
                  </a:srgbClr>
                </a:outerShdw>
              </a:effectLst>
              <a:latin typeface="Comic Sans MS" panose="030F0702030302020204" pitchFamily="66" charset="0"/>
            </a:endParaRPr>
          </a:p>
        </p:txBody>
      </p:sp>
    </p:spTree>
    <p:extLst>
      <p:ext uri="{BB962C8B-B14F-4D97-AF65-F5344CB8AC3E}">
        <p14:creationId xmlns:p14="http://schemas.microsoft.com/office/powerpoint/2010/main" val="4063384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0-#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prstClr val="black"/>
                </a:solidFill>
              </a:rPr>
              <a:t>Μερκ</a:t>
            </a:r>
            <a:r>
              <a:rPr lang="el-GR" dirty="0" smtClean="0">
                <a:solidFill>
                  <a:prstClr val="black"/>
                </a:solidFill>
              </a:rPr>
              <a:t>. Παναγιωτόπουλος - Φυσικός        </a:t>
            </a:r>
            <a:r>
              <a:rPr lang="en-US" dirty="0" smtClean="0">
                <a:solidFill>
                  <a:prstClr val="black"/>
                </a:solidFill>
              </a:rPr>
              <a:t>www.merkopanas.blogspot.gr</a:t>
            </a:r>
            <a:endParaRPr lang="el-GR" dirty="0">
              <a:solidFill>
                <a:prstClr val="black"/>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solidFill>
              </a:rPr>
              <a:pPr/>
              <a:t>44</a:t>
            </a:fld>
            <a:endParaRPr lang="el-GR" dirty="0">
              <a:solidFill>
                <a:prstClr val="black"/>
              </a:solidFill>
            </a:endParaRPr>
          </a:p>
        </p:txBody>
      </p:sp>
      <p:sp>
        <p:nvSpPr>
          <p:cNvPr id="4" name="Rectangle 4"/>
          <p:cNvSpPr>
            <a:spLocks noChangeArrowheads="1"/>
          </p:cNvSpPr>
          <p:nvPr/>
        </p:nvSpPr>
        <p:spPr bwMode="auto">
          <a:xfrm>
            <a:off x="323850" y="392064"/>
            <a:ext cx="8351838"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fontAlgn="base">
              <a:spcBef>
                <a:spcPct val="0"/>
              </a:spcBef>
              <a:spcAft>
                <a:spcPct val="0"/>
              </a:spcAft>
            </a:pPr>
            <a:r>
              <a:rPr lang="el-GR" altLang="el-GR" sz="2400" b="1" dirty="0" smtClean="0">
                <a:solidFill>
                  <a:srgbClr val="000000"/>
                </a:solidFill>
                <a:latin typeface="Trebuchet MS" pitchFamily="34" charset="0"/>
              </a:rPr>
              <a:t>1</a:t>
            </a:r>
            <a:r>
              <a:rPr lang="en-US" altLang="el-GR" sz="2400" b="1" dirty="0" smtClean="0">
                <a:solidFill>
                  <a:srgbClr val="000000"/>
                </a:solidFill>
                <a:latin typeface="Trebuchet MS" pitchFamily="34" charset="0"/>
              </a:rPr>
              <a:t>. </a:t>
            </a:r>
            <a:r>
              <a:rPr lang="en-US" altLang="el-GR" sz="2400" dirty="0" err="1" smtClean="0">
                <a:solidFill>
                  <a:srgbClr val="000000"/>
                </a:solidFill>
                <a:latin typeface="Trebuchet MS" pitchFamily="34" charset="0"/>
              </a:rPr>
              <a:t>Έν</a:t>
            </a:r>
            <a:r>
              <a:rPr lang="en-US" altLang="el-GR" sz="2400" dirty="0" smtClean="0">
                <a:solidFill>
                  <a:srgbClr val="000000"/>
                </a:solidFill>
                <a:latin typeface="Trebuchet MS" pitchFamily="34" charset="0"/>
              </a:rPr>
              <a:t>α  CD-ROM  περιστρέφεται στον υπολογιστή με 480 περιστροφές στο λεπτό. Η τα</a:t>
            </a:r>
            <a:r>
              <a:rPr lang="en-US" altLang="el-GR" sz="2400" dirty="0" err="1" smtClean="0">
                <a:solidFill>
                  <a:srgbClr val="000000"/>
                </a:solidFill>
                <a:latin typeface="Trebuchet MS" pitchFamily="34" charset="0"/>
              </a:rPr>
              <a:t>χύτητ</a:t>
            </a:r>
            <a:r>
              <a:rPr lang="en-US" altLang="el-GR" sz="2400" dirty="0" smtClean="0">
                <a:solidFill>
                  <a:srgbClr val="000000"/>
                </a:solidFill>
                <a:latin typeface="Trebuchet MS" pitchFamily="34" charset="0"/>
              </a:rPr>
              <a:t>α ενός σημείου της περιφέρειας του CD είναι </a:t>
            </a:r>
            <a:r>
              <a:rPr lang="el-GR" altLang="el-GR" sz="2400" dirty="0" smtClean="0">
                <a:solidFill>
                  <a:srgbClr val="000000"/>
                </a:solidFill>
                <a:latin typeface="Trebuchet MS" pitchFamily="34" charset="0"/>
              </a:rPr>
              <a:t> </a:t>
            </a:r>
            <a:r>
              <a:rPr lang="en-US" altLang="el-GR" sz="2400" dirty="0" smtClean="0">
                <a:solidFill>
                  <a:srgbClr val="000000"/>
                </a:solidFill>
                <a:latin typeface="Trebuchet MS" pitchFamily="34" charset="0"/>
              </a:rPr>
              <a:t>3m/s. Να υπ</a:t>
            </a:r>
            <a:r>
              <a:rPr lang="en-US" altLang="el-GR" sz="2400" dirty="0" err="1" smtClean="0">
                <a:solidFill>
                  <a:srgbClr val="000000"/>
                </a:solidFill>
                <a:latin typeface="Trebuchet MS" pitchFamily="34" charset="0"/>
              </a:rPr>
              <a:t>ολογίσετε</a:t>
            </a:r>
            <a:r>
              <a:rPr lang="en-US" altLang="el-GR" sz="2400" dirty="0" smtClean="0">
                <a:solidFill>
                  <a:srgbClr val="000000"/>
                </a:solidFill>
                <a:latin typeface="Trebuchet MS" pitchFamily="34" charset="0"/>
              </a:rPr>
              <a:t> </a:t>
            </a:r>
            <a:r>
              <a:rPr lang="en-US" altLang="el-GR" sz="2400" dirty="0" err="1" smtClean="0">
                <a:solidFill>
                  <a:srgbClr val="000000"/>
                </a:solidFill>
                <a:latin typeface="Trebuchet MS" pitchFamily="34" charset="0"/>
              </a:rPr>
              <a:t>γι</a:t>
            </a:r>
            <a:r>
              <a:rPr lang="en-US" altLang="el-GR" sz="2400" dirty="0" smtClean="0">
                <a:solidFill>
                  <a:srgbClr val="000000"/>
                </a:solidFill>
                <a:latin typeface="Trebuchet MS" pitchFamily="34" charset="0"/>
              </a:rPr>
              <a:t>α το CD:</a:t>
            </a:r>
          </a:p>
          <a:p>
            <a:pPr algn="just" fontAlgn="base">
              <a:spcBef>
                <a:spcPct val="0"/>
              </a:spcBef>
              <a:spcAft>
                <a:spcPct val="0"/>
              </a:spcAft>
            </a:pPr>
            <a:r>
              <a:rPr lang="en-US" altLang="el-GR" sz="2400" b="1" dirty="0" smtClean="0">
                <a:solidFill>
                  <a:srgbClr val="000000"/>
                </a:solidFill>
                <a:latin typeface="Trebuchet MS" pitchFamily="34" charset="0"/>
              </a:rPr>
              <a:t>α</a:t>
            </a:r>
            <a:r>
              <a:rPr lang="el-GR" altLang="el-GR" sz="2400" b="1" dirty="0" smtClean="0">
                <a:solidFill>
                  <a:srgbClr val="000000"/>
                </a:solidFill>
                <a:latin typeface="Trebuchet MS" pitchFamily="34" charset="0"/>
              </a:rPr>
              <a:t>.</a:t>
            </a:r>
            <a:r>
              <a:rPr lang="en-US" altLang="el-GR" sz="2400" dirty="0" smtClean="0">
                <a:solidFill>
                  <a:srgbClr val="000000"/>
                </a:solidFill>
                <a:latin typeface="Trebuchet MS" pitchFamily="34" charset="0"/>
              </a:rPr>
              <a:t>  </a:t>
            </a:r>
            <a:r>
              <a:rPr lang="el-GR" altLang="el-GR" sz="2400" dirty="0" smtClean="0">
                <a:solidFill>
                  <a:srgbClr val="000000"/>
                </a:solidFill>
                <a:latin typeface="Trebuchet MS" pitchFamily="34" charset="0"/>
              </a:rPr>
              <a:t>Τ</a:t>
            </a:r>
            <a:r>
              <a:rPr lang="en-US" altLang="el-GR" sz="2400" dirty="0" smtClean="0">
                <a:solidFill>
                  <a:srgbClr val="000000"/>
                </a:solidFill>
                <a:latin typeface="Trebuchet MS" pitchFamily="34" charset="0"/>
              </a:rPr>
              <a:t>η </a:t>
            </a:r>
            <a:r>
              <a:rPr lang="en-US" altLang="el-GR" sz="2400" dirty="0" err="1" smtClean="0">
                <a:solidFill>
                  <a:srgbClr val="000000"/>
                </a:solidFill>
                <a:latin typeface="Trebuchet MS" pitchFamily="34" charset="0"/>
              </a:rPr>
              <a:t>συχνότητ</a:t>
            </a:r>
            <a:r>
              <a:rPr lang="en-US" altLang="el-GR" sz="2400" dirty="0" smtClean="0">
                <a:solidFill>
                  <a:srgbClr val="000000"/>
                </a:solidFill>
                <a:latin typeface="Trebuchet MS" pitchFamily="34" charset="0"/>
              </a:rPr>
              <a:t>α περιστροφής του. </a:t>
            </a:r>
          </a:p>
          <a:p>
            <a:pPr algn="just" fontAlgn="base">
              <a:spcBef>
                <a:spcPct val="0"/>
              </a:spcBef>
              <a:spcAft>
                <a:spcPct val="0"/>
              </a:spcAft>
            </a:pPr>
            <a:r>
              <a:rPr lang="en-US" altLang="el-GR" sz="2400" b="1" dirty="0" smtClean="0">
                <a:solidFill>
                  <a:srgbClr val="000000"/>
                </a:solidFill>
                <a:latin typeface="Trebuchet MS" pitchFamily="34" charset="0"/>
              </a:rPr>
              <a:t>β</a:t>
            </a:r>
            <a:r>
              <a:rPr lang="el-GR" altLang="el-GR" sz="2400" b="1" dirty="0" smtClean="0">
                <a:solidFill>
                  <a:srgbClr val="000000"/>
                </a:solidFill>
                <a:latin typeface="Trebuchet MS" pitchFamily="34" charset="0"/>
              </a:rPr>
              <a:t>.</a:t>
            </a:r>
            <a:r>
              <a:rPr lang="en-US" altLang="el-GR" sz="2400" dirty="0" smtClean="0">
                <a:solidFill>
                  <a:srgbClr val="000000"/>
                </a:solidFill>
                <a:latin typeface="Trebuchet MS" pitchFamily="34" charset="0"/>
              </a:rPr>
              <a:t>  </a:t>
            </a:r>
            <a:r>
              <a:rPr lang="el-GR" altLang="el-GR" sz="2400" dirty="0" smtClean="0">
                <a:solidFill>
                  <a:srgbClr val="000000"/>
                </a:solidFill>
                <a:latin typeface="Trebuchet MS" pitchFamily="34" charset="0"/>
              </a:rPr>
              <a:t>Τ</a:t>
            </a:r>
            <a:r>
              <a:rPr lang="en-US" altLang="el-GR" sz="2400" dirty="0" err="1" smtClean="0">
                <a:solidFill>
                  <a:srgbClr val="000000"/>
                </a:solidFill>
                <a:latin typeface="Trebuchet MS" pitchFamily="34" charset="0"/>
              </a:rPr>
              <a:t>ην</a:t>
            </a:r>
            <a:r>
              <a:rPr lang="en-US" altLang="el-GR" sz="2400" dirty="0" smtClean="0">
                <a:solidFill>
                  <a:srgbClr val="000000"/>
                </a:solidFill>
                <a:latin typeface="Trebuchet MS" pitchFamily="34" charset="0"/>
              </a:rPr>
              <a:t> α</a:t>
            </a:r>
            <a:r>
              <a:rPr lang="en-US" altLang="el-GR" sz="2400" dirty="0" err="1" smtClean="0">
                <a:solidFill>
                  <a:srgbClr val="000000"/>
                </a:solidFill>
                <a:latin typeface="Trebuchet MS" pitchFamily="34" charset="0"/>
              </a:rPr>
              <a:t>κτίν</a:t>
            </a:r>
            <a:r>
              <a:rPr lang="en-US" altLang="el-GR" sz="2400" dirty="0" smtClean="0">
                <a:solidFill>
                  <a:srgbClr val="000000"/>
                </a:solidFill>
                <a:latin typeface="Trebuchet MS" pitchFamily="34" charset="0"/>
              </a:rPr>
              <a:t>α του. </a:t>
            </a:r>
          </a:p>
          <a:p>
            <a:pPr algn="just" fontAlgn="base">
              <a:spcBef>
                <a:spcPct val="0"/>
              </a:spcBef>
              <a:spcAft>
                <a:spcPct val="0"/>
              </a:spcAft>
            </a:pPr>
            <a:r>
              <a:rPr lang="el-GR" altLang="el-GR" sz="2400" b="1" dirty="0" smtClean="0">
                <a:solidFill>
                  <a:srgbClr val="000000"/>
                </a:solidFill>
                <a:latin typeface="Trebuchet MS" pitchFamily="34" charset="0"/>
              </a:rPr>
              <a:t>γ.</a:t>
            </a:r>
            <a:r>
              <a:rPr lang="el-GR" altLang="el-GR" sz="2400" dirty="0" smtClean="0">
                <a:solidFill>
                  <a:srgbClr val="000000"/>
                </a:solidFill>
                <a:latin typeface="Trebuchet MS" pitchFamily="34" charset="0"/>
              </a:rPr>
              <a:t>  Τη γωνιακή του ταχύτητα.</a:t>
            </a:r>
            <a:r>
              <a:rPr lang="el-GR" altLang="el-GR" sz="2400" dirty="0" smtClean="0">
                <a:solidFill>
                  <a:srgbClr val="000000"/>
                </a:solidFill>
                <a:latin typeface="Times New Roman" pitchFamily="18" charset="0"/>
              </a:rPr>
              <a:t>                                                                                        </a:t>
            </a:r>
            <a:r>
              <a:rPr lang="en-US" altLang="el-GR" sz="2400" dirty="0" smtClean="0">
                <a:solidFill>
                  <a:srgbClr val="000000"/>
                </a:solidFill>
                <a:latin typeface="Times New Roman" pitchFamily="18" charset="0"/>
              </a:rPr>
              <a:t> </a:t>
            </a:r>
          </a:p>
        </p:txBody>
      </p:sp>
      <p:sp>
        <p:nvSpPr>
          <p:cNvPr id="5" name="Rectangle 5"/>
          <p:cNvSpPr>
            <a:spLocks noChangeArrowheads="1"/>
          </p:cNvSpPr>
          <p:nvPr/>
        </p:nvSpPr>
        <p:spPr bwMode="auto">
          <a:xfrm>
            <a:off x="250825" y="3175000"/>
            <a:ext cx="8642350" cy="301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fontAlgn="base">
              <a:spcBef>
                <a:spcPct val="0"/>
              </a:spcBef>
              <a:spcAft>
                <a:spcPct val="0"/>
              </a:spcAft>
            </a:pPr>
            <a:r>
              <a:rPr lang="el-GR" altLang="el-GR" sz="2400" b="1" dirty="0" smtClean="0">
                <a:solidFill>
                  <a:srgbClr val="000000"/>
                </a:solidFill>
                <a:latin typeface="Trebuchet MS" pitchFamily="34" charset="0"/>
              </a:rPr>
              <a:t>2. </a:t>
            </a:r>
            <a:r>
              <a:rPr lang="en-US" altLang="el-GR" sz="2400" dirty="0" err="1" smtClean="0">
                <a:solidFill>
                  <a:srgbClr val="000000"/>
                </a:solidFill>
                <a:latin typeface="Trebuchet MS" pitchFamily="34" charset="0"/>
              </a:rPr>
              <a:t>Έν</a:t>
            </a:r>
            <a:r>
              <a:rPr lang="en-US" altLang="el-GR" sz="2400" dirty="0" smtClean="0">
                <a:solidFill>
                  <a:srgbClr val="000000"/>
                </a:solidFill>
                <a:latin typeface="Trebuchet MS" pitchFamily="34" charset="0"/>
              </a:rPr>
              <a:t>α </a:t>
            </a:r>
            <a:r>
              <a:rPr lang="el-GR" altLang="el-GR" sz="2400" dirty="0" smtClean="0">
                <a:solidFill>
                  <a:srgbClr val="000000"/>
                </a:solidFill>
                <a:latin typeface="Trebuchet MS" pitchFamily="34" charset="0"/>
              </a:rPr>
              <a:t>υλικό σημείο</a:t>
            </a:r>
            <a:r>
              <a:rPr lang="en-US" altLang="el-GR" sz="2400" dirty="0" smtClean="0">
                <a:solidFill>
                  <a:srgbClr val="000000"/>
                </a:solidFill>
                <a:latin typeface="Trebuchet MS" pitchFamily="34" charset="0"/>
              </a:rPr>
              <a:t> </a:t>
            </a:r>
            <a:r>
              <a:rPr lang="en-US" altLang="el-GR" sz="2400" dirty="0" err="1" smtClean="0">
                <a:solidFill>
                  <a:srgbClr val="000000"/>
                </a:solidFill>
                <a:latin typeface="Trebuchet MS" pitchFamily="34" charset="0"/>
              </a:rPr>
              <a:t>με</a:t>
            </a:r>
            <a:r>
              <a:rPr lang="en-US" altLang="el-GR" sz="2400" dirty="0" smtClean="0">
                <a:solidFill>
                  <a:srgbClr val="000000"/>
                </a:solidFill>
                <a:latin typeface="Trebuchet MS" pitchFamily="34" charset="0"/>
              </a:rPr>
              <a:t> </a:t>
            </a:r>
            <a:r>
              <a:rPr lang="en-US" altLang="el-GR" sz="2400" dirty="0" err="1" smtClean="0">
                <a:solidFill>
                  <a:srgbClr val="000000"/>
                </a:solidFill>
                <a:latin typeface="Trebuchet MS" pitchFamily="34" charset="0"/>
              </a:rPr>
              <a:t>μάζ</a:t>
            </a:r>
            <a:r>
              <a:rPr lang="en-US" altLang="el-GR" sz="2400" dirty="0" smtClean="0">
                <a:solidFill>
                  <a:srgbClr val="000000"/>
                </a:solidFill>
                <a:latin typeface="Trebuchet MS" pitchFamily="34" charset="0"/>
              </a:rPr>
              <a:t>α 2kg εκτελεί ομαλή κυκλική κίνηση ακτίνας 1m. </a:t>
            </a:r>
            <a:r>
              <a:rPr lang="en-US" altLang="el-GR" sz="2400" dirty="0" err="1" smtClean="0">
                <a:solidFill>
                  <a:srgbClr val="000000"/>
                </a:solidFill>
                <a:latin typeface="Trebuchet MS" pitchFamily="34" charset="0"/>
              </a:rPr>
              <a:t>Αν</a:t>
            </a:r>
            <a:r>
              <a:rPr lang="en-US" altLang="el-GR" sz="2400" dirty="0" smtClean="0">
                <a:solidFill>
                  <a:srgbClr val="000000"/>
                </a:solidFill>
                <a:latin typeface="Trebuchet MS" pitchFamily="34" charset="0"/>
              </a:rPr>
              <a:t> η π</a:t>
            </a:r>
            <a:r>
              <a:rPr lang="en-US" altLang="el-GR" sz="2400" dirty="0" err="1" smtClean="0">
                <a:solidFill>
                  <a:srgbClr val="000000"/>
                </a:solidFill>
                <a:latin typeface="Trebuchet MS" pitchFamily="34" charset="0"/>
              </a:rPr>
              <a:t>ερίοδος</a:t>
            </a:r>
            <a:r>
              <a:rPr lang="en-US" altLang="el-GR" sz="2400" dirty="0" smtClean="0">
                <a:solidFill>
                  <a:srgbClr val="000000"/>
                </a:solidFill>
                <a:latin typeface="Trebuchet MS" pitchFamily="34" charset="0"/>
              </a:rPr>
              <a:t> </a:t>
            </a:r>
            <a:r>
              <a:rPr lang="en-US" altLang="el-GR" sz="2400" dirty="0" err="1" smtClean="0">
                <a:solidFill>
                  <a:srgbClr val="000000"/>
                </a:solidFill>
                <a:latin typeface="Trebuchet MS" pitchFamily="34" charset="0"/>
              </a:rPr>
              <a:t>της</a:t>
            </a:r>
            <a:r>
              <a:rPr lang="en-US" altLang="el-GR" sz="2400" dirty="0" smtClean="0">
                <a:solidFill>
                  <a:srgbClr val="000000"/>
                </a:solidFill>
                <a:latin typeface="Trebuchet MS" pitchFamily="34" charset="0"/>
              </a:rPr>
              <a:t> </a:t>
            </a:r>
            <a:r>
              <a:rPr lang="en-US" altLang="el-GR" sz="2400" dirty="0" err="1" smtClean="0">
                <a:solidFill>
                  <a:srgbClr val="000000"/>
                </a:solidFill>
                <a:latin typeface="Trebuchet MS" pitchFamily="34" charset="0"/>
              </a:rPr>
              <a:t>κίνησης</a:t>
            </a:r>
            <a:r>
              <a:rPr lang="en-US" altLang="el-GR" sz="2400" dirty="0" smtClean="0">
                <a:solidFill>
                  <a:srgbClr val="000000"/>
                </a:solidFill>
                <a:latin typeface="Trebuchet MS" pitchFamily="34" charset="0"/>
              </a:rPr>
              <a:t> </a:t>
            </a:r>
            <a:r>
              <a:rPr lang="en-US" altLang="el-GR" sz="2400" dirty="0" err="1" smtClean="0">
                <a:solidFill>
                  <a:srgbClr val="000000"/>
                </a:solidFill>
                <a:latin typeface="Trebuchet MS" pitchFamily="34" charset="0"/>
              </a:rPr>
              <a:t>είν</a:t>
            </a:r>
            <a:r>
              <a:rPr lang="en-US" altLang="el-GR" sz="2400" dirty="0" smtClean="0">
                <a:solidFill>
                  <a:srgbClr val="000000"/>
                </a:solidFill>
                <a:latin typeface="Trebuchet MS" pitchFamily="34" charset="0"/>
              </a:rPr>
              <a:t>αι 5s, να υπολογιστούν για την κίνηση αυτή:</a:t>
            </a:r>
          </a:p>
          <a:p>
            <a:pPr algn="just" fontAlgn="base">
              <a:spcBef>
                <a:spcPct val="0"/>
              </a:spcBef>
              <a:spcAft>
                <a:spcPct val="0"/>
              </a:spcAft>
            </a:pPr>
            <a:r>
              <a:rPr lang="en-US" altLang="el-GR" sz="2400" b="1" dirty="0" smtClean="0">
                <a:solidFill>
                  <a:srgbClr val="000000"/>
                </a:solidFill>
                <a:latin typeface="Trebuchet MS" pitchFamily="34" charset="0"/>
              </a:rPr>
              <a:t>α.</a:t>
            </a:r>
            <a:r>
              <a:rPr lang="en-US" altLang="el-GR" sz="2400" dirty="0" smtClean="0">
                <a:solidFill>
                  <a:srgbClr val="000000"/>
                </a:solidFill>
                <a:latin typeface="Trebuchet MS" pitchFamily="34" charset="0"/>
              </a:rPr>
              <a:t>  Η </a:t>
            </a:r>
            <a:r>
              <a:rPr lang="en-US" altLang="el-GR" sz="2400" dirty="0" err="1" smtClean="0">
                <a:solidFill>
                  <a:srgbClr val="000000"/>
                </a:solidFill>
                <a:latin typeface="Trebuchet MS" pitchFamily="34" charset="0"/>
              </a:rPr>
              <a:t>συχνότητά</a:t>
            </a:r>
            <a:r>
              <a:rPr lang="en-US" altLang="el-GR" sz="2400" dirty="0" smtClean="0">
                <a:solidFill>
                  <a:srgbClr val="000000"/>
                </a:solidFill>
                <a:latin typeface="Trebuchet MS" pitchFamily="34" charset="0"/>
              </a:rPr>
              <a:t> </a:t>
            </a:r>
            <a:r>
              <a:rPr lang="en-US" altLang="el-GR" sz="2400" dirty="0" err="1" smtClean="0">
                <a:solidFill>
                  <a:srgbClr val="000000"/>
                </a:solidFill>
                <a:latin typeface="Trebuchet MS" pitchFamily="34" charset="0"/>
              </a:rPr>
              <a:t>της</a:t>
            </a:r>
            <a:r>
              <a:rPr lang="en-US" altLang="el-GR" sz="2400" dirty="0" smtClean="0">
                <a:solidFill>
                  <a:srgbClr val="000000"/>
                </a:solidFill>
                <a:latin typeface="Trebuchet MS" pitchFamily="34" charset="0"/>
              </a:rPr>
              <a:t>.</a:t>
            </a:r>
          </a:p>
          <a:p>
            <a:pPr algn="just" fontAlgn="base">
              <a:spcBef>
                <a:spcPct val="0"/>
              </a:spcBef>
              <a:spcAft>
                <a:spcPct val="0"/>
              </a:spcAft>
            </a:pPr>
            <a:r>
              <a:rPr lang="en-US" altLang="el-GR" sz="2400" b="1" dirty="0" smtClean="0">
                <a:solidFill>
                  <a:srgbClr val="000000"/>
                </a:solidFill>
                <a:latin typeface="Trebuchet MS" pitchFamily="34" charset="0"/>
              </a:rPr>
              <a:t>β.</a:t>
            </a:r>
            <a:r>
              <a:rPr lang="en-US" altLang="el-GR" sz="2400" dirty="0" smtClean="0">
                <a:solidFill>
                  <a:srgbClr val="000000"/>
                </a:solidFill>
                <a:latin typeface="Trebuchet MS" pitchFamily="34" charset="0"/>
              </a:rPr>
              <a:t>  Η </a:t>
            </a:r>
            <a:r>
              <a:rPr lang="en-US" altLang="el-GR" sz="2400" dirty="0" err="1" smtClean="0">
                <a:solidFill>
                  <a:srgbClr val="000000"/>
                </a:solidFill>
                <a:latin typeface="Trebuchet MS" pitchFamily="34" charset="0"/>
              </a:rPr>
              <a:t>γρ</a:t>
            </a:r>
            <a:r>
              <a:rPr lang="en-US" altLang="el-GR" sz="2400" dirty="0" smtClean="0">
                <a:solidFill>
                  <a:srgbClr val="000000"/>
                </a:solidFill>
                <a:latin typeface="Trebuchet MS" pitchFamily="34" charset="0"/>
              </a:rPr>
              <a:t>αμμική της ταχύτητα.</a:t>
            </a:r>
          </a:p>
          <a:p>
            <a:pPr algn="just" fontAlgn="base">
              <a:spcBef>
                <a:spcPct val="0"/>
              </a:spcBef>
              <a:spcAft>
                <a:spcPct val="0"/>
              </a:spcAft>
            </a:pPr>
            <a:r>
              <a:rPr lang="en-US" altLang="el-GR" sz="2400" b="1" dirty="0" smtClean="0">
                <a:solidFill>
                  <a:srgbClr val="000000"/>
                </a:solidFill>
                <a:latin typeface="Trebuchet MS" pitchFamily="34" charset="0"/>
              </a:rPr>
              <a:t>γ.</a:t>
            </a:r>
            <a:r>
              <a:rPr lang="en-US" altLang="el-GR" sz="2400" dirty="0" smtClean="0">
                <a:solidFill>
                  <a:srgbClr val="000000"/>
                </a:solidFill>
                <a:latin typeface="Trebuchet MS" pitchFamily="34" charset="0"/>
              </a:rPr>
              <a:t>  Η </a:t>
            </a:r>
            <a:r>
              <a:rPr lang="en-US" altLang="el-GR" sz="2400" dirty="0" err="1" smtClean="0">
                <a:solidFill>
                  <a:srgbClr val="000000"/>
                </a:solidFill>
                <a:latin typeface="Trebuchet MS" pitchFamily="34" charset="0"/>
              </a:rPr>
              <a:t>γωνι</a:t>
            </a:r>
            <a:r>
              <a:rPr lang="en-US" altLang="el-GR" sz="2400" dirty="0" smtClean="0">
                <a:solidFill>
                  <a:srgbClr val="000000"/>
                </a:solidFill>
                <a:latin typeface="Trebuchet MS" pitchFamily="34" charset="0"/>
              </a:rPr>
              <a:t>ακή της ταχύτητα.</a:t>
            </a:r>
          </a:p>
          <a:p>
            <a:pPr algn="just" fontAlgn="base">
              <a:spcBef>
                <a:spcPct val="0"/>
              </a:spcBef>
              <a:spcAft>
                <a:spcPct val="0"/>
              </a:spcAft>
            </a:pPr>
            <a:r>
              <a:rPr lang="en-US" altLang="el-GR" sz="2400" b="1" dirty="0" smtClean="0">
                <a:solidFill>
                  <a:srgbClr val="000000"/>
                </a:solidFill>
                <a:latin typeface="Trebuchet MS" pitchFamily="34" charset="0"/>
              </a:rPr>
              <a:t>δ.</a:t>
            </a:r>
            <a:r>
              <a:rPr lang="en-US" altLang="el-GR" sz="2400" dirty="0" smtClean="0">
                <a:solidFill>
                  <a:srgbClr val="000000"/>
                </a:solidFill>
                <a:latin typeface="Trebuchet MS" pitchFamily="34" charset="0"/>
              </a:rPr>
              <a:t>  Η </a:t>
            </a:r>
            <a:r>
              <a:rPr lang="en-US" altLang="el-GR" sz="2400" dirty="0" err="1" smtClean="0">
                <a:solidFill>
                  <a:srgbClr val="000000"/>
                </a:solidFill>
                <a:latin typeface="Trebuchet MS" pitchFamily="34" charset="0"/>
              </a:rPr>
              <a:t>κεντρομόλος</a:t>
            </a:r>
            <a:r>
              <a:rPr lang="en-US" altLang="el-GR" sz="2400" dirty="0" smtClean="0">
                <a:solidFill>
                  <a:srgbClr val="000000"/>
                </a:solidFill>
                <a:latin typeface="Trebuchet MS" pitchFamily="34" charset="0"/>
              </a:rPr>
              <a:t> επ</a:t>
            </a:r>
            <a:r>
              <a:rPr lang="en-US" altLang="el-GR" sz="2400" dirty="0" err="1" smtClean="0">
                <a:solidFill>
                  <a:srgbClr val="000000"/>
                </a:solidFill>
                <a:latin typeface="Trebuchet MS" pitchFamily="34" charset="0"/>
              </a:rPr>
              <a:t>ιτάχυνσή</a:t>
            </a:r>
            <a:r>
              <a:rPr lang="en-US" altLang="el-GR" sz="2400" dirty="0" smtClean="0">
                <a:solidFill>
                  <a:srgbClr val="000000"/>
                </a:solidFill>
                <a:latin typeface="Trebuchet MS" pitchFamily="34" charset="0"/>
              </a:rPr>
              <a:t> </a:t>
            </a:r>
            <a:r>
              <a:rPr lang="en-US" altLang="el-GR" sz="2400" dirty="0" err="1" smtClean="0">
                <a:solidFill>
                  <a:srgbClr val="000000"/>
                </a:solidFill>
                <a:latin typeface="Trebuchet MS" pitchFamily="34" charset="0"/>
              </a:rPr>
              <a:t>της</a:t>
            </a:r>
            <a:r>
              <a:rPr lang="en-US" altLang="el-GR" sz="2400" dirty="0" smtClean="0">
                <a:solidFill>
                  <a:srgbClr val="000000"/>
                </a:solidFill>
                <a:latin typeface="Trebuchet MS" pitchFamily="34" charset="0"/>
              </a:rPr>
              <a:t>.</a:t>
            </a:r>
          </a:p>
          <a:p>
            <a:pPr algn="just" fontAlgn="base">
              <a:spcBef>
                <a:spcPct val="0"/>
              </a:spcBef>
              <a:spcAft>
                <a:spcPct val="0"/>
              </a:spcAft>
            </a:pPr>
            <a:r>
              <a:rPr lang="en-US" altLang="el-GR" sz="2400" b="1" dirty="0" smtClean="0">
                <a:solidFill>
                  <a:srgbClr val="000000"/>
                </a:solidFill>
                <a:latin typeface="Trebuchet MS" pitchFamily="34" charset="0"/>
              </a:rPr>
              <a:t>ε.</a:t>
            </a:r>
            <a:r>
              <a:rPr lang="en-US" altLang="el-GR" sz="2400" dirty="0" smtClean="0">
                <a:solidFill>
                  <a:srgbClr val="000000"/>
                </a:solidFill>
                <a:latin typeface="Trebuchet MS" pitchFamily="34" charset="0"/>
              </a:rPr>
              <a:t>  Η </a:t>
            </a:r>
            <a:r>
              <a:rPr lang="en-US" altLang="el-GR" sz="2400" dirty="0" err="1" smtClean="0">
                <a:solidFill>
                  <a:srgbClr val="000000"/>
                </a:solidFill>
                <a:latin typeface="Trebuchet MS" pitchFamily="34" charset="0"/>
              </a:rPr>
              <a:t>κεντρομόλος</a:t>
            </a:r>
            <a:r>
              <a:rPr lang="en-US" altLang="el-GR" sz="2400" dirty="0" smtClean="0">
                <a:solidFill>
                  <a:srgbClr val="000000"/>
                </a:solidFill>
                <a:latin typeface="Trebuchet MS" pitchFamily="34" charset="0"/>
              </a:rPr>
              <a:t> </a:t>
            </a:r>
            <a:r>
              <a:rPr lang="en-US" altLang="el-GR" sz="2400" dirty="0" err="1" smtClean="0">
                <a:solidFill>
                  <a:srgbClr val="000000"/>
                </a:solidFill>
                <a:latin typeface="Trebuchet MS" pitchFamily="34" charset="0"/>
              </a:rPr>
              <a:t>δύν</a:t>
            </a:r>
            <a:r>
              <a:rPr lang="en-US" altLang="el-GR" sz="2400" dirty="0" smtClean="0">
                <a:solidFill>
                  <a:srgbClr val="000000"/>
                </a:solidFill>
                <a:latin typeface="Trebuchet MS" pitchFamily="34" charset="0"/>
              </a:rPr>
              <a:t>αμη.</a:t>
            </a:r>
          </a:p>
        </p:txBody>
      </p:sp>
    </p:spTree>
    <p:extLst>
      <p:ext uri="{BB962C8B-B14F-4D97-AF65-F5344CB8AC3E}">
        <p14:creationId xmlns:p14="http://schemas.microsoft.com/office/powerpoint/2010/main" val="406030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prstClr val="black"/>
                </a:solidFill>
              </a:rPr>
              <a:t>Μερκ</a:t>
            </a:r>
            <a:r>
              <a:rPr lang="el-GR" dirty="0" smtClean="0">
                <a:solidFill>
                  <a:prstClr val="black"/>
                </a:solidFill>
              </a:rPr>
              <a:t>. Παναγιωτόπουλος - Φυσικός        </a:t>
            </a:r>
            <a:r>
              <a:rPr lang="en-US" dirty="0" smtClean="0">
                <a:solidFill>
                  <a:prstClr val="black"/>
                </a:solidFill>
              </a:rPr>
              <a:t>www.merkopanas.blogspot.gr</a:t>
            </a:r>
            <a:endParaRPr lang="el-GR" dirty="0">
              <a:solidFill>
                <a:prstClr val="black"/>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solidFill>
              </a:rPr>
              <a:pPr/>
              <a:t>45</a:t>
            </a:fld>
            <a:endParaRPr lang="el-GR" dirty="0">
              <a:solidFill>
                <a:prstClr val="black"/>
              </a:solidFill>
            </a:endParaRPr>
          </a:p>
        </p:txBody>
      </p:sp>
      <p:sp>
        <p:nvSpPr>
          <p:cNvPr id="4" name="Rectangle 4"/>
          <p:cNvSpPr>
            <a:spLocks noChangeArrowheads="1"/>
          </p:cNvSpPr>
          <p:nvPr/>
        </p:nvSpPr>
        <p:spPr bwMode="auto">
          <a:xfrm>
            <a:off x="395288" y="389960"/>
            <a:ext cx="7993062"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fontAlgn="base">
              <a:spcBef>
                <a:spcPct val="0"/>
              </a:spcBef>
              <a:spcAft>
                <a:spcPct val="0"/>
              </a:spcAft>
            </a:pPr>
            <a:r>
              <a:rPr lang="el-GR" altLang="el-GR" sz="2400" b="1" dirty="0" smtClean="0">
                <a:solidFill>
                  <a:srgbClr val="000000"/>
                </a:solidFill>
                <a:latin typeface="Trebuchet MS" pitchFamily="34" charset="0"/>
              </a:rPr>
              <a:t>3. </a:t>
            </a:r>
            <a:r>
              <a:rPr lang="en-US" altLang="el-GR" sz="2400" dirty="0" err="1" smtClean="0">
                <a:solidFill>
                  <a:srgbClr val="000000"/>
                </a:solidFill>
                <a:latin typeface="Trebuchet MS" pitchFamily="34" charset="0"/>
              </a:rPr>
              <a:t>Έν</a:t>
            </a:r>
            <a:r>
              <a:rPr lang="en-US" altLang="el-GR" sz="2400" dirty="0" smtClean="0">
                <a:solidFill>
                  <a:srgbClr val="000000"/>
                </a:solidFill>
                <a:latin typeface="Trebuchet MS" pitchFamily="34" charset="0"/>
              </a:rPr>
              <a:t>α σημειακό αντικείμενο</a:t>
            </a:r>
            <a:r>
              <a:rPr lang="el-GR" altLang="el-GR" sz="2400" dirty="0" smtClean="0">
                <a:solidFill>
                  <a:srgbClr val="000000"/>
                </a:solidFill>
                <a:latin typeface="Trebuchet MS" pitchFamily="34" charset="0"/>
              </a:rPr>
              <a:t> </a:t>
            </a:r>
            <a:r>
              <a:rPr lang="en-US" altLang="el-GR" sz="2400" dirty="0" err="1" smtClean="0">
                <a:solidFill>
                  <a:srgbClr val="000000"/>
                </a:solidFill>
                <a:latin typeface="Trebuchet MS" pitchFamily="34" charset="0"/>
              </a:rPr>
              <a:t>μάζ</a:t>
            </a:r>
            <a:r>
              <a:rPr lang="en-US" altLang="el-GR" sz="2400" dirty="0" smtClean="0">
                <a:solidFill>
                  <a:srgbClr val="000000"/>
                </a:solidFill>
                <a:latin typeface="Trebuchet MS" pitchFamily="34" charset="0"/>
              </a:rPr>
              <a:t>ας 2kg εκτελεί ομαλή κυκλική κίνηση με ταχύτητα μέτρου </a:t>
            </a:r>
            <a:r>
              <a:rPr lang="el-GR" altLang="el-GR" sz="2400" i="1" dirty="0" smtClean="0">
                <a:solidFill>
                  <a:srgbClr val="000000"/>
                </a:solidFill>
                <a:latin typeface="Trebuchet MS" pitchFamily="34" charset="0"/>
              </a:rPr>
              <a:t>υ</a:t>
            </a:r>
            <a:r>
              <a:rPr lang="en-US" altLang="el-GR" sz="2400" dirty="0" smtClean="0">
                <a:solidFill>
                  <a:srgbClr val="000000"/>
                </a:solidFill>
                <a:latin typeface="Trebuchet MS" pitchFamily="34" charset="0"/>
              </a:rPr>
              <a:t>=10m/s.</a:t>
            </a:r>
            <a:r>
              <a:rPr lang="el-GR" altLang="el-GR" sz="2400" dirty="0" smtClean="0">
                <a:solidFill>
                  <a:srgbClr val="000000"/>
                </a:solidFill>
                <a:latin typeface="Trebuchet MS" pitchFamily="34" charset="0"/>
              </a:rPr>
              <a:t> </a:t>
            </a:r>
            <a:r>
              <a:rPr lang="en-US" altLang="el-GR" sz="2400" dirty="0" err="1" smtClean="0">
                <a:solidFill>
                  <a:srgbClr val="000000"/>
                </a:solidFill>
                <a:latin typeface="Trebuchet MS" pitchFamily="34" charset="0"/>
              </a:rPr>
              <a:t>Αν</a:t>
            </a:r>
            <a:r>
              <a:rPr lang="en-US" altLang="el-GR" sz="2400" dirty="0" smtClean="0">
                <a:solidFill>
                  <a:srgbClr val="000000"/>
                </a:solidFill>
                <a:latin typeface="Trebuchet MS" pitchFamily="34" charset="0"/>
              </a:rPr>
              <a:t> η </a:t>
            </a:r>
            <a:r>
              <a:rPr lang="en-US" altLang="el-GR" sz="2400" dirty="0" err="1" smtClean="0">
                <a:solidFill>
                  <a:srgbClr val="000000"/>
                </a:solidFill>
                <a:latin typeface="Trebuchet MS" pitchFamily="34" charset="0"/>
              </a:rPr>
              <a:t>συχνότητ</a:t>
            </a:r>
            <a:r>
              <a:rPr lang="en-US" altLang="el-GR" sz="2400" dirty="0" smtClean="0">
                <a:solidFill>
                  <a:srgbClr val="000000"/>
                </a:solidFill>
                <a:latin typeface="Trebuchet MS" pitchFamily="34" charset="0"/>
              </a:rPr>
              <a:t>α της περιοδικής κίνησης είναι 1/π</a:t>
            </a:r>
            <a:r>
              <a:rPr lang="el-GR" altLang="el-GR" sz="2400" dirty="0" smtClean="0">
                <a:solidFill>
                  <a:srgbClr val="000000"/>
                </a:solidFill>
                <a:latin typeface="Trebuchet MS" pitchFamily="34" charset="0"/>
              </a:rPr>
              <a:t> </a:t>
            </a:r>
            <a:r>
              <a:rPr lang="en-US" altLang="el-GR" sz="2400" dirty="0" smtClean="0">
                <a:solidFill>
                  <a:srgbClr val="000000"/>
                </a:solidFill>
                <a:latin typeface="Trebuchet MS" pitchFamily="34" charset="0"/>
              </a:rPr>
              <a:t>Hz, να υπολογίσετε:</a:t>
            </a:r>
          </a:p>
          <a:p>
            <a:pPr algn="just" fontAlgn="base">
              <a:spcBef>
                <a:spcPct val="0"/>
              </a:spcBef>
              <a:spcAft>
                <a:spcPct val="0"/>
              </a:spcAft>
            </a:pPr>
            <a:r>
              <a:rPr lang="en-US" altLang="el-GR" sz="2400" b="1" dirty="0" smtClean="0">
                <a:solidFill>
                  <a:srgbClr val="000000"/>
                </a:solidFill>
                <a:latin typeface="Trebuchet MS" pitchFamily="34" charset="0"/>
              </a:rPr>
              <a:t>α</a:t>
            </a:r>
            <a:r>
              <a:rPr lang="el-GR" altLang="el-GR" sz="2400" b="1" dirty="0" smtClean="0">
                <a:solidFill>
                  <a:srgbClr val="000000"/>
                </a:solidFill>
                <a:latin typeface="Trebuchet MS" pitchFamily="34" charset="0"/>
              </a:rPr>
              <a:t>.</a:t>
            </a:r>
            <a:r>
              <a:rPr lang="en-US" altLang="el-GR" sz="2400" dirty="0" smtClean="0">
                <a:solidFill>
                  <a:srgbClr val="000000"/>
                </a:solidFill>
                <a:latin typeface="Trebuchet MS" pitchFamily="34" charset="0"/>
              </a:rPr>
              <a:t>  </a:t>
            </a:r>
            <a:r>
              <a:rPr lang="el-GR" altLang="el-GR" sz="2400" dirty="0" smtClean="0">
                <a:solidFill>
                  <a:srgbClr val="000000"/>
                </a:solidFill>
                <a:latin typeface="Trebuchet MS" pitchFamily="34" charset="0"/>
              </a:rPr>
              <a:t>Τ</a:t>
            </a:r>
            <a:r>
              <a:rPr lang="en-US" altLang="el-GR" sz="2400" dirty="0" err="1" smtClean="0">
                <a:solidFill>
                  <a:srgbClr val="000000"/>
                </a:solidFill>
                <a:latin typeface="Trebuchet MS" pitchFamily="34" charset="0"/>
              </a:rPr>
              <a:t>ην</a:t>
            </a:r>
            <a:r>
              <a:rPr lang="en-US" altLang="el-GR" sz="2400" dirty="0" smtClean="0">
                <a:solidFill>
                  <a:srgbClr val="000000"/>
                </a:solidFill>
                <a:latin typeface="Trebuchet MS" pitchFamily="34" charset="0"/>
              </a:rPr>
              <a:t> π</a:t>
            </a:r>
            <a:r>
              <a:rPr lang="en-US" altLang="el-GR" sz="2400" dirty="0" err="1" smtClean="0">
                <a:solidFill>
                  <a:srgbClr val="000000"/>
                </a:solidFill>
                <a:latin typeface="Trebuchet MS" pitchFamily="34" charset="0"/>
              </a:rPr>
              <a:t>ερίοδο</a:t>
            </a:r>
            <a:r>
              <a:rPr lang="en-US" altLang="el-GR" sz="2400" dirty="0" smtClean="0">
                <a:solidFill>
                  <a:srgbClr val="000000"/>
                </a:solidFill>
                <a:latin typeface="Trebuchet MS" pitchFamily="34" charset="0"/>
              </a:rPr>
              <a:t> </a:t>
            </a:r>
            <a:r>
              <a:rPr lang="en-US" altLang="el-GR" sz="2400" dirty="0" err="1" smtClean="0">
                <a:solidFill>
                  <a:srgbClr val="000000"/>
                </a:solidFill>
                <a:latin typeface="Trebuchet MS" pitchFamily="34" charset="0"/>
              </a:rPr>
              <a:t>της</a:t>
            </a:r>
            <a:r>
              <a:rPr lang="en-US" altLang="el-GR" sz="2400" dirty="0" smtClean="0">
                <a:solidFill>
                  <a:srgbClr val="000000"/>
                </a:solidFill>
                <a:latin typeface="Trebuchet MS" pitchFamily="34" charset="0"/>
              </a:rPr>
              <a:t> </a:t>
            </a:r>
            <a:r>
              <a:rPr lang="en-US" altLang="el-GR" sz="2400" dirty="0" err="1" smtClean="0">
                <a:solidFill>
                  <a:srgbClr val="000000"/>
                </a:solidFill>
                <a:latin typeface="Trebuchet MS" pitchFamily="34" charset="0"/>
              </a:rPr>
              <a:t>κυκλικής</a:t>
            </a:r>
            <a:r>
              <a:rPr lang="en-US" altLang="el-GR" sz="2400" dirty="0" smtClean="0">
                <a:solidFill>
                  <a:srgbClr val="000000"/>
                </a:solidFill>
                <a:latin typeface="Trebuchet MS" pitchFamily="34" charset="0"/>
              </a:rPr>
              <a:t> </a:t>
            </a:r>
            <a:r>
              <a:rPr lang="en-US" altLang="el-GR" sz="2400" dirty="0" err="1" smtClean="0">
                <a:solidFill>
                  <a:srgbClr val="000000"/>
                </a:solidFill>
                <a:latin typeface="Trebuchet MS" pitchFamily="34" charset="0"/>
              </a:rPr>
              <a:t>κίνησης</a:t>
            </a:r>
            <a:r>
              <a:rPr lang="en-US" altLang="el-GR" sz="2400" dirty="0" smtClean="0">
                <a:solidFill>
                  <a:srgbClr val="000000"/>
                </a:solidFill>
                <a:latin typeface="Trebuchet MS" pitchFamily="34" charset="0"/>
              </a:rPr>
              <a:t>.</a:t>
            </a:r>
          </a:p>
          <a:p>
            <a:pPr algn="just" fontAlgn="base">
              <a:spcBef>
                <a:spcPct val="0"/>
              </a:spcBef>
              <a:spcAft>
                <a:spcPct val="0"/>
              </a:spcAft>
            </a:pPr>
            <a:r>
              <a:rPr lang="en-US" altLang="el-GR" sz="2400" b="1" dirty="0" smtClean="0">
                <a:solidFill>
                  <a:srgbClr val="000000"/>
                </a:solidFill>
                <a:latin typeface="Trebuchet MS" pitchFamily="34" charset="0"/>
              </a:rPr>
              <a:t>β</a:t>
            </a:r>
            <a:r>
              <a:rPr lang="el-GR" altLang="el-GR" sz="2400" b="1" dirty="0" smtClean="0">
                <a:solidFill>
                  <a:srgbClr val="000000"/>
                </a:solidFill>
                <a:latin typeface="Trebuchet MS" pitchFamily="34" charset="0"/>
              </a:rPr>
              <a:t>.</a:t>
            </a:r>
            <a:r>
              <a:rPr lang="en-US" altLang="el-GR" sz="2400" dirty="0" smtClean="0">
                <a:solidFill>
                  <a:srgbClr val="000000"/>
                </a:solidFill>
                <a:latin typeface="Trebuchet MS" pitchFamily="34" charset="0"/>
              </a:rPr>
              <a:t> </a:t>
            </a:r>
            <a:r>
              <a:rPr lang="el-GR" altLang="el-GR" sz="2400" dirty="0" smtClean="0">
                <a:solidFill>
                  <a:srgbClr val="000000"/>
                </a:solidFill>
                <a:latin typeface="Trebuchet MS" pitchFamily="34" charset="0"/>
              </a:rPr>
              <a:t> Τ</a:t>
            </a:r>
            <a:r>
              <a:rPr lang="en-US" altLang="el-GR" sz="2400" dirty="0" err="1" smtClean="0">
                <a:solidFill>
                  <a:srgbClr val="000000"/>
                </a:solidFill>
                <a:latin typeface="Trebuchet MS" pitchFamily="34" charset="0"/>
              </a:rPr>
              <a:t>ην</a:t>
            </a:r>
            <a:r>
              <a:rPr lang="en-US" altLang="el-GR" sz="2400" dirty="0" smtClean="0">
                <a:solidFill>
                  <a:srgbClr val="000000"/>
                </a:solidFill>
                <a:latin typeface="Trebuchet MS" pitchFamily="34" charset="0"/>
              </a:rPr>
              <a:t> α</a:t>
            </a:r>
            <a:r>
              <a:rPr lang="en-US" altLang="el-GR" sz="2400" dirty="0" err="1" smtClean="0">
                <a:solidFill>
                  <a:srgbClr val="000000"/>
                </a:solidFill>
                <a:latin typeface="Trebuchet MS" pitchFamily="34" charset="0"/>
              </a:rPr>
              <a:t>κτίν</a:t>
            </a:r>
            <a:r>
              <a:rPr lang="en-US" altLang="el-GR" sz="2400" dirty="0" smtClean="0">
                <a:solidFill>
                  <a:srgbClr val="000000"/>
                </a:solidFill>
                <a:latin typeface="Trebuchet MS" pitchFamily="34" charset="0"/>
              </a:rPr>
              <a:t>α της κυκλικής κίνησης.</a:t>
            </a:r>
          </a:p>
          <a:p>
            <a:pPr algn="just" fontAlgn="base">
              <a:spcBef>
                <a:spcPct val="0"/>
              </a:spcBef>
              <a:spcAft>
                <a:spcPct val="0"/>
              </a:spcAft>
            </a:pPr>
            <a:r>
              <a:rPr lang="en-US" altLang="el-GR" sz="2400" b="1" dirty="0" smtClean="0">
                <a:solidFill>
                  <a:srgbClr val="000000"/>
                </a:solidFill>
                <a:latin typeface="Trebuchet MS" pitchFamily="34" charset="0"/>
              </a:rPr>
              <a:t>γ</a:t>
            </a:r>
            <a:r>
              <a:rPr lang="el-GR" altLang="el-GR" sz="2400" b="1" dirty="0" smtClean="0">
                <a:solidFill>
                  <a:srgbClr val="000000"/>
                </a:solidFill>
                <a:latin typeface="Trebuchet MS" pitchFamily="34" charset="0"/>
              </a:rPr>
              <a:t>.</a:t>
            </a:r>
            <a:r>
              <a:rPr lang="en-US" altLang="el-GR" sz="2400" dirty="0" smtClean="0">
                <a:solidFill>
                  <a:srgbClr val="000000"/>
                </a:solidFill>
                <a:latin typeface="Trebuchet MS" pitchFamily="34" charset="0"/>
              </a:rPr>
              <a:t> </a:t>
            </a:r>
            <a:r>
              <a:rPr lang="el-GR" altLang="el-GR" sz="2400" dirty="0" smtClean="0">
                <a:solidFill>
                  <a:srgbClr val="000000"/>
                </a:solidFill>
                <a:latin typeface="Trebuchet MS" pitchFamily="34" charset="0"/>
              </a:rPr>
              <a:t> Τ</a:t>
            </a:r>
            <a:r>
              <a:rPr lang="en-US" altLang="el-GR" sz="2400" dirty="0" smtClean="0">
                <a:solidFill>
                  <a:srgbClr val="000000"/>
                </a:solidFill>
                <a:latin typeface="Trebuchet MS" pitchFamily="34" charset="0"/>
              </a:rPr>
              <a:t>ο </a:t>
            </a:r>
            <a:r>
              <a:rPr lang="en-US" altLang="el-GR" sz="2400" dirty="0" err="1" smtClean="0">
                <a:solidFill>
                  <a:srgbClr val="000000"/>
                </a:solidFill>
                <a:latin typeface="Trebuchet MS" pitchFamily="34" charset="0"/>
              </a:rPr>
              <a:t>μέτρο</a:t>
            </a:r>
            <a:r>
              <a:rPr lang="en-US" altLang="el-GR" sz="2400" dirty="0" smtClean="0">
                <a:solidFill>
                  <a:srgbClr val="000000"/>
                </a:solidFill>
                <a:latin typeface="Trebuchet MS" pitchFamily="34" charset="0"/>
              </a:rPr>
              <a:t> </a:t>
            </a:r>
            <a:r>
              <a:rPr lang="en-US" altLang="el-GR" sz="2400" dirty="0" err="1" smtClean="0">
                <a:solidFill>
                  <a:srgbClr val="000000"/>
                </a:solidFill>
                <a:latin typeface="Trebuchet MS" pitchFamily="34" charset="0"/>
              </a:rPr>
              <a:t>της</a:t>
            </a:r>
            <a:r>
              <a:rPr lang="en-US" altLang="el-GR" sz="2400" dirty="0" smtClean="0">
                <a:solidFill>
                  <a:srgbClr val="000000"/>
                </a:solidFill>
                <a:latin typeface="Trebuchet MS" pitchFamily="34" charset="0"/>
              </a:rPr>
              <a:t> </a:t>
            </a:r>
            <a:r>
              <a:rPr lang="en-US" altLang="el-GR" sz="2400" dirty="0" err="1" smtClean="0">
                <a:solidFill>
                  <a:srgbClr val="000000"/>
                </a:solidFill>
                <a:latin typeface="Trebuchet MS" pitchFamily="34" charset="0"/>
              </a:rPr>
              <a:t>κεντρομόλου</a:t>
            </a:r>
            <a:r>
              <a:rPr lang="en-US" altLang="el-GR" sz="2400" dirty="0" smtClean="0">
                <a:solidFill>
                  <a:srgbClr val="000000"/>
                </a:solidFill>
                <a:latin typeface="Trebuchet MS" pitchFamily="34" charset="0"/>
              </a:rPr>
              <a:t> </a:t>
            </a:r>
            <a:r>
              <a:rPr lang="en-US" altLang="el-GR" sz="2400" dirty="0" err="1" smtClean="0">
                <a:solidFill>
                  <a:srgbClr val="000000"/>
                </a:solidFill>
                <a:latin typeface="Trebuchet MS" pitchFamily="34" charset="0"/>
              </a:rPr>
              <a:t>δύν</a:t>
            </a:r>
            <a:r>
              <a:rPr lang="en-US" altLang="el-GR" sz="2400" dirty="0" smtClean="0">
                <a:solidFill>
                  <a:srgbClr val="000000"/>
                </a:solidFill>
                <a:latin typeface="Trebuchet MS" pitchFamily="34" charset="0"/>
              </a:rPr>
              <a:t>αμης</a:t>
            </a:r>
            <a:r>
              <a:rPr lang="el-GR" altLang="el-GR" sz="2400" dirty="0" smtClean="0">
                <a:solidFill>
                  <a:srgbClr val="000000"/>
                </a:solidFill>
                <a:latin typeface="Trebuchet MS" pitchFamily="34" charset="0"/>
              </a:rPr>
              <a:t>.</a:t>
            </a:r>
            <a:endParaRPr lang="en-US" altLang="el-GR" sz="2400" dirty="0" smtClean="0">
              <a:solidFill>
                <a:srgbClr val="000000"/>
              </a:solidFill>
              <a:latin typeface="Trebuchet MS" pitchFamily="34" charset="0"/>
            </a:endParaRPr>
          </a:p>
        </p:txBody>
      </p:sp>
    </p:spTree>
    <p:extLst>
      <p:ext uri="{BB962C8B-B14F-4D97-AF65-F5344CB8AC3E}">
        <p14:creationId xmlns:p14="http://schemas.microsoft.com/office/powerpoint/2010/main" val="2652455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prstClr val="black"/>
                </a:solidFill>
              </a:rPr>
              <a:t>Μερκ</a:t>
            </a:r>
            <a:r>
              <a:rPr lang="el-GR" dirty="0" smtClean="0">
                <a:solidFill>
                  <a:prstClr val="black"/>
                </a:solidFill>
              </a:rPr>
              <a:t>. Παναγιωτόπουλος - Φυσικός        </a:t>
            </a:r>
            <a:r>
              <a:rPr lang="en-US" dirty="0" smtClean="0">
                <a:solidFill>
                  <a:prstClr val="black"/>
                </a:solidFill>
              </a:rPr>
              <a:t>www.merkopanas.blogspot.gr</a:t>
            </a:r>
            <a:endParaRPr lang="el-GR" dirty="0">
              <a:solidFill>
                <a:prstClr val="black"/>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solidFill>
              </a:rPr>
              <a:pPr/>
              <a:t>46</a:t>
            </a:fld>
            <a:endParaRPr lang="el-GR" dirty="0">
              <a:solidFill>
                <a:prstClr val="black"/>
              </a:solidFill>
            </a:endParaRPr>
          </a:p>
        </p:txBody>
      </p:sp>
      <p:grpSp>
        <p:nvGrpSpPr>
          <p:cNvPr id="4" name="Group 29"/>
          <p:cNvGrpSpPr>
            <a:grpSpLocks/>
          </p:cNvGrpSpPr>
          <p:nvPr/>
        </p:nvGrpSpPr>
        <p:grpSpPr bwMode="auto">
          <a:xfrm>
            <a:off x="215024" y="188640"/>
            <a:ext cx="8497888" cy="5878512"/>
            <a:chOff x="158" y="73"/>
            <a:chExt cx="5353" cy="3703"/>
          </a:xfrm>
        </p:grpSpPr>
        <p:sp>
          <p:nvSpPr>
            <p:cNvPr id="5" name="Rectangle 4"/>
            <p:cNvSpPr>
              <a:spLocks noChangeArrowheads="1"/>
            </p:cNvSpPr>
            <p:nvPr/>
          </p:nvSpPr>
          <p:spPr bwMode="auto">
            <a:xfrm>
              <a:off x="158" y="73"/>
              <a:ext cx="5353" cy="1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just" defTabSz="914400" eaLnBrk="1" fontAlgn="base" latinLnBrk="0" hangingPunct="1">
                <a:lnSpc>
                  <a:spcPct val="100000"/>
                </a:lnSpc>
                <a:spcBef>
                  <a:spcPct val="0"/>
                </a:spcBef>
                <a:spcAft>
                  <a:spcPct val="0"/>
                </a:spcAft>
                <a:buClrTx/>
                <a:buSzTx/>
                <a:buFontTx/>
                <a:buNone/>
                <a:tabLst/>
                <a:defRPr/>
              </a:pPr>
              <a:r>
                <a:rPr kumimoji="0" lang="el-GR" altLang="el-GR" sz="2400" b="1" i="0" u="none" strike="noStrike" kern="0" cap="none" spc="0" normalizeH="0" baseline="0" noProof="0" dirty="0" smtClean="0">
                  <a:ln>
                    <a:noFill/>
                  </a:ln>
                  <a:solidFill>
                    <a:srgbClr val="000000"/>
                  </a:solidFill>
                  <a:effectLst/>
                  <a:uLnTx/>
                  <a:uFillTx/>
                  <a:latin typeface="Trebuchet MS" pitchFamily="34" charset="0"/>
                </a:rPr>
                <a:t>4</a:t>
              </a:r>
              <a:r>
                <a:rPr kumimoji="0" lang="en-US" altLang="el-GR" sz="2400" b="1" i="0" u="none" strike="noStrike" kern="0" cap="none" spc="0" normalizeH="0" baseline="0" noProof="0" dirty="0" smtClean="0">
                  <a:ln>
                    <a:noFill/>
                  </a:ln>
                  <a:solidFill>
                    <a:srgbClr val="000000"/>
                  </a:solidFill>
                  <a:effectLst/>
                  <a:uLnTx/>
                  <a:uFillTx/>
                  <a:latin typeface="Trebuchet MS" pitchFamily="34" charset="0"/>
                </a:rPr>
                <a:t>.  </a:t>
              </a:r>
              <a:r>
                <a:rPr kumimoji="0" lang="en-US" altLang="el-GR" sz="2400" b="0" i="0" u="none" strike="noStrike" kern="0" cap="none" spc="0" normalizeH="0" baseline="0" noProof="0" dirty="0" err="1" smtClean="0">
                  <a:ln>
                    <a:noFill/>
                  </a:ln>
                  <a:solidFill>
                    <a:srgbClr val="000000"/>
                  </a:solidFill>
                  <a:effectLst/>
                  <a:uLnTx/>
                  <a:uFillTx/>
                  <a:latin typeface="Trebuchet MS" pitchFamily="34" charset="0"/>
                </a:rPr>
                <a:t>Δύο</a:t>
              </a:r>
              <a:r>
                <a:rPr kumimoji="0" lang="en-US" altLang="el-GR" sz="2400" b="0" i="0" u="none" strike="noStrike" kern="0" cap="none" spc="0" normalizeH="0" baseline="0" noProof="0" dirty="0" smtClean="0">
                  <a:ln>
                    <a:noFill/>
                  </a:ln>
                  <a:solidFill>
                    <a:srgbClr val="000000"/>
                  </a:solidFill>
                  <a:effectLst/>
                  <a:uLnTx/>
                  <a:uFillTx/>
                  <a:latin typeface="Trebuchet MS" pitchFamily="34" charset="0"/>
                </a:rPr>
                <a:t> </a:t>
              </a:r>
              <a:r>
                <a:rPr kumimoji="0" lang="en-US" altLang="el-GR" sz="2400" b="0" i="0" u="none" strike="noStrike" kern="0" cap="none" spc="0" normalizeH="0" baseline="0" noProof="0" dirty="0" err="1" smtClean="0">
                  <a:ln>
                    <a:noFill/>
                  </a:ln>
                  <a:solidFill>
                    <a:srgbClr val="000000"/>
                  </a:solidFill>
                  <a:effectLst/>
                  <a:uLnTx/>
                  <a:uFillTx/>
                  <a:latin typeface="Trebuchet MS" pitchFamily="34" charset="0"/>
                </a:rPr>
                <a:t>κινητά</a:t>
              </a:r>
              <a:r>
                <a:rPr kumimoji="0" lang="en-US" altLang="el-GR" sz="2400" b="0" i="0" u="none" strike="noStrike" kern="0" cap="none" spc="0" normalizeH="0" baseline="0" noProof="0" dirty="0" smtClean="0">
                  <a:ln>
                    <a:noFill/>
                  </a:ln>
                  <a:solidFill>
                    <a:srgbClr val="000000"/>
                  </a:solidFill>
                  <a:effectLst/>
                  <a:uLnTx/>
                  <a:uFillTx/>
                  <a:latin typeface="Trebuchet MS" pitchFamily="34" charset="0"/>
                </a:rPr>
                <a:t> Α και Β π</a:t>
              </a:r>
              <a:r>
                <a:rPr kumimoji="0" lang="en-US" altLang="el-GR" sz="2400" b="0" i="0" u="none" strike="noStrike" kern="0" cap="none" spc="0" normalizeH="0" baseline="0" noProof="0" dirty="0" err="1" smtClean="0">
                  <a:ln>
                    <a:noFill/>
                  </a:ln>
                  <a:solidFill>
                    <a:srgbClr val="000000"/>
                  </a:solidFill>
                  <a:effectLst/>
                  <a:uLnTx/>
                  <a:uFillTx/>
                  <a:latin typeface="Trebuchet MS" pitchFamily="34" charset="0"/>
                </a:rPr>
                <a:t>ου</a:t>
              </a:r>
              <a:r>
                <a:rPr kumimoji="0" lang="en-US" altLang="el-GR" sz="2400" b="0" i="0" u="none" strike="noStrike" kern="0" cap="none" spc="0" normalizeH="0" baseline="0" noProof="0" dirty="0" smtClean="0">
                  <a:ln>
                    <a:noFill/>
                  </a:ln>
                  <a:solidFill>
                    <a:srgbClr val="000000"/>
                  </a:solidFill>
                  <a:effectLst/>
                  <a:uLnTx/>
                  <a:uFillTx/>
                  <a:latin typeface="Trebuchet MS" pitchFamily="34" charset="0"/>
                </a:rPr>
                <a:t> </a:t>
              </a:r>
              <a:r>
                <a:rPr kumimoji="0" lang="en-US" altLang="el-GR" sz="2400" b="0" i="0" u="none" strike="noStrike" kern="0" cap="none" spc="0" normalizeH="0" baseline="0" noProof="0" dirty="0" err="1" smtClean="0">
                  <a:ln>
                    <a:noFill/>
                  </a:ln>
                  <a:solidFill>
                    <a:srgbClr val="000000"/>
                  </a:solidFill>
                  <a:effectLst/>
                  <a:uLnTx/>
                  <a:uFillTx/>
                  <a:latin typeface="Trebuchet MS" pitchFamily="34" charset="0"/>
                </a:rPr>
                <a:t>εκτελούν</a:t>
              </a:r>
              <a:r>
                <a:rPr kumimoji="0" lang="en-US" altLang="el-GR" sz="2400" b="0" i="0" u="none" strike="noStrike" kern="0" cap="none" spc="0" normalizeH="0" baseline="0" noProof="0" dirty="0" smtClean="0">
                  <a:ln>
                    <a:noFill/>
                  </a:ln>
                  <a:solidFill>
                    <a:srgbClr val="000000"/>
                  </a:solidFill>
                  <a:effectLst/>
                  <a:uLnTx/>
                  <a:uFillTx/>
                  <a:latin typeface="Trebuchet MS" pitchFamily="34" charset="0"/>
                </a:rPr>
                <a:t> </a:t>
              </a:r>
              <a:r>
                <a:rPr kumimoji="0" lang="en-US" altLang="el-GR" sz="2400" b="0" i="0" u="none" strike="noStrike" kern="0" cap="none" spc="0" normalizeH="0" baseline="0" noProof="0" dirty="0" err="1" smtClean="0">
                  <a:ln>
                    <a:noFill/>
                  </a:ln>
                  <a:solidFill>
                    <a:srgbClr val="000000"/>
                  </a:solidFill>
                  <a:effectLst/>
                  <a:uLnTx/>
                  <a:uFillTx/>
                  <a:latin typeface="Trebuchet MS" pitchFamily="34" charset="0"/>
                </a:rPr>
                <a:t>ομ</a:t>
              </a:r>
              <a:r>
                <a:rPr kumimoji="0" lang="en-US" altLang="el-GR" sz="2400" b="0" i="0" u="none" strike="noStrike" kern="0" cap="none" spc="0" normalizeH="0" baseline="0" noProof="0" dirty="0" smtClean="0">
                  <a:ln>
                    <a:noFill/>
                  </a:ln>
                  <a:solidFill>
                    <a:srgbClr val="000000"/>
                  </a:solidFill>
                  <a:effectLst/>
                  <a:uLnTx/>
                  <a:uFillTx/>
                  <a:latin typeface="Trebuchet MS" pitchFamily="34" charset="0"/>
                </a:rPr>
                <a:t>αλή κυκλική κίνηση, τη στιγμή </a:t>
              </a:r>
              <a:r>
                <a:rPr kumimoji="0" lang="en-US" altLang="el-GR" sz="2400" b="0" i="1" u="none" strike="noStrike" kern="0" cap="none" spc="0" normalizeH="0" baseline="0" noProof="0" dirty="0" smtClean="0">
                  <a:ln>
                    <a:noFill/>
                  </a:ln>
                  <a:solidFill>
                    <a:srgbClr val="000000"/>
                  </a:solidFill>
                  <a:effectLst/>
                  <a:uLnTx/>
                  <a:uFillTx/>
                  <a:latin typeface="Trebuchet MS" pitchFamily="34" charset="0"/>
                </a:rPr>
                <a:t>t</a:t>
              </a:r>
              <a:r>
                <a:rPr kumimoji="0" lang="en-US" altLang="el-GR" sz="2400" b="0" i="0" u="none" strike="noStrike" kern="0" cap="none" spc="0" normalizeH="0" baseline="0" noProof="0" dirty="0" smtClean="0">
                  <a:ln>
                    <a:noFill/>
                  </a:ln>
                  <a:solidFill>
                    <a:srgbClr val="000000"/>
                  </a:solidFill>
                  <a:effectLst/>
                  <a:uLnTx/>
                  <a:uFillTx/>
                  <a:latin typeface="Trebuchet MS" pitchFamily="34" charset="0"/>
                </a:rPr>
                <a:t>=0 περνούν από τα σημεία </a:t>
              </a:r>
              <a:r>
                <a:rPr kumimoji="0" lang="el-GR" altLang="el-GR" sz="2400" b="0" i="0" u="none" strike="noStrike" kern="0" cap="none" spc="0" normalizeH="0" baseline="0" noProof="0" dirty="0" smtClean="0">
                  <a:ln>
                    <a:noFill/>
                  </a:ln>
                  <a:solidFill>
                    <a:srgbClr val="000000"/>
                  </a:solidFill>
                  <a:effectLst/>
                  <a:uLnTx/>
                  <a:uFillTx/>
                  <a:latin typeface="Trebuchet MS" pitchFamily="34" charset="0"/>
                </a:rPr>
                <a:t>Κ</a:t>
              </a:r>
              <a:r>
                <a:rPr kumimoji="0" lang="en-US" altLang="el-GR" sz="2400" b="0" i="0" u="none" strike="noStrike" kern="0" cap="none" spc="0" normalizeH="0" baseline="0" noProof="0" dirty="0" smtClean="0">
                  <a:ln>
                    <a:noFill/>
                  </a:ln>
                  <a:solidFill>
                    <a:srgbClr val="000000"/>
                  </a:solidFill>
                  <a:effectLst/>
                  <a:uLnTx/>
                  <a:uFillTx/>
                  <a:latin typeface="Trebuchet MS" pitchFamily="34" charset="0"/>
                </a:rPr>
                <a:t> και </a:t>
              </a:r>
              <a:r>
                <a:rPr kumimoji="0" lang="el-GR" altLang="el-GR" sz="2400" b="0" i="0" u="none" strike="noStrike" kern="0" cap="none" spc="0" normalizeH="0" baseline="0" noProof="0" dirty="0" smtClean="0">
                  <a:ln>
                    <a:noFill/>
                  </a:ln>
                  <a:solidFill>
                    <a:srgbClr val="000000"/>
                  </a:solidFill>
                  <a:effectLst/>
                  <a:uLnTx/>
                  <a:uFillTx/>
                  <a:latin typeface="Trebuchet MS" pitchFamily="34" charset="0"/>
                </a:rPr>
                <a:t>Λ</a:t>
              </a:r>
              <a:r>
                <a:rPr kumimoji="0" lang="en-US" altLang="el-GR" sz="2400" b="0" i="0" u="none" strike="noStrike" kern="0" cap="none" spc="0" normalizeH="0" baseline="0" noProof="0" dirty="0" smtClean="0">
                  <a:ln>
                    <a:noFill/>
                  </a:ln>
                  <a:solidFill>
                    <a:srgbClr val="000000"/>
                  </a:solidFill>
                  <a:effectLst/>
                  <a:uLnTx/>
                  <a:uFillTx/>
                  <a:latin typeface="Trebuchet MS" pitchFamily="34" charset="0"/>
                </a:rPr>
                <a:t> α</a:t>
              </a:r>
              <a:r>
                <a:rPr kumimoji="0" lang="en-US" altLang="el-GR" sz="2400" b="0" i="0" u="none" strike="noStrike" kern="0" cap="none" spc="0" normalizeH="0" baseline="0" noProof="0" dirty="0" err="1" smtClean="0">
                  <a:ln>
                    <a:noFill/>
                  </a:ln>
                  <a:solidFill>
                    <a:srgbClr val="000000"/>
                  </a:solidFill>
                  <a:effectLst/>
                  <a:uLnTx/>
                  <a:uFillTx/>
                  <a:latin typeface="Trebuchet MS" pitchFamily="34" charset="0"/>
                </a:rPr>
                <a:t>ντίστοιχ</a:t>
              </a:r>
              <a:r>
                <a:rPr kumimoji="0" lang="en-US" altLang="el-GR" sz="2400" b="0" i="0" u="none" strike="noStrike" kern="0" cap="none" spc="0" normalizeH="0" baseline="0" noProof="0" dirty="0" smtClean="0">
                  <a:ln>
                    <a:noFill/>
                  </a:ln>
                  <a:solidFill>
                    <a:srgbClr val="000000"/>
                  </a:solidFill>
                  <a:effectLst/>
                  <a:uLnTx/>
                  <a:uFillTx/>
                  <a:latin typeface="Trebuchet MS" pitchFamily="34" charset="0"/>
                </a:rPr>
                <a:t>α, κινούμενα όπως στο σχήμα. </a:t>
              </a:r>
              <a:r>
                <a:rPr kumimoji="0" lang="en-US" altLang="el-GR" sz="2400" b="0" i="0" u="none" strike="noStrike" kern="0" cap="none" spc="0" normalizeH="0" baseline="0" noProof="0" dirty="0" err="1" smtClean="0">
                  <a:ln>
                    <a:noFill/>
                  </a:ln>
                  <a:solidFill>
                    <a:srgbClr val="000000"/>
                  </a:solidFill>
                  <a:effectLst/>
                  <a:uLnTx/>
                  <a:uFillTx/>
                  <a:latin typeface="Trebuchet MS" pitchFamily="34" charset="0"/>
                </a:rPr>
                <a:t>Την</a:t>
              </a:r>
              <a:r>
                <a:rPr kumimoji="0" lang="en-US" altLang="el-GR" sz="2400" b="0" i="0" u="none" strike="noStrike" kern="0" cap="none" spc="0" normalizeH="0" baseline="0" noProof="0" dirty="0" smtClean="0">
                  <a:ln>
                    <a:noFill/>
                  </a:ln>
                  <a:solidFill>
                    <a:srgbClr val="000000"/>
                  </a:solidFill>
                  <a:effectLst/>
                  <a:uLnTx/>
                  <a:uFillTx/>
                  <a:latin typeface="Trebuchet MS" pitchFamily="34" charset="0"/>
                </a:rPr>
                <a:t> </a:t>
              </a:r>
              <a:r>
                <a:rPr kumimoji="0" lang="en-US" altLang="el-GR" sz="2400" b="0" i="0" u="none" strike="noStrike" kern="0" cap="none" spc="0" normalizeH="0" baseline="0" noProof="0" dirty="0" err="1" smtClean="0">
                  <a:ln>
                    <a:noFill/>
                  </a:ln>
                  <a:solidFill>
                    <a:srgbClr val="000000"/>
                  </a:solidFill>
                  <a:effectLst/>
                  <a:uLnTx/>
                  <a:uFillTx/>
                  <a:latin typeface="Trebuchet MS" pitchFamily="34" charset="0"/>
                </a:rPr>
                <a:t>χρονική</a:t>
              </a:r>
              <a:r>
                <a:rPr kumimoji="0" lang="en-US" altLang="el-GR" sz="2400" b="0" i="0" u="none" strike="noStrike" kern="0" cap="none" spc="0" normalizeH="0" baseline="0" noProof="0" dirty="0" smtClean="0">
                  <a:ln>
                    <a:noFill/>
                  </a:ln>
                  <a:solidFill>
                    <a:srgbClr val="000000"/>
                  </a:solidFill>
                  <a:effectLst/>
                  <a:uLnTx/>
                  <a:uFillTx/>
                  <a:latin typeface="Trebuchet MS" pitchFamily="34" charset="0"/>
                </a:rPr>
                <a:t> </a:t>
              </a:r>
              <a:r>
                <a:rPr kumimoji="0" lang="en-US" altLang="el-GR" sz="2400" b="0" i="0" u="none" strike="noStrike" kern="0" cap="none" spc="0" normalizeH="0" baseline="0" noProof="0" dirty="0" err="1" smtClean="0">
                  <a:ln>
                    <a:noFill/>
                  </a:ln>
                  <a:solidFill>
                    <a:srgbClr val="000000"/>
                  </a:solidFill>
                  <a:effectLst/>
                  <a:uLnTx/>
                  <a:uFillTx/>
                  <a:latin typeface="Trebuchet MS" pitchFamily="34" charset="0"/>
                </a:rPr>
                <a:t>στιγμή</a:t>
              </a:r>
              <a:r>
                <a:rPr kumimoji="0" lang="en-US" altLang="el-GR" sz="2400" b="0" i="0" u="none" strike="noStrike" kern="0" cap="none" spc="0" normalizeH="0" baseline="0" noProof="0" dirty="0" smtClean="0">
                  <a:ln>
                    <a:noFill/>
                  </a:ln>
                  <a:solidFill>
                    <a:srgbClr val="000000"/>
                  </a:solidFill>
                  <a:effectLst/>
                  <a:uLnTx/>
                  <a:uFillTx/>
                  <a:latin typeface="Trebuchet MS" pitchFamily="34" charset="0"/>
                </a:rPr>
                <a:t> </a:t>
              </a:r>
              <a:r>
                <a:rPr kumimoji="0" lang="en-US" altLang="el-GR" sz="2400" b="0" i="1" u="none" strike="noStrike" kern="0" cap="none" spc="0" normalizeH="0" baseline="0" noProof="0" dirty="0" smtClean="0">
                  <a:ln>
                    <a:noFill/>
                  </a:ln>
                  <a:solidFill>
                    <a:srgbClr val="000000"/>
                  </a:solidFill>
                  <a:effectLst/>
                  <a:uLnTx/>
                  <a:uFillTx/>
                  <a:latin typeface="Trebuchet MS" pitchFamily="34" charset="0"/>
                </a:rPr>
                <a:t>t</a:t>
              </a:r>
              <a:r>
                <a:rPr kumimoji="0" lang="en-US" altLang="el-GR" sz="2400" b="0" i="0" u="none" strike="noStrike" kern="0" cap="none" spc="0" normalizeH="0" baseline="0" noProof="0" dirty="0" smtClean="0">
                  <a:ln>
                    <a:noFill/>
                  </a:ln>
                  <a:solidFill>
                    <a:srgbClr val="000000"/>
                  </a:solidFill>
                  <a:effectLst/>
                  <a:uLnTx/>
                  <a:uFillTx/>
                  <a:latin typeface="Trebuchet MS" pitchFamily="34" charset="0"/>
                </a:rPr>
                <a:t>=2s τα </a:t>
              </a:r>
              <a:r>
                <a:rPr kumimoji="0" lang="en-US" altLang="el-GR" sz="2400" b="0" i="0" u="none" strike="noStrike" kern="0" cap="none" spc="0" normalizeH="0" baseline="0" noProof="0" dirty="0" err="1" smtClean="0">
                  <a:ln>
                    <a:noFill/>
                  </a:ln>
                  <a:solidFill>
                    <a:srgbClr val="000000"/>
                  </a:solidFill>
                  <a:effectLst/>
                  <a:uLnTx/>
                  <a:uFillTx/>
                  <a:latin typeface="Trebuchet MS" pitchFamily="34" charset="0"/>
                </a:rPr>
                <a:t>δύο</a:t>
              </a:r>
              <a:r>
                <a:rPr kumimoji="0" lang="en-US" altLang="el-GR" sz="2400" b="0" i="0" u="none" strike="noStrike" kern="0" cap="none" spc="0" normalizeH="0" baseline="0" noProof="0" dirty="0" smtClean="0">
                  <a:ln>
                    <a:noFill/>
                  </a:ln>
                  <a:solidFill>
                    <a:srgbClr val="000000"/>
                  </a:solidFill>
                  <a:effectLst/>
                  <a:uLnTx/>
                  <a:uFillTx/>
                  <a:latin typeface="Trebuchet MS" pitchFamily="34" charset="0"/>
                </a:rPr>
                <a:t> </a:t>
              </a:r>
              <a:r>
                <a:rPr kumimoji="0" lang="en-US" altLang="el-GR" sz="2400" b="0" i="0" u="none" strike="noStrike" kern="0" cap="none" spc="0" normalizeH="0" baseline="0" noProof="0" dirty="0" err="1" smtClean="0">
                  <a:ln>
                    <a:noFill/>
                  </a:ln>
                  <a:solidFill>
                    <a:srgbClr val="000000"/>
                  </a:solidFill>
                  <a:effectLst/>
                  <a:uLnTx/>
                  <a:uFillTx/>
                  <a:latin typeface="Trebuchet MS" pitchFamily="34" charset="0"/>
                </a:rPr>
                <a:t>κινητά</a:t>
              </a:r>
              <a:r>
                <a:rPr kumimoji="0" lang="en-US" altLang="el-GR" sz="2400" b="0" i="0" u="none" strike="noStrike" kern="0" cap="none" spc="0" normalizeH="0" baseline="0" noProof="0" dirty="0" smtClean="0">
                  <a:ln>
                    <a:noFill/>
                  </a:ln>
                  <a:solidFill>
                    <a:srgbClr val="000000"/>
                  </a:solidFill>
                  <a:effectLst/>
                  <a:uLnTx/>
                  <a:uFillTx/>
                  <a:latin typeface="Trebuchet MS" pitchFamily="34" charset="0"/>
                </a:rPr>
                <a:t> </a:t>
              </a:r>
              <a:r>
                <a:rPr kumimoji="0" lang="en-US" altLang="el-GR" sz="2400" b="0" i="0" u="none" strike="noStrike" kern="0" cap="none" spc="0" normalizeH="0" baseline="0" noProof="0" dirty="0" err="1" smtClean="0">
                  <a:ln>
                    <a:noFill/>
                  </a:ln>
                  <a:solidFill>
                    <a:srgbClr val="000000"/>
                  </a:solidFill>
                  <a:effectLst/>
                  <a:uLnTx/>
                  <a:uFillTx/>
                  <a:latin typeface="Trebuchet MS" pitchFamily="34" charset="0"/>
                </a:rPr>
                <a:t>δι</a:t>
              </a:r>
              <a:r>
                <a:rPr kumimoji="0" lang="en-US" altLang="el-GR" sz="2400" b="0" i="0" u="none" strike="noStrike" kern="0" cap="none" spc="0" normalizeH="0" baseline="0" noProof="0" dirty="0" smtClean="0">
                  <a:ln>
                    <a:noFill/>
                  </a:ln>
                  <a:solidFill>
                    <a:srgbClr val="000000"/>
                  </a:solidFill>
                  <a:effectLst/>
                  <a:uLnTx/>
                  <a:uFillTx/>
                  <a:latin typeface="Trebuchet MS" pitchFamily="34" charset="0"/>
                </a:rPr>
                <a:t>ασταυρώνονται στο σημείο </a:t>
              </a:r>
              <a:r>
                <a:rPr kumimoji="0" lang="el-GR" altLang="el-GR" sz="2400" b="0" i="0" u="none" strike="noStrike" kern="0" cap="none" spc="0" normalizeH="0" baseline="0" noProof="0" dirty="0" smtClean="0">
                  <a:ln>
                    <a:noFill/>
                  </a:ln>
                  <a:solidFill>
                    <a:srgbClr val="000000"/>
                  </a:solidFill>
                  <a:effectLst/>
                  <a:uLnTx/>
                  <a:uFillTx/>
                  <a:latin typeface="Trebuchet MS" pitchFamily="34" charset="0"/>
                </a:rPr>
                <a:t>Μ</a:t>
              </a:r>
              <a:r>
                <a:rPr kumimoji="0" lang="en-US" altLang="el-GR" sz="2400" b="0" i="0" u="none" strike="noStrike" kern="0" cap="none" spc="0" normalizeH="0" baseline="0" noProof="0" dirty="0" smtClean="0">
                  <a:ln>
                    <a:noFill/>
                  </a:ln>
                  <a:solidFill>
                    <a:srgbClr val="000000"/>
                  </a:solidFill>
                  <a:effectLst/>
                  <a:uLnTx/>
                  <a:uFillTx/>
                  <a:latin typeface="Trebuchet MS" pitchFamily="34" charset="0"/>
                </a:rPr>
                <a:t>, </a:t>
              </a:r>
              <a:r>
                <a:rPr kumimoji="0" lang="en-US" altLang="el-GR" sz="2400" b="0" i="0" u="none" strike="noStrike" kern="0" cap="none" spc="0" normalizeH="0" baseline="0" noProof="0" dirty="0" err="1" smtClean="0">
                  <a:ln>
                    <a:noFill/>
                  </a:ln>
                  <a:solidFill>
                    <a:srgbClr val="000000"/>
                  </a:solidFill>
                  <a:effectLst/>
                  <a:uLnTx/>
                  <a:uFillTx/>
                  <a:latin typeface="Trebuchet MS" pitchFamily="34" charset="0"/>
                </a:rPr>
                <a:t>γι</a:t>
              </a:r>
              <a:r>
                <a:rPr kumimoji="0" lang="en-US" altLang="el-GR" sz="2400" b="0" i="0" u="none" strike="noStrike" kern="0" cap="none" spc="0" normalizeH="0" baseline="0" noProof="0" dirty="0" smtClean="0">
                  <a:ln>
                    <a:noFill/>
                  </a:ln>
                  <a:solidFill>
                    <a:srgbClr val="000000"/>
                  </a:solidFill>
                  <a:effectLst/>
                  <a:uLnTx/>
                  <a:uFillTx/>
                  <a:latin typeface="Trebuchet MS" pitchFamily="34" charset="0"/>
                </a:rPr>
                <a:t>α πρώτη φορά.</a:t>
              </a:r>
              <a:r>
                <a:rPr kumimoji="0" lang="el-GR" altLang="el-GR" sz="2400" b="0" i="0" u="none" strike="noStrike" kern="0" cap="none" spc="0" normalizeH="0" baseline="0" noProof="0" dirty="0" smtClean="0">
                  <a:ln>
                    <a:noFill/>
                  </a:ln>
                  <a:solidFill>
                    <a:srgbClr val="000000"/>
                  </a:solidFill>
                  <a:effectLst/>
                  <a:uLnTx/>
                  <a:uFillTx/>
                  <a:latin typeface="Trebuchet MS" pitchFamily="34" charset="0"/>
                </a:rPr>
                <a:t>    Να υπολογίσετε</a:t>
              </a:r>
              <a:r>
                <a:rPr kumimoji="0" lang="en-US" altLang="el-GR" sz="2400" b="0" i="0" u="none" strike="noStrike" kern="0" cap="none" spc="0" normalizeH="0" baseline="0" noProof="0" dirty="0" smtClean="0">
                  <a:ln>
                    <a:noFill/>
                  </a:ln>
                  <a:solidFill>
                    <a:srgbClr val="000000"/>
                  </a:solidFill>
                  <a:effectLst/>
                  <a:uLnTx/>
                  <a:uFillTx/>
                  <a:latin typeface="Trebuchet MS" pitchFamily="34" charset="0"/>
                </a:rPr>
                <a:t> </a:t>
              </a:r>
            </a:p>
          </p:txBody>
        </p:sp>
        <p:sp>
          <p:nvSpPr>
            <p:cNvPr id="6" name="Rectangle 5"/>
            <p:cNvSpPr>
              <a:spLocks noChangeArrowheads="1"/>
            </p:cNvSpPr>
            <p:nvPr/>
          </p:nvSpPr>
          <p:spPr bwMode="auto">
            <a:xfrm>
              <a:off x="158" y="2568"/>
              <a:ext cx="5352" cy="1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just" defTabSz="914400" eaLnBrk="1" fontAlgn="base" latinLnBrk="0" hangingPunct="1">
                <a:lnSpc>
                  <a:spcPct val="100000"/>
                </a:lnSpc>
                <a:spcBef>
                  <a:spcPct val="0"/>
                </a:spcBef>
                <a:spcAft>
                  <a:spcPct val="0"/>
                </a:spcAft>
                <a:buClrTx/>
                <a:buSzTx/>
                <a:buFontTx/>
                <a:buNone/>
                <a:tabLst/>
                <a:defRPr/>
              </a:pPr>
              <a:r>
                <a:rPr kumimoji="0" lang="en-US" altLang="el-GR" sz="2400" b="1" i="0" u="none" strike="noStrike" kern="0" cap="none" spc="0" normalizeH="0" baseline="0" noProof="0" dirty="0" smtClean="0">
                  <a:ln>
                    <a:noFill/>
                  </a:ln>
                  <a:solidFill>
                    <a:srgbClr val="000000"/>
                  </a:solidFill>
                  <a:effectLst/>
                  <a:uLnTx/>
                  <a:uFillTx/>
                  <a:latin typeface="Trebuchet MS" pitchFamily="34" charset="0"/>
                </a:rPr>
                <a:t>α. </a:t>
              </a:r>
              <a:r>
                <a:rPr kumimoji="0" lang="el-GR" altLang="el-GR" sz="2400" b="1" i="0" u="none" strike="noStrike" kern="0" cap="none" spc="0" normalizeH="0" baseline="0" noProof="0" dirty="0" smtClean="0">
                  <a:ln>
                    <a:noFill/>
                  </a:ln>
                  <a:solidFill>
                    <a:srgbClr val="000000"/>
                  </a:solidFill>
                  <a:effectLst/>
                  <a:uLnTx/>
                  <a:uFillTx/>
                  <a:latin typeface="Trebuchet MS" pitchFamily="34" charset="0"/>
                </a:rPr>
                <a:t> </a:t>
              </a:r>
              <a:r>
                <a:rPr kumimoji="0" lang="el-GR" altLang="el-GR" sz="2400" b="0" i="0" u="none" strike="noStrike" kern="0" cap="none" spc="0" normalizeH="0" baseline="0" noProof="0" dirty="0" smtClean="0">
                  <a:ln>
                    <a:noFill/>
                  </a:ln>
                  <a:solidFill>
                    <a:srgbClr val="000000"/>
                  </a:solidFill>
                  <a:effectLst/>
                  <a:uLnTx/>
                  <a:uFillTx/>
                  <a:latin typeface="Trebuchet MS" pitchFamily="34" charset="0"/>
                </a:rPr>
                <a:t>το λόγο </a:t>
              </a:r>
              <a:r>
                <a:rPr kumimoji="0" lang="el-GR" altLang="el-GR" sz="2400" b="0" i="1" u="none" strike="noStrike" kern="0" cap="none" spc="0" normalizeH="0" baseline="0" noProof="0" dirty="0" smtClean="0">
                  <a:ln>
                    <a:noFill/>
                  </a:ln>
                  <a:solidFill>
                    <a:srgbClr val="000000"/>
                  </a:solidFill>
                  <a:effectLst/>
                  <a:uLnTx/>
                  <a:uFillTx/>
                  <a:latin typeface="Trebuchet MS" pitchFamily="34" charset="0"/>
                </a:rPr>
                <a:t>υ</a:t>
              </a:r>
              <a:r>
                <a:rPr kumimoji="0" lang="el-GR" altLang="el-GR" sz="2400" b="0" i="0" u="none" strike="noStrike" kern="0" cap="none" spc="0" normalizeH="0" baseline="-25000" noProof="0" dirty="0" smtClean="0">
                  <a:ln>
                    <a:noFill/>
                  </a:ln>
                  <a:solidFill>
                    <a:srgbClr val="000000"/>
                  </a:solidFill>
                  <a:effectLst/>
                  <a:uLnTx/>
                  <a:uFillTx/>
                  <a:latin typeface="Trebuchet MS" pitchFamily="34" charset="0"/>
                </a:rPr>
                <a:t>Α</a:t>
              </a:r>
              <a:r>
                <a:rPr kumimoji="0" lang="el-GR" altLang="el-GR" sz="2400" b="0" i="0" u="none" strike="noStrike" kern="0" cap="none" spc="0" normalizeH="0" baseline="0" noProof="0" dirty="0" smtClean="0">
                  <a:ln>
                    <a:noFill/>
                  </a:ln>
                  <a:solidFill>
                    <a:srgbClr val="000000"/>
                  </a:solidFill>
                  <a:effectLst/>
                  <a:uLnTx/>
                  <a:uFillTx/>
                  <a:latin typeface="Trebuchet MS" pitchFamily="34" charset="0"/>
                </a:rPr>
                <a:t>/</a:t>
              </a:r>
              <a:r>
                <a:rPr kumimoji="0" lang="el-GR" altLang="el-GR" sz="2400" b="0" i="1" u="none" strike="noStrike" kern="0" cap="none" spc="0" normalizeH="0" baseline="0" noProof="0" dirty="0" smtClean="0">
                  <a:ln>
                    <a:noFill/>
                  </a:ln>
                  <a:solidFill>
                    <a:srgbClr val="000000"/>
                  </a:solidFill>
                  <a:effectLst/>
                  <a:uLnTx/>
                  <a:uFillTx/>
                  <a:latin typeface="Trebuchet MS" pitchFamily="34" charset="0"/>
                </a:rPr>
                <a:t>υ</a:t>
              </a:r>
              <a:r>
                <a:rPr kumimoji="0" lang="el-GR" altLang="el-GR" sz="2400" b="0" i="0" u="none" strike="noStrike" kern="0" cap="none" spc="0" normalizeH="0" baseline="-25000" noProof="0" dirty="0" smtClean="0">
                  <a:ln>
                    <a:noFill/>
                  </a:ln>
                  <a:solidFill>
                    <a:srgbClr val="000000"/>
                  </a:solidFill>
                  <a:effectLst/>
                  <a:uLnTx/>
                  <a:uFillTx/>
                  <a:latin typeface="Trebuchet MS" pitchFamily="34" charset="0"/>
                </a:rPr>
                <a:t>Β</a:t>
              </a:r>
              <a:r>
                <a:rPr kumimoji="0" lang="el-GR" altLang="el-GR" sz="2400" b="0" i="0" u="none" strike="noStrike" kern="0" cap="none" spc="0" normalizeH="0" baseline="0" noProof="0" dirty="0" smtClean="0">
                  <a:ln>
                    <a:noFill/>
                  </a:ln>
                  <a:solidFill>
                    <a:srgbClr val="000000"/>
                  </a:solidFill>
                  <a:effectLst/>
                  <a:uLnTx/>
                  <a:uFillTx/>
                  <a:latin typeface="Trebuchet MS" pitchFamily="34" charset="0"/>
                </a:rPr>
                <a:t>, όπου </a:t>
              </a:r>
              <a:r>
                <a:rPr kumimoji="0" lang="el-GR" altLang="el-GR" sz="2400" b="0" i="1" u="none" strike="noStrike" kern="0" cap="none" spc="0" normalizeH="0" baseline="0" noProof="0" dirty="0" smtClean="0">
                  <a:ln>
                    <a:noFill/>
                  </a:ln>
                  <a:solidFill>
                    <a:srgbClr val="000000"/>
                  </a:solidFill>
                  <a:effectLst/>
                  <a:uLnTx/>
                  <a:uFillTx/>
                  <a:latin typeface="Trebuchet MS" pitchFamily="34" charset="0"/>
                </a:rPr>
                <a:t>υ</a:t>
              </a:r>
              <a:r>
                <a:rPr kumimoji="0" lang="el-GR" altLang="el-GR" sz="2400" b="0" i="0" u="none" strike="noStrike" kern="0" cap="none" spc="0" normalizeH="0" baseline="-25000" noProof="0" dirty="0" smtClean="0">
                  <a:ln>
                    <a:noFill/>
                  </a:ln>
                  <a:solidFill>
                    <a:srgbClr val="000000"/>
                  </a:solidFill>
                  <a:effectLst/>
                  <a:uLnTx/>
                  <a:uFillTx/>
                  <a:latin typeface="Trebuchet MS" pitchFamily="34" charset="0"/>
                </a:rPr>
                <a:t>Α</a:t>
              </a:r>
              <a:r>
                <a:rPr kumimoji="0" lang="el-GR" altLang="el-GR" sz="2400" b="0" i="0" u="none" strike="noStrike" kern="0" cap="none" spc="0" normalizeH="0" baseline="0" noProof="0" dirty="0" smtClean="0">
                  <a:ln>
                    <a:noFill/>
                  </a:ln>
                  <a:solidFill>
                    <a:srgbClr val="000000"/>
                  </a:solidFill>
                  <a:effectLst/>
                  <a:uLnTx/>
                  <a:uFillTx/>
                  <a:latin typeface="Trebuchet MS" pitchFamily="34" charset="0"/>
                </a:rPr>
                <a:t> και </a:t>
              </a:r>
              <a:r>
                <a:rPr kumimoji="0" lang="el-GR" altLang="el-GR" sz="2400" b="0" i="1" u="none" strike="noStrike" kern="0" cap="none" spc="0" normalizeH="0" baseline="0" noProof="0" dirty="0" smtClean="0">
                  <a:ln>
                    <a:noFill/>
                  </a:ln>
                  <a:solidFill>
                    <a:srgbClr val="000000"/>
                  </a:solidFill>
                  <a:effectLst/>
                  <a:uLnTx/>
                  <a:uFillTx/>
                  <a:latin typeface="Trebuchet MS" pitchFamily="34" charset="0"/>
                </a:rPr>
                <a:t>υ</a:t>
              </a:r>
              <a:r>
                <a:rPr kumimoji="0" lang="el-GR" altLang="el-GR" sz="2400" b="0" i="0" u="none" strike="noStrike" kern="0" cap="none" spc="0" normalizeH="0" baseline="-25000" noProof="0" dirty="0" smtClean="0">
                  <a:ln>
                    <a:noFill/>
                  </a:ln>
                  <a:solidFill>
                    <a:srgbClr val="000000"/>
                  </a:solidFill>
                  <a:effectLst/>
                  <a:uLnTx/>
                  <a:uFillTx/>
                  <a:latin typeface="Trebuchet MS" pitchFamily="34" charset="0"/>
                </a:rPr>
                <a:t>β</a:t>
              </a:r>
              <a:r>
                <a:rPr kumimoji="0" lang="el-GR" altLang="el-GR" sz="2400" b="0" i="0" u="none" strike="noStrike" kern="0" cap="none" spc="0" normalizeH="0" baseline="0" noProof="0" dirty="0" smtClean="0">
                  <a:ln>
                    <a:noFill/>
                  </a:ln>
                  <a:solidFill>
                    <a:srgbClr val="000000"/>
                  </a:solidFill>
                  <a:effectLst/>
                  <a:uLnTx/>
                  <a:uFillTx/>
                  <a:latin typeface="Trebuchet MS" pitchFamily="34" charset="0"/>
                </a:rPr>
                <a:t> οι γραμμικές ταχύτητες των κινητών Α και Β, αντίστοιχα. </a:t>
              </a:r>
              <a:r>
                <a:rPr kumimoji="0" lang="el-GR" altLang="el-GR" sz="2400" b="0" i="0" u="none" strike="noStrike" kern="0" cap="none" spc="0" normalizeH="0" baseline="-25000" noProof="0" dirty="0" smtClean="0">
                  <a:ln>
                    <a:noFill/>
                  </a:ln>
                  <a:solidFill>
                    <a:srgbClr val="000000"/>
                  </a:solidFill>
                  <a:effectLst/>
                  <a:uLnTx/>
                  <a:uFillTx/>
                  <a:latin typeface="Trebuchet MS" pitchFamily="34" charset="0"/>
                </a:rPr>
                <a:t> </a:t>
              </a:r>
              <a:endParaRPr kumimoji="0" lang="en-US" altLang="el-GR" sz="2400" b="0" i="0" u="none" strike="noStrike" kern="0" cap="none" spc="0" normalizeH="0" baseline="0" noProof="0" dirty="0" smtClean="0">
                <a:ln>
                  <a:noFill/>
                </a:ln>
                <a:solidFill>
                  <a:srgbClr val="000000"/>
                </a:solidFill>
                <a:effectLst/>
                <a:uLnTx/>
                <a:uFillTx/>
                <a:latin typeface="Trebuchet MS" pitchFamily="34" charset="0"/>
              </a:endParaRPr>
            </a:p>
            <a:p>
              <a:pPr marL="0" marR="0" lvl="0" indent="0" algn="just" defTabSz="914400" eaLnBrk="1" fontAlgn="base" latinLnBrk="0" hangingPunct="1">
                <a:lnSpc>
                  <a:spcPct val="100000"/>
                </a:lnSpc>
                <a:spcBef>
                  <a:spcPct val="0"/>
                </a:spcBef>
                <a:spcAft>
                  <a:spcPct val="0"/>
                </a:spcAft>
                <a:buClrTx/>
                <a:buSzTx/>
                <a:buFontTx/>
                <a:buNone/>
                <a:tabLst/>
                <a:defRPr/>
              </a:pPr>
              <a:r>
                <a:rPr kumimoji="0" lang="en-US" altLang="el-GR" sz="2400" b="1" i="0" u="none" strike="noStrike" kern="0" cap="none" spc="0" normalizeH="0" baseline="0" noProof="0" dirty="0" smtClean="0">
                  <a:ln>
                    <a:noFill/>
                  </a:ln>
                  <a:solidFill>
                    <a:srgbClr val="000000"/>
                  </a:solidFill>
                  <a:effectLst/>
                  <a:uLnTx/>
                  <a:uFillTx/>
                  <a:latin typeface="Trebuchet MS" pitchFamily="34" charset="0"/>
                </a:rPr>
                <a:t>β.  </a:t>
              </a:r>
              <a:r>
                <a:rPr kumimoji="0" lang="el-GR" altLang="el-GR" sz="2400" b="0" i="0" u="none" strike="noStrike" kern="0" cap="none" spc="0" normalizeH="0" baseline="0" noProof="0" dirty="0" smtClean="0">
                  <a:ln>
                    <a:noFill/>
                  </a:ln>
                  <a:solidFill>
                    <a:srgbClr val="000000"/>
                  </a:solidFill>
                  <a:effectLst/>
                  <a:uLnTx/>
                  <a:uFillTx/>
                  <a:latin typeface="Trebuchet MS" pitchFamily="34" charset="0"/>
                </a:rPr>
                <a:t>τις περιόδους των κινητών Α και Β.</a:t>
              </a:r>
            </a:p>
            <a:p>
              <a:pPr marL="0" marR="0" lvl="0" indent="0" algn="just" defTabSz="914400" eaLnBrk="1" fontAlgn="base" latinLnBrk="0" hangingPunct="1">
                <a:lnSpc>
                  <a:spcPct val="100000"/>
                </a:lnSpc>
                <a:spcBef>
                  <a:spcPct val="0"/>
                </a:spcBef>
                <a:spcAft>
                  <a:spcPct val="0"/>
                </a:spcAft>
                <a:buClrTx/>
                <a:buSzTx/>
                <a:buFontTx/>
                <a:buNone/>
                <a:tabLst/>
                <a:defRPr/>
              </a:pPr>
              <a:r>
                <a:rPr kumimoji="0" lang="en-US" altLang="el-GR" sz="2400" b="1" i="0" u="none" strike="noStrike" kern="0" cap="none" spc="0" normalizeH="0" baseline="0" noProof="0" dirty="0" smtClean="0">
                  <a:ln>
                    <a:noFill/>
                  </a:ln>
                  <a:solidFill>
                    <a:srgbClr val="000000"/>
                  </a:solidFill>
                  <a:effectLst/>
                  <a:uLnTx/>
                  <a:uFillTx/>
                  <a:latin typeface="Trebuchet MS" pitchFamily="34" charset="0"/>
                </a:rPr>
                <a:t>γ. </a:t>
              </a:r>
              <a:r>
                <a:rPr kumimoji="0" lang="el-GR" altLang="el-GR" sz="2400" b="0" i="0" u="none" strike="noStrike" kern="0" cap="none" spc="0" normalizeH="0" baseline="0" noProof="0" dirty="0" smtClean="0">
                  <a:ln>
                    <a:noFill/>
                  </a:ln>
                  <a:solidFill>
                    <a:srgbClr val="000000"/>
                  </a:solidFill>
                  <a:effectLst/>
                  <a:uLnTx/>
                  <a:uFillTx/>
                  <a:latin typeface="Trebuchet MS" pitchFamily="34" charset="0"/>
                </a:rPr>
                <a:t>το λόγο </a:t>
              </a:r>
              <a:r>
                <a:rPr kumimoji="0" lang="el-GR" altLang="el-GR" sz="2400" b="0" i="1" u="none" strike="noStrike" kern="0" cap="none" spc="0" normalizeH="0" baseline="0" noProof="0" dirty="0" smtClean="0">
                  <a:ln>
                    <a:noFill/>
                  </a:ln>
                  <a:solidFill>
                    <a:srgbClr val="000000"/>
                  </a:solidFill>
                  <a:effectLst/>
                  <a:uLnTx/>
                  <a:uFillTx/>
                  <a:latin typeface="Trebuchet MS" pitchFamily="34" charset="0"/>
                </a:rPr>
                <a:t>α</a:t>
              </a:r>
              <a:r>
                <a:rPr kumimoji="0" lang="el-GR" altLang="el-GR" sz="2400" b="0" i="0" u="none" strike="noStrike" kern="0" cap="none" spc="0" normalizeH="0" baseline="-25000" noProof="0" dirty="0" smtClean="0">
                  <a:ln>
                    <a:noFill/>
                  </a:ln>
                  <a:solidFill>
                    <a:srgbClr val="000000"/>
                  </a:solidFill>
                  <a:effectLst/>
                  <a:uLnTx/>
                  <a:uFillTx/>
                  <a:latin typeface="Trebuchet MS" pitchFamily="34" charset="0"/>
                </a:rPr>
                <a:t>Α</a:t>
              </a:r>
              <a:r>
                <a:rPr kumimoji="0" lang="el-GR" altLang="el-GR" sz="2400" b="0" i="0" u="none" strike="noStrike" kern="0" cap="none" spc="0" normalizeH="0" baseline="0" noProof="0" dirty="0" smtClean="0">
                  <a:ln>
                    <a:noFill/>
                  </a:ln>
                  <a:solidFill>
                    <a:srgbClr val="000000"/>
                  </a:solidFill>
                  <a:effectLst/>
                  <a:uLnTx/>
                  <a:uFillTx/>
                  <a:latin typeface="Trebuchet MS" pitchFamily="34" charset="0"/>
                </a:rPr>
                <a:t>/</a:t>
              </a:r>
              <a:r>
                <a:rPr kumimoji="0" lang="el-GR" altLang="el-GR" sz="2400" b="0" i="1" u="none" strike="noStrike" kern="0" cap="none" spc="0" normalizeH="0" baseline="0" noProof="0" dirty="0" err="1" smtClean="0">
                  <a:ln>
                    <a:noFill/>
                  </a:ln>
                  <a:solidFill>
                    <a:srgbClr val="000000"/>
                  </a:solidFill>
                  <a:effectLst/>
                  <a:uLnTx/>
                  <a:uFillTx/>
                  <a:latin typeface="Trebuchet MS" pitchFamily="34" charset="0"/>
                </a:rPr>
                <a:t>α</a:t>
              </a:r>
              <a:r>
                <a:rPr kumimoji="0" lang="el-GR" altLang="el-GR" sz="2400" b="0" i="0" u="none" strike="noStrike" kern="0" cap="none" spc="0" normalizeH="0" baseline="-25000" noProof="0" dirty="0" err="1" smtClean="0">
                  <a:ln>
                    <a:noFill/>
                  </a:ln>
                  <a:solidFill>
                    <a:srgbClr val="000000"/>
                  </a:solidFill>
                  <a:effectLst/>
                  <a:uLnTx/>
                  <a:uFillTx/>
                  <a:latin typeface="Trebuchet MS" pitchFamily="34" charset="0"/>
                </a:rPr>
                <a:t>Β</a:t>
              </a:r>
              <a:r>
                <a:rPr kumimoji="0" lang="el-GR" altLang="el-GR" sz="2400" b="0" i="0" u="none" strike="noStrike" kern="0" cap="none" spc="0" normalizeH="0" baseline="0" noProof="0" dirty="0" smtClean="0">
                  <a:ln>
                    <a:noFill/>
                  </a:ln>
                  <a:solidFill>
                    <a:srgbClr val="000000"/>
                  </a:solidFill>
                  <a:effectLst/>
                  <a:uLnTx/>
                  <a:uFillTx/>
                  <a:latin typeface="Trebuchet MS" pitchFamily="34" charset="0"/>
                </a:rPr>
                <a:t>, όπου </a:t>
              </a:r>
              <a:r>
                <a:rPr kumimoji="0" lang="el-GR" altLang="el-GR" sz="2400" b="0" i="1" u="none" strike="noStrike" kern="0" cap="none" spc="0" normalizeH="0" baseline="0" noProof="0" dirty="0" err="1" smtClean="0">
                  <a:ln>
                    <a:noFill/>
                  </a:ln>
                  <a:solidFill>
                    <a:srgbClr val="000000"/>
                  </a:solidFill>
                  <a:effectLst/>
                  <a:uLnTx/>
                  <a:uFillTx/>
                  <a:latin typeface="Trebuchet MS" pitchFamily="34" charset="0"/>
                </a:rPr>
                <a:t>α</a:t>
              </a:r>
              <a:r>
                <a:rPr kumimoji="0" lang="el-GR" altLang="el-GR" sz="2400" b="0" i="0" u="none" strike="noStrike" kern="0" cap="none" spc="0" normalizeH="0" baseline="-25000" noProof="0" dirty="0" err="1" smtClean="0">
                  <a:ln>
                    <a:noFill/>
                  </a:ln>
                  <a:solidFill>
                    <a:srgbClr val="000000"/>
                  </a:solidFill>
                  <a:effectLst/>
                  <a:uLnTx/>
                  <a:uFillTx/>
                  <a:latin typeface="Trebuchet MS" pitchFamily="34" charset="0"/>
                </a:rPr>
                <a:t>Α</a:t>
              </a:r>
              <a:r>
                <a:rPr kumimoji="0" lang="el-GR" altLang="el-GR" sz="2400" b="0" i="0" u="none" strike="noStrike" kern="0" cap="none" spc="0" normalizeH="0" baseline="0" noProof="0" dirty="0" smtClean="0">
                  <a:ln>
                    <a:noFill/>
                  </a:ln>
                  <a:solidFill>
                    <a:srgbClr val="000000"/>
                  </a:solidFill>
                  <a:effectLst/>
                  <a:uLnTx/>
                  <a:uFillTx/>
                  <a:latin typeface="Trebuchet MS" pitchFamily="34" charset="0"/>
                </a:rPr>
                <a:t> και </a:t>
              </a:r>
              <a:r>
                <a:rPr kumimoji="0" lang="el-GR" altLang="el-GR" sz="2400" b="0" i="1" u="none" strike="noStrike" kern="0" cap="none" spc="0" normalizeH="0" baseline="0" noProof="0" dirty="0" err="1" smtClean="0">
                  <a:ln>
                    <a:noFill/>
                  </a:ln>
                  <a:solidFill>
                    <a:srgbClr val="000000"/>
                  </a:solidFill>
                  <a:effectLst/>
                  <a:uLnTx/>
                  <a:uFillTx/>
                  <a:latin typeface="Trebuchet MS" pitchFamily="34" charset="0"/>
                </a:rPr>
                <a:t>α</a:t>
              </a:r>
              <a:r>
                <a:rPr kumimoji="0" lang="el-GR" altLang="el-GR" sz="2400" b="0" i="0" u="none" strike="noStrike" kern="0" cap="none" spc="0" normalizeH="0" baseline="-25000" noProof="0" dirty="0" err="1" smtClean="0">
                  <a:ln>
                    <a:noFill/>
                  </a:ln>
                  <a:solidFill>
                    <a:srgbClr val="000000"/>
                  </a:solidFill>
                  <a:effectLst/>
                  <a:uLnTx/>
                  <a:uFillTx/>
                  <a:latin typeface="Trebuchet MS" pitchFamily="34" charset="0"/>
                </a:rPr>
                <a:t>Β</a:t>
              </a:r>
              <a:r>
                <a:rPr kumimoji="0" lang="el-GR" altLang="el-GR" sz="2400" b="0" i="0" u="none" strike="noStrike" kern="0" cap="none" spc="0" normalizeH="0" baseline="0" noProof="0" dirty="0" smtClean="0">
                  <a:ln>
                    <a:noFill/>
                  </a:ln>
                  <a:solidFill>
                    <a:srgbClr val="000000"/>
                  </a:solidFill>
                  <a:effectLst/>
                  <a:uLnTx/>
                  <a:uFillTx/>
                  <a:latin typeface="Trebuchet MS" pitchFamily="34" charset="0"/>
                </a:rPr>
                <a:t> οι </a:t>
              </a:r>
              <a:r>
                <a:rPr kumimoji="0" lang="el-GR" altLang="el-GR" sz="2400" b="0" i="0" u="none" strike="noStrike" kern="0" cap="none" spc="0" normalizeH="0" baseline="0" noProof="0" dirty="0" err="1" smtClean="0">
                  <a:ln>
                    <a:noFill/>
                  </a:ln>
                  <a:solidFill>
                    <a:srgbClr val="000000"/>
                  </a:solidFill>
                  <a:effectLst/>
                  <a:uLnTx/>
                  <a:uFillTx/>
                  <a:latin typeface="Trebuchet MS" pitchFamily="34" charset="0"/>
                </a:rPr>
                <a:t>κεντρομόλες</a:t>
              </a:r>
              <a:r>
                <a:rPr kumimoji="0" lang="el-GR" altLang="el-GR" sz="2400" b="0" i="0" u="none" strike="noStrike" kern="0" cap="none" spc="0" normalizeH="0" baseline="0" noProof="0" dirty="0" smtClean="0">
                  <a:ln>
                    <a:noFill/>
                  </a:ln>
                  <a:solidFill>
                    <a:srgbClr val="000000"/>
                  </a:solidFill>
                  <a:effectLst/>
                  <a:uLnTx/>
                  <a:uFillTx/>
                  <a:latin typeface="Trebuchet MS" pitchFamily="34" charset="0"/>
                </a:rPr>
                <a:t> επιταχύνσεις των κινητών Α και Β, αντίστοιχα.</a:t>
              </a:r>
              <a:r>
                <a:rPr kumimoji="0" lang="el-GR" altLang="el-GR" sz="2400" b="0" i="0" u="none" strike="noStrike" kern="0" cap="none" spc="0" normalizeH="0" baseline="0" noProof="0" dirty="0" smtClean="0">
                  <a:ln>
                    <a:noFill/>
                  </a:ln>
                  <a:solidFill>
                    <a:srgbClr val="000000"/>
                  </a:solidFill>
                  <a:effectLst/>
                  <a:uLnTx/>
                  <a:uFillTx/>
                  <a:latin typeface="Times New Roman" pitchFamily="18" charset="0"/>
                </a:rPr>
                <a:t> </a:t>
              </a:r>
              <a:endParaRPr kumimoji="0" lang="en-US" altLang="el-GR" sz="2400" b="0" i="0" u="none" strike="noStrike" kern="0" cap="none" spc="0" normalizeH="0" baseline="0" noProof="0" dirty="0" smtClean="0">
                <a:ln>
                  <a:noFill/>
                </a:ln>
                <a:solidFill>
                  <a:srgbClr val="000000"/>
                </a:solidFill>
                <a:effectLst/>
                <a:uLnTx/>
                <a:uFillTx/>
                <a:latin typeface="Trebuchet MS" pitchFamily="34" charset="0"/>
              </a:endParaRPr>
            </a:p>
          </p:txBody>
        </p:sp>
        <p:grpSp>
          <p:nvGrpSpPr>
            <p:cNvPr id="7" name="Group 28"/>
            <p:cNvGrpSpPr>
              <a:grpSpLocks/>
            </p:cNvGrpSpPr>
            <p:nvPr/>
          </p:nvGrpSpPr>
          <p:grpSpPr bwMode="auto">
            <a:xfrm>
              <a:off x="1973" y="1117"/>
              <a:ext cx="1633" cy="1497"/>
              <a:chOff x="2608" y="1071"/>
              <a:chExt cx="1633" cy="1497"/>
            </a:xfrm>
          </p:grpSpPr>
          <p:grpSp>
            <p:nvGrpSpPr>
              <p:cNvPr id="8" name="Group 27"/>
              <p:cNvGrpSpPr>
                <a:grpSpLocks/>
              </p:cNvGrpSpPr>
              <p:nvPr/>
            </p:nvGrpSpPr>
            <p:grpSpPr bwMode="auto">
              <a:xfrm>
                <a:off x="2789" y="1253"/>
                <a:ext cx="1180" cy="589"/>
                <a:chOff x="2789" y="1253"/>
                <a:chExt cx="1180" cy="589"/>
              </a:xfrm>
            </p:grpSpPr>
            <p:sp>
              <p:nvSpPr>
                <p:cNvPr id="24" name="Line 14"/>
                <p:cNvSpPr>
                  <a:spLocks noChangeShapeType="1"/>
                </p:cNvSpPr>
                <p:nvPr/>
              </p:nvSpPr>
              <p:spPr bwMode="auto">
                <a:xfrm flipH="1" flipV="1">
                  <a:off x="3787" y="1253"/>
                  <a:ext cx="182" cy="272"/>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l-GR" sz="2400" b="0" i="0" u="none" strike="noStrike" kern="0" cap="none" spc="0" normalizeH="0" baseline="0" noProof="0" smtClean="0">
                    <a:ln>
                      <a:noFill/>
                    </a:ln>
                    <a:solidFill>
                      <a:srgbClr val="000000"/>
                    </a:solidFill>
                    <a:effectLst/>
                    <a:uLnTx/>
                    <a:uFillTx/>
                    <a:latin typeface="Times New Roman" pitchFamily="18" charset="0"/>
                  </a:endParaRPr>
                </a:p>
              </p:txBody>
            </p:sp>
            <p:sp>
              <p:nvSpPr>
                <p:cNvPr id="25" name="Line 15"/>
                <p:cNvSpPr>
                  <a:spLocks noChangeShapeType="1"/>
                </p:cNvSpPr>
                <p:nvPr/>
              </p:nvSpPr>
              <p:spPr bwMode="auto">
                <a:xfrm flipV="1">
                  <a:off x="2789" y="1434"/>
                  <a:ext cx="0" cy="408"/>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l-GR" sz="2400" b="0" i="0" u="none" strike="noStrike" kern="0" cap="none" spc="0" normalizeH="0" baseline="0" noProof="0" smtClean="0">
                    <a:ln>
                      <a:noFill/>
                    </a:ln>
                    <a:solidFill>
                      <a:srgbClr val="000000"/>
                    </a:solidFill>
                    <a:effectLst/>
                    <a:uLnTx/>
                    <a:uFillTx/>
                    <a:latin typeface="Times New Roman" pitchFamily="18" charset="0"/>
                  </a:endParaRPr>
                </a:p>
              </p:txBody>
            </p:sp>
          </p:grpSp>
          <p:grpSp>
            <p:nvGrpSpPr>
              <p:cNvPr id="9" name="Group 26"/>
              <p:cNvGrpSpPr>
                <a:grpSpLocks/>
              </p:cNvGrpSpPr>
              <p:nvPr/>
            </p:nvGrpSpPr>
            <p:grpSpPr bwMode="auto">
              <a:xfrm>
                <a:off x="2608" y="1071"/>
                <a:ext cx="1633" cy="1497"/>
                <a:chOff x="2608" y="1071"/>
                <a:chExt cx="1633" cy="1497"/>
              </a:xfrm>
            </p:grpSpPr>
            <p:grpSp>
              <p:nvGrpSpPr>
                <p:cNvPr id="10" name="Group 24"/>
                <p:cNvGrpSpPr>
                  <a:grpSpLocks/>
                </p:cNvGrpSpPr>
                <p:nvPr/>
              </p:nvGrpSpPr>
              <p:grpSpPr bwMode="auto">
                <a:xfrm>
                  <a:off x="2653" y="1117"/>
                  <a:ext cx="1588" cy="1451"/>
                  <a:chOff x="2653" y="1117"/>
                  <a:chExt cx="1588" cy="1451"/>
                </a:xfrm>
              </p:grpSpPr>
              <p:grpSp>
                <p:nvGrpSpPr>
                  <p:cNvPr id="16" name="Group 22"/>
                  <p:cNvGrpSpPr>
                    <a:grpSpLocks/>
                  </p:cNvGrpSpPr>
                  <p:nvPr/>
                </p:nvGrpSpPr>
                <p:grpSpPr bwMode="auto">
                  <a:xfrm>
                    <a:off x="2653" y="1117"/>
                    <a:ext cx="1588" cy="1451"/>
                    <a:chOff x="2653" y="1117"/>
                    <a:chExt cx="1588" cy="1451"/>
                  </a:xfrm>
                </p:grpSpPr>
                <p:sp>
                  <p:nvSpPr>
                    <p:cNvPr id="21" name="Oval 8"/>
                    <p:cNvSpPr>
                      <a:spLocks noChangeArrowheads="1"/>
                    </p:cNvSpPr>
                    <p:nvPr/>
                  </p:nvSpPr>
                  <p:spPr bwMode="auto">
                    <a:xfrm>
                      <a:off x="2789" y="1253"/>
                      <a:ext cx="1270" cy="1179"/>
                    </a:xfrm>
                    <a:prstGeom prst="ellipse">
                      <a:avLst/>
                    </a:prstGeom>
                    <a:noFill/>
                    <a:ln w="9525">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l-GR" sz="2400" b="0" i="0" u="none" strike="noStrike" kern="0" cap="none" spc="0" normalizeH="0" baseline="0" noProof="0" smtClean="0">
                        <a:ln>
                          <a:noFill/>
                        </a:ln>
                        <a:solidFill>
                          <a:srgbClr val="000000"/>
                        </a:solidFill>
                        <a:effectLst/>
                        <a:uLnTx/>
                        <a:uFillTx/>
                        <a:latin typeface="Times New Roman" pitchFamily="18" charset="0"/>
                      </a:endParaRPr>
                    </a:p>
                  </p:txBody>
                </p:sp>
                <p:sp>
                  <p:nvSpPr>
                    <p:cNvPr id="22" name="Line 9"/>
                    <p:cNvSpPr>
                      <a:spLocks noChangeShapeType="1"/>
                    </p:cNvSpPr>
                    <p:nvPr/>
                  </p:nvSpPr>
                  <p:spPr bwMode="auto">
                    <a:xfrm>
                      <a:off x="2653" y="1842"/>
                      <a:ext cx="1588"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l-GR" sz="2400" b="0" i="0" u="none" strike="noStrike" kern="0" cap="none" spc="0" normalizeH="0" baseline="0" noProof="0" smtClean="0">
                        <a:ln>
                          <a:noFill/>
                        </a:ln>
                        <a:solidFill>
                          <a:srgbClr val="000000"/>
                        </a:solidFill>
                        <a:effectLst/>
                        <a:uLnTx/>
                        <a:uFillTx/>
                        <a:latin typeface="Times New Roman" pitchFamily="18" charset="0"/>
                      </a:endParaRPr>
                    </a:p>
                  </p:txBody>
                </p:sp>
                <p:sp>
                  <p:nvSpPr>
                    <p:cNvPr id="23" name="Line 10"/>
                    <p:cNvSpPr>
                      <a:spLocks noChangeShapeType="1"/>
                    </p:cNvSpPr>
                    <p:nvPr/>
                  </p:nvSpPr>
                  <p:spPr bwMode="auto">
                    <a:xfrm>
                      <a:off x="3424" y="1117"/>
                      <a:ext cx="0" cy="1451"/>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l-GR" sz="2400" b="0" i="0" u="none" strike="noStrike" kern="0" cap="none" spc="0" normalizeH="0" baseline="0" noProof="0" smtClean="0">
                        <a:ln>
                          <a:noFill/>
                        </a:ln>
                        <a:solidFill>
                          <a:srgbClr val="000000"/>
                        </a:solidFill>
                        <a:effectLst/>
                        <a:uLnTx/>
                        <a:uFillTx/>
                        <a:latin typeface="Times New Roman" pitchFamily="18" charset="0"/>
                      </a:endParaRPr>
                    </a:p>
                  </p:txBody>
                </p:sp>
              </p:grpSp>
              <p:grpSp>
                <p:nvGrpSpPr>
                  <p:cNvPr id="17" name="Group 23"/>
                  <p:cNvGrpSpPr>
                    <a:grpSpLocks/>
                  </p:cNvGrpSpPr>
                  <p:nvPr/>
                </p:nvGrpSpPr>
                <p:grpSpPr bwMode="auto">
                  <a:xfrm>
                    <a:off x="3424" y="1525"/>
                    <a:ext cx="545" cy="317"/>
                    <a:chOff x="3424" y="1525"/>
                    <a:chExt cx="545" cy="317"/>
                  </a:xfrm>
                </p:grpSpPr>
                <p:sp>
                  <p:nvSpPr>
                    <p:cNvPr id="18" name="Line 12"/>
                    <p:cNvSpPr>
                      <a:spLocks noChangeShapeType="1"/>
                    </p:cNvSpPr>
                    <p:nvPr/>
                  </p:nvSpPr>
                  <p:spPr bwMode="auto">
                    <a:xfrm flipV="1">
                      <a:off x="3424" y="1525"/>
                      <a:ext cx="545" cy="317"/>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l-GR" sz="2400" b="0" i="0" u="none" strike="noStrike" kern="0" cap="none" spc="0" normalizeH="0" baseline="0" noProof="0" smtClean="0">
                        <a:ln>
                          <a:noFill/>
                        </a:ln>
                        <a:solidFill>
                          <a:srgbClr val="000000"/>
                        </a:solidFill>
                        <a:effectLst/>
                        <a:uLnTx/>
                        <a:uFillTx/>
                        <a:latin typeface="Times New Roman" pitchFamily="18" charset="0"/>
                      </a:endParaRPr>
                    </a:p>
                  </p:txBody>
                </p:sp>
                <p:sp>
                  <p:nvSpPr>
                    <p:cNvPr id="19" name="Arc 16"/>
                    <p:cNvSpPr>
                      <a:spLocks/>
                    </p:cNvSpPr>
                    <p:nvPr/>
                  </p:nvSpPr>
                  <p:spPr bwMode="auto">
                    <a:xfrm rot="-9221724" flipH="1" flipV="1">
                      <a:off x="3498" y="1704"/>
                      <a:ext cx="214" cy="87"/>
                    </a:xfrm>
                    <a:custGeom>
                      <a:avLst/>
                      <a:gdLst>
                        <a:gd name="G0" fmla="+- 0 0 0"/>
                        <a:gd name="G1" fmla="+- 16424 0 0"/>
                        <a:gd name="G2" fmla="+- 21600 0 0"/>
                        <a:gd name="T0" fmla="*/ 14029 w 21600"/>
                        <a:gd name="T1" fmla="*/ 0 h 16424"/>
                        <a:gd name="T2" fmla="*/ 21600 w 21600"/>
                        <a:gd name="T3" fmla="*/ 16424 h 16424"/>
                        <a:gd name="T4" fmla="*/ 0 w 21600"/>
                        <a:gd name="T5" fmla="*/ 16424 h 16424"/>
                      </a:gdLst>
                      <a:ahLst/>
                      <a:cxnLst>
                        <a:cxn ang="0">
                          <a:pos x="T0" y="T1"/>
                        </a:cxn>
                        <a:cxn ang="0">
                          <a:pos x="T2" y="T3"/>
                        </a:cxn>
                        <a:cxn ang="0">
                          <a:pos x="T4" y="T5"/>
                        </a:cxn>
                      </a:cxnLst>
                      <a:rect l="0" t="0" r="r" b="b"/>
                      <a:pathLst>
                        <a:path w="21600" h="16424" fill="none" extrusionOk="0">
                          <a:moveTo>
                            <a:pt x="14028" y="0"/>
                          </a:moveTo>
                          <a:cubicBezTo>
                            <a:pt x="18833" y="4103"/>
                            <a:pt x="21600" y="10105"/>
                            <a:pt x="21600" y="16424"/>
                          </a:cubicBezTo>
                        </a:path>
                        <a:path w="21600" h="16424" stroke="0" extrusionOk="0">
                          <a:moveTo>
                            <a:pt x="14028" y="0"/>
                          </a:moveTo>
                          <a:cubicBezTo>
                            <a:pt x="18833" y="4103"/>
                            <a:pt x="21600" y="10105"/>
                            <a:pt x="21600" y="16424"/>
                          </a:cubicBezTo>
                          <a:lnTo>
                            <a:pt x="0" y="16424"/>
                          </a:lnTo>
                          <a:close/>
                        </a:path>
                      </a:pathLst>
                    </a:custGeom>
                    <a:noFill/>
                    <a:ln w="9525">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l-GR" sz="2400" b="0" i="0" u="none" strike="noStrike" kern="0" cap="none" spc="0" normalizeH="0" baseline="0" noProof="0" smtClean="0">
                        <a:ln>
                          <a:noFill/>
                        </a:ln>
                        <a:solidFill>
                          <a:srgbClr val="000000"/>
                        </a:solidFill>
                        <a:effectLst/>
                        <a:uLnTx/>
                        <a:uFillTx/>
                        <a:latin typeface="Times New Roman" pitchFamily="18" charset="0"/>
                      </a:endParaRPr>
                    </a:p>
                  </p:txBody>
                </p:sp>
                <p:sp>
                  <p:nvSpPr>
                    <p:cNvPr id="20" name="Text Box 17"/>
                    <p:cNvSpPr txBox="1">
                      <a:spLocks noChangeArrowheads="1"/>
                    </p:cNvSpPr>
                    <p:nvPr/>
                  </p:nvSpPr>
                  <p:spPr bwMode="auto">
                    <a:xfrm>
                      <a:off x="3651" y="1661"/>
                      <a:ext cx="31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l-GR" altLang="el-GR" sz="1200" b="0" i="0" u="none" strike="noStrike" kern="0" cap="none" spc="0" normalizeH="0" baseline="0" noProof="0" smtClean="0">
                          <a:ln>
                            <a:noFill/>
                          </a:ln>
                          <a:solidFill>
                            <a:srgbClr val="000000"/>
                          </a:solidFill>
                          <a:effectLst/>
                          <a:uLnTx/>
                          <a:uFillTx/>
                          <a:latin typeface="Trebuchet MS" pitchFamily="34" charset="0"/>
                        </a:rPr>
                        <a:t>π/6</a:t>
                      </a:r>
                    </a:p>
                  </p:txBody>
                </p:sp>
              </p:grpSp>
            </p:grpSp>
            <p:grpSp>
              <p:nvGrpSpPr>
                <p:cNvPr id="11" name="Group 25"/>
                <p:cNvGrpSpPr>
                  <a:grpSpLocks/>
                </p:cNvGrpSpPr>
                <p:nvPr/>
              </p:nvGrpSpPr>
              <p:grpSpPr bwMode="auto">
                <a:xfrm>
                  <a:off x="2608" y="1071"/>
                  <a:ext cx="1587" cy="782"/>
                  <a:chOff x="2608" y="1071"/>
                  <a:chExt cx="1587" cy="782"/>
                </a:xfrm>
              </p:grpSpPr>
              <p:sp>
                <p:nvSpPr>
                  <p:cNvPr id="12" name="Text Box 18"/>
                  <p:cNvSpPr txBox="1">
                    <a:spLocks noChangeArrowheads="1"/>
                  </p:cNvSpPr>
                  <p:nvPr/>
                </p:nvSpPr>
                <p:spPr bwMode="auto">
                  <a:xfrm>
                    <a:off x="2608" y="1661"/>
                    <a:ext cx="22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l-GR" altLang="el-GR" sz="1400" b="0" i="0" u="none" strike="noStrike" kern="0" cap="none" spc="0" normalizeH="0" baseline="0" noProof="0" smtClean="0">
                        <a:ln>
                          <a:noFill/>
                        </a:ln>
                        <a:solidFill>
                          <a:srgbClr val="000000"/>
                        </a:solidFill>
                        <a:effectLst/>
                        <a:uLnTx/>
                        <a:uFillTx/>
                        <a:latin typeface="Trebuchet MS" pitchFamily="34" charset="0"/>
                      </a:rPr>
                      <a:t>Λ</a:t>
                    </a:r>
                  </a:p>
                </p:txBody>
              </p:sp>
              <p:sp>
                <p:nvSpPr>
                  <p:cNvPr id="13" name="Text Box 19"/>
                  <p:cNvSpPr txBox="1">
                    <a:spLocks noChangeArrowheads="1"/>
                  </p:cNvSpPr>
                  <p:nvPr/>
                </p:nvSpPr>
                <p:spPr bwMode="auto">
                  <a:xfrm>
                    <a:off x="3424" y="1071"/>
                    <a:ext cx="22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l-GR" altLang="el-GR" sz="1400" b="0" i="0" u="none" strike="noStrike" kern="0" cap="none" spc="0" normalizeH="0" baseline="0" noProof="0" smtClean="0">
                        <a:ln>
                          <a:noFill/>
                        </a:ln>
                        <a:solidFill>
                          <a:srgbClr val="000000"/>
                        </a:solidFill>
                        <a:effectLst/>
                        <a:uLnTx/>
                        <a:uFillTx/>
                        <a:latin typeface="Trebuchet MS" pitchFamily="34" charset="0"/>
                      </a:rPr>
                      <a:t>Μ</a:t>
                    </a:r>
                  </a:p>
                </p:txBody>
              </p:sp>
              <p:sp>
                <p:nvSpPr>
                  <p:cNvPr id="14" name="Text Box 20"/>
                  <p:cNvSpPr txBox="1">
                    <a:spLocks noChangeArrowheads="1"/>
                  </p:cNvSpPr>
                  <p:nvPr/>
                </p:nvSpPr>
                <p:spPr bwMode="auto">
                  <a:xfrm>
                    <a:off x="3969" y="1389"/>
                    <a:ext cx="22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l-GR" altLang="el-GR" sz="1400" b="0" i="0" u="none" strike="noStrike" kern="0" cap="none" spc="0" normalizeH="0" baseline="0" noProof="0" smtClean="0">
                        <a:ln>
                          <a:noFill/>
                        </a:ln>
                        <a:solidFill>
                          <a:srgbClr val="000000"/>
                        </a:solidFill>
                        <a:effectLst/>
                        <a:uLnTx/>
                        <a:uFillTx/>
                        <a:latin typeface="Trebuchet MS" pitchFamily="34" charset="0"/>
                      </a:rPr>
                      <a:t>Κ</a:t>
                    </a:r>
                  </a:p>
                </p:txBody>
              </p:sp>
              <p:sp>
                <p:nvSpPr>
                  <p:cNvPr id="15" name="Text Box 21"/>
                  <p:cNvSpPr txBox="1">
                    <a:spLocks noChangeArrowheads="1"/>
                  </p:cNvSpPr>
                  <p:nvPr/>
                </p:nvSpPr>
                <p:spPr bwMode="auto">
                  <a:xfrm>
                    <a:off x="3243" y="1661"/>
                    <a:ext cx="22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l-GR" altLang="el-GR" sz="1400" b="0" i="0" u="none" strike="noStrike" kern="0" cap="none" spc="0" normalizeH="0" baseline="0" noProof="0" smtClean="0">
                        <a:ln>
                          <a:noFill/>
                        </a:ln>
                        <a:solidFill>
                          <a:srgbClr val="000000"/>
                        </a:solidFill>
                        <a:effectLst/>
                        <a:uLnTx/>
                        <a:uFillTx/>
                        <a:latin typeface="Trebuchet MS" pitchFamily="34" charset="0"/>
                      </a:rPr>
                      <a:t>Ο</a:t>
                    </a:r>
                  </a:p>
                </p:txBody>
              </p:sp>
            </p:grpSp>
          </p:grpSp>
        </p:grpSp>
      </p:grpSp>
    </p:spTree>
    <p:extLst>
      <p:ext uri="{BB962C8B-B14F-4D97-AF65-F5344CB8AC3E}">
        <p14:creationId xmlns:p14="http://schemas.microsoft.com/office/powerpoint/2010/main" val="2466013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prstClr val="black"/>
                </a:solidFill>
              </a:rPr>
              <a:t>Μερκ</a:t>
            </a:r>
            <a:r>
              <a:rPr lang="el-GR" dirty="0" smtClean="0">
                <a:solidFill>
                  <a:prstClr val="black"/>
                </a:solidFill>
              </a:rPr>
              <a:t>. Παναγιωτόπουλος - Φυσικός        </a:t>
            </a:r>
            <a:r>
              <a:rPr lang="en-US" dirty="0" smtClean="0">
                <a:solidFill>
                  <a:prstClr val="black"/>
                </a:solidFill>
              </a:rPr>
              <a:t>www.merkopanas.blogspot.gr</a:t>
            </a:r>
            <a:endParaRPr lang="el-GR" dirty="0">
              <a:solidFill>
                <a:prstClr val="black"/>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solidFill>
              </a:rPr>
              <a:pPr/>
              <a:t>5</a:t>
            </a:fld>
            <a:endParaRPr lang="el-GR" dirty="0">
              <a:solidFill>
                <a:prstClr val="black"/>
              </a:solidFill>
            </a:endParaRPr>
          </a:p>
        </p:txBody>
      </p:sp>
      <p:sp>
        <p:nvSpPr>
          <p:cNvPr id="7" name="AutoShape 2" descr="data:image/jpeg;base64,/9j/4AAQSkZJRgABAQAAAQABAAD/2wCEAAkGBxQTEhQRExIVFhQTGBsYGBcYGRgaGBofIRkdGB0hHCAdHSkgGh8nHBwfITEiJSkrLjAuGB8zODMsNygtLisBCgoKBQUFDgUFDisZExkrKysrKysrKysrKysrKysrKysrKysrKysrKysrKysrKysrKysrKysrKysrKysrKysrK//AABEIAMIBAwMBIgACEQEDEQH/xAAcAAEAAgMBAQEAAAAAAAAAAAAABQYDBAcCAQj/xABMEAACAQMDAgMFBAQLBQUJAAABAgMABBEFEiETMQYiQQcUMlFhI0JxgQgzUpEVJFNicoKSobGz0TQ1c6PDJUR0orIWQ1Rjk6TC8PH/xAAUAQEAAAAAAAAAAAAAAAAAAAAA/8QAFBEBAAAAAAAAAAAAAAAAAAAAAP/aAAwDAQACEQMRAD8A7jSlKBSlKBSlKBSlKBSlKBSlKBSlKBSlKBSlKBSlKBSlKBSlKBSlKBSlKBSlKBSlKBSlKBSlKBSlKBSlKBSlKBSlKBSlKBSlKBSlKBSlKBSlKBSlKBSlKBSlKBSlKBSlKBSlKBSlKBSorXtWNuo2xF2cNtJIVN4A2qzcld3ODtI8pzjisegeIEudyFWinjALwuRuAPZlI4kQ+jrwfpQTNKVB+LLAzRxqJHjxKCHVmGG2ssZIBG8dQrlTxz6EAgJsnHJopzyOxqv2cnv1pNbTjbLtaGdeDtYjGQOxBHmGRggj0qEsNOns161ipaNSRcWBYkKw5Y2xY5TvuCHysrAjHAIXylRuha5Bdx9SBw207XU8Ojequp5Rh8jUlQKUr4zAdyKCP13WorSPqSluTtVUVnd2wThVUEscAn6AEngVs6fepPEk0Tbo5VDqw9QRkVCae4ub+SdSGitEMEbDkGViGnx6HaFjTI7HqD5148Er0ve7P0trh9ny6cgE6AfQByn9SgkfEOupaIjOkshkfpokSF3Y7Wc4Ud8KrH8q2dJ1SK5iWaFw6N68ggjggg8qwPBBAIqM8XAL7pOf/c3cX/Mza/8AW/urX1jTpLaY39ohct/tNuvHWUcb0zwJlH9seUnO0gLPSobT/FdnMoKXUWTnKM6rIpHcMjEMpHqCK3m1OEd5oh/XX/Wg26VqfwpB/LRf21/1r4NVg/l4v7a/60G5WhrWsQ2sfVnfauQoGCWZj2VFHLMfQAVpan4ttIV3GdHY8JFERJLIf2URSSx//TitTQtFkkm/hC9A65BEEPBW1Q+gPZpW++/9UcDkJfRNWS6i6sYdRuZCsilHVlYqwZT2ORWbVNQjt4nnmYJHGNzMfQf/AN4/Oo3wYubUS5z7w8twD/NllaVP/Iyj8qj/ABeOvdWFj3V5DcSj+ZCAQD9DKyD99BYNJ1OO4jEsTEqSQcgqykHBVlYBlYHuCK3Kgo2EN86khVvEEi+gMkfkfJ7bjEYsDviJjzg4naBSlKBSoTXfESwMsEama6k+CBMbv6TnsiDIyx+YqGt/DryXEUl3KZbiMiZtjMsMAByqRKCMlmGC7Akqj/DuwQulKqGv3klzK9tBI0aQYEsqHDGVsCONSO2CQzH0HHFW+gUrFc3CxqzuwVVGSTwBUNpXiUTSFBDIqsR02bGXGCS23OUUcYJ5O9SBQT1KUoIPxVoAuo/KxSZAQjZIBBwSj47oSq/gQCO3NYt4OosUd0JbeYMRBOBtkRwcMAeVZGPofK2Qcc8dDqG8T6HHdRMrqT5SPK21vmCpwSrBsEEDPHqCQQipby+jKwyXliJANxY2858uSAzgTBY84PJbBIOO1ZLyK5Xpde86m51IjtrYLv2nqYJd5Cq4Xlsj0AOSM+orrqATAgOqrHPngjGSjn+aGL9xjzEn4DUf702HVo2QwO29G+EqV2syHOGUo2SM4Bwx7NkN7Urnaxv7YM5jG25gCsJGTuDsIDdRRyAQCynjOFBjtN8f2c+px21s7O08fmIH2ZwnVU5zwwG5GBGc4B+ECvb3EnvACptbaWhuAPKT3aOVePKe5X0wSNpUY9w2lulwurJCI2IeC6H7BLKC59CVdAC3GUfdnAGQz+MdOsw8cslu73UzdKIW7vDNIcFiC6OnkVQWJY4AHzwDHJ4fhH66CXA4Ij1K6lI+e4O6DI+QJPyBqb8WxbJLS+xlbR36n81JEKM35HbknAClmJAFRWt3FzE0Xu8ayLuVXydrKmNpZCTwc84/pfe7BIW/hPT5F3iNmUd98s5IOOQwd8qR6g4NQlroNpKiyxaZa9GQb4jNuaSUftiNUbahBBDEk4YZVTUpfMAgf4BLtgmHbiVzApPOFZZM/P5DljXm2Le7rGAFkgVYnQ9gYwRg/MYYEHj7rDumQ39K1ZIAlvLbrarwqGPBt8k4Vc7UaMk9t6KCWABYnFa+vtJaXQv0ieWGSMRXKRrudQrFo5VUcsBuZWAycFTjio/w/wBaWDo30KKz5RkHKEFunkA+h3DOc5BCkc1M+CbxmimgdizWc7W+45JYBVdckkliEcKWPLFST3oOYQ+0K/1O49whtYTE0yHqKJMiNJVcSctgDCg5I74AySBXZdY1SK1he4ncJFGMsx/cMepJOAAOSSBVb8OWqQapqMSoi9dILldqgEgh43HA5HUUv+MrHuTn57R4N/uQcZh96G8HsWMUgh3emOsUHPqVoMTCS7xM9laQK4DL7zF7xcMvzeNNoj9PvtjPODxRtJto+ZtNs5Uxy0Vsof5nEbKd4AycI7NxwprY8StM0bm3wZWyY9wOCcYHA5GDgehG1/2gGeGhK8aC4GJWAEgBJ525OT3ypyR6rtXB8+SGa70TSY4DdPZ2IhCh94giIIONu3CeYtkAAZJJAGc1HtoULcrp1hbjGVElsssuPm8cYUR89vOfrg8VqWrLKlmW5gN1LJHnO1mUmTt6gYndR28iY7CtvxZ73sb3RQ02c4bOD5viBHI8nAP9AdgwAZraYWR3tZ2wix5praIxOo7kmIjLIBySjsRn4cc1ap/tIm6bA70OxgeORwQR6euardrKVgd5WC7Y3kdvurtGQ5J74wOT3y4PC4Xf8EJixg4IUhjGpBBWMuzRDB7YjKjHpig0PD3iSGKwjNwywyWyJDNGQQySBQNgXknPdcZ3AgjNe/DUMkk8+pTo0XURYoY5OGjhXLFnH3GdjuKnkBVzzwPMVhHPq8s7RqfdIIkVsc9Ry7n81jK4z2EzY7msXjI+8XEGnEkQupmuAON6CSOJY8/sszlj8+njsTQetQ1OO/j2RWcVzbluJLg7IXIJBMQ2O8hHOGCBTnhjWlb6Haq6xzWSRqzBVeGWUKrH4Q6kI0e48KQCCRjIJAPnW7i63wLbRJ0yVD7gQqIFztUL6q2FAHyxwSSNrVbhQqrjd0sXLBcZWONkkUfsjqSxYGO5yQMA4D3f+GrGIhf40ZHBKxx3d3uYDuQBMAFBIyxwoJGTyKjp9KiQbzDelMZKx6jcPMAO56Ymw2BkkIzHjgE8VtXSSwwyyqnWupU6jnIG8+bYgJ+BAMhRyB5zyctWWxv5VgR5lBnfaBEp4aUkMFHzwAW3HkBWJwMYCX0uytbS3eeBB0ynVaTLSPIAu4EuxLPx2yT3rRvdUaIC2iw99cjeQOVTOAXY+iIMAZ7hV7nvuyH3KzhgRRJIESCFOwkcJgA/JcKWYgcKrH0qvrYR20LWsJb7JFF1Mm7rSNs8sasDuQkENwfKpAHLbgG8iwwxJbwTMHikBeYQvKhkJKt1SPLks3I3ZXgnAFZ7m8vIMCW6sW9eYpYjj5n7Z8AerYxUdb3btHFGIlifaH6eOIEUAhWwACeV8q4B8o4B3VtaW/WjbKSIkmS5lwHaPlS8gH7YBCg9geFG3ADHqsMuRJeMsjjPRtoQxjB/abIzK3yyMDng9xJ+GdGaPNxMSZ5Bg5JO1Sd2PqScEn6D65y6dp6yTNetuLNgRAk4RAMcDODuyTn6jHzM1QKUpQKUpQRWrWzAieIDep5JbA24y2eOQQoGPwPpUMt7FvEa7ULHasMxCKxAztRwrDgd48ZAJI8hG63VAano6hi4TfHJgSxkn0HlZP2GXsCMfiOCAi9UuPcxaI8chaUxxPKih4BIdqL1Cx3IS2AJNp78gnFS2nWXQF1LcdJI5MMyhi6hUiWMs7Mo3EqgzxjCjvyahLVWMY9xu2kiIICkgSIFyuNrxsRtIKnChsjnJya1tWuXdQrSNtTDYuHgWNcdmlCHqPsYruU/sg5BIKhJaD4iJtEZYZJRt3KmQZTECUYeY4keJhsYbskbWySwU/dGngkx7jcRkD/u8mQUxxhR8UYHIwVcLjChQMVm0bTTHYxEeR4i8yGTynDMz4lz2LI3nz2Yk9wKx3Gm2d+OrE6pLMiklSNzDGVMiA4fHcMeRjg47huPpEspRJhEkKOkhRGaRnaNleMbiqBEVlB2hTnHcDOa7J4rjm1JbH3S7t7s5+0KRmMqoYhmw/nTvhlww3EBhk1uywXsDY3naVBLqfswy9xhxIVVwfQIqFO7Zr6uoyPGbgzTr0HYMESFxsB82SiPlhHhsDAOBxyCAljY3I4Vbfd3EhMm3PoTEAN2PkZM/UV4ha302FurKN8sjyuxxvlkYjcQo9OygDhVCgnAzUdqt9cLIg6sqwsxJciKFNgiclWaQblYOFO5fu7sDKmonTPDD3ZBmBWJlVZ2+0DTmNyUwzNvkBJZuowA2sm1cgOobthrHvFzpuoCJokuhcWwViCxUjrRMccDIgYgDP6wc+p3JPE9tMZ7G/i6DDyukuDE6ns6OPuH0YhcEY4Ird8aKkdosuVQWssMo7ABUkXeB+MW9QB863NX0e3vUQtyUIeKWNsOjAggow+oHHY4GQaDSttJmQDpzJcREDb1Swkx6bpUysvGAC0ZbjlmPNZJdJmkVlkZY0ZSGSEsZWH7IlcjYp7eVQechlqv3WjXNr1XQlt8qSB4g6tjMSur7CSchX5KSY3biwI52rXWLjqiISvIGYssmyKVemuOoMQYO9XZFGQMiRTg7XoIrTfG9veTDSV027jMZVdu2NBb7CNrZD/ZhMAgj6YzkA2tNMuE8u6KYDsWLQt/WCBkLE8koqd+1aVrcP7xN/GLg+WPAa1JXJ35yFhVsDjHm+feom41q7eOQh3VxE6qiiJTJMu5HEa7XmKo64HGWOeQByE9faYChN7LEIMgmIZVHIwQJXdi0oyBhfKD2IYcU03xdHc3AgtY3lRQGln+GJARlQCeXY8YUDsc5x3joPC0k0vUkYxoIzHnLddgTlvMXZlBAXuf2gUXPEjrTQ6fYSJAI4SsbLCpIUFyMLkk5PmwSx57kmgi7TxAtpEt1LGzJf3chLpjyqcpAxB+INFEg4OckAAkgVK39gl4Yb21nTqRhkDY3xyIxBeNwCCDuVSCCCrL2PIrcm0GCWyFiyhrcxLEAP2VACkH0IwCD8wKqh02W3nG9iNz564Yx5RUCIgkyQTuIIimHfftYjsFlNnOQSViUgclWaVm47AMqDPyLFvTg1WvB2vQanHcQRWl4kcoYTXMoRSzEbfiDElwOwAwoAGAMCt+xvrr3YNJLP1HRFQ9KIl5COWyiFQmecY+FScnIpPeTI5to7iXIRW3MIOoNzPk7RGzMfKMDZ6knPYhKR2NwBtcW7YzmXc69+S3T2HYT3IWQDOTxWjHq0CzhIybu7xj7MDpwqcFiWztiQnkklnbAHmworFFoc9wFe6cxru6jKx3OMYKgHdsTHfcFBJ+6BW1HHbFlsbdo9soaSYhgzSqCAwySTIWJwx5wuQcFloPOl6rHNf+b4ugXtxxgRl9pf8ApSFcj+Yq9iWFad3NJZBUeNpnuLiTp9AB5W3yPNkq+1YwqkKWLlQEXjHAx+JbTbeGXhWYRsG3BGATcN0bHglAZAy+onAOQzKdsyXDHKzyKvCs8hhC/wBXYm3PzKNnJx93IDNeILeRi5jCylVjBLNK3lyU6YXMp3b33Bsnqvngc79jF1R8JEXxElgWdu3mxkcADGDjgbeApEfothFKDJDIZNxKSXBDbn2naVQsPhyNpIznHJYg1aEUAADsKD1SlKBSlKBSlKBSlKDAbOPaI+mmwdl2jaPwGMCsL6XGcfrBjtiWVcfhhhit2te+uxEjSMDtUEtgZIAGScdzgAnA5+WTxQQOpaOnvVrlZ3TMhYNIkkOQoKl1mYvkH4TEMg9+KsNzbJINrorj5MAw/car2rahA13ZbSjuCSNsImYLIhCESA/YK20+bkMFI471ZUbIB+dBF6hYiOKR4lcuiMUQTNGpIHA5OxcnjJBAqGvrJmgjnfIml6ash9zcKWwCvUZF3qD6gknHCk8V69od9tgEayQq7EZE5IgaM+WQS4+4ULcfMcdqg9B8R9SIW+23jSF7fpvC4EDjqIjhC8b8b2AUYBIcAFSM0Ghc3FxCxjBhimChIpGhiwku7C7yF4jlGFDA/ZuVB3q6M3z/ANppurDNcXE/uM+badSUjlsrkcYdokQlSezHjByeMA73tY1+K2khja26jzKfMCmWXPT6ZRsdVSX5XPYt25NVxJWb9ZYX7xXCiG4zAZBLCB5CzxM5NxCfKshALBQGwwzQLPRDcrqGh3uJL6LMtrcycySLncp3tk4zgEA9nYfdrFokr3egTGHdDqGneVnjzHMVj5AYrhj9nlcH7yGtW+1MrHazFpVvtNl2wSywXCe8W/bbKTH5W2kg8n73OWzWza+LbK11h7uK4Q2eoJi5TnMcuCclduSN3c88yP6AUErY+JLp/D38I29xJ71BxJuIlDbZAGyHBxmMhuMYzWSbxJM+hDWSIpLlQAQ8SFf14ibBXDgY5+L0qu+CNStLePVtNluoVtbgv7vJ1FOQytHzySDt2dx3U961dB1mEeHbrT5Z4VnLN0k6qHcCUkByDtHm3Dk+lBaZPEEq6F/DH2ZncAFCHMR/jBiAIL5OFyeT3+nFYbjxVdQaNHeJHJHPcJJJm2t4fd48SYUylgSNynI75OarmrazCfDlvp6Twm4DjfH1EGB1HfOSdp+72PrVh1t7S5062toZpXitooop5oZgsMIJjUtOuR1OFYjAPY/Og+eKNcuYdBgnmuJmv73aEKu0e0Od/CRlVyI8DtnLCsHiKwkhtLLQoTuv9Qw13KfM4TOXLt8RUEY/owsPWvHiHxLYXGtWcktzELGzjJi25YNIMEZCglBnbjPB6R+YrVtPEIL398ku/ULs9KDpxzyLbw8DIZYiC+PQeqg+poJQSQxXBW3d7fTdITZcSQko93ORgR5Uje27v65J7ZUiQttcvlAWWdw+8vNHiJlhVhujtlZoyzy7PO7kkIgJIORmEiDKIobawvnitADbbrV8NO36y5m6hVWdcnYmSM85AxiY8PmWC6txPpsyxSSmKOSaSMsrNuk3MoLM7sV3sxPmbn7saoFu0Tw8zxK8xCseQFht1x35wYiQTk8d8HB5zUzbaOqLtEj7fkuyMf8AKVakqUFJ9oVnAkEZcW360Ya6uJYyCFY/ZyAM3UHcfv8ASrJaWsc1vCJFWQbEYEsZBnaMMHYAsfk/BPfiufXfiq5ZZbW66sFzay5Z4ocxSwkNskaUowtUPrKOV25xwVF28JzzCyWW8dQ3ncsWUhY9xKbnwobEe3LEDPc0EguloPWX85pj/i9ZorNFO4KN2Mbjy39o8/31kgmV1V0IZWAZSOQQRkEfQivdB5RABgAAfT99eqUoFKUoFKUoFKUoFKUoFR3iMx+6zmUqI+m+4sxQAbT3YEFfxBz8qkajfEejJeW0trIzqkwAYoQGAyDwSCPT5UHLfDem200lkVcsitGYpFkm34VWCpyAduCwxxggjtmuuX0LNFIkb9N2RlR8Z2EqQDj1wecfSuA2IlsvJC7bIJW6DEN8JJAYkhQxJc8JkYZsEgPi9eDfF1w0qddj05AiFSMsJN4j3LyWCuXQ45ChWPbkh4bQJ7CxiNxP1pkkKl1UyMd8jsGO87pWUvu2YyxAUfMwGo6+sAie23z3mXa4Q9W0Z41kVlbYCpjzlcLjDANkHnPVfF0O+1kADk+UqI3MbkhgQEbIw3HGTj58ZrmOlQAXNyu2ZJWiYZuCjz5Kqjb2DEEtsyGGPgAySpCBj1nxbBeXJeSIhoZAsaOu1uiu0u4J7vJIy7APWJTwc1Z4WuRHPeWpklDxs0ZGGMjbTjyt8mVRjGe4+YNI8bahFbxW88iuXkcqCrBJRGVDMwwoy4JHfKnOCDk57F4PtunZwLuVsru3KCFO4lwQDyAQc4Pbtk0G1oM8z20L3CCOdo1MiDsrY8wHJ9fTJrkPtiQfw3pPA5aLPHf+Metdtrh3tdnB1zSwM+R4gT6Z64JA+eBj99B2kWUf8mn9kf6V99zj/k0/sj/Sq/qHixkwiWjtNkfZPLbxt3G4LmQ7nCncFHByORmo+z9oIDNFcWssUqgsVwfhGfN5gu0ccufsweA7UFw9zj/k0/sj/SuT6xDCbeJkto3EPUkaaO6cJDmchTiYqZstG3B+Ar5c8ZtM3tQsR0yDIwlUupCYXaFZmbJPIXaQ23OCCPQ455fOJHnnkRGcKhRrm5zcwqNwZYcIVbbKJVPHlKt3ABIUrxdpplnEkCzzTndLcKEdzGMIVb4AyqR6OOMDIGcV3H2U+Jbi9hLyrmMgsr7doDGeZemCOGCxrH2HGeSc8cy0srHFnt1lzM27by437XdZG2tjaoSVoTxwWPe6+H7QWVnH7thQ3KynLN8fnVgCofBDAD6nGN2aDqtVH2gXaxNp0j52regnALE/xecDAHJOcUbxqsSQ9dSGmk6KMOU6hGUBI7Bh976ZIXIFQ3tGtz1dPSW4Zla4y6iVIDnpTEbCFDKO6ZL9to5JLUFssfFVvJgMzQsfhWdTEzc48ofBb07fMVMo4IBBBBGQRyCPpXP7SyeFlRNOSHkOM3byygjI3bCjITj7ztgE8ngZtEmqR28sMLZCXbN0mAGwSY3lC2eC/LLxgkNz2BCie1SyYmckA9SCTbi6aEgBVA8gXE3myOnznj9rFVGDSbidRp/vcxgkaNrxpJeo6dMMMIoH2atwMNnGxMnCmrf7RLuKa5ZD0j01WPz2xnJLP5tj4227c43NwSD8qgtJ1JYZ5MnGY5I0BkiQAkY77ljjxkZEacYG7kqKDtViiLGqRkbEARcHIAXy4/LGPyrPUB4LtQlvvW4SdZnMivGMRgYChU5PA29/Uk9u1T9ApSlApSlApSlApSsc8oVSx7CgyUqu6j4rjjXiNyzfD22n67lJB/LNUu41SRxhyG+RIBdec4DHzfvNB1C4u44xl3Vf6RA/xqt6r4oieKaOMuJCGVCB8WeMoRnnHIzj0qjH51tabjqAtswM/GWAPp90ZzQUm0gnjkV7iOFLSEljJEOpI23hWZVdnjKruPIVeXyNzkmct2mtJ5XLbxDGR1I+2JSTa3UajyyKxxCy87cZBxnEho1sVubm5ZTL1f8Auw+F4toSVQmMSTGPc/zbZj7xrzJpaLEIbabqRFJooZQ2cRSfbRBs8l4bqNYyvcCdc4JwAwnxncyxvDcosrRHZIQDGA6nbIAQ2WycruXAwsg9armnKyDCxug3A4Vv1Ts26MAlicMcxhywzIjI7bXXbYLu3BEhAzkyyKcDhmlbK4/nEsF+r/hUL4njeE+8JALgdR4pojk74TFDH9znY0ilg4+FghHxchmt9I99ktLaaNpyqTsSC0bnEyejqrDAYjacdxycA12vRLgIkVsyGNkjVQvphVAwpPLYwR9dhbsRnitnCs0KzTGW3kjSRixll6sERbbvkYEM5IC7FIBkcoAAoepy2muUcgajdwtbxPcT9ZkuEtYz+qSUOuZJnXkqGBGePqHW9USUwyLAyrKUYRswyqsRgEj1APOPpXE/aVpzQalosO95TF0g0j5Z3ImBZmPPJwTVn0/xhqQFozJbzC8G6NDHLDPtz8TbWkiUEEEZYZ/HgUzXdQur2/SNg8Is5B75ISk8MfnlKfAAGASR4wCM4OGOaC6eM7iPrGO+0u2uVlMojeGSP3konIAV9js+OCI2zkcZzUJbGBIEnW4ujZBsxuzo91YSjjK4JYxlcq8JBIC5wwJI96poVzHEXbStNv7R/tP4p1ElOR8YJZmYkfsljyOajbR4Z1e9sWunEPlurZmAvYkyctG2D7wg5+zm3ggY8p7BuyWIMh3mLmSFy8QUwTrO4hW5g9YXZtsc0YO1gxPfBrR13c1rujFrveJeZoy069VmLtA+QEOS7HPyX1IzrX9gFi3w3ie6TNutbtFCQwyblcwXEe09FWZdwYbQGZsrhmA96dppKiFwyuEWFwSSUZ45IMKeQAt1Zwypt4HV4wKDWu7vqSboi7bV2x4L9VlRVz0sOhY4AJijeI+bO2Ueard7NpVuXeEuGgZGlj25UBhIqPs3KDg5BZTypwTneHevX+n7wykBiwBO3y5Y7wu3vsLTI+zHCDnkAg7XhLV7lbvoRSRLdytLbySXKPsm6RDpKgQANK0TANlhnbGec0F01bwDbv057yeQraO0qKgAVV+zCqeGdyFiUEg5bngZxWn41u1lnsJ1jzidlV8OJSDbznamHXIcjBXehDIFYH0g5dZnnh6tzqNwkBne2uVjjht/dX+FerjqOUZsAsJBjd8+2DTrYQXIuX3m5t32P1pZJTHIUAKZc/BKn2kTgebe6HzdPAdA1qe3htIlMZUtsZYgu3DNxlo8kNtyW2MSMx/MAiuya5fYRXto5ELhlW4aGGQlSGUxq1wxLb+QSwwcY4AFbLXM19I0kdlaTQOVCXMzxSrEoXzAR8l2O4keZRlgDjGTrnw9EUaWTSrS6Tnd7tDHDP8AkokaOU4z8MoPbA5oK7rd3edSXqQSRpO+WUduTkAbGKP8/mwBKhypx40SwKSEo8iqUfHTCu+7aWwCQSCAS2cg7SOQWYCTXSYI1jSB3W2uuLOV9zxBm4a0uUbkxs65XPmVmfBVu7RVRpEJVljADEOzFlD4baW3ZY7QQTnkqSfioOjeENRFxaxzKzsr5KlwA2DyO3cemeT6Ekg1M1XPA1qIYXt1QLHFKwjKlCrKcNkbQCo3Eja2WG3uwwTY6BSlKBSlKBSlKBXxs447+nrX2lBQNf8AD9wZXlEYYMc/Z/47Sc89/XvVdkQqcMCCPQjB/ca7DWC7s45RtkRWH1H+HyoOR1sWSg5YuioMhmYrheOcjOe3qAcHGcdxN+K9OCOEhgu/KAepH7qyf0f4zIO3Bxgjn8apuq6fGwC3CsFDKzCRtEh3AMG2loyJADjnBFBYLSXEHlS5JkO4ZtmdV4XacRShwuVVw+QVI5KHK1ofwxHNJKqBndSrtJbwNPExwuDugEgkcEKx3bTmNAWbaMad5c2jbRGbEKAqCOS5tHAUHkKYkMhIHAVmaP8AaU1gGjpgbIInHpthhkP/AC9EbP76Cy2+nGJgdrbVQrt8xBOVJBYdhwW3euePrjl00yqWjkaGRSDuIG8kg5UglSCsfLEsq8n7pAXSltUEJmn6cbQj4rmIhyu4Y6Ye0hkbbkgJEEU5VSDuJO9oelKydSOSHbghlSU3VvDGHDsFZiC8jOCxZsjLKpVwvlCEE0kUYmkKXGJdtrEgybu7PClz9+OE5Py3MecrXp9M6kq6UzmRIf49q8456j/GIsgdsgDb8hkcqazanfy23X1i7y00Re006FlA85JDSlQByTnOAMqpHqtRuu2stlp8Olod+p6zJvuW+9hzyGPPGTtJ7frT60G14S8QymPUPEVySI0To2sOSE4JCDaODguF3c/HJW94FtZLbS4ZCV961S6SUtISBgvvG5l5UMq8MOQ04xyQKi/aDZLv0zw3btiNNrzsMA45JY+mdvUkII9VNWVPEBNxb2EqwO8++NLeI9SEQdnScN8LKIztddwbawKgc0GyyTK7y6cDDdRndcabK32Uo7boudqbvuyphSeGAIYVGG4tLq7FzZS+4axtw8M6Oiyn1jkUgBzkDzIS3AODgYivHHiE2+o2+nHfLHABIJVP8cjyGKokhYDhcZZviX4y2CT98R61IbpdHaRrqG/ijVJZjC7W8rOw3o0UaiTaNpxnORwwoNia6QSyXfQFvJHKkGrWTYMMscpCCYDBDDLbg2ASN2eMltdHFuoJyRbGRBnuwtbi7kQZ9cRxAE98Ct7x3dW8WpG0m6hfUYra3yoXaIusQzOxYHqMRtGBhQN3mPlEvr2nTRzCMWz3EbAu+wJ0x1ZWaTeHcM3eQhF+MMsZIGdwaEOkeTpuQejGAd4U9gbdck/ebpzOx4wtxJllxmtbXtDeXTnkiCi8sJVvIXRcPIgRQpZSMhjGnC9z0UB5zWr4t1M2t9pfWBkhuARK75CyK0ucmPYm0jfuKsDgMV/aLSPivV5LDU4rXG2C+5jnG9pElYGLnJO/aTkLjAM24hiKCNu9VhPR1nYDY6ogttSiGSI3wVD/AE2nI3fLBHLitTXNKnMc+nh2a7t4cRuArG+sScgYOA0sWOMc8EDOSa2dDiit7640WaERWOpxBoFDOwDhdm4GRFYM2zPI4ZUxkEGsel208kb6aW26tordS0kPHWi4wvflWTAwfRkz2ag3/C0cSLFHE6dIR9WGYRRuXjXu6B1JR1YbZowRhwsgxvep/UCqlpFixLGMrJbxPHOhIYxb0QsLmBypGRlQeNvDFKzb9O5i95SFHs7ks88DSdJrK7VftGV8eRXXdkNgEkElQ1ZrvSmz03tlZYwVRRAr7McsiK9vMdnmDCSJGByVbaQoAbWuXIijmlCTdGSWGSaNSZBDMJBPu2OVdA8pjAUKNygtjzDGzpck0ON0KyID8PuUgkPH3WluVCn67aitXtEDRQPFaqUjGxJAepnA6hgU2JgKnGWHTYDk7YmyagNb0y3eJo1ntIZSVKtv06NlIYNkEWcEg7ejL3+WRQdE0fxNBa3osX3D3hd6S7Aq5UNu6rFs5O31GQeDjOBflYEZByD2NcSjKSHiTrtwCwfQpXY9sszqGY4Hckmrd4Z1K4hZUMF48PChQmnBIxn4h7vICAPXg/QZoOgUpSgUpSgUpSgUpSgUpSg5T44hhW6nuJE0yKNWjRpbq3kmldzGTgAMAQFTA4+6ah7C4Q4Ns8kinke46NHGD/WmUj8+KsftFtis8D7TtbUNPfP3Scyof3YGR9R86jJDPf69eafJfXUVvBGJESB+n6Q5BIHI85+tBlmF2Fy0eoKh+9cXtpZIP/oLvFRM2oQ7wr3VmWbgIJ9R1Jz642q6rn8q0IZbN72W0sNGN7cxFw8l3PuHkfYW2uSpGT8wee1WO6hvoEHvWp2GlRfyNtEhYj5Dd5s4/Zz+dBDS2l+u1tPhkjTOZm90tbCNwHDKczFnYgbsFhxuyPUH7deJEE9vZtGs0UjB5WhhlhZlXeUHuwRnTZJtcZBDnb6A41Bf6fNIFt7bUNanU53TySdJc55IxwPoyY471ZTa6oIzJeX0Gl2/3sN1Z257GWRjg+g2t69qDELTragmoX0YstNsFJtIpykZZ++dhOQcjdjg+WMYPNangG497vL3xHdgrBAGWDIJ2qAckAZyVj4OO7SNUVBqlh1tmnWM+rXn/wARdFnUfJiHHYH1ITv8VWDVdElMXvPiDUhFB6WcB2Rn12nbzIfoNx/nUER4AtZbq5utakwfeTJHEMjKqBlyNyFQVjVYwX8pywPoDi9iEIutVu77aAkKbYwBgLvO2MAdlAjQrgcCvVprVzqYbTdFtRZ2AyssxABKkc7jzgkegLMeMkDOJXV9WtPDVobO1PWvZvMxY9jjAdwOFA+6g7+p9SER4Ok978V3E/pCZiPwRfdwf3EVMarrUJ19rJ4ASkkUsUi5LiQRpIQQOXyMqAWCrvY4JrL7DfCTW0UmqXJ2vcIdoP3YshyzfViAfwAPrxz7Qz/C+vu+WRJ2mIZcblQRMqHnI3YC/nQWD273Qj1Wwn5wkUb8gg+WZm5B5H4VaPbRcuIZJVgXMKlVnNxtZA5RCejjDkksoJ+Hhgc4xQfbV4deyWwia4ecBZlV5PiwHVsE5Ocb+/ywPSrv4jX+G7C0MIsxNcQPjq7veBIhBdYPTG5CrMewIPrQYPbTF75o1nqCjlOnIT8llQBv/Psrzq2tRXtpo1xMJAYlkuZLiNWcxtbqA4KhThXlwc5GNo+eRGezXxfDNA2gamm0HMUbHK8huI3/AGXDDyn6AHnGc95aX/h3eEUXulSE70deUDcEPwduRxuwUPyBOKDb8WKuraNFqVmHFxZSM4Hl6i4bzr5QBwNsg9cKO5Neb67bU47HWNOKHU7XAmtwyB2XkMCCc7fix81kPqMV90HTbW83XOg372Nz8Ulq3MZP1jORjJ+Jd6jtgVH6/qapIqa/pIRy2FvrXykkdjlT5j97G7I/YoNPRbs++30t/Clm1w4khina4t4y/mjbzqu05id1Zj3MmQMEipD+D71nT7Hr6dGmEEfumpYIUKuN+1iBjuFDY4GfSY0u2uZYy2k6xFfQ45tb0B2A+TNjqD5AEKPrUDqE1tA+7UdGn0+TsLqxcqmT8thCD97Gg2Y9QghHu/vHQZ/MY5I7jToDjGA5LtKjDJx0SF9GGO8tae8P+pFxKv7VpqsdyP7N0v8ArWLSZ5ZgF03X4rpSOLa/RS5xx5iQJD+IX8zUJ4pZLXadW0G3Cs2BcWcvS3NjdkKpDZ/pEdqCWvpX5E3v0Y9Td6XbXCfm0CjP760bSO1nz0Bo9yI9pkjFjLbzbeosbEDcMEFwO3fFfPHIfTrC11HT76+QXLR4hml6iqrRNIPK2cEYA7kc1Ztct2k1qcICze5Wy4HyN6hJ/IAnP0NB00CvtBSgUpSgUpSgUpSgUpSg0NZ0iO5RUlB+zkSVCDgq6MGU/v8AQ+hNUvSvDlxF4iur5k/i9xb4SQEEbgIQVYd1PkJ+RHr3A6HSg4N7LuPEuoj63Q/+4X/Sq77bUA1tyRkFYSQex8oGP3Cv0Hb+F7SO6N7HAiXDBgzp5d24gsWA4YkjO4jP1rnHtV9llzf3RvLeWLJRVMb7lPlGOGAIOfrigt3tEvG07SZ5bJUhaLYE2ogVd0qIcLjb2b5Vxr2ZaJ/Dd5K2oTzS9FA+C582WxjP3V+i4/Kux+2K1eXR7qONGdz0sKilmOJ4ycAcnABP5VzL9HJCl7dowKt0R5SCD8Y9D+P99BcPaJ4pTQYIbextIlM4facYRdu0EsBy7eYck/jntVC8AeEJtele+v7pnijfYwz53OA21fuxphh2HqcAdxMfpM/FYfhP/jFUx+jd/sNz/wCI/wCmlBJe0XxhDolrHaWcSrM6npKF8ka5wXb9o5zxzk5J+vM/ZR4RfVbx7y7JkhifdKWOTK55Cn6ep+mB68SX6SX+223/AAP+o1Wb9G3/AGO6/wCOP8taCV9u3iT3XT/d0OJLwmMY9IwMyH8wQn9euffo5WW7UJpccRQEfmzrj+4NUx+kyObA/Sf/AKVa/wCjT+uvf+HH/wCpqCd/SStc2dtL+xOV/tIx/wDwFQ/6OXiLDT6e54YdaL8RhZB+Y2nH0arH+kX/ALsi/wDEp/lyVzb2A/72X/hSf4Cgtft98DDB1WBfktwo/srJ/gp/qn5mtj2Oe0o3GzTL3LuwKxSkbt4CklJPmcA4b1Hfnk3P20H/ALGu/wAI/wDOSuC+x1c6zZ/0nP7onNBffal7MVtVfU9PcwdI73jDFdvON0LDleT8Pb5Y4FbHsr9pMt/KumX0KTiVW+1IXkKpbEiEbWyBjI+mQeTV79r3+57z+gv+YtcN9hI/7Yg+iS/5bCgs3tk8EW2nRx6hZGSCRpwm1HIVco77kPxKfLjAOOeAKtnsM8R3N9bXC3cvW6TKilgucFTkMQPN+fNYv0jv92wf+KT/ACpawfo6WUkdrcmSN03yqVLKV3AL6ZHIoOd+NrOOLxGY4kWNBcW2FQBVGViJwBwMkk/iav8A+kmf4paj/wCc3/oNetW9ltzc602omSKOATRSAEs0jbAnoBgZKnu35V0nXfDdtedL3mISiFiyKxO3JGMkA4bj0ORQc88b+Gri90rSba3j3kdBmyQqqogwSxPYc/j8ga6TDo8S3Ml2AetIixkk8BVJIAH4nJ/Kt6OMKAqgBVAAAGAAOAAPQV6oFKUoFKUoFKUoFKUoFKUoFKUoFKUoFedgznAz2z616pQQniXwnaX4QXcAl6edp3OpXOM4KkHnA/dTwt4VttPR47VGRJG3kFmbnAHG4k9hU3Sgo3tC9m8eqSRyPO8TRIUG1VYHJzzmtn2ceBxpUc0Qn6wlcOCU2EYXGPiOf7quFKCge1X2fSar7vsnSLodTO5Sd27Z8jxjb/fWH2V+zqXSpJ3knSUTKqjaGBG0k85/Gui0oKh7T/CL6napbRyLGVlWQswJGArrjj18391Vf2c+yeXTrwXT3McgCMu1VYHzD5k11elBB+NPD/v9nLZ9Tp9Xb59u7G11ftkZ+HHf1qm+DfY7FYXUV2LqSR4txC7FVTlCnPJPZq6dSgj9e0eK7ge2mBMUmAwBIJwwbuO3IFRHh32f6fZSCa3t9soBAcvIx5GD8TEdqs9KDyyA4yAccj6V6pSgUpSgUpSgUpSgUpSgUpSgUpSgUpSgUpSgUpSgUpSgUpSgUpSgUpSgUpSgUpSgUpSgUpSgUpSgUpSgUpSgUpSgUpSg/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6" name="Picture 7" descr="image014"/>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1700808"/>
            <a:ext cx="3815754" cy="3815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4"/>
          <p:cNvSpPr txBox="1">
            <a:spLocks noChangeArrowheads="1"/>
          </p:cNvSpPr>
          <p:nvPr/>
        </p:nvSpPr>
        <p:spPr bwMode="auto">
          <a:xfrm>
            <a:off x="1691680" y="473075"/>
            <a:ext cx="5760640" cy="954107"/>
          </a:xfrm>
          <a:prstGeom prst="rect">
            <a:avLst/>
          </a:prstGeom>
          <a:noFill/>
          <a:ln>
            <a:noFill/>
          </a:ln>
          <a:effectLst>
            <a:outerShdw dist="35921" dir="2700000" algn="ctr" rotWithShape="0">
              <a:srgbClr val="666633"/>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l-GR" altLang="el-GR" sz="2800" b="1" i="0" u="none" strike="noStrike" kern="0" cap="none" spc="0" normalizeH="0" baseline="0" noProof="0" dirty="0">
                <a:ln>
                  <a:noFill/>
                </a:ln>
                <a:solidFill>
                  <a:srgbClr val="A50021"/>
                </a:solidFill>
                <a:effectLst>
                  <a:outerShdw blurRad="38100" dist="38100" dir="2700000" algn="tl">
                    <a:srgbClr val="000000"/>
                  </a:outerShdw>
                </a:effectLst>
                <a:uLnTx/>
                <a:uFillTx/>
                <a:latin typeface="Comic Sans MS" pitchFamily="66" charset="0"/>
              </a:rPr>
              <a:t>Ποιο φυσικό μέγεθος αλλάζει στην κυκλική κίνηση</a:t>
            </a:r>
            <a:r>
              <a:rPr kumimoji="0" lang="en-US" altLang="el-GR" sz="2800" b="1" i="0" u="none" strike="noStrike" kern="0" cap="none" spc="0" normalizeH="0" baseline="0" noProof="0" dirty="0">
                <a:ln>
                  <a:noFill/>
                </a:ln>
                <a:solidFill>
                  <a:srgbClr val="A50021"/>
                </a:solidFill>
                <a:effectLst>
                  <a:outerShdw blurRad="38100" dist="38100" dir="2700000" algn="tl">
                    <a:srgbClr val="000000"/>
                  </a:outerShdw>
                </a:effectLst>
                <a:uLnTx/>
                <a:uFillTx/>
                <a:latin typeface="Comic Sans MS" pitchFamily="66" charset="0"/>
              </a:rPr>
              <a:t>;</a:t>
            </a:r>
            <a:endParaRPr kumimoji="0" lang="el-GR" altLang="el-GR" sz="2800" b="1" i="0" u="none" strike="noStrike" kern="0" cap="none" spc="0" normalizeH="0" baseline="0" noProof="0" dirty="0">
              <a:ln>
                <a:noFill/>
              </a:ln>
              <a:solidFill>
                <a:srgbClr val="A50021"/>
              </a:solidFill>
              <a:effectLst>
                <a:outerShdw blurRad="38100" dist="38100" dir="2700000" algn="tl">
                  <a:srgbClr val="000000"/>
                </a:outerShdw>
              </a:effectLst>
              <a:uLnTx/>
              <a:uFillTx/>
              <a:latin typeface="Comic Sans MS" pitchFamily="66" charset="0"/>
            </a:endParaRPr>
          </a:p>
        </p:txBody>
      </p:sp>
    </p:spTree>
    <p:extLst>
      <p:ext uri="{BB962C8B-B14F-4D97-AF65-F5344CB8AC3E}">
        <p14:creationId xmlns:p14="http://schemas.microsoft.com/office/powerpoint/2010/main" val="231843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000" fill="hold"/>
                                        <p:tgtEl>
                                          <p:spTgt spid="8"/>
                                        </p:tgtEl>
                                        <p:attrNameLst>
                                          <p:attrName>ppt_x</p:attrName>
                                        </p:attrNameLst>
                                      </p:cBhvr>
                                      <p:tavLst>
                                        <p:tav tm="0">
                                          <p:val>
                                            <p:strVal val="0-#ppt_w/2"/>
                                          </p:val>
                                        </p:tav>
                                        <p:tav tm="100000">
                                          <p:val>
                                            <p:strVal val="#ppt_x"/>
                                          </p:val>
                                        </p:tav>
                                      </p:tavLst>
                                    </p:anim>
                                    <p:anim calcmode="lin" valueType="num">
                                      <p:cBhvr additive="base">
                                        <p:cTn id="8" dur="20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9" presetClass="entr" presetSubtype="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Θέση υποσέλιδου 2"/>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l-GR" altLang="el-GR" sz="1200" dirty="0" err="1">
                <a:solidFill>
                  <a:srgbClr val="000000"/>
                </a:solidFill>
                <a:latin typeface="Calibri" panose="020F0502020204030204" pitchFamily="34" charset="0"/>
              </a:rPr>
              <a:t>Μερκ</a:t>
            </a:r>
            <a:r>
              <a:rPr lang="el-GR" altLang="el-GR" sz="1200" dirty="0">
                <a:solidFill>
                  <a:srgbClr val="000000"/>
                </a:solidFill>
                <a:latin typeface="Calibri" panose="020F0502020204030204" pitchFamily="34" charset="0"/>
              </a:rPr>
              <a:t>. Παναγιωτόπουλος - Φυσικός          </a:t>
            </a:r>
            <a:r>
              <a:rPr lang="el-GR" altLang="el-GR" sz="1200" dirty="0" err="1">
                <a:solidFill>
                  <a:srgbClr val="000000"/>
                </a:solidFill>
                <a:latin typeface="Calibri" panose="020F0502020204030204" pitchFamily="34" charset="0"/>
              </a:rPr>
              <a:t>www.merkopanas.blogspot.gr</a:t>
            </a:r>
            <a:endParaRPr lang="el-GR" altLang="el-GR" sz="1200" dirty="0">
              <a:solidFill>
                <a:srgbClr val="000000"/>
              </a:solidFill>
              <a:latin typeface="Calibri" panose="020F0502020204030204" pitchFamily="34" charset="0"/>
            </a:endParaRPr>
          </a:p>
        </p:txBody>
      </p:sp>
      <p:sp>
        <p:nvSpPr>
          <p:cNvPr id="6147" name="Θέση αριθμού διαφάνειας 3"/>
          <p:cNvSpPr>
            <a:spLocks noGrp="1"/>
          </p:cNvSpPr>
          <p:nvPr>
            <p:ph type="sldNum" sz="quarter" idx="12"/>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B165BE5-4F52-45CA-A44B-1ECB81659A42}" type="slidenum">
              <a:rPr lang="el-GR" altLang="el-GR" sz="1200">
                <a:solidFill>
                  <a:srgbClr val="000000"/>
                </a:solidFill>
                <a:latin typeface="Calibri" panose="020F0502020204030204" pitchFamily="34" charset="0"/>
              </a:rPr>
              <a:pPr eaLnBrk="1" hangingPunct="1"/>
              <a:t>6</a:t>
            </a:fld>
            <a:endParaRPr lang="el-GR" altLang="el-GR" sz="1200" dirty="0">
              <a:solidFill>
                <a:srgbClr val="000000"/>
              </a:solidFill>
              <a:latin typeface="Calibri" panose="020F0502020204030204" pitchFamily="34" charset="0"/>
            </a:endParaRPr>
          </a:p>
        </p:txBody>
      </p:sp>
      <p:grpSp>
        <p:nvGrpSpPr>
          <p:cNvPr id="43026" name="Group 18"/>
          <p:cNvGrpSpPr>
            <a:grpSpLocks/>
          </p:cNvGrpSpPr>
          <p:nvPr/>
        </p:nvGrpSpPr>
        <p:grpSpPr bwMode="auto">
          <a:xfrm>
            <a:off x="3708400" y="1052513"/>
            <a:ext cx="862013" cy="504825"/>
            <a:chOff x="2336" y="663"/>
            <a:chExt cx="543" cy="318"/>
          </a:xfrm>
        </p:grpSpPr>
        <p:grpSp>
          <p:nvGrpSpPr>
            <p:cNvPr id="6160" name="Group 19"/>
            <p:cNvGrpSpPr>
              <a:grpSpLocks/>
            </p:cNvGrpSpPr>
            <p:nvPr/>
          </p:nvGrpSpPr>
          <p:grpSpPr bwMode="auto">
            <a:xfrm>
              <a:off x="2336" y="663"/>
              <a:ext cx="498" cy="273"/>
              <a:chOff x="2336" y="663"/>
              <a:chExt cx="498" cy="273"/>
            </a:xfrm>
          </p:grpSpPr>
          <p:sp>
            <p:nvSpPr>
              <p:cNvPr id="6162" name="Line 20"/>
              <p:cNvSpPr>
                <a:spLocks noChangeShapeType="1"/>
              </p:cNvSpPr>
              <p:nvPr/>
            </p:nvSpPr>
            <p:spPr bwMode="auto">
              <a:xfrm flipH="1">
                <a:off x="2472" y="935"/>
                <a:ext cx="362"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l-GR" sz="2400" smtClean="0">
                  <a:solidFill>
                    <a:srgbClr val="000000"/>
                  </a:solidFill>
                </a:endParaRPr>
              </a:p>
            </p:txBody>
          </p:sp>
          <p:graphicFrame>
            <p:nvGraphicFramePr>
              <p:cNvPr id="6163" name="Object 21"/>
              <p:cNvGraphicFramePr>
                <a:graphicFrameLocks noChangeAspect="1"/>
              </p:cNvGraphicFramePr>
              <p:nvPr/>
            </p:nvGraphicFramePr>
            <p:xfrm>
              <a:off x="2336" y="663"/>
              <a:ext cx="197" cy="273"/>
            </p:xfrm>
            <a:graphic>
              <a:graphicData uri="http://schemas.openxmlformats.org/presentationml/2006/ole">
                <mc:AlternateContent xmlns:mc="http://schemas.openxmlformats.org/markup-compatibility/2006">
                  <mc:Choice xmlns:v="urn:schemas-microsoft-com:vml" Requires="v">
                    <p:oleObj spid="_x0000_s5602" name="Εξίσωση" r:id="rId3" imgW="152400" imgH="219165" progId="Equation.3">
                      <p:embed/>
                    </p:oleObj>
                  </mc:Choice>
                  <mc:Fallback>
                    <p:oleObj name="Εξίσωση" r:id="rId3" imgW="152400" imgH="219165"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6" y="663"/>
                            <a:ext cx="197" cy="2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6161" name="Oval 22"/>
            <p:cNvSpPr>
              <a:spLocks noChangeArrowheads="1"/>
            </p:cNvSpPr>
            <p:nvPr/>
          </p:nvSpPr>
          <p:spPr bwMode="auto">
            <a:xfrm>
              <a:off x="2789" y="890"/>
              <a:ext cx="90" cy="91"/>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el-GR" altLang="el-GR" smtClean="0">
                <a:solidFill>
                  <a:srgbClr val="000000"/>
                </a:solidFill>
              </a:endParaRPr>
            </a:p>
          </p:txBody>
        </p:sp>
      </p:grpSp>
      <p:sp>
        <p:nvSpPr>
          <p:cNvPr id="43031" name="Line 23"/>
          <p:cNvSpPr>
            <a:spLocks noChangeShapeType="1"/>
          </p:cNvSpPr>
          <p:nvPr/>
        </p:nvSpPr>
        <p:spPr bwMode="auto">
          <a:xfrm flipH="1">
            <a:off x="2484438" y="1484313"/>
            <a:ext cx="1439862"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l-GR" sz="2400" smtClean="0">
              <a:solidFill>
                <a:srgbClr val="000000"/>
              </a:solidFill>
            </a:endParaRPr>
          </a:p>
        </p:txBody>
      </p:sp>
      <p:grpSp>
        <p:nvGrpSpPr>
          <p:cNvPr id="43014" name="Group 6"/>
          <p:cNvGrpSpPr>
            <a:grpSpLocks/>
          </p:cNvGrpSpPr>
          <p:nvPr/>
        </p:nvGrpSpPr>
        <p:grpSpPr bwMode="auto">
          <a:xfrm>
            <a:off x="2987675" y="2708275"/>
            <a:ext cx="360363" cy="792163"/>
            <a:chOff x="1882" y="1706"/>
            <a:chExt cx="227" cy="499"/>
          </a:xfrm>
        </p:grpSpPr>
        <p:sp>
          <p:nvSpPr>
            <p:cNvPr id="6168" name="Line 7"/>
            <p:cNvSpPr>
              <a:spLocks noChangeShapeType="1"/>
            </p:cNvSpPr>
            <p:nvPr/>
          </p:nvSpPr>
          <p:spPr bwMode="auto">
            <a:xfrm>
              <a:off x="2109" y="1706"/>
              <a:ext cx="0" cy="363"/>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l-GR" sz="2400" smtClean="0">
                <a:solidFill>
                  <a:srgbClr val="000000"/>
                </a:solidFill>
              </a:endParaRPr>
            </a:p>
          </p:txBody>
        </p:sp>
        <p:graphicFrame>
          <p:nvGraphicFramePr>
            <p:cNvPr id="6169" name="Object 8"/>
            <p:cNvGraphicFramePr>
              <a:graphicFrameLocks noChangeAspect="1"/>
            </p:cNvGraphicFramePr>
            <p:nvPr/>
          </p:nvGraphicFramePr>
          <p:xfrm>
            <a:off x="1882" y="1933"/>
            <a:ext cx="212" cy="272"/>
          </p:xfrm>
          <a:graphic>
            <a:graphicData uri="http://schemas.openxmlformats.org/presentationml/2006/ole">
              <mc:AlternateContent xmlns:mc="http://schemas.openxmlformats.org/markup-compatibility/2006">
                <mc:Choice xmlns:v="urn:schemas-microsoft-com:vml" Requires="v">
                  <p:oleObj spid="_x0000_s5603" name="Εξίσωση" r:id="rId5" imgW="171585" imgH="219165" progId="Equation.3">
                    <p:embed/>
                  </p:oleObj>
                </mc:Choice>
                <mc:Fallback>
                  <p:oleObj name="Εξίσωση" r:id="rId5" imgW="171585" imgH="219165"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82" y="1933"/>
                          <a:ext cx="212" cy="2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5" name="Ομάδα 4"/>
          <p:cNvGrpSpPr/>
          <p:nvPr/>
        </p:nvGrpSpPr>
        <p:grpSpPr>
          <a:xfrm>
            <a:off x="3276600" y="1557338"/>
            <a:ext cx="1311275" cy="1223962"/>
            <a:chOff x="3276600" y="1557338"/>
            <a:chExt cx="1311275" cy="1223962"/>
          </a:xfrm>
        </p:grpSpPr>
        <p:sp>
          <p:nvSpPr>
            <p:cNvPr id="43011" name="Arc 3"/>
            <p:cNvSpPr>
              <a:spLocks/>
            </p:cNvSpPr>
            <p:nvPr/>
          </p:nvSpPr>
          <p:spPr bwMode="auto">
            <a:xfrm rot="10420634" flipV="1">
              <a:off x="3276600" y="1557338"/>
              <a:ext cx="1311275" cy="1152525"/>
            </a:xfrm>
            <a:custGeom>
              <a:avLst/>
              <a:gdLst>
                <a:gd name="T0" fmla="*/ 0 w 24608"/>
                <a:gd name="T1" fmla="*/ 11579 h 21600"/>
                <a:gd name="T2" fmla="*/ 1311275 w 24608"/>
                <a:gd name="T3" fmla="*/ 1080172 h 21600"/>
                <a:gd name="T4" fmla="*/ 162577 w 24608"/>
                <a:gd name="T5" fmla="*/ 1152525 h 21600"/>
                <a:gd name="T6" fmla="*/ 0 60000 65536"/>
                <a:gd name="T7" fmla="*/ 0 60000 65536"/>
                <a:gd name="T8" fmla="*/ 0 60000 65536"/>
              </a:gdLst>
              <a:ahLst/>
              <a:cxnLst>
                <a:cxn ang="T6">
                  <a:pos x="T0" y="T1"/>
                </a:cxn>
                <a:cxn ang="T7">
                  <a:pos x="T2" y="T3"/>
                </a:cxn>
                <a:cxn ang="T8">
                  <a:pos x="T4" y="T5"/>
                </a:cxn>
              </a:cxnLst>
              <a:rect l="0" t="0" r="r" b="b"/>
              <a:pathLst>
                <a:path w="24608" h="21600" fill="none" extrusionOk="0">
                  <a:moveTo>
                    <a:pt x="-1" y="216"/>
                  </a:moveTo>
                  <a:cubicBezTo>
                    <a:pt x="1010" y="72"/>
                    <a:pt x="2030" y="-1"/>
                    <a:pt x="3051" y="0"/>
                  </a:cubicBezTo>
                  <a:cubicBezTo>
                    <a:pt x="14453" y="0"/>
                    <a:pt x="23892" y="8863"/>
                    <a:pt x="24608" y="20243"/>
                  </a:cubicBezTo>
                </a:path>
                <a:path w="24608" h="21600" stroke="0" extrusionOk="0">
                  <a:moveTo>
                    <a:pt x="-1" y="216"/>
                  </a:moveTo>
                  <a:cubicBezTo>
                    <a:pt x="1010" y="72"/>
                    <a:pt x="2030" y="-1"/>
                    <a:pt x="3051" y="0"/>
                  </a:cubicBezTo>
                  <a:cubicBezTo>
                    <a:pt x="14453" y="0"/>
                    <a:pt x="23892" y="8863"/>
                    <a:pt x="24608" y="20243"/>
                  </a:cubicBezTo>
                  <a:lnTo>
                    <a:pt x="3051" y="21600"/>
                  </a:lnTo>
                  <a:lnTo>
                    <a:pt x="-1" y="216"/>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l-GR" sz="2400" smtClean="0">
                <a:solidFill>
                  <a:srgbClr val="000000"/>
                </a:solidFill>
              </a:endParaRPr>
            </a:p>
          </p:txBody>
        </p:sp>
        <p:sp>
          <p:nvSpPr>
            <p:cNvPr id="43032" name="Oval 24"/>
            <p:cNvSpPr>
              <a:spLocks noChangeArrowheads="1"/>
            </p:cNvSpPr>
            <p:nvPr/>
          </p:nvSpPr>
          <p:spPr bwMode="auto">
            <a:xfrm>
              <a:off x="3276600" y="2636838"/>
              <a:ext cx="144463" cy="144462"/>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el-GR" altLang="el-GR" smtClean="0">
                <a:solidFill>
                  <a:srgbClr val="000000"/>
                </a:solidFill>
              </a:endParaRPr>
            </a:p>
          </p:txBody>
        </p:sp>
      </p:grpSp>
      <p:grpSp>
        <p:nvGrpSpPr>
          <p:cNvPr id="43036" name="Group 28"/>
          <p:cNvGrpSpPr>
            <a:grpSpLocks/>
          </p:cNvGrpSpPr>
          <p:nvPr/>
        </p:nvGrpSpPr>
        <p:grpSpPr bwMode="auto">
          <a:xfrm>
            <a:off x="4572000" y="3789363"/>
            <a:ext cx="841375" cy="431800"/>
            <a:chOff x="2880" y="2387"/>
            <a:chExt cx="530" cy="272"/>
          </a:xfrm>
        </p:grpSpPr>
        <p:sp>
          <p:nvSpPr>
            <p:cNvPr id="6166" name="Line 11"/>
            <p:cNvSpPr>
              <a:spLocks noChangeShapeType="1"/>
            </p:cNvSpPr>
            <p:nvPr/>
          </p:nvSpPr>
          <p:spPr bwMode="auto">
            <a:xfrm>
              <a:off x="2880" y="2432"/>
              <a:ext cx="362"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l-GR" sz="2400" smtClean="0">
                <a:solidFill>
                  <a:srgbClr val="000000"/>
                </a:solidFill>
              </a:endParaRPr>
            </a:p>
          </p:txBody>
        </p:sp>
        <p:graphicFrame>
          <p:nvGraphicFramePr>
            <p:cNvPr id="6167" name="Object 13"/>
            <p:cNvGraphicFramePr>
              <a:graphicFrameLocks noChangeAspect="1"/>
            </p:cNvGraphicFramePr>
            <p:nvPr/>
          </p:nvGraphicFramePr>
          <p:xfrm>
            <a:off x="3198" y="2387"/>
            <a:ext cx="212" cy="272"/>
          </p:xfrm>
          <a:graphic>
            <a:graphicData uri="http://schemas.openxmlformats.org/presentationml/2006/ole">
              <mc:AlternateContent xmlns:mc="http://schemas.openxmlformats.org/markup-compatibility/2006">
                <mc:Choice xmlns:v="urn:schemas-microsoft-com:vml" Requires="v">
                  <p:oleObj spid="_x0000_s5604" name="Εξίσωση" r:id="rId7" imgW="171585" imgH="219165" progId="Equation.3">
                    <p:embed/>
                  </p:oleObj>
                </mc:Choice>
                <mc:Fallback>
                  <p:oleObj name="Εξίσωση" r:id="rId7" imgW="171585" imgH="219165"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98" y="2387"/>
                          <a:ext cx="212" cy="2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43023" name="Group 15"/>
          <p:cNvGrpSpPr>
            <a:grpSpLocks/>
          </p:cNvGrpSpPr>
          <p:nvPr/>
        </p:nvGrpSpPr>
        <p:grpSpPr bwMode="auto">
          <a:xfrm>
            <a:off x="5724376" y="1907705"/>
            <a:ext cx="431800" cy="792162"/>
            <a:chOff x="3470" y="1253"/>
            <a:chExt cx="272" cy="499"/>
          </a:xfrm>
        </p:grpSpPr>
        <p:sp>
          <p:nvSpPr>
            <p:cNvPr id="6164" name="Line 16"/>
            <p:cNvSpPr>
              <a:spLocks noChangeShapeType="1"/>
            </p:cNvSpPr>
            <p:nvPr/>
          </p:nvSpPr>
          <p:spPr bwMode="auto">
            <a:xfrm flipV="1">
              <a:off x="3470" y="1389"/>
              <a:ext cx="0" cy="363"/>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l-GR" sz="2400" smtClean="0">
                <a:solidFill>
                  <a:srgbClr val="000000"/>
                </a:solidFill>
              </a:endParaRPr>
            </a:p>
          </p:txBody>
        </p:sp>
        <p:graphicFrame>
          <p:nvGraphicFramePr>
            <p:cNvPr id="6165" name="Object 17"/>
            <p:cNvGraphicFramePr>
              <a:graphicFrameLocks noChangeAspect="1"/>
            </p:cNvGraphicFramePr>
            <p:nvPr/>
          </p:nvGraphicFramePr>
          <p:xfrm>
            <a:off x="3515" y="1253"/>
            <a:ext cx="227" cy="272"/>
          </p:xfrm>
          <a:graphic>
            <a:graphicData uri="http://schemas.openxmlformats.org/presentationml/2006/ole">
              <mc:AlternateContent xmlns:mc="http://schemas.openxmlformats.org/markup-compatibility/2006">
                <mc:Choice xmlns:v="urn:schemas-microsoft-com:vml" Requires="v">
                  <p:oleObj spid="_x0000_s5605" name="Εξίσωση" r:id="rId9" imgW="181043" imgH="219165" progId="Equation.3">
                    <p:embed/>
                  </p:oleObj>
                </mc:Choice>
                <mc:Fallback>
                  <p:oleObj name="Εξίσωση" r:id="rId9" imgW="181043" imgH="219165"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15" y="1253"/>
                          <a:ext cx="227" cy="2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6" name="Ομάδα 5"/>
          <p:cNvGrpSpPr/>
          <p:nvPr/>
        </p:nvGrpSpPr>
        <p:grpSpPr>
          <a:xfrm>
            <a:off x="3419475" y="2708275"/>
            <a:ext cx="1225550" cy="1225550"/>
            <a:chOff x="3419475" y="2708275"/>
            <a:chExt cx="1225550" cy="1225550"/>
          </a:xfrm>
        </p:grpSpPr>
        <p:sp>
          <p:nvSpPr>
            <p:cNvPr id="43033" name="Oval 25"/>
            <p:cNvSpPr>
              <a:spLocks noChangeArrowheads="1"/>
            </p:cNvSpPr>
            <p:nvPr/>
          </p:nvSpPr>
          <p:spPr bwMode="auto">
            <a:xfrm>
              <a:off x="4500563" y="3789363"/>
              <a:ext cx="144462" cy="144462"/>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el-GR" altLang="el-GR" smtClean="0">
                <a:solidFill>
                  <a:srgbClr val="000000"/>
                </a:solidFill>
              </a:endParaRPr>
            </a:p>
          </p:txBody>
        </p:sp>
        <p:sp>
          <p:nvSpPr>
            <p:cNvPr id="43035" name="Arc 27"/>
            <p:cNvSpPr>
              <a:spLocks/>
            </p:cNvSpPr>
            <p:nvPr/>
          </p:nvSpPr>
          <p:spPr bwMode="auto">
            <a:xfrm rot="4939885" flipV="1">
              <a:off x="3386137" y="2741613"/>
              <a:ext cx="1223963" cy="1157288"/>
            </a:xfrm>
            <a:custGeom>
              <a:avLst/>
              <a:gdLst>
                <a:gd name="T0" fmla="*/ 0 w 24646"/>
                <a:gd name="T1" fmla="*/ 11626 h 21600"/>
                <a:gd name="T2" fmla="*/ 1223963 w 24646"/>
                <a:gd name="T3" fmla="*/ 1132053 h 21600"/>
                <a:gd name="T4" fmla="*/ 151518 w 24646"/>
                <a:gd name="T5" fmla="*/ 1157288 h 21600"/>
                <a:gd name="T6" fmla="*/ 0 60000 65536"/>
                <a:gd name="T7" fmla="*/ 0 60000 65536"/>
                <a:gd name="T8" fmla="*/ 0 60000 65536"/>
              </a:gdLst>
              <a:ahLst/>
              <a:cxnLst>
                <a:cxn ang="T6">
                  <a:pos x="T0" y="T1"/>
                </a:cxn>
                <a:cxn ang="T7">
                  <a:pos x="T2" y="T3"/>
                </a:cxn>
                <a:cxn ang="T8">
                  <a:pos x="T4" y="T5"/>
                </a:cxn>
              </a:cxnLst>
              <a:rect l="0" t="0" r="r" b="b"/>
              <a:pathLst>
                <a:path w="24646" h="21600" fill="none" extrusionOk="0">
                  <a:moveTo>
                    <a:pt x="-1" y="216"/>
                  </a:moveTo>
                  <a:cubicBezTo>
                    <a:pt x="1010" y="72"/>
                    <a:pt x="2030" y="-1"/>
                    <a:pt x="3051" y="0"/>
                  </a:cubicBezTo>
                  <a:cubicBezTo>
                    <a:pt x="14796" y="0"/>
                    <a:pt x="24389" y="9385"/>
                    <a:pt x="24645" y="21129"/>
                  </a:cubicBezTo>
                </a:path>
                <a:path w="24646" h="21600" stroke="0" extrusionOk="0">
                  <a:moveTo>
                    <a:pt x="-1" y="216"/>
                  </a:moveTo>
                  <a:cubicBezTo>
                    <a:pt x="1010" y="72"/>
                    <a:pt x="2030" y="-1"/>
                    <a:pt x="3051" y="0"/>
                  </a:cubicBezTo>
                  <a:cubicBezTo>
                    <a:pt x="14796" y="0"/>
                    <a:pt x="24389" y="9385"/>
                    <a:pt x="24645" y="21129"/>
                  </a:cubicBezTo>
                  <a:lnTo>
                    <a:pt x="3051" y="21600"/>
                  </a:lnTo>
                  <a:lnTo>
                    <a:pt x="-1" y="216"/>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l-GR" sz="2400" smtClean="0">
                <a:solidFill>
                  <a:srgbClr val="000000"/>
                </a:solidFill>
              </a:endParaRPr>
            </a:p>
          </p:txBody>
        </p:sp>
      </p:grpSp>
      <p:grpSp>
        <p:nvGrpSpPr>
          <p:cNvPr id="10" name="Ομάδα 9"/>
          <p:cNvGrpSpPr/>
          <p:nvPr/>
        </p:nvGrpSpPr>
        <p:grpSpPr>
          <a:xfrm>
            <a:off x="4547415" y="2627636"/>
            <a:ext cx="1289346" cy="1114030"/>
            <a:chOff x="4547415" y="2627636"/>
            <a:chExt cx="1289346" cy="1114030"/>
          </a:xfrm>
        </p:grpSpPr>
        <p:sp>
          <p:nvSpPr>
            <p:cNvPr id="29" name="Arc 3"/>
            <p:cNvSpPr>
              <a:spLocks/>
            </p:cNvSpPr>
            <p:nvPr/>
          </p:nvSpPr>
          <p:spPr bwMode="auto">
            <a:xfrm rot="20901680" flipV="1">
              <a:off x="4547415" y="2756458"/>
              <a:ext cx="1289346" cy="985208"/>
            </a:xfrm>
            <a:custGeom>
              <a:avLst/>
              <a:gdLst>
                <a:gd name="T0" fmla="*/ 0 w 24608"/>
                <a:gd name="T1" fmla="*/ 11579 h 21600"/>
                <a:gd name="T2" fmla="*/ 1311275 w 24608"/>
                <a:gd name="T3" fmla="*/ 1080172 h 21600"/>
                <a:gd name="T4" fmla="*/ 162577 w 24608"/>
                <a:gd name="T5" fmla="*/ 1152525 h 21600"/>
                <a:gd name="T6" fmla="*/ 0 60000 65536"/>
                <a:gd name="T7" fmla="*/ 0 60000 65536"/>
                <a:gd name="T8" fmla="*/ 0 60000 65536"/>
              </a:gdLst>
              <a:ahLst/>
              <a:cxnLst>
                <a:cxn ang="T6">
                  <a:pos x="T0" y="T1"/>
                </a:cxn>
                <a:cxn ang="T7">
                  <a:pos x="T2" y="T3"/>
                </a:cxn>
                <a:cxn ang="T8">
                  <a:pos x="T4" y="T5"/>
                </a:cxn>
              </a:cxnLst>
              <a:rect l="0" t="0" r="r" b="b"/>
              <a:pathLst>
                <a:path w="24608" h="21600" fill="none" extrusionOk="0">
                  <a:moveTo>
                    <a:pt x="-1" y="216"/>
                  </a:moveTo>
                  <a:cubicBezTo>
                    <a:pt x="1010" y="72"/>
                    <a:pt x="2030" y="-1"/>
                    <a:pt x="3051" y="0"/>
                  </a:cubicBezTo>
                  <a:cubicBezTo>
                    <a:pt x="14453" y="0"/>
                    <a:pt x="23892" y="8863"/>
                    <a:pt x="24608" y="20243"/>
                  </a:cubicBezTo>
                </a:path>
                <a:path w="24608" h="21600" stroke="0" extrusionOk="0">
                  <a:moveTo>
                    <a:pt x="-1" y="216"/>
                  </a:moveTo>
                  <a:cubicBezTo>
                    <a:pt x="1010" y="72"/>
                    <a:pt x="2030" y="-1"/>
                    <a:pt x="3051" y="0"/>
                  </a:cubicBezTo>
                  <a:cubicBezTo>
                    <a:pt x="14453" y="0"/>
                    <a:pt x="23892" y="8863"/>
                    <a:pt x="24608" y="20243"/>
                  </a:cubicBezTo>
                  <a:lnTo>
                    <a:pt x="3051" y="21600"/>
                  </a:lnTo>
                  <a:lnTo>
                    <a:pt x="-1" y="216"/>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r>
                <a:rPr lang="el-GR" sz="2400" dirty="0" smtClean="0">
                  <a:solidFill>
                    <a:srgbClr val="000000"/>
                  </a:solidFill>
                </a:rPr>
                <a:t>                                </a:t>
              </a:r>
            </a:p>
          </p:txBody>
        </p:sp>
        <p:sp>
          <p:nvSpPr>
            <p:cNvPr id="43034" name="Oval 26"/>
            <p:cNvSpPr>
              <a:spLocks noChangeArrowheads="1"/>
            </p:cNvSpPr>
            <p:nvPr/>
          </p:nvSpPr>
          <p:spPr bwMode="auto">
            <a:xfrm>
              <a:off x="5652120" y="2627636"/>
              <a:ext cx="144463" cy="144463"/>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r>
                <a:rPr lang="el-GR" altLang="el-GR" dirty="0" smtClean="0">
                  <a:solidFill>
                    <a:srgbClr val="000000"/>
                  </a:solidFill>
                </a:rPr>
                <a:t> </a:t>
              </a:r>
            </a:p>
          </p:txBody>
        </p:sp>
      </p:grpSp>
      <p:sp>
        <p:nvSpPr>
          <p:cNvPr id="32" name="Arc 3"/>
          <p:cNvSpPr>
            <a:spLocks/>
          </p:cNvSpPr>
          <p:nvPr/>
        </p:nvSpPr>
        <p:spPr bwMode="auto">
          <a:xfrm rot="16200000" flipV="1">
            <a:off x="4516619" y="1501335"/>
            <a:ext cx="1190088" cy="1225377"/>
          </a:xfrm>
          <a:custGeom>
            <a:avLst/>
            <a:gdLst>
              <a:gd name="T0" fmla="*/ 0 w 24608"/>
              <a:gd name="T1" fmla="*/ 11579 h 21600"/>
              <a:gd name="T2" fmla="*/ 1311275 w 24608"/>
              <a:gd name="T3" fmla="*/ 1080172 h 21600"/>
              <a:gd name="T4" fmla="*/ 162577 w 24608"/>
              <a:gd name="T5" fmla="*/ 1152525 h 21600"/>
              <a:gd name="T6" fmla="*/ 0 60000 65536"/>
              <a:gd name="T7" fmla="*/ 0 60000 65536"/>
              <a:gd name="T8" fmla="*/ 0 60000 65536"/>
            </a:gdLst>
            <a:ahLst/>
            <a:cxnLst>
              <a:cxn ang="T6">
                <a:pos x="T0" y="T1"/>
              </a:cxn>
              <a:cxn ang="T7">
                <a:pos x="T2" y="T3"/>
              </a:cxn>
              <a:cxn ang="T8">
                <a:pos x="T4" y="T5"/>
              </a:cxn>
            </a:cxnLst>
            <a:rect l="0" t="0" r="r" b="b"/>
            <a:pathLst>
              <a:path w="24608" h="21600" fill="none" extrusionOk="0">
                <a:moveTo>
                  <a:pt x="-1" y="216"/>
                </a:moveTo>
                <a:cubicBezTo>
                  <a:pt x="1010" y="72"/>
                  <a:pt x="2030" y="-1"/>
                  <a:pt x="3051" y="0"/>
                </a:cubicBezTo>
                <a:cubicBezTo>
                  <a:pt x="14453" y="0"/>
                  <a:pt x="23892" y="8863"/>
                  <a:pt x="24608" y="20243"/>
                </a:cubicBezTo>
              </a:path>
              <a:path w="24608" h="21600" stroke="0" extrusionOk="0">
                <a:moveTo>
                  <a:pt x="-1" y="216"/>
                </a:moveTo>
                <a:cubicBezTo>
                  <a:pt x="1010" y="72"/>
                  <a:pt x="2030" y="-1"/>
                  <a:pt x="3051" y="0"/>
                </a:cubicBezTo>
                <a:cubicBezTo>
                  <a:pt x="14453" y="0"/>
                  <a:pt x="23892" y="8863"/>
                  <a:pt x="24608" y="20243"/>
                </a:cubicBezTo>
                <a:lnTo>
                  <a:pt x="3051" y="21600"/>
                </a:lnTo>
                <a:lnTo>
                  <a:pt x="-1" y="216"/>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l-GR" sz="2400" smtClean="0">
              <a:solidFill>
                <a:srgbClr val="000000"/>
              </a:solidFill>
            </a:endParaRPr>
          </a:p>
        </p:txBody>
      </p:sp>
      <p:pic>
        <p:nvPicPr>
          <p:cNvPr id="36" name="Picture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90126" y="4797152"/>
            <a:ext cx="1219200" cy="11620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7" name="Επεξήγηση με στρογγυλεμένο παραλληλόγραμμο 36"/>
          <p:cNvSpPr/>
          <p:nvPr/>
        </p:nvSpPr>
        <p:spPr>
          <a:xfrm>
            <a:off x="2209326" y="4303144"/>
            <a:ext cx="6179098" cy="1080120"/>
          </a:xfrm>
          <a:prstGeom prst="wedgeRoundRectCallout">
            <a:avLst>
              <a:gd name="adj1" fmla="val -88829"/>
              <a:gd name="adj2" fmla="val 3686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fontAlgn="base">
              <a:spcBef>
                <a:spcPct val="50000"/>
              </a:spcBef>
              <a:spcAft>
                <a:spcPct val="0"/>
              </a:spcAft>
              <a:defRPr/>
            </a:pPr>
            <a:r>
              <a:rPr lang="el-GR" altLang="el-GR" sz="2400" b="1" dirty="0">
                <a:solidFill>
                  <a:srgbClr val="000000"/>
                </a:solidFill>
                <a:latin typeface="Comic Sans MS" pitchFamily="66" charset="0"/>
              </a:rPr>
              <a:t>Είναι φανερό ότι </a:t>
            </a:r>
            <a:r>
              <a:rPr lang="el-GR" altLang="el-GR" sz="2400" b="1" dirty="0">
                <a:solidFill>
                  <a:srgbClr val="FF0000"/>
                </a:solidFill>
                <a:effectLst>
                  <a:outerShdw blurRad="38100" dist="38100" dir="2700000" algn="tl">
                    <a:srgbClr val="000000">
                      <a:alpha val="43137"/>
                    </a:srgbClr>
                  </a:outerShdw>
                </a:effectLst>
                <a:latin typeface="Comic Sans MS" pitchFamily="66" charset="0"/>
              </a:rPr>
              <a:t>αλλάζει </a:t>
            </a:r>
            <a:r>
              <a:rPr lang="el-GR" altLang="el-GR" sz="2400" b="1" dirty="0" smtClean="0">
                <a:solidFill>
                  <a:srgbClr val="FF0000"/>
                </a:solidFill>
                <a:effectLst>
                  <a:outerShdw blurRad="38100" dist="38100" dir="2700000" algn="tl">
                    <a:srgbClr val="000000">
                      <a:alpha val="43137"/>
                    </a:srgbClr>
                  </a:outerShdw>
                </a:effectLst>
                <a:latin typeface="Comic Sans MS" pitchFamily="66" charset="0"/>
              </a:rPr>
              <a:t>η </a:t>
            </a:r>
            <a:r>
              <a:rPr lang="el-GR" altLang="el-GR" sz="2400" b="1" dirty="0" smtClean="0">
                <a:solidFill>
                  <a:schemeClr val="tx1"/>
                </a:solidFill>
                <a:latin typeface="Comic Sans MS" pitchFamily="66" charset="0"/>
              </a:rPr>
              <a:t>………………………</a:t>
            </a:r>
            <a:r>
              <a:rPr lang="el-GR" altLang="el-GR" sz="2400" b="1" dirty="0" smtClean="0">
                <a:solidFill>
                  <a:srgbClr val="FF0000"/>
                </a:solidFill>
                <a:effectLst>
                  <a:outerShdw blurRad="38100" dist="38100" dir="2700000" algn="tl">
                    <a:srgbClr val="000000">
                      <a:alpha val="43137"/>
                    </a:srgbClr>
                  </a:outerShdw>
                </a:effectLst>
                <a:latin typeface="Comic Sans MS" pitchFamily="66" charset="0"/>
              </a:rPr>
              <a:t> </a:t>
            </a:r>
            <a:r>
              <a:rPr lang="el-GR" altLang="el-GR" sz="2400" b="1" dirty="0" smtClean="0">
                <a:solidFill>
                  <a:srgbClr val="000000"/>
                </a:solidFill>
                <a:latin typeface="Comic Sans MS" pitchFamily="66" charset="0"/>
              </a:rPr>
              <a:t>του </a:t>
            </a:r>
            <a:r>
              <a:rPr lang="el-GR" altLang="el-GR" sz="2400" b="1" dirty="0">
                <a:solidFill>
                  <a:srgbClr val="000000"/>
                </a:solidFill>
                <a:latin typeface="Comic Sans MS" pitchFamily="66" charset="0"/>
              </a:rPr>
              <a:t>διανύσματος </a:t>
            </a:r>
            <a:r>
              <a:rPr lang="el-GR" altLang="el-GR" sz="2400" b="1" dirty="0">
                <a:solidFill>
                  <a:srgbClr val="FF0000"/>
                </a:solidFill>
                <a:effectLst>
                  <a:outerShdw blurRad="38100" dist="38100" dir="2700000" algn="tl">
                    <a:srgbClr val="000000">
                      <a:alpha val="43137"/>
                    </a:srgbClr>
                  </a:outerShdw>
                </a:effectLst>
                <a:latin typeface="Comic Sans MS" pitchFamily="66" charset="0"/>
              </a:rPr>
              <a:t>της ταχύτητας</a:t>
            </a:r>
            <a:r>
              <a:rPr lang="el-GR" altLang="el-GR" sz="2400" b="1" dirty="0">
                <a:solidFill>
                  <a:srgbClr val="000000"/>
                </a:solidFill>
                <a:latin typeface="Comic Sans MS" pitchFamily="66" charset="0"/>
              </a:rPr>
              <a:t>.</a:t>
            </a:r>
          </a:p>
        </p:txBody>
      </p:sp>
      <p:sp>
        <p:nvSpPr>
          <p:cNvPr id="9" name="TextBox 8"/>
          <p:cNvSpPr txBox="1"/>
          <p:nvPr/>
        </p:nvSpPr>
        <p:spPr>
          <a:xfrm>
            <a:off x="6372200" y="4303144"/>
            <a:ext cx="1944216" cy="461665"/>
          </a:xfrm>
          <a:prstGeom prst="rect">
            <a:avLst/>
          </a:prstGeom>
          <a:noFill/>
        </p:spPr>
        <p:txBody>
          <a:bodyPr wrap="square" rtlCol="0">
            <a:spAutoFit/>
          </a:bodyPr>
          <a:lstStyle/>
          <a:p>
            <a:r>
              <a:rPr lang="el-GR" sz="2400" b="1" dirty="0" smtClean="0">
                <a:solidFill>
                  <a:srgbClr val="FF0000"/>
                </a:solidFill>
                <a:effectLst>
                  <a:outerShdw blurRad="38100" dist="38100" dir="2700000" algn="tl">
                    <a:srgbClr val="000000">
                      <a:alpha val="43137"/>
                    </a:srgbClr>
                  </a:outerShdw>
                </a:effectLst>
                <a:latin typeface="Comic Sans MS" panose="030F0702030302020204" pitchFamily="66" charset="0"/>
              </a:rPr>
              <a:t>κατεύθυνση</a:t>
            </a:r>
            <a:endParaRPr lang="el-GR" sz="2400" b="1" dirty="0">
              <a:solidFill>
                <a:srgbClr val="FF0000"/>
              </a:solidFill>
              <a:effectLst>
                <a:outerShdw blurRad="38100" dist="38100" dir="2700000" algn="tl">
                  <a:srgbClr val="000000">
                    <a:alpha val="43137"/>
                  </a:srgbClr>
                </a:outerShdw>
              </a:effectLst>
              <a:latin typeface="Comic Sans MS" panose="030F0702030302020204" pitchFamily="66" charset="0"/>
            </a:endParaRPr>
          </a:p>
        </p:txBody>
      </p:sp>
    </p:spTree>
    <p:extLst>
      <p:ext uri="{BB962C8B-B14F-4D97-AF65-F5344CB8AC3E}">
        <p14:creationId xmlns:p14="http://schemas.microsoft.com/office/powerpoint/2010/main" val="23628372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43026"/>
                                        </p:tgtEl>
                                        <p:attrNameLst>
                                          <p:attrName>style.visibility</p:attrName>
                                        </p:attrNameLst>
                                      </p:cBhvr>
                                      <p:to>
                                        <p:strVal val="visible"/>
                                      </p:to>
                                    </p:set>
                                    <p:animEffect transition="in" filter="dissolve">
                                      <p:cBhvr>
                                        <p:cTn id="7" dur="500"/>
                                        <p:tgtEl>
                                          <p:spTgt spid="4302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3031"/>
                                        </p:tgtEl>
                                        <p:attrNameLst>
                                          <p:attrName>style.visibility</p:attrName>
                                        </p:attrNameLst>
                                      </p:cBhvr>
                                      <p:to>
                                        <p:strVal val="visible"/>
                                      </p:to>
                                    </p:set>
                                    <p:animEffect transition="in" filter="dissolve">
                                      <p:cBhvr>
                                        <p:cTn id="10" dur="500"/>
                                        <p:tgtEl>
                                          <p:spTgt spid="43031"/>
                                        </p:tgtEl>
                                      </p:cBhvr>
                                    </p:animEffect>
                                  </p:childTnLst>
                                </p:cTn>
                              </p:par>
                            </p:childTnLst>
                          </p:cTn>
                        </p:par>
                        <p:par>
                          <p:cTn id="11" fill="hold">
                            <p:stCondLst>
                              <p:cond delay="500"/>
                            </p:stCondLst>
                            <p:childTnLst>
                              <p:par>
                                <p:cTn id="12" presetID="10" presetClass="entr" presetSubtype="0" fill="hold" nodeType="afterEffect">
                                  <p:stCondLst>
                                    <p:cond delay="50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par>
                          <p:cTn id="15" fill="hold">
                            <p:stCondLst>
                              <p:cond delay="1500"/>
                            </p:stCondLst>
                            <p:childTnLst>
                              <p:par>
                                <p:cTn id="16" presetID="10" presetClass="entr" presetSubtype="0" fill="hold" nodeType="afterEffect">
                                  <p:stCondLst>
                                    <p:cond delay="500"/>
                                  </p:stCondLst>
                                  <p:childTnLst>
                                    <p:set>
                                      <p:cBhvr>
                                        <p:cTn id="17" dur="1" fill="hold">
                                          <p:stCondLst>
                                            <p:cond delay="0"/>
                                          </p:stCondLst>
                                        </p:cTn>
                                        <p:tgtEl>
                                          <p:spTgt spid="43014"/>
                                        </p:tgtEl>
                                        <p:attrNameLst>
                                          <p:attrName>style.visibility</p:attrName>
                                        </p:attrNameLst>
                                      </p:cBhvr>
                                      <p:to>
                                        <p:strVal val="visible"/>
                                      </p:to>
                                    </p:set>
                                    <p:animEffect transition="in" filter="fade">
                                      <p:cBhvr>
                                        <p:cTn id="18" dur="500"/>
                                        <p:tgtEl>
                                          <p:spTgt spid="43014"/>
                                        </p:tgtEl>
                                      </p:cBhvr>
                                    </p:animEffect>
                                  </p:childTnLst>
                                </p:cTn>
                              </p:par>
                            </p:childTnLst>
                          </p:cTn>
                        </p:par>
                        <p:par>
                          <p:cTn id="19" fill="hold">
                            <p:stCondLst>
                              <p:cond delay="2500"/>
                            </p:stCondLst>
                            <p:childTnLst>
                              <p:par>
                                <p:cTn id="20" presetID="10" presetClass="entr" presetSubtype="0" fill="hold" nodeType="afterEffect">
                                  <p:stCondLst>
                                    <p:cond delay="50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par>
                          <p:cTn id="23" fill="hold">
                            <p:stCondLst>
                              <p:cond delay="3500"/>
                            </p:stCondLst>
                            <p:childTnLst>
                              <p:par>
                                <p:cTn id="24" presetID="10" presetClass="entr" presetSubtype="0" fill="hold" nodeType="afterEffect">
                                  <p:stCondLst>
                                    <p:cond delay="500"/>
                                  </p:stCondLst>
                                  <p:childTnLst>
                                    <p:set>
                                      <p:cBhvr>
                                        <p:cTn id="25" dur="1" fill="hold">
                                          <p:stCondLst>
                                            <p:cond delay="0"/>
                                          </p:stCondLst>
                                        </p:cTn>
                                        <p:tgtEl>
                                          <p:spTgt spid="43036"/>
                                        </p:tgtEl>
                                        <p:attrNameLst>
                                          <p:attrName>style.visibility</p:attrName>
                                        </p:attrNameLst>
                                      </p:cBhvr>
                                      <p:to>
                                        <p:strVal val="visible"/>
                                      </p:to>
                                    </p:set>
                                    <p:animEffect transition="in" filter="fade">
                                      <p:cBhvr>
                                        <p:cTn id="26" dur="500"/>
                                        <p:tgtEl>
                                          <p:spTgt spid="43036"/>
                                        </p:tgtEl>
                                      </p:cBhvr>
                                    </p:animEffect>
                                  </p:childTnLst>
                                </p:cTn>
                              </p:par>
                            </p:childTnLst>
                          </p:cTn>
                        </p:par>
                        <p:par>
                          <p:cTn id="27" fill="hold">
                            <p:stCondLst>
                              <p:cond delay="4500"/>
                            </p:stCondLst>
                            <p:childTnLst>
                              <p:par>
                                <p:cTn id="28" presetID="10" presetClass="entr" presetSubtype="0" fill="hold" nodeType="afterEffect">
                                  <p:stCondLst>
                                    <p:cond delay="50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childTnLst>
                          </p:cTn>
                        </p:par>
                        <p:par>
                          <p:cTn id="31" fill="hold">
                            <p:stCondLst>
                              <p:cond delay="5500"/>
                            </p:stCondLst>
                            <p:childTnLst>
                              <p:par>
                                <p:cTn id="32" presetID="10" presetClass="entr" presetSubtype="0" fill="hold" nodeType="afterEffect">
                                  <p:stCondLst>
                                    <p:cond delay="500"/>
                                  </p:stCondLst>
                                  <p:childTnLst>
                                    <p:set>
                                      <p:cBhvr>
                                        <p:cTn id="33" dur="1" fill="hold">
                                          <p:stCondLst>
                                            <p:cond delay="0"/>
                                          </p:stCondLst>
                                        </p:cTn>
                                        <p:tgtEl>
                                          <p:spTgt spid="43023"/>
                                        </p:tgtEl>
                                        <p:attrNameLst>
                                          <p:attrName>style.visibility</p:attrName>
                                        </p:attrNameLst>
                                      </p:cBhvr>
                                      <p:to>
                                        <p:strVal val="visible"/>
                                      </p:to>
                                    </p:set>
                                    <p:animEffect transition="in" filter="fade">
                                      <p:cBhvr>
                                        <p:cTn id="34" dur="500"/>
                                        <p:tgtEl>
                                          <p:spTgt spid="43023"/>
                                        </p:tgtEl>
                                      </p:cBhvr>
                                    </p:animEffect>
                                  </p:childTnLst>
                                </p:cTn>
                              </p:par>
                            </p:childTnLst>
                          </p:cTn>
                        </p:par>
                        <p:par>
                          <p:cTn id="35" fill="hold">
                            <p:stCondLst>
                              <p:cond delay="6500"/>
                            </p:stCondLst>
                            <p:childTnLst>
                              <p:par>
                                <p:cTn id="36" presetID="10" presetClass="entr" presetSubtype="0" fill="hold" grpId="0" nodeType="afterEffect">
                                  <p:stCondLst>
                                    <p:cond delay="500"/>
                                  </p:stCondLst>
                                  <p:childTnLst>
                                    <p:set>
                                      <p:cBhvr>
                                        <p:cTn id="37" dur="1" fill="hold">
                                          <p:stCondLst>
                                            <p:cond delay="0"/>
                                          </p:stCondLst>
                                        </p:cTn>
                                        <p:tgtEl>
                                          <p:spTgt spid="32"/>
                                        </p:tgtEl>
                                        <p:attrNameLst>
                                          <p:attrName>style.visibility</p:attrName>
                                        </p:attrNameLst>
                                      </p:cBhvr>
                                      <p:to>
                                        <p:strVal val="visible"/>
                                      </p:to>
                                    </p:set>
                                    <p:animEffect transition="in" filter="fade">
                                      <p:cBhvr>
                                        <p:cTn id="38" dur="500"/>
                                        <p:tgtEl>
                                          <p:spTgt spid="32"/>
                                        </p:tgtEl>
                                      </p:cBhvr>
                                    </p:animEffect>
                                  </p:childTnLst>
                                </p:cTn>
                              </p:par>
                            </p:childTnLst>
                          </p:cTn>
                        </p:par>
                        <p:par>
                          <p:cTn id="39" fill="hold">
                            <p:stCondLst>
                              <p:cond delay="7500"/>
                            </p:stCondLst>
                            <p:childTnLst>
                              <p:par>
                                <p:cTn id="40" presetID="9" presetClass="entr" presetSubtype="0" fill="hold" nodeType="after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dissolve">
                                      <p:cBhvr>
                                        <p:cTn id="42" dur="500"/>
                                        <p:tgtEl>
                                          <p:spTgt spid="36"/>
                                        </p:tgtEl>
                                      </p:cBhvr>
                                    </p:animEffect>
                                  </p:childTnLst>
                                </p:cTn>
                              </p:par>
                            </p:childTnLst>
                          </p:cTn>
                        </p:par>
                        <p:par>
                          <p:cTn id="43" fill="hold">
                            <p:stCondLst>
                              <p:cond delay="8000"/>
                            </p:stCondLst>
                            <p:childTnLst>
                              <p:par>
                                <p:cTn id="44" presetID="9" presetClass="entr" presetSubtype="0" fill="hold" grpId="0" nodeType="after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dissolve">
                                      <p:cBhvr>
                                        <p:cTn id="46" dur="500"/>
                                        <p:tgtEl>
                                          <p:spTgt spid="37"/>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2" fill="hold" grpId="0" nodeType="click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additive="base">
                                        <p:cTn id="51" dur="1500" fill="hold"/>
                                        <p:tgtEl>
                                          <p:spTgt spid="9"/>
                                        </p:tgtEl>
                                        <p:attrNameLst>
                                          <p:attrName>ppt_x</p:attrName>
                                        </p:attrNameLst>
                                      </p:cBhvr>
                                      <p:tavLst>
                                        <p:tav tm="0">
                                          <p:val>
                                            <p:strVal val="1+#ppt_w/2"/>
                                          </p:val>
                                        </p:tav>
                                        <p:tav tm="100000">
                                          <p:val>
                                            <p:strVal val="#ppt_x"/>
                                          </p:val>
                                        </p:tav>
                                      </p:tavLst>
                                    </p:anim>
                                    <p:anim calcmode="lin" valueType="num">
                                      <p:cBhvr additive="base">
                                        <p:cTn id="52" dur="1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31" grpId="0" animBg="1"/>
      <p:bldP spid="32" grpId="0" animBg="1"/>
      <p:bldP spid="37"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prstClr val="black"/>
                </a:solidFill>
              </a:rPr>
              <a:t>Μερκ</a:t>
            </a:r>
            <a:r>
              <a:rPr lang="el-GR" dirty="0" smtClean="0">
                <a:solidFill>
                  <a:prstClr val="black"/>
                </a:solidFill>
              </a:rPr>
              <a:t>. Παναγιωτόπουλος - Φυσικός        </a:t>
            </a:r>
            <a:r>
              <a:rPr lang="en-US" dirty="0" smtClean="0">
                <a:solidFill>
                  <a:prstClr val="black"/>
                </a:solidFill>
              </a:rPr>
              <a:t>www.merkopanas.blogspot.gr</a:t>
            </a:r>
            <a:endParaRPr lang="el-GR" dirty="0">
              <a:solidFill>
                <a:prstClr val="black"/>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solidFill>
              </a:rPr>
              <a:pPr/>
              <a:t>7</a:t>
            </a:fld>
            <a:endParaRPr lang="el-GR" dirty="0">
              <a:solidFill>
                <a:prstClr val="black"/>
              </a:solidFill>
            </a:endParaRPr>
          </a:p>
        </p:txBody>
      </p:sp>
      <p:sp>
        <p:nvSpPr>
          <p:cNvPr id="5" name="Text Box 4"/>
          <p:cNvSpPr txBox="1">
            <a:spLocks noChangeArrowheads="1"/>
          </p:cNvSpPr>
          <p:nvPr/>
        </p:nvSpPr>
        <p:spPr bwMode="auto">
          <a:xfrm>
            <a:off x="1403350" y="2060575"/>
            <a:ext cx="6408738"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defRPr/>
            </a:pPr>
            <a:r>
              <a:rPr lang="el-GR" altLang="el-GR" sz="3600" b="1" dirty="0">
                <a:solidFill>
                  <a:srgbClr val="800000"/>
                </a:solidFill>
                <a:effectLst>
                  <a:outerShdw blurRad="38100" dist="38100" dir="2700000" algn="tl">
                    <a:srgbClr val="000000"/>
                  </a:outerShdw>
                </a:effectLst>
                <a:latin typeface="Comic Sans MS" pitchFamily="66" charset="0"/>
              </a:rPr>
              <a:t>Η Γραμμική ταχύτητα στην Κυκλική κίνηση.</a:t>
            </a:r>
          </a:p>
        </p:txBody>
      </p:sp>
    </p:spTree>
    <p:extLst>
      <p:ext uri="{BB962C8B-B14F-4D97-AF65-F5344CB8AC3E}">
        <p14:creationId xmlns:p14="http://schemas.microsoft.com/office/powerpoint/2010/main" val="4201738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0-#ppt_w/2"/>
                                          </p:val>
                                        </p:tav>
                                        <p:tav tm="100000">
                                          <p:val>
                                            <p:strVal val="#ppt_x"/>
                                          </p:val>
                                        </p:tav>
                                      </p:tavLst>
                                    </p:anim>
                                    <p:anim calcmode="lin" valueType="num">
                                      <p:cBhvr additive="base">
                                        <p:cTn id="8" dur="2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Θέση υποσέλιδου 2"/>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l-GR" altLang="el-GR" sz="1200" dirty="0" err="1">
                <a:solidFill>
                  <a:srgbClr val="000000"/>
                </a:solidFill>
                <a:latin typeface="Calibri" panose="020F0502020204030204" pitchFamily="34" charset="0"/>
              </a:rPr>
              <a:t>Μερκ</a:t>
            </a:r>
            <a:r>
              <a:rPr lang="el-GR" altLang="el-GR" sz="1200" dirty="0">
                <a:solidFill>
                  <a:srgbClr val="000000"/>
                </a:solidFill>
                <a:latin typeface="Calibri" panose="020F0502020204030204" pitchFamily="34" charset="0"/>
              </a:rPr>
              <a:t>. Παναγιωτόπουλος - Φυσικός          </a:t>
            </a:r>
            <a:r>
              <a:rPr lang="el-GR" altLang="el-GR" sz="1200" dirty="0" err="1">
                <a:solidFill>
                  <a:srgbClr val="000000"/>
                </a:solidFill>
                <a:latin typeface="Calibri" panose="020F0502020204030204" pitchFamily="34" charset="0"/>
              </a:rPr>
              <a:t>www.merkopanas.blogspot.gr</a:t>
            </a:r>
            <a:endParaRPr lang="el-GR" altLang="el-GR" sz="1200" dirty="0">
              <a:solidFill>
                <a:srgbClr val="000000"/>
              </a:solidFill>
              <a:latin typeface="Calibri" panose="020F0502020204030204" pitchFamily="34" charset="0"/>
            </a:endParaRPr>
          </a:p>
        </p:txBody>
      </p:sp>
      <p:sp>
        <p:nvSpPr>
          <p:cNvPr id="8195" name="Θέση αριθμού διαφάνειας 3"/>
          <p:cNvSpPr>
            <a:spLocks noGrp="1"/>
          </p:cNvSpPr>
          <p:nvPr>
            <p:ph type="sldNum" sz="quarter" idx="12"/>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7649F15-C91C-41B1-84FD-198B8AEA3164}" type="slidenum">
              <a:rPr lang="el-GR" altLang="el-GR" sz="1200">
                <a:solidFill>
                  <a:srgbClr val="000000"/>
                </a:solidFill>
                <a:latin typeface="Calibri" panose="020F0502020204030204" pitchFamily="34" charset="0"/>
              </a:rPr>
              <a:pPr eaLnBrk="1" hangingPunct="1"/>
              <a:t>8</a:t>
            </a:fld>
            <a:endParaRPr lang="el-GR" altLang="el-GR" sz="1200" dirty="0">
              <a:solidFill>
                <a:srgbClr val="000000"/>
              </a:solidFill>
              <a:latin typeface="Calibri" panose="020F0502020204030204" pitchFamily="34" charset="0"/>
            </a:endParaRPr>
          </a:p>
        </p:txBody>
      </p:sp>
      <p:sp>
        <p:nvSpPr>
          <p:cNvPr id="17412" name="Oval 4"/>
          <p:cNvSpPr>
            <a:spLocks noChangeArrowheads="1"/>
          </p:cNvSpPr>
          <p:nvPr/>
        </p:nvSpPr>
        <p:spPr bwMode="auto">
          <a:xfrm>
            <a:off x="2771775" y="836613"/>
            <a:ext cx="3311525" cy="1800225"/>
          </a:xfrm>
          <a:prstGeom prst="ellipse">
            <a:avLst/>
          </a:prstGeom>
          <a:solidFill>
            <a:schemeClr val="bg1"/>
          </a:solidFill>
          <a:ln w="9525">
            <a:solidFill>
              <a:schemeClr val="hlink"/>
            </a:solidFill>
            <a:round/>
            <a:headEnd/>
            <a:tailEnd/>
          </a:ln>
          <a:effectLst>
            <a:outerShdw dist="35921" dir="2700000" algn="ctr" rotWithShape="0">
              <a:schemeClr val="bg2"/>
            </a:outerShdw>
          </a:effec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el-GR" altLang="el-GR" smtClean="0">
              <a:solidFill>
                <a:srgbClr val="000000"/>
              </a:solidFill>
            </a:endParaRPr>
          </a:p>
        </p:txBody>
      </p:sp>
      <p:sp>
        <p:nvSpPr>
          <p:cNvPr id="17413" name="Line 5"/>
          <p:cNvSpPr>
            <a:spLocks noChangeShapeType="1"/>
          </p:cNvSpPr>
          <p:nvPr/>
        </p:nvSpPr>
        <p:spPr bwMode="auto">
          <a:xfrm>
            <a:off x="4427538" y="1700213"/>
            <a:ext cx="0" cy="1008062"/>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l-GR" sz="2400" smtClean="0">
              <a:solidFill>
                <a:srgbClr val="000000"/>
              </a:solidFill>
            </a:endParaRPr>
          </a:p>
        </p:txBody>
      </p:sp>
      <p:sp>
        <p:nvSpPr>
          <p:cNvPr id="17414" name="Line 6"/>
          <p:cNvSpPr>
            <a:spLocks noChangeShapeType="1"/>
          </p:cNvSpPr>
          <p:nvPr/>
        </p:nvSpPr>
        <p:spPr bwMode="auto">
          <a:xfrm>
            <a:off x="4427538" y="2636838"/>
            <a:ext cx="0" cy="7207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l-GR" sz="2400" smtClean="0">
              <a:solidFill>
                <a:srgbClr val="000000"/>
              </a:solidFill>
            </a:endParaRPr>
          </a:p>
        </p:txBody>
      </p:sp>
      <p:sp>
        <p:nvSpPr>
          <p:cNvPr id="17415" name="Line 7"/>
          <p:cNvSpPr>
            <a:spLocks noChangeShapeType="1"/>
          </p:cNvSpPr>
          <p:nvPr/>
        </p:nvSpPr>
        <p:spPr bwMode="auto">
          <a:xfrm flipV="1">
            <a:off x="4427538" y="1628775"/>
            <a:ext cx="1655762" cy="71438"/>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l-GR" sz="2400" smtClean="0">
              <a:solidFill>
                <a:srgbClr val="000000"/>
              </a:solidFill>
            </a:endParaRPr>
          </a:p>
        </p:txBody>
      </p:sp>
      <p:sp>
        <p:nvSpPr>
          <p:cNvPr id="17416" name="Line 8"/>
          <p:cNvSpPr>
            <a:spLocks noChangeShapeType="1"/>
          </p:cNvSpPr>
          <p:nvPr/>
        </p:nvSpPr>
        <p:spPr bwMode="auto">
          <a:xfrm>
            <a:off x="4427538" y="1700213"/>
            <a:ext cx="1079500" cy="72072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l-GR" sz="2400" smtClean="0">
              <a:solidFill>
                <a:srgbClr val="000000"/>
              </a:solidFill>
            </a:endParaRPr>
          </a:p>
        </p:txBody>
      </p:sp>
      <p:sp>
        <p:nvSpPr>
          <p:cNvPr id="17418" name="Arc 10"/>
          <p:cNvSpPr>
            <a:spLocks/>
          </p:cNvSpPr>
          <p:nvPr/>
        </p:nvSpPr>
        <p:spPr bwMode="auto">
          <a:xfrm rot="15849049" flipH="1">
            <a:off x="2697957" y="2134393"/>
            <a:ext cx="647700" cy="500063"/>
          </a:xfrm>
          <a:custGeom>
            <a:avLst/>
            <a:gdLst>
              <a:gd name="T0" fmla="*/ 322741 w 21600"/>
              <a:gd name="T1" fmla="*/ 0 h 18728"/>
              <a:gd name="T2" fmla="*/ 647700 w 21600"/>
              <a:gd name="T3" fmla="*/ 500063 h 18728"/>
              <a:gd name="T4" fmla="*/ 0 w 21600"/>
              <a:gd name="T5" fmla="*/ 500063 h 18728"/>
              <a:gd name="T6" fmla="*/ 0 60000 65536"/>
              <a:gd name="T7" fmla="*/ 0 60000 65536"/>
              <a:gd name="T8" fmla="*/ 0 60000 65536"/>
            </a:gdLst>
            <a:ahLst/>
            <a:cxnLst>
              <a:cxn ang="T6">
                <a:pos x="T0" y="T1"/>
              </a:cxn>
              <a:cxn ang="T7">
                <a:pos x="T2" y="T3"/>
              </a:cxn>
              <a:cxn ang="T8">
                <a:pos x="T4" y="T5"/>
              </a:cxn>
            </a:cxnLst>
            <a:rect l="0" t="0" r="r" b="b"/>
            <a:pathLst>
              <a:path w="21600" h="18728" fill="none" extrusionOk="0">
                <a:moveTo>
                  <a:pt x="10762" y="0"/>
                </a:moveTo>
                <a:cubicBezTo>
                  <a:pt x="17466" y="3853"/>
                  <a:pt x="21600" y="10995"/>
                  <a:pt x="21600" y="18728"/>
                </a:cubicBezTo>
              </a:path>
              <a:path w="21600" h="18728" stroke="0" extrusionOk="0">
                <a:moveTo>
                  <a:pt x="10762" y="0"/>
                </a:moveTo>
                <a:cubicBezTo>
                  <a:pt x="17466" y="3853"/>
                  <a:pt x="21600" y="10995"/>
                  <a:pt x="21600" y="18728"/>
                </a:cubicBezTo>
                <a:lnTo>
                  <a:pt x="0" y="18728"/>
                </a:lnTo>
                <a:lnTo>
                  <a:pt x="10762" y="0"/>
                </a:lnTo>
                <a:close/>
              </a:path>
            </a:pathLst>
          </a:custGeom>
          <a:noFill/>
          <a:ln w="9525">
            <a:solidFill>
              <a:schemeClr val="tx1"/>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l-GR" sz="2400" smtClean="0">
              <a:solidFill>
                <a:srgbClr val="000000"/>
              </a:solidFill>
            </a:endParaRPr>
          </a:p>
        </p:txBody>
      </p:sp>
      <p:sp>
        <p:nvSpPr>
          <p:cNvPr id="17419" name="Text Box 11"/>
          <p:cNvSpPr txBox="1">
            <a:spLocks noChangeArrowheads="1"/>
          </p:cNvSpPr>
          <p:nvPr/>
        </p:nvSpPr>
        <p:spPr bwMode="auto">
          <a:xfrm>
            <a:off x="5364163" y="2420938"/>
            <a:ext cx="431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r>
              <a:rPr lang="en-US" altLang="el-GR" sz="1600" smtClean="0">
                <a:solidFill>
                  <a:srgbClr val="000000"/>
                </a:solidFill>
                <a:latin typeface="Comic Sans MS" pitchFamily="66" charset="0"/>
              </a:rPr>
              <a:t>A</a:t>
            </a:r>
            <a:endParaRPr lang="el-GR" altLang="el-GR" sz="1600" smtClean="0">
              <a:solidFill>
                <a:srgbClr val="000000"/>
              </a:solidFill>
              <a:latin typeface="Comic Sans MS" pitchFamily="66" charset="0"/>
            </a:endParaRPr>
          </a:p>
        </p:txBody>
      </p:sp>
      <p:sp>
        <p:nvSpPr>
          <p:cNvPr id="17420" name="Text Box 12"/>
          <p:cNvSpPr txBox="1">
            <a:spLocks noChangeArrowheads="1"/>
          </p:cNvSpPr>
          <p:nvPr/>
        </p:nvSpPr>
        <p:spPr bwMode="auto">
          <a:xfrm>
            <a:off x="6084888" y="1484313"/>
            <a:ext cx="431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r>
              <a:rPr lang="en-US" altLang="el-GR" sz="1600" smtClean="0">
                <a:solidFill>
                  <a:srgbClr val="000000"/>
                </a:solidFill>
                <a:latin typeface="Comic Sans MS" pitchFamily="66" charset="0"/>
              </a:rPr>
              <a:t>B</a:t>
            </a:r>
            <a:endParaRPr lang="el-GR" altLang="el-GR" sz="1600" smtClean="0">
              <a:solidFill>
                <a:srgbClr val="000000"/>
              </a:solidFill>
              <a:latin typeface="Comic Sans MS" pitchFamily="66" charset="0"/>
            </a:endParaRPr>
          </a:p>
        </p:txBody>
      </p:sp>
      <p:graphicFrame>
        <p:nvGraphicFramePr>
          <p:cNvPr id="17421" name="Object 13"/>
          <p:cNvGraphicFramePr>
            <a:graphicFrameLocks noChangeAspect="1"/>
          </p:cNvGraphicFramePr>
          <p:nvPr/>
        </p:nvGraphicFramePr>
        <p:xfrm>
          <a:off x="5999163" y="628650"/>
          <a:ext cx="331787" cy="509588"/>
        </p:xfrm>
        <a:graphic>
          <a:graphicData uri="http://schemas.openxmlformats.org/presentationml/2006/ole">
            <mc:AlternateContent xmlns:mc="http://schemas.openxmlformats.org/markup-compatibility/2006">
              <mc:Choice xmlns:v="urn:schemas-microsoft-com:vml" Requires="v">
                <p:oleObj spid="_x0000_s6491" name="Εξίσωση" r:id="rId3" imgW="152400" imgH="247740" progId="Equation.3">
                  <p:embed/>
                </p:oleObj>
              </mc:Choice>
              <mc:Fallback>
                <p:oleObj name="Εξίσωση" r:id="rId3" imgW="152400" imgH="2477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99163" y="628650"/>
                        <a:ext cx="331787" cy="509588"/>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422" name="Text Box 14"/>
          <p:cNvSpPr txBox="1">
            <a:spLocks noChangeArrowheads="1"/>
          </p:cNvSpPr>
          <p:nvPr/>
        </p:nvSpPr>
        <p:spPr bwMode="auto">
          <a:xfrm>
            <a:off x="4067175" y="188913"/>
            <a:ext cx="3603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r>
              <a:rPr lang="en-US" altLang="el-GR" sz="1400" smtClean="0">
                <a:solidFill>
                  <a:srgbClr val="000000"/>
                </a:solidFill>
                <a:latin typeface="Comic Sans MS" pitchFamily="66" charset="0"/>
              </a:rPr>
              <a:t>z</a:t>
            </a:r>
            <a:endParaRPr lang="el-GR" altLang="el-GR" sz="1400" smtClean="0">
              <a:solidFill>
                <a:srgbClr val="000000"/>
              </a:solidFill>
              <a:latin typeface="Comic Sans MS" pitchFamily="66" charset="0"/>
            </a:endParaRPr>
          </a:p>
        </p:txBody>
      </p:sp>
      <p:sp>
        <p:nvSpPr>
          <p:cNvPr id="17423" name="Text Box 15"/>
          <p:cNvSpPr txBox="1">
            <a:spLocks noChangeArrowheads="1"/>
          </p:cNvSpPr>
          <p:nvPr/>
        </p:nvSpPr>
        <p:spPr bwMode="auto">
          <a:xfrm>
            <a:off x="4067175" y="3068638"/>
            <a:ext cx="3603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r>
              <a:rPr lang="en-US" altLang="el-GR" sz="1400" smtClean="0">
                <a:solidFill>
                  <a:srgbClr val="000000"/>
                </a:solidFill>
                <a:latin typeface="Comic Sans MS" pitchFamily="66" charset="0"/>
              </a:rPr>
              <a:t>z</a:t>
            </a:r>
            <a:r>
              <a:rPr lang="en-US" altLang="el-GR" sz="1400" smtClean="0">
                <a:solidFill>
                  <a:srgbClr val="000000"/>
                </a:solidFill>
                <a:latin typeface="Comic Sans MS" pitchFamily="66" charset="0"/>
                <a:cs typeface="Times New Roman" pitchFamily="18" charset="0"/>
              </a:rPr>
              <a:t>'</a:t>
            </a:r>
          </a:p>
        </p:txBody>
      </p:sp>
      <p:sp>
        <p:nvSpPr>
          <p:cNvPr id="17424" name="Line 16"/>
          <p:cNvSpPr>
            <a:spLocks noChangeShapeType="1"/>
          </p:cNvSpPr>
          <p:nvPr/>
        </p:nvSpPr>
        <p:spPr bwMode="auto">
          <a:xfrm flipH="1" flipV="1">
            <a:off x="5940425" y="981075"/>
            <a:ext cx="144463" cy="647700"/>
          </a:xfrm>
          <a:prstGeom prst="line">
            <a:avLst/>
          </a:prstGeom>
          <a:noFill/>
          <a:ln w="38100">
            <a:solidFill>
              <a:srgbClr val="FF0000"/>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l-GR" sz="2400" smtClean="0">
              <a:solidFill>
                <a:srgbClr val="000000"/>
              </a:solidFill>
            </a:endParaRPr>
          </a:p>
        </p:txBody>
      </p:sp>
      <p:sp>
        <p:nvSpPr>
          <p:cNvPr id="17425" name="Line 17"/>
          <p:cNvSpPr>
            <a:spLocks noChangeShapeType="1"/>
          </p:cNvSpPr>
          <p:nvPr/>
        </p:nvSpPr>
        <p:spPr bwMode="auto">
          <a:xfrm>
            <a:off x="4427538" y="476250"/>
            <a:ext cx="0" cy="1368425"/>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l-GR" sz="2400" smtClean="0">
              <a:solidFill>
                <a:srgbClr val="000000"/>
              </a:solidFill>
            </a:endParaRPr>
          </a:p>
        </p:txBody>
      </p:sp>
      <p:sp>
        <p:nvSpPr>
          <p:cNvPr id="17426" name="Text Box 18"/>
          <p:cNvSpPr txBox="1">
            <a:spLocks noChangeArrowheads="1"/>
          </p:cNvSpPr>
          <p:nvPr/>
        </p:nvSpPr>
        <p:spPr bwMode="auto">
          <a:xfrm>
            <a:off x="4140200" y="1557338"/>
            <a:ext cx="431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r>
              <a:rPr lang="en-US" altLang="el-GR" sz="1600" smtClean="0">
                <a:solidFill>
                  <a:srgbClr val="000000"/>
                </a:solidFill>
                <a:latin typeface="Comic Sans MS" pitchFamily="66" charset="0"/>
              </a:rPr>
              <a:t>K</a:t>
            </a:r>
            <a:endParaRPr lang="el-GR" altLang="el-GR" sz="1600" smtClean="0">
              <a:solidFill>
                <a:srgbClr val="000000"/>
              </a:solidFill>
              <a:latin typeface="Comic Sans MS" pitchFamily="66" charset="0"/>
            </a:endParaRPr>
          </a:p>
        </p:txBody>
      </p:sp>
      <p:sp>
        <p:nvSpPr>
          <p:cNvPr id="17427" name="Oval 19"/>
          <p:cNvSpPr>
            <a:spLocks noChangeArrowheads="1"/>
          </p:cNvSpPr>
          <p:nvPr/>
        </p:nvSpPr>
        <p:spPr bwMode="auto">
          <a:xfrm>
            <a:off x="5435600" y="2420938"/>
            <a:ext cx="71438" cy="71437"/>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el-GR" altLang="el-GR" smtClean="0">
              <a:solidFill>
                <a:srgbClr val="000000"/>
              </a:solidFill>
            </a:endParaRPr>
          </a:p>
        </p:txBody>
      </p:sp>
      <p:sp>
        <p:nvSpPr>
          <p:cNvPr id="17428" name="Oval 20"/>
          <p:cNvSpPr>
            <a:spLocks noChangeArrowheads="1"/>
          </p:cNvSpPr>
          <p:nvPr/>
        </p:nvSpPr>
        <p:spPr bwMode="auto">
          <a:xfrm>
            <a:off x="6084888" y="1628775"/>
            <a:ext cx="71437" cy="7143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el-GR" altLang="el-GR" smtClean="0">
              <a:solidFill>
                <a:srgbClr val="000000"/>
              </a:solidFill>
            </a:endParaRPr>
          </a:p>
        </p:txBody>
      </p:sp>
      <p:grpSp>
        <p:nvGrpSpPr>
          <p:cNvPr id="17440" name="Group 32"/>
          <p:cNvGrpSpPr>
            <a:grpSpLocks/>
          </p:cNvGrpSpPr>
          <p:nvPr/>
        </p:nvGrpSpPr>
        <p:grpSpPr bwMode="auto">
          <a:xfrm>
            <a:off x="395288" y="3429001"/>
            <a:ext cx="8064500" cy="1938338"/>
            <a:chOff x="295" y="2160"/>
            <a:chExt cx="4944" cy="1221"/>
          </a:xfrm>
        </p:grpSpPr>
        <p:sp>
          <p:nvSpPr>
            <p:cNvPr id="17429" name="Text Box 21"/>
            <p:cNvSpPr txBox="1">
              <a:spLocks noChangeArrowheads="1"/>
            </p:cNvSpPr>
            <p:nvPr/>
          </p:nvSpPr>
          <p:spPr bwMode="auto">
            <a:xfrm>
              <a:off x="295" y="2160"/>
              <a:ext cx="4944" cy="1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just" fontAlgn="base">
                <a:spcBef>
                  <a:spcPct val="50000"/>
                </a:spcBef>
                <a:spcAft>
                  <a:spcPct val="0"/>
                </a:spcAft>
                <a:defRPr/>
              </a:pPr>
              <a:r>
                <a:rPr lang="el-GR" altLang="el-GR" sz="2400" b="1" dirty="0">
                  <a:solidFill>
                    <a:srgbClr val="000000"/>
                  </a:solidFill>
                  <a:latin typeface="Comic Sans MS" pitchFamily="66" charset="0"/>
                </a:rPr>
                <a:t>Ονομάζουμε </a:t>
              </a:r>
              <a:r>
                <a:rPr lang="el-GR" altLang="el-GR" sz="2400" b="1" dirty="0">
                  <a:solidFill>
                    <a:srgbClr val="FF0000"/>
                  </a:solidFill>
                  <a:effectLst>
                    <a:outerShdw blurRad="38100" dist="38100" dir="2700000" algn="tl">
                      <a:srgbClr val="000000">
                        <a:alpha val="43137"/>
                      </a:srgbClr>
                    </a:outerShdw>
                  </a:effectLst>
                  <a:latin typeface="Comic Sans MS" pitchFamily="66" charset="0"/>
                </a:rPr>
                <a:t>γραμμική ταχύτητα</a:t>
              </a:r>
              <a:r>
                <a:rPr lang="el-GR" altLang="el-GR" sz="2400" b="1" dirty="0">
                  <a:solidFill>
                    <a:srgbClr val="FF0000"/>
                  </a:solidFill>
                  <a:latin typeface="Comic Sans MS" pitchFamily="66" charset="0"/>
                </a:rPr>
                <a:t>   </a:t>
              </a:r>
              <a:r>
                <a:rPr lang="el-GR" altLang="el-GR" sz="2400" b="1" dirty="0">
                  <a:solidFill>
                    <a:srgbClr val="000000"/>
                  </a:solidFill>
                  <a:latin typeface="Comic Sans MS" pitchFamily="66" charset="0"/>
                </a:rPr>
                <a:t>ενός σημειακού αντικειμένου που κινείται σε καμπύλη (κυκλική) τροχιά, ένα διάνυσμα που έχει μέτρο ίσο με το πηλίκο του μήκους του τόξου Δ</a:t>
              </a:r>
              <a:r>
                <a:rPr lang="en-US" altLang="el-GR" sz="2400" b="1" i="1" dirty="0">
                  <a:solidFill>
                    <a:srgbClr val="000000"/>
                  </a:solidFill>
                  <a:latin typeface="Comic Sans MS" pitchFamily="66" charset="0"/>
                </a:rPr>
                <a:t>s</a:t>
              </a:r>
              <a:r>
                <a:rPr lang="el-GR" altLang="el-GR" sz="2400" b="1" i="1" dirty="0">
                  <a:solidFill>
                    <a:srgbClr val="000000"/>
                  </a:solidFill>
                  <a:latin typeface="Comic Sans MS" pitchFamily="66" charset="0"/>
                </a:rPr>
                <a:t>  </a:t>
              </a:r>
              <a:r>
                <a:rPr lang="el-GR" altLang="el-GR" sz="2400" b="1" dirty="0">
                  <a:solidFill>
                    <a:srgbClr val="000000"/>
                  </a:solidFill>
                  <a:latin typeface="Comic Sans MS" pitchFamily="66" charset="0"/>
                </a:rPr>
                <a:t>που διανύει το υλικό σημείο σε χρόνο Δ</a:t>
              </a:r>
              <a:r>
                <a:rPr lang="en-US" altLang="el-GR" sz="2400" b="1" i="1" dirty="0">
                  <a:solidFill>
                    <a:srgbClr val="000000"/>
                  </a:solidFill>
                  <a:latin typeface="Comic Sans MS" pitchFamily="66" charset="0"/>
                </a:rPr>
                <a:t>t</a:t>
              </a:r>
              <a:r>
                <a:rPr lang="el-GR" altLang="el-GR" sz="2400" b="1" dirty="0">
                  <a:solidFill>
                    <a:srgbClr val="000000"/>
                  </a:solidFill>
                  <a:latin typeface="Comic Sans MS" pitchFamily="66" charset="0"/>
                </a:rPr>
                <a:t> προς</a:t>
              </a:r>
              <a:r>
                <a:rPr lang="el-GR" altLang="el-GR" sz="2400" b="1" i="1" dirty="0">
                  <a:solidFill>
                    <a:srgbClr val="000000"/>
                  </a:solidFill>
                  <a:latin typeface="Comic Sans MS" pitchFamily="66" charset="0"/>
                </a:rPr>
                <a:t> </a:t>
              </a:r>
              <a:r>
                <a:rPr lang="el-GR" altLang="el-GR" sz="2400" b="1" dirty="0">
                  <a:solidFill>
                    <a:srgbClr val="000000"/>
                  </a:solidFill>
                  <a:latin typeface="Comic Sans MS" pitchFamily="66" charset="0"/>
                </a:rPr>
                <a:t>τον χρόνο αυτό</a:t>
              </a:r>
              <a:r>
                <a:rPr lang="en-US" altLang="el-GR" sz="2400" b="1" dirty="0">
                  <a:solidFill>
                    <a:srgbClr val="000000"/>
                  </a:solidFill>
                  <a:latin typeface="Comic Sans MS" pitchFamily="66" charset="0"/>
                </a:rPr>
                <a:t>.</a:t>
              </a:r>
              <a:r>
                <a:rPr lang="el-GR" altLang="el-GR" sz="2400" b="1" dirty="0">
                  <a:solidFill>
                    <a:srgbClr val="000000"/>
                  </a:solidFill>
                  <a:latin typeface="Comic Sans MS" pitchFamily="66" charset="0"/>
                </a:rPr>
                <a:t>  </a:t>
              </a:r>
              <a:r>
                <a:rPr lang="el-GR" altLang="el-GR" sz="2400" b="1" dirty="0">
                  <a:solidFill>
                    <a:srgbClr val="FF0000"/>
                  </a:solidFill>
                  <a:latin typeface="Comic Sans MS" pitchFamily="66" charset="0"/>
                </a:rPr>
                <a:t> </a:t>
              </a:r>
            </a:p>
          </p:txBody>
        </p:sp>
        <p:graphicFrame>
          <p:nvGraphicFramePr>
            <p:cNvPr id="8217" name="Object 22"/>
            <p:cNvGraphicFramePr>
              <a:graphicFrameLocks noChangeAspect="1"/>
            </p:cNvGraphicFramePr>
            <p:nvPr/>
          </p:nvGraphicFramePr>
          <p:xfrm>
            <a:off x="3424" y="2160"/>
            <a:ext cx="197" cy="272"/>
          </p:xfrm>
          <a:graphic>
            <a:graphicData uri="http://schemas.openxmlformats.org/presentationml/2006/ole">
              <mc:AlternateContent xmlns:mc="http://schemas.openxmlformats.org/markup-compatibility/2006">
                <mc:Choice xmlns:v="urn:schemas-microsoft-com:vml" Requires="v">
                  <p:oleObj spid="_x0000_s6492" name="Εξίσωση" r:id="rId5" imgW="142943" imgH="180885" progId="Equation.3">
                    <p:embed/>
                  </p:oleObj>
                </mc:Choice>
                <mc:Fallback>
                  <p:oleObj name="Εξίσωση" r:id="rId5" imgW="142943" imgH="180885"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24" y="2160"/>
                          <a:ext cx="197" cy="272"/>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17431" name="Text Box 23"/>
          <p:cNvSpPr txBox="1">
            <a:spLocks noChangeArrowheads="1"/>
          </p:cNvSpPr>
          <p:nvPr/>
        </p:nvSpPr>
        <p:spPr bwMode="auto">
          <a:xfrm>
            <a:off x="5508625" y="1773238"/>
            <a:ext cx="6477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r>
              <a:rPr lang="el-GR" altLang="el-GR" sz="1800" smtClean="0">
                <a:solidFill>
                  <a:srgbClr val="000000"/>
                </a:solidFill>
                <a:latin typeface="Comic Sans MS" pitchFamily="66" charset="0"/>
              </a:rPr>
              <a:t>Δ</a:t>
            </a:r>
            <a:r>
              <a:rPr lang="en-US" altLang="el-GR" sz="1800" i="1" smtClean="0">
                <a:solidFill>
                  <a:srgbClr val="000000"/>
                </a:solidFill>
                <a:latin typeface="Comic Sans MS" pitchFamily="66" charset="0"/>
              </a:rPr>
              <a:t>s</a:t>
            </a:r>
            <a:endParaRPr lang="el-GR" altLang="el-GR" sz="1800" i="1" smtClean="0">
              <a:solidFill>
                <a:srgbClr val="000000"/>
              </a:solidFill>
              <a:latin typeface="Comic Sans MS" pitchFamily="66" charset="0"/>
            </a:endParaRPr>
          </a:p>
        </p:txBody>
      </p:sp>
      <p:sp>
        <p:nvSpPr>
          <p:cNvPr id="17432" name="Text Box 24"/>
          <p:cNvSpPr txBox="1">
            <a:spLocks noChangeArrowheads="1"/>
          </p:cNvSpPr>
          <p:nvPr/>
        </p:nvSpPr>
        <p:spPr bwMode="auto">
          <a:xfrm>
            <a:off x="4643438" y="1989138"/>
            <a:ext cx="431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r>
              <a:rPr lang="en-US" altLang="el-GR" sz="1600" i="1" smtClean="0">
                <a:solidFill>
                  <a:srgbClr val="000000"/>
                </a:solidFill>
                <a:latin typeface="Comic Sans MS" pitchFamily="66" charset="0"/>
              </a:rPr>
              <a:t>R</a:t>
            </a:r>
            <a:endParaRPr lang="el-GR" altLang="el-GR" sz="1600" i="1" smtClean="0">
              <a:solidFill>
                <a:srgbClr val="000000"/>
              </a:solidFill>
              <a:latin typeface="Comic Sans MS" pitchFamily="66" charset="0"/>
            </a:endParaRPr>
          </a:p>
        </p:txBody>
      </p:sp>
      <p:graphicFrame>
        <p:nvGraphicFramePr>
          <p:cNvPr id="17434" name="Object 26"/>
          <p:cNvGraphicFramePr>
            <a:graphicFrameLocks noChangeAspect="1"/>
          </p:cNvGraphicFramePr>
          <p:nvPr/>
        </p:nvGraphicFramePr>
        <p:xfrm>
          <a:off x="6804025" y="1628775"/>
          <a:ext cx="1450975" cy="989013"/>
        </p:xfrm>
        <a:graphic>
          <a:graphicData uri="http://schemas.openxmlformats.org/presentationml/2006/ole">
            <mc:AlternateContent xmlns:mc="http://schemas.openxmlformats.org/markup-compatibility/2006">
              <mc:Choice xmlns:v="urn:schemas-microsoft-com:vml" Requires="v">
                <p:oleObj spid="_x0000_s6493" name="Εξίσωση" r:id="rId7" imgW="590685" imgH="400050" progId="Equation.3">
                  <p:embed/>
                </p:oleObj>
              </mc:Choice>
              <mc:Fallback>
                <p:oleObj name="Εξίσωση" r:id="rId7" imgW="590685" imgH="40005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04025" y="1628775"/>
                        <a:ext cx="1450975" cy="989013"/>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2183154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17418"/>
                                        </p:tgtEl>
                                        <p:attrNameLst>
                                          <p:attrName>style.visibility</p:attrName>
                                        </p:attrNameLst>
                                      </p:cBhvr>
                                      <p:to>
                                        <p:strVal val="visible"/>
                                      </p:to>
                                    </p:set>
                                    <p:animEffect transition="in" filter="dissolve">
                                      <p:cBhvr>
                                        <p:cTn id="7" dur="500"/>
                                        <p:tgtEl>
                                          <p:spTgt spid="1741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7422"/>
                                        </p:tgtEl>
                                        <p:attrNameLst>
                                          <p:attrName>style.visibility</p:attrName>
                                        </p:attrNameLst>
                                      </p:cBhvr>
                                      <p:to>
                                        <p:strVal val="visible"/>
                                      </p:to>
                                    </p:set>
                                    <p:animEffect transition="in" filter="dissolve">
                                      <p:cBhvr>
                                        <p:cTn id="10" dur="500"/>
                                        <p:tgtEl>
                                          <p:spTgt spid="17422"/>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7413"/>
                                        </p:tgtEl>
                                        <p:attrNameLst>
                                          <p:attrName>style.visibility</p:attrName>
                                        </p:attrNameLst>
                                      </p:cBhvr>
                                      <p:to>
                                        <p:strVal val="visible"/>
                                      </p:to>
                                    </p:set>
                                    <p:animEffect transition="in" filter="dissolve">
                                      <p:cBhvr>
                                        <p:cTn id="13" dur="500"/>
                                        <p:tgtEl>
                                          <p:spTgt spid="17413"/>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7414"/>
                                        </p:tgtEl>
                                        <p:attrNameLst>
                                          <p:attrName>style.visibility</p:attrName>
                                        </p:attrNameLst>
                                      </p:cBhvr>
                                      <p:to>
                                        <p:strVal val="visible"/>
                                      </p:to>
                                    </p:set>
                                    <p:animEffect transition="in" filter="dissolve">
                                      <p:cBhvr>
                                        <p:cTn id="16" dur="500"/>
                                        <p:tgtEl>
                                          <p:spTgt spid="17414"/>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7423"/>
                                        </p:tgtEl>
                                        <p:attrNameLst>
                                          <p:attrName>style.visibility</p:attrName>
                                        </p:attrNameLst>
                                      </p:cBhvr>
                                      <p:to>
                                        <p:strVal val="visible"/>
                                      </p:to>
                                    </p:set>
                                    <p:animEffect transition="in" filter="dissolve">
                                      <p:cBhvr>
                                        <p:cTn id="19" dur="500"/>
                                        <p:tgtEl>
                                          <p:spTgt spid="17423"/>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17427"/>
                                        </p:tgtEl>
                                        <p:attrNameLst>
                                          <p:attrName>style.visibility</p:attrName>
                                        </p:attrNameLst>
                                      </p:cBhvr>
                                      <p:to>
                                        <p:strVal val="visible"/>
                                      </p:to>
                                    </p:set>
                                    <p:animEffect transition="in" filter="dissolve">
                                      <p:cBhvr>
                                        <p:cTn id="22" dur="500"/>
                                        <p:tgtEl>
                                          <p:spTgt spid="17427"/>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17412"/>
                                        </p:tgtEl>
                                        <p:attrNameLst>
                                          <p:attrName>style.visibility</p:attrName>
                                        </p:attrNameLst>
                                      </p:cBhvr>
                                      <p:to>
                                        <p:strVal val="visible"/>
                                      </p:to>
                                    </p:set>
                                    <p:animEffect transition="in" filter="dissolve">
                                      <p:cBhvr>
                                        <p:cTn id="25" dur="500"/>
                                        <p:tgtEl>
                                          <p:spTgt spid="17412"/>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17419"/>
                                        </p:tgtEl>
                                        <p:attrNameLst>
                                          <p:attrName>style.visibility</p:attrName>
                                        </p:attrNameLst>
                                      </p:cBhvr>
                                      <p:to>
                                        <p:strVal val="visible"/>
                                      </p:to>
                                    </p:set>
                                    <p:animEffect transition="in" filter="dissolve">
                                      <p:cBhvr>
                                        <p:cTn id="28" dur="500"/>
                                        <p:tgtEl>
                                          <p:spTgt spid="17419"/>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17426"/>
                                        </p:tgtEl>
                                        <p:attrNameLst>
                                          <p:attrName>style.visibility</p:attrName>
                                        </p:attrNameLst>
                                      </p:cBhvr>
                                      <p:to>
                                        <p:strVal val="visible"/>
                                      </p:to>
                                    </p:set>
                                    <p:animEffect transition="in" filter="dissolve">
                                      <p:cBhvr>
                                        <p:cTn id="31" dur="500"/>
                                        <p:tgtEl>
                                          <p:spTgt spid="17426"/>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17425"/>
                                        </p:tgtEl>
                                        <p:attrNameLst>
                                          <p:attrName>style.visibility</p:attrName>
                                        </p:attrNameLst>
                                      </p:cBhvr>
                                      <p:to>
                                        <p:strVal val="visible"/>
                                      </p:to>
                                    </p:set>
                                    <p:animEffect transition="in" filter="dissolve">
                                      <p:cBhvr>
                                        <p:cTn id="34" dur="500"/>
                                        <p:tgtEl>
                                          <p:spTgt spid="17425"/>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17416"/>
                                        </p:tgtEl>
                                        <p:attrNameLst>
                                          <p:attrName>style.visibility</p:attrName>
                                        </p:attrNameLst>
                                      </p:cBhvr>
                                      <p:to>
                                        <p:strVal val="visible"/>
                                      </p:to>
                                    </p:set>
                                    <p:animEffect transition="in" filter="dissolve">
                                      <p:cBhvr>
                                        <p:cTn id="37" dur="500"/>
                                        <p:tgtEl>
                                          <p:spTgt spid="17416"/>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17432"/>
                                        </p:tgtEl>
                                        <p:attrNameLst>
                                          <p:attrName>style.visibility</p:attrName>
                                        </p:attrNameLst>
                                      </p:cBhvr>
                                      <p:to>
                                        <p:strVal val="visible"/>
                                      </p:to>
                                    </p:set>
                                    <p:animEffect transition="in" filter="dissolve">
                                      <p:cBhvr>
                                        <p:cTn id="40" dur="500"/>
                                        <p:tgtEl>
                                          <p:spTgt spid="17432"/>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17415"/>
                                        </p:tgtEl>
                                        <p:attrNameLst>
                                          <p:attrName>style.visibility</p:attrName>
                                        </p:attrNameLst>
                                      </p:cBhvr>
                                      <p:to>
                                        <p:strVal val="visible"/>
                                      </p:to>
                                    </p:set>
                                    <p:animEffect transition="in" filter="dissolve">
                                      <p:cBhvr>
                                        <p:cTn id="45" dur="500"/>
                                        <p:tgtEl>
                                          <p:spTgt spid="17415"/>
                                        </p:tgtEl>
                                      </p:cBhvr>
                                    </p:animEffect>
                                  </p:childTnLst>
                                </p:cTn>
                              </p:par>
                              <p:par>
                                <p:cTn id="46" presetID="9" presetClass="entr" presetSubtype="0" fill="hold" grpId="0" nodeType="withEffect">
                                  <p:stCondLst>
                                    <p:cond delay="0"/>
                                  </p:stCondLst>
                                  <p:childTnLst>
                                    <p:set>
                                      <p:cBhvr>
                                        <p:cTn id="47" dur="1" fill="hold">
                                          <p:stCondLst>
                                            <p:cond delay="0"/>
                                          </p:stCondLst>
                                        </p:cTn>
                                        <p:tgtEl>
                                          <p:spTgt spid="17431"/>
                                        </p:tgtEl>
                                        <p:attrNameLst>
                                          <p:attrName>style.visibility</p:attrName>
                                        </p:attrNameLst>
                                      </p:cBhvr>
                                      <p:to>
                                        <p:strVal val="visible"/>
                                      </p:to>
                                    </p:set>
                                    <p:animEffect transition="in" filter="dissolve">
                                      <p:cBhvr>
                                        <p:cTn id="48" dur="500"/>
                                        <p:tgtEl>
                                          <p:spTgt spid="17431"/>
                                        </p:tgtEl>
                                      </p:cBhvr>
                                    </p:animEffect>
                                  </p:childTnLst>
                                </p:cTn>
                              </p:par>
                              <p:par>
                                <p:cTn id="49" presetID="9" presetClass="entr" presetSubtype="0" fill="hold" grpId="0" nodeType="withEffect">
                                  <p:stCondLst>
                                    <p:cond delay="0"/>
                                  </p:stCondLst>
                                  <p:childTnLst>
                                    <p:set>
                                      <p:cBhvr>
                                        <p:cTn id="50" dur="1" fill="hold">
                                          <p:stCondLst>
                                            <p:cond delay="0"/>
                                          </p:stCondLst>
                                        </p:cTn>
                                        <p:tgtEl>
                                          <p:spTgt spid="17420"/>
                                        </p:tgtEl>
                                        <p:attrNameLst>
                                          <p:attrName>style.visibility</p:attrName>
                                        </p:attrNameLst>
                                      </p:cBhvr>
                                      <p:to>
                                        <p:strVal val="visible"/>
                                      </p:to>
                                    </p:set>
                                    <p:animEffect transition="in" filter="dissolve">
                                      <p:cBhvr>
                                        <p:cTn id="51" dur="500"/>
                                        <p:tgtEl>
                                          <p:spTgt spid="17420"/>
                                        </p:tgtEl>
                                      </p:cBhvr>
                                    </p:animEffect>
                                  </p:childTnLst>
                                </p:cTn>
                              </p:par>
                              <p:par>
                                <p:cTn id="52" presetID="9" presetClass="entr" presetSubtype="0" fill="hold" grpId="0" nodeType="withEffect">
                                  <p:stCondLst>
                                    <p:cond delay="0"/>
                                  </p:stCondLst>
                                  <p:childTnLst>
                                    <p:set>
                                      <p:cBhvr>
                                        <p:cTn id="53" dur="1" fill="hold">
                                          <p:stCondLst>
                                            <p:cond delay="0"/>
                                          </p:stCondLst>
                                        </p:cTn>
                                        <p:tgtEl>
                                          <p:spTgt spid="17428"/>
                                        </p:tgtEl>
                                        <p:attrNameLst>
                                          <p:attrName>style.visibility</p:attrName>
                                        </p:attrNameLst>
                                      </p:cBhvr>
                                      <p:to>
                                        <p:strVal val="visible"/>
                                      </p:to>
                                    </p:set>
                                    <p:animEffect transition="in" filter="dissolve">
                                      <p:cBhvr>
                                        <p:cTn id="54" dur="500"/>
                                        <p:tgtEl>
                                          <p:spTgt spid="17428"/>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9" presetClass="entr" presetSubtype="0" fill="hold" grpId="0" nodeType="clickEffect">
                                  <p:stCondLst>
                                    <p:cond delay="0"/>
                                  </p:stCondLst>
                                  <p:childTnLst>
                                    <p:set>
                                      <p:cBhvr>
                                        <p:cTn id="58" dur="1" fill="hold">
                                          <p:stCondLst>
                                            <p:cond delay="0"/>
                                          </p:stCondLst>
                                        </p:cTn>
                                        <p:tgtEl>
                                          <p:spTgt spid="17424"/>
                                        </p:tgtEl>
                                        <p:attrNameLst>
                                          <p:attrName>style.visibility</p:attrName>
                                        </p:attrNameLst>
                                      </p:cBhvr>
                                      <p:to>
                                        <p:strVal val="visible"/>
                                      </p:to>
                                    </p:set>
                                    <p:animEffect transition="in" filter="dissolve">
                                      <p:cBhvr>
                                        <p:cTn id="59" dur="500"/>
                                        <p:tgtEl>
                                          <p:spTgt spid="17424"/>
                                        </p:tgtEl>
                                      </p:cBhvr>
                                    </p:animEffect>
                                  </p:childTnLst>
                                </p:cTn>
                              </p:par>
                              <p:par>
                                <p:cTn id="60" presetID="9" presetClass="entr" presetSubtype="0" fill="hold" nodeType="withEffect">
                                  <p:stCondLst>
                                    <p:cond delay="0"/>
                                  </p:stCondLst>
                                  <p:childTnLst>
                                    <p:set>
                                      <p:cBhvr>
                                        <p:cTn id="61" dur="1" fill="hold">
                                          <p:stCondLst>
                                            <p:cond delay="0"/>
                                          </p:stCondLst>
                                        </p:cTn>
                                        <p:tgtEl>
                                          <p:spTgt spid="17421"/>
                                        </p:tgtEl>
                                        <p:attrNameLst>
                                          <p:attrName>style.visibility</p:attrName>
                                        </p:attrNameLst>
                                      </p:cBhvr>
                                      <p:to>
                                        <p:strVal val="visible"/>
                                      </p:to>
                                    </p:set>
                                    <p:animEffect transition="in" filter="dissolve">
                                      <p:cBhvr>
                                        <p:cTn id="62" dur="500"/>
                                        <p:tgtEl>
                                          <p:spTgt spid="17421"/>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nodeType="clickEffect">
                                  <p:stCondLst>
                                    <p:cond delay="0"/>
                                  </p:stCondLst>
                                  <p:childTnLst>
                                    <p:set>
                                      <p:cBhvr>
                                        <p:cTn id="66" dur="1" fill="hold">
                                          <p:stCondLst>
                                            <p:cond delay="0"/>
                                          </p:stCondLst>
                                        </p:cTn>
                                        <p:tgtEl>
                                          <p:spTgt spid="17440"/>
                                        </p:tgtEl>
                                        <p:attrNameLst>
                                          <p:attrName>style.visibility</p:attrName>
                                        </p:attrNameLst>
                                      </p:cBhvr>
                                      <p:to>
                                        <p:strVal val="visible"/>
                                      </p:to>
                                    </p:set>
                                    <p:animEffect transition="in" filter="dissolve">
                                      <p:cBhvr>
                                        <p:cTn id="67" dur="500"/>
                                        <p:tgtEl>
                                          <p:spTgt spid="17440"/>
                                        </p:tgtEl>
                                      </p:cBhvr>
                                    </p:animEffect>
                                  </p:childTnLst>
                                </p:cTn>
                              </p:par>
                            </p:childTnLst>
                          </p:cTn>
                        </p:par>
                        <p:par>
                          <p:cTn id="68" fill="hold">
                            <p:stCondLst>
                              <p:cond delay="500"/>
                            </p:stCondLst>
                            <p:childTnLst>
                              <p:par>
                                <p:cTn id="69" presetID="29" presetClass="entr" presetSubtype="0" fill="hold" nodeType="afterEffect">
                                  <p:stCondLst>
                                    <p:cond delay="1000"/>
                                  </p:stCondLst>
                                  <p:childTnLst>
                                    <p:set>
                                      <p:cBhvr>
                                        <p:cTn id="70" dur="1" fill="hold">
                                          <p:stCondLst>
                                            <p:cond delay="0"/>
                                          </p:stCondLst>
                                        </p:cTn>
                                        <p:tgtEl>
                                          <p:spTgt spid="17434"/>
                                        </p:tgtEl>
                                        <p:attrNameLst>
                                          <p:attrName>style.visibility</p:attrName>
                                        </p:attrNameLst>
                                      </p:cBhvr>
                                      <p:to>
                                        <p:strVal val="visible"/>
                                      </p:to>
                                    </p:set>
                                    <p:anim calcmode="lin" valueType="num">
                                      <p:cBhvr>
                                        <p:cTn id="71" dur="1000" fill="hold"/>
                                        <p:tgtEl>
                                          <p:spTgt spid="17434"/>
                                        </p:tgtEl>
                                        <p:attrNameLst>
                                          <p:attrName>ppt_x</p:attrName>
                                        </p:attrNameLst>
                                      </p:cBhvr>
                                      <p:tavLst>
                                        <p:tav tm="0">
                                          <p:val>
                                            <p:strVal val="#ppt_x-.2"/>
                                          </p:val>
                                        </p:tav>
                                        <p:tav tm="100000">
                                          <p:val>
                                            <p:strVal val="#ppt_x"/>
                                          </p:val>
                                        </p:tav>
                                      </p:tavLst>
                                    </p:anim>
                                    <p:anim calcmode="lin" valueType="num">
                                      <p:cBhvr>
                                        <p:cTn id="72" dur="1000" fill="hold"/>
                                        <p:tgtEl>
                                          <p:spTgt spid="17434"/>
                                        </p:tgtEl>
                                        <p:attrNameLst>
                                          <p:attrName>ppt_y</p:attrName>
                                        </p:attrNameLst>
                                      </p:cBhvr>
                                      <p:tavLst>
                                        <p:tav tm="0">
                                          <p:val>
                                            <p:strVal val="#ppt_y"/>
                                          </p:val>
                                        </p:tav>
                                        <p:tav tm="100000">
                                          <p:val>
                                            <p:strVal val="#ppt_y"/>
                                          </p:val>
                                        </p:tav>
                                      </p:tavLst>
                                    </p:anim>
                                    <p:animEffect transition="in" filter="wipe(right)" prLst="gradientSize: 0.1">
                                      <p:cBhvr>
                                        <p:cTn id="73" dur="1000"/>
                                        <p:tgtEl>
                                          <p:spTgt spid="17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animBg="1"/>
      <p:bldP spid="17413" grpId="0" animBg="1"/>
      <p:bldP spid="17414" grpId="0" animBg="1"/>
      <p:bldP spid="17415" grpId="0" animBg="1"/>
      <p:bldP spid="17416" grpId="0" animBg="1"/>
      <p:bldP spid="17418" grpId="0" animBg="1"/>
      <p:bldP spid="17419" grpId="0"/>
      <p:bldP spid="17420" grpId="0"/>
      <p:bldP spid="17422" grpId="0"/>
      <p:bldP spid="17423" grpId="0"/>
      <p:bldP spid="17424" grpId="0" animBg="1"/>
      <p:bldP spid="17425" grpId="0" animBg="1"/>
      <p:bldP spid="17426" grpId="0"/>
      <p:bldP spid="17427" grpId="0" animBg="1"/>
      <p:bldP spid="17428" grpId="0" animBg="1"/>
      <p:bldP spid="17431" grpId="0"/>
      <p:bldP spid="1743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Θέση υποσέλιδου 2"/>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l-GR" altLang="el-GR" sz="1200" dirty="0" err="1">
                <a:solidFill>
                  <a:srgbClr val="000000"/>
                </a:solidFill>
                <a:latin typeface="Calibri" panose="020F0502020204030204" pitchFamily="34" charset="0"/>
              </a:rPr>
              <a:t>Μερκ</a:t>
            </a:r>
            <a:r>
              <a:rPr lang="el-GR" altLang="el-GR" sz="1200" dirty="0">
                <a:solidFill>
                  <a:srgbClr val="000000"/>
                </a:solidFill>
                <a:latin typeface="Calibri" panose="020F0502020204030204" pitchFamily="34" charset="0"/>
              </a:rPr>
              <a:t>. Παναγιωτόπουλος - Φυσικός          </a:t>
            </a:r>
            <a:r>
              <a:rPr lang="el-GR" altLang="el-GR" sz="1200" dirty="0" err="1">
                <a:solidFill>
                  <a:srgbClr val="000000"/>
                </a:solidFill>
                <a:latin typeface="Calibri" panose="020F0502020204030204" pitchFamily="34" charset="0"/>
              </a:rPr>
              <a:t>www.merkopanas.blogspot.gr</a:t>
            </a:r>
            <a:endParaRPr lang="el-GR" altLang="el-GR" sz="1200" dirty="0">
              <a:solidFill>
                <a:srgbClr val="000000"/>
              </a:solidFill>
              <a:latin typeface="Calibri" panose="020F0502020204030204" pitchFamily="34" charset="0"/>
            </a:endParaRPr>
          </a:p>
        </p:txBody>
      </p:sp>
      <p:sp>
        <p:nvSpPr>
          <p:cNvPr id="9219" name="Θέση αριθμού διαφάνειας 3"/>
          <p:cNvSpPr>
            <a:spLocks noGrp="1"/>
          </p:cNvSpPr>
          <p:nvPr>
            <p:ph type="sldNum" sz="quarter" idx="12"/>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FED8DBD-78E1-43AF-AA64-E97452E0E785}" type="slidenum">
              <a:rPr lang="el-GR" altLang="el-GR" sz="1200">
                <a:solidFill>
                  <a:srgbClr val="000000"/>
                </a:solidFill>
                <a:latin typeface="Calibri" panose="020F0502020204030204" pitchFamily="34" charset="0"/>
              </a:rPr>
              <a:pPr eaLnBrk="1" hangingPunct="1"/>
              <a:t>9</a:t>
            </a:fld>
            <a:endParaRPr lang="el-GR" altLang="el-GR" sz="1200" dirty="0">
              <a:solidFill>
                <a:srgbClr val="000000"/>
              </a:solidFill>
              <a:latin typeface="Calibri" panose="020F0502020204030204" pitchFamily="34" charset="0"/>
            </a:endParaRPr>
          </a:p>
        </p:txBody>
      </p:sp>
      <p:sp>
        <p:nvSpPr>
          <p:cNvPr id="45087" name="Text Box 31"/>
          <p:cNvSpPr txBox="1">
            <a:spLocks noChangeArrowheads="1"/>
          </p:cNvSpPr>
          <p:nvPr/>
        </p:nvSpPr>
        <p:spPr bwMode="auto">
          <a:xfrm>
            <a:off x="1010964" y="404813"/>
            <a:ext cx="712879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just" fontAlgn="base">
              <a:spcBef>
                <a:spcPct val="50000"/>
              </a:spcBef>
              <a:spcAft>
                <a:spcPct val="0"/>
              </a:spcAft>
              <a:defRPr/>
            </a:pPr>
            <a:r>
              <a:rPr lang="el-GR" altLang="el-GR" sz="2400" b="1" dirty="0">
                <a:solidFill>
                  <a:srgbClr val="000000"/>
                </a:solidFill>
                <a:latin typeface="Comic Sans MS" pitchFamily="66" charset="0"/>
              </a:rPr>
              <a:t>Το </a:t>
            </a:r>
            <a:r>
              <a:rPr lang="el-GR" altLang="el-GR" sz="2400" b="1" dirty="0">
                <a:solidFill>
                  <a:srgbClr val="FF0000"/>
                </a:solidFill>
                <a:effectLst>
                  <a:outerShdw blurRad="38100" dist="38100" dir="2700000" algn="tl">
                    <a:srgbClr val="000000">
                      <a:alpha val="43137"/>
                    </a:srgbClr>
                  </a:outerShdw>
                </a:effectLst>
                <a:latin typeface="Comic Sans MS" pitchFamily="66" charset="0"/>
              </a:rPr>
              <a:t>διάνυσμα</a:t>
            </a:r>
            <a:r>
              <a:rPr lang="el-GR" altLang="el-GR" sz="2400" b="1" dirty="0">
                <a:solidFill>
                  <a:srgbClr val="000000"/>
                </a:solidFill>
                <a:latin typeface="Comic Sans MS" pitchFamily="66" charset="0"/>
              </a:rPr>
              <a:t> της γραμμικής ταχύτητας </a:t>
            </a:r>
            <a:r>
              <a:rPr lang="el-GR" altLang="el-GR" sz="2400" b="1" dirty="0">
                <a:solidFill>
                  <a:srgbClr val="FF0000"/>
                </a:solidFill>
                <a:effectLst>
                  <a:outerShdw blurRad="38100" dist="38100" dir="2700000" algn="tl">
                    <a:srgbClr val="000000">
                      <a:alpha val="43137"/>
                    </a:srgbClr>
                  </a:outerShdw>
                </a:effectLst>
                <a:latin typeface="Comic Sans MS" pitchFamily="66" charset="0"/>
              </a:rPr>
              <a:t>εφάπτεται στην κυκλική τροχιά,</a:t>
            </a:r>
            <a:r>
              <a:rPr lang="el-GR" altLang="el-GR" sz="2400" b="1" dirty="0">
                <a:solidFill>
                  <a:srgbClr val="000000"/>
                </a:solidFill>
                <a:latin typeface="Comic Sans MS" pitchFamily="66" charset="0"/>
              </a:rPr>
              <a:t> στο σημείο που κάθε χρονική στιγμή βρίσκεται το κινητό. </a:t>
            </a:r>
          </a:p>
        </p:txBody>
      </p:sp>
      <p:sp>
        <p:nvSpPr>
          <p:cNvPr id="9242" name="Text Box 12"/>
          <p:cNvSpPr txBox="1">
            <a:spLocks noChangeArrowheads="1"/>
          </p:cNvSpPr>
          <p:nvPr/>
        </p:nvSpPr>
        <p:spPr bwMode="auto">
          <a:xfrm>
            <a:off x="4061517" y="4692650"/>
            <a:ext cx="366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r>
              <a:rPr lang="en-US" altLang="el-GR" sz="1400" smtClean="0">
                <a:solidFill>
                  <a:srgbClr val="000000"/>
                </a:solidFill>
                <a:latin typeface="Comic Sans MS" pitchFamily="66" charset="0"/>
              </a:rPr>
              <a:t>z</a:t>
            </a:r>
            <a:r>
              <a:rPr lang="en-US" altLang="el-GR" sz="1600" smtClean="0">
                <a:solidFill>
                  <a:srgbClr val="000000"/>
                </a:solidFill>
                <a:latin typeface="Comic Sans MS" pitchFamily="66" charset="0"/>
                <a:cs typeface="Times New Roman" pitchFamily="18" charset="0"/>
              </a:rPr>
              <a:t>'</a:t>
            </a:r>
          </a:p>
        </p:txBody>
      </p:sp>
      <p:grpSp>
        <p:nvGrpSpPr>
          <p:cNvPr id="5" name="Ομάδα 4"/>
          <p:cNvGrpSpPr/>
          <p:nvPr/>
        </p:nvGrpSpPr>
        <p:grpSpPr>
          <a:xfrm>
            <a:off x="5968231" y="2278063"/>
            <a:ext cx="586557" cy="1166812"/>
            <a:chOff x="5968231" y="2278063"/>
            <a:chExt cx="586557" cy="1166812"/>
          </a:xfrm>
        </p:grpSpPr>
        <p:sp>
          <p:nvSpPr>
            <p:cNvPr id="9240" name="Text Box 9"/>
            <p:cNvSpPr txBox="1">
              <a:spLocks noChangeArrowheads="1"/>
            </p:cNvSpPr>
            <p:nvPr/>
          </p:nvSpPr>
          <p:spPr bwMode="auto">
            <a:xfrm>
              <a:off x="6115274" y="3108325"/>
              <a:ext cx="439514"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r>
                <a:rPr lang="en-US" altLang="el-GR" sz="1600" dirty="0" smtClean="0">
                  <a:solidFill>
                    <a:srgbClr val="000000"/>
                  </a:solidFill>
                  <a:latin typeface="Comic Sans MS" pitchFamily="66" charset="0"/>
                </a:rPr>
                <a:t>B</a:t>
              </a:r>
              <a:endParaRPr lang="el-GR" altLang="el-GR" sz="1600" dirty="0" smtClean="0">
                <a:solidFill>
                  <a:srgbClr val="000000"/>
                </a:solidFill>
                <a:latin typeface="Comic Sans MS" pitchFamily="66" charset="0"/>
              </a:endParaRPr>
            </a:p>
          </p:txBody>
        </p:sp>
        <p:grpSp>
          <p:nvGrpSpPr>
            <p:cNvPr id="4" name="Ομάδα 3"/>
            <p:cNvGrpSpPr/>
            <p:nvPr/>
          </p:nvGrpSpPr>
          <p:grpSpPr>
            <a:xfrm>
              <a:off x="5968231" y="2278063"/>
              <a:ext cx="410428" cy="1006474"/>
              <a:chOff x="5968231" y="2278063"/>
              <a:chExt cx="410428" cy="1006474"/>
            </a:xfrm>
          </p:grpSpPr>
          <p:graphicFrame>
            <p:nvGraphicFramePr>
              <p:cNvPr id="9241" name="Object 10"/>
              <p:cNvGraphicFramePr>
                <a:graphicFrameLocks noChangeAspect="1"/>
              </p:cNvGraphicFramePr>
              <p:nvPr>
                <p:extLst>
                  <p:ext uri="{D42A27DB-BD31-4B8C-83A1-F6EECF244321}">
                    <p14:modId xmlns:p14="http://schemas.microsoft.com/office/powerpoint/2010/main" val="3259952077"/>
                  </p:ext>
                </p:extLst>
              </p:nvPr>
            </p:nvGraphicFramePr>
            <p:xfrm>
              <a:off x="6015091" y="2278063"/>
              <a:ext cx="363568" cy="458787"/>
            </p:xfrm>
            <a:graphic>
              <a:graphicData uri="http://schemas.openxmlformats.org/presentationml/2006/ole">
                <mc:AlternateContent xmlns:mc="http://schemas.openxmlformats.org/markup-compatibility/2006">
                  <mc:Choice xmlns:v="urn:schemas-microsoft-com:vml" Requires="v">
                    <p:oleObj spid="_x0000_s7515" name="Εξίσωση" r:id="rId3" imgW="171585" imgH="219165" progId="Equation.3">
                      <p:embed/>
                    </p:oleObj>
                  </mc:Choice>
                  <mc:Fallback>
                    <p:oleObj name="Εξίσωση" r:id="rId3" imgW="171585" imgH="219165"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5091" y="2278063"/>
                            <a:ext cx="363568" cy="458787"/>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243" name="Line 13"/>
              <p:cNvSpPr>
                <a:spLocks noChangeShapeType="1"/>
              </p:cNvSpPr>
              <p:nvPr/>
            </p:nvSpPr>
            <p:spPr bwMode="auto">
              <a:xfrm flipH="1" flipV="1">
                <a:off x="5968231" y="2605088"/>
                <a:ext cx="147043" cy="647700"/>
              </a:xfrm>
              <a:prstGeom prst="line">
                <a:avLst/>
              </a:prstGeom>
              <a:noFill/>
              <a:ln w="38100">
                <a:solidFill>
                  <a:srgbClr val="FF0000"/>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l-GR" sz="2400" smtClean="0">
                  <a:solidFill>
                    <a:srgbClr val="000000"/>
                  </a:solidFill>
                </a:endParaRPr>
              </a:p>
            </p:txBody>
          </p:sp>
          <p:sp>
            <p:nvSpPr>
              <p:cNvPr id="9233" name="Oval 17"/>
              <p:cNvSpPr>
                <a:spLocks noChangeArrowheads="1"/>
              </p:cNvSpPr>
              <p:nvPr/>
            </p:nvSpPr>
            <p:spPr bwMode="auto">
              <a:xfrm>
                <a:off x="6076494" y="3213100"/>
                <a:ext cx="72714" cy="71437"/>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el-GR" altLang="el-GR" smtClean="0">
                  <a:solidFill>
                    <a:srgbClr val="000000"/>
                  </a:solidFill>
                </a:endParaRPr>
              </a:p>
            </p:txBody>
          </p:sp>
        </p:grpSp>
      </p:grpSp>
      <p:grpSp>
        <p:nvGrpSpPr>
          <p:cNvPr id="2" name="Ομάδα 1"/>
          <p:cNvGrpSpPr/>
          <p:nvPr/>
        </p:nvGrpSpPr>
        <p:grpSpPr>
          <a:xfrm>
            <a:off x="2484438" y="2422525"/>
            <a:ext cx="1150938" cy="460375"/>
            <a:chOff x="2484438" y="2422525"/>
            <a:chExt cx="1150938" cy="460375"/>
          </a:xfrm>
        </p:grpSpPr>
        <p:grpSp>
          <p:nvGrpSpPr>
            <p:cNvPr id="9247" name="Group 24"/>
            <p:cNvGrpSpPr>
              <a:grpSpLocks/>
            </p:cNvGrpSpPr>
            <p:nvPr/>
          </p:nvGrpSpPr>
          <p:grpSpPr bwMode="auto">
            <a:xfrm>
              <a:off x="2484438" y="2422525"/>
              <a:ext cx="1137565" cy="460375"/>
              <a:chOff x="1586" y="503"/>
              <a:chExt cx="704" cy="290"/>
            </a:xfrm>
          </p:grpSpPr>
          <p:sp>
            <p:nvSpPr>
              <p:cNvPr id="9248" name="Line 25"/>
              <p:cNvSpPr>
                <a:spLocks noChangeShapeType="1"/>
              </p:cNvSpPr>
              <p:nvPr/>
            </p:nvSpPr>
            <p:spPr bwMode="auto">
              <a:xfrm flipH="1">
                <a:off x="1791" y="572"/>
                <a:ext cx="499" cy="137"/>
              </a:xfrm>
              <a:prstGeom prst="line">
                <a:avLst/>
              </a:prstGeom>
              <a:noFill/>
              <a:ln w="38100">
                <a:solidFill>
                  <a:srgbClr val="FF0000"/>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l-GR" sz="2400" smtClean="0">
                  <a:solidFill>
                    <a:srgbClr val="000000"/>
                  </a:solidFill>
                </a:endParaRPr>
              </a:p>
            </p:txBody>
          </p:sp>
          <p:graphicFrame>
            <p:nvGraphicFramePr>
              <p:cNvPr id="9249" name="Object 26"/>
              <p:cNvGraphicFramePr>
                <a:graphicFrameLocks noChangeAspect="1"/>
              </p:cNvGraphicFramePr>
              <p:nvPr/>
            </p:nvGraphicFramePr>
            <p:xfrm>
              <a:off x="1586" y="503"/>
              <a:ext cx="241" cy="290"/>
            </p:xfrm>
            <a:graphic>
              <a:graphicData uri="http://schemas.openxmlformats.org/presentationml/2006/ole">
                <mc:AlternateContent xmlns:mc="http://schemas.openxmlformats.org/markup-compatibility/2006">
                  <mc:Choice xmlns:v="urn:schemas-microsoft-com:vml" Requires="v">
                    <p:oleObj spid="_x0000_s7516" name="Εξίσωση" r:id="rId5" imgW="181043" imgH="219165" progId="Equation.3">
                      <p:embed/>
                    </p:oleObj>
                  </mc:Choice>
                  <mc:Fallback>
                    <p:oleObj name="Εξίσωση" r:id="rId5" imgW="181043" imgH="219165"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6" y="503"/>
                            <a:ext cx="241" cy="290"/>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9226" name="Oval 34"/>
            <p:cNvSpPr>
              <a:spLocks noChangeArrowheads="1"/>
            </p:cNvSpPr>
            <p:nvPr/>
          </p:nvSpPr>
          <p:spPr bwMode="auto">
            <a:xfrm>
              <a:off x="3563938" y="2492375"/>
              <a:ext cx="71438" cy="7302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el-GR" altLang="el-GR" smtClean="0">
                <a:solidFill>
                  <a:srgbClr val="000000"/>
                </a:solidFill>
              </a:endParaRPr>
            </a:p>
          </p:txBody>
        </p:sp>
      </p:grpSp>
      <p:grpSp>
        <p:nvGrpSpPr>
          <p:cNvPr id="8" name="Ομάδα 7"/>
          <p:cNvGrpSpPr/>
          <p:nvPr/>
        </p:nvGrpSpPr>
        <p:grpSpPr>
          <a:xfrm>
            <a:off x="2743783" y="3683794"/>
            <a:ext cx="1240049" cy="1129506"/>
            <a:chOff x="2743783" y="3683794"/>
            <a:chExt cx="1240049" cy="1129506"/>
          </a:xfrm>
        </p:grpSpPr>
        <p:sp>
          <p:nvSpPr>
            <p:cNvPr id="9238" name="Arc 7"/>
            <p:cNvSpPr>
              <a:spLocks/>
            </p:cNvSpPr>
            <p:nvPr/>
          </p:nvSpPr>
          <p:spPr bwMode="auto">
            <a:xfrm rot="15849049" flipH="1">
              <a:off x="2674431" y="3753146"/>
              <a:ext cx="647700" cy="508996"/>
            </a:xfrm>
            <a:custGeom>
              <a:avLst/>
              <a:gdLst>
                <a:gd name="T0" fmla="*/ 203 w 21600"/>
                <a:gd name="T1" fmla="*/ 0 h 18728"/>
                <a:gd name="T2" fmla="*/ 408 w 21600"/>
                <a:gd name="T3" fmla="*/ 315 h 18728"/>
                <a:gd name="T4" fmla="*/ 0 w 21600"/>
                <a:gd name="T5" fmla="*/ 315 h 18728"/>
                <a:gd name="T6" fmla="*/ 0 60000 65536"/>
                <a:gd name="T7" fmla="*/ 0 60000 65536"/>
                <a:gd name="T8" fmla="*/ 0 60000 65536"/>
              </a:gdLst>
              <a:ahLst/>
              <a:cxnLst>
                <a:cxn ang="T6">
                  <a:pos x="T0" y="T1"/>
                </a:cxn>
                <a:cxn ang="T7">
                  <a:pos x="T2" y="T3"/>
                </a:cxn>
                <a:cxn ang="T8">
                  <a:pos x="T4" y="T5"/>
                </a:cxn>
              </a:cxnLst>
              <a:rect l="0" t="0" r="r" b="b"/>
              <a:pathLst>
                <a:path w="21600" h="18728" fill="none" extrusionOk="0">
                  <a:moveTo>
                    <a:pt x="10762" y="0"/>
                  </a:moveTo>
                  <a:cubicBezTo>
                    <a:pt x="17466" y="3853"/>
                    <a:pt x="21600" y="10995"/>
                    <a:pt x="21600" y="18728"/>
                  </a:cubicBezTo>
                </a:path>
                <a:path w="21600" h="18728" stroke="0" extrusionOk="0">
                  <a:moveTo>
                    <a:pt x="10762" y="0"/>
                  </a:moveTo>
                  <a:cubicBezTo>
                    <a:pt x="17466" y="3853"/>
                    <a:pt x="21600" y="10995"/>
                    <a:pt x="21600" y="18728"/>
                  </a:cubicBezTo>
                  <a:lnTo>
                    <a:pt x="0" y="18728"/>
                  </a:lnTo>
                  <a:lnTo>
                    <a:pt x="10762" y="0"/>
                  </a:lnTo>
                  <a:close/>
                </a:path>
              </a:pathLst>
            </a:custGeom>
            <a:noFill/>
            <a:ln w="9525">
              <a:solidFill>
                <a:schemeClr val="tx1"/>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l-GR" sz="2400" smtClean="0">
                <a:solidFill>
                  <a:srgbClr val="000000"/>
                </a:solidFill>
              </a:endParaRPr>
            </a:p>
          </p:txBody>
        </p:sp>
        <p:grpSp>
          <p:nvGrpSpPr>
            <p:cNvPr id="3" name="Ομάδα 2"/>
            <p:cNvGrpSpPr/>
            <p:nvPr/>
          </p:nvGrpSpPr>
          <p:grpSpPr>
            <a:xfrm>
              <a:off x="3144044" y="3949700"/>
              <a:ext cx="839788" cy="863600"/>
              <a:chOff x="3132138" y="3933825"/>
              <a:chExt cx="839788" cy="863600"/>
            </a:xfrm>
          </p:grpSpPr>
          <p:sp>
            <p:nvSpPr>
              <p:cNvPr id="9225" name="Line 33"/>
              <p:cNvSpPr>
                <a:spLocks noChangeShapeType="1"/>
              </p:cNvSpPr>
              <p:nvPr/>
            </p:nvSpPr>
            <p:spPr bwMode="auto">
              <a:xfrm>
                <a:off x="3203576" y="4005263"/>
                <a:ext cx="647700" cy="360362"/>
              </a:xfrm>
              <a:prstGeom prst="line">
                <a:avLst/>
              </a:prstGeom>
              <a:noFill/>
              <a:ln w="38100">
                <a:solidFill>
                  <a:srgbClr val="FF0000"/>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l-GR" sz="2400" smtClean="0">
                  <a:solidFill>
                    <a:srgbClr val="000000"/>
                  </a:solidFill>
                </a:endParaRPr>
              </a:p>
            </p:txBody>
          </p:sp>
          <p:graphicFrame>
            <p:nvGraphicFramePr>
              <p:cNvPr id="9223" name="Object 37"/>
              <p:cNvGraphicFramePr>
                <a:graphicFrameLocks noChangeAspect="1"/>
              </p:cNvGraphicFramePr>
              <p:nvPr>
                <p:extLst>
                  <p:ext uri="{D42A27DB-BD31-4B8C-83A1-F6EECF244321}">
                    <p14:modId xmlns:p14="http://schemas.microsoft.com/office/powerpoint/2010/main" val="808436268"/>
                  </p:ext>
                </p:extLst>
              </p:nvPr>
            </p:nvGraphicFramePr>
            <p:xfrm>
              <a:off x="3635376" y="4365625"/>
              <a:ext cx="336550" cy="431800"/>
            </p:xfrm>
            <a:graphic>
              <a:graphicData uri="http://schemas.openxmlformats.org/presentationml/2006/ole">
                <mc:AlternateContent xmlns:mc="http://schemas.openxmlformats.org/markup-compatibility/2006">
                  <mc:Choice xmlns:v="urn:schemas-microsoft-com:vml" Requires="v">
                    <p:oleObj spid="_x0000_s7517" name="Εξίσωση" r:id="rId7" imgW="171585" imgH="219165" progId="Equation.3">
                      <p:embed/>
                    </p:oleObj>
                  </mc:Choice>
                  <mc:Fallback>
                    <p:oleObj name="Εξίσωση" r:id="rId7" imgW="171585" imgH="219165"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35376" y="4365625"/>
                            <a:ext cx="336550" cy="431800"/>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227" name="Oval 35"/>
              <p:cNvSpPr>
                <a:spLocks noChangeArrowheads="1"/>
              </p:cNvSpPr>
              <p:nvPr/>
            </p:nvSpPr>
            <p:spPr bwMode="auto">
              <a:xfrm>
                <a:off x="3132138" y="3933825"/>
                <a:ext cx="71438" cy="7302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el-GR" altLang="el-GR" smtClean="0">
                  <a:solidFill>
                    <a:srgbClr val="000000"/>
                  </a:solidFill>
                </a:endParaRPr>
              </a:p>
            </p:txBody>
          </p:sp>
        </p:grpSp>
      </p:grpSp>
      <p:grpSp>
        <p:nvGrpSpPr>
          <p:cNvPr id="7" name="Ομάδα 6"/>
          <p:cNvGrpSpPr/>
          <p:nvPr/>
        </p:nvGrpSpPr>
        <p:grpSpPr>
          <a:xfrm>
            <a:off x="2715366" y="1773238"/>
            <a:ext cx="3445012" cy="3208337"/>
            <a:chOff x="2715366" y="1773238"/>
            <a:chExt cx="3445012" cy="3208337"/>
          </a:xfrm>
        </p:grpSpPr>
        <p:grpSp>
          <p:nvGrpSpPr>
            <p:cNvPr id="6" name="Ομάδα 5"/>
            <p:cNvGrpSpPr/>
            <p:nvPr/>
          </p:nvGrpSpPr>
          <p:grpSpPr>
            <a:xfrm>
              <a:off x="2715366" y="1773238"/>
              <a:ext cx="3445012" cy="3208337"/>
              <a:chOff x="2742976" y="1773238"/>
              <a:chExt cx="3445012" cy="3208337"/>
            </a:xfrm>
          </p:grpSpPr>
          <p:sp>
            <p:nvSpPr>
              <p:cNvPr id="9228" name="Text Box 11"/>
              <p:cNvSpPr txBox="1">
                <a:spLocks noChangeArrowheads="1"/>
              </p:cNvSpPr>
              <p:nvPr/>
            </p:nvSpPr>
            <p:spPr bwMode="auto">
              <a:xfrm>
                <a:off x="4500563" y="1773238"/>
                <a:ext cx="3603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r>
                  <a:rPr lang="en-US" altLang="el-GR" sz="1400" smtClean="0">
                    <a:solidFill>
                      <a:srgbClr val="000000"/>
                    </a:solidFill>
                    <a:latin typeface="Comic Sans MS" pitchFamily="66" charset="0"/>
                  </a:rPr>
                  <a:t>z</a:t>
                </a:r>
                <a:endParaRPr lang="el-GR" altLang="el-GR" sz="1400" smtClean="0">
                  <a:solidFill>
                    <a:srgbClr val="000000"/>
                  </a:solidFill>
                  <a:latin typeface="Comic Sans MS" pitchFamily="66" charset="0"/>
                </a:endParaRPr>
              </a:p>
            </p:txBody>
          </p:sp>
          <p:sp>
            <p:nvSpPr>
              <p:cNvPr id="9234" name="Oval 2"/>
              <p:cNvSpPr>
                <a:spLocks noChangeArrowheads="1"/>
              </p:cNvSpPr>
              <p:nvPr/>
            </p:nvSpPr>
            <p:spPr bwMode="auto">
              <a:xfrm>
                <a:off x="2742976" y="2460625"/>
                <a:ext cx="3370683" cy="1800225"/>
              </a:xfrm>
              <a:prstGeom prst="ellipse">
                <a:avLst/>
              </a:prstGeom>
              <a:solidFill>
                <a:schemeClr val="bg1"/>
              </a:solidFill>
              <a:ln w="9525">
                <a:solidFill>
                  <a:schemeClr val="hlink"/>
                </a:solidFill>
                <a:round/>
                <a:headEnd/>
                <a:tailEnd/>
              </a:ln>
              <a:effectLst>
                <a:outerShdw dist="35921" dir="2700000" algn="ctr" rotWithShape="0">
                  <a:schemeClr val="bg2"/>
                </a:outerShdw>
              </a:effec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el-GR" altLang="el-GR" smtClean="0">
                  <a:solidFill>
                    <a:srgbClr val="000000"/>
                  </a:solidFill>
                </a:endParaRPr>
              </a:p>
            </p:txBody>
          </p:sp>
          <p:sp>
            <p:nvSpPr>
              <p:cNvPr id="9235" name="Line 4"/>
              <p:cNvSpPr>
                <a:spLocks noChangeShapeType="1"/>
              </p:cNvSpPr>
              <p:nvPr/>
            </p:nvSpPr>
            <p:spPr bwMode="auto">
              <a:xfrm>
                <a:off x="4428317" y="4260850"/>
                <a:ext cx="0" cy="7207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l-GR" sz="2400" smtClean="0">
                  <a:solidFill>
                    <a:srgbClr val="000000"/>
                  </a:solidFill>
                </a:endParaRPr>
              </a:p>
            </p:txBody>
          </p:sp>
          <p:sp>
            <p:nvSpPr>
              <p:cNvPr id="9237" name="Line 6"/>
              <p:cNvSpPr>
                <a:spLocks noChangeShapeType="1"/>
              </p:cNvSpPr>
              <p:nvPr/>
            </p:nvSpPr>
            <p:spPr bwMode="auto">
              <a:xfrm>
                <a:off x="4428317" y="3324225"/>
                <a:ext cx="1098784" cy="72072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l-GR" sz="2400" smtClean="0">
                  <a:solidFill>
                    <a:srgbClr val="000000"/>
                  </a:solidFill>
                </a:endParaRPr>
              </a:p>
            </p:txBody>
          </p:sp>
          <p:sp>
            <p:nvSpPr>
              <p:cNvPr id="9239" name="Text Box 8"/>
              <p:cNvSpPr txBox="1">
                <a:spLocks noChangeArrowheads="1"/>
              </p:cNvSpPr>
              <p:nvPr/>
            </p:nvSpPr>
            <p:spPr bwMode="auto">
              <a:xfrm>
                <a:off x="5381674" y="4044950"/>
                <a:ext cx="439514"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r>
                  <a:rPr lang="en-US" altLang="el-GR" sz="1600" smtClean="0">
                    <a:solidFill>
                      <a:srgbClr val="000000"/>
                    </a:solidFill>
                    <a:latin typeface="Comic Sans MS" pitchFamily="66" charset="0"/>
                  </a:rPr>
                  <a:t>A</a:t>
                </a:r>
                <a:endParaRPr lang="el-GR" altLang="el-GR" sz="1600" smtClean="0">
                  <a:solidFill>
                    <a:srgbClr val="000000"/>
                  </a:solidFill>
                  <a:latin typeface="Comic Sans MS" pitchFamily="66" charset="0"/>
                </a:endParaRPr>
              </a:p>
            </p:txBody>
          </p:sp>
          <p:sp>
            <p:nvSpPr>
              <p:cNvPr id="9244" name="Text Box 15"/>
              <p:cNvSpPr txBox="1">
                <a:spLocks noChangeArrowheads="1"/>
              </p:cNvSpPr>
              <p:nvPr/>
            </p:nvSpPr>
            <p:spPr bwMode="auto">
              <a:xfrm>
                <a:off x="4135846" y="3181350"/>
                <a:ext cx="439514"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r>
                  <a:rPr lang="en-US" altLang="el-GR" sz="1600" smtClean="0">
                    <a:solidFill>
                      <a:srgbClr val="000000"/>
                    </a:solidFill>
                    <a:latin typeface="Comic Sans MS" pitchFamily="66" charset="0"/>
                  </a:rPr>
                  <a:t>K</a:t>
                </a:r>
                <a:endParaRPr lang="el-GR" altLang="el-GR" sz="1600" smtClean="0">
                  <a:solidFill>
                    <a:srgbClr val="000000"/>
                  </a:solidFill>
                  <a:latin typeface="Comic Sans MS" pitchFamily="66" charset="0"/>
                </a:endParaRPr>
              </a:p>
            </p:txBody>
          </p:sp>
          <p:sp>
            <p:nvSpPr>
              <p:cNvPr id="9245" name="Text Box 21"/>
              <p:cNvSpPr txBox="1">
                <a:spLocks noChangeArrowheads="1"/>
              </p:cNvSpPr>
              <p:nvPr/>
            </p:nvSpPr>
            <p:spPr bwMode="auto">
              <a:xfrm>
                <a:off x="5528717" y="3397250"/>
                <a:ext cx="659271"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r>
                  <a:rPr lang="el-GR" altLang="el-GR" sz="1800" smtClean="0">
                    <a:solidFill>
                      <a:srgbClr val="000000"/>
                    </a:solidFill>
                    <a:latin typeface="Comic Sans MS" pitchFamily="66" charset="0"/>
                  </a:rPr>
                  <a:t>Δ</a:t>
                </a:r>
                <a:r>
                  <a:rPr lang="en-US" altLang="el-GR" sz="1800" i="1" smtClean="0">
                    <a:solidFill>
                      <a:srgbClr val="000000"/>
                    </a:solidFill>
                    <a:latin typeface="Comic Sans MS" pitchFamily="66" charset="0"/>
                  </a:rPr>
                  <a:t>s</a:t>
                </a:r>
                <a:endParaRPr lang="el-GR" altLang="el-GR" sz="1800" i="1" smtClean="0">
                  <a:solidFill>
                    <a:srgbClr val="000000"/>
                  </a:solidFill>
                  <a:latin typeface="Comic Sans MS" pitchFamily="66" charset="0"/>
                </a:endParaRPr>
              </a:p>
            </p:txBody>
          </p:sp>
          <p:sp>
            <p:nvSpPr>
              <p:cNvPr id="9246" name="Text Box 22"/>
              <p:cNvSpPr txBox="1">
                <a:spLocks noChangeArrowheads="1"/>
              </p:cNvSpPr>
              <p:nvPr/>
            </p:nvSpPr>
            <p:spPr bwMode="auto">
              <a:xfrm>
                <a:off x="4648074" y="3613150"/>
                <a:ext cx="439514"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r>
                  <a:rPr lang="en-US" altLang="el-GR" sz="1600" i="1" smtClean="0">
                    <a:solidFill>
                      <a:srgbClr val="000000"/>
                    </a:solidFill>
                    <a:latin typeface="Comic Sans MS" pitchFamily="66" charset="0"/>
                  </a:rPr>
                  <a:t>R</a:t>
                </a:r>
                <a:endParaRPr lang="el-GR" altLang="el-GR" sz="1600" i="1" smtClean="0">
                  <a:solidFill>
                    <a:srgbClr val="000000"/>
                  </a:solidFill>
                  <a:latin typeface="Comic Sans MS" pitchFamily="66" charset="0"/>
                </a:endParaRPr>
              </a:p>
            </p:txBody>
          </p:sp>
          <p:sp>
            <p:nvSpPr>
              <p:cNvPr id="9230" name="Line 3"/>
              <p:cNvSpPr>
                <a:spLocks noChangeShapeType="1"/>
              </p:cNvSpPr>
              <p:nvPr/>
            </p:nvSpPr>
            <p:spPr bwMode="auto">
              <a:xfrm>
                <a:off x="4429126" y="3286125"/>
                <a:ext cx="0" cy="1008062"/>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l-GR" sz="2400" smtClean="0">
                  <a:solidFill>
                    <a:srgbClr val="000000"/>
                  </a:solidFill>
                </a:endParaRPr>
              </a:p>
            </p:txBody>
          </p:sp>
          <p:sp>
            <p:nvSpPr>
              <p:cNvPr id="9231" name="Line 14"/>
              <p:cNvSpPr>
                <a:spLocks noChangeShapeType="1"/>
              </p:cNvSpPr>
              <p:nvPr/>
            </p:nvSpPr>
            <p:spPr bwMode="auto">
              <a:xfrm>
                <a:off x="4429126" y="1917700"/>
                <a:ext cx="0" cy="1368425"/>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l-GR" sz="2400" smtClean="0">
                  <a:solidFill>
                    <a:srgbClr val="000000"/>
                  </a:solidFill>
                </a:endParaRPr>
              </a:p>
            </p:txBody>
          </p:sp>
        </p:grpSp>
        <p:sp>
          <p:nvSpPr>
            <p:cNvPr id="9236" name="Line 5"/>
            <p:cNvSpPr>
              <a:spLocks noChangeShapeType="1"/>
            </p:cNvSpPr>
            <p:nvPr/>
          </p:nvSpPr>
          <p:spPr bwMode="auto">
            <a:xfrm flipV="1">
              <a:off x="4396766" y="3242809"/>
              <a:ext cx="1685341" cy="71437"/>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l-GR" sz="2400" smtClean="0">
                <a:solidFill>
                  <a:srgbClr val="000000"/>
                </a:solidFill>
              </a:endParaRPr>
            </a:p>
          </p:txBody>
        </p:sp>
      </p:grpSp>
    </p:spTree>
    <p:extLst>
      <p:ext uri="{BB962C8B-B14F-4D97-AF65-F5344CB8AC3E}">
        <p14:creationId xmlns:p14="http://schemas.microsoft.com/office/powerpoint/2010/main" val="10490091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25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250"/>
                            </p:stCondLst>
                            <p:childTnLst>
                              <p:par>
                                <p:cTn id="13" presetID="10" presetClass="entr" presetSubtype="0" fill="hold" nodeType="afterEffect">
                                  <p:stCondLst>
                                    <p:cond delay="50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par>
                          <p:cTn id="16" fill="hold">
                            <p:stCondLst>
                              <p:cond delay="2250"/>
                            </p:stCondLst>
                            <p:childTnLst>
                              <p:par>
                                <p:cTn id="17" presetID="10" presetClass="entr" presetSubtype="0" fill="hold" nodeType="afterEffect">
                                  <p:stCondLst>
                                    <p:cond delay="50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par>
                          <p:cTn id="20" fill="hold">
                            <p:stCondLst>
                              <p:cond delay="3250"/>
                            </p:stCondLst>
                            <p:childTnLst>
                              <p:par>
                                <p:cTn id="21" presetID="9" presetClass="entr" presetSubtype="0" fill="hold" grpId="0" nodeType="afterEffect">
                                  <p:stCondLst>
                                    <p:cond delay="500"/>
                                  </p:stCondLst>
                                  <p:childTnLst>
                                    <p:set>
                                      <p:cBhvr>
                                        <p:cTn id="22" dur="1" fill="hold">
                                          <p:stCondLst>
                                            <p:cond delay="0"/>
                                          </p:stCondLst>
                                        </p:cTn>
                                        <p:tgtEl>
                                          <p:spTgt spid="45087"/>
                                        </p:tgtEl>
                                        <p:attrNameLst>
                                          <p:attrName>style.visibility</p:attrName>
                                        </p:attrNameLst>
                                      </p:cBhvr>
                                      <p:to>
                                        <p:strVal val="visible"/>
                                      </p:to>
                                    </p:set>
                                    <p:animEffect transition="in" filter="dissolve">
                                      <p:cBhvr>
                                        <p:cTn id="23" dur="500"/>
                                        <p:tgtEl>
                                          <p:spTgt spid="450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87" grpId="0"/>
    </p:bldLst>
  </p:timing>
</p:sld>
</file>

<file path=ppt/theme/theme1.xml><?xml version="1.0" encoding="utf-8"?>
<a:theme xmlns:a="http://schemas.openxmlformats.org/drawingml/2006/main" name="1_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Προεπιλεγμένη σχεδίαση">
  <a:themeElements>
    <a:clrScheme name="Προεπιλεγμένη σχεδίαση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fontScheme name="Προεπιλεγμένη σχεδίαση">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Προεπιλεγμένη σχεδίαση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Προεπιλεγμένη σχεδίαση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Προεπιλεγμένη σχεδίαση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Προεπιλεγμένη σχεδίαση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Προεπιλεγμένη σχεδίαση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Προεπιλεγμένη σχεδίαση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Προεπιλεγμένη σχεδίαση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Προεπιλεγμένη σχεδίαση">
  <a:themeElements>
    <a:clrScheme name="Προεπιλεγμένη σχεδίαση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fontScheme name="Προεπιλεγμένη σχεδίαση">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Προεπιλεγμένη σχεδίαση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Προεπιλεγμένη σχεδίαση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Προεπιλεγμένη σχεδίαση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Προεπιλεγμένη σχεδίαση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Προεπιλεγμένη σχεδίαση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Προεπιλεγμένη σχεδίαση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Προεπιλεγμένη σχεδίαση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Προεπιλεγμένη σχεδίαση">
  <a:themeElements>
    <a:clrScheme name="Προεπιλεγμένη σχεδίαση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fontScheme name="Προεπιλεγμένη σχεδίαση">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Προεπιλεγμένη σχεδίαση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Προεπιλεγμένη σχεδίαση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Προεπιλεγμένη σχεδίαση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Προεπιλεγμένη σχεδίαση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Προεπιλεγμένη σχεδίαση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Προεπιλεγμένη σχεδίαση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Προεπιλεγμένη σχεδίαση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Προεπιλεγμένη σχεδίαση">
  <a:themeElements>
    <a:clrScheme name="Προεπιλεγμένη σχεδίαση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fontScheme name="Προεπιλεγμένη σχεδίαση">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Προεπιλεγμένη σχεδίαση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Προεπιλεγμένη σχεδίαση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Προεπιλεγμένη σχεδίαση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Προεπιλεγμένη σχεδίαση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Προεπιλεγμένη σχεδίαση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Προεπιλεγμένη σχεδίαση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Προεπιλεγμένη σχεδίαση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Προεπιλεγμένη σχεδίαση">
  <a:themeElements>
    <a:clrScheme name="Προεπιλεγμένη σχεδίαση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fontScheme name="Προεπιλεγμένη σχεδίαση">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Προεπιλεγμένη σχεδίαση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Προεπιλεγμένη σχεδίαση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Προεπιλεγμένη σχεδίαση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Προεπιλεγμένη σχεδίαση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Προεπιλεγμένη σχεδίαση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Προεπιλεγμένη σχεδίαση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Προεπιλεγμένη σχεδίαση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Προεπιλεγμένη σχεδίαση">
  <a:themeElements>
    <a:clrScheme name="Προεπιλεγμένη σχεδίαση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fontScheme name="Προεπιλεγμένη σχεδίαση">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Προεπιλεγμένη σχεδίαση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Προεπιλεγμένη σχεδίαση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Προεπιλεγμένη σχεδίαση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Προεπιλεγμένη σχεδίαση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Προεπιλεγμένη σχεδίαση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Προεπιλεγμένη σχεδίαση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Προεπιλεγμένη σχεδίαση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Προεπιλεγμένη σχεδίαση">
  <a:themeElements>
    <a:clrScheme name="Προεπιλεγμένη σχεδίαση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fontScheme name="Προεπιλεγμένη σχεδίαση">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Προεπιλεγμένη σχεδίαση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Προεπιλεγμένη σχεδίαση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Προεπιλεγμένη σχεδίαση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Προεπιλεγμένη σχεδίαση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Προεπιλεγμένη σχεδίαση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Προεπιλεγμένη σχεδίαση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Προεπιλεγμένη σχεδίαση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907</TotalTime>
  <Words>2842</Words>
  <Application>Microsoft Office PowerPoint</Application>
  <PresentationFormat>Προβολή στην οθόνη (4:3)</PresentationFormat>
  <Paragraphs>402</Paragraphs>
  <Slides>46</Slides>
  <Notes>0</Notes>
  <HiddenSlides>0</HiddenSlides>
  <MMClips>0</MMClips>
  <ScaleCrop>false</ScaleCrop>
  <HeadingPairs>
    <vt:vector size="6" baseType="variant">
      <vt:variant>
        <vt:lpstr>Θέμα</vt:lpstr>
      </vt:variant>
      <vt:variant>
        <vt:i4>8</vt:i4>
      </vt:variant>
      <vt:variant>
        <vt:lpstr>Ενσωματωμένοι διακομιστές OLE</vt:lpstr>
      </vt:variant>
      <vt:variant>
        <vt:i4>1</vt:i4>
      </vt:variant>
      <vt:variant>
        <vt:lpstr>Τίτλοι διαφανειών</vt:lpstr>
      </vt:variant>
      <vt:variant>
        <vt:i4>46</vt:i4>
      </vt:variant>
    </vt:vector>
  </HeadingPairs>
  <TitlesOfParts>
    <vt:vector size="55" baseType="lpstr">
      <vt:lpstr>1_Θέμα του Office</vt:lpstr>
      <vt:lpstr>Προεπιλεγμένη σχεδίαση</vt:lpstr>
      <vt:lpstr>2_Προεπιλεγμένη σχεδίαση</vt:lpstr>
      <vt:lpstr>3_Προεπιλεγμένη σχεδίαση</vt:lpstr>
      <vt:lpstr>4_Προεπιλεγμένη σχεδίαση</vt:lpstr>
      <vt:lpstr>5_Προεπιλεγμένη σχεδίαση</vt:lpstr>
      <vt:lpstr>6_Προεπιλεγμένη σχεδίαση</vt:lpstr>
      <vt:lpstr>7_Προεπιλεγμένη σχεδίαση</vt:lpstr>
      <vt:lpstr>Εξίσωση</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Merkouris</dc:creator>
  <cp:lastModifiedBy>Merkouris</cp:lastModifiedBy>
  <cp:revision>121</cp:revision>
  <dcterms:created xsi:type="dcterms:W3CDTF">2014-09-27T16:40:14Z</dcterms:created>
  <dcterms:modified xsi:type="dcterms:W3CDTF">2014-10-23T20:52:29Z</dcterms:modified>
</cp:coreProperties>
</file>