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0" r:id="rId2"/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5" r:id="rId11"/>
    <p:sldId id="266" r:id="rId12"/>
    <p:sldId id="264" r:id="rId13"/>
    <p:sldId id="271" r:id="rId14"/>
    <p:sldId id="269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0" r:id="rId23"/>
    <p:sldId id="282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FFFF"/>
    <a:srgbClr val="FFCC00"/>
    <a:srgbClr val="66FFFF"/>
    <a:srgbClr val="66FFCC"/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emf"/><Relationship Id="rId4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l-G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741D35-9FF1-4927-BA95-D9E250A84EAA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2B348C-0BD6-4661-9B0D-6C7CBDD372A6}" type="slidenum">
              <a:rPr lang="el-GR"/>
              <a:pPr/>
              <a:t>1</a:t>
            </a:fld>
            <a:endParaRPr lang="el-GR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13E007-6419-4285-92F3-3FAC033A22EB}" type="slidenum">
              <a:rPr lang="el-GR"/>
              <a:pPr/>
              <a:t>10</a:t>
            </a:fld>
            <a:endParaRPr lang="el-GR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63A7D3-F0D7-47B5-A408-F97D10454B84}" type="slidenum">
              <a:rPr lang="el-GR"/>
              <a:pPr/>
              <a:t>11</a:t>
            </a:fld>
            <a:endParaRPr lang="el-GR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FFCBD0-2762-4658-B478-E8F457535750}" type="slidenum">
              <a:rPr lang="el-GR"/>
              <a:pPr/>
              <a:t>12</a:t>
            </a:fld>
            <a:endParaRPr lang="el-GR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E0FCAC-0BEC-4948-8139-2E386B47C47D}" type="slidenum">
              <a:rPr lang="el-GR"/>
              <a:pPr/>
              <a:t>14</a:t>
            </a:fld>
            <a:endParaRPr lang="el-GR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90FCFB-7245-438C-A3EC-40A550646AC5}" type="slidenum">
              <a:rPr lang="el-GR"/>
              <a:pPr/>
              <a:t>2</a:t>
            </a:fld>
            <a:endParaRPr lang="el-GR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ABDB08-0810-4221-873B-EDA011B36802}" type="slidenum">
              <a:rPr lang="el-GR"/>
              <a:pPr/>
              <a:t>3</a:t>
            </a:fld>
            <a:endParaRPr lang="el-GR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020EC5-6AB1-4F00-8D84-DFFBAFF80096}" type="slidenum">
              <a:rPr lang="el-GR"/>
              <a:pPr/>
              <a:t>4</a:t>
            </a:fld>
            <a:endParaRPr lang="el-GR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ED84D9-350F-48B0-9339-5D4A295A930E}" type="slidenum">
              <a:rPr lang="el-GR"/>
              <a:pPr/>
              <a:t>5</a:t>
            </a:fld>
            <a:endParaRPr lang="el-GR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876B57-D25C-4799-B9CB-1A139DA9B2D3}" type="slidenum">
              <a:rPr lang="el-GR"/>
              <a:pPr/>
              <a:t>6</a:t>
            </a:fld>
            <a:endParaRPr lang="el-GR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38D826-4A19-417B-9681-A0472A65FCBB}" type="slidenum">
              <a:rPr lang="el-GR"/>
              <a:pPr/>
              <a:t>7</a:t>
            </a:fld>
            <a:endParaRPr lang="el-GR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E764A8-14E8-44B0-912A-639E7A0CDB26}" type="slidenum">
              <a:rPr lang="el-GR"/>
              <a:pPr/>
              <a:t>8</a:t>
            </a:fld>
            <a:endParaRPr lang="el-GR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AFEDB1-7D3A-48DB-A3A3-54741D56799E}" type="slidenum">
              <a:rPr lang="el-GR"/>
              <a:pPr/>
              <a:t>9</a:t>
            </a:fld>
            <a:endParaRPr lang="el-GR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 www.merkopanas.blogspot.gr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2A429-29E0-4EEA-8507-8AFF1240044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 www.merkopanas.blogspot.gr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6C078-317D-4324-8C19-2BE6A904090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 www.merkopanas.blogspot.gr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22DD-4656-4153-B952-5D61CF1E0AC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Τίτλος και 4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 www.merkopanas.blogspot.gr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A614DEC-F7D8-4A99-871E-26E9FE7BD06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 www.merkopanas.blogspot.gr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1CA2AE-3204-49B6-8E0D-CE7F499FD94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 www.merkopanas.blogspot.gr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9A59B0-F6AF-47DF-A3FC-67355E9B5D1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 www.merkopanas.blogspot.gr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D452A-59A6-46E4-8C67-2E1DA814215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 www.merkopanas.blogspot.gr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4EE6E-020E-4DAD-998E-01283BFF5F4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 www.merkopanas.blogspot.gr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164990-D03E-4232-857B-4F0A048A042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 www.merkopanas.blogspot.gr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A3801-2E62-4DDF-BBA8-C8ACDF63B08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 www.merkopanas.blogspot.gr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BB061-A2E0-4DB2-967D-99565522117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 www.merkopanas.blogspot.gr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5DEE04-3CE0-46AE-8AAE-64D0D180EB0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l-GR"/>
              <a:t>Μερκ. Παναγιωτόπουλος - Φυσικός    www.merkopanas.blogspot.gr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04BD7CD-64FC-4AED-BE59-62BD3A6E5062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0.wmf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0.bin"/><Relationship Id="rId11" Type="http://schemas.openxmlformats.org/officeDocument/2006/relationships/oleObject" Target="../embeddings/oleObject22.bin"/><Relationship Id="rId5" Type="http://schemas.openxmlformats.org/officeDocument/2006/relationships/image" Target="../media/image19.emf"/><Relationship Id="rId10" Type="http://schemas.openxmlformats.org/officeDocument/2006/relationships/image" Target="../media/image21.wmf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5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4.e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6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Adiabatic%20compression%20and%20expansion%20of%20a%20gas%20HD.mpeg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8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9.e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8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1F26-1FB9-41BD-AD77-8C170A0AF531}" type="slidenum">
              <a:rPr lang="el-GR"/>
              <a:pPr/>
              <a:t>1</a:t>
            </a:fld>
            <a:endParaRPr lang="el-GR"/>
          </a:p>
        </p:txBody>
      </p: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1908175" y="549275"/>
            <a:ext cx="53276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Ιδιότητες λογαρίθμων</a:t>
            </a:r>
          </a:p>
        </p:txBody>
      </p:sp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2555875" y="1341438"/>
          <a:ext cx="3960813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3" name="Εξίσωση" r:id="rId4" imgW="1346040" imgH="431640" progId="Equation.3">
                  <p:embed/>
                </p:oleObj>
              </mc:Choice>
              <mc:Fallback>
                <p:oleObj name="Εξίσωση" r:id="rId4" imgW="134604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1341438"/>
                        <a:ext cx="3960813" cy="1270000"/>
                      </a:xfrm>
                      <a:prstGeom prst="rect">
                        <a:avLst/>
                      </a:prstGeom>
                      <a:noFill/>
                      <a:effectLst>
                        <a:outerShdw dist="35921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3492500" y="3933825"/>
          <a:ext cx="1871663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4" name="Εξίσωση" r:id="rId6" imgW="596880" imgH="190440" progId="Equation.3">
                  <p:embed/>
                </p:oleObj>
              </mc:Choice>
              <mc:Fallback>
                <p:oleObj name="Εξίσωση" r:id="rId6" imgW="596880" imgH="1904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3933825"/>
                        <a:ext cx="1871663" cy="598488"/>
                      </a:xfrm>
                      <a:prstGeom prst="rect">
                        <a:avLst/>
                      </a:prstGeom>
                      <a:noFill/>
                      <a:effectLst>
                        <a:outerShdw dist="35921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9" name="Object 5"/>
          <p:cNvGraphicFramePr>
            <a:graphicFrameLocks noChangeAspect="1"/>
          </p:cNvGraphicFramePr>
          <p:nvPr/>
        </p:nvGraphicFramePr>
        <p:xfrm>
          <a:off x="2843213" y="2852738"/>
          <a:ext cx="3313112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5" name="Εξίσωση" r:id="rId8" imgW="1054080" imgH="203040" progId="Equation.3">
                  <p:embed/>
                </p:oleObj>
              </mc:Choice>
              <mc:Fallback>
                <p:oleObj name="Εξίσωση" r:id="rId8" imgW="105408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2852738"/>
                        <a:ext cx="3313112" cy="638175"/>
                      </a:xfrm>
                      <a:prstGeom prst="rect">
                        <a:avLst/>
                      </a:prstGeom>
                      <a:noFill/>
                      <a:effectLst>
                        <a:outerShdw dist="35921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4653-5A69-45A4-89D8-F959FFEE8B02}" type="slidenum">
              <a:rPr lang="el-GR"/>
              <a:pPr/>
              <a:t>10</a:t>
            </a:fld>
            <a:endParaRPr lang="el-GR"/>
          </a:p>
        </p:txBody>
      </p:sp>
      <p:graphicFrame>
        <p:nvGraphicFramePr>
          <p:cNvPr id="27654" name="Object 6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708400" y="1484313"/>
          <a:ext cx="367347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1" name="Εξίσωση" r:id="rId4" imgW="1002960" imgH="241200" progId="Equation.3">
                  <p:embed/>
                </p:oleObj>
              </mc:Choice>
              <mc:Fallback>
                <p:oleObj name="Εξίσωση" r:id="rId4" imgW="100296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1484313"/>
                        <a:ext cx="3673475" cy="8826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9525">
                        <a:solidFill>
                          <a:srgbClr val="CCFFFF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0" name="Object 1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95288" y="4581525"/>
          <a:ext cx="280987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2" name="Εξίσωση" r:id="rId6" imgW="939600" imgH="241200" progId="Equation.3">
                  <p:embed/>
                </p:oleObj>
              </mc:Choice>
              <mc:Fallback>
                <p:oleObj name="Εξίσωση" r:id="rId6" imgW="939600" imgH="2412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4581525"/>
                        <a:ext cx="2809875" cy="720725"/>
                      </a:xfrm>
                      <a:prstGeom prst="rect">
                        <a:avLst/>
                      </a:prstGeom>
                      <a:noFill/>
                      <a:effectLst>
                        <a:outerShdw dist="35921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Text Box 5"/>
          <p:cNvSpPr txBox="1">
            <a:spLocks noGrp="1" noChangeArrowheads="1"/>
          </p:cNvSpPr>
          <p:nvPr>
            <p:ph type="title" sz="quarter"/>
          </p:nvPr>
        </p:nvSpPr>
        <p:spPr>
          <a:xfrm>
            <a:off x="1835150" y="188913"/>
            <a:ext cx="6694488" cy="1143000"/>
          </a:xfrm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l-GR" sz="3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Νόμος αδιαβατικής μεταβολής </a:t>
            </a:r>
            <a:r>
              <a:rPr lang="en-US" sz="3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(</a:t>
            </a:r>
            <a:r>
              <a:rPr lang="el-GR" sz="3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νόμος </a:t>
            </a:r>
            <a:r>
              <a:rPr lang="en-US" sz="3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Poisson)</a:t>
            </a:r>
            <a:endParaRPr lang="el-GR" sz="36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grpSp>
        <p:nvGrpSpPr>
          <p:cNvPr id="27671" name="Group 23"/>
          <p:cNvGrpSpPr>
            <a:grpSpLocks/>
          </p:cNvGrpSpPr>
          <p:nvPr/>
        </p:nvGrpSpPr>
        <p:grpSpPr bwMode="auto">
          <a:xfrm>
            <a:off x="0" y="115888"/>
            <a:ext cx="1628775" cy="2892425"/>
            <a:chOff x="0" y="73"/>
            <a:chExt cx="1026" cy="1822"/>
          </a:xfrm>
        </p:grpSpPr>
        <p:pic>
          <p:nvPicPr>
            <p:cNvPr id="27657" name="Picture 9" descr="Poisson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0" y="73"/>
              <a:ext cx="1026" cy="1248"/>
            </a:xfrm>
            <a:prstGeom prst="rect">
              <a:avLst/>
            </a:prstGeom>
            <a:noFill/>
            <a:ln/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</p:pic>
        <p:sp>
          <p:nvSpPr>
            <p:cNvPr id="27659" name="Text Box 11"/>
            <p:cNvSpPr txBox="1">
              <a:spLocks noChangeArrowheads="1"/>
            </p:cNvSpPr>
            <p:nvPr/>
          </p:nvSpPr>
          <p:spPr bwMode="auto">
            <a:xfrm>
              <a:off x="68" y="1298"/>
              <a:ext cx="953" cy="5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latin typeface="Comic Sans MS" pitchFamily="66" charset="0"/>
                </a:rPr>
                <a:t>Sim</a:t>
              </a:r>
              <a:r>
                <a:rPr lang="el-GR" sz="1600" b="1">
                  <a:latin typeface="Comic Sans MS" pitchFamily="66" charset="0"/>
                </a:rPr>
                <a:t>é</a:t>
              </a:r>
              <a:r>
                <a:rPr lang="en-US" sz="1600" b="1">
                  <a:latin typeface="Comic Sans MS" pitchFamily="66" charset="0"/>
                </a:rPr>
                <a:t>on-Denis Poisson</a:t>
              </a:r>
            </a:p>
            <a:p>
              <a:pPr algn="ctr">
                <a:spcBef>
                  <a:spcPct val="50000"/>
                </a:spcBef>
              </a:pPr>
              <a:r>
                <a:rPr lang="en-US" sz="1600" b="1">
                  <a:latin typeface="Comic Sans MS" pitchFamily="66" charset="0"/>
                </a:rPr>
                <a:t>1781-1840</a:t>
              </a:r>
              <a:endParaRPr lang="el-GR" sz="1600" b="1">
                <a:latin typeface="Comic Sans MS" pitchFamily="66" charset="0"/>
              </a:endParaRPr>
            </a:p>
          </p:txBody>
        </p:sp>
      </p:grpSp>
      <p:grpSp>
        <p:nvGrpSpPr>
          <p:cNvPr id="27668" name="Group 20"/>
          <p:cNvGrpSpPr>
            <a:grpSpLocks/>
          </p:cNvGrpSpPr>
          <p:nvPr/>
        </p:nvGrpSpPr>
        <p:grpSpPr bwMode="auto">
          <a:xfrm>
            <a:off x="3203575" y="3716338"/>
            <a:ext cx="4176713" cy="1079500"/>
            <a:chOff x="1973" y="2024"/>
            <a:chExt cx="2631" cy="680"/>
          </a:xfrm>
        </p:grpSpPr>
        <p:sp>
          <p:nvSpPr>
            <p:cNvPr id="27662" name="Line 14"/>
            <p:cNvSpPr>
              <a:spLocks noChangeShapeType="1"/>
            </p:cNvSpPr>
            <p:nvPr/>
          </p:nvSpPr>
          <p:spPr bwMode="auto">
            <a:xfrm flipV="1">
              <a:off x="1973" y="2341"/>
              <a:ext cx="272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27664" name="Object 16"/>
            <p:cNvGraphicFramePr>
              <a:graphicFrameLocks noChangeAspect="1"/>
            </p:cNvGraphicFramePr>
            <p:nvPr/>
          </p:nvGraphicFramePr>
          <p:xfrm>
            <a:off x="2336" y="2024"/>
            <a:ext cx="2268" cy="4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73" name="Εξίσωση" r:id="rId9" imgW="1143000" imgH="241200" progId="Equation.3">
                    <p:embed/>
                  </p:oleObj>
                </mc:Choice>
                <mc:Fallback>
                  <p:oleObj name="Εξίσωση" r:id="rId9" imgW="1143000" imgH="241200" progId="Equation.3">
                    <p:embed/>
                    <p:pic>
                      <p:nvPicPr>
                        <p:cNvPr id="0" name="Picture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36" y="2024"/>
                          <a:ext cx="2268" cy="479"/>
                        </a:xfrm>
                        <a:prstGeom prst="rect">
                          <a:avLst/>
                        </a:prstGeom>
                        <a:noFill/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7667" name="Group 19"/>
          <p:cNvGrpSpPr>
            <a:grpSpLocks/>
          </p:cNvGrpSpPr>
          <p:nvPr/>
        </p:nvGrpSpPr>
        <p:grpSpPr bwMode="auto">
          <a:xfrm>
            <a:off x="3132138" y="5084763"/>
            <a:ext cx="4464050" cy="969962"/>
            <a:chOff x="1973" y="2840"/>
            <a:chExt cx="2812" cy="611"/>
          </a:xfrm>
        </p:grpSpPr>
        <p:sp>
          <p:nvSpPr>
            <p:cNvPr id="27663" name="Line 15"/>
            <p:cNvSpPr>
              <a:spLocks noChangeShapeType="1"/>
            </p:cNvSpPr>
            <p:nvPr/>
          </p:nvSpPr>
          <p:spPr bwMode="auto">
            <a:xfrm>
              <a:off x="1973" y="2840"/>
              <a:ext cx="318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27666" name="Object 18"/>
            <p:cNvGraphicFramePr>
              <a:graphicFrameLocks noChangeAspect="1"/>
            </p:cNvGraphicFramePr>
            <p:nvPr/>
          </p:nvGraphicFramePr>
          <p:xfrm>
            <a:off x="2336" y="2976"/>
            <a:ext cx="2449" cy="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74" name="Εξίσωση" r:id="rId11" imgW="1244520" imgH="241200" progId="Equation.3">
                    <p:embed/>
                  </p:oleObj>
                </mc:Choice>
                <mc:Fallback>
                  <p:oleObj name="Εξίσωση" r:id="rId11" imgW="1244520" imgH="241200" progId="Equation.3">
                    <p:embed/>
                    <p:pic>
                      <p:nvPicPr>
                        <p:cNvPr id="0" name="Picture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36" y="2976"/>
                          <a:ext cx="2449" cy="475"/>
                        </a:xfrm>
                        <a:prstGeom prst="rect">
                          <a:avLst/>
                        </a:prstGeom>
                        <a:noFill/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1619250" y="2420938"/>
            <a:ext cx="72723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Η σταθερά γ &gt; 1 εξαρτάται από την ατομικότητα του αερίου και το είδος των δεσμών μεταξύ των ατόμων του μορίου.</a:t>
            </a:r>
            <a:r>
              <a:rPr lang="el-GR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2766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66581-79BB-4B0B-8C36-7CA1C067F73F}" type="slidenum">
              <a:rPr lang="el-GR"/>
              <a:pPr/>
              <a:t>11</a:t>
            </a:fld>
            <a:endParaRPr lang="el-GR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353425" cy="1143000"/>
          </a:xfrm>
        </p:spPr>
        <p:txBody>
          <a:bodyPr/>
          <a:lstStyle/>
          <a:p>
            <a:r>
              <a:rPr lang="el-GR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Γραφική παράσταση αδιαβατικής μεταβολής</a:t>
            </a:r>
          </a:p>
        </p:txBody>
      </p:sp>
      <p:grpSp>
        <p:nvGrpSpPr>
          <p:cNvPr id="34844" name="Group 28"/>
          <p:cNvGrpSpPr>
            <a:grpSpLocks/>
          </p:cNvGrpSpPr>
          <p:nvPr/>
        </p:nvGrpSpPr>
        <p:grpSpPr bwMode="auto">
          <a:xfrm>
            <a:off x="2771775" y="1700213"/>
            <a:ext cx="3673475" cy="3103562"/>
            <a:chOff x="1746" y="1071"/>
            <a:chExt cx="2314" cy="1955"/>
          </a:xfrm>
        </p:grpSpPr>
        <p:sp>
          <p:nvSpPr>
            <p:cNvPr id="34821" name="Line 5"/>
            <p:cNvSpPr>
              <a:spLocks noChangeShapeType="1"/>
            </p:cNvSpPr>
            <p:nvPr/>
          </p:nvSpPr>
          <p:spPr bwMode="auto">
            <a:xfrm flipH="1" flipV="1">
              <a:off x="2154" y="1117"/>
              <a:ext cx="1" cy="163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4822" name="Line 6"/>
            <p:cNvSpPr>
              <a:spLocks noChangeShapeType="1"/>
            </p:cNvSpPr>
            <p:nvPr/>
          </p:nvSpPr>
          <p:spPr bwMode="auto">
            <a:xfrm>
              <a:off x="2155" y="2750"/>
              <a:ext cx="181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4823" name="Text Box 7"/>
            <p:cNvSpPr txBox="1">
              <a:spLocks noChangeArrowheads="1"/>
            </p:cNvSpPr>
            <p:nvPr/>
          </p:nvSpPr>
          <p:spPr bwMode="auto">
            <a:xfrm>
              <a:off x="1973" y="2659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Comic Sans MS" pitchFamily="66" charset="0"/>
                </a:rPr>
                <a:t>0</a:t>
              </a:r>
              <a:endParaRPr lang="el-GR" sz="1800">
                <a:latin typeface="Comic Sans MS" pitchFamily="66" charset="0"/>
              </a:endParaRPr>
            </a:p>
          </p:txBody>
        </p:sp>
        <p:sp>
          <p:nvSpPr>
            <p:cNvPr id="34824" name="Text Box 8"/>
            <p:cNvSpPr txBox="1">
              <a:spLocks noChangeArrowheads="1"/>
            </p:cNvSpPr>
            <p:nvPr/>
          </p:nvSpPr>
          <p:spPr bwMode="auto">
            <a:xfrm>
              <a:off x="1746" y="1071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i="1">
                  <a:latin typeface="Comic Sans MS" pitchFamily="66" charset="0"/>
                </a:rPr>
                <a:t>p</a:t>
              </a:r>
              <a:r>
                <a:rPr lang="en-US" sz="1800">
                  <a:latin typeface="Comic Sans MS" pitchFamily="66" charset="0"/>
                </a:rPr>
                <a:t>/Pa</a:t>
              </a:r>
              <a:endParaRPr lang="el-GR" sz="1800" i="1">
                <a:latin typeface="Comic Sans MS" pitchFamily="66" charset="0"/>
              </a:endParaRPr>
            </a:p>
          </p:txBody>
        </p:sp>
        <p:sp>
          <p:nvSpPr>
            <p:cNvPr id="34825" name="Text Box 9"/>
            <p:cNvSpPr txBox="1">
              <a:spLocks noChangeArrowheads="1"/>
            </p:cNvSpPr>
            <p:nvPr/>
          </p:nvSpPr>
          <p:spPr bwMode="auto">
            <a:xfrm>
              <a:off x="3561" y="2795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i="1">
                  <a:latin typeface="Comic Sans MS" pitchFamily="66" charset="0"/>
                </a:rPr>
                <a:t>V</a:t>
              </a:r>
              <a:r>
                <a:rPr lang="en-US" sz="1800">
                  <a:latin typeface="Comic Sans MS" pitchFamily="66" charset="0"/>
                </a:rPr>
                <a:t>/m</a:t>
              </a:r>
              <a:r>
                <a:rPr lang="en-US" sz="1800" baseline="30000">
                  <a:latin typeface="Comic Sans MS" pitchFamily="66" charset="0"/>
                </a:rPr>
                <a:t>3</a:t>
              </a:r>
              <a:endParaRPr lang="el-GR" sz="1800" i="1">
                <a:latin typeface="Comic Sans MS" pitchFamily="66" charset="0"/>
              </a:endParaRPr>
            </a:p>
          </p:txBody>
        </p:sp>
      </p:grpSp>
      <p:sp>
        <p:nvSpPr>
          <p:cNvPr id="34826" name="Arc 10"/>
          <p:cNvSpPr>
            <a:spLocks/>
          </p:cNvSpPr>
          <p:nvPr/>
        </p:nvSpPr>
        <p:spPr bwMode="auto">
          <a:xfrm rot="12472983">
            <a:off x="4049713" y="1890713"/>
            <a:ext cx="1620837" cy="1728787"/>
          </a:xfrm>
          <a:custGeom>
            <a:avLst/>
            <a:gdLst>
              <a:gd name="G0" fmla="+- 0 0 0"/>
              <a:gd name="G1" fmla="+- 21182 0 0"/>
              <a:gd name="G2" fmla="+- 21600 0 0"/>
              <a:gd name="T0" fmla="*/ 4231 w 19216"/>
              <a:gd name="T1" fmla="*/ 0 h 21182"/>
              <a:gd name="T2" fmla="*/ 19216 w 19216"/>
              <a:gd name="T3" fmla="*/ 11318 h 21182"/>
              <a:gd name="T4" fmla="*/ 0 w 19216"/>
              <a:gd name="T5" fmla="*/ 21182 h 2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16" h="21182" fill="none" extrusionOk="0">
                <a:moveTo>
                  <a:pt x="4230" y="0"/>
                </a:moveTo>
                <a:cubicBezTo>
                  <a:pt x="10690" y="1290"/>
                  <a:pt x="16208" y="5457"/>
                  <a:pt x="19216" y="11317"/>
                </a:cubicBezTo>
              </a:path>
              <a:path w="19216" h="21182" stroke="0" extrusionOk="0">
                <a:moveTo>
                  <a:pt x="4230" y="0"/>
                </a:moveTo>
                <a:cubicBezTo>
                  <a:pt x="10690" y="1290"/>
                  <a:pt x="16208" y="5457"/>
                  <a:pt x="19216" y="11317"/>
                </a:cubicBezTo>
                <a:lnTo>
                  <a:pt x="0" y="21182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4848" name="Group 32"/>
          <p:cNvGrpSpPr>
            <a:grpSpLocks/>
          </p:cNvGrpSpPr>
          <p:nvPr/>
        </p:nvGrpSpPr>
        <p:grpSpPr bwMode="auto">
          <a:xfrm>
            <a:off x="3060700" y="3357563"/>
            <a:ext cx="2087563" cy="1374775"/>
            <a:chOff x="1928" y="2115"/>
            <a:chExt cx="1315" cy="866"/>
          </a:xfrm>
        </p:grpSpPr>
        <p:sp>
          <p:nvSpPr>
            <p:cNvPr id="34828" name="Line 12"/>
            <p:cNvSpPr>
              <a:spLocks noChangeShapeType="1"/>
            </p:cNvSpPr>
            <p:nvPr/>
          </p:nvSpPr>
          <p:spPr bwMode="auto">
            <a:xfrm flipH="1">
              <a:off x="2154" y="2341"/>
              <a:ext cx="9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4829" name="Text Box 13"/>
            <p:cNvSpPr txBox="1">
              <a:spLocks noChangeArrowheads="1"/>
            </p:cNvSpPr>
            <p:nvPr/>
          </p:nvSpPr>
          <p:spPr bwMode="auto">
            <a:xfrm>
              <a:off x="3016" y="2115"/>
              <a:ext cx="22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Comic Sans MS" pitchFamily="66" charset="0"/>
                </a:rPr>
                <a:t>B</a:t>
              </a:r>
              <a:endParaRPr lang="el-GR" sz="2000" b="1">
                <a:latin typeface="Comic Sans MS" pitchFamily="66" charset="0"/>
              </a:endParaRPr>
            </a:p>
          </p:txBody>
        </p:sp>
        <p:sp>
          <p:nvSpPr>
            <p:cNvPr id="34831" name="Text Box 15"/>
            <p:cNvSpPr txBox="1">
              <a:spLocks noChangeArrowheads="1"/>
            </p:cNvSpPr>
            <p:nvPr/>
          </p:nvSpPr>
          <p:spPr bwMode="auto">
            <a:xfrm>
              <a:off x="1928" y="2206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i="1">
                  <a:latin typeface="Comic Sans MS" pitchFamily="66" charset="0"/>
                </a:rPr>
                <a:t>p</a:t>
              </a:r>
              <a:r>
                <a:rPr lang="en-US" sz="1800" baseline="-25000">
                  <a:latin typeface="Comic Sans MS" pitchFamily="66" charset="0"/>
                </a:rPr>
                <a:t>2</a:t>
              </a:r>
              <a:endParaRPr lang="el-GR" sz="1800" i="1">
                <a:latin typeface="Comic Sans MS" pitchFamily="66" charset="0"/>
              </a:endParaRPr>
            </a:p>
          </p:txBody>
        </p:sp>
        <p:sp>
          <p:nvSpPr>
            <p:cNvPr id="34834" name="Line 18"/>
            <p:cNvSpPr>
              <a:spLocks noChangeShapeType="1"/>
            </p:cNvSpPr>
            <p:nvPr/>
          </p:nvSpPr>
          <p:spPr bwMode="auto">
            <a:xfrm>
              <a:off x="3061" y="2341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4836" name="Text Box 20"/>
            <p:cNvSpPr txBox="1">
              <a:spLocks noChangeArrowheads="1"/>
            </p:cNvSpPr>
            <p:nvPr/>
          </p:nvSpPr>
          <p:spPr bwMode="auto">
            <a:xfrm>
              <a:off x="2971" y="2750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i="1">
                  <a:latin typeface="Comic Sans MS" pitchFamily="66" charset="0"/>
                </a:rPr>
                <a:t>V</a:t>
              </a:r>
              <a:r>
                <a:rPr lang="en-US" sz="1800" baseline="-25000">
                  <a:latin typeface="Comic Sans MS" pitchFamily="66" charset="0"/>
                </a:rPr>
                <a:t>2</a:t>
              </a:r>
              <a:endParaRPr lang="el-GR" sz="1800" i="1">
                <a:latin typeface="Comic Sans MS" pitchFamily="66" charset="0"/>
              </a:endParaRPr>
            </a:p>
          </p:txBody>
        </p:sp>
      </p:grpSp>
      <p:grpSp>
        <p:nvGrpSpPr>
          <p:cNvPr id="34847" name="Group 31"/>
          <p:cNvGrpSpPr>
            <a:grpSpLocks/>
          </p:cNvGrpSpPr>
          <p:nvPr/>
        </p:nvGrpSpPr>
        <p:grpSpPr bwMode="auto">
          <a:xfrm>
            <a:off x="4067175" y="1693863"/>
            <a:ext cx="1944688" cy="1814512"/>
            <a:chOff x="2562" y="1067"/>
            <a:chExt cx="1225" cy="1143"/>
          </a:xfrm>
        </p:grpSpPr>
        <p:sp>
          <p:nvSpPr>
            <p:cNvPr id="34837" name="Arc 21"/>
            <p:cNvSpPr>
              <a:spLocks/>
            </p:cNvSpPr>
            <p:nvPr/>
          </p:nvSpPr>
          <p:spPr bwMode="auto">
            <a:xfrm rot="11113799">
              <a:off x="2562" y="1067"/>
              <a:ext cx="1112" cy="1089"/>
            </a:xfrm>
            <a:custGeom>
              <a:avLst/>
              <a:gdLst>
                <a:gd name="G0" fmla="+- 0 0 0"/>
                <a:gd name="G1" fmla="+- 21556 0 0"/>
                <a:gd name="G2" fmla="+- 21600 0 0"/>
                <a:gd name="T0" fmla="*/ 1385 w 20980"/>
                <a:gd name="T1" fmla="*/ 0 h 21556"/>
                <a:gd name="T2" fmla="*/ 20980 w 20980"/>
                <a:gd name="T3" fmla="*/ 16418 h 21556"/>
                <a:gd name="T4" fmla="*/ 0 w 20980"/>
                <a:gd name="T5" fmla="*/ 21556 h 21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80" h="21556" fill="none" extrusionOk="0">
                  <a:moveTo>
                    <a:pt x="1384" y="0"/>
                  </a:moveTo>
                  <a:cubicBezTo>
                    <a:pt x="10801" y="605"/>
                    <a:pt x="18735" y="7252"/>
                    <a:pt x="20980" y="16417"/>
                  </a:cubicBezTo>
                </a:path>
                <a:path w="20980" h="21556" stroke="0" extrusionOk="0">
                  <a:moveTo>
                    <a:pt x="1384" y="0"/>
                  </a:moveTo>
                  <a:cubicBezTo>
                    <a:pt x="10801" y="605"/>
                    <a:pt x="18735" y="7252"/>
                    <a:pt x="20980" y="16417"/>
                  </a:cubicBezTo>
                  <a:lnTo>
                    <a:pt x="0" y="21556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840" name="Text Box 24"/>
            <p:cNvSpPr txBox="1">
              <a:spLocks noChangeArrowheads="1"/>
            </p:cNvSpPr>
            <p:nvPr/>
          </p:nvSpPr>
          <p:spPr bwMode="auto">
            <a:xfrm>
              <a:off x="3470" y="1979"/>
              <a:ext cx="31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1800" b="1" i="1">
                  <a:latin typeface="Comic Sans MS" pitchFamily="66" charset="0"/>
                </a:rPr>
                <a:t>Τ</a:t>
              </a:r>
              <a:r>
                <a:rPr lang="el-GR" sz="1800" b="1" baseline="-25000">
                  <a:latin typeface="Comic Sans MS" pitchFamily="66" charset="0"/>
                </a:rPr>
                <a:t>1</a:t>
              </a:r>
              <a:endParaRPr lang="el-GR" sz="1800" b="1">
                <a:latin typeface="Comic Sans MS" pitchFamily="66" charset="0"/>
              </a:endParaRPr>
            </a:p>
          </p:txBody>
        </p:sp>
      </p:grpSp>
      <p:grpSp>
        <p:nvGrpSpPr>
          <p:cNvPr id="34849" name="Group 33"/>
          <p:cNvGrpSpPr>
            <a:grpSpLocks/>
          </p:cNvGrpSpPr>
          <p:nvPr/>
        </p:nvGrpSpPr>
        <p:grpSpPr bwMode="auto">
          <a:xfrm>
            <a:off x="3768725" y="1927225"/>
            <a:ext cx="2170113" cy="2084388"/>
            <a:chOff x="2374" y="1214"/>
            <a:chExt cx="1367" cy="1313"/>
          </a:xfrm>
        </p:grpSpPr>
        <p:sp>
          <p:nvSpPr>
            <p:cNvPr id="34838" name="Arc 22"/>
            <p:cNvSpPr>
              <a:spLocks/>
            </p:cNvSpPr>
            <p:nvPr/>
          </p:nvSpPr>
          <p:spPr bwMode="auto">
            <a:xfrm rot="11113799">
              <a:off x="2374" y="1214"/>
              <a:ext cx="1140" cy="1156"/>
            </a:xfrm>
            <a:custGeom>
              <a:avLst/>
              <a:gdLst>
                <a:gd name="G0" fmla="+- 1184 0 0"/>
                <a:gd name="G1" fmla="+- 21600 0 0"/>
                <a:gd name="G2" fmla="+- 21600 0 0"/>
                <a:gd name="T0" fmla="*/ 0 w 21482"/>
                <a:gd name="T1" fmla="*/ 32 h 21600"/>
                <a:gd name="T2" fmla="*/ 21482 w 21482"/>
                <a:gd name="T3" fmla="*/ 14213 h 21600"/>
                <a:gd name="T4" fmla="*/ 1184 w 21482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82" h="21600" fill="none" extrusionOk="0">
                  <a:moveTo>
                    <a:pt x="0" y="32"/>
                  </a:moveTo>
                  <a:cubicBezTo>
                    <a:pt x="394" y="10"/>
                    <a:pt x="789" y="-1"/>
                    <a:pt x="1184" y="0"/>
                  </a:cubicBezTo>
                  <a:cubicBezTo>
                    <a:pt x="10264" y="0"/>
                    <a:pt x="18376" y="5679"/>
                    <a:pt x="21481" y="14213"/>
                  </a:cubicBezTo>
                </a:path>
                <a:path w="21482" h="21600" stroke="0" extrusionOk="0">
                  <a:moveTo>
                    <a:pt x="0" y="32"/>
                  </a:moveTo>
                  <a:cubicBezTo>
                    <a:pt x="394" y="10"/>
                    <a:pt x="789" y="-1"/>
                    <a:pt x="1184" y="0"/>
                  </a:cubicBezTo>
                  <a:cubicBezTo>
                    <a:pt x="10264" y="0"/>
                    <a:pt x="18376" y="5679"/>
                    <a:pt x="21481" y="14213"/>
                  </a:cubicBezTo>
                  <a:lnTo>
                    <a:pt x="1184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841" name="Text Box 25"/>
            <p:cNvSpPr txBox="1">
              <a:spLocks noChangeArrowheads="1"/>
            </p:cNvSpPr>
            <p:nvPr/>
          </p:nvSpPr>
          <p:spPr bwMode="auto">
            <a:xfrm>
              <a:off x="3424" y="2296"/>
              <a:ext cx="31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1800" b="1" i="1">
                  <a:latin typeface="Comic Sans MS" pitchFamily="66" charset="0"/>
                </a:rPr>
                <a:t>Τ</a:t>
              </a:r>
              <a:r>
                <a:rPr lang="el-GR" sz="1800" b="1" baseline="-25000">
                  <a:latin typeface="Comic Sans MS" pitchFamily="66" charset="0"/>
                </a:rPr>
                <a:t>2</a:t>
              </a:r>
              <a:endParaRPr lang="el-GR" sz="1800" b="1">
                <a:latin typeface="Comic Sans MS" pitchFamily="66" charset="0"/>
              </a:endParaRPr>
            </a:p>
          </p:txBody>
        </p:sp>
      </p:grp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5219700" y="1844675"/>
            <a:ext cx="1512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Τ</a:t>
            </a:r>
            <a:r>
              <a:rPr lang="el-GR" b="1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1</a:t>
            </a:r>
            <a:r>
              <a:rPr lang="el-GR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&gt;</a:t>
            </a:r>
            <a:r>
              <a:rPr lang="el-G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Τ</a:t>
            </a:r>
            <a:r>
              <a:rPr lang="el-GR" b="1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2</a:t>
            </a:r>
            <a:endParaRPr lang="el-GR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grpSp>
        <p:nvGrpSpPr>
          <p:cNvPr id="34846" name="Group 30"/>
          <p:cNvGrpSpPr>
            <a:grpSpLocks/>
          </p:cNvGrpSpPr>
          <p:nvPr/>
        </p:nvGrpSpPr>
        <p:grpSpPr bwMode="auto">
          <a:xfrm>
            <a:off x="3059113" y="1989138"/>
            <a:ext cx="1441450" cy="2743200"/>
            <a:chOff x="1927" y="1253"/>
            <a:chExt cx="908" cy="1728"/>
          </a:xfrm>
        </p:grpSpPr>
        <p:grpSp>
          <p:nvGrpSpPr>
            <p:cNvPr id="34845" name="Group 29"/>
            <p:cNvGrpSpPr>
              <a:grpSpLocks/>
            </p:cNvGrpSpPr>
            <p:nvPr/>
          </p:nvGrpSpPr>
          <p:grpSpPr bwMode="auto">
            <a:xfrm>
              <a:off x="1927" y="1344"/>
              <a:ext cx="862" cy="1637"/>
              <a:chOff x="1927" y="1344"/>
              <a:chExt cx="862" cy="1637"/>
            </a:xfrm>
          </p:grpSpPr>
          <p:sp>
            <p:nvSpPr>
              <p:cNvPr id="34827" name="Line 11"/>
              <p:cNvSpPr>
                <a:spLocks noChangeShapeType="1"/>
              </p:cNvSpPr>
              <p:nvPr/>
            </p:nvSpPr>
            <p:spPr bwMode="auto">
              <a:xfrm flipH="1">
                <a:off x="2154" y="1480"/>
                <a:ext cx="49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30" name="Text Box 14"/>
              <p:cNvSpPr txBox="1">
                <a:spLocks noChangeArrowheads="1"/>
              </p:cNvSpPr>
              <p:nvPr/>
            </p:nvSpPr>
            <p:spPr bwMode="auto">
              <a:xfrm>
                <a:off x="1927" y="1344"/>
                <a:ext cx="2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 i="1">
                    <a:latin typeface="Comic Sans MS" pitchFamily="66" charset="0"/>
                  </a:rPr>
                  <a:t>p</a:t>
                </a:r>
                <a:r>
                  <a:rPr lang="en-US" sz="1800" baseline="-25000">
                    <a:latin typeface="Comic Sans MS" pitchFamily="66" charset="0"/>
                  </a:rPr>
                  <a:t>1</a:t>
                </a:r>
                <a:endParaRPr lang="el-GR" sz="1800" i="1">
                  <a:latin typeface="Comic Sans MS" pitchFamily="66" charset="0"/>
                </a:endParaRPr>
              </a:p>
            </p:txBody>
          </p:sp>
          <p:sp>
            <p:nvSpPr>
              <p:cNvPr id="34833" name="Line 17"/>
              <p:cNvSpPr>
                <a:spLocks noChangeShapeType="1"/>
              </p:cNvSpPr>
              <p:nvPr/>
            </p:nvSpPr>
            <p:spPr bwMode="auto">
              <a:xfrm>
                <a:off x="2653" y="1480"/>
                <a:ext cx="0" cy="127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35" name="Text Box 19"/>
              <p:cNvSpPr txBox="1">
                <a:spLocks noChangeArrowheads="1"/>
              </p:cNvSpPr>
              <p:nvPr/>
            </p:nvSpPr>
            <p:spPr bwMode="auto">
              <a:xfrm>
                <a:off x="2517" y="2750"/>
                <a:ext cx="2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 i="1">
                    <a:latin typeface="Comic Sans MS" pitchFamily="66" charset="0"/>
                  </a:rPr>
                  <a:t>V</a:t>
                </a:r>
                <a:r>
                  <a:rPr lang="en-US" sz="1800" baseline="-25000">
                    <a:latin typeface="Comic Sans MS" pitchFamily="66" charset="0"/>
                  </a:rPr>
                  <a:t>1</a:t>
                </a:r>
                <a:endParaRPr lang="el-GR" sz="1800" i="1">
                  <a:latin typeface="Comic Sans MS" pitchFamily="66" charset="0"/>
                </a:endParaRPr>
              </a:p>
            </p:txBody>
          </p:sp>
        </p:grpSp>
        <p:sp>
          <p:nvSpPr>
            <p:cNvPr id="34843" name="Text Box 27"/>
            <p:cNvSpPr txBox="1">
              <a:spLocks noChangeArrowheads="1"/>
            </p:cNvSpPr>
            <p:nvPr/>
          </p:nvSpPr>
          <p:spPr bwMode="auto">
            <a:xfrm>
              <a:off x="2608" y="1253"/>
              <a:ext cx="22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000" b="1">
                  <a:latin typeface="Comic Sans MS" pitchFamily="66" charset="0"/>
                </a:rPr>
                <a:t>Α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4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4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4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4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4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  <p:bldP spid="34826" grpId="0" animBg="1"/>
      <p:bldP spid="348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385C-98AD-4DDC-9C2C-D8D950897EE0}" type="slidenum">
              <a:rPr lang="el-GR"/>
              <a:pPr/>
              <a:t>12</a:t>
            </a:fld>
            <a:endParaRPr lang="el-GR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765300" y="1484313"/>
            <a:ext cx="1800225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latin typeface="Comic Sans MS" pitchFamily="66" charset="0"/>
              </a:rPr>
              <a:t>Θερμότητα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284663" y="1341438"/>
            <a:ext cx="23034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 = 0</a:t>
            </a:r>
            <a:endParaRPr lang="el-GR" sz="36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916238" y="404813"/>
            <a:ext cx="30972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= </a:t>
            </a:r>
            <a:r>
              <a:rPr lang="el-GR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</a:t>
            </a:r>
            <a:r>
              <a:rPr lang="en-US" sz="36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</a:t>
            </a: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+</a:t>
            </a:r>
            <a:r>
              <a:rPr lang="en-US" sz="36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r>
              <a:rPr lang="en-US" sz="3600" b="1" i="1">
                <a:latin typeface="Comic Sans MS" pitchFamily="66" charset="0"/>
              </a:rPr>
              <a:t> </a:t>
            </a:r>
            <a:endParaRPr lang="el-GR" sz="3600" b="1" i="1">
              <a:latin typeface="Comic Sans MS" pitchFamily="66" charset="0"/>
            </a:endParaRPr>
          </a:p>
        </p:txBody>
      </p:sp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3708400" y="2492375"/>
          <a:ext cx="2647950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" name="Εξίσωση" r:id="rId4" imgW="799920" imgH="190440" progId="Equation.3">
                  <p:embed/>
                </p:oleObj>
              </mc:Choice>
              <mc:Fallback>
                <p:oleObj name="Εξίσωση" r:id="rId4" imgW="799920" imgH="1904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492375"/>
                        <a:ext cx="2647950" cy="63023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2339975" y="2565400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latin typeface="Comic Sans MS" pitchFamily="66" charset="0"/>
              </a:rPr>
              <a:t>Άρα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1619250" y="3789363"/>
            <a:ext cx="1079500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latin typeface="Comic Sans MS" pitchFamily="66" charset="0"/>
              </a:rPr>
              <a:t>Έργο</a:t>
            </a:r>
          </a:p>
        </p:txBody>
      </p:sp>
      <p:graphicFrame>
        <p:nvGraphicFramePr>
          <p:cNvPr id="25610" name="Object 10"/>
          <p:cNvGraphicFramePr>
            <a:graphicFrameLocks noChangeAspect="1"/>
          </p:cNvGraphicFramePr>
          <p:nvPr/>
        </p:nvGraphicFramePr>
        <p:xfrm>
          <a:off x="3635375" y="3357563"/>
          <a:ext cx="4386263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7" name="Εξίσωση" r:id="rId6" imgW="1562040" imgH="444240" progId="Equation.3">
                  <p:embed/>
                </p:oleObj>
              </mc:Choice>
              <mc:Fallback>
                <p:oleObj name="Εξίσωση" r:id="rId6" imgW="1562040" imgH="4442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3357563"/>
                        <a:ext cx="4386263" cy="1247775"/>
                      </a:xfrm>
                      <a:prstGeom prst="rect">
                        <a:avLst/>
                      </a:prstGeom>
                      <a:noFill/>
                      <a:effectLst>
                        <a:outerShdw dist="35921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323850" y="4797425"/>
            <a:ext cx="3313113" cy="1004888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>
                <a:latin typeface="Comic Sans MS" pitchFamily="66" charset="0"/>
              </a:rPr>
              <a:t>Μεταβολή </a:t>
            </a:r>
          </a:p>
          <a:p>
            <a:pPr algn="ctr">
              <a:spcBef>
                <a:spcPct val="50000"/>
              </a:spcBef>
            </a:pPr>
            <a:r>
              <a:rPr lang="el-GR" b="1">
                <a:latin typeface="Comic Sans MS" pitchFamily="66" charset="0"/>
              </a:rPr>
              <a:t>εσωτερικής ενέργειας</a:t>
            </a:r>
          </a:p>
        </p:txBody>
      </p:sp>
      <p:graphicFrame>
        <p:nvGraphicFramePr>
          <p:cNvPr id="25612" name="Object 12"/>
          <p:cNvGraphicFramePr>
            <a:graphicFrameLocks noChangeAspect="1"/>
          </p:cNvGraphicFramePr>
          <p:nvPr/>
        </p:nvGraphicFramePr>
        <p:xfrm>
          <a:off x="3851275" y="4724400"/>
          <a:ext cx="5029200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8" name="Εξίσωση" r:id="rId8" imgW="1790640" imgH="444240" progId="Equation.3">
                  <p:embed/>
                </p:oleObj>
              </mc:Choice>
              <mc:Fallback>
                <p:oleObj name="Εξίσωση" r:id="rId8" imgW="1790640" imgH="4442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4724400"/>
                        <a:ext cx="5029200" cy="1247775"/>
                      </a:xfrm>
                      <a:prstGeom prst="rect">
                        <a:avLst/>
                      </a:prstGeom>
                      <a:noFill/>
                      <a:effectLst>
                        <a:outerShdw dist="35921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  <p:bldP spid="25605" grpId="0"/>
      <p:bldP spid="25606" grpId="0"/>
      <p:bldP spid="25608" grpId="0"/>
      <p:bldP spid="25609" grpId="0" animBg="1"/>
      <p:bldP spid="256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8B34-BF6A-4E7D-967C-033BDCEB388E}" type="slidenum">
              <a:rPr lang="el-GR"/>
              <a:pPr/>
              <a:t>13</a:t>
            </a:fld>
            <a:endParaRPr lang="el-GR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763713" y="765175"/>
            <a:ext cx="5688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hlinkClick r:id="rId2" action="ppaction://hlinkfile"/>
              </a:rPr>
              <a:t>Applet </a:t>
            </a:r>
            <a:r>
              <a:rPr lang="el-GR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hlinkClick r:id="rId2" action="ppaction://hlinkfile"/>
              </a:rPr>
              <a:t>για αδιαβατική μεταβολή</a:t>
            </a:r>
            <a:endParaRPr lang="el-GR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7159-07A7-47B3-B6AA-D58D8E720FDC}" type="slidenum">
              <a:rPr lang="el-GR"/>
              <a:pPr/>
              <a:t>14</a:t>
            </a:fld>
            <a:endParaRPr lang="el-GR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900113" y="260350"/>
            <a:ext cx="698341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l-GR" sz="40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Κυκλική μεταβολή</a:t>
            </a:r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 rot="-1897162">
            <a:off x="3851275" y="1844675"/>
            <a:ext cx="1671638" cy="1008063"/>
          </a:xfrm>
          <a:prstGeom prst="ellipse">
            <a:avLst/>
          </a:prstGeom>
          <a:solidFill>
            <a:srgbClr val="CCFFFF"/>
          </a:solidFill>
          <a:ln w="28575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43035" name="Group 27"/>
          <p:cNvGrpSpPr>
            <a:grpSpLocks/>
          </p:cNvGrpSpPr>
          <p:nvPr/>
        </p:nvGrpSpPr>
        <p:grpSpPr bwMode="auto">
          <a:xfrm>
            <a:off x="3859213" y="1628775"/>
            <a:ext cx="1511300" cy="1027113"/>
            <a:chOff x="2431" y="1026"/>
            <a:chExt cx="952" cy="647"/>
          </a:xfrm>
        </p:grpSpPr>
        <p:sp>
          <p:nvSpPr>
            <p:cNvPr id="43018" name="Arc 10"/>
            <p:cNvSpPr>
              <a:spLocks/>
            </p:cNvSpPr>
            <p:nvPr/>
          </p:nvSpPr>
          <p:spPr bwMode="auto">
            <a:xfrm rot="10251369" flipV="1">
              <a:off x="2431" y="1131"/>
              <a:ext cx="952" cy="542"/>
            </a:xfrm>
            <a:custGeom>
              <a:avLst/>
              <a:gdLst>
                <a:gd name="G0" fmla="+- 0 0 0"/>
                <a:gd name="G1" fmla="+- 20872 0 0"/>
                <a:gd name="G2" fmla="+- 21600 0 0"/>
                <a:gd name="T0" fmla="*/ 5559 w 21600"/>
                <a:gd name="T1" fmla="*/ 0 h 21502"/>
                <a:gd name="T2" fmla="*/ 21591 w 21600"/>
                <a:gd name="T3" fmla="*/ 21502 h 21502"/>
                <a:gd name="T4" fmla="*/ 0 w 21600"/>
                <a:gd name="T5" fmla="*/ 20872 h 21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02" fill="none" extrusionOk="0">
                  <a:moveTo>
                    <a:pt x="5559" y="-1"/>
                  </a:moveTo>
                  <a:cubicBezTo>
                    <a:pt x="15017" y="2518"/>
                    <a:pt x="21600" y="11083"/>
                    <a:pt x="21600" y="20872"/>
                  </a:cubicBezTo>
                  <a:cubicBezTo>
                    <a:pt x="21600" y="21082"/>
                    <a:pt x="21596" y="21292"/>
                    <a:pt x="21590" y="21501"/>
                  </a:cubicBezTo>
                </a:path>
                <a:path w="21600" h="21502" stroke="0" extrusionOk="0">
                  <a:moveTo>
                    <a:pt x="5559" y="-1"/>
                  </a:moveTo>
                  <a:cubicBezTo>
                    <a:pt x="15017" y="2518"/>
                    <a:pt x="21600" y="11083"/>
                    <a:pt x="21600" y="20872"/>
                  </a:cubicBezTo>
                  <a:cubicBezTo>
                    <a:pt x="21600" y="21082"/>
                    <a:pt x="21596" y="21292"/>
                    <a:pt x="21590" y="21501"/>
                  </a:cubicBezTo>
                  <a:lnTo>
                    <a:pt x="0" y="20872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23" name="Text Box 15"/>
            <p:cNvSpPr txBox="1">
              <a:spLocks noChangeArrowheads="1"/>
            </p:cNvSpPr>
            <p:nvPr/>
          </p:nvSpPr>
          <p:spPr bwMode="auto">
            <a:xfrm>
              <a:off x="2608" y="1026"/>
              <a:ext cx="2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latin typeface="Comic Sans MS" pitchFamily="66" charset="0"/>
                </a:rPr>
                <a:t>B</a:t>
              </a:r>
              <a:endParaRPr lang="el-GR" sz="1600" b="1">
                <a:latin typeface="Comic Sans MS" pitchFamily="66" charset="0"/>
              </a:endParaRPr>
            </a:p>
          </p:txBody>
        </p:sp>
      </p:grpSp>
      <p:grpSp>
        <p:nvGrpSpPr>
          <p:cNvPr id="43032" name="Group 24"/>
          <p:cNvGrpSpPr>
            <a:grpSpLocks/>
          </p:cNvGrpSpPr>
          <p:nvPr/>
        </p:nvGrpSpPr>
        <p:grpSpPr bwMode="auto">
          <a:xfrm>
            <a:off x="3563938" y="2565400"/>
            <a:ext cx="647700" cy="1416050"/>
            <a:chOff x="2245" y="1616"/>
            <a:chExt cx="408" cy="892"/>
          </a:xfrm>
        </p:grpSpPr>
        <p:sp>
          <p:nvSpPr>
            <p:cNvPr id="43020" name="Line 12"/>
            <p:cNvSpPr>
              <a:spLocks noChangeShapeType="1"/>
            </p:cNvSpPr>
            <p:nvPr/>
          </p:nvSpPr>
          <p:spPr bwMode="auto">
            <a:xfrm>
              <a:off x="2472" y="1752"/>
              <a:ext cx="0" cy="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3022" name="Text Box 14"/>
            <p:cNvSpPr txBox="1">
              <a:spLocks noChangeArrowheads="1"/>
            </p:cNvSpPr>
            <p:nvPr/>
          </p:nvSpPr>
          <p:spPr bwMode="auto">
            <a:xfrm>
              <a:off x="2245" y="1616"/>
              <a:ext cx="2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latin typeface="Comic Sans MS" pitchFamily="66" charset="0"/>
                </a:rPr>
                <a:t>A</a:t>
              </a:r>
              <a:endParaRPr lang="el-GR" sz="1600" b="1">
                <a:latin typeface="Comic Sans MS" pitchFamily="66" charset="0"/>
              </a:endParaRPr>
            </a:p>
          </p:txBody>
        </p:sp>
        <p:sp>
          <p:nvSpPr>
            <p:cNvPr id="43025" name="Text Box 17"/>
            <p:cNvSpPr txBox="1">
              <a:spLocks noChangeArrowheads="1"/>
            </p:cNvSpPr>
            <p:nvPr/>
          </p:nvSpPr>
          <p:spPr bwMode="auto">
            <a:xfrm>
              <a:off x="2381" y="2296"/>
              <a:ext cx="2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1600" b="1">
                  <a:latin typeface="Comic Sans MS" pitchFamily="66" charset="0"/>
                </a:rPr>
                <a:t>Μ</a:t>
              </a:r>
            </a:p>
          </p:txBody>
        </p:sp>
      </p:grpSp>
      <p:grpSp>
        <p:nvGrpSpPr>
          <p:cNvPr id="43033" name="Group 25"/>
          <p:cNvGrpSpPr>
            <a:grpSpLocks/>
          </p:cNvGrpSpPr>
          <p:nvPr/>
        </p:nvGrpSpPr>
        <p:grpSpPr bwMode="auto">
          <a:xfrm>
            <a:off x="2771775" y="1125538"/>
            <a:ext cx="3671888" cy="2916237"/>
            <a:chOff x="1746" y="709"/>
            <a:chExt cx="2313" cy="1837"/>
          </a:xfrm>
        </p:grpSpPr>
        <p:sp>
          <p:nvSpPr>
            <p:cNvPr id="43014" name="Line 6"/>
            <p:cNvSpPr>
              <a:spLocks noChangeShapeType="1"/>
            </p:cNvSpPr>
            <p:nvPr/>
          </p:nvSpPr>
          <p:spPr bwMode="auto">
            <a:xfrm>
              <a:off x="2018" y="2296"/>
              <a:ext cx="19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3013" name="Line 5"/>
            <p:cNvSpPr>
              <a:spLocks noChangeShapeType="1"/>
            </p:cNvSpPr>
            <p:nvPr/>
          </p:nvSpPr>
          <p:spPr bwMode="auto">
            <a:xfrm flipV="1">
              <a:off x="2018" y="754"/>
              <a:ext cx="0" cy="15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3015" name="Text Box 7"/>
            <p:cNvSpPr txBox="1">
              <a:spLocks noChangeArrowheads="1"/>
            </p:cNvSpPr>
            <p:nvPr/>
          </p:nvSpPr>
          <p:spPr bwMode="auto">
            <a:xfrm>
              <a:off x="1746" y="709"/>
              <a:ext cx="22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latin typeface="Comic Sans MS" pitchFamily="66" charset="0"/>
                </a:rPr>
                <a:t>p</a:t>
              </a:r>
              <a:endParaRPr lang="el-GR" sz="2000" b="1" i="1">
                <a:latin typeface="Comic Sans MS" pitchFamily="66" charset="0"/>
              </a:endParaRPr>
            </a:p>
          </p:txBody>
        </p:sp>
        <p:sp>
          <p:nvSpPr>
            <p:cNvPr id="43016" name="Text Box 8"/>
            <p:cNvSpPr txBox="1">
              <a:spLocks noChangeArrowheads="1"/>
            </p:cNvSpPr>
            <p:nvPr/>
          </p:nvSpPr>
          <p:spPr bwMode="auto">
            <a:xfrm>
              <a:off x="3742" y="2296"/>
              <a:ext cx="3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latin typeface="Comic Sans MS" pitchFamily="66" charset="0"/>
                </a:rPr>
                <a:t>V</a:t>
              </a:r>
              <a:endParaRPr lang="el-GR" sz="2000" b="1" i="1">
                <a:latin typeface="Comic Sans MS" pitchFamily="66" charset="0"/>
              </a:endParaRPr>
            </a:p>
          </p:txBody>
        </p:sp>
      </p:grpSp>
      <p:grpSp>
        <p:nvGrpSpPr>
          <p:cNvPr id="43034" name="Group 26"/>
          <p:cNvGrpSpPr>
            <a:grpSpLocks/>
          </p:cNvGrpSpPr>
          <p:nvPr/>
        </p:nvGrpSpPr>
        <p:grpSpPr bwMode="auto">
          <a:xfrm>
            <a:off x="5292725" y="1700213"/>
            <a:ext cx="574675" cy="2281237"/>
            <a:chOff x="3334" y="1071"/>
            <a:chExt cx="362" cy="1437"/>
          </a:xfrm>
        </p:grpSpPr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>
              <a:off x="3424" y="1253"/>
              <a:ext cx="0" cy="10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3024" name="Text Box 16"/>
            <p:cNvSpPr txBox="1">
              <a:spLocks noChangeArrowheads="1"/>
            </p:cNvSpPr>
            <p:nvPr/>
          </p:nvSpPr>
          <p:spPr bwMode="auto">
            <a:xfrm>
              <a:off x="3424" y="1071"/>
              <a:ext cx="2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1600" b="1">
                  <a:latin typeface="Comic Sans MS" pitchFamily="66" charset="0"/>
                </a:rPr>
                <a:t>Γ</a:t>
              </a:r>
            </a:p>
          </p:txBody>
        </p:sp>
        <p:sp>
          <p:nvSpPr>
            <p:cNvPr id="43026" name="Text Box 18"/>
            <p:cNvSpPr txBox="1">
              <a:spLocks noChangeArrowheads="1"/>
            </p:cNvSpPr>
            <p:nvPr/>
          </p:nvSpPr>
          <p:spPr bwMode="auto">
            <a:xfrm>
              <a:off x="3334" y="2296"/>
              <a:ext cx="2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1600" b="1">
                  <a:latin typeface="Comic Sans MS" pitchFamily="66" charset="0"/>
                </a:rPr>
                <a:t>Ν</a:t>
              </a:r>
            </a:p>
          </p:txBody>
        </p:sp>
      </p:grpSp>
      <p:grpSp>
        <p:nvGrpSpPr>
          <p:cNvPr id="43036" name="Group 28"/>
          <p:cNvGrpSpPr>
            <a:grpSpLocks/>
          </p:cNvGrpSpPr>
          <p:nvPr/>
        </p:nvGrpSpPr>
        <p:grpSpPr bwMode="auto">
          <a:xfrm>
            <a:off x="4200525" y="2084388"/>
            <a:ext cx="1365250" cy="1033462"/>
            <a:chOff x="2646" y="1313"/>
            <a:chExt cx="860" cy="651"/>
          </a:xfrm>
        </p:grpSpPr>
        <p:sp>
          <p:nvSpPr>
            <p:cNvPr id="43019" name="Arc 11"/>
            <p:cNvSpPr>
              <a:spLocks/>
            </p:cNvSpPr>
            <p:nvPr/>
          </p:nvSpPr>
          <p:spPr bwMode="auto">
            <a:xfrm rot="20502739" flipV="1">
              <a:off x="2646" y="1313"/>
              <a:ext cx="860" cy="471"/>
            </a:xfrm>
            <a:custGeom>
              <a:avLst/>
              <a:gdLst>
                <a:gd name="G0" fmla="+- 0 0 0"/>
                <a:gd name="G1" fmla="+- 20872 0 0"/>
                <a:gd name="G2" fmla="+- 21600 0 0"/>
                <a:gd name="T0" fmla="*/ 5559 w 21587"/>
                <a:gd name="T1" fmla="*/ 0 h 20872"/>
                <a:gd name="T2" fmla="*/ 21587 w 21587"/>
                <a:gd name="T3" fmla="*/ 20122 h 20872"/>
                <a:gd name="T4" fmla="*/ 0 w 21587"/>
                <a:gd name="T5" fmla="*/ 20872 h 20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87" h="20872" fill="none" extrusionOk="0">
                  <a:moveTo>
                    <a:pt x="5559" y="-1"/>
                  </a:moveTo>
                  <a:cubicBezTo>
                    <a:pt x="14748" y="2447"/>
                    <a:pt x="21256" y="10617"/>
                    <a:pt x="21586" y="20122"/>
                  </a:cubicBezTo>
                </a:path>
                <a:path w="21587" h="20872" stroke="0" extrusionOk="0">
                  <a:moveTo>
                    <a:pt x="5559" y="-1"/>
                  </a:moveTo>
                  <a:cubicBezTo>
                    <a:pt x="14748" y="2447"/>
                    <a:pt x="21256" y="10617"/>
                    <a:pt x="21586" y="20122"/>
                  </a:cubicBezTo>
                  <a:lnTo>
                    <a:pt x="0" y="20872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27" name="Text Box 19"/>
            <p:cNvSpPr txBox="1">
              <a:spLocks noChangeArrowheads="1"/>
            </p:cNvSpPr>
            <p:nvPr/>
          </p:nvSpPr>
          <p:spPr bwMode="auto">
            <a:xfrm>
              <a:off x="3016" y="1752"/>
              <a:ext cx="2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1600" b="1">
                  <a:latin typeface="Comic Sans MS" pitchFamily="66" charset="0"/>
                </a:rPr>
                <a:t>Δ</a:t>
              </a:r>
            </a:p>
          </p:txBody>
        </p:sp>
      </p:grp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6372225" y="1700213"/>
            <a:ext cx="18002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</a:t>
            </a:r>
            <a:r>
              <a:rPr lang="en-US" sz="32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</a:t>
            </a:r>
            <a:r>
              <a:rPr lang="el-GR" sz="3200" b="1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ολ</a:t>
            </a:r>
            <a:r>
              <a:rPr lang="el-GR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=0</a:t>
            </a:r>
            <a:endParaRPr lang="el-GR" sz="3200" b="1" i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468313" y="4508500"/>
            <a:ext cx="80645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Σε </a:t>
            </a:r>
            <a:r>
              <a:rPr lang="el-GR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δεξιόστροφη</a:t>
            </a:r>
            <a:r>
              <a:rPr lang="el-GR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κυκλική μεταβολή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το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ολικό έργο είναι</a:t>
            </a:r>
            <a:r>
              <a:rPr lang="el-GR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θετικό</a:t>
            </a:r>
            <a:r>
              <a:rPr lang="el-GR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(</a:t>
            </a:r>
            <a:r>
              <a:rPr lang="en-US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r>
              <a:rPr lang="el-GR" sz="2800" b="1" i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ολ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&gt;0</a:t>
            </a:r>
            <a:r>
              <a:rPr lang="el-GR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), ενώ σε</a:t>
            </a:r>
            <a:r>
              <a:rPr lang="el-GR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αριστερόστροφη</a:t>
            </a:r>
            <a:r>
              <a:rPr lang="el-GR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είναι αρνητικό (</a:t>
            </a:r>
            <a:r>
              <a:rPr lang="en-US" sz="28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r>
              <a:rPr lang="el-GR" sz="2800" b="1" i="1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ολ</a:t>
            </a:r>
            <a:r>
              <a:rPr lang="en-US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&lt;</a:t>
            </a:r>
            <a:r>
              <a:rPr lang="el-G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0</a:t>
            </a:r>
            <a:r>
              <a:rPr lang="el-GR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).</a:t>
            </a:r>
            <a:r>
              <a:rPr lang="el-GR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</a:p>
        </p:txBody>
      </p:sp>
      <p:sp>
        <p:nvSpPr>
          <p:cNvPr id="43037" name="Text Box 29"/>
          <p:cNvSpPr txBox="1">
            <a:spLocks noChangeArrowheads="1"/>
          </p:cNvSpPr>
          <p:nvPr/>
        </p:nvSpPr>
        <p:spPr bwMode="auto">
          <a:xfrm>
            <a:off x="611188" y="2276475"/>
            <a:ext cx="1728787" cy="588963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= 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endParaRPr lang="el-GR" sz="3200" b="1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3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3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  <p:bldP spid="43017" grpId="0" animBg="1"/>
      <p:bldP spid="43028" grpId="0"/>
      <p:bldP spid="43029" grpId="0"/>
      <p:bldP spid="430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5176-BC25-478F-BAEA-68115F8438CE}" type="slidenum">
              <a:rPr lang="el-GR"/>
              <a:pPr/>
              <a:t>15</a:t>
            </a:fld>
            <a:endParaRPr lang="el-GR"/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1763713" y="2349500"/>
            <a:ext cx="5545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Εφαρμογές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7581-0ED8-42FE-B5A3-236BAAA8A8BB}" type="slidenum">
              <a:rPr lang="el-GR"/>
              <a:pPr/>
              <a:t>16</a:t>
            </a:fld>
            <a:endParaRPr lang="el-GR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395288" y="404813"/>
            <a:ext cx="82804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el-GR" b="1">
                <a:latin typeface="Trebuchet MS" pitchFamily="34" charset="0"/>
              </a:rPr>
              <a:t>1. </a:t>
            </a:r>
            <a:r>
              <a:rPr lang="en-US">
                <a:latin typeface="Trebuchet MS" pitchFamily="34" charset="0"/>
              </a:rPr>
              <a:t>Στην ισόχωρη θέρμανση ιδανικού αερίου, για την απορροφούμενη θερμότητα </a:t>
            </a:r>
            <a:r>
              <a:rPr lang="en-US" i="1">
                <a:latin typeface="Trebuchet MS" pitchFamily="34" charset="0"/>
              </a:rPr>
              <a:t>Q</a:t>
            </a:r>
            <a:r>
              <a:rPr lang="en-US">
                <a:latin typeface="Trebuchet MS" pitchFamily="34" charset="0"/>
              </a:rPr>
              <a:t> και για τη μεταβολή της εσωτερικής του ενέργειας Δ</a:t>
            </a:r>
            <a:r>
              <a:rPr lang="en-US" i="1">
                <a:latin typeface="Trebuchet MS" pitchFamily="34" charset="0"/>
              </a:rPr>
              <a:t>U</a:t>
            </a:r>
            <a:r>
              <a:rPr lang="en-US">
                <a:latin typeface="Trebuchet MS" pitchFamily="34" charset="0"/>
              </a:rPr>
              <a:t> ισχύει ότι:</a:t>
            </a:r>
          </a:p>
          <a:p>
            <a:pPr algn="just"/>
            <a:r>
              <a:rPr lang="en-US" b="1">
                <a:latin typeface="Trebuchet MS" pitchFamily="34" charset="0"/>
              </a:rPr>
              <a:t>α</a:t>
            </a:r>
            <a:r>
              <a:rPr lang="fr-FR" b="1">
                <a:latin typeface="Trebuchet MS" pitchFamily="34" charset="0"/>
              </a:rPr>
              <a:t>.   </a:t>
            </a:r>
            <a:r>
              <a:rPr lang="fr-FR" i="1">
                <a:latin typeface="Trebuchet MS" pitchFamily="34" charset="0"/>
              </a:rPr>
              <a:t>Q</a:t>
            </a:r>
            <a:r>
              <a:rPr lang="fr-FR">
                <a:latin typeface="Trebuchet MS" pitchFamily="34" charset="0"/>
              </a:rPr>
              <a:t> = 0.        </a:t>
            </a:r>
            <a:r>
              <a:rPr lang="el-GR">
                <a:latin typeface="Trebuchet MS" pitchFamily="34" charset="0"/>
              </a:rPr>
              <a:t>                               </a:t>
            </a:r>
            <a:r>
              <a:rPr lang="en-US" b="1">
                <a:latin typeface="Trebuchet MS" pitchFamily="34" charset="0"/>
              </a:rPr>
              <a:t>β</a:t>
            </a:r>
            <a:r>
              <a:rPr lang="fr-FR" b="1">
                <a:latin typeface="Trebuchet MS" pitchFamily="34" charset="0"/>
              </a:rPr>
              <a:t>.   </a:t>
            </a:r>
            <a:r>
              <a:rPr lang="fr-FR" i="1">
                <a:latin typeface="Trebuchet MS" pitchFamily="34" charset="0"/>
              </a:rPr>
              <a:t>Q </a:t>
            </a:r>
            <a:r>
              <a:rPr lang="en-US">
                <a:latin typeface="Trebuchet MS" pitchFamily="34" charset="0"/>
              </a:rPr>
              <a:t>&gt; Δ</a:t>
            </a:r>
            <a:r>
              <a:rPr lang="fr-FR" i="1">
                <a:latin typeface="Trebuchet MS" pitchFamily="34" charset="0"/>
              </a:rPr>
              <a:t>U</a:t>
            </a:r>
            <a:r>
              <a:rPr lang="en-US">
                <a:latin typeface="Trebuchet MS" pitchFamily="34" charset="0"/>
              </a:rPr>
              <a:t>.               </a:t>
            </a:r>
            <a:endParaRPr lang="el-GR">
              <a:latin typeface="Trebuchet MS" pitchFamily="34" charset="0"/>
            </a:endParaRPr>
          </a:p>
          <a:p>
            <a:pPr algn="just"/>
            <a:r>
              <a:rPr lang="en-US" b="1">
                <a:latin typeface="Trebuchet MS" pitchFamily="34" charset="0"/>
              </a:rPr>
              <a:t>γ.  </a:t>
            </a:r>
            <a:r>
              <a:rPr lang="en-US" b="1" i="1">
                <a:latin typeface="Trebuchet MS" pitchFamily="34" charset="0"/>
              </a:rPr>
              <a:t> </a:t>
            </a:r>
            <a:r>
              <a:rPr lang="fr-FR" i="1">
                <a:latin typeface="Trebuchet MS" pitchFamily="34" charset="0"/>
              </a:rPr>
              <a:t>Q </a:t>
            </a:r>
            <a:r>
              <a:rPr lang="en-US">
                <a:latin typeface="Trebuchet MS" pitchFamily="34" charset="0"/>
              </a:rPr>
              <a:t>= Δ</a:t>
            </a:r>
            <a:r>
              <a:rPr lang="fr-FR" i="1">
                <a:latin typeface="Trebuchet MS" pitchFamily="34" charset="0"/>
              </a:rPr>
              <a:t>U</a:t>
            </a:r>
            <a:r>
              <a:rPr lang="en-US">
                <a:latin typeface="Trebuchet MS" pitchFamily="34" charset="0"/>
              </a:rPr>
              <a:t>.                    </a:t>
            </a:r>
            <a:r>
              <a:rPr lang="el-GR">
                <a:latin typeface="Trebuchet MS" pitchFamily="34" charset="0"/>
              </a:rPr>
              <a:t>                 </a:t>
            </a:r>
            <a:r>
              <a:rPr lang="en-US" b="1">
                <a:latin typeface="Trebuchet MS" pitchFamily="34" charset="0"/>
              </a:rPr>
              <a:t>δ.   </a:t>
            </a:r>
            <a:r>
              <a:rPr lang="en-US">
                <a:latin typeface="Trebuchet MS" pitchFamily="34" charset="0"/>
              </a:rPr>
              <a:t>Δ</a:t>
            </a:r>
            <a:r>
              <a:rPr lang="fr-FR" i="1">
                <a:latin typeface="Trebuchet MS" pitchFamily="34" charset="0"/>
              </a:rPr>
              <a:t>U </a:t>
            </a:r>
            <a:r>
              <a:rPr lang="en-US">
                <a:latin typeface="Trebuchet MS" pitchFamily="34" charset="0"/>
              </a:rPr>
              <a:t>= 0.         </a:t>
            </a:r>
          </a:p>
        </p:txBody>
      </p:sp>
      <p:sp>
        <p:nvSpPr>
          <p:cNvPr id="51205" name="Oval 5"/>
          <p:cNvSpPr>
            <a:spLocks noChangeArrowheads="1"/>
          </p:cNvSpPr>
          <p:nvPr/>
        </p:nvSpPr>
        <p:spPr bwMode="auto">
          <a:xfrm>
            <a:off x="395288" y="1916113"/>
            <a:ext cx="431800" cy="431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323850" y="2852738"/>
            <a:ext cx="8424863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el-GR" b="1">
                <a:latin typeface="Trebuchet MS" pitchFamily="34" charset="0"/>
              </a:rPr>
              <a:t>2. </a:t>
            </a:r>
            <a:r>
              <a:rPr lang="en-US">
                <a:latin typeface="Trebuchet MS" pitchFamily="34" charset="0"/>
              </a:rPr>
              <a:t>Σε μια αδιαβατική μεταβολή ενός ιδανικού αερίου το ποσό θερμότητας που το αέριο ανταλλάσσει με το περιβάλλον είναι</a:t>
            </a:r>
          </a:p>
          <a:p>
            <a:pPr algn="just"/>
            <a:r>
              <a:rPr lang="en-US" b="1">
                <a:latin typeface="Trebuchet MS" pitchFamily="34" charset="0"/>
              </a:rPr>
              <a:t>α.</a:t>
            </a:r>
            <a:r>
              <a:rPr lang="en-US">
                <a:latin typeface="Trebuchet MS" pitchFamily="34" charset="0"/>
              </a:rPr>
              <a:t>  θετικό.                  </a:t>
            </a:r>
          </a:p>
          <a:p>
            <a:pPr algn="just"/>
            <a:r>
              <a:rPr lang="en-US" b="1">
                <a:latin typeface="Trebuchet MS" pitchFamily="34" charset="0"/>
              </a:rPr>
              <a:t>β.</a:t>
            </a:r>
            <a:r>
              <a:rPr lang="en-US">
                <a:latin typeface="Trebuchet MS" pitchFamily="34" charset="0"/>
              </a:rPr>
              <a:t>  αρνητικό.                     </a:t>
            </a:r>
          </a:p>
          <a:p>
            <a:pPr algn="just"/>
            <a:r>
              <a:rPr lang="en-US" b="1">
                <a:latin typeface="Trebuchet MS" pitchFamily="34" charset="0"/>
              </a:rPr>
              <a:t>γ.</a:t>
            </a:r>
            <a:r>
              <a:rPr lang="en-US">
                <a:latin typeface="Trebuchet MS" pitchFamily="34" charset="0"/>
              </a:rPr>
              <a:t>  μηδέν.</a:t>
            </a:r>
            <a:endParaRPr lang="el-GR" b="1">
              <a:latin typeface="Trebuchet MS" pitchFamily="34" charset="0"/>
            </a:endParaRPr>
          </a:p>
          <a:p>
            <a:pPr algn="just"/>
            <a:r>
              <a:rPr lang="el-GR" b="1">
                <a:latin typeface="Trebuchet MS" pitchFamily="34" charset="0"/>
              </a:rPr>
              <a:t>δ.</a:t>
            </a:r>
            <a:r>
              <a:rPr lang="el-GR">
                <a:latin typeface="Trebuchet MS" pitchFamily="34" charset="0"/>
              </a:rPr>
              <a:t>  άλλοτε θετικό και άλλοτε αρνητικό ανάλογα με το αν το αέριο συμπιέζεται ή εκτονώνεται.         </a:t>
            </a:r>
          </a:p>
        </p:txBody>
      </p:sp>
      <p:sp>
        <p:nvSpPr>
          <p:cNvPr id="51207" name="Oval 7"/>
          <p:cNvSpPr>
            <a:spLocks noChangeArrowheads="1"/>
          </p:cNvSpPr>
          <p:nvPr/>
        </p:nvSpPr>
        <p:spPr bwMode="auto">
          <a:xfrm>
            <a:off x="323850" y="4724400"/>
            <a:ext cx="431800" cy="431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/>
      <p:bldP spid="51205" grpId="0" animBg="1"/>
      <p:bldP spid="51206" grpId="0"/>
      <p:bldP spid="5120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9503C-6801-47B5-8DD1-FD23ADB6CAAA}" type="slidenum">
              <a:rPr lang="el-GR"/>
              <a:pPr/>
              <a:t>17</a:t>
            </a:fld>
            <a:endParaRPr lang="el-GR"/>
          </a:p>
        </p:txBody>
      </p:sp>
      <p:grpSp>
        <p:nvGrpSpPr>
          <p:cNvPr id="52232" name="Group 8"/>
          <p:cNvGrpSpPr>
            <a:grpSpLocks/>
          </p:cNvGrpSpPr>
          <p:nvPr/>
        </p:nvGrpSpPr>
        <p:grpSpPr bwMode="auto">
          <a:xfrm>
            <a:off x="468313" y="333375"/>
            <a:ext cx="8135937" cy="2647950"/>
            <a:chOff x="295" y="210"/>
            <a:chExt cx="5125" cy="1668"/>
          </a:xfrm>
        </p:grpSpPr>
        <p:graphicFrame>
          <p:nvGraphicFramePr>
            <p:cNvPr id="52228" name="Object 4"/>
            <p:cNvGraphicFramePr>
              <a:graphicFrameLocks noChangeAspect="1"/>
            </p:cNvGraphicFramePr>
            <p:nvPr/>
          </p:nvGraphicFramePr>
          <p:xfrm>
            <a:off x="1610" y="1207"/>
            <a:ext cx="296" cy="3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30" name="Εξίσωση" r:id="rId3" imgW="304560" imgH="380880" progId="Equation.3">
                    <p:embed/>
                  </p:oleObj>
                </mc:Choice>
                <mc:Fallback>
                  <p:oleObj name="Εξίσωση" r:id="rId3" imgW="304560" imgH="3808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10" y="1207"/>
                          <a:ext cx="296" cy="3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231" name="Text Box 7"/>
            <p:cNvSpPr txBox="1">
              <a:spLocks noChangeArrowheads="1"/>
            </p:cNvSpPr>
            <p:nvPr/>
          </p:nvSpPr>
          <p:spPr bwMode="auto">
            <a:xfrm>
              <a:off x="295" y="210"/>
              <a:ext cx="5125" cy="16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457200" indent="-457200" algn="just">
                <a:spcBef>
                  <a:spcPct val="50000"/>
                </a:spcBef>
              </a:pPr>
              <a:r>
                <a:rPr lang="el-GR" b="1">
                  <a:latin typeface="Trebuchet MS" pitchFamily="34" charset="0"/>
                </a:rPr>
                <a:t>3.  </a:t>
              </a:r>
              <a:r>
                <a:rPr lang="el-GR">
                  <a:latin typeface="Trebuchet MS" pitchFamily="34" charset="0"/>
                </a:rPr>
                <a:t>Σε μια αδιαβατική εκτόνωση ιδανικού αερίου</a:t>
              </a:r>
            </a:p>
            <a:p>
              <a:pPr marL="457200" indent="-457200" algn="just">
                <a:spcBef>
                  <a:spcPct val="50000"/>
                </a:spcBef>
              </a:pPr>
              <a:r>
                <a:rPr lang="el-GR" b="1">
                  <a:latin typeface="Trebuchet MS" pitchFamily="34" charset="0"/>
                </a:rPr>
                <a:t>α.  </a:t>
              </a:r>
              <a:r>
                <a:rPr lang="el-GR">
                  <a:latin typeface="Trebuchet MS" pitchFamily="34" charset="0"/>
                </a:rPr>
                <a:t>η πίεση του αερίου αυξάνεται.</a:t>
              </a:r>
            </a:p>
            <a:p>
              <a:pPr marL="457200" indent="-457200" algn="just">
                <a:spcBef>
                  <a:spcPct val="50000"/>
                </a:spcBef>
              </a:pPr>
              <a:r>
                <a:rPr lang="el-GR" b="1">
                  <a:latin typeface="Trebuchet MS" pitchFamily="34" charset="0"/>
                </a:rPr>
                <a:t>β.  </a:t>
              </a:r>
              <a:r>
                <a:rPr lang="el-GR">
                  <a:latin typeface="Trebuchet MS" pitchFamily="34" charset="0"/>
                </a:rPr>
                <a:t>η εσωτερική ενέργεια του αερίου παραμένει σταθερή.</a:t>
              </a:r>
            </a:p>
            <a:p>
              <a:pPr marL="457200" indent="-457200" algn="just">
                <a:spcBef>
                  <a:spcPct val="50000"/>
                </a:spcBef>
              </a:pPr>
              <a:r>
                <a:rPr lang="el-GR" b="1">
                  <a:latin typeface="Trebuchet MS" pitchFamily="34" charset="0"/>
                </a:rPr>
                <a:t>γ.  </a:t>
              </a:r>
              <a:r>
                <a:rPr lang="el-GR">
                  <a:latin typeface="Trebuchet MS" pitchFamily="34" charset="0"/>
                </a:rPr>
                <a:t>το πηλίκο         παραμένει σταθερό.</a:t>
              </a:r>
            </a:p>
            <a:p>
              <a:pPr marL="457200" indent="-457200" algn="just">
                <a:spcBef>
                  <a:spcPct val="50000"/>
                </a:spcBef>
              </a:pPr>
              <a:r>
                <a:rPr lang="el-GR" b="1">
                  <a:latin typeface="Trebuchet MS" pitchFamily="34" charset="0"/>
                </a:rPr>
                <a:t>δ.  </a:t>
              </a:r>
              <a:r>
                <a:rPr lang="el-GR">
                  <a:latin typeface="Trebuchet MS" pitchFamily="34" charset="0"/>
                </a:rPr>
                <a:t>το παραγόμενο έργο είναι μηδέν.</a:t>
              </a:r>
              <a:endParaRPr lang="el-GR" b="1">
                <a:latin typeface="Trebuchet MS" pitchFamily="34" charset="0"/>
              </a:endParaRPr>
            </a:p>
          </p:txBody>
        </p:sp>
      </p:grpSp>
      <p:sp>
        <p:nvSpPr>
          <p:cNvPr id="52233" name="Oval 9"/>
          <p:cNvSpPr>
            <a:spLocks noChangeArrowheads="1"/>
          </p:cNvSpPr>
          <p:nvPr/>
        </p:nvSpPr>
        <p:spPr bwMode="auto">
          <a:xfrm>
            <a:off x="468313" y="1989138"/>
            <a:ext cx="431800" cy="431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539750" y="3429000"/>
            <a:ext cx="772953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el-GR" b="1">
                <a:latin typeface="Trebuchet MS" pitchFamily="34" charset="0"/>
              </a:rPr>
              <a:t>4.  </a:t>
            </a:r>
            <a:r>
              <a:rPr lang="en-US">
                <a:latin typeface="Trebuchet MS" pitchFamily="34" charset="0"/>
              </a:rPr>
              <a:t>Στην ισόχωρη θέρμανση ιδανικού αερίου</a:t>
            </a:r>
          </a:p>
          <a:p>
            <a:pPr algn="just"/>
            <a:r>
              <a:rPr lang="en-US" b="1">
                <a:latin typeface="Trebuchet MS" pitchFamily="34" charset="0"/>
              </a:rPr>
              <a:t>α. </a:t>
            </a:r>
            <a:r>
              <a:rPr lang="el-GR" b="1">
                <a:latin typeface="Trebuchet MS" pitchFamily="34" charset="0"/>
              </a:rPr>
              <a:t> </a:t>
            </a:r>
            <a:r>
              <a:rPr lang="en-US">
                <a:latin typeface="Trebuchet MS" pitchFamily="34" charset="0"/>
              </a:rPr>
              <a:t>ο όγκος του παραμένει σταθερός.                        </a:t>
            </a:r>
            <a:endParaRPr lang="el-GR">
              <a:latin typeface="Trebuchet MS" pitchFamily="34" charset="0"/>
            </a:endParaRPr>
          </a:p>
          <a:p>
            <a:pPr algn="just"/>
            <a:r>
              <a:rPr lang="en-US" b="1">
                <a:latin typeface="Trebuchet MS" pitchFamily="34" charset="0"/>
              </a:rPr>
              <a:t>β.  </a:t>
            </a:r>
            <a:r>
              <a:rPr lang="en-US">
                <a:latin typeface="Trebuchet MS" pitchFamily="34" charset="0"/>
              </a:rPr>
              <a:t>η πίεση του παραμένει σταθερή.</a:t>
            </a:r>
            <a:endParaRPr lang="el-GR" b="1">
              <a:latin typeface="Trebuchet MS" pitchFamily="34" charset="0"/>
            </a:endParaRPr>
          </a:p>
          <a:p>
            <a:pPr algn="just"/>
            <a:r>
              <a:rPr lang="el-GR" b="1">
                <a:latin typeface="Trebuchet MS" pitchFamily="34" charset="0"/>
              </a:rPr>
              <a:t>γ.  </a:t>
            </a:r>
            <a:r>
              <a:rPr lang="el-GR">
                <a:latin typeface="Trebuchet MS" pitchFamily="34" charset="0"/>
              </a:rPr>
              <a:t>η εσωτερική του ενέργεια παραμένει σταθερή.    </a:t>
            </a:r>
          </a:p>
          <a:p>
            <a:pPr algn="just"/>
            <a:r>
              <a:rPr lang="el-GR" b="1">
                <a:latin typeface="Trebuchet MS" pitchFamily="34" charset="0"/>
              </a:rPr>
              <a:t>δ.  </a:t>
            </a:r>
            <a:r>
              <a:rPr lang="el-GR">
                <a:latin typeface="Trebuchet MS" pitchFamily="34" charset="0"/>
              </a:rPr>
              <a:t>η θερμοκρασία του παραμένει σταθερή.</a:t>
            </a:r>
            <a:r>
              <a:rPr lang="en-US">
                <a:latin typeface="Trebuchet MS" pitchFamily="34" charset="0"/>
              </a:rPr>
              <a:t> </a:t>
            </a:r>
          </a:p>
        </p:txBody>
      </p:sp>
      <p:sp>
        <p:nvSpPr>
          <p:cNvPr id="52235" name="Oval 11"/>
          <p:cNvSpPr>
            <a:spLocks noChangeArrowheads="1"/>
          </p:cNvSpPr>
          <p:nvPr/>
        </p:nvSpPr>
        <p:spPr bwMode="auto">
          <a:xfrm>
            <a:off x="539750" y="3789363"/>
            <a:ext cx="431800" cy="431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3" grpId="0" animBg="1"/>
      <p:bldP spid="52234" grpId="0"/>
      <p:bldP spid="522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17B-32FE-4BB0-8FAF-2FE99DBD1D3C}" type="slidenum">
              <a:rPr lang="el-GR"/>
              <a:pPr/>
              <a:t>18</a:t>
            </a:fld>
            <a:endParaRPr lang="el-GR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179388" y="206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323850" y="333375"/>
            <a:ext cx="5903913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b="1">
                <a:latin typeface="Trebuchet MS" pitchFamily="34" charset="0"/>
              </a:rPr>
              <a:t>5. </a:t>
            </a:r>
            <a:r>
              <a:rPr lang="el-GR">
                <a:latin typeface="Trebuchet MS" pitchFamily="34" charset="0"/>
              </a:rPr>
              <a:t>Για τις μεταβολές (1) και (2) του διπλανού διαγράμματος, που αναφέ-ρονται σε μια ποσότητα ιδανικού αερίου, ποιες από τις παρακάτω σχέσεις είναι σωστές και ποιες είναι λανθασμένες</a:t>
            </a:r>
            <a:r>
              <a:rPr lang="en-US">
                <a:latin typeface="Trebuchet MS" pitchFamily="34" charset="0"/>
              </a:rPr>
              <a:t>;</a:t>
            </a:r>
            <a:endParaRPr lang="el-GR">
              <a:latin typeface="Trebuchet MS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b="1">
                <a:latin typeface="Trebuchet MS" pitchFamily="34" charset="0"/>
              </a:rPr>
              <a:t>α.  </a:t>
            </a:r>
            <a:r>
              <a:rPr lang="el-GR">
                <a:latin typeface="Trebuchet MS" pitchFamily="34" charset="0"/>
              </a:rPr>
              <a:t>Δ</a:t>
            </a:r>
            <a:r>
              <a:rPr lang="en-US" i="1">
                <a:latin typeface="Trebuchet MS" pitchFamily="34" charset="0"/>
              </a:rPr>
              <a:t>V</a:t>
            </a:r>
            <a:r>
              <a:rPr lang="en-US" baseline="-25000">
                <a:latin typeface="Trebuchet MS" pitchFamily="34" charset="0"/>
              </a:rPr>
              <a:t>1 </a:t>
            </a:r>
            <a:r>
              <a:rPr lang="en-US">
                <a:latin typeface="Trebuchet MS" pitchFamily="34" charset="0"/>
              </a:rPr>
              <a:t>&gt; </a:t>
            </a:r>
            <a:r>
              <a:rPr lang="el-GR">
                <a:latin typeface="Trebuchet MS" pitchFamily="34" charset="0"/>
              </a:rPr>
              <a:t>Δ</a:t>
            </a:r>
            <a:r>
              <a:rPr lang="en-US" i="1">
                <a:latin typeface="Trebuchet MS" pitchFamily="34" charset="0"/>
              </a:rPr>
              <a:t>V</a:t>
            </a:r>
            <a:r>
              <a:rPr lang="en-US" baseline="-25000">
                <a:latin typeface="Trebuchet MS" pitchFamily="34" charset="0"/>
              </a:rPr>
              <a:t>2</a:t>
            </a:r>
            <a:r>
              <a:rPr lang="en-US" b="1">
                <a:latin typeface="Trebuchet MS" pitchFamily="34" charset="0"/>
              </a:rPr>
              <a:t>.</a:t>
            </a:r>
            <a:r>
              <a:rPr lang="el-GR">
                <a:latin typeface="Trebuchet MS" pitchFamily="34" charset="0"/>
              </a:rPr>
              <a:t> </a:t>
            </a:r>
          </a:p>
          <a:p>
            <a:pPr algn="just">
              <a:spcBef>
                <a:spcPct val="50000"/>
              </a:spcBef>
            </a:pPr>
            <a:r>
              <a:rPr lang="el-GR" b="1">
                <a:latin typeface="Trebuchet MS" pitchFamily="34" charset="0"/>
              </a:rPr>
              <a:t>β.  </a:t>
            </a:r>
            <a:r>
              <a:rPr lang="en-US" i="1">
                <a:latin typeface="Trebuchet MS" pitchFamily="34" charset="0"/>
              </a:rPr>
              <a:t>W</a:t>
            </a:r>
            <a:r>
              <a:rPr lang="en-US" baseline="-25000">
                <a:latin typeface="Trebuchet MS" pitchFamily="34" charset="0"/>
              </a:rPr>
              <a:t>1 </a:t>
            </a:r>
            <a:r>
              <a:rPr lang="en-US">
                <a:latin typeface="Trebuchet MS" pitchFamily="34" charset="0"/>
              </a:rPr>
              <a:t>&gt; </a:t>
            </a:r>
            <a:r>
              <a:rPr lang="en-US" i="1">
                <a:latin typeface="Trebuchet MS" pitchFamily="34" charset="0"/>
              </a:rPr>
              <a:t>W</a:t>
            </a:r>
            <a:r>
              <a:rPr lang="en-US" baseline="-25000">
                <a:latin typeface="Trebuchet MS" pitchFamily="34" charset="0"/>
              </a:rPr>
              <a:t>2</a:t>
            </a:r>
            <a:r>
              <a:rPr lang="en-US">
                <a:latin typeface="Trebuchet MS" pitchFamily="34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l-GR" b="1">
                <a:latin typeface="Trebuchet MS" pitchFamily="34" charset="0"/>
              </a:rPr>
              <a:t>γ.  </a:t>
            </a:r>
            <a:r>
              <a:rPr lang="el-GR">
                <a:latin typeface="Trebuchet MS" pitchFamily="34" charset="0"/>
              </a:rPr>
              <a:t>Δ</a:t>
            </a:r>
            <a:r>
              <a:rPr lang="en-US" i="1">
                <a:latin typeface="Trebuchet MS" pitchFamily="34" charset="0"/>
              </a:rPr>
              <a:t>U</a:t>
            </a:r>
            <a:r>
              <a:rPr lang="en-US" baseline="-25000">
                <a:latin typeface="Trebuchet MS" pitchFamily="34" charset="0"/>
              </a:rPr>
              <a:t>1</a:t>
            </a:r>
            <a:r>
              <a:rPr lang="en-US">
                <a:latin typeface="Trebuchet MS" pitchFamily="34" charset="0"/>
              </a:rPr>
              <a:t> </a:t>
            </a:r>
            <a:r>
              <a:rPr lang="el-GR">
                <a:latin typeface="Trebuchet MS" pitchFamily="34" charset="0"/>
              </a:rPr>
              <a:t>=</a:t>
            </a:r>
            <a:r>
              <a:rPr lang="en-US">
                <a:latin typeface="Trebuchet MS" pitchFamily="34" charset="0"/>
              </a:rPr>
              <a:t> </a:t>
            </a:r>
            <a:r>
              <a:rPr lang="el-GR">
                <a:latin typeface="Trebuchet MS" pitchFamily="34" charset="0"/>
              </a:rPr>
              <a:t>Δ</a:t>
            </a:r>
            <a:r>
              <a:rPr lang="en-US" i="1">
                <a:latin typeface="Trebuchet MS" pitchFamily="34" charset="0"/>
              </a:rPr>
              <a:t>U</a:t>
            </a:r>
            <a:r>
              <a:rPr lang="en-US" baseline="-25000">
                <a:latin typeface="Trebuchet MS" pitchFamily="34" charset="0"/>
              </a:rPr>
              <a:t>2</a:t>
            </a:r>
            <a:r>
              <a:rPr lang="en-US" b="1">
                <a:latin typeface="Trebuchet MS" pitchFamily="34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l-GR" b="1">
                <a:latin typeface="Trebuchet MS" pitchFamily="34" charset="0"/>
              </a:rPr>
              <a:t>δ.  </a:t>
            </a:r>
            <a:r>
              <a:rPr lang="el-GR">
                <a:latin typeface="Trebuchet MS" pitchFamily="34" charset="0"/>
              </a:rPr>
              <a:t>Δ</a:t>
            </a:r>
            <a:r>
              <a:rPr lang="el-GR" i="1">
                <a:latin typeface="Trebuchet MS" pitchFamily="34" charset="0"/>
              </a:rPr>
              <a:t>Τ</a:t>
            </a:r>
            <a:r>
              <a:rPr lang="el-GR" baseline="-25000">
                <a:latin typeface="Trebuchet MS" pitchFamily="34" charset="0"/>
              </a:rPr>
              <a:t>1 </a:t>
            </a:r>
            <a:r>
              <a:rPr lang="el-GR">
                <a:latin typeface="Trebuchet MS" pitchFamily="34" charset="0"/>
              </a:rPr>
              <a:t>&lt; Δ</a:t>
            </a:r>
            <a:r>
              <a:rPr lang="el-GR" i="1">
                <a:latin typeface="Trebuchet MS" pitchFamily="34" charset="0"/>
              </a:rPr>
              <a:t>Τ</a:t>
            </a:r>
            <a:r>
              <a:rPr lang="el-GR" baseline="-25000">
                <a:latin typeface="Trebuchet MS" pitchFamily="34" charset="0"/>
              </a:rPr>
              <a:t>2</a:t>
            </a:r>
            <a:r>
              <a:rPr lang="el-GR">
                <a:latin typeface="Trebuchet MS" pitchFamily="34" charset="0"/>
              </a:rPr>
              <a:t>.</a:t>
            </a:r>
            <a:r>
              <a:rPr lang="el-GR"/>
              <a:t> </a:t>
            </a:r>
          </a:p>
        </p:txBody>
      </p:sp>
      <p:grpSp>
        <p:nvGrpSpPr>
          <p:cNvPr id="53269" name="Group 21"/>
          <p:cNvGrpSpPr>
            <a:grpSpLocks/>
          </p:cNvGrpSpPr>
          <p:nvPr/>
        </p:nvGrpSpPr>
        <p:grpSpPr bwMode="auto">
          <a:xfrm>
            <a:off x="6443663" y="333375"/>
            <a:ext cx="2162175" cy="2041525"/>
            <a:chOff x="1791" y="73"/>
            <a:chExt cx="1271" cy="1120"/>
          </a:xfrm>
        </p:grpSpPr>
        <p:sp>
          <p:nvSpPr>
            <p:cNvPr id="53260" name="Arc 12"/>
            <p:cNvSpPr>
              <a:spLocks/>
            </p:cNvSpPr>
            <p:nvPr/>
          </p:nvSpPr>
          <p:spPr bwMode="auto">
            <a:xfrm flipV="1">
              <a:off x="2200" y="358"/>
              <a:ext cx="589" cy="396"/>
            </a:xfrm>
            <a:custGeom>
              <a:avLst/>
              <a:gdLst>
                <a:gd name="G0" fmla="+- 1794 0 0"/>
                <a:gd name="G1" fmla="+- 21600 0 0"/>
                <a:gd name="G2" fmla="+- 21600 0 0"/>
                <a:gd name="T0" fmla="*/ 0 w 23394"/>
                <a:gd name="T1" fmla="*/ 75 h 26921"/>
                <a:gd name="T2" fmla="*/ 22728 w 23394"/>
                <a:gd name="T3" fmla="*/ 26921 h 26921"/>
                <a:gd name="T4" fmla="*/ 1794 w 23394"/>
                <a:gd name="T5" fmla="*/ 21600 h 26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394" h="26921" fill="none" extrusionOk="0">
                  <a:moveTo>
                    <a:pt x="-1" y="74"/>
                  </a:moveTo>
                  <a:cubicBezTo>
                    <a:pt x="596" y="24"/>
                    <a:pt x="1195" y="-1"/>
                    <a:pt x="1794" y="0"/>
                  </a:cubicBezTo>
                  <a:cubicBezTo>
                    <a:pt x="13723" y="0"/>
                    <a:pt x="23394" y="9670"/>
                    <a:pt x="23394" y="21600"/>
                  </a:cubicBezTo>
                  <a:cubicBezTo>
                    <a:pt x="23394" y="23394"/>
                    <a:pt x="23170" y="25181"/>
                    <a:pt x="22728" y="26921"/>
                  </a:cubicBezTo>
                </a:path>
                <a:path w="23394" h="26921" stroke="0" extrusionOk="0">
                  <a:moveTo>
                    <a:pt x="-1" y="74"/>
                  </a:moveTo>
                  <a:cubicBezTo>
                    <a:pt x="596" y="24"/>
                    <a:pt x="1195" y="-1"/>
                    <a:pt x="1794" y="0"/>
                  </a:cubicBezTo>
                  <a:cubicBezTo>
                    <a:pt x="13723" y="0"/>
                    <a:pt x="23394" y="9670"/>
                    <a:pt x="23394" y="21600"/>
                  </a:cubicBezTo>
                  <a:cubicBezTo>
                    <a:pt x="23394" y="23394"/>
                    <a:pt x="23170" y="25181"/>
                    <a:pt x="22728" y="26921"/>
                  </a:cubicBezTo>
                  <a:lnTo>
                    <a:pt x="1794" y="2160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1" name="Arc 13"/>
            <p:cNvSpPr>
              <a:spLocks/>
            </p:cNvSpPr>
            <p:nvPr/>
          </p:nvSpPr>
          <p:spPr bwMode="auto">
            <a:xfrm rot="11015926" flipV="1">
              <a:off x="2196" y="347"/>
              <a:ext cx="585" cy="418"/>
            </a:xfrm>
            <a:custGeom>
              <a:avLst/>
              <a:gdLst>
                <a:gd name="G0" fmla="+- 1628 0 0"/>
                <a:gd name="G1" fmla="+- 21600 0 0"/>
                <a:gd name="G2" fmla="+- 21600 0 0"/>
                <a:gd name="T0" fmla="*/ 0 w 23228"/>
                <a:gd name="T1" fmla="*/ 61 h 28359"/>
                <a:gd name="T2" fmla="*/ 22143 w 23228"/>
                <a:gd name="T3" fmla="*/ 28359 h 28359"/>
                <a:gd name="T4" fmla="*/ 1628 w 23228"/>
                <a:gd name="T5" fmla="*/ 21600 h 28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228" h="28359" fill="none" extrusionOk="0">
                  <a:moveTo>
                    <a:pt x="0" y="61"/>
                  </a:moveTo>
                  <a:cubicBezTo>
                    <a:pt x="541" y="20"/>
                    <a:pt x="1084" y="-1"/>
                    <a:pt x="1628" y="0"/>
                  </a:cubicBezTo>
                  <a:cubicBezTo>
                    <a:pt x="13557" y="0"/>
                    <a:pt x="23228" y="9670"/>
                    <a:pt x="23228" y="21600"/>
                  </a:cubicBezTo>
                  <a:cubicBezTo>
                    <a:pt x="23228" y="23896"/>
                    <a:pt x="22861" y="26178"/>
                    <a:pt x="22143" y="28359"/>
                  </a:cubicBezTo>
                </a:path>
                <a:path w="23228" h="28359" stroke="0" extrusionOk="0">
                  <a:moveTo>
                    <a:pt x="0" y="61"/>
                  </a:moveTo>
                  <a:cubicBezTo>
                    <a:pt x="541" y="20"/>
                    <a:pt x="1084" y="-1"/>
                    <a:pt x="1628" y="0"/>
                  </a:cubicBezTo>
                  <a:cubicBezTo>
                    <a:pt x="13557" y="0"/>
                    <a:pt x="23228" y="9670"/>
                    <a:pt x="23228" y="21600"/>
                  </a:cubicBezTo>
                  <a:cubicBezTo>
                    <a:pt x="23228" y="23896"/>
                    <a:pt x="22861" y="26178"/>
                    <a:pt x="22143" y="28359"/>
                  </a:cubicBezTo>
                  <a:lnTo>
                    <a:pt x="1628" y="2160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53268" name="Group 20"/>
            <p:cNvGrpSpPr>
              <a:grpSpLocks/>
            </p:cNvGrpSpPr>
            <p:nvPr/>
          </p:nvGrpSpPr>
          <p:grpSpPr bwMode="auto">
            <a:xfrm>
              <a:off x="1791" y="73"/>
              <a:ext cx="1271" cy="1120"/>
              <a:chOff x="1791" y="73"/>
              <a:chExt cx="1271" cy="1120"/>
            </a:xfrm>
          </p:grpSpPr>
          <p:sp>
            <p:nvSpPr>
              <p:cNvPr id="53258" name="Line 10"/>
              <p:cNvSpPr>
                <a:spLocks noChangeShapeType="1"/>
              </p:cNvSpPr>
              <p:nvPr/>
            </p:nvSpPr>
            <p:spPr bwMode="auto">
              <a:xfrm flipV="1">
                <a:off x="1973" y="119"/>
                <a:ext cx="0" cy="90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53259" name="Line 11"/>
              <p:cNvSpPr>
                <a:spLocks noChangeShapeType="1"/>
              </p:cNvSpPr>
              <p:nvPr/>
            </p:nvSpPr>
            <p:spPr bwMode="auto">
              <a:xfrm>
                <a:off x="1973" y="1026"/>
                <a:ext cx="104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53262" name="Text Box 14"/>
              <p:cNvSpPr txBox="1">
                <a:spLocks noChangeArrowheads="1"/>
              </p:cNvSpPr>
              <p:nvPr/>
            </p:nvSpPr>
            <p:spPr bwMode="auto">
              <a:xfrm>
                <a:off x="1791" y="73"/>
                <a:ext cx="182" cy="1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b="1" i="1">
                    <a:latin typeface="Trebuchet MS" pitchFamily="34" charset="0"/>
                  </a:rPr>
                  <a:t>p</a:t>
                </a:r>
                <a:endParaRPr lang="el-GR" sz="1400" b="1" i="1">
                  <a:latin typeface="Trebuchet MS" pitchFamily="34" charset="0"/>
                </a:endParaRPr>
              </a:p>
            </p:txBody>
          </p:sp>
          <p:sp>
            <p:nvSpPr>
              <p:cNvPr id="53263" name="Text Box 15"/>
              <p:cNvSpPr txBox="1">
                <a:spLocks noChangeArrowheads="1"/>
              </p:cNvSpPr>
              <p:nvPr/>
            </p:nvSpPr>
            <p:spPr bwMode="auto">
              <a:xfrm>
                <a:off x="2880" y="1026"/>
                <a:ext cx="182" cy="1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b="1" i="1">
                    <a:latin typeface="Trebuchet MS" pitchFamily="34" charset="0"/>
                  </a:rPr>
                  <a:t>V</a:t>
                </a:r>
                <a:endParaRPr lang="el-GR" sz="1400" b="1" i="1">
                  <a:latin typeface="Trebuchet MS" pitchFamily="34" charset="0"/>
                </a:endParaRPr>
              </a:p>
            </p:txBody>
          </p:sp>
        </p:grpSp>
        <p:sp>
          <p:nvSpPr>
            <p:cNvPr id="53264" name="AutoShape 16"/>
            <p:cNvSpPr>
              <a:spLocks noChangeArrowheads="1"/>
            </p:cNvSpPr>
            <p:nvPr/>
          </p:nvSpPr>
          <p:spPr bwMode="auto">
            <a:xfrm>
              <a:off x="2245" y="119"/>
              <a:ext cx="182" cy="181"/>
            </a:xfrm>
            <a:prstGeom prst="wedgeRectCallout">
              <a:avLst>
                <a:gd name="adj1" fmla="val 41759"/>
                <a:gd name="adj2" fmla="val 99171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en-US" sz="1200" b="1">
                  <a:latin typeface="Trebuchet MS" pitchFamily="34" charset="0"/>
                </a:rPr>
                <a:t>1</a:t>
              </a:r>
              <a:endParaRPr lang="el-GR" sz="1200" b="1">
                <a:latin typeface="Trebuchet MS" pitchFamily="34" charset="0"/>
              </a:endParaRPr>
            </a:p>
          </p:txBody>
        </p:sp>
        <p:sp>
          <p:nvSpPr>
            <p:cNvPr id="53265" name="AutoShape 17"/>
            <p:cNvSpPr>
              <a:spLocks noChangeArrowheads="1"/>
            </p:cNvSpPr>
            <p:nvPr/>
          </p:nvSpPr>
          <p:spPr bwMode="auto">
            <a:xfrm>
              <a:off x="2789" y="663"/>
              <a:ext cx="182" cy="181"/>
            </a:xfrm>
            <a:prstGeom prst="wedgeRectCallout">
              <a:avLst>
                <a:gd name="adj1" fmla="val -150551"/>
                <a:gd name="adj2" fmla="val -36741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en-US" sz="1200" b="1">
                  <a:latin typeface="Trebuchet MS" pitchFamily="34" charset="0"/>
                </a:rPr>
                <a:t>2</a:t>
              </a:r>
              <a:endParaRPr lang="el-GR" sz="1200" b="1">
                <a:latin typeface="Trebuchet MS" pitchFamily="34" charset="0"/>
              </a:endParaRPr>
            </a:p>
          </p:txBody>
        </p:sp>
        <p:sp>
          <p:nvSpPr>
            <p:cNvPr id="53266" name="Text Box 18"/>
            <p:cNvSpPr txBox="1">
              <a:spLocks noChangeArrowheads="1"/>
            </p:cNvSpPr>
            <p:nvPr/>
          </p:nvSpPr>
          <p:spPr bwMode="auto">
            <a:xfrm>
              <a:off x="2018" y="663"/>
              <a:ext cx="182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>
                  <a:latin typeface="Trebuchet MS" pitchFamily="34" charset="0"/>
                </a:rPr>
                <a:t>A</a:t>
              </a:r>
              <a:endParaRPr lang="el-GR" sz="1400" b="1">
                <a:latin typeface="Trebuchet MS" pitchFamily="34" charset="0"/>
              </a:endParaRPr>
            </a:p>
          </p:txBody>
        </p:sp>
        <p:sp>
          <p:nvSpPr>
            <p:cNvPr id="53267" name="Text Box 19"/>
            <p:cNvSpPr txBox="1">
              <a:spLocks noChangeArrowheads="1"/>
            </p:cNvSpPr>
            <p:nvPr/>
          </p:nvSpPr>
          <p:spPr bwMode="auto">
            <a:xfrm>
              <a:off x="2744" y="210"/>
              <a:ext cx="182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>
                  <a:latin typeface="Trebuchet MS" pitchFamily="34" charset="0"/>
                </a:rPr>
                <a:t>B</a:t>
              </a:r>
              <a:endParaRPr lang="el-GR" sz="1400" b="1">
                <a:latin typeface="Trebuchet MS" pitchFamily="34" charset="0"/>
              </a:endParaRPr>
            </a:p>
          </p:txBody>
        </p:sp>
      </p:grp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2771775" y="2852738"/>
            <a:ext cx="649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solidFill>
                  <a:srgbClr val="FF0000"/>
                </a:solidFill>
                <a:latin typeface="Trebuchet MS" pitchFamily="34" charset="0"/>
              </a:rPr>
              <a:t>(Σ)</a:t>
            </a:r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2771775" y="2349500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solidFill>
                  <a:srgbClr val="FF0000"/>
                </a:solidFill>
                <a:latin typeface="Trebuchet MS" pitchFamily="34" charset="0"/>
              </a:rPr>
              <a:t>(Λ)</a:t>
            </a:r>
          </a:p>
        </p:txBody>
      </p:sp>
      <p:sp>
        <p:nvSpPr>
          <p:cNvPr id="53272" name="Text Box 24"/>
          <p:cNvSpPr txBox="1">
            <a:spLocks noChangeArrowheads="1"/>
          </p:cNvSpPr>
          <p:nvPr/>
        </p:nvSpPr>
        <p:spPr bwMode="auto">
          <a:xfrm>
            <a:off x="2771775" y="4005263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solidFill>
                  <a:srgbClr val="FF0000"/>
                </a:solidFill>
                <a:latin typeface="Trebuchet MS" pitchFamily="34" charset="0"/>
              </a:rPr>
              <a:t>(Λ)</a:t>
            </a:r>
          </a:p>
        </p:txBody>
      </p:sp>
      <p:sp>
        <p:nvSpPr>
          <p:cNvPr id="53273" name="Text Box 25"/>
          <p:cNvSpPr txBox="1">
            <a:spLocks noChangeArrowheads="1"/>
          </p:cNvSpPr>
          <p:nvPr/>
        </p:nvSpPr>
        <p:spPr bwMode="auto">
          <a:xfrm>
            <a:off x="2771775" y="3429000"/>
            <a:ext cx="649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solidFill>
                  <a:srgbClr val="FF0000"/>
                </a:solidFill>
                <a:latin typeface="Trebuchet MS" pitchFamily="34" charset="0"/>
              </a:rPr>
              <a:t>(Σ)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3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3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5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53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3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3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5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32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32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532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3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3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53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32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32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532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3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3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53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70" grpId="0"/>
      <p:bldP spid="53271" grpId="0"/>
      <p:bldP spid="53272" grpId="0"/>
      <p:bldP spid="5327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BF89-BA99-4D64-A171-6729AD527512}" type="slidenum">
              <a:rPr lang="el-GR"/>
              <a:pPr/>
              <a:t>19</a:t>
            </a:fld>
            <a:endParaRPr lang="el-GR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grpSp>
        <p:nvGrpSpPr>
          <p:cNvPr id="54299" name="Group 27"/>
          <p:cNvGrpSpPr>
            <a:grpSpLocks/>
          </p:cNvGrpSpPr>
          <p:nvPr/>
        </p:nvGrpSpPr>
        <p:grpSpPr bwMode="auto">
          <a:xfrm>
            <a:off x="468313" y="404813"/>
            <a:ext cx="8134350" cy="3743325"/>
            <a:chOff x="295" y="255"/>
            <a:chExt cx="5124" cy="2358"/>
          </a:xfrm>
        </p:grpSpPr>
        <p:sp>
          <p:nvSpPr>
            <p:cNvPr id="54278" name="Text Box 6"/>
            <p:cNvSpPr txBox="1">
              <a:spLocks noChangeArrowheads="1"/>
            </p:cNvSpPr>
            <p:nvPr/>
          </p:nvSpPr>
          <p:spPr bwMode="auto">
            <a:xfrm>
              <a:off x="295" y="255"/>
              <a:ext cx="3674" cy="2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l-GR" b="1">
                  <a:latin typeface="Trebuchet MS" pitchFamily="34" charset="0"/>
                </a:rPr>
                <a:t>6. </a:t>
              </a:r>
              <a:r>
                <a:rPr lang="el-GR">
                  <a:latin typeface="Trebuchet MS" pitchFamily="34" charset="0"/>
                </a:rPr>
                <a:t>Μια ποσότητα ιδανικού αερίου εκτελεί την κυκλική μεταβολή ΑΒΓΑ που απεικονίζεται στο διπλανό διάγραμμα.</a:t>
              </a:r>
            </a:p>
            <a:p>
              <a:pPr algn="just">
                <a:spcBef>
                  <a:spcPct val="50000"/>
                </a:spcBef>
              </a:pPr>
              <a:r>
                <a:rPr lang="el-GR" b="1">
                  <a:latin typeface="Trebuchet MS" pitchFamily="34" charset="0"/>
                </a:rPr>
                <a:t>α. </a:t>
              </a:r>
              <a:r>
                <a:rPr lang="el-GR">
                  <a:latin typeface="Trebuchet MS" pitchFamily="34" charset="0"/>
                </a:rPr>
                <a:t>Να υπολογίσετε τη διαφορά </a:t>
              </a:r>
              <a:r>
                <a:rPr lang="en-US" i="1">
                  <a:latin typeface="Trebuchet MS" pitchFamily="34" charset="0"/>
                </a:rPr>
                <a:t>U</a:t>
              </a:r>
              <a:r>
                <a:rPr lang="en-US" baseline="-25000">
                  <a:latin typeface="Trebuchet MS" pitchFamily="34" charset="0"/>
                </a:rPr>
                <a:t>A</a:t>
              </a:r>
              <a:r>
                <a:rPr lang="en-US">
                  <a:latin typeface="Trebuchet MS" pitchFamily="34" charset="0"/>
                </a:rPr>
                <a:t>-</a:t>
              </a:r>
              <a:r>
                <a:rPr lang="en-US" i="1">
                  <a:latin typeface="Trebuchet MS" pitchFamily="34" charset="0"/>
                </a:rPr>
                <a:t>U</a:t>
              </a:r>
              <a:r>
                <a:rPr lang="el-GR" baseline="-25000">
                  <a:latin typeface="Trebuchet MS" pitchFamily="34" charset="0"/>
                </a:rPr>
                <a:t>Γ</a:t>
              </a:r>
              <a:r>
                <a:rPr lang="el-GR">
                  <a:latin typeface="Trebuchet MS" pitchFamily="34" charset="0"/>
                </a:rPr>
                <a:t>,   αν </a:t>
              </a:r>
              <a:r>
                <a:rPr lang="en-US" i="1">
                  <a:latin typeface="Trebuchet MS" pitchFamily="34" charset="0"/>
                </a:rPr>
                <a:t>Q</a:t>
              </a:r>
              <a:r>
                <a:rPr lang="el-GR" i="1">
                  <a:latin typeface="Trebuchet MS" pitchFamily="34" charset="0"/>
                </a:rPr>
                <a:t> </a:t>
              </a:r>
              <a:r>
                <a:rPr lang="el-GR" baseline="-25000">
                  <a:latin typeface="Trebuchet MS" pitchFamily="34" charset="0"/>
                </a:rPr>
                <a:t>ΑΒΓ</a:t>
              </a:r>
              <a:r>
                <a:rPr lang="el-GR">
                  <a:latin typeface="Trebuchet MS" pitchFamily="34" charset="0"/>
                </a:rPr>
                <a:t>=30</a:t>
              </a:r>
              <a:r>
                <a:rPr lang="en-US">
                  <a:latin typeface="Trebuchet MS" pitchFamily="34" charset="0"/>
                </a:rPr>
                <a:t>J </a:t>
              </a:r>
              <a:r>
                <a:rPr lang="el-GR">
                  <a:latin typeface="Trebuchet MS" pitchFamily="34" charset="0"/>
                </a:rPr>
                <a:t>και </a:t>
              </a:r>
              <a:r>
                <a:rPr lang="en-US" i="1">
                  <a:latin typeface="Trebuchet MS" pitchFamily="34" charset="0"/>
                </a:rPr>
                <a:t>W</a:t>
              </a:r>
              <a:r>
                <a:rPr lang="el-GR" baseline="-25000">
                  <a:latin typeface="Trebuchet MS" pitchFamily="34" charset="0"/>
                </a:rPr>
                <a:t>ΒΓ</a:t>
              </a:r>
              <a:r>
                <a:rPr lang="el-GR">
                  <a:latin typeface="Trebuchet MS" pitchFamily="34" charset="0"/>
                </a:rPr>
                <a:t>=20</a:t>
              </a:r>
              <a:r>
                <a:rPr lang="en-US">
                  <a:latin typeface="Trebuchet MS" pitchFamily="34" charset="0"/>
                </a:rPr>
                <a:t>J.</a:t>
              </a:r>
            </a:p>
            <a:p>
              <a:pPr algn="just">
                <a:spcBef>
                  <a:spcPct val="50000"/>
                </a:spcBef>
              </a:pPr>
              <a:r>
                <a:rPr lang="el-GR" b="1">
                  <a:latin typeface="Trebuchet MS" pitchFamily="34" charset="0"/>
                </a:rPr>
                <a:t>β. </a:t>
              </a:r>
              <a:r>
                <a:rPr lang="el-GR">
                  <a:latin typeface="Trebuchet MS" pitchFamily="34" charset="0"/>
                </a:rPr>
                <a:t>Να υπολογίσετε το έργο</a:t>
              </a:r>
              <a:r>
                <a:rPr lang="el-GR"/>
                <a:t> </a:t>
              </a:r>
              <a:r>
                <a:rPr lang="en-US" i="1">
                  <a:latin typeface="Trebuchet MS" pitchFamily="34" charset="0"/>
                </a:rPr>
                <a:t>W</a:t>
              </a:r>
              <a:r>
                <a:rPr lang="el-GR" baseline="-25000">
                  <a:latin typeface="Trebuchet MS" pitchFamily="34" charset="0"/>
                </a:rPr>
                <a:t>ΓΑ</a:t>
              </a:r>
              <a:r>
                <a:rPr lang="el-GR">
                  <a:latin typeface="Trebuchet MS" pitchFamily="34" charset="0"/>
                </a:rPr>
                <a:t>,</a:t>
              </a:r>
              <a:r>
                <a:rPr lang="el-GR"/>
                <a:t> </a:t>
              </a:r>
              <a:r>
                <a:rPr lang="el-GR">
                  <a:latin typeface="Trebuchet MS" pitchFamily="34" charset="0"/>
                </a:rPr>
                <a:t>αν κατά τη μεταβολή ΓΑ, το αέριο προσφέρει στο περιβάλλον, με τη μορφή θερμότητας, ενέργεια ίση με 20</a:t>
              </a:r>
              <a:r>
                <a:rPr lang="en-US">
                  <a:latin typeface="Trebuchet MS" pitchFamily="34" charset="0"/>
                </a:rPr>
                <a:t>J</a:t>
              </a:r>
              <a:r>
                <a:rPr lang="el-GR">
                  <a:latin typeface="Trebuchet MS" pitchFamily="34" charset="0"/>
                </a:rPr>
                <a:t>. </a:t>
              </a:r>
              <a:r>
                <a:rPr lang="en-US">
                  <a:latin typeface="Trebuchet MS" pitchFamily="34" charset="0"/>
                </a:rPr>
                <a:t> </a:t>
              </a:r>
              <a:endParaRPr lang="el-GR">
                <a:latin typeface="Trebuchet MS" pitchFamily="34" charset="0"/>
              </a:endParaRPr>
            </a:p>
          </p:txBody>
        </p:sp>
        <p:grpSp>
          <p:nvGrpSpPr>
            <p:cNvPr id="54298" name="Group 26"/>
            <p:cNvGrpSpPr>
              <a:grpSpLocks/>
            </p:cNvGrpSpPr>
            <p:nvPr/>
          </p:nvGrpSpPr>
          <p:grpSpPr bwMode="auto">
            <a:xfrm>
              <a:off x="4014" y="572"/>
              <a:ext cx="1405" cy="1255"/>
              <a:chOff x="4014" y="572"/>
              <a:chExt cx="1405" cy="1255"/>
            </a:xfrm>
          </p:grpSpPr>
          <p:grpSp>
            <p:nvGrpSpPr>
              <p:cNvPr id="54295" name="Group 23"/>
              <p:cNvGrpSpPr>
                <a:grpSpLocks/>
              </p:cNvGrpSpPr>
              <p:nvPr/>
            </p:nvGrpSpPr>
            <p:grpSpPr bwMode="auto">
              <a:xfrm>
                <a:off x="4014" y="572"/>
                <a:ext cx="1405" cy="1255"/>
                <a:chOff x="3969" y="346"/>
                <a:chExt cx="1405" cy="1255"/>
              </a:xfrm>
            </p:grpSpPr>
            <p:sp>
              <p:nvSpPr>
                <p:cNvPr id="54281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4150" y="436"/>
                  <a:ext cx="0" cy="95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4282" name="Line 10"/>
                <p:cNvSpPr>
                  <a:spLocks noChangeShapeType="1"/>
                </p:cNvSpPr>
                <p:nvPr/>
              </p:nvSpPr>
              <p:spPr bwMode="auto">
                <a:xfrm>
                  <a:off x="4150" y="1389"/>
                  <a:ext cx="1179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l-GR"/>
                </a:p>
              </p:txBody>
            </p:sp>
            <p:grpSp>
              <p:nvGrpSpPr>
                <p:cNvPr id="54294" name="Group 22"/>
                <p:cNvGrpSpPr>
                  <a:grpSpLocks/>
                </p:cNvGrpSpPr>
                <p:nvPr/>
              </p:nvGrpSpPr>
              <p:grpSpPr bwMode="auto">
                <a:xfrm>
                  <a:off x="4241" y="618"/>
                  <a:ext cx="907" cy="575"/>
                  <a:chOff x="4195" y="436"/>
                  <a:chExt cx="907" cy="575"/>
                </a:xfrm>
              </p:grpSpPr>
              <p:sp>
                <p:nvSpPr>
                  <p:cNvPr id="54283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4377" y="618"/>
                    <a:ext cx="59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 type="oval" w="med" len="med"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54284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4377" y="618"/>
                    <a:ext cx="0" cy="317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 type="triangle" w="med" len="med"/>
                    <a:tailEnd/>
                  </a:ln>
                  <a:effectLst/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54288" name="Arc 16"/>
                  <p:cNvSpPr>
                    <a:spLocks/>
                  </p:cNvSpPr>
                  <p:nvPr/>
                </p:nvSpPr>
                <p:spPr bwMode="auto">
                  <a:xfrm rot="10800000" flipH="1">
                    <a:off x="4353" y="618"/>
                    <a:ext cx="618" cy="317"/>
                  </a:xfrm>
                  <a:custGeom>
                    <a:avLst/>
                    <a:gdLst>
                      <a:gd name="G0" fmla="+- 1022 0 0"/>
                      <a:gd name="G1" fmla="+- 21600 0 0"/>
                      <a:gd name="G2" fmla="+- 21600 0 0"/>
                      <a:gd name="T0" fmla="*/ 0 w 22622"/>
                      <a:gd name="T1" fmla="*/ 24 h 21600"/>
                      <a:gd name="T2" fmla="*/ 22622 w 22622"/>
                      <a:gd name="T3" fmla="*/ 21600 h 21600"/>
                      <a:gd name="T4" fmla="*/ 1022 w 22622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2622" h="21600" fill="none" extrusionOk="0">
                        <a:moveTo>
                          <a:pt x="0" y="24"/>
                        </a:moveTo>
                        <a:cubicBezTo>
                          <a:pt x="340" y="8"/>
                          <a:pt x="681" y="-1"/>
                          <a:pt x="1022" y="0"/>
                        </a:cubicBezTo>
                        <a:cubicBezTo>
                          <a:pt x="12951" y="0"/>
                          <a:pt x="22622" y="9670"/>
                          <a:pt x="22622" y="21600"/>
                        </a:cubicBezTo>
                      </a:path>
                      <a:path w="22622" h="21600" stroke="0" extrusionOk="0">
                        <a:moveTo>
                          <a:pt x="0" y="24"/>
                        </a:moveTo>
                        <a:cubicBezTo>
                          <a:pt x="340" y="8"/>
                          <a:pt x="681" y="-1"/>
                          <a:pt x="1022" y="0"/>
                        </a:cubicBezTo>
                        <a:cubicBezTo>
                          <a:pt x="12951" y="0"/>
                          <a:pt x="22622" y="9670"/>
                          <a:pt x="22622" y="21600"/>
                        </a:cubicBezTo>
                        <a:lnTo>
                          <a:pt x="1022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0000"/>
                    </a:solidFill>
                    <a:round/>
                    <a:headEnd type="triangle" w="med" len="med"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54289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95" y="799"/>
                    <a:ext cx="181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l-GR" sz="1600">
                        <a:latin typeface="Trebuchet MS" pitchFamily="34" charset="0"/>
                      </a:rPr>
                      <a:t>Α</a:t>
                    </a:r>
                  </a:p>
                </p:txBody>
              </p:sp>
              <p:sp>
                <p:nvSpPr>
                  <p:cNvPr id="54290" name="Text 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86" y="436"/>
                    <a:ext cx="181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l-GR" sz="1600">
                        <a:latin typeface="Trebuchet MS" pitchFamily="34" charset="0"/>
                      </a:rPr>
                      <a:t>Β</a:t>
                    </a:r>
                  </a:p>
                </p:txBody>
              </p:sp>
              <p:sp>
                <p:nvSpPr>
                  <p:cNvPr id="54291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21" y="436"/>
                    <a:ext cx="181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l-GR" sz="1600">
                        <a:latin typeface="Trebuchet MS" pitchFamily="34" charset="0"/>
                      </a:rPr>
                      <a:t>Γ</a:t>
                    </a:r>
                  </a:p>
                </p:txBody>
              </p:sp>
            </p:grpSp>
            <p:sp>
              <p:nvSpPr>
                <p:cNvPr id="5429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5193" y="1389"/>
                  <a:ext cx="181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600" i="1">
                      <a:latin typeface="Trebuchet MS" pitchFamily="34" charset="0"/>
                    </a:rPr>
                    <a:t>V</a:t>
                  </a:r>
                  <a:endParaRPr lang="el-GR" sz="1600" i="1">
                    <a:latin typeface="Trebuchet MS" pitchFamily="34" charset="0"/>
                  </a:endParaRPr>
                </a:p>
              </p:txBody>
            </p:sp>
            <p:sp>
              <p:nvSpPr>
                <p:cNvPr id="5429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969" y="346"/>
                  <a:ext cx="181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600" i="1">
                      <a:latin typeface="Trebuchet MS" pitchFamily="34" charset="0"/>
                    </a:rPr>
                    <a:t>p</a:t>
                  </a:r>
                  <a:endParaRPr lang="el-GR" sz="1600" i="1">
                    <a:latin typeface="Trebuchet MS" pitchFamily="34" charset="0"/>
                  </a:endParaRPr>
                </a:p>
              </p:txBody>
            </p:sp>
          </p:grpSp>
          <p:sp>
            <p:nvSpPr>
              <p:cNvPr id="54296" name="Line 24"/>
              <p:cNvSpPr>
                <a:spLocks noChangeShapeType="1"/>
              </p:cNvSpPr>
              <p:nvPr/>
            </p:nvSpPr>
            <p:spPr bwMode="auto">
              <a:xfrm flipH="1">
                <a:off x="4195" y="1026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54297" name="Line 25"/>
              <p:cNvSpPr>
                <a:spLocks noChangeShapeType="1"/>
              </p:cNvSpPr>
              <p:nvPr/>
            </p:nvSpPr>
            <p:spPr bwMode="auto">
              <a:xfrm>
                <a:off x="4468" y="1344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F3E00-36E7-4145-9210-77BA6654569F}" type="slidenum">
              <a:rPr lang="el-GR"/>
              <a:pPr/>
              <a:t>2</a:t>
            </a:fld>
            <a:endParaRPr lang="el-G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1773238"/>
            <a:ext cx="7772400" cy="1143000"/>
          </a:xfrm>
        </p:spPr>
        <p:txBody>
          <a:bodyPr/>
          <a:lstStyle/>
          <a:p>
            <a:r>
              <a:rPr lang="el-GR" sz="3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Αντιστρεπτές μεταβολές και </a:t>
            </a:r>
            <a:br>
              <a:rPr lang="el-GR" sz="3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el-GR" sz="3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1ος Θερμοδυναμικός νόμος.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3666-C435-4696-81EC-4628CB5439E7}" type="slidenum">
              <a:rPr lang="el-GR"/>
              <a:pPr/>
              <a:t>20</a:t>
            </a:fld>
            <a:endParaRPr lang="el-GR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2395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395288" y="333375"/>
            <a:ext cx="806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grpSp>
        <p:nvGrpSpPr>
          <p:cNvPr id="55306" name="Group 10"/>
          <p:cNvGrpSpPr>
            <a:grpSpLocks/>
          </p:cNvGrpSpPr>
          <p:nvPr/>
        </p:nvGrpSpPr>
        <p:grpSpPr bwMode="auto">
          <a:xfrm>
            <a:off x="539750" y="404813"/>
            <a:ext cx="8137525" cy="3268662"/>
            <a:chOff x="340" y="255"/>
            <a:chExt cx="5126" cy="2059"/>
          </a:xfrm>
        </p:grpSpPr>
        <p:sp>
          <p:nvSpPr>
            <p:cNvPr id="55302" name="Text Box 6"/>
            <p:cNvSpPr txBox="1">
              <a:spLocks noChangeArrowheads="1"/>
            </p:cNvSpPr>
            <p:nvPr/>
          </p:nvSpPr>
          <p:spPr bwMode="auto">
            <a:xfrm>
              <a:off x="340" y="301"/>
              <a:ext cx="5126" cy="2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l-GR" b="1">
                  <a:latin typeface="Trebuchet MS" pitchFamily="34" charset="0"/>
                </a:rPr>
                <a:t>7.  </a:t>
              </a:r>
              <a:r>
                <a:rPr lang="el-GR">
                  <a:latin typeface="Trebuchet MS" pitchFamily="34" charset="0"/>
                </a:rPr>
                <a:t>Μια ποσότητα           ιδανικού αερίου υφίσταται ισοβαρή εκτόνωση, οπότε η θερμοκρασία του αυξάνεται κατά 50 Κ. Για τη μεταβολή αυτή να υπολογίσετε</a:t>
              </a:r>
              <a:r>
                <a:rPr lang="en-US">
                  <a:latin typeface="Trebuchet MS" pitchFamily="34" charset="0"/>
                </a:rPr>
                <a:t>:</a:t>
              </a:r>
              <a:endParaRPr lang="el-GR">
                <a:latin typeface="Trebuchet MS" pitchFamily="34" charset="0"/>
              </a:endParaRPr>
            </a:p>
            <a:p>
              <a:pPr algn="just">
                <a:spcBef>
                  <a:spcPct val="50000"/>
                </a:spcBef>
              </a:pPr>
              <a:r>
                <a:rPr lang="el-GR" b="1">
                  <a:latin typeface="Trebuchet MS" pitchFamily="34" charset="0"/>
                </a:rPr>
                <a:t>α.</a:t>
              </a:r>
              <a:r>
                <a:rPr lang="el-GR">
                  <a:latin typeface="Trebuchet MS" pitchFamily="34" charset="0"/>
                </a:rPr>
                <a:t>  τη μεταβολή της εσωτερικής ενέργειας του αερίου.</a:t>
              </a:r>
            </a:p>
            <a:p>
              <a:pPr algn="just">
                <a:spcBef>
                  <a:spcPct val="50000"/>
                </a:spcBef>
              </a:pPr>
              <a:r>
                <a:rPr lang="el-GR" b="1">
                  <a:latin typeface="Trebuchet MS" pitchFamily="34" charset="0"/>
                </a:rPr>
                <a:t>β.  </a:t>
              </a:r>
              <a:r>
                <a:rPr lang="el-GR">
                  <a:latin typeface="Trebuchet MS" pitchFamily="34" charset="0"/>
                </a:rPr>
                <a:t>το έργο που παράγει το αέριο.</a:t>
              </a:r>
            </a:p>
            <a:p>
              <a:pPr algn="just">
                <a:spcBef>
                  <a:spcPct val="50000"/>
                </a:spcBef>
              </a:pPr>
              <a:r>
                <a:rPr lang="el-GR" b="1">
                  <a:latin typeface="Trebuchet MS" pitchFamily="34" charset="0"/>
                </a:rPr>
                <a:t>γ. </a:t>
              </a:r>
              <a:r>
                <a:rPr lang="el-GR">
                  <a:latin typeface="Trebuchet MS" pitchFamily="34" charset="0"/>
                </a:rPr>
                <a:t>τη θερμότητα που απορροφά το αέριο από το περιβάλλον.</a:t>
              </a:r>
              <a:endParaRPr lang="el-GR" b="1">
                <a:latin typeface="Trebuchet MS" pitchFamily="34" charset="0"/>
              </a:endParaRPr>
            </a:p>
          </p:txBody>
        </p:sp>
        <p:graphicFrame>
          <p:nvGraphicFramePr>
            <p:cNvPr id="55304" name="Object 8"/>
            <p:cNvGraphicFramePr>
              <a:graphicFrameLocks noChangeAspect="1"/>
            </p:cNvGraphicFramePr>
            <p:nvPr/>
          </p:nvGraphicFramePr>
          <p:xfrm>
            <a:off x="2109" y="255"/>
            <a:ext cx="771" cy="3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306" name="Εξίσωση" r:id="rId3" imgW="774360" imgH="380880" progId="Equation.3">
                    <p:embed/>
                  </p:oleObj>
                </mc:Choice>
                <mc:Fallback>
                  <p:oleObj name="Εξίσωση" r:id="rId3" imgW="774360" imgH="38088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09" y="255"/>
                          <a:ext cx="771" cy="37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4B5F-80EB-4FE5-9581-E5DFE5C7C544}" type="slidenum">
              <a:rPr lang="el-GR"/>
              <a:pPr/>
              <a:t>21</a:t>
            </a:fld>
            <a:endParaRPr lang="el-GR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grpSp>
        <p:nvGrpSpPr>
          <p:cNvPr id="56441" name="Group 121"/>
          <p:cNvGrpSpPr>
            <a:grpSpLocks/>
          </p:cNvGrpSpPr>
          <p:nvPr/>
        </p:nvGrpSpPr>
        <p:grpSpPr bwMode="auto">
          <a:xfrm>
            <a:off x="250825" y="0"/>
            <a:ext cx="8210550" cy="2427288"/>
            <a:chOff x="158" y="73"/>
            <a:chExt cx="5172" cy="1529"/>
          </a:xfrm>
        </p:grpSpPr>
        <p:grpSp>
          <p:nvGrpSpPr>
            <p:cNvPr id="56358" name="Group 38"/>
            <p:cNvGrpSpPr>
              <a:grpSpLocks/>
            </p:cNvGrpSpPr>
            <p:nvPr/>
          </p:nvGrpSpPr>
          <p:grpSpPr bwMode="auto">
            <a:xfrm>
              <a:off x="158" y="164"/>
              <a:ext cx="3402" cy="1438"/>
              <a:chOff x="158" y="164"/>
              <a:chExt cx="3402" cy="1438"/>
            </a:xfrm>
          </p:grpSpPr>
          <p:sp>
            <p:nvSpPr>
              <p:cNvPr id="56326" name="Text Box 6"/>
              <p:cNvSpPr txBox="1">
                <a:spLocks noChangeArrowheads="1"/>
              </p:cNvSpPr>
              <p:nvPr/>
            </p:nvSpPr>
            <p:spPr bwMode="auto">
              <a:xfrm>
                <a:off x="158" y="164"/>
                <a:ext cx="3402" cy="1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l-GR" b="1">
                    <a:latin typeface="Trebuchet MS" pitchFamily="34" charset="0"/>
                  </a:rPr>
                  <a:t>8.  </a:t>
                </a:r>
                <a:r>
                  <a:rPr lang="el-GR">
                    <a:latin typeface="Trebuchet MS" pitchFamily="34" charset="0"/>
                  </a:rPr>
                  <a:t>Μια ποσότητα αερίου υφίσταται την αντιστρεπτή μεταβολή Α    Β    Γ που φαίνεται στο διπλανό διάγραμμα. Ποιο ή ποια από τα παρακάτω διαγράμματα αποδίδουν αυτή τη μεταβολή</a:t>
                </a:r>
                <a:r>
                  <a:rPr lang="en-US">
                    <a:latin typeface="Trebuchet MS" pitchFamily="34" charset="0"/>
                  </a:rPr>
                  <a:t>;</a:t>
                </a:r>
                <a:endParaRPr lang="el-GR" b="1">
                  <a:latin typeface="Trebuchet MS" pitchFamily="34" charset="0"/>
                </a:endParaRPr>
              </a:p>
            </p:txBody>
          </p:sp>
          <p:sp>
            <p:nvSpPr>
              <p:cNvPr id="56327" name="Line 7"/>
              <p:cNvSpPr>
                <a:spLocks noChangeShapeType="1"/>
              </p:cNvSpPr>
              <p:nvPr/>
            </p:nvSpPr>
            <p:spPr bwMode="auto">
              <a:xfrm>
                <a:off x="2744" y="527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56328" name="Line 8"/>
              <p:cNvSpPr>
                <a:spLocks noChangeShapeType="1"/>
              </p:cNvSpPr>
              <p:nvPr/>
            </p:nvSpPr>
            <p:spPr bwMode="auto">
              <a:xfrm>
                <a:off x="3152" y="527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56377" name="Group 57"/>
            <p:cNvGrpSpPr>
              <a:grpSpLocks/>
            </p:cNvGrpSpPr>
            <p:nvPr/>
          </p:nvGrpSpPr>
          <p:grpSpPr bwMode="auto">
            <a:xfrm>
              <a:off x="3969" y="73"/>
              <a:ext cx="1361" cy="1210"/>
              <a:chOff x="3969" y="73"/>
              <a:chExt cx="1361" cy="1210"/>
            </a:xfrm>
          </p:grpSpPr>
          <p:grpSp>
            <p:nvGrpSpPr>
              <p:cNvPr id="56357" name="Group 37"/>
              <p:cNvGrpSpPr>
                <a:grpSpLocks/>
              </p:cNvGrpSpPr>
              <p:nvPr/>
            </p:nvGrpSpPr>
            <p:grpSpPr bwMode="auto">
              <a:xfrm>
                <a:off x="3969" y="73"/>
                <a:ext cx="1361" cy="1210"/>
                <a:chOff x="3969" y="164"/>
                <a:chExt cx="1361" cy="1210"/>
              </a:xfrm>
            </p:grpSpPr>
            <p:sp>
              <p:nvSpPr>
                <p:cNvPr id="56332" name="Arc 12"/>
                <p:cNvSpPr>
                  <a:spLocks/>
                </p:cNvSpPr>
                <p:nvPr/>
              </p:nvSpPr>
              <p:spPr bwMode="auto">
                <a:xfrm rot="10800000">
                  <a:off x="4386" y="255"/>
                  <a:ext cx="716" cy="636"/>
                </a:xfrm>
                <a:custGeom>
                  <a:avLst/>
                  <a:gdLst>
                    <a:gd name="G0" fmla="+- 0 0 0"/>
                    <a:gd name="G1" fmla="+- 21430 0 0"/>
                    <a:gd name="G2" fmla="+- 21600 0 0"/>
                    <a:gd name="T0" fmla="*/ 2708 w 21385"/>
                    <a:gd name="T1" fmla="*/ 0 h 21430"/>
                    <a:gd name="T2" fmla="*/ 21385 w 21385"/>
                    <a:gd name="T3" fmla="*/ 18389 h 21430"/>
                    <a:gd name="T4" fmla="*/ 0 w 21385"/>
                    <a:gd name="T5" fmla="*/ 21430 h 214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385" h="21430" fill="none" extrusionOk="0">
                      <a:moveTo>
                        <a:pt x="2707" y="0"/>
                      </a:moveTo>
                      <a:cubicBezTo>
                        <a:pt x="12366" y="1220"/>
                        <a:pt x="20014" y="8751"/>
                        <a:pt x="21384" y="18389"/>
                      </a:cubicBezTo>
                    </a:path>
                    <a:path w="21385" h="21430" stroke="0" extrusionOk="0">
                      <a:moveTo>
                        <a:pt x="2707" y="0"/>
                      </a:moveTo>
                      <a:cubicBezTo>
                        <a:pt x="12366" y="1220"/>
                        <a:pt x="20014" y="8751"/>
                        <a:pt x="21384" y="18389"/>
                      </a:cubicBezTo>
                      <a:lnTo>
                        <a:pt x="0" y="2143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5634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921" y="754"/>
                  <a:ext cx="27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200" i="1">
                      <a:latin typeface="Trebuchet MS" pitchFamily="34" charset="0"/>
                    </a:rPr>
                    <a:t>T</a:t>
                  </a:r>
                  <a:r>
                    <a:rPr lang="en-US" sz="1200" baseline="-25000">
                      <a:latin typeface="Trebuchet MS" pitchFamily="34" charset="0"/>
                    </a:rPr>
                    <a:t>2</a:t>
                  </a:r>
                  <a:endParaRPr lang="el-GR" sz="1200">
                    <a:latin typeface="Trebuchet MS" pitchFamily="34" charset="0"/>
                  </a:endParaRPr>
                </a:p>
              </p:txBody>
            </p:sp>
            <p:sp>
              <p:nvSpPr>
                <p:cNvPr id="56342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4785" y="935"/>
                  <a:ext cx="27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200" i="1">
                      <a:latin typeface="Trebuchet MS" pitchFamily="34" charset="0"/>
                    </a:rPr>
                    <a:t>T</a:t>
                  </a:r>
                  <a:r>
                    <a:rPr lang="en-US" sz="1200" baseline="-25000">
                      <a:latin typeface="Trebuchet MS" pitchFamily="34" charset="0"/>
                    </a:rPr>
                    <a:t>1</a:t>
                  </a:r>
                  <a:endParaRPr lang="el-GR" sz="1200">
                    <a:latin typeface="Trebuchet MS" pitchFamily="34" charset="0"/>
                  </a:endParaRPr>
                </a:p>
              </p:txBody>
            </p:sp>
            <p:grpSp>
              <p:nvGrpSpPr>
                <p:cNvPr id="56356" name="Group 36"/>
                <p:cNvGrpSpPr>
                  <a:grpSpLocks/>
                </p:cNvGrpSpPr>
                <p:nvPr/>
              </p:nvGrpSpPr>
              <p:grpSpPr bwMode="auto">
                <a:xfrm>
                  <a:off x="3969" y="164"/>
                  <a:ext cx="1361" cy="1210"/>
                  <a:chOff x="3969" y="164"/>
                  <a:chExt cx="1361" cy="1210"/>
                </a:xfrm>
              </p:grpSpPr>
              <p:sp>
                <p:nvSpPr>
                  <p:cNvPr id="56343" name="Line 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50" y="255"/>
                    <a:ext cx="0" cy="907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56344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4150" y="1162"/>
                    <a:ext cx="113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56345" name="Arc 25"/>
                  <p:cNvSpPr>
                    <a:spLocks/>
                  </p:cNvSpPr>
                  <p:nvPr/>
                </p:nvSpPr>
                <p:spPr bwMode="auto">
                  <a:xfrm rot="10800000">
                    <a:off x="4195" y="527"/>
                    <a:ext cx="769" cy="544"/>
                  </a:xfrm>
                  <a:custGeom>
                    <a:avLst/>
                    <a:gdLst>
                      <a:gd name="G0" fmla="+- 0 0 0"/>
                      <a:gd name="G1" fmla="+- 21216 0 0"/>
                      <a:gd name="G2" fmla="+- 21600 0 0"/>
                      <a:gd name="T0" fmla="*/ 4054 w 21600"/>
                      <a:gd name="T1" fmla="*/ 0 h 21216"/>
                      <a:gd name="T2" fmla="*/ 21600 w 21600"/>
                      <a:gd name="T3" fmla="*/ 21216 h 21216"/>
                      <a:gd name="T4" fmla="*/ 0 w 21600"/>
                      <a:gd name="T5" fmla="*/ 21216 h 212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216" fill="none" extrusionOk="0">
                        <a:moveTo>
                          <a:pt x="4054" y="-1"/>
                        </a:moveTo>
                        <a:cubicBezTo>
                          <a:pt x="14235" y="1945"/>
                          <a:pt x="21600" y="10849"/>
                          <a:pt x="21600" y="21216"/>
                        </a:cubicBezTo>
                      </a:path>
                      <a:path w="21600" h="21216" stroke="0" extrusionOk="0">
                        <a:moveTo>
                          <a:pt x="4054" y="-1"/>
                        </a:moveTo>
                        <a:cubicBezTo>
                          <a:pt x="14235" y="1945"/>
                          <a:pt x="21600" y="10849"/>
                          <a:pt x="21600" y="21216"/>
                        </a:cubicBezTo>
                        <a:lnTo>
                          <a:pt x="0" y="2121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56347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4241" y="709"/>
                    <a:ext cx="363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 type="oval" w="med" len="med"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56348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4604" y="709"/>
                    <a:ext cx="0" cy="317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 type="oval" w="med" len="med"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56349" name="Text 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95" y="527"/>
                    <a:ext cx="227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l-GR" sz="1400">
                        <a:latin typeface="Trebuchet MS" pitchFamily="34" charset="0"/>
                      </a:rPr>
                      <a:t>Α</a:t>
                    </a:r>
                  </a:p>
                </p:txBody>
              </p:sp>
              <p:sp>
                <p:nvSpPr>
                  <p:cNvPr id="56350" name="Text Box 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58" y="527"/>
                    <a:ext cx="227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l-GR" sz="1400">
                        <a:latin typeface="Trebuchet MS" pitchFamily="34" charset="0"/>
                      </a:rPr>
                      <a:t>Β</a:t>
                    </a:r>
                  </a:p>
                </p:txBody>
              </p:sp>
              <p:sp>
                <p:nvSpPr>
                  <p:cNvPr id="56351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04" y="890"/>
                    <a:ext cx="227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l-GR" sz="1400">
                        <a:latin typeface="Trebuchet MS" pitchFamily="34" charset="0"/>
                      </a:rPr>
                      <a:t>Γ</a:t>
                    </a:r>
                  </a:p>
                </p:txBody>
              </p:sp>
              <p:sp>
                <p:nvSpPr>
                  <p:cNvPr id="56352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69" y="164"/>
                    <a:ext cx="227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600" i="1">
                        <a:latin typeface="Trebuchet MS" pitchFamily="34" charset="0"/>
                      </a:rPr>
                      <a:t>p</a:t>
                    </a:r>
                    <a:endParaRPr lang="el-GR" sz="1600" i="1">
                      <a:latin typeface="Trebuchet MS" pitchFamily="34" charset="0"/>
                    </a:endParaRPr>
                  </a:p>
                </p:txBody>
              </p:sp>
              <p:sp>
                <p:nvSpPr>
                  <p:cNvPr id="56353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03" y="1162"/>
                    <a:ext cx="227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600" i="1">
                        <a:latin typeface="Trebuchet MS" pitchFamily="34" charset="0"/>
                      </a:rPr>
                      <a:t>V</a:t>
                    </a:r>
                    <a:endParaRPr lang="el-GR" sz="1600" i="1">
                      <a:latin typeface="Trebuchet MS" pitchFamily="34" charset="0"/>
                    </a:endParaRPr>
                  </a:p>
                </p:txBody>
              </p:sp>
            </p:grpSp>
          </p:grpSp>
          <p:sp>
            <p:nvSpPr>
              <p:cNvPr id="56375" name="Text Box 55"/>
              <p:cNvSpPr txBox="1">
                <a:spLocks noChangeArrowheads="1"/>
              </p:cNvSpPr>
              <p:nvPr/>
            </p:nvSpPr>
            <p:spPr bwMode="auto">
              <a:xfrm>
                <a:off x="4014" y="1026"/>
                <a:ext cx="18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latin typeface="Trebuchet MS" pitchFamily="34" charset="0"/>
                  </a:rPr>
                  <a:t>0</a:t>
                </a:r>
                <a:endParaRPr lang="el-GR" sz="1400">
                  <a:latin typeface="Trebuchet MS" pitchFamily="34" charset="0"/>
                </a:endParaRPr>
              </a:p>
            </p:txBody>
          </p:sp>
        </p:grpSp>
      </p:grpSp>
      <p:grpSp>
        <p:nvGrpSpPr>
          <p:cNvPr id="56448" name="Group 128"/>
          <p:cNvGrpSpPr>
            <a:grpSpLocks/>
          </p:cNvGrpSpPr>
          <p:nvPr/>
        </p:nvGrpSpPr>
        <p:grpSpPr bwMode="auto">
          <a:xfrm>
            <a:off x="395288" y="2924175"/>
            <a:ext cx="7489825" cy="1838325"/>
            <a:chOff x="249" y="1842"/>
            <a:chExt cx="4718" cy="1158"/>
          </a:xfrm>
        </p:grpSpPr>
        <p:grpSp>
          <p:nvGrpSpPr>
            <p:cNvPr id="56447" name="Group 127"/>
            <p:cNvGrpSpPr>
              <a:grpSpLocks/>
            </p:cNvGrpSpPr>
            <p:nvPr/>
          </p:nvGrpSpPr>
          <p:grpSpPr bwMode="auto">
            <a:xfrm>
              <a:off x="475" y="2024"/>
              <a:ext cx="590" cy="600"/>
              <a:chOff x="475" y="2024"/>
              <a:chExt cx="590" cy="600"/>
            </a:xfrm>
          </p:grpSpPr>
          <p:sp>
            <p:nvSpPr>
              <p:cNvPr id="56369" name="Text Box 49"/>
              <p:cNvSpPr txBox="1">
                <a:spLocks noChangeArrowheads="1"/>
              </p:cNvSpPr>
              <p:nvPr/>
            </p:nvSpPr>
            <p:spPr bwMode="auto">
              <a:xfrm>
                <a:off x="475" y="2024"/>
                <a:ext cx="22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l-GR" sz="1400">
                    <a:latin typeface="Trebuchet MS" pitchFamily="34" charset="0"/>
                  </a:rPr>
                  <a:t>Α</a:t>
                </a:r>
              </a:p>
            </p:txBody>
          </p:sp>
          <p:sp>
            <p:nvSpPr>
              <p:cNvPr id="56370" name="Text Box 50"/>
              <p:cNvSpPr txBox="1">
                <a:spLocks noChangeArrowheads="1"/>
              </p:cNvSpPr>
              <p:nvPr/>
            </p:nvSpPr>
            <p:spPr bwMode="auto">
              <a:xfrm>
                <a:off x="838" y="2024"/>
                <a:ext cx="22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l-GR" sz="1400">
                    <a:latin typeface="Trebuchet MS" pitchFamily="34" charset="0"/>
                  </a:rPr>
                  <a:t>Β</a:t>
                </a:r>
              </a:p>
            </p:txBody>
          </p:sp>
          <p:grpSp>
            <p:nvGrpSpPr>
              <p:cNvPr id="56390" name="Group 70"/>
              <p:cNvGrpSpPr>
                <a:grpSpLocks/>
              </p:cNvGrpSpPr>
              <p:nvPr/>
            </p:nvGrpSpPr>
            <p:grpSpPr bwMode="auto">
              <a:xfrm>
                <a:off x="612" y="2205"/>
                <a:ext cx="363" cy="318"/>
                <a:chOff x="612" y="2205"/>
                <a:chExt cx="363" cy="318"/>
              </a:xfrm>
            </p:grpSpPr>
            <p:sp>
              <p:nvSpPr>
                <p:cNvPr id="56367" name="Line 47"/>
                <p:cNvSpPr>
                  <a:spLocks noChangeShapeType="1"/>
                </p:cNvSpPr>
                <p:nvPr/>
              </p:nvSpPr>
              <p:spPr bwMode="auto">
                <a:xfrm>
                  <a:off x="612" y="2205"/>
                  <a:ext cx="363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 type="oval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6368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612" y="2205"/>
                  <a:ext cx="363" cy="318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 type="oval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6374" name="Line 54"/>
                <p:cNvSpPr>
                  <a:spLocks noChangeShapeType="1"/>
                </p:cNvSpPr>
                <p:nvPr/>
              </p:nvSpPr>
              <p:spPr bwMode="auto">
                <a:xfrm>
                  <a:off x="612" y="2205"/>
                  <a:ext cx="0" cy="31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sp>
            <p:nvSpPr>
              <p:cNvPr id="56395" name="Text Box 75"/>
              <p:cNvSpPr txBox="1">
                <a:spLocks noChangeArrowheads="1"/>
              </p:cNvSpPr>
              <p:nvPr/>
            </p:nvSpPr>
            <p:spPr bwMode="auto">
              <a:xfrm>
                <a:off x="612" y="2432"/>
                <a:ext cx="22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l-GR" sz="1400">
                    <a:latin typeface="Trebuchet MS" pitchFamily="34" charset="0"/>
                  </a:rPr>
                  <a:t>Γ</a:t>
                </a:r>
              </a:p>
            </p:txBody>
          </p:sp>
        </p:grpSp>
        <p:grpSp>
          <p:nvGrpSpPr>
            <p:cNvPr id="56446" name="Group 126"/>
            <p:cNvGrpSpPr>
              <a:grpSpLocks/>
            </p:cNvGrpSpPr>
            <p:nvPr/>
          </p:nvGrpSpPr>
          <p:grpSpPr bwMode="auto">
            <a:xfrm>
              <a:off x="249" y="1842"/>
              <a:ext cx="4718" cy="1158"/>
              <a:chOff x="249" y="1842"/>
              <a:chExt cx="4718" cy="1158"/>
            </a:xfrm>
          </p:grpSpPr>
          <p:sp>
            <p:nvSpPr>
              <p:cNvPr id="56410" name="Text Box 90"/>
              <p:cNvSpPr txBox="1">
                <a:spLocks noChangeArrowheads="1"/>
              </p:cNvSpPr>
              <p:nvPr/>
            </p:nvSpPr>
            <p:spPr bwMode="auto">
              <a:xfrm>
                <a:off x="3152" y="2432"/>
                <a:ext cx="22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l-GR" sz="1400">
                    <a:latin typeface="Trebuchet MS" pitchFamily="34" charset="0"/>
                  </a:rPr>
                  <a:t>Γ</a:t>
                </a:r>
              </a:p>
            </p:txBody>
          </p:sp>
          <p:grpSp>
            <p:nvGrpSpPr>
              <p:cNvPr id="56445" name="Group 125"/>
              <p:cNvGrpSpPr>
                <a:grpSpLocks/>
              </p:cNvGrpSpPr>
              <p:nvPr/>
            </p:nvGrpSpPr>
            <p:grpSpPr bwMode="auto">
              <a:xfrm>
                <a:off x="2925" y="2024"/>
                <a:ext cx="499" cy="192"/>
                <a:chOff x="2925" y="2024"/>
                <a:chExt cx="499" cy="192"/>
              </a:xfrm>
            </p:grpSpPr>
            <p:sp>
              <p:nvSpPr>
                <p:cNvPr id="56411" name="Text Box 91"/>
                <p:cNvSpPr txBox="1">
                  <a:spLocks noChangeArrowheads="1"/>
                </p:cNvSpPr>
                <p:nvPr/>
              </p:nvSpPr>
              <p:spPr bwMode="auto">
                <a:xfrm>
                  <a:off x="2925" y="2024"/>
                  <a:ext cx="18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l-GR" sz="1400">
                      <a:latin typeface="Trebuchet MS" pitchFamily="34" charset="0"/>
                    </a:rPr>
                    <a:t>Β</a:t>
                  </a:r>
                </a:p>
              </p:txBody>
            </p:sp>
            <p:sp>
              <p:nvSpPr>
                <p:cNvPr id="56412" name="Text Box 92"/>
                <p:cNvSpPr txBox="1">
                  <a:spLocks noChangeArrowheads="1"/>
                </p:cNvSpPr>
                <p:nvPr/>
              </p:nvSpPr>
              <p:spPr bwMode="auto">
                <a:xfrm>
                  <a:off x="3243" y="2024"/>
                  <a:ext cx="181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l-GR" sz="1400">
                      <a:latin typeface="Trebuchet MS" pitchFamily="34" charset="0"/>
                    </a:rPr>
                    <a:t>Α</a:t>
                  </a:r>
                </a:p>
              </p:txBody>
            </p:sp>
          </p:grpSp>
          <p:grpSp>
            <p:nvGrpSpPr>
              <p:cNvPr id="56444" name="Group 124"/>
              <p:cNvGrpSpPr>
                <a:grpSpLocks/>
              </p:cNvGrpSpPr>
              <p:nvPr/>
            </p:nvGrpSpPr>
            <p:grpSpPr bwMode="auto">
              <a:xfrm>
                <a:off x="249" y="1842"/>
                <a:ext cx="4718" cy="1158"/>
                <a:chOff x="249" y="1842"/>
                <a:chExt cx="4718" cy="1158"/>
              </a:xfrm>
            </p:grpSpPr>
            <p:sp>
              <p:nvSpPr>
                <p:cNvPr id="56406" name="Arc 86"/>
                <p:cNvSpPr>
                  <a:spLocks/>
                </p:cNvSpPr>
                <p:nvPr/>
              </p:nvSpPr>
              <p:spPr bwMode="auto">
                <a:xfrm rot="11772917">
                  <a:off x="2879" y="2035"/>
                  <a:ext cx="625" cy="408"/>
                </a:xfrm>
                <a:custGeom>
                  <a:avLst/>
                  <a:gdLst>
                    <a:gd name="G0" fmla="+- 5834 0 0"/>
                    <a:gd name="G1" fmla="+- 21600 0 0"/>
                    <a:gd name="G2" fmla="+- 21600 0 0"/>
                    <a:gd name="T0" fmla="*/ 0 w 26874"/>
                    <a:gd name="T1" fmla="*/ 803 h 21600"/>
                    <a:gd name="T2" fmla="*/ 26874 w 26874"/>
                    <a:gd name="T3" fmla="*/ 16713 h 21600"/>
                    <a:gd name="T4" fmla="*/ 5834 w 2687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6874" h="21600" fill="none" extrusionOk="0">
                      <a:moveTo>
                        <a:pt x="-1" y="802"/>
                      </a:moveTo>
                      <a:cubicBezTo>
                        <a:pt x="1898" y="270"/>
                        <a:pt x="3861" y="-1"/>
                        <a:pt x="5834" y="0"/>
                      </a:cubicBezTo>
                      <a:cubicBezTo>
                        <a:pt x="15880" y="0"/>
                        <a:pt x="24600" y="6926"/>
                        <a:pt x="26873" y="16713"/>
                      </a:cubicBezTo>
                    </a:path>
                    <a:path w="26874" h="21600" stroke="0" extrusionOk="0">
                      <a:moveTo>
                        <a:pt x="-1" y="802"/>
                      </a:moveTo>
                      <a:cubicBezTo>
                        <a:pt x="1898" y="270"/>
                        <a:pt x="3861" y="-1"/>
                        <a:pt x="5834" y="0"/>
                      </a:cubicBezTo>
                      <a:cubicBezTo>
                        <a:pt x="15880" y="0"/>
                        <a:pt x="24600" y="6926"/>
                        <a:pt x="26873" y="16713"/>
                      </a:cubicBezTo>
                      <a:lnTo>
                        <a:pt x="5834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56407" name="Line 87"/>
                <p:cNvSpPr>
                  <a:spLocks noChangeShapeType="1"/>
                </p:cNvSpPr>
                <p:nvPr/>
              </p:nvSpPr>
              <p:spPr bwMode="auto">
                <a:xfrm>
                  <a:off x="2971" y="2205"/>
                  <a:ext cx="363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6408" name="Arc 88"/>
                <p:cNvSpPr>
                  <a:spLocks/>
                </p:cNvSpPr>
                <p:nvPr/>
              </p:nvSpPr>
              <p:spPr bwMode="auto">
                <a:xfrm rot="11925276">
                  <a:off x="2961" y="2033"/>
                  <a:ext cx="457" cy="408"/>
                </a:xfrm>
                <a:custGeom>
                  <a:avLst/>
                  <a:gdLst>
                    <a:gd name="G0" fmla="+- 2189 0 0"/>
                    <a:gd name="G1" fmla="+- 21600 0 0"/>
                    <a:gd name="G2" fmla="+- 21600 0 0"/>
                    <a:gd name="T0" fmla="*/ 0 w 19628"/>
                    <a:gd name="T1" fmla="*/ 111 h 21600"/>
                    <a:gd name="T2" fmla="*/ 19628 w 19628"/>
                    <a:gd name="T3" fmla="*/ 8855 h 21600"/>
                    <a:gd name="T4" fmla="*/ 2189 w 19628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9628" h="21600" fill="none" extrusionOk="0">
                      <a:moveTo>
                        <a:pt x="0" y="111"/>
                      </a:moveTo>
                      <a:cubicBezTo>
                        <a:pt x="727" y="37"/>
                        <a:pt x="1457" y="-1"/>
                        <a:pt x="2189" y="0"/>
                      </a:cubicBezTo>
                      <a:cubicBezTo>
                        <a:pt x="9081" y="0"/>
                        <a:pt x="15560" y="3289"/>
                        <a:pt x="19628" y="8854"/>
                      </a:cubicBezTo>
                    </a:path>
                    <a:path w="19628" h="21600" stroke="0" extrusionOk="0">
                      <a:moveTo>
                        <a:pt x="0" y="111"/>
                      </a:moveTo>
                      <a:cubicBezTo>
                        <a:pt x="727" y="37"/>
                        <a:pt x="1457" y="-1"/>
                        <a:pt x="2189" y="0"/>
                      </a:cubicBezTo>
                      <a:cubicBezTo>
                        <a:pt x="9081" y="0"/>
                        <a:pt x="15560" y="3289"/>
                        <a:pt x="19628" y="8854"/>
                      </a:cubicBezTo>
                      <a:lnTo>
                        <a:pt x="2189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56409" name="Line 89"/>
                <p:cNvSpPr>
                  <a:spLocks noChangeShapeType="1"/>
                </p:cNvSpPr>
                <p:nvPr/>
              </p:nvSpPr>
              <p:spPr bwMode="auto">
                <a:xfrm>
                  <a:off x="3334" y="2205"/>
                  <a:ext cx="0" cy="27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l-GR"/>
                </a:p>
              </p:txBody>
            </p:sp>
            <p:grpSp>
              <p:nvGrpSpPr>
                <p:cNvPr id="56440" name="Group 120"/>
                <p:cNvGrpSpPr>
                  <a:grpSpLocks/>
                </p:cNvGrpSpPr>
                <p:nvPr/>
              </p:nvGrpSpPr>
              <p:grpSpPr bwMode="auto">
                <a:xfrm>
                  <a:off x="249" y="1842"/>
                  <a:ext cx="4718" cy="1158"/>
                  <a:chOff x="249" y="1842"/>
                  <a:chExt cx="4718" cy="1158"/>
                </a:xfrm>
              </p:grpSpPr>
              <p:grpSp>
                <p:nvGrpSpPr>
                  <p:cNvPr id="56436" name="Group 116"/>
                  <p:cNvGrpSpPr>
                    <a:grpSpLocks/>
                  </p:cNvGrpSpPr>
                  <p:nvPr/>
                </p:nvGrpSpPr>
                <p:grpSpPr bwMode="auto">
                  <a:xfrm>
                    <a:off x="249" y="1842"/>
                    <a:ext cx="998" cy="1158"/>
                    <a:chOff x="249" y="1842"/>
                    <a:chExt cx="998" cy="1158"/>
                  </a:xfrm>
                </p:grpSpPr>
                <p:grpSp>
                  <p:nvGrpSpPr>
                    <p:cNvPr id="56383" name="Group 6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9" y="1842"/>
                      <a:ext cx="998" cy="1009"/>
                      <a:chOff x="249" y="1842"/>
                      <a:chExt cx="998" cy="1009"/>
                    </a:xfrm>
                  </p:grpSpPr>
                  <p:sp>
                    <p:nvSpPr>
                      <p:cNvPr id="56364" name="Line 44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430" y="1933"/>
                        <a:ext cx="1" cy="726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  <a:round/>
                        <a:headEnd/>
                        <a:tailEnd type="triangl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56365" name="Line 4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30" y="2659"/>
                        <a:ext cx="726" cy="0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  <a:round/>
                        <a:headEnd/>
                        <a:tailEnd type="triangl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56372" name="Text Box 5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49" y="1842"/>
                        <a:ext cx="227" cy="19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>
                        <a:spAutoFit/>
                      </a:bodyPr>
                      <a:lstStyle/>
                      <a:p>
                        <a:pPr>
                          <a:spcBef>
                            <a:spcPct val="50000"/>
                          </a:spcBef>
                        </a:pPr>
                        <a:r>
                          <a:rPr lang="en-US" sz="1400" i="1">
                            <a:latin typeface="Trebuchet MS" pitchFamily="34" charset="0"/>
                          </a:rPr>
                          <a:t>p</a:t>
                        </a:r>
                        <a:endParaRPr lang="el-GR" sz="1400" i="1">
                          <a:latin typeface="Trebuchet MS" pitchFamily="34" charset="0"/>
                        </a:endParaRPr>
                      </a:p>
                    </p:txBody>
                  </p:sp>
                  <p:sp>
                    <p:nvSpPr>
                      <p:cNvPr id="56373" name="Text Box 5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20" y="2659"/>
                        <a:ext cx="227" cy="19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>
                        <a:spAutoFit/>
                      </a:bodyPr>
                      <a:lstStyle/>
                      <a:p>
                        <a:pPr>
                          <a:spcBef>
                            <a:spcPct val="50000"/>
                          </a:spcBef>
                        </a:pPr>
                        <a:r>
                          <a:rPr lang="en-US" sz="1400" i="1">
                            <a:latin typeface="Trebuchet MS" pitchFamily="34" charset="0"/>
                          </a:rPr>
                          <a:t>T</a:t>
                        </a:r>
                        <a:endParaRPr lang="el-GR" sz="1400" i="1">
                          <a:latin typeface="Trebuchet MS" pitchFamily="34" charset="0"/>
                        </a:endParaRPr>
                      </a:p>
                    </p:txBody>
                  </p:sp>
                  <p:sp>
                    <p:nvSpPr>
                      <p:cNvPr id="56376" name="Text Box 5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95" y="2614"/>
                        <a:ext cx="181" cy="19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>
                        <a:spAutoFit/>
                      </a:bodyPr>
                      <a:lstStyle/>
                      <a:p>
                        <a:pPr>
                          <a:spcBef>
                            <a:spcPct val="50000"/>
                          </a:spcBef>
                        </a:pPr>
                        <a:r>
                          <a:rPr lang="en-US" sz="1400">
                            <a:latin typeface="Trebuchet MS" pitchFamily="34" charset="0"/>
                          </a:rPr>
                          <a:t>0</a:t>
                        </a:r>
                        <a:endParaRPr lang="el-GR" sz="1400">
                          <a:latin typeface="Trebuchet MS" pitchFamily="34" charset="0"/>
                        </a:endParaRPr>
                      </a:p>
                    </p:txBody>
                  </p:sp>
                </p:grpSp>
                <p:sp>
                  <p:nvSpPr>
                    <p:cNvPr id="56431" name="Text Box 11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67" y="2750"/>
                      <a:ext cx="363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l-GR" sz="2000" b="1">
                          <a:latin typeface="Trebuchet MS" pitchFamily="34" charset="0"/>
                        </a:rPr>
                        <a:t>(α)</a:t>
                      </a:r>
                    </a:p>
                  </p:txBody>
                </p:sp>
              </p:grpSp>
              <p:grpSp>
                <p:nvGrpSpPr>
                  <p:cNvPr id="56437" name="Group 117"/>
                  <p:cNvGrpSpPr>
                    <a:grpSpLocks/>
                  </p:cNvGrpSpPr>
                  <p:nvPr/>
                </p:nvGrpSpPr>
                <p:grpSpPr bwMode="auto">
                  <a:xfrm>
                    <a:off x="1474" y="1842"/>
                    <a:ext cx="998" cy="1158"/>
                    <a:chOff x="1474" y="1842"/>
                    <a:chExt cx="998" cy="1158"/>
                  </a:xfrm>
                </p:grpSpPr>
                <p:grpSp>
                  <p:nvGrpSpPr>
                    <p:cNvPr id="56399" name="Group 7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74" y="1842"/>
                      <a:ext cx="998" cy="1009"/>
                      <a:chOff x="1474" y="1842"/>
                      <a:chExt cx="998" cy="1009"/>
                    </a:xfrm>
                  </p:grpSpPr>
                  <p:grpSp>
                    <p:nvGrpSpPr>
                      <p:cNvPr id="56384" name="Group 6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474" y="1842"/>
                        <a:ext cx="998" cy="1009"/>
                        <a:chOff x="249" y="1842"/>
                        <a:chExt cx="998" cy="1009"/>
                      </a:xfrm>
                    </p:grpSpPr>
                    <p:sp>
                      <p:nvSpPr>
                        <p:cNvPr id="56385" name="Line 6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430" y="1933"/>
                          <a:ext cx="1" cy="726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chemeClr val="tx1"/>
                          </a:solidFill>
                          <a:round/>
                          <a:headEnd/>
                          <a:tailEnd type="triangl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l-GR"/>
                        </a:p>
                      </p:txBody>
                    </p:sp>
                    <p:sp>
                      <p:nvSpPr>
                        <p:cNvPr id="56386" name="Line 6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30" y="2659"/>
                          <a:ext cx="726" cy="0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chemeClr val="tx1"/>
                          </a:solidFill>
                          <a:round/>
                          <a:headEnd/>
                          <a:tailEnd type="triangl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l-GR"/>
                        </a:p>
                      </p:txBody>
                    </p:sp>
                    <p:sp>
                      <p:nvSpPr>
                        <p:cNvPr id="56387" name="Text Box 67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49" y="1842"/>
                          <a:ext cx="227" cy="19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>
                          <a:spAutoFit/>
                        </a:bodyPr>
                        <a:lstStyle/>
                        <a:p>
                          <a:pPr>
                            <a:spcBef>
                              <a:spcPct val="50000"/>
                            </a:spcBef>
                          </a:pPr>
                          <a:r>
                            <a:rPr lang="en-US" sz="1400" i="1">
                              <a:latin typeface="Trebuchet MS" pitchFamily="34" charset="0"/>
                            </a:rPr>
                            <a:t>V</a:t>
                          </a:r>
                          <a:endParaRPr lang="el-GR" sz="1400" i="1">
                            <a:latin typeface="Trebuchet MS" pitchFamily="34" charset="0"/>
                          </a:endParaRPr>
                        </a:p>
                      </p:txBody>
                    </p:sp>
                    <p:sp>
                      <p:nvSpPr>
                        <p:cNvPr id="56388" name="Text Box 68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020" y="2659"/>
                          <a:ext cx="227" cy="19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>
                          <a:spAutoFit/>
                        </a:bodyPr>
                        <a:lstStyle/>
                        <a:p>
                          <a:pPr>
                            <a:spcBef>
                              <a:spcPct val="50000"/>
                            </a:spcBef>
                          </a:pPr>
                          <a:r>
                            <a:rPr lang="en-US" sz="1400" i="1">
                              <a:latin typeface="Trebuchet MS" pitchFamily="34" charset="0"/>
                            </a:rPr>
                            <a:t>T</a:t>
                          </a:r>
                          <a:endParaRPr lang="el-GR" sz="1400" i="1">
                            <a:latin typeface="Trebuchet MS" pitchFamily="34" charset="0"/>
                          </a:endParaRPr>
                        </a:p>
                      </p:txBody>
                    </p:sp>
                    <p:sp>
                      <p:nvSpPr>
                        <p:cNvPr id="56389" name="Text Box 69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5" y="2614"/>
                          <a:ext cx="181" cy="19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>
                          <a:spAutoFit/>
                        </a:bodyPr>
                        <a:lstStyle/>
                        <a:p>
                          <a:pPr>
                            <a:spcBef>
                              <a:spcPct val="50000"/>
                            </a:spcBef>
                          </a:pPr>
                          <a:r>
                            <a:rPr lang="en-US" sz="1400">
                              <a:latin typeface="Trebuchet MS" pitchFamily="34" charset="0"/>
                            </a:rPr>
                            <a:t>0</a:t>
                          </a:r>
                          <a:endParaRPr lang="el-GR" sz="1400">
                            <a:latin typeface="Trebuchet MS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56398" name="Group 7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701" y="2024"/>
                        <a:ext cx="635" cy="600"/>
                        <a:chOff x="1701" y="2024"/>
                        <a:chExt cx="635" cy="600"/>
                      </a:xfrm>
                    </p:grpSpPr>
                    <p:sp>
                      <p:nvSpPr>
                        <p:cNvPr id="56371" name="Text Box 51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701" y="2024"/>
                          <a:ext cx="227" cy="19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>
                          <a:spAutoFit/>
                        </a:bodyPr>
                        <a:lstStyle/>
                        <a:p>
                          <a:pPr>
                            <a:spcBef>
                              <a:spcPct val="50000"/>
                            </a:spcBef>
                          </a:pPr>
                          <a:r>
                            <a:rPr lang="el-GR" sz="1400">
                              <a:latin typeface="Trebuchet MS" pitchFamily="34" charset="0"/>
                            </a:rPr>
                            <a:t>Γ</a:t>
                          </a:r>
                        </a:p>
                      </p:txBody>
                    </p:sp>
                    <p:sp>
                      <p:nvSpPr>
                        <p:cNvPr id="56392" name="Line 7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837" y="2205"/>
                          <a:ext cx="363" cy="0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rgbClr val="FF0000"/>
                          </a:solidFill>
                          <a:round/>
                          <a:headEnd type="triangle" w="med" len="med"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l-GR"/>
                        </a:p>
                      </p:txBody>
                    </p:sp>
                    <p:sp>
                      <p:nvSpPr>
                        <p:cNvPr id="56393" name="Line 7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1837" y="2205"/>
                          <a:ext cx="363" cy="318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rgbClr val="FF0000"/>
                          </a:solidFill>
                          <a:round/>
                          <a:headEnd type="triangle" w="med" len="med"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l-GR"/>
                        </a:p>
                      </p:txBody>
                    </p:sp>
                    <p:sp>
                      <p:nvSpPr>
                        <p:cNvPr id="56394" name="Line 7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837" y="2205"/>
                          <a:ext cx="0" cy="31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prstDash val="dash"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l-GR"/>
                        </a:p>
                      </p:txBody>
                    </p:sp>
                    <p:sp>
                      <p:nvSpPr>
                        <p:cNvPr id="56396" name="Text Box 76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109" y="2024"/>
                          <a:ext cx="227" cy="19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>
                          <a:spAutoFit/>
                        </a:bodyPr>
                        <a:lstStyle/>
                        <a:p>
                          <a:pPr>
                            <a:spcBef>
                              <a:spcPct val="50000"/>
                            </a:spcBef>
                          </a:pPr>
                          <a:r>
                            <a:rPr lang="el-GR" sz="1400">
                              <a:latin typeface="Trebuchet MS" pitchFamily="34" charset="0"/>
                            </a:rPr>
                            <a:t>Β</a:t>
                          </a:r>
                        </a:p>
                      </p:txBody>
                    </p:sp>
                    <p:sp>
                      <p:nvSpPr>
                        <p:cNvPr id="56397" name="Text Box 77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837" y="2432"/>
                          <a:ext cx="227" cy="19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>
                          <a:spAutoFit/>
                        </a:bodyPr>
                        <a:lstStyle/>
                        <a:p>
                          <a:pPr>
                            <a:spcBef>
                              <a:spcPct val="50000"/>
                            </a:spcBef>
                          </a:pPr>
                          <a:r>
                            <a:rPr lang="el-GR" sz="1400">
                              <a:latin typeface="Trebuchet MS" pitchFamily="34" charset="0"/>
                            </a:rPr>
                            <a:t>Α</a:t>
                          </a:r>
                        </a:p>
                      </p:txBody>
                    </p:sp>
                  </p:grpSp>
                </p:grpSp>
                <p:sp>
                  <p:nvSpPr>
                    <p:cNvPr id="56432" name="Text Box 11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37" y="2750"/>
                      <a:ext cx="363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l-GR" sz="2000" b="1">
                          <a:latin typeface="Trebuchet MS" pitchFamily="34" charset="0"/>
                        </a:rPr>
                        <a:t>(β)</a:t>
                      </a:r>
                    </a:p>
                  </p:txBody>
                </p:sp>
              </p:grpSp>
              <p:grpSp>
                <p:nvGrpSpPr>
                  <p:cNvPr id="56438" name="Group 118"/>
                  <p:cNvGrpSpPr>
                    <a:grpSpLocks/>
                  </p:cNvGrpSpPr>
                  <p:nvPr/>
                </p:nvGrpSpPr>
                <p:grpSpPr bwMode="auto">
                  <a:xfrm>
                    <a:off x="2653" y="1842"/>
                    <a:ext cx="998" cy="1158"/>
                    <a:chOff x="2653" y="1842"/>
                    <a:chExt cx="998" cy="1158"/>
                  </a:xfrm>
                </p:grpSpPr>
                <p:grpSp>
                  <p:nvGrpSpPr>
                    <p:cNvPr id="56400" name="Group 8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53" y="1842"/>
                      <a:ext cx="998" cy="1009"/>
                      <a:chOff x="249" y="1842"/>
                      <a:chExt cx="998" cy="1009"/>
                    </a:xfrm>
                  </p:grpSpPr>
                  <p:sp>
                    <p:nvSpPr>
                      <p:cNvPr id="56401" name="Line 81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430" y="1933"/>
                        <a:ext cx="1" cy="726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  <a:round/>
                        <a:headEnd/>
                        <a:tailEnd type="triangl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56402" name="Line 8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30" y="2659"/>
                        <a:ext cx="726" cy="0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  <a:round/>
                        <a:headEnd/>
                        <a:tailEnd type="triangl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56403" name="Text Box 8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49" y="1842"/>
                        <a:ext cx="227" cy="19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>
                        <a:spAutoFit/>
                      </a:bodyPr>
                      <a:lstStyle/>
                      <a:p>
                        <a:pPr>
                          <a:spcBef>
                            <a:spcPct val="50000"/>
                          </a:spcBef>
                        </a:pPr>
                        <a:r>
                          <a:rPr lang="en-US" sz="1400" i="1">
                            <a:latin typeface="Trebuchet MS" pitchFamily="34" charset="0"/>
                          </a:rPr>
                          <a:t>p</a:t>
                        </a:r>
                        <a:endParaRPr lang="el-GR" sz="1400" i="1">
                          <a:latin typeface="Trebuchet MS" pitchFamily="34" charset="0"/>
                        </a:endParaRPr>
                      </a:p>
                    </p:txBody>
                  </p:sp>
                  <p:sp>
                    <p:nvSpPr>
                      <p:cNvPr id="56404" name="Text Box 8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20" y="2659"/>
                        <a:ext cx="227" cy="19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>
                        <a:spAutoFit/>
                      </a:bodyPr>
                      <a:lstStyle/>
                      <a:p>
                        <a:pPr>
                          <a:spcBef>
                            <a:spcPct val="50000"/>
                          </a:spcBef>
                        </a:pPr>
                        <a:r>
                          <a:rPr lang="en-US" sz="1400" i="1">
                            <a:latin typeface="Trebuchet MS" pitchFamily="34" charset="0"/>
                          </a:rPr>
                          <a:t>V</a:t>
                        </a:r>
                        <a:endParaRPr lang="el-GR" sz="1400" i="1">
                          <a:latin typeface="Trebuchet MS" pitchFamily="34" charset="0"/>
                        </a:endParaRPr>
                      </a:p>
                    </p:txBody>
                  </p:sp>
                  <p:sp>
                    <p:nvSpPr>
                      <p:cNvPr id="56405" name="Text Box 85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95" y="2614"/>
                        <a:ext cx="181" cy="19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>
                        <a:spAutoFit/>
                      </a:bodyPr>
                      <a:lstStyle/>
                      <a:p>
                        <a:pPr>
                          <a:spcBef>
                            <a:spcPct val="50000"/>
                          </a:spcBef>
                        </a:pPr>
                        <a:r>
                          <a:rPr lang="en-US" sz="1400">
                            <a:latin typeface="Trebuchet MS" pitchFamily="34" charset="0"/>
                          </a:rPr>
                          <a:t>0</a:t>
                        </a:r>
                        <a:endParaRPr lang="el-GR" sz="1400">
                          <a:latin typeface="Trebuchet MS" pitchFamily="34" charset="0"/>
                        </a:endParaRPr>
                      </a:p>
                    </p:txBody>
                  </p:sp>
                </p:grpSp>
                <p:sp>
                  <p:nvSpPr>
                    <p:cNvPr id="56433" name="Text Box 1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971" y="2750"/>
                      <a:ext cx="363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l-GR" sz="2000" b="1">
                          <a:latin typeface="Trebuchet MS" pitchFamily="34" charset="0"/>
                        </a:rPr>
                        <a:t>(γ)</a:t>
                      </a:r>
                    </a:p>
                  </p:txBody>
                </p:sp>
              </p:grpSp>
              <p:grpSp>
                <p:nvGrpSpPr>
                  <p:cNvPr id="56439" name="Group 119"/>
                  <p:cNvGrpSpPr>
                    <a:grpSpLocks/>
                  </p:cNvGrpSpPr>
                  <p:nvPr/>
                </p:nvGrpSpPr>
                <p:grpSpPr bwMode="auto">
                  <a:xfrm>
                    <a:off x="3969" y="1842"/>
                    <a:ext cx="998" cy="1158"/>
                    <a:chOff x="3969" y="1842"/>
                    <a:chExt cx="998" cy="1158"/>
                  </a:xfrm>
                </p:grpSpPr>
                <p:grpSp>
                  <p:nvGrpSpPr>
                    <p:cNvPr id="56430" name="Group 1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69" y="1842"/>
                      <a:ext cx="998" cy="1009"/>
                      <a:chOff x="3969" y="1842"/>
                      <a:chExt cx="998" cy="1009"/>
                    </a:xfrm>
                  </p:grpSpPr>
                  <p:grpSp>
                    <p:nvGrpSpPr>
                      <p:cNvPr id="56415" name="Group 9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969" y="1842"/>
                        <a:ext cx="998" cy="1009"/>
                        <a:chOff x="249" y="1842"/>
                        <a:chExt cx="998" cy="1009"/>
                      </a:xfrm>
                    </p:grpSpPr>
                    <p:sp>
                      <p:nvSpPr>
                        <p:cNvPr id="56416" name="Line 9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430" y="1933"/>
                          <a:ext cx="1" cy="726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chemeClr val="tx1"/>
                          </a:solidFill>
                          <a:round/>
                          <a:headEnd/>
                          <a:tailEnd type="triangl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l-GR"/>
                        </a:p>
                      </p:txBody>
                    </p:sp>
                    <p:sp>
                      <p:nvSpPr>
                        <p:cNvPr id="56417" name="Line 9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30" y="2659"/>
                          <a:ext cx="726" cy="0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chemeClr val="tx1"/>
                          </a:solidFill>
                          <a:round/>
                          <a:headEnd/>
                          <a:tailEnd type="triangl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l-GR"/>
                        </a:p>
                      </p:txBody>
                    </p:sp>
                    <p:sp>
                      <p:nvSpPr>
                        <p:cNvPr id="56418" name="Text Box 98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49" y="1842"/>
                          <a:ext cx="227" cy="19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>
                          <a:spAutoFit/>
                        </a:bodyPr>
                        <a:lstStyle/>
                        <a:p>
                          <a:pPr>
                            <a:spcBef>
                              <a:spcPct val="50000"/>
                            </a:spcBef>
                          </a:pPr>
                          <a:r>
                            <a:rPr lang="en-US" sz="1400" i="1">
                              <a:latin typeface="Trebuchet MS" pitchFamily="34" charset="0"/>
                            </a:rPr>
                            <a:t>V</a:t>
                          </a:r>
                          <a:endParaRPr lang="el-GR" sz="1400" i="1">
                            <a:latin typeface="Trebuchet MS" pitchFamily="34" charset="0"/>
                          </a:endParaRPr>
                        </a:p>
                      </p:txBody>
                    </p:sp>
                    <p:sp>
                      <p:nvSpPr>
                        <p:cNvPr id="56419" name="Text Box 99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020" y="2659"/>
                          <a:ext cx="227" cy="19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>
                          <a:spAutoFit/>
                        </a:bodyPr>
                        <a:lstStyle/>
                        <a:p>
                          <a:pPr>
                            <a:spcBef>
                              <a:spcPct val="50000"/>
                            </a:spcBef>
                          </a:pPr>
                          <a:r>
                            <a:rPr lang="en-US" sz="1400" i="1">
                              <a:latin typeface="Trebuchet MS" pitchFamily="34" charset="0"/>
                            </a:rPr>
                            <a:t>T</a:t>
                          </a:r>
                          <a:endParaRPr lang="el-GR" sz="1400" i="1">
                            <a:latin typeface="Trebuchet MS" pitchFamily="34" charset="0"/>
                          </a:endParaRPr>
                        </a:p>
                      </p:txBody>
                    </p:sp>
                    <p:sp>
                      <p:nvSpPr>
                        <p:cNvPr id="56420" name="Text Box 100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5" y="2614"/>
                          <a:ext cx="181" cy="19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>
                          <a:spAutoFit/>
                        </a:bodyPr>
                        <a:lstStyle/>
                        <a:p>
                          <a:pPr>
                            <a:spcBef>
                              <a:spcPct val="50000"/>
                            </a:spcBef>
                          </a:pPr>
                          <a:r>
                            <a:rPr lang="en-US" sz="1400">
                              <a:latin typeface="Trebuchet MS" pitchFamily="34" charset="0"/>
                            </a:rPr>
                            <a:t>0</a:t>
                          </a:r>
                          <a:endParaRPr lang="el-GR" sz="1400">
                            <a:latin typeface="Trebuchet MS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56429" name="Group 10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241" y="2024"/>
                        <a:ext cx="680" cy="555"/>
                        <a:chOff x="4241" y="2024"/>
                        <a:chExt cx="680" cy="555"/>
                      </a:xfrm>
                    </p:grpSpPr>
                    <p:sp>
                      <p:nvSpPr>
                        <p:cNvPr id="56422" name="Text Box 102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694" y="2387"/>
                          <a:ext cx="227" cy="19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>
                          <a:spAutoFit/>
                        </a:bodyPr>
                        <a:lstStyle/>
                        <a:p>
                          <a:pPr>
                            <a:spcBef>
                              <a:spcPct val="50000"/>
                            </a:spcBef>
                          </a:pPr>
                          <a:r>
                            <a:rPr lang="el-GR" sz="1400">
                              <a:latin typeface="Trebuchet MS" pitchFamily="34" charset="0"/>
                            </a:rPr>
                            <a:t>Γ</a:t>
                          </a:r>
                        </a:p>
                      </p:txBody>
                    </p:sp>
                    <p:sp>
                      <p:nvSpPr>
                        <p:cNvPr id="56424" name="Line 10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332" y="2205"/>
                          <a:ext cx="363" cy="318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rgbClr val="FF0000"/>
                          </a:solidFill>
                          <a:round/>
                          <a:headEnd type="triangle" w="med" len="med"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l-GR"/>
                        </a:p>
                      </p:txBody>
                    </p:sp>
                    <p:sp>
                      <p:nvSpPr>
                        <p:cNvPr id="56425" name="Line 10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94" y="2205"/>
                          <a:ext cx="0" cy="318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rgbClr val="FF0000"/>
                          </a:solidFill>
                          <a:round/>
                          <a:headEnd/>
                          <a:tailEnd type="triangl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l-GR"/>
                        </a:p>
                      </p:txBody>
                    </p:sp>
                    <p:sp>
                      <p:nvSpPr>
                        <p:cNvPr id="56426" name="Text Box 106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604" y="2024"/>
                          <a:ext cx="227" cy="19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>
                          <a:spAutoFit/>
                        </a:bodyPr>
                        <a:lstStyle/>
                        <a:p>
                          <a:pPr>
                            <a:spcBef>
                              <a:spcPct val="50000"/>
                            </a:spcBef>
                          </a:pPr>
                          <a:r>
                            <a:rPr lang="el-GR" sz="1400">
                              <a:latin typeface="Trebuchet MS" pitchFamily="34" charset="0"/>
                            </a:rPr>
                            <a:t>Β</a:t>
                          </a:r>
                        </a:p>
                      </p:txBody>
                    </p:sp>
                    <p:sp>
                      <p:nvSpPr>
                        <p:cNvPr id="56427" name="Text Box 107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241" y="2341"/>
                          <a:ext cx="227" cy="19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>
                          <a:spAutoFit/>
                        </a:bodyPr>
                        <a:lstStyle/>
                        <a:p>
                          <a:pPr>
                            <a:spcBef>
                              <a:spcPct val="50000"/>
                            </a:spcBef>
                          </a:pPr>
                          <a:r>
                            <a:rPr lang="el-GR" sz="1400">
                              <a:latin typeface="Trebuchet MS" pitchFamily="34" charset="0"/>
                            </a:rPr>
                            <a:t>Α</a:t>
                          </a:r>
                        </a:p>
                      </p:txBody>
                    </p:sp>
                    <p:sp>
                      <p:nvSpPr>
                        <p:cNvPr id="56428" name="Line 10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332" y="2523"/>
                          <a:ext cx="362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prstDash val="dash"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l-GR"/>
                        </a:p>
                      </p:txBody>
                    </p:sp>
                  </p:grpSp>
                </p:grpSp>
                <p:sp>
                  <p:nvSpPr>
                    <p:cNvPr id="56434" name="Text Box 1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332" y="2750"/>
                      <a:ext cx="363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l-GR" sz="2000" b="1">
                          <a:latin typeface="Trebuchet MS" pitchFamily="34" charset="0"/>
                        </a:rPr>
                        <a:t>(δ)</a:t>
                      </a:r>
                    </a:p>
                  </p:txBody>
                </p:sp>
              </p:grpSp>
            </p:grpSp>
          </p:grpSp>
        </p:grpSp>
      </p:grpSp>
      <p:sp>
        <p:nvSpPr>
          <p:cNvPr id="56442" name="Oval 122"/>
          <p:cNvSpPr>
            <a:spLocks noChangeArrowheads="1"/>
          </p:cNvSpPr>
          <p:nvPr/>
        </p:nvSpPr>
        <p:spPr bwMode="auto">
          <a:xfrm>
            <a:off x="2916238" y="4292600"/>
            <a:ext cx="576262" cy="5762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6443" name="Oval 123"/>
          <p:cNvSpPr>
            <a:spLocks noChangeArrowheads="1"/>
          </p:cNvSpPr>
          <p:nvPr/>
        </p:nvSpPr>
        <p:spPr bwMode="auto">
          <a:xfrm>
            <a:off x="900113" y="4292600"/>
            <a:ext cx="576262" cy="5762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6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6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6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6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42" grpId="0" animBg="1"/>
      <p:bldP spid="5644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B8F8-E994-4CE6-B6F0-4ADB2D9B543E}" type="slidenum">
              <a:rPr lang="el-GR"/>
              <a:pPr/>
              <a:t>22</a:t>
            </a:fld>
            <a:endParaRPr lang="el-GR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468313" y="404813"/>
            <a:ext cx="7991475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pos="900113" algn="l"/>
              </a:tabLst>
            </a:pPr>
            <a:r>
              <a:rPr lang="en-US" b="1">
                <a:latin typeface="Trebuchet MS" pitchFamily="34" charset="0"/>
              </a:rPr>
              <a:t>9. </a:t>
            </a:r>
            <a:r>
              <a:rPr lang="en-US">
                <a:latin typeface="Trebuchet MS" pitchFamily="34" charset="0"/>
              </a:rPr>
              <a:t>Τρεις μαθητές συζητούν μεταξύ τους. Ο καθένας  υποστηρίζει ότι γνωρίζει τον τρόπο θέρμανσης ιδανικού αερίου </a:t>
            </a:r>
            <a:r>
              <a:rPr lang="en-US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χωρίς προσφορά θερμότητας</a:t>
            </a:r>
            <a:r>
              <a:rPr lang="en-US">
                <a:latin typeface="Trebuchet MS" pitchFamily="34" charset="0"/>
              </a:rPr>
              <a:t>. </a:t>
            </a:r>
          </a:p>
          <a:p>
            <a:pPr algn="just">
              <a:buFont typeface="Wingdings" pitchFamily="2" charset="2"/>
              <a:buChar char="Ø"/>
              <a:tabLst>
                <a:tab pos="900113" algn="l"/>
              </a:tabLst>
            </a:pPr>
            <a:r>
              <a:rPr lang="en-US">
                <a:latin typeface="Trebuchet MS" pitchFamily="34" charset="0"/>
              </a:rPr>
              <a:t>  Ο πρώτος ισχυρίζεται ότι αυτό επιτυγχάνεται με </a:t>
            </a:r>
            <a:r>
              <a:rPr lang="en-US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ισόθερμη συμπίεση</a:t>
            </a:r>
            <a:r>
              <a:rPr lang="en-US">
                <a:latin typeface="Trebuchet MS" pitchFamily="34" charset="0"/>
              </a:rPr>
              <a:t>, </a:t>
            </a:r>
          </a:p>
          <a:p>
            <a:pPr algn="just">
              <a:buFont typeface="Wingdings" pitchFamily="2" charset="2"/>
              <a:buChar char="Ø"/>
              <a:tabLst>
                <a:tab pos="900113" algn="l"/>
              </a:tabLst>
            </a:pPr>
            <a:r>
              <a:rPr lang="en-US">
                <a:latin typeface="Trebuchet MS" pitchFamily="34" charset="0"/>
              </a:rPr>
              <a:t>  ο δεύτερος με </a:t>
            </a:r>
            <a:r>
              <a:rPr lang="en-US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ισοβαρή εκτόνωση</a:t>
            </a:r>
            <a:r>
              <a:rPr lang="en-US">
                <a:latin typeface="Trebuchet MS" pitchFamily="34" charset="0"/>
              </a:rPr>
              <a:t>  και </a:t>
            </a:r>
          </a:p>
          <a:p>
            <a:pPr algn="just">
              <a:buFont typeface="Wingdings" pitchFamily="2" charset="2"/>
              <a:buChar char="Ø"/>
              <a:tabLst>
                <a:tab pos="900113" algn="l"/>
              </a:tabLst>
            </a:pPr>
            <a:r>
              <a:rPr lang="en-US">
                <a:latin typeface="Trebuchet MS" pitchFamily="34" charset="0"/>
              </a:rPr>
              <a:t>  ο τρίτος με </a:t>
            </a:r>
            <a:r>
              <a:rPr lang="en-US" b="1" i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αδιαβατική συμπίεση</a:t>
            </a:r>
            <a:r>
              <a:rPr lang="en-US">
                <a:latin typeface="Trebuchet MS" pitchFamily="34" charset="0"/>
              </a:rPr>
              <a:t>.</a:t>
            </a:r>
          </a:p>
          <a:p>
            <a:pPr algn="just">
              <a:tabLst>
                <a:tab pos="900113" algn="l"/>
              </a:tabLst>
            </a:pPr>
            <a:r>
              <a:rPr lang="en-US" b="1">
                <a:latin typeface="Trebuchet MS" pitchFamily="34" charset="0"/>
              </a:rPr>
              <a:t>α.  </a:t>
            </a:r>
            <a:r>
              <a:rPr lang="en-US">
                <a:latin typeface="Trebuchet MS" pitchFamily="34" charset="0"/>
              </a:rPr>
              <a:t>Ποιος έχει δίκιο;                                                                 </a:t>
            </a:r>
            <a:endParaRPr lang="el-GR">
              <a:latin typeface="Trebuchet MS" pitchFamily="34" charset="0"/>
            </a:endParaRPr>
          </a:p>
          <a:p>
            <a:pPr algn="just">
              <a:tabLst>
                <a:tab pos="900113" algn="l"/>
              </a:tabLst>
            </a:pPr>
            <a:r>
              <a:rPr lang="el-GR" b="1">
                <a:latin typeface="Trebuchet MS" pitchFamily="34" charset="0"/>
              </a:rPr>
              <a:t>β.</a:t>
            </a:r>
            <a:r>
              <a:rPr lang="el-GR">
                <a:latin typeface="Trebuchet MS" pitchFamily="34" charset="0"/>
              </a:rPr>
              <a:t>  Να δικαιολογήσετε την απάντησή σας.</a:t>
            </a:r>
            <a:r>
              <a:rPr lang="el-GR"/>
              <a:t>                                                                             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AF37-784E-47C1-9429-857F46684F53}" type="slidenum">
              <a:rPr lang="el-GR"/>
              <a:pPr/>
              <a:t>23</a:t>
            </a:fld>
            <a:endParaRPr lang="el-GR"/>
          </a:p>
        </p:txBody>
      </p:sp>
      <p:grpSp>
        <p:nvGrpSpPr>
          <p:cNvPr id="60452" name="Group 36"/>
          <p:cNvGrpSpPr>
            <a:grpSpLocks/>
          </p:cNvGrpSpPr>
          <p:nvPr/>
        </p:nvGrpSpPr>
        <p:grpSpPr bwMode="auto">
          <a:xfrm>
            <a:off x="179388" y="404813"/>
            <a:ext cx="8497887" cy="3743325"/>
            <a:chOff x="113" y="255"/>
            <a:chExt cx="5353" cy="2358"/>
          </a:xfrm>
        </p:grpSpPr>
        <p:grpSp>
          <p:nvGrpSpPr>
            <p:cNvPr id="60450" name="Group 34"/>
            <p:cNvGrpSpPr>
              <a:grpSpLocks/>
            </p:cNvGrpSpPr>
            <p:nvPr/>
          </p:nvGrpSpPr>
          <p:grpSpPr bwMode="auto">
            <a:xfrm>
              <a:off x="3923" y="346"/>
              <a:ext cx="1543" cy="1372"/>
              <a:chOff x="3969" y="300"/>
              <a:chExt cx="1361" cy="1181"/>
            </a:xfrm>
          </p:grpSpPr>
          <p:grpSp>
            <p:nvGrpSpPr>
              <p:cNvPr id="60446" name="Group 30"/>
              <p:cNvGrpSpPr>
                <a:grpSpLocks/>
              </p:cNvGrpSpPr>
              <p:nvPr/>
            </p:nvGrpSpPr>
            <p:grpSpPr bwMode="auto">
              <a:xfrm>
                <a:off x="3969" y="300"/>
                <a:ext cx="1361" cy="1181"/>
                <a:chOff x="3969" y="300"/>
                <a:chExt cx="1361" cy="1181"/>
              </a:xfrm>
            </p:grpSpPr>
            <p:sp>
              <p:nvSpPr>
                <p:cNvPr id="60427" name="Arc 11"/>
                <p:cNvSpPr>
                  <a:spLocks/>
                </p:cNvSpPr>
                <p:nvPr/>
              </p:nvSpPr>
              <p:spPr bwMode="auto">
                <a:xfrm rot="10168144">
                  <a:off x="4368" y="386"/>
                  <a:ext cx="723" cy="642"/>
                </a:xfrm>
                <a:custGeom>
                  <a:avLst/>
                  <a:gdLst>
                    <a:gd name="G0" fmla="+- 0 0 0"/>
                    <a:gd name="G1" fmla="+- 21430 0 0"/>
                    <a:gd name="G2" fmla="+- 21600 0 0"/>
                    <a:gd name="T0" fmla="*/ 2708 w 21600"/>
                    <a:gd name="T1" fmla="*/ 0 h 21623"/>
                    <a:gd name="T2" fmla="*/ 21599 w 21600"/>
                    <a:gd name="T3" fmla="*/ 21623 h 21623"/>
                    <a:gd name="T4" fmla="*/ 0 w 21600"/>
                    <a:gd name="T5" fmla="*/ 21430 h 216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23" fill="none" extrusionOk="0">
                      <a:moveTo>
                        <a:pt x="2707" y="0"/>
                      </a:moveTo>
                      <a:cubicBezTo>
                        <a:pt x="13504" y="1364"/>
                        <a:pt x="21600" y="10547"/>
                        <a:pt x="21600" y="21430"/>
                      </a:cubicBezTo>
                      <a:cubicBezTo>
                        <a:pt x="21600" y="21494"/>
                        <a:pt x="21599" y="21558"/>
                        <a:pt x="21599" y="21623"/>
                      </a:cubicBezTo>
                    </a:path>
                    <a:path w="21600" h="21623" stroke="0" extrusionOk="0">
                      <a:moveTo>
                        <a:pt x="2707" y="0"/>
                      </a:moveTo>
                      <a:cubicBezTo>
                        <a:pt x="13504" y="1364"/>
                        <a:pt x="21600" y="10547"/>
                        <a:pt x="21600" y="21430"/>
                      </a:cubicBezTo>
                      <a:cubicBezTo>
                        <a:pt x="21600" y="21494"/>
                        <a:pt x="21599" y="21558"/>
                        <a:pt x="21599" y="21623"/>
                      </a:cubicBezTo>
                      <a:lnTo>
                        <a:pt x="0" y="2143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6042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4921" y="890"/>
                  <a:ext cx="272" cy="1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200" i="1">
                      <a:latin typeface="Trebuchet MS" pitchFamily="34" charset="0"/>
                    </a:rPr>
                    <a:t>T</a:t>
                  </a:r>
                  <a:r>
                    <a:rPr lang="en-US" sz="1200" baseline="-25000">
                      <a:latin typeface="Trebuchet MS" pitchFamily="34" charset="0"/>
                    </a:rPr>
                    <a:t>2</a:t>
                  </a:r>
                  <a:endParaRPr lang="el-GR" sz="1200">
                    <a:latin typeface="Trebuchet MS" pitchFamily="34" charset="0"/>
                  </a:endParaRPr>
                </a:p>
              </p:txBody>
            </p:sp>
            <p:sp>
              <p:nvSpPr>
                <p:cNvPr id="60429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4785" y="1071"/>
                  <a:ext cx="272" cy="1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200" i="1">
                      <a:latin typeface="Trebuchet MS" pitchFamily="34" charset="0"/>
                    </a:rPr>
                    <a:t>T</a:t>
                  </a:r>
                  <a:r>
                    <a:rPr lang="en-US" sz="1200" baseline="-25000">
                      <a:latin typeface="Trebuchet MS" pitchFamily="34" charset="0"/>
                    </a:rPr>
                    <a:t>1</a:t>
                  </a:r>
                  <a:endParaRPr lang="el-GR" sz="1200">
                    <a:latin typeface="Trebuchet MS" pitchFamily="34" charset="0"/>
                  </a:endParaRPr>
                </a:p>
              </p:txBody>
            </p:sp>
            <p:sp>
              <p:nvSpPr>
                <p:cNvPr id="60431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4150" y="391"/>
                  <a:ext cx="0" cy="90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60432" name="Line 16"/>
                <p:cNvSpPr>
                  <a:spLocks noChangeShapeType="1"/>
                </p:cNvSpPr>
                <p:nvPr/>
              </p:nvSpPr>
              <p:spPr bwMode="auto">
                <a:xfrm>
                  <a:off x="4150" y="1298"/>
                  <a:ext cx="113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60433" name="Arc 17"/>
                <p:cNvSpPr>
                  <a:spLocks/>
                </p:cNvSpPr>
                <p:nvPr/>
              </p:nvSpPr>
              <p:spPr bwMode="auto">
                <a:xfrm rot="10800000">
                  <a:off x="4195" y="663"/>
                  <a:ext cx="769" cy="544"/>
                </a:xfrm>
                <a:custGeom>
                  <a:avLst/>
                  <a:gdLst>
                    <a:gd name="G0" fmla="+- 0 0 0"/>
                    <a:gd name="G1" fmla="+- 21216 0 0"/>
                    <a:gd name="G2" fmla="+- 21600 0 0"/>
                    <a:gd name="T0" fmla="*/ 4054 w 21600"/>
                    <a:gd name="T1" fmla="*/ 0 h 21216"/>
                    <a:gd name="T2" fmla="*/ 21600 w 21600"/>
                    <a:gd name="T3" fmla="*/ 21216 h 21216"/>
                    <a:gd name="T4" fmla="*/ 0 w 21600"/>
                    <a:gd name="T5" fmla="*/ 21216 h 212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216" fill="none" extrusionOk="0">
                      <a:moveTo>
                        <a:pt x="4054" y="-1"/>
                      </a:moveTo>
                      <a:cubicBezTo>
                        <a:pt x="14235" y="1945"/>
                        <a:pt x="21600" y="10849"/>
                        <a:pt x="21600" y="21216"/>
                      </a:cubicBezTo>
                    </a:path>
                    <a:path w="21600" h="21216" stroke="0" extrusionOk="0">
                      <a:moveTo>
                        <a:pt x="4054" y="-1"/>
                      </a:moveTo>
                      <a:cubicBezTo>
                        <a:pt x="14235" y="1945"/>
                        <a:pt x="21600" y="10849"/>
                        <a:pt x="21600" y="21216"/>
                      </a:cubicBezTo>
                      <a:lnTo>
                        <a:pt x="0" y="21216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60436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4332" y="436"/>
                  <a:ext cx="227" cy="1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l-GR" sz="1400">
                      <a:latin typeface="Trebuchet MS" pitchFamily="34" charset="0"/>
                    </a:rPr>
                    <a:t>Α</a:t>
                  </a:r>
                </a:p>
              </p:txBody>
            </p:sp>
            <p:sp>
              <p:nvSpPr>
                <p:cNvPr id="60437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694" y="754"/>
                  <a:ext cx="227" cy="1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l-GR" sz="1400">
                      <a:latin typeface="Trebuchet MS" pitchFamily="34" charset="0"/>
                    </a:rPr>
                    <a:t>Β</a:t>
                  </a:r>
                </a:p>
              </p:txBody>
            </p:sp>
            <p:sp>
              <p:nvSpPr>
                <p:cNvPr id="6043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4558" y="1071"/>
                  <a:ext cx="227" cy="1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l-GR" sz="1400">
                      <a:latin typeface="Trebuchet MS" pitchFamily="34" charset="0"/>
                    </a:rPr>
                    <a:t>Γ</a:t>
                  </a:r>
                </a:p>
              </p:txBody>
            </p:sp>
            <p:sp>
              <p:nvSpPr>
                <p:cNvPr id="6043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969" y="300"/>
                  <a:ext cx="227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600" i="1">
                      <a:latin typeface="Trebuchet MS" pitchFamily="34" charset="0"/>
                    </a:rPr>
                    <a:t>p</a:t>
                  </a:r>
                  <a:endParaRPr lang="el-GR" sz="1600" i="1">
                    <a:latin typeface="Trebuchet MS" pitchFamily="34" charset="0"/>
                  </a:endParaRPr>
                </a:p>
              </p:txBody>
            </p:sp>
            <p:sp>
              <p:nvSpPr>
                <p:cNvPr id="60440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5103" y="1298"/>
                  <a:ext cx="227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600" i="1">
                      <a:latin typeface="Trebuchet MS" pitchFamily="34" charset="0"/>
                    </a:rPr>
                    <a:t>V</a:t>
                  </a:r>
                  <a:endParaRPr lang="el-GR" sz="1600" i="1">
                    <a:latin typeface="Trebuchet MS" pitchFamily="34" charset="0"/>
                  </a:endParaRPr>
                </a:p>
              </p:txBody>
            </p:sp>
            <p:sp>
              <p:nvSpPr>
                <p:cNvPr id="6044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4014" y="1253"/>
                  <a:ext cx="181" cy="1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400">
                      <a:latin typeface="Trebuchet MS" pitchFamily="34" charset="0"/>
                    </a:rPr>
                    <a:t>0</a:t>
                  </a:r>
                  <a:endParaRPr lang="el-GR" sz="1400">
                    <a:latin typeface="Trebuchet MS" pitchFamily="34" charset="0"/>
                  </a:endParaRPr>
                </a:p>
              </p:txBody>
            </p:sp>
          </p:grpSp>
          <p:sp>
            <p:nvSpPr>
              <p:cNvPr id="60447" name="Line 31"/>
              <p:cNvSpPr>
                <a:spLocks noChangeShapeType="1"/>
              </p:cNvSpPr>
              <p:nvPr/>
            </p:nvSpPr>
            <p:spPr bwMode="auto">
              <a:xfrm>
                <a:off x="4738" y="936"/>
                <a:ext cx="0" cy="27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60448" name="Arc 32"/>
              <p:cNvSpPr>
                <a:spLocks/>
              </p:cNvSpPr>
              <p:nvPr/>
            </p:nvSpPr>
            <p:spPr bwMode="auto">
              <a:xfrm rot="10096015">
                <a:off x="4377" y="392"/>
                <a:ext cx="716" cy="533"/>
              </a:xfrm>
              <a:custGeom>
                <a:avLst/>
                <a:gdLst>
                  <a:gd name="G0" fmla="+- 0 0 0"/>
                  <a:gd name="G1" fmla="+- 17941 0 0"/>
                  <a:gd name="G2" fmla="+- 21600 0 0"/>
                  <a:gd name="T0" fmla="*/ 12028 w 21385"/>
                  <a:gd name="T1" fmla="*/ 0 h 17941"/>
                  <a:gd name="T2" fmla="*/ 21385 w 21385"/>
                  <a:gd name="T3" fmla="*/ 14900 h 17941"/>
                  <a:gd name="T4" fmla="*/ 0 w 21385"/>
                  <a:gd name="T5" fmla="*/ 17941 h 17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385" h="17941" fill="none" extrusionOk="0">
                    <a:moveTo>
                      <a:pt x="12028" y="-1"/>
                    </a:moveTo>
                    <a:cubicBezTo>
                      <a:pt x="17120" y="3413"/>
                      <a:pt x="20521" y="8830"/>
                      <a:pt x="21384" y="14900"/>
                    </a:cubicBezTo>
                  </a:path>
                  <a:path w="21385" h="17941" stroke="0" extrusionOk="0">
                    <a:moveTo>
                      <a:pt x="12028" y="-1"/>
                    </a:moveTo>
                    <a:cubicBezTo>
                      <a:pt x="17120" y="3413"/>
                      <a:pt x="20521" y="8830"/>
                      <a:pt x="21384" y="14900"/>
                    </a:cubicBezTo>
                    <a:lnTo>
                      <a:pt x="0" y="17941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0449" name="Arc 33"/>
              <p:cNvSpPr>
                <a:spLocks/>
              </p:cNvSpPr>
              <p:nvPr/>
            </p:nvSpPr>
            <p:spPr bwMode="auto">
              <a:xfrm rot="18920321" flipH="1">
                <a:off x="4422" y="436"/>
                <a:ext cx="380" cy="701"/>
              </a:xfrm>
              <a:custGeom>
                <a:avLst/>
                <a:gdLst>
                  <a:gd name="G0" fmla="+- 0 0 0"/>
                  <a:gd name="G1" fmla="+- 17297 0 0"/>
                  <a:gd name="G2" fmla="+- 21600 0 0"/>
                  <a:gd name="T0" fmla="*/ 12937 w 21600"/>
                  <a:gd name="T1" fmla="*/ 0 h 18569"/>
                  <a:gd name="T2" fmla="*/ 21563 w 21600"/>
                  <a:gd name="T3" fmla="*/ 18569 h 18569"/>
                  <a:gd name="T4" fmla="*/ 0 w 21600"/>
                  <a:gd name="T5" fmla="*/ 17297 h 18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8569" fill="none" extrusionOk="0">
                    <a:moveTo>
                      <a:pt x="12937" y="-1"/>
                    </a:moveTo>
                    <a:cubicBezTo>
                      <a:pt x="18389" y="4077"/>
                      <a:pt x="21600" y="10488"/>
                      <a:pt x="21600" y="17297"/>
                    </a:cubicBezTo>
                    <a:cubicBezTo>
                      <a:pt x="21600" y="17721"/>
                      <a:pt x="21587" y="18145"/>
                      <a:pt x="21562" y="18568"/>
                    </a:cubicBezTo>
                  </a:path>
                  <a:path w="21600" h="18569" stroke="0" extrusionOk="0">
                    <a:moveTo>
                      <a:pt x="12937" y="-1"/>
                    </a:moveTo>
                    <a:cubicBezTo>
                      <a:pt x="18389" y="4077"/>
                      <a:pt x="21600" y="10488"/>
                      <a:pt x="21600" y="17297"/>
                    </a:cubicBezTo>
                    <a:cubicBezTo>
                      <a:pt x="21600" y="17721"/>
                      <a:pt x="21587" y="18145"/>
                      <a:pt x="21562" y="18568"/>
                    </a:cubicBezTo>
                    <a:lnTo>
                      <a:pt x="0" y="17297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60451" name="Rectangle 35"/>
            <p:cNvSpPr>
              <a:spLocks noChangeArrowheads="1"/>
            </p:cNvSpPr>
            <p:nvPr/>
          </p:nvSpPr>
          <p:spPr bwMode="auto">
            <a:xfrm>
              <a:off x="113" y="255"/>
              <a:ext cx="3674" cy="2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en-US" b="1">
                  <a:latin typeface="Trebuchet MS" pitchFamily="34" charset="0"/>
                </a:rPr>
                <a:t>10. </a:t>
              </a:r>
              <a:r>
                <a:rPr lang="el-GR">
                  <a:latin typeface="Trebuchet MS" pitchFamily="34" charset="0"/>
                </a:rPr>
                <a:t>Στο διάγραμμα </a:t>
              </a:r>
              <a:r>
                <a:rPr lang="el-GR" i="1">
                  <a:latin typeface="Trebuchet MS" pitchFamily="34" charset="0"/>
                </a:rPr>
                <a:t>p - V</a:t>
              </a:r>
              <a:r>
                <a:rPr lang="el-GR">
                  <a:latin typeface="Trebuchet MS" pitchFamily="34" charset="0"/>
                </a:rPr>
                <a:t> του διπλανού σχήματος παριστάνεται η κυκλική μεταβολή που πραγματοποιεί μια ποσότητα ιδανικού αερίου.</a:t>
              </a:r>
            </a:p>
            <a:p>
              <a:pPr algn="just"/>
              <a:r>
                <a:rPr lang="el-GR" b="1">
                  <a:latin typeface="Trebuchet MS" pitchFamily="34" charset="0"/>
                </a:rPr>
                <a:t>α</a:t>
              </a:r>
              <a:r>
                <a:rPr lang="en-US" b="1">
                  <a:latin typeface="Trebuchet MS" pitchFamily="34" charset="0"/>
                </a:rPr>
                <a:t>.</a:t>
              </a:r>
              <a:r>
                <a:rPr lang="el-GR">
                  <a:latin typeface="Trebuchet MS" pitchFamily="34" charset="0"/>
                </a:rPr>
                <a:t> Να χαρακτηρίσετε το είδος των μεταβολών  </a:t>
              </a:r>
            </a:p>
            <a:p>
              <a:pPr algn="just"/>
              <a:r>
                <a:rPr lang="el-GR">
                  <a:latin typeface="Trebuchet MS" pitchFamily="34" charset="0"/>
                </a:rPr>
                <a:t>    </a:t>
              </a:r>
              <a:r>
                <a:rPr lang="en-US">
                  <a:latin typeface="Trebuchet MS" pitchFamily="34" charset="0"/>
                </a:rPr>
                <a:t> </a:t>
              </a:r>
              <a:r>
                <a:rPr lang="el-GR">
                  <a:latin typeface="Trebuchet MS" pitchFamily="34" charset="0"/>
                </a:rPr>
                <a:t>Α → Β,       Β → Γ,       Γ → Α.</a:t>
              </a:r>
            </a:p>
            <a:p>
              <a:pPr algn="just"/>
              <a:r>
                <a:rPr lang="el-GR" b="1">
                  <a:latin typeface="Trebuchet MS" pitchFamily="34" charset="0"/>
                </a:rPr>
                <a:t>β</a:t>
              </a:r>
              <a:r>
                <a:rPr lang="en-US" b="1">
                  <a:latin typeface="Trebuchet MS" pitchFamily="34" charset="0"/>
                </a:rPr>
                <a:t>. </a:t>
              </a:r>
              <a:r>
                <a:rPr lang="el-GR">
                  <a:latin typeface="Trebuchet MS" pitchFamily="34" charset="0"/>
                </a:rPr>
                <a:t>Να δικαιολογήσετε πώς μεταβάλλεται η εσωτερική ενέργεια κατά τη μεταβολή  ΑΒ.</a:t>
              </a:r>
              <a:r>
                <a:rPr lang="el-GR"/>
                <a:t>                                                      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1FA6-F5EB-411B-905D-93CD92032588}" type="slidenum">
              <a:rPr lang="el-GR"/>
              <a:pPr/>
              <a:t>3</a:t>
            </a:fld>
            <a:endParaRPr lang="el-GR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979613" y="404813"/>
            <a:ext cx="46085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Ισόθερμη μεταβολή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771775" y="1125538"/>
            <a:ext cx="2952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= </a:t>
            </a:r>
            <a:r>
              <a:rPr lang="el-GR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+ 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endParaRPr lang="el-GR" sz="3200" b="1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427538" y="2924175"/>
            <a:ext cx="3095625" cy="64135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el-GR" b="1">
                <a:latin typeface="Comic Sans MS" pitchFamily="66" charset="0"/>
              </a:rPr>
              <a:t>Άρα   </a:t>
            </a:r>
            <a:r>
              <a:rPr lang="en-US" sz="36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= </a:t>
            </a:r>
            <a:r>
              <a:rPr lang="en-US" sz="36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r>
              <a:rPr lang="el-GR" b="1">
                <a:latin typeface="Comic Sans MS" pitchFamily="66" charset="0"/>
              </a:rPr>
              <a:t>  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476375" y="4149725"/>
            <a:ext cx="1079500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latin typeface="Comic Sans MS" pitchFamily="66" charset="0"/>
              </a:rPr>
              <a:t>Έργο</a:t>
            </a:r>
          </a:p>
        </p:txBody>
      </p:sp>
      <p:graphicFrame>
        <p:nvGraphicFramePr>
          <p:cNvPr id="8201" name="Object 9"/>
          <p:cNvGraphicFramePr>
            <a:graphicFrameLocks noChangeAspect="1"/>
          </p:cNvGraphicFramePr>
          <p:nvPr/>
        </p:nvGraphicFramePr>
        <p:xfrm>
          <a:off x="2916238" y="3789363"/>
          <a:ext cx="3529012" cy="132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Εξίσωση" r:id="rId4" imgW="1218960" imgH="457200" progId="Equation.3">
                  <p:embed/>
                </p:oleObj>
              </mc:Choice>
              <mc:Fallback>
                <p:oleObj name="Εξίσωση" r:id="rId4" imgW="1218960" imgH="457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3789363"/>
                        <a:ext cx="3529012" cy="1322387"/>
                      </a:xfrm>
                      <a:prstGeom prst="rect">
                        <a:avLst/>
                      </a:prstGeom>
                      <a:noFill/>
                      <a:effectLst>
                        <a:outerShdw dist="35921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900113" y="5300663"/>
            <a:ext cx="1800225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latin typeface="Comic Sans MS" pitchFamily="66" charset="0"/>
              </a:rPr>
              <a:t>Θερμότητα</a:t>
            </a:r>
          </a:p>
        </p:txBody>
      </p:sp>
      <p:graphicFrame>
        <p:nvGraphicFramePr>
          <p:cNvPr id="8203" name="Object 11"/>
          <p:cNvGraphicFramePr>
            <a:graphicFrameLocks noChangeAspect="1"/>
          </p:cNvGraphicFramePr>
          <p:nvPr/>
        </p:nvGraphicFramePr>
        <p:xfrm>
          <a:off x="3132138" y="5013325"/>
          <a:ext cx="3455987" cy="132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Εξίσωση" r:id="rId6" imgW="1193760" imgH="457200" progId="Equation.3">
                  <p:embed/>
                </p:oleObj>
              </mc:Choice>
              <mc:Fallback>
                <p:oleObj name="Εξίσωση" r:id="rId6" imgW="1193760" imgH="4572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5013325"/>
                        <a:ext cx="3455987" cy="1322388"/>
                      </a:xfrm>
                      <a:prstGeom prst="rect">
                        <a:avLst/>
                      </a:prstGeom>
                      <a:noFill/>
                      <a:effectLst>
                        <a:outerShdw dist="35921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50825" y="1916113"/>
            <a:ext cx="3313113" cy="100488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>
                <a:latin typeface="Comic Sans MS" pitchFamily="66" charset="0"/>
              </a:rPr>
              <a:t>Μεταβολή </a:t>
            </a:r>
          </a:p>
          <a:p>
            <a:pPr algn="ctr">
              <a:spcBef>
                <a:spcPct val="50000"/>
              </a:spcBef>
            </a:pPr>
            <a:r>
              <a:rPr lang="el-GR" b="1">
                <a:latin typeface="Comic Sans MS" pitchFamily="66" charset="0"/>
              </a:rPr>
              <a:t>εσωτερικής ενέργειας</a:t>
            </a:r>
          </a:p>
        </p:txBody>
      </p:sp>
      <p:grpSp>
        <p:nvGrpSpPr>
          <p:cNvPr id="8206" name="Group 14"/>
          <p:cNvGrpSpPr>
            <a:grpSpLocks/>
          </p:cNvGrpSpPr>
          <p:nvPr/>
        </p:nvGrpSpPr>
        <p:grpSpPr bwMode="auto">
          <a:xfrm>
            <a:off x="4032250" y="2060575"/>
            <a:ext cx="4175125" cy="544513"/>
            <a:chOff x="2540" y="1298"/>
            <a:chExt cx="2630" cy="343"/>
          </a:xfrm>
        </p:grpSpPr>
        <p:graphicFrame>
          <p:nvGraphicFramePr>
            <p:cNvPr id="8198" name="Object 6"/>
            <p:cNvGraphicFramePr>
              <a:graphicFrameLocks noChangeAspect="1"/>
            </p:cNvGraphicFramePr>
            <p:nvPr/>
          </p:nvGraphicFramePr>
          <p:xfrm>
            <a:off x="2540" y="1298"/>
            <a:ext cx="2630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9" name="Εξίσωση" r:id="rId8" imgW="1460160" imgH="190440" progId="Equation.3">
                    <p:embed/>
                  </p:oleObj>
                </mc:Choice>
                <mc:Fallback>
                  <p:oleObj name="Εξίσωση" r:id="rId8" imgW="1460160" imgH="1904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0" y="1298"/>
                          <a:ext cx="2630" cy="343"/>
                        </a:xfrm>
                        <a:prstGeom prst="rect">
                          <a:avLst/>
                        </a:prstGeom>
                        <a:noFill/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05" name="AutoShape 13"/>
            <p:cNvSpPr>
              <a:spLocks noChangeArrowheads="1"/>
            </p:cNvSpPr>
            <p:nvPr/>
          </p:nvSpPr>
          <p:spPr bwMode="auto">
            <a:xfrm>
              <a:off x="3696" y="1434"/>
              <a:ext cx="318" cy="46"/>
            </a:xfrm>
            <a:prstGeom prst="rightArrow">
              <a:avLst>
                <a:gd name="adj1" fmla="val 50000"/>
                <a:gd name="adj2" fmla="val 172826"/>
              </a:avLst>
            </a:prstGeom>
            <a:solidFill>
              <a:schemeClr val="hlink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  <p:bldP spid="8199" grpId="0" animBg="1"/>
      <p:bldP spid="8200" grpId="0" animBg="1"/>
      <p:bldP spid="8202" grpId="0" animBg="1"/>
      <p:bldP spid="82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72073-CA91-4B3B-A603-F263089ACC73}" type="slidenum">
              <a:rPr lang="el-GR"/>
              <a:pPr/>
              <a:t>4</a:t>
            </a:fld>
            <a:endParaRPr lang="el-GR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051050" y="476250"/>
            <a:ext cx="4895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Ισόθερμη εκτόνωση</a:t>
            </a:r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250825" y="1412875"/>
          <a:ext cx="4105275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4" name="Εξίσωση" r:id="rId4" imgW="1726920" imgH="457200" progId="Equation.3">
                  <p:embed/>
                </p:oleObj>
              </mc:Choice>
              <mc:Fallback>
                <p:oleObj name="Εξίσωση" r:id="rId4" imgW="172692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412875"/>
                        <a:ext cx="4105275" cy="1085850"/>
                      </a:xfrm>
                      <a:prstGeom prst="rect">
                        <a:avLst/>
                      </a:prstGeom>
                      <a:noFill/>
                      <a:effectLst>
                        <a:outerShdw dist="35921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5" name="Line 17"/>
          <p:cNvSpPr>
            <a:spLocks noChangeShapeType="1"/>
          </p:cNvSpPr>
          <p:nvPr/>
        </p:nvSpPr>
        <p:spPr bwMode="auto">
          <a:xfrm flipV="1">
            <a:off x="4356100" y="1484313"/>
            <a:ext cx="0" cy="865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4356100" y="1484313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4356100" y="234950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4859338" y="1268413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Q&gt;0</a:t>
            </a: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,</a:t>
            </a:r>
            <a:r>
              <a:rPr lang="en-US">
                <a:latin typeface="Comic Sans MS" pitchFamily="66" charset="0"/>
              </a:rPr>
              <a:t> </a:t>
            </a:r>
            <a:r>
              <a:rPr lang="el-GR" sz="2000" b="1" i="1">
                <a:latin typeface="Comic Sans MS" pitchFamily="66" charset="0"/>
              </a:rPr>
              <a:t>απορρόφηση θερμότητας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4859338" y="2060575"/>
            <a:ext cx="3384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W&gt;0</a:t>
            </a:r>
            <a:r>
              <a:rPr lang="en-US">
                <a:latin typeface="Comic Sans MS" pitchFamily="66" charset="0"/>
              </a:rPr>
              <a:t>, </a:t>
            </a:r>
            <a:r>
              <a:rPr lang="el-GR" sz="2000" b="1" i="1">
                <a:latin typeface="Comic Sans MS" pitchFamily="66" charset="0"/>
              </a:rPr>
              <a:t>παραγωγή έργου</a:t>
            </a:r>
            <a:r>
              <a:rPr lang="el-GR" b="1" i="1">
                <a:latin typeface="Comic Sans MS" pitchFamily="66" charset="0"/>
              </a:rPr>
              <a:t>  </a:t>
            </a:r>
          </a:p>
          <a:p>
            <a:r>
              <a:rPr lang="el-GR" b="1" i="1">
                <a:latin typeface="Comic Sans MS" pitchFamily="66" charset="0"/>
              </a:rPr>
              <a:t>          </a:t>
            </a:r>
            <a:r>
              <a:rPr lang="el-GR" sz="2000" b="1" i="1">
                <a:latin typeface="Comic Sans MS" pitchFamily="66" charset="0"/>
              </a:rPr>
              <a:t>στο περιβάλλον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2124075" y="3141663"/>
            <a:ext cx="48958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Ισόθερμη συμπίεση</a:t>
            </a:r>
          </a:p>
        </p:txBody>
      </p:sp>
      <p:graphicFrame>
        <p:nvGraphicFramePr>
          <p:cNvPr id="12311" name="Object 23"/>
          <p:cNvGraphicFramePr>
            <a:graphicFrameLocks noChangeAspect="1"/>
          </p:cNvGraphicFramePr>
          <p:nvPr/>
        </p:nvGraphicFramePr>
        <p:xfrm>
          <a:off x="250825" y="4005263"/>
          <a:ext cx="4105275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5" name="Εξίσωση" r:id="rId6" imgW="1726920" imgH="457200" progId="Equation.3">
                  <p:embed/>
                </p:oleObj>
              </mc:Choice>
              <mc:Fallback>
                <p:oleObj name="Εξίσωση" r:id="rId6" imgW="1726920" imgH="45720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005263"/>
                        <a:ext cx="4105275" cy="1085850"/>
                      </a:xfrm>
                      <a:prstGeom prst="rect">
                        <a:avLst/>
                      </a:prstGeom>
                      <a:noFill/>
                      <a:effectLst>
                        <a:outerShdw dist="35921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2" name="Line 24"/>
          <p:cNvSpPr>
            <a:spLocks noChangeShapeType="1"/>
          </p:cNvSpPr>
          <p:nvPr/>
        </p:nvSpPr>
        <p:spPr bwMode="auto">
          <a:xfrm flipV="1">
            <a:off x="4356100" y="4076700"/>
            <a:ext cx="0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>
            <a:off x="4356100" y="407670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2314" name="Line 26"/>
          <p:cNvSpPr>
            <a:spLocks noChangeShapeType="1"/>
          </p:cNvSpPr>
          <p:nvPr/>
        </p:nvSpPr>
        <p:spPr bwMode="auto">
          <a:xfrm>
            <a:off x="4356100" y="49418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4859338" y="38608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l-GR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&lt;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0</a:t>
            </a:r>
            <a:r>
              <a:rPr lang="en-US">
                <a:latin typeface="Comic Sans MS" pitchFamily="66" charset="0"/>
              </a:rPr>
              <a:t>, </a:t>
            </a:r>
            <a:r>
              <a:rPr lang="el-GR" sz="2000" b="1" i="1">
                <a:latin typeface="Comic Sans MS" pitchFamily="66" charset="0"/>
              </a:rPr>
              <a:t>έκλυση</a:t>
            </a:r>
            <a:r>
              <a:rPr lang="el-GR" b="1" i="1">
                <a:latin typeface="Comic Sans MS" pitchFamily="66" charset="0"/>
              </a:rPr>
              <a:t> </a:t>
            </a:r>
            <a:r>
              <a:rPr lang="el-GR" sz="2000" b="1" i="1">
                <a:latin typeface="Comic Sans MS" pitchFamily="66" charset="0"/>
              </a:rPr>
              <a:t>θερμότητας</a:t>
            </a: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4859338" y="4652963"/>
            <a:ext cx="36004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W&lt;0</a:t>
            </a:r>
            <a:r>
              <a:rPr lang="en-US">
                <a:latin typeface="Comic Sans MS" pitchFamily="66" charset="0"/>
              </a:rPr>
              <a:t>, </a:t>
            </a:r>
            <a:r>
              <a:rPr lang="el-GR" sz="2000" b="1" i="1">
                <a:latin typeface="Comic Sans MS" pitchFamily="66" charset="0"/>
              </a:rPr>
              <a:t>παραγωγή έργου</a:t>
            </a:r>
            <a:r>
              <a:rPr lang="el-GR" b="1" i="1">
                <a:latin typeface="Comic Sans MS" pitchFamily="66" charset="0"/>
              </a:rPr>
              <a:t> </a:t>
            </a:r>
            <a:r>
              <a:rPr lang="el-GR" sz="2000" b="1" i="1">
                <a:latin typeface="Comic Sans MS" pitchFamily="66" charset="0"/>
              </a:rPr>
              <a:t>στο </a:t>
            </a:r>
            <a:r>
              <a:rPr lang="en-US" sz="2000" b="1" i="1">
                <a:latin typeface="Comic Sans MS" pitchFamily="66" charset="0"/>
              </a:rPr>
              <a:t> </a:t>
            </a:r>
          </a:p>
          <a:p>
            <a:r>
              <a:rPr lang="en-US" sz="2000" b="1" i="1">
                <a:latin typeface="Comic Sans MS" pitchFamily="66" charset="0"/>
              </a:rPr>
              <a:t>        </a:t>
            </a:r>
            <a:r>
              <a:rPr lang="el-GR" sz="2000" b="1" i="1">
                <a:latin typeface="Comic Sans MS" pitchFamily="66" charset="0"/>
              </a:rPr>
              <a:t>αέριο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305" grpId="0" animBg="1"/>
      <p:bldP spid="12306" grpId="0" animBg="1"/>
      <p:bldP spid="12307" grpId="0" animBg="1"/>
      <p:bldP spid="12308" grpId="0"/>
      <p:bldP spid="12309" grpId="0"/>
      <p:bldP spid="12310" grpId="0"/>
      <p:bldP spid="12312" grpId="0" animBg="1"/>
      <p:bldP spid="12313" grpId="0" animBg="1"/>
      <p:bldP spid="12314" grpId="0" animBg="1"/>
      <p:bldP spid="12315" grpId="0"/>
      <p:bldP spid="123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76D6B-F1E2-4D8A-AE99-CE03C7BFEA84}" type="slidenum">
              <a:rPr lang="el-GR"/>
              <a:pPr/>
              <a:t>5</a:t>
            </a:fld>
            <a:endParaRPr lang="el-GR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979613" y="404813"/>
            <a:ext cx="46085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Ισόχωρη μεταβολή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771775" y="1125538"/>
            <a:ext cx="2952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= </a:t>
            </a:r>
            <a:r>
              <a:rPr lang="el-GR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+ 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endParaRPr lang="el-GR" sz="3200" b="1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68313" y="2060575"/>
            <a:ext cx="3313112" cy="1004888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>
                <a:latin typeface="Comic Sans MS" pitchFamily="66" charset="0"/>
              </a:rPr>
              <a:t>Μεταβολή </a:t>
            </a:r>
          </a:p>
          <a:p>
            <a:pPr algn="ctr">
              <a:spcBef>
                <a:spcPct val="50000"/>
              </a:spcBef>
            </a:pPr>
            <a:r>
              <a:rPr lang="el-GR" b="1">
                <a:latin typeface="Comic Sans MS" pitchFamily="66" charset="0"/>
              </a:rPr>
              <a:t>εσωτερικής ενέργειας</a:t>
            </a:r>
          </a:p>
        </p:txBody>
      </p:sp>
      <p:graphicFrame>
        <p:nvGraphicFramePr>
          <p:cNvPr id="10247" name="Object 7"/>
          <p:cNvGraphicFramePr>
            <a:graphicFrameLocks noChangeAspect="1"/>
          </p:cNvGraphicFramePr>
          <p:nvPr/>
        </p:nvGraphicFramePr>
        <p:xfrm>
          <a:off x="4284663" y="1916113"/>
          <a:ext cx="3451225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Εξίσωση" r:id="rId4" imgW="1143000" imgH="393480" progId="Equation.3">
                  <p:embed/>
                </p:oleObj>
              </mc:Choice>
              <mc:Fallback>
                <p:oleObj name="Εξίσωση" r:id="rId4" imgW="114300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1916113"/>
                        <a:ext cx="3451225" cy="1187450"/>
                      </a:xfrm>
                      <a:prstGeom prst="rect">
                        <a:avLst/>
                      </a:prstGeom>
                      <a:noFill/>
                      <a:effectLst>
                        <a:outerShdw dist="35921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124075" y="3500438"/>
            <a:ext cx="1079500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latin typeface="Comic Sans MS" pitchFamily="66" charset="0"/>
              </a:rPr>
              <a:t>Έργο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140200" y="4221163"/>
            <a:ext cx="3095625" cy="64135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el-GR" b="1">
                <a:latin typeface="Comic Sans MS" pitchFamily="66" charset="0"/>
              </a:rPr>
              <a:t>Άρα   </a:t>
            </a:r>
            <a:r>
              <a:rPr lang="en-US" sz="36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= </a:t>
            </a:r>
            <a:r>
              <a:rPr lang="el-GR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</a:t>
            </a:r>
            <a:r>
              <a:rPr lang="en-US" sz="36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</a:t>
            </a:r>
            <a:r>
              <a:rPr lang="el-GR" b="1">
                <a:latin typeface="Comic Sans MS" pitchFamily="66" charset="0"/>
              </a:rPr>
              <a:t>  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547813" y="5300663"/>
            <a:ext cx="1800225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latin typeface="Comic Sans MS" pitchFamily="66" charset="0"/>
              </a:rPr>
              <a:t>Θερμότητα</a:t>
            </a:r>
          </a:p>
        </p:txBody>
      </p:sp>
      <p:graphicFrame>
        <p:nvGraphicFramePr>
          <p:cNvPr id="10252" name="Object 12"/>
          <p:cNvGraphicFramePr>
            <a:graphicFrameLocks noChangeAspect="1"/>
          </p:cNvGraphicFramePr>
          <p:nvPr/>
        </p:nvGraphicFramePr>
        <p:xfrm>
          <a:off x="4211638" y="5013325"/>
          <a:ext cx="2952750" cy="112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Εξίσωση" r:id="rId6" imgW="1028520" imgH="393480" progId="Equation.3">
                  <p:embed/>
                </p:oleObj>
              </mc:Choice>
              <mc:Fallback>
                <p:oleObj name="Εξίσωση" r:id="rId6" imgW="102852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5013325"/>
                        <a:ext cx="2952750" cy="1128713"/>
                      </a:xfrm>
                      <a:prstGeom prst="rect">
                        <a:avLst/>
                      </a:prstGeom>
                      <a:noFill/>
                      <a:effectLst>
                        <a:outerShdw dist="35921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54" name="Group 14"/>
          <p:cNvGrpSpPr>
            <a:grpSpLocks/>
          </p:cNvGrpSpPr>
          <p:nvPr/>
        </p:nvGrpSpPr>
        <p:grpSpPr bwMode="auto">
          <a:xfrm>
            <a:off x="3995738" y="3357563"/>
            <a:ext cx="3740150" cy="544512"/>
            <a:chOff x="2540" y="2160"/>
            <a:chExt cx="2356" cy="343"/>
          </a:xfrm>
        </p:grpSpPr>
        <p:graphicFrame>
          <p:nvGraphicFramePr>
            <p:cNvPr id="10249" name="Object 9"/>
            <p:cNvGraphicFramePr>
              <a:graphicFrameLocks noChangeAspect="1"/>
            </p:cNvGraphicFramePr>
            <p:nvPr/>
          </p:nvGraphicFramePr>
          <p:xfrm>
            <a:off x="2540" y="2160"/>
            <a:ext cx="2356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8" name="Εξίσωση" r:id="rId8" imgW="1307880" imgH="190440" progId="Equation.3">
                    <p:embed/>
                  </p:oleObj>
                </mc:Choice>
                <mc:Fallback>
                  <p:oleObj name="Εξίσωση" r:id="rId8" imgW="1307880" imgH="1904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0" y="2160"/>
                          <a:ext cx="2356" cy="343"/>
                        </a:xfrm>
                        <a:prstGeom prst="rect">
                          <a:avLst/>
                        </a:prstGeom>
                        <a:noFill/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53" name="AutoShape 13"/>
            <p:cNvSpPr>
              <a:spLocks noChangeArrowheads="1"/>
            </p:cNvSpPr>
            <p:nvPr/>
          </p:nvSpPr>
          <p:spPr bwMode="auto">
            <a:xfrm>
              <a:off x="3651" y="2296"/>
              <a:ext cx="318" cy="45"/>
            </a:xfrm>
            <a:prstGeom prst="rightArrow">
              <a:avLst>
                <a:gd name="adj1" fmla="val 50000"/>
                <a:gd name="adj2" fmla="val 176667"/>
              </a:avLst>
            </a:prstGeom>
            <a:solidFill>
              <a:schemeClr val="accent1"/>
            </a:solidFill>
            <a:ln w="9525">
              <a:solidFill>
                <a:srgbClr val="0066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  <p:bldP spid="10246" grpId="0" animBg="1"/>
      <p:bldP spid="10248" grpId="0" animBg="1"/>
      <p:bldP spid="10250" grpId="0" animBg="1"/>
      <p:bldP spid="102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B49FB-5E54-44E2-AA2C-1D128C928ED5}" type="slidenum">
              <a:rPr lang="el-GR"/>
              <a:pPr/>
              <a:t>6</a:t>
            </a:fld>
            <a:endParaRPr lang="el-GR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124075" y="1196975"/>
            <a:ext cx="4895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Ισόχωρη θέρμανση</a:t>
            </a:r>
          </a:p>
        </p:txBody>
      </p:sp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468313" y="2133600"/>
          <a:ext cx="65532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Εξίσωση" r:id="rId4" imgW="2361960" imgH="215640" progId="Equation.3">
                  <p:embed/>
                </p:oleObj>
              </mc:Choice>
              <mc:Fallback>
                <p:oleObj name="Εξίσωση" r:id="rId4" imgW="236196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133600"/>
                        <a:ext cx="6553200" cy="600075"/>
                      </a:xfrm>
                      <a:prstGeom prst="rect">
                        <a:avLst/>
                      </a:prstGeom>
                      <a:noFill/>
                      <a:effectLst>
                        <a:outerShdw dist="35921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7092950" y="2133600"/>
            <a:ext cx="1728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latin typeface="Comic Sans MS" pitchFamily="66" charset="0"/>
              </a:rPr>
              <a:t>(θέρμανση)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979613" y="3213100"/>
            <a:ext cx="4895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Ισόχωρη ψύξη</a:t>
            </a:r>
          </a:p>
        </p:txBody>
      </p:sp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539750" y="4076700"/>
          <a:ext cx="65532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Εξίσωση" r:id="rId6" imgW="2361960" imgH="215640" progId="Equation.3">
                  <p:embed/>
                </p:oleObj>
              </mc:Choice>
              <mc:Fallback>
                <p:oleObj name="Εξίσωση" r:id="rId6" imgW="236196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076700"/>
                        <a:ext cx="6553200" cy="600075"/>
                      </a:xfrm>
                      <a:prstGeom prst="rect">
                        <a:avLst/>
                      </a:prstGeom>
                      <a:noFill/>
                      <a:effectLst>
                        <a:outerShdw dist="35921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7235825" y="4076700"/>
            <a:ext cx="1296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 i="1">
                <a:latin typeface="Comic Sans MS" pitchFamily="66" charset="0"/>
              </a:rPr>
              <a:t>(ψύξη)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2" grpId="0"/>
      <p:bldP spid="14343" grpId="0"/>
      <p:bldP spid="143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7394-9F49-4E10-BBCE-99BCC27C8A74}" type="slidenum">
              <a:rPr lang="el-GR"/>
              <a:pPr/>
              <a:t>7</a:t>
            </a:fld>
            <a:endParaRPr lang="el-GR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979613" y="404813"/>
            <a:ext cx="46085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Ισοβαρής μεταβολή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771775" y="1125538"/>
            <a:ext cx="2952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= </a:t>
            </a:r>
            <a:r>
              <a:rPr lang="el-GR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+ 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endParaRPr lang="el-GR" sz="3200" b="1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68313" y="2060575"/>
            <a:ext cx="3313112" cy="1004888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>
                <a:latin typeface="Comic Sans MS" pitchFamily="66" charset="0"/>
              </a:rPr>
              <a:t>Μεταβολή </a:t>
            </a:r>
          </a:p>
          <a:p>
            <a:pPr algn="ctr">
              <a:spcBef>
                <a:spcPct val="50000"/>
              </a:spcBef>
            </a:pPr>
            <a:r>
              <a:rPr lang="el-GR" b="1">
                <a:latin typeface="Comic Sans MS" pitchFamily="66" charset="0"/>
              </a:rPr>
              <a:t>εσωτερικής ενέργειας</a:t>
            </a:r>
          </a:p>
        </p:txBody>
      </p:sp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4140200" y="1916113"/>
          <a:ext cx="3584575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Εξίσωση" r:id="rId4" imgW="1143000" imgH="393480" progId="Equation.3">
                  <p:embed/>
                </p:oleObj>
              </mc:Choice>
              <mc:Fallback>
                <p:oleObj name="Εξίσωση" r:id="rId4" imgW="114300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1916113"/>
                        <a:ext cx="3584575" cy="1231900"/>
                      </a:xfrm>
                      <a:prstGeom prst="rect">
                        <a:avLst/>
                      </a:prstGeom>
                      <a:noFill/>
                      <a:effectLst>
                        <a:outerShdw dist="35921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1116013" y="3644900"/>
            <a:ext cx="1079500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latin typeface="Comic Sans MS" pitchFamily="66" charset="0"/>
              </a:rPr>
              <a:t>Έργο</a:t>
            </a:r>
          </a:p>
        </p:txBody>
      </p:sp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2700338" y="3573463"/>
          <a:ext cx="5997575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" name="Εξίσωση" r:id="rId6" imgW="2057400" imgH="241200" progId="Equation.3">
                  <p:embed/>
                </p:oleObj>
              </mc:Choice>
              <mc:Fallback>
                <p:oleObj name="Εξίσωση" r:id="rId6" imgW="2057400" imgH="241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3573463"/>
                        <a:ext cx="5997575" cy="703262"/>
                      </a:xfrm>
                      <a:prstGeom prst="rect">
                        <a:avLst/>
                      </a:prstGeom>
                      <a:noFill/>
                      <a:effectLst>
                        <a:outerShdw dist="35921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827088" y="4868863"/>
            <a:ext cx="1800225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latin typeface="Comic Sans MS" pitchFamily="66" charset="0"/>
              </a:rPr>
              <a:t>Θερμότητα</a:t>
            </a:r>
          </a:p>
        </p:txBody>
      </p:sp>
      <p:graphicFrame>
        <p:nvGraphicFramePr>
          <p:cNvPr id="16395" name="Object 11"/>
          <p:cNvGraphicFramePr>
            <a:graphicFrameLocks noChangeAspect="1"/>
          </p:cNvGraphicFramePr>
          <p:nvPr/>
        </p:nvGraphicFramePr>
        <p:xfrm>
          <a:off x="2987675" y="4581525"/>
          <a:ext cx="4986338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Εξίσωση" r:id="rId8" imgW="1638000" imgH="393480" progId="Equation.3">
                  <p:embed/>
                </p:oleObj>
              </mc:Choice>
              <mc:Fallback>
                <p:oleObj name="Εξίσωση" r:id="rId8" imgW="1638000" imgH="393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4581525"/>
                        <a:ext cx="4986338" cy="119538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9525">
                        <a:solidFill>
                          <a:srgbClr val="CCFFFF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89" grpId="0"/>
      <p:bldP spid="16390" grpId="0" animBg="1"/>
      <p:bldP spid="16392" grpId="0" animBg="1"/>
      <p:bldP spid="1639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394-EF26-469F-B4D1-4D8699AE9C23}" type="slidenum">
              <a:rPr lang="el-GR"/>
              <a:pPr/>
              <a:t>8</a:t>
            </a:fld>
            <a:endParaRPr lang="el-GR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331913" y="908050"/>
            <a:ext cx="63357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Ισοβαρής εκτόνωση (θέρμανση)</a:t>
            </a:r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1403350" y="1916113"/>
          <a:ext cx="6192838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Εξίσωση" r:id="rId4" imgW="2031840" imgH="215640" progId="Equation.3">
                  <p:embed/>
                </p:oleObj>
              </mc:Choice>
              <mc:Fallback>
                <p:oleObj name="Εξίσωση" r:id="rId4" imgW="203184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916113"/>
                        <a:ext cx="6192838" cy="658812"/>
                      </a:xfrm>
                      <a:prstGeom prst="rect">
                        <a:avLst/>
                      </a:prstGeom>
                      <a:noFill/>
                      <a:effectLst>
                        <a:outerShdw dist="35921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692275" y="2997200"/>
            <a:ext cx="57610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Ισοβαρής συμπίεση (ψύξη)</a:t>
            </a:r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1476375" y="4076700"/>
          <a:ext cx="6192838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Εξίσωση" r:id="rId6" imgW="2031840" imgH="215640" progId="Equation.3">
                  <p:embed/>
                </p:oleObj>
              </mc:Choice>
              <mc:Fallback>
                <p:oleObj name="Εξίσωση" r:id="rId6" imgW="203184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4076700"/>
                        <a:ext cx="6192838" cy="658813"/>
                      </a:xfrm>
                      <a:prstGeom prst="rect">
                        <a:avLst/>
                      </a:prstGeom>
                      <a:noFill/>
                      <a:effectLst>
                        <a:outerShdw dist="35921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2049-08BA-4F81-AD87-C983156DFD58}" type="slidenum">
              <a:rPr lang="el-GR"/>
              <a:pPr/>
              <a:t>9</a:t>
            </a:fld>
            <a:endParaRPr lang="el-GR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r>
              <a:rPr lang="el-GR" sz="3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Αδιαβατική μεταβολή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900113" y="1700213"/>
            <a:ext cx="734377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Αδιαβατική</a:t>
            </a:r>
            <a:r>
              <a:rPr lang="el-GR" sz="2800" b="1">
                <a:latin typeface="Comic Sans MS" pitchFamily="66" charset="0"/>
              </a:rPr>
              <a:t> 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είναι η μεταβολή κατά την οποία το αέριο δεν ανταλλάσσει θερμότητα με το περιβάλλον του.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419475" y="3573463"/>
            <a:ext cx="2303463" cy="650875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en-US" sz="36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= 0</a:t>
            </a:r>
            <a:endParaRPr lang="el-GR" sz="36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485" grpId="0"/>
      <p:bldP spid="20488" grpId="0" animBg="1"/>
    </p:bld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3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</TotalTime>
  <Words>866</Words>
  <Application>Microsoft Office PowerPoint</Application>
  <PresentationFormat>Προβολή στην οθόνη (4:3)</PresentationFormat>
  <Paragraphs>213</Paragraphs>
  <Slides>23</Slides>
  <Notes>13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9" baseType="lpstr">
      <vt:lpstr>Comic Sans MS</vt:lpstr>
      <vt:lpstr>Times New Roman</vt:lpstr>
      <vt:lpstr>Trebuchet MS</vt:lpstr>
      <vt:lpstr>Wingdings</vt:lpstr>
      <vt:lpstr>Προεπιλεγμένη σχεδίαση</vt:lpstr>
      <vt:lpstr>Εξίσωση</vt:lpstr>
      <vt:lpstr>Παρουσίαση του PowerPoint</vt:lpstr>
      <vt:lpstr>Αντιστρεπτές μεταβολές και  1ος Θερμοδυναμικός νόμος.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Αδιαβατική μεταβολή</vt:lpstr>
      <vt:lpstr>Νόμος αδιαβατικής μεταβολής (νόμος Poisson)</vt:lpstr>
      <vt:lpstr>Γραφική παράσταση αδιαβατικής μεταβολής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</dc:creator>
  <cp:lastModifiedBy>petros xirodimas</cp:lastModifiedBy>
  <cp:revision>91</cp:revision>
  <dcterms:created xsi:type="dcterms:W3CDTF">1601-01-01T00:00:00Z</dcterms:created>
  <dcterms:modified xsi:type="dcterms:W3CDTF">2020-03-29T18:27:36Z</dcterms:modified>
</cp:coreProperties>
</file>