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61" r:id="rId2"/>
    <p:sldId id="280" r:id="rId3"/>
    <p:sldId id="281" r:id="rId4"/>
    <p:sldId id="282" r:id="rId5"/>
    <p:sldId id="283" r:id="rId6"/>
    <p:sldId id="284" r:id="rId7"/>
    <p:sldId id="264" r:id="rId8"/>
    <p:sldId id="265" r:id="rId9"/>
    <p:sldId id="266" r:id="rId10"/>
    <p:sldId id="285" r:id="rId11"/>
    <p:sldId id="267" r:id="rId12"/>
    <p:sldId id="286" r:id="rId13"/>
    <p:sldId id="269" r:id="rId14"/>
    <p:sldId id="268" r:id="rId15"/>
    <p:sldId id="290" r:id="rId16"/>
    <p:sldId id="270" r:id="rId17"/>
    <p:sldId id="287" r:id="rId18"/>
    <p:sldId id="273" r:id="rId19"/>
    <p:sldId id="274" r:id="rId20"/>
    <p:sldId id="272" r:id="rId21"/>
    <p:sldId id="275" r:id="rId22"/>
    <p:sldId id="276" r:id="rId23"/>
    <p:sldId id="277" r:id="rId24"/>
    <p:sldId id="278" r:id="rId25"/>
    <p:sldId id="291" r:id="rId26"/>
    <p:sldId id="292" r:id="rId27"/>
    <p:sldId id="293" r:id="rId28"/>
    <p:sldId id="288" r:id="rId29"/>
    <p:sldId id="289" r:id="rId30"/>
    <p:sldId id="279" r:id="rId31"/>
    <p:sldId id="258" r:id="rId32"/>
    <p:sldId id="295" r:id="rId33"/>
    <p:sldId id="296" r:id="rId34"/>
    <p:sldId id="297" r:id="rId35"/>
    <p:sldId id="259" r:id="rId36"/>
    <p:sldId id="260" r:id="rId37"/>
    <p:sldId id="298" r:id="rId38"/>
    <p:sldId id="299" r:id="rId39"/>
    <p:sldId id="294" r:id="rId40"/>
    <p:sldId id="300" r:id="rId41"/>
    <p:sldId id="302" r:id="rId42"/>
    <p:sldId id="303" r:id="rId4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00000"/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4D0EB-AED1-4567-A393-76B819AAEA48}" type="datetimeFigureOut">
              <a:rPr lang="el-GR" smtClean="0"/>
              <a:t>11/2/2020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E3512-7399-46AF-92EE-8BAF3BF6B8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54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780D2-6B52-45BD-9E46-F62EDFCD466B}" type="slidenum">
              <a:rPr lang="el-GR" altLang="el-GR"/>
              <a:pPr/>
              <a:t>1</a:t>
            </a:fld>
            <a:endParaRPr lang="el-GR" altLang="el-G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54043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63B0D-D1F2-4878-A801-A7AD834379C6}" type="slidenum">
              <a:rPr lang="el-GR" altLang="el-GR"/>
              <a:pPr/>
              <a:t>18</a:t>
            </a:fld>
            <a:endParaRPr lang="el-GR" altLang="el-GR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1732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7A37E-DDFD-46CE-B138-46429320F07E}" type="slidenum">
              <a:rPr lang="el-GR" altLang="el-GR"/>
              <a:pPr/>
              <a:t>19</a:t>
            </a:fld>
            <a:endParaRPr lang="el-GR" altLang="el-GR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21957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D49E7-6E5D-46C4-B8C7-62A6A64B1ACD}" type="slidenum">
              <a:rPr lang="el-GR" altLang="el-GR"/>
              <a:pPr/>
              <a:t>20</a:t>
            </a:fld>
            <a:endParaRPr lang="el-GR" altLang="el-GR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71808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EC776-08E6-4A3D-B736-E29585E6F765}" type="slidenum">
              <a:rPr lang="el-GR" altLang="el-GR"/>
              <a:pPr/>
              <a:t>21</a:t>
            </a:fld>
            <a:endParaRPr lang="el-GR" altLang="el-GR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43025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A49C3F-7209-4F20-B2C7-379B6B0C37A3}" type="slidenum">
              <a:rPr lang="el-GR" altLang="el-GR"/>
              <a:pPr/>
              <a:t>22</a:t>
            </a:fld>
            <a:endParaRPr lang="el-GR" altLang="el-GR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731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5E98B-D7A4-4ACC-84E5-4DDEADBF9DB6}" type="slidenum">
              <a:rPr lang="el-GR" altLang="el-GR"/>
              <a:pPr/>
              <a:t>23</a:t>
            </a:fld>
            <a:endParaRPr lang="el-GR" altLang="el-G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8418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03AAF-A053-43D0-9A1C-F94EAB6A781A}" type="slidenum">
              <a:rPr lang="el-GR" altLang="el-GR"/>
              <a:pPr/>
              <a:t>24</a:t>
            </a:fld>
            <a:endParaRPr lang="el-GR" altLang="el-GR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66910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2EBAC-5BE2-41D1-B8DA-F1141C2E021F}" type="slidenum">
              <a:rPr lang="el-GR" altLang="el-GR"/>
              <a:pPr/>
              <a:t>30</a:t>
            </a:fld>
            <a:endParaRPr lang="el-GR" altLang="el-GR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753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08768-8A27-4218-9DE8-68E1C1C542AA}" type="slidenum">
              <a:rPr lang="el-GR" altLang="el-GR"/>
              <a:pPr/>
              <a:t>7</a:t>
            </a:fld>
            <a:endParaRPr lang="el-GR" altLang="el-GR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9616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0B2FF-6976-4590-B6BD-36291557909C}" type="slidenum">
              <a:rPr lang="el-GR" altLang="el-GR"/>
              <a:pPr/>
              <a:t>8</a:t>
            </a:fld>
            <a:endParaRPr lang="el-GR" altLang="el-GR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64821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176D4-9FBE-4CDB-8CD8-37C5E59BBE3F}" type="slidenum">
              <a:rPr lang="el-GR" altLang="el-GR"/>
              <a:pPr/>
              <a:t>9</a:t>
            </a:fld>
            <a:endParaRPr lang="el-GR" altLang="el-GR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1718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CF672-3075-4FAF-97D3-D5FF5955619C}" type="slidenum">
              <a:rPr lang="el-GR" altLang="el-GR"/>
              <a:pPr/>
              <a:t>11</a:t>
            </a:fld>
            <a:endParaRPr lang="el-GR" altLang="el-GR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04409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A9E44F-725D-488C-B2AA-F8C5A507D159}" type="slidenum">
              <a:rPr lang="el-GR" altLang="el-GR"/>
              <a:pPr/>
              <a:t>13</a:t>
            </a:fld>
            <a:endParaRPr lang="el-GR" altLang="el-G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2385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838B5-3E1A-424A-9068-EBACD516BEC0}" type="slidenum">
              <a:rPr lang="el-GR" altLang="el-GR"/>
              <a:pPr/>
              <a:t>14</a:t>
            </a:fld>
            <a:endParaRPr lang="el-GR" altLang="el-GR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43384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08768-8A27-4218-9DE8-68E1C1C542AA}" type="slidenum">
              <a:rPr lang="el-GR" altLang="el-GR"/>
              <a:pPr/>
              <a:t>15</a:t>
            </a:fld>
            <a:endParaRPr lang="el-GR" altLang="el-GR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84582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6606D0-AA52-4B3E-B95C-0CFAB0EF0339}" type="slidenum">
              <a:rPr lang="el-GR" altLang="el-GR"/>
              <a:pPr/>
              <a:t>16</a:t>
            </a:fld>
            <a:endParaRPr lang="el-GR" altLang="el-GR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1065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1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5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85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51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35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4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2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4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0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9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5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9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6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2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5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merkopanas.blogspot.com/2018/10/1889-james-prescott-joule.html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png"/><Relationship Id="rId4" Type="http://schemas.openxmlformats.org/officeDocument/2006/relationships/image" Target="../media/image8.jpe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ilias.gr/index.php?option=com_content&amp;task=view&amp;id=200&amp;Itemid=32&amp;catid=18" TargetMode="External"/><Relationship Id="rId2" Type="http://schemas.openxmlformats.org/officeDocument/2006/relationships/hyperlink" Target="https://www.youtube.com/watch?v=-7mZanPags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likonet300.blogspot.gr/2014/08/blog-post.html" TargetMode="External"/><Relationship Id="rId5" Type="http://schemas.openxmlformats.org/officeDocument/2006/relationships/hyperlink" Target="https://ph108.edu.physics.uoc.gr/documents/Electric_Equivalent_Therm_Conductivity.pdf" TargetMode="External"/><Relationship Id="rId4" Type="http://schemas.openxmlformats.org/officeDocument/2006/relationships/hyperlink" Target="https://www.dropbox.com/s/x00cb6t8ywr9q9w/%CE%A3%CF%85%CE%BD%CE%B4%CE%B5%CF%83%CE%BC%CE%BF%CE%BB%CE%BF%CE%B3%CE%AF%CE%B1%20%CE%91%CE%BD%CF%84%CE%B9%CF%83%CF%84%CE%B1%CF%84%CF%8E%CE%BD%20-%20%CE%92%CF%81%CE%B1%CF%87%CF%85%CE%BA%CF%8D%CE%BA%CE%BB%CF%89%CE%BC%CE%B1.doc?dl=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erkopanas.blogspot.gr/2009/08/blog-post_28.html" TargetMode="External"/><Relationship Id="rId2" Type="http://schemas.openxmlformats.org/officeDocument/2006/relationships/hyperlink" Target="http://merkopanas.blogspot.gr/2018/02/hot-potatoes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merkopanas.blogspot.gr/2018/02/blog-post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1.png"/><Relationship Id="rId4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Μερκ. Παναγιωτόπουλος-Φυσικός                       </a:t>
            </a:r>
            <a:r>
              <a:rPr lang="en-US" altLang="el-GR" smtClean="0"/>
              <a:t>www.merkopanas.blogspot.gr</a:t>
            </a:r>
            <a:endParaRPr lang="el-GR" altLang="el-GR"/>
          </a:p>
        </p:txBody>
      </p:sp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AD39-C5D3-430E-891D-55A8C5145451}" type="slidenum">
              <a:rPr lang="el-GR" altLang="el-GR"/>
              <a:pPr/>
              <a:t>1</a:t>
            </a:fld>
            <a:endParaRPr lang="el-GR" altLang="el-GR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212768" y="1043164"/>
            <a:ext cx="7766463" cy="79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Ενέργεια του ηλεκτρικού ρεύματος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9" y="2304464"/>
            <a:ext cx="4762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73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5529" y="333270"/>
            <a:ext cx="8081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Η σχέση  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 </a:t>
            </a:r>
            <a:r>
              <a:rPr lang="el-GR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αποτελεί</a:t>
            </a:r>
            <a:r>
              <a:rPr lang="el-GR" altLang="el-GR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τη</a:t>
            </a:r>
            <a:r>
              <a:rPr lang="el-GR" altLang="el-GR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μαθηματική έκφραση του νόμου που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απέδειξε πειραματικά </a:t>
            </a:r>
            <a:r>
              <a:rPr lang="el-GR" sz="2400" b="1" dirty="0" smtClean="0">
                <a:latin typeface="Comic Sans MS" panose="030F0702030302020204" pitchFamily="66" charset="0"/>
              </a:rPr>
              <a:t>ο </a:t>
            </a:r>
            <a:r>
              <a:rPr lang="en-US" sz="2400" b="1" dirty="0" smtClean="0">
                <a:latin typeface="Comic Sans MS" panose="030F0702030302020204" pitchFamily="66" charset="0"/>
                <a:hlinkClick r:id="rId2"/>
              </a:rPr>
              <a:t>Joule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  <a:endParaRPr lang="el-GR" altLang="el-GR" sz="2400" b="1" i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9862460" y="2454233"/>
            <a:ext cx="1894116" cy="2602626"/>
            <a:chOff x="9309434" y="140854"/>
            <a:chExt cx="1894116" cy="2602626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8591" y="140854"/>
              <a:ext cx="1435802" cy="18996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9309434" y="2040531"/>
              <a:ext cx="1894116" cy="702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 dirty="0">
                  <a:latin typeface="Comic Sans MS" panose="030F0702030302020204" pitchFamily="66" charset="0"/>
                </a:rPr>
                <a:t>James Prescott </a:t>
              </a:r>
              <a:r>
                <a:rPr lang="en-US" sz="1400" b="1" dirty="0" smtClean="0">
                  <a:latin typeface="Comic Sans MS" panose="030F0702030302020204" pitchFamily="66" charset="0"/>
                </a:rPr>
                <a:t>Joule (1818-1889)</a:t>
              </a:r>
              <a:endParaRPr lang="en-US" sz="14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811530" y="1943100"/>
            <a:ext cx="8641732" cy="3040380"/>
            <a:chOff x="1833041" y="971550"/>
            <a:chExt cx="7162949" cy="3040380"/>
          </a:xfrm>
        </p:grpSpPr>
        <p:sp>
          <p:nvSpPr>
            <p:cNvPr id="11" name="Επεξήγηση με στρογγυλεμένο παραλληλόγραμμο 10"/>
            <p:cNvSpPr/>
            <p:nvPr/>
          </p:nvSpPr>
          <p:spPr>
            <a:xfrm>
              <a:off x="1833041" y="971550"/>
              <a:ext cx="7162949" cy="3040380"/>
            </a:xfrm>
            <a:prstGeom prst="wedgeRoundRectCallout">
              <a:avLst>
                <a:gd name="adj1" fmla="val 57071"/>
                <a:gd name="adj2" fmla="val -15597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l-GR" dirty="0"/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1962628" y="1043258"/>
              <a:ext cx="6903775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>
                  <a:solidFill>
                    <a:srgbClr val="242021"/>
                  </a:solidFill>
                  <a:latin typeface="Comic Sans MS" panose="030F0702030302020204" pitchFamily="66" charset="0"/>
                </a:rPr>
                <a:t>Το ποσό θερμότητας </a:t>
              </a:r>
              <a:r>
                <a:rPr lang="el-GR" sz="2400" b="1" i="1" dirty="0">
                  <a:solidFill>
                    <a:srgbClr val="242021"/>
                  </a:solidFill>
                  <a:latin typeface="Comic Sans MS" panose="030F0702030302020204" pitchFamily="66" charset="0"/>
                </a:rPr>
                <a:t>Q</a:t>
              </a:r>
              <a:r>
                <a:rPr lang="el-GR" sz="2400" b="1" dirty="0">
                  <a:solidFill>
                    <a:srgbClr val="242021"/>
                  </a:solidFill>
                  <a:latin typeface="Comic Sans MS" panose="030F0702030302020204" pitchFamily="66" charset="0"/>
                </a:rPr>
                <a:t> που εκλύεται σ’ ένα μεταλλικό </a:t>
              </a:r>
              <a:r>
                <a:rPr lang="el-GR" sz="2400" b="1" dirty="0" smtClean="0">
                  <a:solidFill>
                    <a:srgbClr val="242021"/>
                  </a:solidFill>
                  <a:latin typeface="Comic Sans MS" panose="030F0702030302020204" pitchFamily="66" charset="0"/>
                </a:rPr>
                <a:t>αγωγό</a:t>
              </a:r>
              <a:r>
                <a:rPr lang="en-US" sz="2400" b="1" dirty="0" smtClean="0">
                  <a:solidFill>
                    <a:srgbClr val="242021"/>
                  </a:solidFill>
                  <a:latin typeface="Comic Sans MS" panose="030F0702030302020204" pitchFamily="66" charset="0"/>
                </a:rPr>
                <a:t> </a:t>
              </a:r>
              <a:r>
                <a:rPr lang="el-GR" sz="2400" b="1" dirty="0" smtClean="0">
                  <a:solidFill>
                    <a:srgbClr val="242021"/>
                  </a:solidFill>
                  <a:latin typeface="Comic Sans MS" panose="030F0702030302020204" pitchFamily="66" charset="0"/>
                </a:rPr>
                <a:t>σταθερής </a:t>
              </a:r>
              <a:r>
                <a:rPr lang="el-GR" sz="2400" b="1" dirty="0">
                  <a:solidFill>
                    <a:srgbClr val="242021"/>
                  </a:solidFill>
                  <a:latin typeface="Comic Sans MS" panose="030F0702030302020204" pitchFamily="66" charset="0"/>
                </a:rPr>
                <a:t>θερμοκρασίας είναι ανάλογο του</a:t>
              </a:r>
              <a:br>
                <a:rPr lang="el-GR" sz="2400" b="1" dirty="0">
                  <a:solidFill>
                    <a:srgbClr val="242021"/>
                  </a:solidFill>
                  <a:latin typeface="Comic Sans MS" panose="030F0702030302020204" pitchFamily="66" charset="0"/>
                </a:rPr>
              </a:br>
              <a:r>
                <a:rPr lang="el-GR" sz="2400" b="1" dirty="0">
                  <a:solidFill>
                    <a:srgbClr val="242021"/>
                  </a:solidFill>
                  <a:latin typeface="Comic Sans MS" panose="030F0702030302020204" pitchFamily="66" charset="0"/>
                </a:rPr>
                <a:t>τετραγώνου της έντασης </a:t>
              </a:r>
              <a:r>
                <a:rPr lang="el-GR" sz="2400" b="1" i="1" dirty="0">
                  <a:solidFill>
                    <a:srgbClr val="242021"/>
                  </a:solidFill>
                  <a:latin typeface="Comic Sans MS" panose="030F0702030302020204" pitchFamily="66" charset="0"/>
                </a:rPr>
                <a:t>I</a:t>
              </a:r>
              <a:r>
                <a:rPr lang="el-GR" sz="2400" b="1" dirty="0">
                  <a:solidFill>
                    <a:srgbClr val="242021"/>
                  </a:solidFill>
                  <a:latin typeface="Comic Sans MS" panose="030F0702030302020204" pitchFamily="66" charset="0"/>
                </a:rPr>
                <a:t> του ρεύματος που τον διαρρέει, ανάλογο της αντίστασής του </a:t>
              </a:r>
              <a:r>
                <a:rPr lang="el-GR" sz="2400" b="1" i="1" dirty="0">
                  <a:solidFill>
                    <a:srgbClr val="242021"/>
                  </a:solidFill>
                  <a:latin typeface="Comic Sans MS" panose="030F0702030302020204" pitchFamily="66" charset="0"/>
                </a:rPr>
                <a:t>R</a:t>
              </a:r>
              <a:r>
                <a:rPr lang="el-GR" sz="2400" b="1" dirty="0">
                  <a:solidFill>
                    <a:srgbClr val="242021"/>
                  </a:solidFill>
                  <a:latin typeface="Comic Sans MS" panose="030F0702030302020204" pitchFamily="66" charset="0"/>
                </a:rPr>
                <a:t> και ανάλογο του</a:t>
              </a:r>
              <a:br>
                <a:rPr lang="el-GR" sz="2400" b="1" dirty="0">
                  <a:solidFill>
                    <a:srgbClr val="242021"/>
                  </a:solidFill>
                  <a:latin typeface="Comic Sans MS" panose="030F0702030302020204" pitchFamily="66" charset="0"/>
                </a:rPr>
              </a:br>
              <a:r>
                <a:rPr lang="el-GR" sz="2400" b="1" dirty="0">
                  <a:solidFill>
                    <a:srgbClr val="242021"/>
                  </a:solidFill>
                  <a:latin typeface="Comic Sans MS" panose="030F0702030302020204" pitchFamily="66" charset="0"/>
                </a:rPr>
                <a:t>χρόνου </a:t>
              </a:r>
              <a:r>
                <a:rPr lang="el-GR" sz="2400" b="1" i="1" dirty="0">
                  <a:solidFill>
                    <a:srgbClr val="242021"/>
                  </a:solidFill>
                  <a:latin typeface="Comic Sans MS" panose="030F0702030302020204" pitchFamily="66" charset="0"/>
                </a:rPr>
                <a:t>t</a:t>
              </a:r>
              <a:r>
                <a:rPr lang="el-GR" sz="2400" b="1" dirty="0">
                  <a:solidFill>
                    <a:srgbClr val="242021"/>
                  </a:solidFill>
                  <a:latin typeface="Comic Sans MS" panose="030F0702030302020204" pitchFamily="66" charset="0"/>
                </a:rPr>
                <a:t> διέλευσης του ηλεκτρικού ρεύματος.</a:t>
              </a:r>
              <a:r>
                <a:rPr lang="el-GR" sz="2400" b="1" dirty="0"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45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Μερκ. Παναγιωτόπουλος-Φυσικός                       </a:t>
            </a:r>
            <a:r>
              <a:rPr lang="en-US" altLang="el-GR" smtClean="0"/>
              <a:t>www.merkopanas.blogspot.gr</a:t>
            </a:r>
            <a:endParaRPr lang="el-GR" altLang="el-GR"/>
          </a:p>
        </p:txBody>
      </p:sp>
      <p:sp>
        <p:nvSpPr>
          <p:cNvPr id="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03CE2-A572-416C-939E-3327C50751FD}" type="slidenum">
              <a:rPr lang="el-GR" altLang="el-GR"/>
              <a:pPr/>
              <a:t>11</a:t>
            </a:fld>
            <a:endParaRPr lang="el-GR" alt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4347465" y="1828890"/>
            <a:ext cx="2474603" cy="955675"/>
            <a:chOff x="4787358" y="1312566"/>
            <a:chExt cx="2474603" cy="955675"/>
          </a:xfrm>
        </p:grpSpPr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4787358" y="1450183"/>
              <a:ext cx="19446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α = 0,24</a:t>
              </a:r>
              <a:endPara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graphicFrame>
          <p:nvGraphicFramePr>
            <p:cNvPr id="1639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8959474"/>
                </p:ext>
              </p:extLst>
            </p:nvPr>
          </p:nvGraphicFramePr>
          <p:xfrm>
            <a:off x="6642836" y="1312566"/>
            <a:ext cx="619125" cy="955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8" name="Εξίσωση" r:id="rId4" imgW="304560" imgH="469800" progId="Equation.3">
                    <p:embed/>
                  </p:oleObj>
                </mc:Choice>
                <mc:Fallback>
                  <p:oleObj name="Εξίσωση" r:id="rId4" imgW="304560" imgH="469800" progId="Equation.3">
                    <p:embed/>
                    <p:pic>
                      <p:nvPicPr>
                        <p:cNvPr id="1639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2836" y="1312566"/>
                          <a:ext cx="619125" cy="955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265554" y="4186789"/>
            <a:ext cx="76608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 smtClean="0">
                <a:latin typeface="Comic Sans MS" panose="030F0702030302020204" pitchFamily="66" charset="0"/>
              </a:rPr>
              <a:t>Η σχέση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0,24.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l-GR" altLang="el-G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μας </a:t>
            </a:r>
            <a:r>
              <a:rPr lang="el-GR" altLang="el-GR" sz="2400" b="1" dirty="0">
                <a:latin typeface="Comic Sans MS" panose="030F0702030302020204" pitchFamily="66" charset="0"/>
              </a:rPr>
              <a:t>επιτρέπει να υπολογίζουμε τη θερμότητα σε </a:t>
            </a:r>
            <a:r>
              <a:rPr lang="en-US" alt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cal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και όχι σε 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Joule.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9077" y="453161"/>
            <a:ext cx="8173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Για να υπολογίσουμε τη θερμότητα σε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cal</a:t>
            </a:r>
            <a:r>
              <a:rPr lang="en-US" sz="2400" b="1" dirty="0" smtClean="0">
                <a:latin typeface="Comic Sans MS" panose="030F0702030302020204" pitchFamily="66" charset="0"/>
              </a:rPr>
              <a:t>, </a:t>
            </a:r>
            <a:r>
              <a:rPr lang="el-GR" sz="2400" b="1" dirty="0" smtClean="0">
                <a:latin typeface="Comic Sans MS" panose="030F0702030302020204" pitchFamily="66" charset="0"/>
              </a:rPr>
              <a:t>χρειάζεται να γνωρίζουμε το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ηλεκτρικό </a:t>
            </a:r>
            <a:r>
              <a:rPr lang="el-GR" altLang="el-GR" sz="2400" b="1" dirty="0">
                <a:latin typeface="Comic Sans MS" panose="030F0702030302020204" pitchFamily="66" charset="0"/>
              </a:rPr>
              <a:t>ισοδύναμο της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θερμότητας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8" y="1053326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8175" y="3148046"/>
            <a:ext cx="909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Έτσι,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347465" y="3055714"/>
            <a:ext cx="3154363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n-US" alt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α.</a:t>
            </a: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endParaRPr lang="el-GR" altLang="el-GR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3370" y="2028062"/>
            <a:ext cx="3437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δηλαδή, 1</a:t>
            </a:r>
            <a:r>
              <a:rPr lang="en-US" sz="2000" b="1" dirty="0" smtClean="0">
                <a:latin typeface="Comic Sans MS" panose="030F0702030302020204" pitchFamily="66" charset="0"/>
              </a:rPr>
              <a:t>Joule = 0,24cal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3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0" grpId="0"/>
      <p:bldP spid="3" grpId="0"/>
      <p:bldP spid="1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8" y="1053326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08201" y="210635"/>
            <a:ext cx="8652726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altLang="el-GR" sz="2400" b="1" dirty="0">
                <a:latin typeface="Comic Sans MS" panose="030F0702030302020204" pitchFamily="66" charset="0"/>
              </a:rPr>
              <a:t>Στην περίπτωση που ένας θερμαινόμενος μεταλλικός αγωγός είναι βυθισμένος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π.χ. σε </a:t>
            </a:r>
            <a:r>
              <a:rPr lang="el-GR" altLang="el-GR" sz="2400" b="1" dirty="0">
                <a:latin typeface="Comic Sans MS" panose="030F0702030302020204" pitchFamily="66" charset="0"/>
              </a:rPr>
              <a:t>νερό, θα δεχόμαστε ότι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όλη η θερμότητα που εκλύεται από τον αγωγό </a:t>
            </a:r>
            <a:r>
              <a:rPr lang="el-GR" alt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απορροφάται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από το νερό</a:t>
            </a:r>
            <a:r>
              <a:rPr lang="el-GR" altLang="el-GR" sz="2400" b="1" dirty="0">
                <a:latin typeface="Comic Sans MS" panose="030F0702030302020204" pitchFamily="66" charset="0"/>
              </a:rPr>
              <a:t> (εκτός αν </a:t>
            </a:r>
            <a:r>
              <a:rPr lang="el-GR" altLang="el-GR" sz="2400" b="1" dirty="0" err="1">
                <a:latin typeface="Comic Sans MS" panose="030F0702030302020204" pitchFamily="66" charset="0"/>
              </a:rPr>
              <a:t>δευκρινίζεται</a:t>
            </a:r>
            <a:r>
              <a:rPr lang="el-GR" altLang="el-GR" sz="2400" b="1" dirty="0">
                <a:latin typeface="Comic Sans MS" panose="030F0702030302020204" pitchFamily="66" charset="0"/>
              </a:rPr>
              <a:t> διαφορετικά).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353528" y="2481268"/>
            <a:ext cx="4534054" cy="79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Εξίσωση  θερμιδομετρίας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7495833" y="2604834"/>
            <a:ext cx="2308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l-GR" altLang="el-G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l-GR" altLang="el-G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l-GR" altLang="el-G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.Δ</a:t>
            </a:r>
            <a:r>
              <a:rPr lang="el-GR" altLang="el-G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θ</a:t>
            </a:r>
            <a:endParaRPr lang="en-US" alt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7094" y="3137718"/>
            <a:ext cx="8937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όπου, </a:t>
            </a:r>
            <a:r>
              <a:rPr lang="el-GR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altLang="el-GR" sz="2000" b="1" dirty="0" err="1" smtClean="0">
                <a:latin typeface="Comic Sans MS" panose="030F0702030302020204" pitchFamily="66" charset="0"/>
              </a:rPr>
              <a:t>απορροφούμενο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ποσό θερμότητας από το υλικό (π.χ. νερό), 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η μάζα του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υλικού που απορροφά, </a:t>
            </a: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η ειδική θερμότητα του υλικού και </a:t>
            </a:r>
            <a:r>
              <a:rPr lang="el-GR" altLang="el-G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</a:t>
            </a:r>
            <a:r>
              <a:rPr lang="el-GR" altLang="el-GR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η μεταβολή της θερμοκρασίας του υλικού. 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2353528" y="4533270"/>
            <a:ext cx="76084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εξίσωση της θερμιδομετρίας μάς βοηθά να υπολογίσουμε 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ποσό της θερμότητας που χρειάζεται να απορροφήσει σώμα μάζας </a:t>
            </a:r>
            <a:r>
              <a:rPr lang="el-GR" altLang="el-GR" sz="20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για 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να ανεβάσει τη θερμοκρασία του </a:t>
            </a:r>
            <a:r>
              <a:rPr lang="el-GR" altLang="el-G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κατά </a:t>
            </a:r>
            <a:r>
              <a:rPr lang="el-GR" altLang="el-GR" sz="20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</a:t>
            </a:r>
            <a:r>
              <a:rPr lang="el-GR" altLang="el-GR" sz="2000" b="1" i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θ</a:t>
            </a:r>
            <a:r>
              <a:rPr lang="el-GR" altLang="el-G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028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Μερκ. Παναγιωτόπουλος-Φυσικός                       </a:t>
            </a:r>
            <a:r>
              <a:rPr lang="en-US" altLang="el-GR" smtClean="0"/>
              <a:t>www.merkopanas.blogspot.gr</a:t>
            </a:r>
            <a:endParaRPr lang="el-GR" altLang="el-GR"/>
          </a:p>
        </p:txBody>
      </p:sp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E81C0-CACA-47A9-AA0A-047461431EE9}" type="slidenum">
              <a:rPr lang="el-GR" altLang="el-GR"/>
              <a:pPr/>
              <a:t>13</a:t>
            </a:fld>
            <a:endParaRPr lang="el-GR" altLang="el-GR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256105" y="644769"/>
            <a:ext cx="7679790" cy="79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Ισχύς του ηλεκτρικού ρεύματος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20" y="2188844"/>
            <a:ext cx="5374640" cy="3023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12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Μερκ. Παναγιωτόπουλος-Φυσικός                       </a:t>
            </a:r>
            <a:r>
              <a:rPr lang="en-US" altLang="el-GR" smtClean="0"/>
              <a:t>www.merkopanas.blogspot.gr</a:t>
            </a:r>
            <a:endParaRPr lang="el-GR" altLang="el-GR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0E00-FEA0-47F6-8B4D-52CF95C8DCA7}" type="slidenum">
              <a:rPr lang="el-GR" altLang="el-GR"/>
              <a:pPr/>
              <a:t>14</a:t>
            </a:fld>
            <a:endParaRPr lang="el-GR" altLang="el-GR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8" y="1053326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66621" y="475881"/>
            <a:ext cx="820896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Ισχύς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του ηλεκτρικού ρεύματος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ονομάζεται </a:t>
            </a:r>
            <a:r>
              <a:rPr lang="el-GR" altLang="el-GR" sz="2400" b="1" dirty="0">
                <a:latin typeface="Comic Sans MS" panose="030F0702030302020204" pitchFamily="66" charset="0"/>
              </a:rPr>
              <a:t>το πηλίκο της ηλεκτρικής ενέργειας </a:t>
            </a:r>
            <a:r>
              <a:rPr lang="en-US" altLang="el-GR" sz="2400" b="1" i="1" dirty="0" smtClean="0">
                <a:latin typeface="Comic Sans MS" panose="030F0702030302020204" pitchFamily="66" charset="0"/>
              </a:rPr>
              <a:t>W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που </a:t>
            </a:r>
            <a:r>
              <a:rPr lang="el-GR" altLang="el-GR" sz="2400" b="1" dirty="0">
                <a:latin typeface="Comic Sans MS" panose="030F0702030302020204" pitchFamily="66" charset="0"/>
              </a:rPr>
              <a:t>προσφέρεται σε μία συσκευή σε χρόνο </a:t>
            </a:r>
            <a:r>
              <a:rPr lang="en-US" altLang="el-GR" sz="2400" b="1" i="1" dirty="0">
                <a:latin typeface="Comic Sans MS" panose="030F0702030302020204" pitchFamily="66" charset="0"/>
              </a:rPr>
              <a:t>t</a:t>
            </a:r>
            <a:r>
              <a:rPr lang="en-US" altLang="el-GR" sz="2400" b="1" dirty="0">
                <a:latin typeface="Comic Sans MS" panose="030F0702030302020204" pitchFamily="66" charset="0"/>
              </a:rPr>
              <a:t>, </a:t>
            </a:r>
            <a:r>
              <a:rPr lang="el-GR" altLang="el-GR" sz="2400" b="1" dirty="0">
                <a:latin typeface="Comic Sans MS" panose="030F0702030302020204" pitchFamily="66" charset="0"/>
              </a:rPr>
              <a:t>προς το χρόνο αυτό.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417112"/>
              </p:ext>
            </p:extLst>
          </p:nvPr>
        </p:nvGraphicFramePr>
        <p:xfrm>
          <a:off x="5287804" y="2252533"/>
          <a:ext cx="1616392" cy="1114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2" name="Εξίσωση" r:id="rId5" imgW="571320" imgH="393480" progId="Equation.3">
                  <p:embed/>
                </p:oleObj>
              </mc:Choice>
              <mc:Fallback>
                <p:oleObj name="Εξίσωση" r:id="rId5" imgW="571320" imgH="393480" progId="Equation.3">
                  <p:embed/>
                  <p:pic>
                    <p:nvPicPr>
                      <p:cNvPr id="17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804" y="2252533"/>
                        <a:ext cx="1616392" cy="1114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32181" y="4221480"/>
            <a:ext cx="43141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Μονάδα μέτρησης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Ισχύος στο </a:t>
            </a:r>
            <a:r>
              <a:rPr lang="en-US" altLang="el-GR" sz="2000" b="1" dirty="0">
                <a:latin typeface="Comic Sans MS" panose="030F0702030302020204" pitchFamily="66" charset="0"/>
              </a:rPr>
              <a:t>SI: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28202" y="3949643"/>
                <a:ext cx="1600200" cy="7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𝟏𝐉𝐨𝐮𝐥𝐞</m:t>
                          </m:r>
                        </m:num>
                        <m:den>
                          <m:r>
                            <a:rPr lang="en-US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𝟏𝐬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02" y="3949643"/>
                <a:ext cx="1600200" cy="7938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326629" y="4115713"/>
            <a:ext cx="379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1Watt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(1Βατ)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mbria Math" panose="02040503050406030204" pitchFamily="18" charset="0"/>
              </a:rPr>
              <a:t> (1W)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11" name="Ελεύθερη σχεδίαση 10"/>
          <p:cNvSpPr/>
          <p:nvPr/>
        </p:nvSpPr>
        <p:spPr>
          <a:xfrm>
            <a:off x="6732270" y="2537460"/>
            <a:ext cx="594360" cy="1497330"/>
          </a:xfrm>
          <a:custGeom>
            <a:avLst/>
            <a:gdLst>
              <a:gd name="connsiteX0" fmla="*/ 0 w 594360"/>
              <a:gd name="connsiteY0" fmla="*/ 0 h 1497330"/>
              <a:gd name="connsiteX1" fmla="*/ 114300 w 594360"/>
              <a:gd name="connsiteY1" fmla="*/ 45720 h 1497330"/>
              <a:gd name="connsiteX2" fmla="*/ 148590 w 594360"/>
              <a:gd name="connsiteY2" fmla="*/ 57150 h 1497330"/>
              <a:gd name="connsiteX3" fmla="*/ 194310 w 594360"/>
              <a:gd name="connsiteY3" fmla="*/ 80010 h 1497330"/>
              <a:gd name="connsiteX4" fmla="*/ 228600 w 594360"/>
              <a:gd name="connsiteY4" fmla="*/ 102870 h 1497330"/>
              <a:gd name="connsiteX5" fmla="*/ 274320 w 594360"/>
              <a:gd name="connsiteY5" fmla="*/ 114300 h 1497330"/>
              <a:gd name="connsiteX6" fmla="*/ 342900 w 594360"/>
              <a:gd name="connsiteY6" fmla="*/ 171450 h 1497330"/>
              <a:gd name="connsiteX7" fmla="*/ 434340 w 594360"/>
              <a:gd name="connsiteY7" fmla="*/ 240030 h 1497330"/>
              <a:gd name="connsiteX8" fmla="*/ 480060 w 594360"/>
              <a:gd name="connsiteY8" fmla="*/ 308610 h 1497330"/>
              <a:gd name="connsiteX9" fmla="*/ 502920 w 594360"/>
              <a:gd name="connsiteY9" fmla="*/ 342900 h 1497330"/>
              <a:gd name="connsiteX10" fmla="*/ 537210 w 594360"/>
              <a:gd name="connsiteY10" fmla="*/ 388620 h 1497330"/>
              <a:gd name="connsiteX11" fmla="*/ 571500 w 594360"/>
              <a:gd name="connsiteY11" fmla="*/ 491490 h 1497330"/>
              <a:gd name="connsiteX12" fmla="*/ 582930 w 594360"/>
              <a:gd name="connsiteY12" fmla="*/ 525780 h 1497330"/>
              <a:gd name="connsiteX13" fmla="*/ 594360 w 594360"/>
              <a:gd name="connsiteY13" fmla="*/ 560070 h 1497330"/>
              <a:gd name="connsiteX14" fmla="*/ 582930 w 594360"/>
              <a:gd name="connsiteY14" fmla="*/ 788670 h 1497330"/>
              <a:gd name="connsiteX15" fmla="*/ 571500 w 594360"/>
              <a:gd name="connsiteY15" fmla="*/ 822960 h 1497330"/>
              <a:gd name="connsiteX16" fmla="*/ 560070 w 594360"/>
              <a:gd name="connsiteY16" fmla="*/ 902970 h 1497330"/>
              <a:gd name="connsiteX17" fmla="*/ 548640 w 594360"/>
              <a:gd name="connsiteY17" fmla="*/ 937260 h 1497330"/>
              <a:gd name="connsiteX18" fmla="*/ 525780 w 594360"/>
              <a:gd name="connsiteY18" fmla="*/ 1074420 h 1497330"/>
              <a:gd name="connsiteX19" fmla="*/ 491490 w 594360"/>
              <a:gd name="connsiteY19" fmla="*/ 1177290 h 1497330"/>
              <a:gd name="connsiteX20" fmla="*/ 480060 w 594360"/>
              <a:gd name="connsiteY20" fmla="*/ 1211580 h 1497330"/>
              <a:gd name="connsiteX21" fmla="*/ 457200 w 594360"/>
              <a:gd name="connsiteY21" fmla="*/ 1245870 h 1497330"/>
              <a:gd name="connsiteX22" fmla="*/ 445770 w 594360"/>
              <a:gd name="connsiteY22" fmla="*/ 1280160 h 1497330"/>
              <a:gd name="connsiteX23" fmla="*/ 377190 w 594360"/>
              <a:gd name="connsiteY23" fmla="*/ 1383030 h 1497330"/>
              <a:gd name="connsiteX24" fmla="*/ 354330 w 594360"/>
              <a:gd name="connsiteY24" fmla="*/ 1417320 h 1497330"/>
              <a:gd name="connsiteX25" fmla="*/ 320040 w 594360"/>
              <a:gd name="connsiteY25" fmla="*/ 1451610 h 1497330"/>
              <a:gd name="connsiteX26" fmla="*/ 262890 w 594360"/>
              <a:gd name="connsiteY26" fmla="*/ 149733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360" h="1497330">
                <a:moveTo>
                  <a:pt x="0" y="0"/>
                </a:moveTo>
                <a:cubicBezTo>
                  <a:pt x="156098" y="52033"/>
                  <a:pt x="-3427" y="-4734"/>
                  <a:pt x="114300" y="45720"/>
                </a:cubicBezTo>
                <a:cubicBezTo>
                  <a:pt x="125374" y="50466"/>
                  <a:pt x="137516" y="52404"/>
                  <a:pt x="148590" y="57150"/>
                </a:cubicBezTo>
                <a:cubicBezTo>
                  <a:pt x="164251" y="63862"/>
                  <a:pt x="179516" y="71556"/>
                  <a:pt x="194310" y="80010"/>
                </a:cubicBezTo>
                <a:cubicBezTo>
                  <a:pt x="206237" y="86826"/>
                  <a:pt x="215974" y="97459"/>
                  <a:pt x="228600" y="102870"/>
                </a:cubicBezTo>
                <a:cubicBezTo>
                  <a:pt x="243039" y="109058"/>
                  <a:pt x="259080" y="110490"/>
                  <a:pt x="274320" y="114300"/>
                </a:cubicBezTo>
                <a:cubicBezTo>
                  <a:pt x="366935" y="176043"/>
                  <a:pt x="246092" y="92243"/>
                  <a:pt x="342900" y="171450"/>
                </a:cubicBezTo>
                <a:cubicBezTo>
                  <a:pt x="372388" y="195576"/>
                  <a:pt x="413206" y="208329"/>
                  <a:pt x="434340" y="240030"/>
                </a:cubicBezTo>
                <a:lnTo>
                  <a:pt x="480060" y="308610"/>
                </a:lnTo>
                <a:cubicBezTo>
                  <a:pt x="487680" y="320040"/>
                  <a:pt x="494678" y="331910"/>
                  <a:pt x="502920" y="342900"/>
                </a:cubicBezTo>
                <a:lnTo>
                  <a:pt x="537210" y="388620"/>
                </a:lnTo>
                <a:lnTo>
                  <a:pt x="571500" y="491490"/>
                </a:lnTo>
                <a:lnTo>
                  <a:pt x="582930" y="525780"/>
                </a:lnTo>
                <a:lnTo>
                  <a:pt x="594360" y="560070"/>
                </a:lnTo>
                <a:cubicBezTo>
                  <a:pt x="590550" y="636270"/>
                  <a:pt x="589539" y="712662"/>
                  <a:pt x="582930" y="788670"/>
                </a:cubicBezTo>
                <a:cubicBezTo>
                  <a:pt x="581886" y="800673"/>
                  <a:pt x="573863" y="811146"/>
                  <a:pt x="571500" y="822960"/>
                </a:cubicBezTo>
                <a:cubicBezTo>
                  <a:pt x="566216" y="849378"/>
                  <a:pt x="565354" y="876552"/>
                  <a:pt x="560070" y="902970"/>
                </a:cubicBezTo>
                <a:cubicBezTo>
                  <a:pt x="557707" y="914784"/>
                  <a:pt x="551003" y="925446"/>
                  <a:pt x="548640" y="937260"/>
                </a:cubicBezTo>
                <a:cubicBezTo>
                  <a:pt x="539550" y="982711"/>
                  <a:pt x="540437" y="1030448"/>
                  <a:pt x="525780" y="1074420"/>
                </a:cubicBezTo>
                <a:lnTo>
                  <a:pt x="491490" y="1177290"/>
                </a:lnTo>
                <a:cubicBezTo>
                  <a:pt x="487680" y="1188720"/>
                  <a:pt x="486743" y="1201555"/>
                  <a:pt x="480060" y="1211580"/>
                </a:cubicBezTo>
                <a:cubicBezTo>
                  <a:pt x="472440" y="1223010"/>
                  <a:pt x="463343" y="1233583"/>
                  <a:pt x="457200" y="1245870"/>
                </a:cubicBezTo>
                <a:cubicBezTo>
                  <a:pt x="451812" y="1256646"/>
                  <a:pt x="451621" y="1269628"/>
                  <a:pt x="445770" y="1280160"/>
                </a:cubicBezTo>
                <a:lnTo>
                  <a:pt x="377190" y="1383030"/>
                </a:lnTo>
                <a:cubicBezTo>
                  <a:pt x="369570" y="1394460"/>
                  <a:pt x="364044" y="1407606"/>
                  <a:pt x="354330" y="1417320"/>
                </a:cubicBezTo>
                <a:cubicBezTo>
                  <a:pt x="342900" y="1428750"/>
                  <a:pt x="332458" y="1441262"/>
                  <a:pt x="320040" y="1451610"/>
                </a:cubicBezTo>
                <a:cubicBezTo>
                  <a:pt x="233527" y="1523704"/>
                  <a:pt x="329397" y="1430823"/>
                  <a:pt x="262890" y="149733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Ελεύθερη σχεδίαση 11"/>
          <p:cNvSpPr/>
          <p:nvPr/>
        </p:nvSpPr>
        <p:spPr>
          <a:xfrm>
            <a:off x="5875008" y="3200401"/>
            <a:ext cx="525792" cy="1421190"/>
          </a:xfrm>
          <a:custGeom>
            <a:avLst/>
            <a:gdLst>
              <a:gd name="connsiteX0" fmla="*/ 525792 w 525792"/>
              <a:gd name="connsiteY0" fmla="*/ 0 h 1463279"/>
              <a:gd name="connsiteX1" fmla="*/ 445782 w 525792"/>
              <a:gd name="connsiteY1" fmla="*/ 11430 h 1463279"/>
              <a:gd name="connsiteX2" fmla="*/ 411492 w 525792"/>
              <a:gd name="connsiteY2" fmla="*/ 22860 h 1463279"/>
              <a:gd name="connsiteX3" fmla="*/ 331482 w 525792"/>
              <a:gd name="connsiteY3" fmla="*/ 80010 h 1463279"/>
              <a:gd name="connsiteX4" fmla="*/ 262902 w 525792"/>
              <a:gd name="connsiteY4" fmla="*/ 125730 h 1463279"/>
              <a:gd name="connsiteX5" fmla="*/ 228612 w 525792"/>
              <a:gd name="connsiteY5" fmla="*/ 171450 h 1463279"/>
              <a:gd name="connsiteX6" fmla="*/ 148602 w 525792"/>
              <a:gd name="connsiteY6" fmla="*/ 240030 h 1463279"/>
              <a:gd name="connsiteX7" fmla="*/ 114312 w 525792"/>
              <a:gd name="connsiteY7" fmla="*/ 320040 h 1463279"/>
              <a:gd name="connsiteX8" fmla="*/ 91452 w 525792"/>
              <a:gd name="connsiteY8" fmla="*/ 354330 h 1463279"/>
              <a:gd name="connsiteX9" fmla="*/ 80022 w 525792"/>
              <a:gd name="connsiteY9" fmla="*/ 388620 h 1463279"/>
              <a:gd name="connsiteX10" fmla="*/ 57162 w 525792"/>
              <a:gd name="connsiteY10" fmla="*/ 480060 h 1463279"/>
              <a:gd name="connsiteX11" fmla="*/ 34302 w 525792"/>
              <a:gd name="connsiteY11" fmla="*/ 548640 h 1463279"/>
              <a:gd name="connsiteX12" fmla="*/ 11442 w 525792"/>
              <a:gd name="connsiteY12" fmla="*/ 662940 h 1463279"/>
              <a:gd name="connsiteX13" fmla="*/ 12 w 525792"/>
              <a:gd name="connsiteY13" fmla="*/ 788670 h 1463279"/>
              <a:gd name="connsiteX14" fmla="*/ 22872 w 525792"/>
              <a:gd name="connsiteY14" fmla="*/ 1028700 h 1463279"/>
              <a:gd name="connsiteX15" fmla="*/ 57162 w 525792"/>
              <a:gd name="connsiteY15" fmla="*/ 1097280 h 1463279"/>
              <a:gd name="connsiteX16" fmla="*/ 68592 w 525792"/>
              <a:gd name="connsiteY16" fmla="*/ 1131570 h 1463279"/>
              <a:gd name="connsiteX17" fmla="*/ 91452 w 525792"/>
              <a:gd name="connsiteY17" fmla="*/ 1165860 h 1463279"/>
              <a:gd name="connsiteX18" fmla="*/ 114312 w 525792"/>
              <a:gd name="connsiteY18" fmla="*/ 1234440 h 1463279"/>
              <a:gd name="connsiteX19" fmla="*/ 160032 w 525792"/>
              <a:gd name="connsiteY19" fmla="*/ 1268730 h 1463279"/>
              <a:gd name="connsiteX20" fmla="*/ 217182 w 525792"/>
              <a:gd name="connsiteY20" fmla="*/ 1337310 h 1463279"/>
              <a:gd name="connsiteX21" fmla="*/ 285762 w 525792"/>
              <a:gd name="connsiteY21" fmla="*/ 1371600 h 1463279"/>
              <a:gd name="connsiteX22" fmla="*/ 388632 w 525792"/>
              <a:gd name="connsiteY22" fmla="*/ 1440180 h 1463279"/>
              <a:gd name="connsiteX23" fmla="*/ 445782 w 525792"/>
              <a:gd name="connsiteY23" fmla="*/ 1463040 h 146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5792" h="1463279">
                <a:moveTo>
                  <a:pt x="525792" y="0"/>
                </a:moveTo>
                <a:cubicBezTo>
                  <a:pt x="499122" y="3810"/>
                  <a:pt x="472200" y="6146"/>
                  <a:pt x="445782" y="11430"/>
                </a:cubicBezTo>
                <a:cubicBezTo>
                  <a:pt x="433968" y="13793"/>
                  <a:pt x="422268" y="17472"/>
                  <a:pt x="411492" y="22860"/>
                </a:cubicBezTo>
                <a:cubicBezTo>
                  <a:pt x="392912" y="32150"/>
                  <a:pt x="344425" y="70950"/>
                  <a:pt x="331482" y="80010"/>
                </a:cubicBezTo>
                <a:cubicBezTo>
                  <a:pt x="308974" y="95765"/>
                  <a:pt x="279387" y="103751"/>
                  <a:pt x="262902" y="125730"/>
                </a:cubicBezTo>
                <a:cubicBezTo>
                  <a:pt x="251472" y="140970"/>
                  <a:pt x="241010" y="156986"/>
                  <a:pt x="228612" y="171450"/>
                </a:cubicBezTo>
                <a:cubicBezTo>
                  <a:pt x="199956" y="204882"/>
                  <a:pt x="184739" y="212927"/>
                  <a:pt x="148602" y="240030"/>
                </a:cubicBezTo>
                <a:cubicBezTo>
                  <a:pt x="135779" y="278500"/>
                  <a:pt x="136911" y="280493"/>
                  <a:pt x="114312" y="320040"/>
                </a:cubicBezTo>
                <a:cubicBezTo>
                  <a:pt x="107496" y="331967"/>
                  <a:pt x="97595" y="342043"/>
                  <a:pt x="91452" y="354330"/>
                </a:cubicBezTo>
                <a:cubicBezTo>
                  <a:pt x="86064" y="365106"/>
                  <a:pt x="83192" y="376996"/>
                  <a:pt x="80022" y="388620"/>
                </a:cubicBezTo>
                <a:cubicBezTo>
                  <a:pt x="71755" y="418931"/>
                  <a:pt x="67097" y="450254"/>
                  <a:pt x="57162" y="480060"/>
                </a:cubicBezTo>
                <a:cubicBezTo>
                  <a:pt x="49542" y="502920"/>
                  <a:pt x="38263" y="524871"/>
                  <a:pt x="34302" y="548640"/>
                </a:cubicBezTo>
                <a:cubicBezTo>
                  <a:pt x="20289" y="632715"/>
                  <a:pt x="28493" y="594737"/>
                  <a:pt x="11442" y="662940"/>
                </a:cubicBezTo>
                <a:cubicBezTo>
                  <a:pt x="7632" y="704850"/>
                  <a:pt x="12" y="746587"/>
                  <a:pt x="12" y="788670"/>
                </a:cubicBezTo>
                <a:cubicBezTo>
                  <a:pt x="12" y="899327"/>
                  <a:pt x="-1303" y="944086"/>
                  <a:pt x="22872" y="1028700"/>
                </a:cubicBezTo>
                <a:cubicBezTo>
                  <a:pt x="42025" y="1095736"/>
                  <a:pt x="23766" y="1030488"/>
                  <a:pt x="57162" y="1097280"/>
                </a:cubicBezTo>
                <a:cubicBezTo>
                  <a:pt x="62550" y="1108056"/>
                  <a:pt x="63204" y="1120794"/>
                  <a:pt x="68592" y="1131570"/>
                </a:cubicBezTo>
                <a:cubicBezTo>
                  <a:pt x="74735" y="1143857"/>
                  <a:pt x="85873" y="1153307"/>
                  <a:pt x="91452" y="1165860"/>
                </a:cubicBezTo>
                <a:cubicBezTo>
                  <a:pt x="101239" y="1187880"/>
                  <a:pt x="95035" y="1219982"/>
                  <a:pt x="114312" y="1234440"/>
                </a:cubicBezTo>
                <a:cubicBezTo>
                  <a:pt x="129552" y="1245870"/>
                  <a:pt x="146562" y="1255260"/>
                  <a:pt x="160032" y="1268730"/>
                </a:cubicBezTo>
                <a:cubicBezTo>
                  <a:pt x="249942" y="1358640"/>
                  <a:pt x="104832" y="1243685"/>
                  <a:pt x="217182" y="1337310"/>
                </a:cubicBezTo>
                <a:cubicBezTo>
                  <a:pt x="278072" y="1388052"/>
                  <a:pt x="223902" y="1337233"/>
                  <a:pt x="285762" y="1371600"/>
                </a:cubicBezTo>
                <a:lnTo>
                  <a:pt x="388632" y="1440180"/>
                </a:lnTo>
                <a:cubicBezTo>
                  <a:pt x="429262" y="1467267"/>
                  <a:pt x="409185" y="1463040"/>
                  <a:pt x="445782" y="146304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/>
          <p:cNvSpPr/>
          <p:nvPr/>
        </p:nvSpPr>
        <p:spPr>
          <a:xfrm>
            <a:off x="1601470" y="4787661"/>
            <a:ext cx="8653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1W είναι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ισχύς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που μεταφέρει το ηλεκτρικό ρεύμα, όταν </a:t>
            </a: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σε χρόνο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1s,</a:t>
            </a:r>
            <a:r>
              <a:rPr lang="el-GR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</a:t>
            </a: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προσφερόμενη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ηλεκτρική </a:t>
            </a: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ενέργεια είναι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1J. </a:t>
            </a:r>
            <a:endParaRPr lang="el-GR" sz="2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9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  <p:bldP spid="3" grpId="0"/>
      <p:bldP spid="11" grpId="0" animBg="1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dirty="0" err="1" smtClean="0"/>
              <a:t>Μερκ</a:t>
            </a:r>
            <a:r>
              <a:rPr lang="el-GR" altLang="el-GR" dirty="0" smtClean="0"/>
              <a:t>. Παναγιωτόπουλος-Φυσικός                       </a:t>
            </a:r>
            <a:r>
              <a:rPr lang="en-US" altLang="el-GR" dirty="0" smtClean="0"/>
              <a:t>www.merkopanas.blogspot.gr</a:t>
            </a:r>
            <a:endParaRPr lang="el-GR" altLang="el-GR" dirty="0"/>
          </a:p>
        </p:txBody>
      </p:sp>
      <p:sp>
        <p:nvSpPr>
          <p:cNvPr id="1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59EB-3466-491E-9031-BC3316EAFE55}" type="slidenum">
              <a:rPr lang="el-GR" altLang="el-GR"/>
              <a:pPr/>
              <a:t>15</a:t>
            </a:fld>
            <a:endParaRPr lang="el-GR" altLang="el-GR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351182" y="3852407"/>
            <a:ext cx="18001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V.I</a:t>
            </a:r>
            <a:endParaRPr lang="el-GR" altLang="el-G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301893" y="2467928"/>
            <a:ext cx="18405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  <a:endParaRPr lang="el-GR" altLang="el-G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63" name="Rectangle 23"/>
              <p:cNvSpPr>
                <a:spLocks noChangeArrowheads="1"/>
              </p:cNvSpPr>
              <p:nvPr/>
            </p:nvSpPr>
            <p:spPr bwMode="auto">
              <a:xfrm>
                <a:off x="6253412" y="4711199"/>
                <a:ext cx="1731371" cy="1089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alt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263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3412" y="4711199"/>
                <a:ext cx="1731371" cy="1089850"/>
              </a:xfrm>
              <a:prstGeom prst="rect">
                <a:avLst/>
              </a:prstGeom>
              <a:blipFill>
                <a:blip r:embed="rId4"/>
                <a:stretch>
                  <a:fillRect b="-11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Ομάδα 12"/>
          <p:cNvGrpSpPr/>
          <p:nvPr/>
        </p:nvGrpSpPr>
        <p:grpSpPr>
          <a:xfrm>
            <a:off x="7551740" y="3215981"/>
            <a:ext cx="3523932" cy="1461521"/>
            <a:chOff x="8098057" y="2231832"/>
            <a:chExt cx="3523932" cy="1461521"/>
          </a:xfrm>
        </p:grpSpPr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9248994" y="2231832"/>
              <a:ext cx="2372995" cy="1139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r>
                <a:rPr lang="el-GR" altLang="el-GR" sz="2400" b="1" dirty="0" smtClean="0">
                  <a:latin typeface="Comic Sans MS" panose="030F0702030302020204" pitchFamily="66" charset="0"/>
                </a:rPr>
                <a:t>Ισχύουν </a:t>
              </a:r>
              <a:r>
                <a:rPr lang="el-GR" altLang="el-GR" sz="2400" b="1" dirty="0">
                  <a:latin typeface="Comic Sans MS" panose="030F0702030302020204" pitchFamily="66" charset="0"/>
                </a:rPr>
                <a:t>ειδικά για αντιστάτη</a:t>
              </a:r>
            </a:p>
          </p:txBody>
        </p:sp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 flipH="1">
              <a:off x="8524048" y="3043105"/>
              <a:ext cx="755967" cy="650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 flipH="1" flipV="1">
              <a:off x="8098057" y="2296554"/>
              <a:ext cx="1150937" cy="5048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1978550" y="2018149"/>
            <a:ext cx="2345530" cy="1777768"/>
            <a:chOff x="1743048" y="284395"/>
            <a:chExt cx="3025775" cy="1777768"/>
          </a:xfrm>
        </p:grpSpPr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1743048" y="284395"/>
              <a:ext cx="3025775" cy="1139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r>
                <a:rPr lang="el-GR" altLang="el-GR" sz="2400" b="1" dirty="0">
                  <a:latin typeface="Comic Sans MS" panose="030F0702030302020204" pitchFamily="66" charset="0"/>
                </a:rPr>
                <a:t>Ισχύει για κάθε συσκευή</a:t>
              </a:r>
            </a:p>
          </p:txBody>
        </p:sp>
        <p:sp>
          <p:nvSpPr>
            <p:cNvPr id="10267" name="Line 27"/>
            <p:cNvSpPr>
              <a:spLocks noChangeShapeType="1"/>
            </p:cNvSpPr>
            <p:nvPr/>
          </p:nvSpPr>
          <p:spPr bwMode="auto">
            <a:xfrm>
              <a:off x="3255936" y="1341438"/>
              <a:ext cx="0" cy="7207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4087811" y="2829988"/>
            <a:ext cx="2008189" cy="1139825"/>
            <a:chOff x="3943350" y="4162425"/>
            <a:chExt cx="2008189" cy="1139825"/>
          </a:xfrm>
        </p:grpSpPr>
        <p:cxnSp>
          <p:nvCxnSpPr>
            <p:cNvPr id="3" name="Ευθύγραμμο βέλος σύνδεσης 2"/>
            <p:cNvCxnSpPr/>
            <p:nvPr/>
          </p:nvCxnSpPr>
          <p:spPr>
            <a:xfrm flipV="1">
              <a:off x="3943350" y="4171950"/>
              <a:ext cx="1000126" cy="11303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Ευθύγραμμο βέλος σύνδεσης 4"/>
            <p:cNvCxnSpPr/>
            <p:nvPr/>
          </p:nvCxnSpPr>
          <p:spPr>
            <a:xfrm flipV="1">
              <a:off x="4943476" y="4162425"/>
              <a:ext cx="1008063" cy="214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Ορθογώνιο 5"/>
          <p:cNvSpPr/>
          <p:nvPr/>
        </p:nvSpPr>
        <p:spPr>
          <a:xfrm>
            <a:off x="5037970" y="2454340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l-GR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l-GR" altLang="el-GR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altLang="el-GR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I.R</a:t>
            </a:r>
            <a:endParaRPr lang="el-GR" altLang="el-GR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29062" y="4711199"/>
                <a:ext cx="966938" cy="666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𝜤</m:t>
                      </m:r>
                      <m:r>
                        <a:rPr lang="el-GR" sz="2000" b="1" i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062" y="4711199"/>
                <a:ext cx="966938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Ομάδα 10"/>
          <p:cNvGrpSpPr/>
          <p:nvPr/>
        </p:nvGrpSpPr>
        <p:grpSpPr>
          <a:xfrm>
            <a:off x="4087811" y="4310531"/>
            <a:ext cx="2111474" cy="1077913"/>
            <a:chOff x="4444205" y="2995613"/>
            <a:chExt cx="2111474" cy="1077913"/>
          </a:xfrm>
        </p:grpSpPr>
        <p:cxnSp>
          <p:nvCxnSpPr>
            <p:cNvPr id="30" name="Ευθύγραμμο βέλος σύνδεσης 29"/>
            <p:cNvCxnSpPr/>
            <p:nvPr/>
          </p:nvCxnSpPr>
          <p:spPr>
            <a:xfrm>
              <a:off x="4444205" y="2995613"/>
              <a:ext cx="1108077" cy="107791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ύγραμμο βέλος σύνδεσης 31"/>
            <p:cNvCxnSpPr/>
            <p:nvPr/>
          </p:nvCxnSpPr>
          <p:spPr>
            <a:xfrm flipV="1">
              <a:off x="5547616" y="4052095"/>
              <a:ext cx="1008063" cy="214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4"/>
          <p:cNvSpPr txBox="1">
            <a:spLocks noChangeArrowheads="1"/>
          </p:cNvSpPr>
          <p:nvPr/>
        </p:nvSpPr>
        <p:spPr>
          <a:xfrm>
            <a:off x="2804356" y="234164"/>
            <a:ext cx="6833471" cy="79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Πώς υπολογίζω την ηλεκτρική ισχύ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107446"/>
              </p:ext>
            </p:extLst>
          </p:nvPr>
        </p:nvGraphicFramePr>
        <p:xfrm>
          <a:off x="1026524" y="1243403"/>
          <a:ext cx="1352500" cy="932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9" name="Εξίσωση" r:id="rId6" imgW="571320" imgH="393480" progId="Equation.3">
                  <p:embed/>
                </p:oleObj>
              </mc:Choice>
              <mc:Fallback>
                <p:oleObj name="Εξίσωση" r:id="rId6" imgW="571320" imgH="393480" progId="Equation.3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524" y="1243403"/>
                        <a:ext cx="1352500" cy="932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88683" y="1213101"/>
                <a:ext cx="1401365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683" y="1213101"/>
                <a:ext cx="1401365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Ομάδα 9"/>
          <p:cNvGrpSpPr/>
          <p:nvPr/>
        </p:nvGrpSpPr>
        <p:grpSpPr>
          <a:xfrm>
            <a:off x="3194904" y="1281009"/>
            <a:ext cx="604803" cy="836647"/>
            <a:chOff x="2958516" y="1256660"/>
            <a:chExt cx="604803" cy="836647"/>
          </a:xfrm>
        </p:grpSpPr>
        <p:cxnSp>
          <p:nvCxnSpPr>
            <p:cNvPr id="7" name="Ευθεία γραμμή σύνδεσης 6"/>
            <p:cNvCxnSpPr/>
            <p:nvPr/>
          </p:nvCxnSpPr>
          <p:spPr>
            <a:xfrm flipH="1">
              <a:off x="3286684" y="1256660"/>
              <a:ext cx="276635" cy="33096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Ευθεία γραμμή σύνδεσης 30"/>
            <p:cNvCxnSpPr/>
            <p:nvPr/>
          </p:nvCxnSpPr>
          <p:spPr>
            <a:xfrm flipH="1">
              <a:off x="2958516" y="1762341"/>
              <a:ext cx="276635" cy="33096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63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/>
      <p:bldP spid="10262" grpId="0"/>
      <p:bldP spid="10263" grpId="0"/>
      <p:bldP spid="6" grpId="0"/>
      <p:bldP spid="8" grpId="0"/>
      <p:bldP spid="2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Μερκ. Παναγιωτόπουλος-Φυσικός                       </a:t>
            </a:r>
            <a:r>
              <a:rPr lang="en-US" altLang="el-GR" smtClean="0"/>
              <a:t>www.merkopanas.blogspot.gr</a:t>
            </a:r>
            <a:endParaRPr lang="el-GR" altLang="el-GR"/>
          </a:p>
        </p:txBody>
      </p:sp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BAF8-B720-442C-A534-38B459B3A1DE}" type="slidenum">
              <a:rPr lang="el-GR" altLang="el-GR"/>
              <a:pPr/>
              <a:t>16</a:t>
            </a:fld>
            <a:endParaRPr lang="el-GR" altLang="el-GR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979289"/>
              </p:ext>
            </p:extLst>
          </p:nvPr>
        </p:nvGraphicFramePr>
        <p:xfrm>
          <a:off x="3621134" y="1197683"/>
          <a:ext cx="1282336" cy="88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7" name="Εξίσωση" r:id="rId4" imgW="571320" imgH="393480" progId="Equation.3">
                  <p:embed/>
                </p:oleObj>
              </mc:Choice>
              <mc:Fallback>
                <p:oleObj name="Εξίσωση" r:id="rId4" imgW="571320" imgH="393480" progId="Equation.3">
                  <p:embed/>
                  <p:pic>
                    <p:nvPicPr>
                      <p:cNvPr id="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134" y="1197683"/>
                        <a:ext cx="1282336" cy="884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83580" y="1378317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Comic Sans MS" panose="030F0702030302020204" pitchFamily="66" charset="0"/>
              </a:rPr>
              <a:t>W</a:t>
            </a:r>
            <a:r>
              <a:rPr lang="en-US" sz="2800" b="1" dirty="0" smtClean="0">
                <a:latin typeface="Comic Sans MS" panose="030F0702030302020204" pitchFamily="66" charset="0"/>
              </a:rPr>
              <a:t> = </a:t>
            </a:r>
            <a:r>
              <a:rPr lang="en-US" sz="2800" b="1" i="1" dirty="0" smtClean="0">
                <a:latin typeface="Comic Sans MS" panose="030F0702030302020204" pitchFamily="66" charset="0"/>
              </a:rPr>
              <a:t>P</a:t>
            </a:r>
            <a:r>
              <a:rPr lang="en-US" sz="2800" b="1" dirty="0" smtClean="0">
                <a:latin typeface="Comic Sans MS" panose="030F0702030302020204" pitchFamily="66" charset="0"/>
              </a:rPr>
              <a:t>.</a:t>
            </a:r>
            <a:r>
              <a:rPr lang="en-US" sz="2800" b="1" i="1" dirty="0" smtClean="0">
                <a:latin typeface="Comic Sans MS" panose="030F0702030302020204" pitchFamily="66" charset="0"/>
              </a:rPr>
              <a:t>t</a:t>
            </a:r>
            <a:endParaRPr lang="el-GR" sz="2800" b="1" i="1" dirty="0">
              <a:latin typeface="Comic Sans MS" panose="030F0702030302020204" pitchFamily="66" charset="0"/>
            </a:endParaRPr>
          </a:p>
        </p:txBody>
      </p:sp>
      <p:sp>
        <p:nvSpPr>
          <p:cNvPr id="3" name="Δεξί βέλος 2"/>
          <p:cNvSpPr/>
          <p:nvPr/>
        </p:nvSpPr>
        <p:spPr>
          <a:xfrm>
            <a:off x="5120640" y="1639927"/>
            <a:ext cx="525780" cy="914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H="1">
            <a:off x="6779895" y="1901537"/>
            <a:ext cx="9525" cy="8689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12080" y="2770465"/>
            <a:ext cx="209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latin typeface="Comic Sans MS" panose="030F0702030302020204" pitchFamily="66" charset="0"/>
              </a:rPr>
              <a:t>Watt (1W)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>
            <a:off x="7218045" y="1901537"/>
            <a:ext cx="1160145" cy="8689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23100" y="2742371"/>
            <a:ext cx="193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.</a:t>
            </a:r>
            <a:r>
              <a:rPr lang="el-GR" sz="2400" b="1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latin typeface="Comic Sans MS" panose="030F0702030302020204" pitchFamily="66" charset="0"/>
              </a:rPr>
              <a:t>hour (1h)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0473" y="2734393"/>
            <a:ext cx="285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err="1" smtClean="0">
                <a:latin typeface="Comic Sans MS" panose="030F0702030302020204" pitchFamily="66" charset="0"/>
              </a:rPr>
              <a:t>Wh</a:t>
            </a:r>
            <a:r>
              <a:rPr lang="en-US" sz="2400" b="1" dirty="0" smtClean="0">
                <a:latin typeface="Comic Sans MS" panose="030F0702030302020204" pitchFamily="66" charset="0"/>
              </a:rPr>
              <a:t> (1</a:t>
            </a:r>
            <a:r>
              <a:rPr lang="el-GR" sz="2400" b="1" dirty="0" err="1" smtClean="0">
                <a:latin typeface="Comic Sans MS" panose="030F0702030302020204" pitchFamily="66" charset="0"/>
              </a:rPr>
              <a:t>Βατώρα</a:t>
            </a:r>
            <a:r>
              <a:rPr lang="el-GR" sz="2400" b="1" dirty="0" smtClean="0">
                <a:latin typeface="Comic Sans MS" panose="030F0702030302020204" pitchFamily="66" charset="0"/>
              </a:rPr>
              <a:t>) =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Ευθύγραμμο βέλος σύνδεσης 19"/>
          <p:cNvCxnSpPr/>
          <p:nvPr/>
        </p:nvCxnSpPr>
        <p:spPr>
          <a:xfrm flipH="1">
            <a:off x="3200400" y="1828041"/>
            <a:ext cx="2840356" cy="9424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55519" y="3722951"/>
            <a:ext cx="3634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latin typeface="Comic Sans MS" panose="030F0702030302020204" pitchFamily="66" charset="0"/>
              </a:rPr>
              <a:t>kWh (1</a:t>
            </a:r>
            <a:r>
              <a:rPr lang="el-GR" sz="2400" b="1" dirty="0" smtClean="0">
                <a:latin typeface="Comic Sans MS" panose="030F0702030302020204" pitchFamily="66" charset="0"/>
              </a:rPr>
              <a:t>Κιλοβατώρα) =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7850" y="3743436"/>
            <a:ext cx="245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err="1" smtClean="0">
                <a:latin typeface="Comic Sans MS" panose="030F0702030302020204" pitchFamily="66" charset="0"/>
              </a:rPr>
              <a:t>kWatt</a:t>
            </a:r>
            <a:r>
              <a:rPr lang="en-US" sz="2400" b="1" dirty="0" smtClean="0">
                <a:latin typeface="Comic Sans MS" panose="030F0702030302020204" pitchFamily="66" charset="0"/>
              </a:rPr>
              <a:t> (1kW)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35900" y="3715342"/>
            <a:ext cx="193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.</a:t>
            </a:r>
            <a:r>
              <a:rPr lang="el-GR" sz="2400" b="1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latin typeface="Comic Sans MS" panose="030F0702030302020204" pitchFamily="66" charset="0"/>
              </a:rPr>
              <a:t>hour (1h)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Ευθύγραμμο βέλος σύνδεσης 24"/>
          <p:cNvCxnSpPr/>
          <p:nvPr/>
        </p:nvCxnSpPr>
        <p:spPr>
          <a:xfrm flipH="1">
            <a:off x="2935336" y="1901537"/>
            <a:ext cx="3149869" cy="1857486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Ευθύγραμμο βέλος σύνδεσης 27"/>
          <p:cNvCxnSpPr/>
          <p:nvPr/>
        </p:nvCxnSpPr>
        <p:spPr>
          <a:xfrm>
            <a:off x="6880225" y="1883501"/>
            <a:ext cx="464820" cy="1875522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Ευθύγραμμο βέλος σύνδεσης 31"/>
          <p:cNvCxnSpPr/>
          <p:nvPr/>
        </p:nvCxnSpPr>
        <p:spPr>
          <a:xfrm>
            <a:off x="7183707" y="1901537"/>
            <a:ext cx="1982471" cy="181380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3056890" y="4517076"/>
            <a:ext cx="61600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400" b="1" dirty="0">
                <a:latin typeface="Comic Sans MS" panose="030F0702030302020204" pitchFamily="66" charset="0"/>
              </a:rPr>
              <a:t>!!!  Οι μονάδες μέτρησης </a:t>
            </a:r>
            <a:r>
              <a:rPr lang="en-US" alt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</a:t>
            </a:r>
            <a:r>
              <a:rPr lang="en-US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και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kWh</a:t>
            </a:r>
            <a:r>
              <a:rPr lang="en-US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altLang="el-GR" sz="24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l-GR" altLang="el-GR" sz="2400" b="1" dirty="0">
                <a:latin typeface="Comic Sans MS" panose="030F0702030302020204" pitchFamily="66" charset="0"/>
              </a:rPr>
              <a:t>μετράνε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ηλεκτρική ενέργεια</a:t>
            </a:r>
            <a:r>
              <a:rPr lang="el-GR" altLang="el-GR" sz="24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7" name="Rectangle 4"/>
          <p:cNvSpPr txBox="1">
            <a:spLocks noChangeArrowheads="1"/>
          </p:cNvSpPr>
          <p:nvPr/>
        </p:nvSpPr>
        <p:spPr>
          <a:xfrm>
            <a:off x="1513205" y="228043"/>
            <a:ext cx="9144000" cy="79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Άλλες μονάδες μέτρησης της ηλεκτρικής ενέργειας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7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/>
      <p:bldP spid="13" grpId="0"/>
      <p:bldP spid="19" grpId="0"/>
      <p:bldP spid="22" grpId="0"/>
      <p:bldP spid="23" grpId="0"/>
      <p:bldP spid="24" grpId="0"/>
      <p:bldP spid="35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838323" y="364076"/>
            <a:ext cx="8172450" cy="79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Κόστος λειτουργίας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ηλεκτρικών συσκευών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81" y="2614872"/>
            <a:ext cx="7135238" cy="3155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638067" y="1187140"/>
            <a:ext cx="6572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Οι ηλεκτρικοί </a:t>
            </a:r>
            <a:r>
              <a:rPr lang="el-GR" sz="2400" b="1" dirty="0" err="1" smtClean="0">
                <a:latin typeface="Comic Sans MS" panose="030F0702030302020204" pitchFamily="66" charset="0"/>
              </a:rPr>
              <a:t>πάροχοι</a:t>
            </a:r>
            <a:r>
              <a:rPr lang="el-GR" sz="2400" b="1" dirty="0" smtClean="0">
                <a:latin typeface="Comic Sans MS" panose="030F0702030302020204" pitchFamily="66" charset="0"/>
              </a:rPr>
              <a:t> προσφέρουν ηλεκτρική ενέργεια την οποία μετράνε σε </a:t>
            </a:r>
            <a:r>
              <a:rPr lang="en-US" sz="2400" b="1" dirty="0" smtClean="0">
                <a:latin typeface="Comic Sans MS" panose="030F0702030302020204" pitchFamily="66" charset="0"/>
              </a:rPr>
              <a:t>kWh.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Οβάλ 6"/>
          <p:cNvSpPr/>
          <p:nvPr/>
        </p:nvSpPr>
        <p:spPr>
          <a:xfrm>
            <a:off x="4837677" y="4512898"/>
            <a:ext cx="869795" cy="2899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/>
          <p:cNvSpPr/>
          <p:nvPr/>
        </p:nvSpPr>
        <p:spPr>
          <a:xfrm>
            <a:off x="5407504" y="2861976"/>
            <a:ext cx="2408665" cy="7019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382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5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Μερκ. Παναγιωτόπουλος-Φυσικός                       </a:t>
            </a:r>
            <a:r>
              <a:rPr lang="en-US" altLang="el-GR" smtClean="0"/>
              <a:t>www.merkopanas.blogspot.gr</a:t>
            </a:r>
            <a:endParaRPr lang="el-GR" altLang="el-GR"/>
          </a:p>
        </p:txBody>
      </p:sp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3192-41E9-4325-AC61-CA29081DABAB}" type="slidenum">
              <a:rPr lang="el-GR" altLang="el-GR"/>
              <a:pPr/>
              <a:t>18</a:t>
            </a:fld>
            <a:endParaRPr lang="el-GR" altLang="el-GR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088956" y="1849976"/>
            <a:ext cx="6014087" cy="79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Κανονική λειτουργία συσκευής</a:t>
            </a:r>
          </a:p>
        </p:txBody>
      </p:sp>
    </p:spTree>
    <p:extLst>
      <p:ext uri="{BB962C8B-B14F-4D97-AF65-F5344CB8AC3E}">
        <p14:creationId xmlns:p14="http://schemas.microsoft.com/office/powerpoint/2010/main" val="14108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Μερκ. Παναγιωτόπουλος-Φυσικός                       </a:t>
            </a:r>
            <a:r>
              <a:rPr lang="en-US" altLang="el-GR" smtClean="0"/>
              <a:t>www.merkopanas.blogspot.gr</a:t>
            </a:r>
            <a:endParaRPr lang="el-GR" altLang="el-GR"/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B6CC-6A4C-4B18-9930-67C0134591EF}" type="slidenum">
              <a:rPr lang="el-GR" altLang="el-GR"/>
              <a:pPr/>
              <a:t>19</a:t>
            </a:fld>
            <a:endParaRPr lang="el-GR" altLang="el-GR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097281" y="248920"/>
            <a:ext cx="1003554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 κάθε ηλεκτρική συσκευή αναγράφονται απαραίτητα δύο </a:t>
            </a:r>
            <a:r>
              <a:rPr lang="el-GR" altLang="el-GR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ενδείξεις, 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που έχουν σχέση με την κανονική λειτουργία της </a:t>
            </a:r>
            <a:r>
              <a:rPr lang="el-GR" altLang="el-GR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συσκευής,</a:t>
            </a:r>
            <a:endParaRPr lang="el-GR" altLang="el-GR" sz="24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l-GR" altLang="el-GR" sz="2800" b="1" dirty="0">
                <a:latin typeface="Comic Sans MS" panose="030F0702030302020204" pitchFamily="66" charset="0"/>
              </a:rPr>
              <a:t>  </a:t>
            </a:r>
            <a:r>
              <a:rPr lang="el-GR" altLang="el-GR" sz="2800" b="1" dirty="0" smtClean="0">
                <a:latin typeface="Comic Sans MS" panose="030F0702030302020204" pitchFamily="66" charset="0"/>
              </a:rPr>
              <a:t>η </a:t>
            </a:r>
            <a:r>
              <a:rPr lang="el-GR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τάση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κανονικής λειτουργίας </a:t>
            </a:r>
            <a:r>
              <a:rPr lang="el-GR" altLang="el-GR" sz="2800" b="1" dirty="0" smtClean="0">
                <a:latin typeface="Comic Sans MS" panose="030F0702030302020204" pitchFamily="66" charset="0"/>
              </a:rPr>
              <a:t>(</a:t>
            </a:r>
            <a:r>
              <a:rPr lang="en-US" altLang="el-GR" sz="28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800" b="1" dirty="0" smtClean="0">
                <a:latin typeface="Comic Sans MS" panose="030F0702030302020204" pitchFamily="66" charset="0"/>
              </a:rPr>
              <a:t>σε </a:t>
            </a:r>
            <a:r>
              <a:rPr lang="en-US" altLang="el-GR" sz="2800" b="1" dirty="0">
                <a:latin typeface="Comic Sans MS" panose="030F0702030302020204" pitchFamily="66" charset="0"/>
              </a:rPr>
              <a:t>V</a:t>
            </a:r>
            <a:r>
              <a:rPr lang="el-GR" altLang="el-GR" sz="2800" b="1" dirty="0">
                <a:latin typeface="Comic Sans MS" panose="030F0702030302020204" pitchFamily="66" charset="0"/>
              </a:rPr>
              <a:t> </a:t>
            </a:r>
            <a:r>
              <a:rPr lang="en-US" altLang="el-GR" sz="2800" b="1" dirty="0">
                <a:latin typeface="Comic Sans MS" panose="030F0702030302020204" pitchFamily="66" charset="0"/>
              </a:rPr>
              <a:t>)</a:t>
            </a:r>
            <a:endParaRPr lang="el-GR" altLang="el-GR" sz="2800" b="1" dirty="0">
              <a:latin typeface="Comic Sans MS" panose="030F0702030302020204" pitchFamily="66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l-GR" altLang="el-GR" sz="2800" b="1" dirty="0">
                <a:latin typeface="Comic Sans MS" panose="030F0702030302020204" pitchFamily="66" charset="0"/>
              </a:rPr>
              <a:t>  </a:t>
            </a:r>
            <a:r>
              <a:rPr lang="el-GR" altLang="el-GR" sz="2800" b="1" dirty="0" smtClean="0">
                <a:latin typeface="Comic Sans MS" panose="030F0702030302020204" pitchFamily="66" charset="0"/>
              </a:rPr>
              <a:t>η </a:t>
            </a:r>
            <a:r>
              <a:rPr lang="el-GR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ισχύς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κανονικής λειτουργίας</a:t>
            </a:r>
            <a:r>
              <a:rPr lang="el-GR" altLang="el-GR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800" b="1" dirty="0" smtClean="0">
                <a:latin typeface="Comic Sans MS" panose="030F0702030302020204" pitchFamily="66" charset="0"/>
              </a:rPr>
              <a:t>( </a:t>
            </a:r>
            <a:r>
              <a:rPr lang="el-GR" altLang="el-GR" sz="2800" b="1" dirty="0" smtClean="0">
                <a:latin typeface="Comic Sans MS" panose="030F0702030302020204" pitchFamily="66" charset="0"/>
              </a:rPr>
              <a:t>σε </a:t>
            </a:r>
            <a:r>
              <a:rPr lang="en-US" altLang="el-GR" sz="2800" b="1" dirty="0">
                <a:latin typeface="Comic Sans MS" panose="030F0702030302020204" pitchFamily="66" charset="0"/>
              </a:rPr>
              <a:t>W</a:t>
            </a:r>
            <a:r>
              <a:rPr lang="el-GR" altLang="el-GR" sz="2800" b="1" dirty="0">
                <a:latin typeface="Comic Sans MS" panose="030F0702030302020204" pitchFamily="66" charset="0"/>
              </a:rPr>
              <a:t> </a:t>
            </a:r>
            <a:r>
              <a:rPr lang="en-US" altLang="el-GR" sz="2800" b="1" dirty="0" smtClean="0">
                <a:latin typeface="Comic Sans MS" panose="030F0702030302020204" pitchFamily="66" charset="0"/>
              </a:rPr>
              <a:t>)</a:t>
            </a:r>
            <a:r>
              <a:rPr lang="el-GR" altLang="el-GR" sz="2800" b="1" dirty="0" smtClean="0">
                <a:latin typeface="Comic Sans MS" panose="030F0702030302020204" pitchFamily="66" charset="0"/>
              </a:rPr>
              <a:t>.</a:t>
            </a:r>
            <a:endParaRPr lang="el-GR" altLang="el-GR" sz="2800" b="1" dirty="0">
              <a:latin typeface="Comic Sans MS" panose="030F0702030302020204" pitchFamily="66" charset="0"/>
            </a:endParaRPr>
          </a:p>
        </p:txBody>
      </p:sp>
      <p:pic>
        <p:nvPicPr>
          <p:cNvPr id="22534" name="Picture 6" descr="7580c28024bd9f1b285134851d45873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5" y="2875944"/>
            <a:ext cx="4703126" cy="324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6" y="1278083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039539" y="347643"/>
            <a:ext cx="240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θυμηθούμε…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882703" y="3176568"/>
                <a:ext cx="61436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latin typeface="Comic Sans MS" panose="030F0702030302020204" pitchFamily="66" charset="0"/>
                  </a:rPr>
                  <a:t>Μαθηματική σχέση του νόμου του </a:t>
                </a:r>
                <a:r>
                  <a:rPr lang="el-GR" sz="2000" b="1" dirty="0" err="1" smtClean="0">
                    <a:latin typeface="Comic Sans MS" panose="030F0702030302020204" pitchFamily="66" charset="0"/>
                  </a:rPr>
                  <a:t>Ωμ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𝑰</m:t>
                    </m:r>
                    <m:r>
                      <a:rPr lang="el-GR" sz="20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………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.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703" y="3176568"/>
                <a:ext cx="6143698" cy="400110"/>
              </a:xfrm>
              <a:prstGeom prst="rect">
                <a:avLst/>
              </a:prstGeom>
              <a:blipFill>
                <a:blip r:embed="rId3"/>
                <a:stretch>
                  <a:fillRect l="-1091" t="-7576" b="-257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882702" y="3732619"/>
            <a:ext cx="8801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Υπολογισμός ολικής αντίστασης </a:t>
            </a:r>
            <a:r>
              <a:rPr lang="en-US" sz="2000" b="1" i="1" dirty="0" smtClean="0">
                <a:latin typeface="Comic Sans MS" panose="030F0702030302020204" pitchFamily="66" charset="0"/>
              </a:rPr>
              <a:t>R</a:t>
            </a:r>
            <a:r>
              <a:rPr lang="el-GR" sz="2000" b="1" baseline="-25000" dirty="0" err="1" smtClean="0">
                <a:latin typeface="Comic Sans MS" panose="030F0702030302020204" pitchFamily="66" charset="0"/>
              </a:rPr>
              <a:t>ολ</a:t>
            </a:r>
            <a:r>
              <a:rPr lang="el-GR" sz="2000" b="1" dirty="0" smtClean="0">
                <a:latin typeface="Comic Sans MS" panose="030F0702030302020204" pitchFamily="66" charset="0"/>
              </a:rPr>
              <a:t> τριών αντιστατών με αντιστάσεις </a:t>
            </a:r>
            <a:r>
              <a:rPr lang="en-US" sz="2000" b="1" i="1" dirty="0" smtClean="0">
                <a:latin typeface="Comic Sans MS" panose="030F0702030302020204" pitchFamily="66" charset="0"/>
              </a:rPr>
              <a:t>R</a:t>
            </a:r>
            <a:r>
              <a:rPr lang="en-US" sz="20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000" b="1" dirty="0" smtClean="0">
                <a:latin typeface="Comic Sans MS" panose="030F0702030302020204" pitchFamily="66" charset="0"/>
              </a:rPr>
              <a:t>, </a:t>
            </a:r>
            <a:r>
              <a:rPr lang="en-US" sz="2000" b="1" i="1" dirty="0" smtClean="0">
                <a:latin typeface="Comic Sans MS" panose="030F0702030302020204" pitchFamily="66" charset="0"/>
              </a:rPr>
              <a:t>R</a:t>
            </a:r>
            <a:r>
              <a:rPr lang="en-US" sz="20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και </a:t>
            </a:r>
            <a:r>
              <a:rPr lang="en-US" sz="2000" b="1" i="1" dirty="0" smtClean="0">
                <a:latin typeface="Comic Sans MS" panose="030F0702030302020204" pitchFamily="66" charset="0"/>
              </a:rPr>
              <a:t>R</a:t>
            </a:r>
            <a:r>
              <a:rPr lang="en-US" sz="2000" b="1" baseline="-25000" dirty="0" smtClean="0">
                <a:latin typeface="Comic Sans MS" panose="030F0702030302020204" pitchFamily="66" charset="0"/>
              </a:rPr>
              <a:t>3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αντίστοιχα</a:t>
            </a:r>
            <a:r>
              <a:rPr lang="en-US" sz="2000" b="1" dirty="0" smtClean="0">
                <a:latin typeface="Comic Sans MS" panose="030F0702030302020204" pitchFamily="66" charset="0"/>
              </a:rPr>
              <a:t>, </a:t>
            </a:r>
            <a:r>
              <a:rPr lang="el-GR" sz="2000" b="1" dirty="0" smtClean="0">
                <a:latin typeface="Comic Sans MS" panose="030F0702030302020204" pitchFamily="66" charset="0"/>
              </a:rPr>
              <a:t>που συνδέονται σε σειρά</a:t>
            </a:r>
            <a:r>
              <a:rPr lang="en-US" sz="2000" b="1" dirty="0" smtClean="0">
                <a:latin typeface="Comic Sans MS" panose="030F0702030302020204" pitchFamily="66" charset="0"/>
              </a:rPr>
              <a:t>: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sz="2000" b="1" dirty="0" smtClean="0">
                <a:latin typeface="Comic Sans MS" panose="030F0702030302020204" pitchFamily="66" charset="0"/>
              </a:rPr>
              <a:t>………………………….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08009" y="4197267"/>
            <a:ext cx="168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46039" y="4788914"/>
                <a:ext cx="8838258" cy="1423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Υπολογισμός ολικής αντίστασης 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R</a:t>
                </a:r>
                <a:r>
                  <a:rPr lang="el-GR" sz="2000" b="1" baseline="-25000" dirty="0" err="1" smtClean="0">
                    <a:latin typeface="Comic Sans MS" panose="030F0702030302020204" pitchFamily="66" charset="0"/>
                  </a:rPr>
                  <a:t>ολ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τριών αντιστατών με αντιστάσεις 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R</a:t>
                </a:r>
                <a:r>
                  <a:rPr lang="en-US" sz="2000" b="1" baseline="-25000" dirty="0" smtClean="0">
                    <a:latin typeface="Comic Sans MS" panose="030F0702030302020204" pitchFamily="66" charset="0"/>
                  </a:rPr>
                  <a:t>1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, 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R</a:t>
                </a:r>
                <a:r>
                  <a:rPr lang="en-US" sz="2000" b="1" baseline="-25000" dirty="0" smtClean="0">
                    <a:latin typeface="Comic Sans MS" panose="030F0702030302020204" pitchFamily="66" charset="0"/>
                  </a:rPr>
                  <a:t>2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 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R</a:t>
                </a:r>
                <a:r>
                  <a:rPr lang="en-US" sz="2000" b="1" baseline="-25000" dirty="0" smtClean="0">
                    <a:latin typeface="Comic Sans MS" panose="030F0702030302020204" pitchFamily="66" charset="0"/>
                  </a:rPr>
                  <a:t>3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αντίστοιχα, που συνδέονται παράλληλα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l-GR" sz="2400" b="1" i="0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𝛐𝛌</m:t>
                            </m:r>
                          </m:sub>
                        </m:sSub>
                      </m:den>
                    </m:f>
                    <m:r>
                      <a:rPr lang="el-GR" sz="2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………………………….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39" y="4788914"/>
                <a:ext cx="8838258" cy="1423403"/>
              </a:xfrm>
              <a:prstGeom prst="rect">
                <a:avLst/>
              </a:prstGeom>
              <a:blipFill>
                <a:blip r:embed="rId7"/>
                <a:stretch>
                  <a:fillRect l="-759" r="-6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34863" y="5435245"/>
                <a:ext cx="2149434" cy="722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863" y="5435245"/>
                <a:ext cx="2149434" cy="722314"/>
              </a:xfrm>
              <a:prstGeom prst="rect">
                <a:avLst/>
              </a:prstGeom>
              <a:blipFill>
                <a:blip r:embed="rId8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882702" y="1841156"/>
            <a:ext cx="8638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Ορισμός έντασης ηλεκτρικού ρεύματος για ηλεκτρικό φορτίο </a:t>
            </a:r>
            <a:r>
              <a:rPr lang="en-US" sz="2000" b="1" i="1" dirty="0" smtClean="0">
                <a:latin typeface="Comic Sans MS" panose="030F0702030302020204" pitchFamily="66" charset="0"/>
              </a:rPr>
              <a:t>q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που περνά από διατομή αγωγού επί χρόνο </a:t>
            </a:r>
            <a:r>
              <a:rPr lang="en-US" sz="2000" b="1" i="1" dirty="0" smtClean="0">
                <a:latin typeface="Comic Sans MS" panose="030F0702030302020204" pitchFamily="66" charset="0"/>
              </a:rPr>
              <a:t>t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Ι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l-G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…….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71519" y="2365571"/>
                <a:ext cx="213200" cy="531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519" y="2365571"/>
                <a:ext cx="213200" cy="531492"/>
              </a:xfrm>
              <a:prstGeom prst="rect">
                <a:avLst/>
              </a:prstGeom>
              <a:blipFill>
                <a:blip r:embed="rId9"/>
                <a:stretch>
                  <a:fillRect r="-8571" b="-80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46039" y="924387"/>
            <a:ext cx="8311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Δυναμική ενέργεια φορτίου </a:t>
            </a:r>
            <a:r>
              <a:rPr lang="en-US" sz="2000" b="1" i="1" dirty="0" smtClean="0">
                <a:latin typeface="Comic Sans MS" panose="030F0702030302020204" pitchFamily="66" charset="0"/>
              </a:rPr>
              <a:t>q</a:t>
            </a:r>
            <a:r>
              <a:rPr lang="el-GR" sz="2000" b="1" dirty="0" smtClean="0">
                <a:latin typeface="Comic Sans MS" panose="030F0702030302020204" pitchFamily="66" charset="0"/>
              </a:rPr>
              <a:t> σε σημείο όπου το δυναμικό είναι </a:t>
            </a:r>
            <a:r>
              <a:rPr lang="en-US" sz="2000" b="1" i="1" dirty="0" smtClean="0">
                <a:latin typeface="Comic Sans MS" panose="030F0702030302020204" pitchFamily="66" charset="0"/>
              </a:rPr>
              <a:t>V</a:t>
            </a:r>
            <a:r>
              <a:rPr lang="en-US" sz="2000" b="1" baseline="-25000" dirty="0" smtClean="0">
                <a:latin typeface="Comic Sans MS" panose="030F0702030302020204" pitchFamily="66" charset="0"/>
              </a:rPr>
              <a:t>A</a:t>
            </a:r>
            <a:r>
              <a:rPr lang="en-US" sz="2000" b="1" dirty="0" smtClean="0">
                <a:latin typeface="Comic Sans MS" panose="030F0702030302020204" pitchFamily="66" charset="0"/>
              </a:rPr>
              <a:t>: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latin typeface="Comic Sans MS" panose="030F0702030302020204" pitchFamily="66" charset="0"/>
              </a:rPr>
              <a:t>……………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endParaRPr lang="el-GR" sz="20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7042" y="1397540"/>
            <a:ext cx="97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endParaRPr lang="el-GR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35878" y="3117791"/>
                <a:ext cx="235641" cy="574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878" y="3117791"/>
                <a:ext cx="235641" cy="574196"/>
              </a:xfrm>
              <a:prstGeom prst="rect">
                <a:avLst/>
              </a:prstGeom>
              <a:blipFill>
                <a:blip r:embed="rId10"/>
                <a:stretch>
                  <a:fillRect r="-7692" b="-73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587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7" grpId="0"/>
      <p:bldP spid="18" grpId="0"/>
      <p:bldP spid="19" grpId="0"/>
      <p:bldP spid="2" grpId="0"/>
      <p:bldP spid="13" grpId="0"/>
      <p:bldP spid="10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Μερκ. Παναγιωτόπουλος-Φυσικός                       </a:t>
            </a:r>
            <a:r>
              <a:rPr lang="en-US" altLang="el-GR" smtClean="0"/>
              <a:t>www.merkopanas.blogspot.gr</a:t>
            </a:r>
            <a:endParaRPr lang="el-GR" altLang="el-GR"/>
          </a:p>
        </p:txBody>
      </p:sp>
      <p:sp>
        <p:nvSpPr>
          <p:cNvPr id="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B479-D70C-4EB1-B7F9-A2F9B3B611EB}" type="slidenum">
              <a:rPr lang="el-GR" altLang="el-GR"/>
              <a:pPr/>
              <a:t>20</a:t>
            </a:fld>
            <a:endParaRPr lang="el-GR" altLang="el-GR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026829" y="193570"/>
            <a:ext cx="4864282" cy="1804716"/>
          </a:xfrm>
          <a:prstGeom prst="cloudCallout">
            <a:avLst>
              <a:gd name="adj1" fmla="val 50974"/>
              <a:gd name="adj2" fmla="val 617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altLang="el-GR" b="1" dirty="0" smtClean="0">
                <a:latin typeface="Comic Sans MS" pitchFamily="66" charset="0"/>
              </a:rPr>
              <a:t> Σε τι με βοηθά, να  ξέρω τις ενδείξεις καλής λειτουργίας μιας συσκευής</a:t>
            </a:r>
            <a:r>
              <a:rPr lang="en-US" altLang="el-GR" b="1" dirty="0" smtClean="0">
                <a:latin typeface="Comic Sans MS" pitchFamily="66" charset="0"/>
              </a:rPr>
              <a:t>;</a:t>
            </a:r>
            <a:r>
              <a:rPr lang="el-GR" altLang="el-GR" b="1" dirty="0" smtClean="0">
                <a:latin typeface="Comic Sans MS" pitchFamily="66" charset="0"/>
              </a:rPr>
              <a:t> </a:t>
            </a:r>
            <a:endParaRPr lang="el-GR" altLang="el-GR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111" y="2114458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40" y="1710871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 rot="10816901" flipV="1">
            <a:off x="2154694" y="2856124"/>
            <a:ext cx="22989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altLang="el-G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 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l-GR" altLang="el-GR" sz="32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</a:t>
            </a:r>
            <a:r>
              <a:rPr lang="en-US" alt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l-GR" altLang="el-GR" sz="32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948800" y="1391172"/>
            <a:ext cx="33048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altLang="el-GR" dirty="0">
                <a:solidFill>
                  <a:schemeClr val="hlink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Μπορούμε </a:t>
            </a:r>
            <a:r>
              <a:rPr lang="el-GR" altLang="el-GR" sz="2400" b="1" dirty="0">
                <a:latin typeface="Comic Sans MS" panose="030F0702030302020204" pitchFamily="66" charset="0"/>
              </a:rPr>
              <a:t>να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βρούμε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948800" y="2114458"/>
            <a:ext cx="54349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l-GR" altLang="el-GR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το ρεύμα κανονικής λειτουργίας </a:t>
            </a:r>
            <a:r>
              <a:rPr lang="el-GR" altLang="el-G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Ι</a:t>
            </a:r>
            <a:r>
              <a:rPr lang="el-GR" altLang="el-GR" sz="28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</a:t>
            </a:r>
            <a:endParaRPr lang="el-GR" altLang="el-GR" sz="28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4541588" y="2646085"/>
            <a:ext cx="2284413" cy="1114424"/>
            <a:chOff x="2971" y="1894"/>
            <a:chExt cx="1439" cy="702"/>
          </a:xfrm>
        </p:grpSpPr>
        <p:graphicFrame>
          <p:nvGraphicFramePr>
            <p:cNvPr id="1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6088422"/>
                </p:ext>
              </p:extLst>
            </p:nvPr>
          </p:nvGraphicFramePr>
          <p:xfrm>
            <a:off x="3305" y="1894"/>
            <a:ext cx="1105" cy="7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16" name="Εξίσωση" r:id="rId6" imgW="698400" imgH="444240" progId="Equation.3">
                    <p:embed/>
                  </p:oleObj>
                </mc:Choice>
                <mc:Fallback>
                  <p:oleObj name="Εξίσωση" r:id="rId6" imgW="698400" imgH="444240" progId="Equation.3">
                    <p:embed/>
                    <p:pic>
                      <p:nvPicPr>
                        <p:cNvPr id="2356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5" y="1894"/>
                          <a:ext cx="1105" cy="7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2971" y="2220"/>
              <a:ext cx="363" cy="45"/>
            </a:xfrm>
            <a:prstGeom prst="rightArrow">
              <a:avLst>
                <a:gd name="adj1" fmla="val 50000"/>
                <a:gd name="adj2" fmla="val 201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949026" y="3768916"/>
            <a:ext cx="50120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l-GR" altLang="el-G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την αντίσταση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 </a:t>
            </a:r>
            <a:r>
              <a:rPr lang="el-GR" altLang="el-G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της συσκευής</a:t>
            </a:r>
            <a:endParaRPr lang="el-GR" altLang="el-GR" sz="2800" b="1" baseline="-250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2141456" y="4437089"/>
                <a:ext cx="2024144" cy="1089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l-GR" altLang="el-GR" sz="32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𝛋</m:t>
                          </m:r>
                        </m:sub>
                      </m:sSub>
                      <m:r>
                        <a:rPr lang="el-GR" altLang="el-GR" sz="32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l-GR" altLang="el-GR" sz="32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𝛋</m:t>
                              </m:r>
                            </m:sub>
                            <m:sup>
                              <m:r>
                                <a:rPr lang="el-GR" alt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alt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alt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1456" y="4437089"/>
                <a:ext cx="2024144" cy="1089850"/>
              </a:xfrm>
              <a:prstGeom prst="rect">
                <a:avLst/>
              </a:prstGeom>
              <a:blipFill>
                <a:blip r:embed="rId8"/>
                <a:stretch>
                  <a:fillRect b="-11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Ομάδα 2"/>
          <p:cNvGrpSpPr/>
          <p:nvPr/>
        </p:nvGrpSpPr>
        <p:grpSpPr>
          <a:xfrm>
            <a:off x="4275696" y="4437089"/>
            <a:ext cx="2550305" cy="1175899"/>
            <a:chOff x="4707540" y="4437089"/>
            <a:chExt cx="2550305" cy="1175899"/>
          </a:xfrm>
        </p:grpSpPr>
        <p:sp>
          <p:nvSpPr>
            <p:cNvPr id="25" name="AutoShape 15"/>
            <p:cNvSpPr>
              <a:spLocks noChangeArrowheads="1"/>
            </p:cNvSpPr>
            <p:nvPr/>
          </p:nvSpPr>
          <p:spPr bwMode="auto">
            <a:xfrm>
              <a:off x="4707540" y="5054048"/>
              <a:ext cx="576263" cy="71437"/>
            </a:xfrm>
            <a:prstGeom prst="rightArrow">
              <a:avLst>
                <a:gd name="adj1" fmla="val 50000"/>
                <a:gd name="adj2" fmla="val 201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3"/>
                <p:cNvSpPr>
                  <a:spLocks noChangeArrowheads="1"/>
                </p:cNvSpPr>
                <p:nvPr/>
              </p:nvSpPr>
              <p:spPr bwMode="auto">
                <a:xfrm>
                  <a:off x="5414263" y="4437089"/>
                  <a:ext cx="1843582" cy="11758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l-GR" sz="32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l-GR" altLang="el-GR" sz="3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l-GR" sz="32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altLang="el-GR" sz="32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el-GR" sz="32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el-GR" sz="32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l-GR" altLang="el-GR" sz="32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𝛋</m:t>
                                </m:r>
                              </m:sub>
                              <m:sup>
                                <m:r>
                                  <a:rPr lang="el-GR" altLang="el-GR" sz="32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altLang="el-GR" sz="32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l-GR" sz="32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l-GR" altLang="el-GR" sz="32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𝛋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altLang="el-GR" sz="32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6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14263" y="4437089"/>
                  <a:ext cx="1843582" cy="1175899"/>
                </a:xfrm>
                <a:prstGeom prst="rect">
                  <a:avLst/>
                </a:prstGeom>
                <a:blipFill>
                  <a:blip r:embed="rId9"/>
                  <a:stretch>
                    <a:fillRect b="-155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731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5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Μερκ. Παναγιωτόπουλος-Φυσικός                       </a:t>
            </a:r>
            <a:r>
              <a:rPr lang="en-US" altLang="el-GR" smtClean="0"/>
              <a:t>www.merkopanas.blogspot.gr</a:t>
            </a:r>
            <a:endParaRPr lang="el-GR" altLang="el-GR"/>
          </a:p>
        </p:txBody>
      </p:sp>
      <p:sp>
        <p:nvSpPr>
          <p:cNvPr id="1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EFDA-1E6C-4711-B567-E3868B06FEDC}" type="slidenum">
              <a:rPr lang="el-GR" altLang="el-GR"/>
              <a:pPr/>
              <a:t>21</a:t>
            </a:fld>
            <a:endParaRPr lang="el-GR" altLang="el-GR"/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02" y="924487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8004" y="480060"/>
            <a:ext cx="8426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Για να λειτουργεί σωστά μια ηλεκτρική συσκευή πρέπει</a:t>
            </a:r>
            <a:r>
              <a:rPr lang="en-US" sz="2400" b="1" dirty="0" smtClean="0">
                <a:latin typeface="Comic Sans MS" panose="030F0702030302020204" pitchFamily="66" charset="0"/>
              </a:rPr>
              <a:t>: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>
                <a:latin typeface="Comic Sans MS" panose="030F0702030302020204" pitchFamily="66" charset="0"/>
              </a:rPr>
              <a:t>Η</a:t>
            </a:r>
            <a:r>
              <a:rPr lang="el-GR" sz="2400" b="1" dirty="0" smtClean="0">
                <a:latin typeface="Comic Sans MS" panose="030F0702030302020204" pitchFamily="66" charset="0"/>
              </a:rPr>
              <a:t> τάση λειτουργίας της να είναι αυτή που ισχύει για το ηλεκτρικό δίκτυο της χώρας που βρίσκεται η συσκευή. Για την Ελλάδα και την Ευρώπη η κανονική τάση λειτουργίας </a:t>
            </a:r>
            <a:r>
              <a:rPr lang="el-GR" sz="2400" b="1" dirty="0" smtClean="0">
                <a:latin typeface="Comic Sans MS" panose="030F0702030302020204" pitchFamily="66" charset="0"/>
              </a:rPr>
              <a:t>του οικιακού δικτύου είναι </a:t>
            </a:r>
            <a:r>
              <a:rPr lang="el-GR" sz="2400" b="1" dirty="0" smtClean="0">
                <a:latin typeface="Comic Sans MS" panose="030F0702030302020204" pitchFamily="66" charset="0"/>
              </a:rPr>
              <a:t>220</a:t>
            </a:r>
            <a:r>
              <a:rPr lang="en-US" sz="2400" b="1" dirty="0" smtClean="0">
                <a:latin typeface="Comic Sans MS" panose="030F0702030302020204" pitchFamily="66" charset="0"/>
              </a:rPr>
              <a:t>V – 240V.</a:t>
            </a:r>
            <a:endParaRPr lang="el-GR" sz="24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Η ένταση του ηλεκτρικού ρεύματος να έχει τέτοια τιμή, ώστε η ηλεκτρική ισχύς (</a:t>
            </a:r>
            <a:r>
              <a:rPr lang="en-US" sz="2400" b="1" i="1" dirty="0" smtClean="0">
                <a:latin typeface="Comic Sans MS" panose="030F0702030302020204" pitchFamily="66" charset="0"/>
              </a:rPr>
              <a:t>P</a:t>
            </a:r>
            <a:r>
              <a:rPr lang="en-US" sz="2400" b="1" dirty="0" smtClean="0">
                <a:latin typeface="Comic Sans MS" panose="030F0702030302020204" pitchFamily="66" charset="0"/>
              </a:rPr>
              <a:t> = </a:t>
            </a:r>
            <a:r>
              <a:rPr lang="en-US" sz="2400" b="1" i="1" dirty="0" smtClean="0">
                <a:latin typeface="Comic Sans MS" panose="030F0702030302020204" pitchFamily="66" charset="0"/>
              </a:rPr>
              <a:t>V</a:t>
            </a:r>
            <a:r>
              <a:rPr lang="en-US" sz="2400" b="1" dirty="0" smtClean="0">
                <a:latin typeface="Comic Sans MS" panose="030F0702030302020204" pitchFamily="66" charset="0"/>
              </a:rPr>
              <a:t>.</a:t>
            </a:r>
            <a:r>
              <a:rPr lang="en-US" sz="2400" b="1" i="1" dirty="0" smtClean="0">
                <a:latin typeface="Comic Sans MS" panose="030F0702030302020204" pitchFamily="66" charset="0"/>
              </a:rPr>
              <a:t>I</a:t>
            </a:r>
            <a:r>
              <a:rPr lang="en-US" sz="2400" b="1" dirty="0" smtClean="0">
                <a:latin typeface="Comic Sans MS" panose="030F0702030302020204" pitchFamily="66" charset="0"/>
              </a:rPr>
              <a:t>) </a:t>
            </a:r>
            <a:r>
              <a:rPr lang="el-GR" sz="2400" b="1" dirty="0" smtClean="0">
                <a:latin typeface="Comic Sans MS" panose="030F0702030302020204" pitchFamily="66" charset="0"/>
              </a:rPr>
              <a:t>να μη ξεπερνά την αναγραφόμενη τιμή.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4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Μερκ. Παναγιωτόπουλος-Φυσικός                       </a:t>
            </a:r>
            <a:r>
              <a:rPr lang="en-US" altLang="el-GR" smtClean="0"/>
              <a:t>www.merkopanas.blogspot.gr</a:t>
            </a:r>
            <a:endParaRPr lang="el-GR" alt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AFB4-8B72-40F7-9F52-B135BE5D03A0}" type="slidenum">
              <a:rPr lang="el-GR" altLang="el-GR"/>
              <a:pPr/>
              <a:t>22</a:t>
            </a:fld>
            <a:endParaRPr lang="el-GR" altLang="el-GR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13748" y="127177"/>
            <a:ext cx="2720500" cy="79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Ασφάλειες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396240" y="526980"/>
            <a:ext cx="3577592" cy="3125939"/>
            <a:chOff x="461010" y="1397317"/>
            <a:chExt cx="3577592" cy="3125939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10" y="1397317"/>
              <a:ext cx="3577592" cy="26831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78180" y="4153924"/>
              <a:ext cx="3143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latin typeface="Comic Sans MS" panose="030F0702030302020204" pitchFamily="66" charset="0"/>
                </a:rPr>
                <a:t>Ηλεκτρικός πίνακας</a:t>
              </a:r>
              <a:r>
                <a:rPr lang="en-US" b="1" dirty="0" smtClean="0">
                  <a:latin typeface="Comic Sans MS" panose="030F0702030302020204" pitchFamily="66" charset="0"/>
                </a:rPr>
                <a:t> </a:t>
              </a:r>
              <a:r>
                <a:rPr lang="el-GR" b="1" dirty="0" smtClean="0">
                  <a:latin typeface="Comic Sans MS" panose="030F0702030302020204" pitchFamily="66" charset="0"/>
                </a:rPr>
                <a:t>σπιτιού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4311015" y="1070382"/>
            <a:ext cx="2686050" cy="2928583"/>
            <a:chOff x="4343400" y="1397317"/>
            <a:chExt cx="2686050" cy="2928583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1397317"/>
              <a:ext cx="2621280" cy="262128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343400" y="3956568"/>
              <a:ext cx="268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latin typeface="Comic Sans MS" panose="030F0702030302020204" pitchFamily="66" charset="0"/>
                </a:rPr>
                <a:t>Ηλεκτρική ασφάλεια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7334248" y="332918"/>
            <a:ext cx="4739792" cy="5108517"/>
            <a:chOff x="7334248" y="332918"/>
            <a:chExt cx="4739792" cy="5108517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4248" y="332918"/>
              <a:ext cx="4739792" cy="510851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453800" y="4795104"/>
              <a:ext cx="21159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latin typeface="Comic Sans MS" panose="030F0702030302020204" pitchFamily="66" charset="0"/>
                </a:rPr>
                <a:t>Σχέδιο ηλεκτρικού πίνακα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Ομάδα 14"/>
          <p:cNvGrpSpPr/>
          <p:nvPr/>
        </p:nvGrpSpPr>
        <p:grpSpPr>
          <a:xfrm>
            <a:off x="396240" y="3835262"/>
            <a:ext cx="4052267" cy="2440848"/>
            <a:chOff x="493019" y="4162198"/>
            <a:chExt cx="4052267" cy="2440848"/>
          </a:xfrm>
        </p:grpSpPr>
        <p:pic>
          <p:nvPicPr>
            <p:cNvPr id="14" name="Εικόνα 1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310" y="4162198"/>
              <a:ext cx="3767484" cy="205055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93019" y="6233714"/>
              <a:ext cx="4052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>
                  <a:latin typeface="Comic Sans MS" panose="030F0702030302020204" pitchFamily="66" charset="0"/>
                </a:rPr>
                <a:t>Ηλεκτρικές ασφάλειες αυτοκινήτου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9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Μερκ. Παναγιωτόπουλος-Φυσικός                       </a:t>
            </a:r>
            <a:r>
              <a:rPr lang="en-US" altLang="el-GR" smtClean="0"/>
              <a:t>www.merkopanas.blogspot.gr</a:t>
            </a:r>
            <a:endParaRPr lang="el-GR" alt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54F24-8A3F-443B-925E-3719D94D2452}" type="slidenum">
              <a:rPr lang="el-GR" altLang="el-GR"/>
              <a:pPr/>
              <a:t>23</a:t>
            </a:fld>
            <a:endParaRPr lang="el-GR" altLang="el-GR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0" y="990781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4539" y="480060"/>
            <a:ext cx="73764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Οι ηλεκτρικές ασφάλειες χρησιμοποιούνται για την προφύλαξη των ηλεκτρικών κυκλωμάτων από πιθανή υπέρμετρη αύξηση της έντασης του ρεύματος.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Κάθε ασφάλεια χαρακτηρίζεται από μια τιμή έντασης ρεύματος, που αν για κάποιο λόγο ξεπεραστεί, προκαλείται διακοπή λειτουργίας του κυκλώματος.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020" y="742366"/>
            <a:ext cx="2842736" cy="2842736"/>
          </a:xfrm>
          <a:prstGeom prst="rect">
            <a:avLst/>
          </a:prstGeom>
        </p:spPr>
      </p:pic>
      <p:sp>
        <p:nvSpPr>
          <p:cNvPr id="5" name="Οβάλ 4"/>
          <p:cNvSpPr/>
          <p:nvPr/>
        </p:nvSpPr>
        <p:spPr>
          <a:xfrm>
            <a:off x="9593833" y="2538623"/>
            <a:ext cx="1011555" cy="4714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25Α</a:t>
            </a:r>
            <a:endParaRPr lang="el-G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320" y="3758510"/>
            <a:ext cx="10914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Για την εκλογή της κατάλληλης ασφάλειας παίρνουμε υπόψη μας την ένταση του ρεύματος (</a:t>
            </a:r>
            <a:r>
              <a:rPr lang="el-GR" sz="2000" b="1" i="1" dirty="0" err="1" smtClean="0">
                <a:latin typeface="Comic Sans MS" panose="030F0702030302020204" pitchFamily="66" charset="0"/>
              </a:rPr>
              <a:t>Ι</a:t>
            </a:r>
            <a:r>
              <a:rPr lang="el-GR" sz="2000" b="1" baseline="-25000" dirty="0" err="1" smtClean="0">
                <a:latin typeface="Comic Sans MS" panose="030F0702030302020204" pitchFamily="66" charset="0"/>
              </a:rPr>
              <a:t>κ</a:t>
            </a:r>
            <a:r>
              <a:rPr lang="el-GR" sz="2000" b="1" dirty="0" smtClean="0">
                <a:latin typeface="Comic Sans MS" panose="030F0702030302020204" pitchFamily="66" charset="0"/>
              </a:rPr>
              <a:t>) κανονικής λειτουργίας των συσκευών που προστατεύονται από αυτή την ασφάλεια.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Επειδή στο εμπόριο κυκλοφορούν ορισμένοι τύποι ασφαλειών (π.χ.6Α,10Α,15Α,25Α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κλπ</a:t>
            </a:r>
            <a:r>
              <a:rPr lang="el-GR" sz="2000" b="1" dirty="0" smtClean="0">
                <a:latin typeface="Comic Sans MS" panose="030F0702030302020204" pitchFamily="66" charset="0"/>
              </a:rPr>
              <a:t>), επιλέγουμε την ασφάλεια με την αμέσως μεγαλύτερη ένδειξη από αυτή που απαιτείται. 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0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Μερκ. Παναγιωτόπουλος-Φυσικός                       </a:t>
            </a:r>
            <a:r>
              <a:rPr lang="en-US" altLang="el-GR" smtClean="0"/>
              <a:t>www.merkopanas.blogspot.gr</a:t>
            </a:r>
            <a:endParaRPr lang="el-GR" altLang="el-GR"/>
          </a:p>
        </p:txBody>
      </p:sp>
      <p:sp>
        <p:nvSpPr>
          <p:cNvPr id="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6BE62-2597-47D9-976E-7F228B9741F3}" type="slidenum">
              <a:rPr lang="el-GR" altLang="el-GR"/>
              <a:pPr/>
              <a:t>24</a:t>
            </a:fld>
            <a:endParaRPr lang="el-GR" altLang="el-GR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524001" y="1891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592081" y="312032"/>
            <a:ext cx="3007837" cy="79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Βραχυκύκλωμα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80" y="1657144"/>
            <a:ext cx="8269474" cy="3429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499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74401" y="2659035"/>
            <a:ext cx="7985599" cy="33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l-GR" altLang="el-GR" sz="2400" b="1" dirty="0">
                <a:latin typeface="Comic Sans MS" panose="030F0702030302020204" pitchFamily="66" charset="0"/>
              </a:rPr>
              <a:t>Το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βραχυκύκλωμα</a:t>
            </a:r>
            <a:r>
              <a:rPr lang="el-GR" altLang="el-GR" sz="2400" b="1" dirty="0">
                <a:latin typeface="Comic Sans MS" panose="030F0702030302020204" pitchFamily="66" charset="0"/>
              </a:rPr>
              <a:t> προκαλείται, αν συνδέσουμε δύο σημεία ενός ηλεκτρικού κυκλώματος με αγωγό αμελητέας αντίστασης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.</a:t>
            </a:r>
            <a:endParaRPr lang="en-US" altLang="el-GR" sz="24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l-GR" sz="2400" b="1" dirty="0" smtClean="0">
                <a:latin typeface="Comic Sans MS" panose="030F0702030302020204" pitchFamily="66" charset="0"/>
              </a:rPr>
              <a:t>Τότε, τα ηλεκτρόνια βρίσκουν έναν πιο εύκολο δρόμο για την ηλεκτρική πηγή, δηλαδή δημιουργείται ένα πιο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σύντομο κύκλωμα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(βραχύ κύκλωμα).  </a:t>
            </a:r>
            <a:endParaRPr lang="en-US" altLang="el-GR" sz="2400" b="1" dirty="0" smtClean="0">
              <a:latin typeface="Comic Sans MS" panose="030F0702030302020204" pitchFamily="66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7249409" y="274993"/>
            <a:ext cx="3097530" cy="1380071"/>
          </a:xfrm>
          <a:prstGeom prst="cloudCallout">
            <a:avLst>
              <a:gd name="adj1" fmla="val 69793"/>
              <a:gd name="adj2" fmla="val 634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altLang="el-GR" sz="2000" b="1" dirty="0">
                <a:latin typeface="Comic Sans MS" panose="030F0702030302020204" pitchFamily="66" charset="0"/>
              </a:rPr>
              <a:t>Τι είναι το βραχυκύκλωμα</a:t>
            </a:r>
            <a:r>
              <a:rPr lang="en-US" altLang="el-GR" sz="2000" b="1" dirty="0">
                <a:latin typeface="Comic Sans MS" panose="030F0702030302020204" pitchFamily="66" charset="0"/>
              </a:rPr>
              <a:t>;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111" y="1735023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0" y="3419827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0" y="360091"/>
            <a:ext cx="2095500" cy="200977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99" y="370123"/>
            <a:ext cx="3698131" cy="228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70" y="1511017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0730" y="530294"/>
            <a:ext cx="9390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Αυτό έχει ως αποτέλεσμα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την υπερβολική αύξηση της έντασης του ηλεκτρικού ρεύματος,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την τήξη του αγωγού (σύρματος), αν δεν υπάρχει ασφάλεια,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την πιθανή δημιουργία σπινθήρα,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την έναρξη πυρκαγιάς, αν υπάρχουν κοντά εύφλεκτα υλικά.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023109" y="290041"/>
            <a:ext cx="7898129" cy="443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Μαθηματική επεξεργασία </a:t>
            </a:r>
            <a:r>
              <a:rPr lang="el-GR" altLang="el-GR" sz="28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βραχυκλώματος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3223" y="3578933"/>
                <a:ext cx="1405890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 panose="02040503050406030204" pitchFamily="18" charset="0"/>
                        </a:rPr>
                        <m:t>𝜤</m:t>
                      </m:r>
                      <m:r>
                        <a:rPr lang="el-GR" sz="24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23" y="3578933"/>
                <a:ext cx="1405890" cy="7813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Ομάδα 5"/>
          <p:cNvGrpSpPr/>
          <p:nvPr/>
        </p:nvGrpSpPr>
        <p:grpSpPr>
          <a:xfrm>
            <a:off x="2099113" y="3574124"/>
            <a:ext cx="3520003" cy="786177"/>
            <a:chOff x="2099113" y="3574124"/>
            <a:chExt cx="3520003" cy="786177"/>
          </a:xfrm>
        </p:grpSpPr>
        <p:sp>
          <p:nvSpPr>
            <p:cNvPr id="12" name="Δεξί βέλος 11"/>
            <p:cNvSpPr/>
            <p:nvPr/>
          </p:nvSpPr>
          <p:spPr>
            <a:xfrm>
              <a:off x="2099113" y="3969617"/>
              <a:ext cx="605790" cy="10656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602470" y="3574124"/>
                  <a:ext cx="3016646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𝜤</m:t>
                        </m:r>
                        <m:r>
                          <a:rPr lang="el-GR" sz="2400" b="1" i="0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𝟐𝟐𝟎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𝟒𝟒𝟎</m:t>
                            </m:r>
                            <m:r>
                              <a:rPr lang="el-GR" sz="2400" b="1" i="0" smtClean="0">
                                <a:latin typeface="Cambria Math" panose="02040503050406030204" pitchFamily="18" charset="0"/>
                              </a:rPr>
                              <m:t>𝛀</m:t>
                            </m:r>
                          </m:den>
                        </m:f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l-GR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𝚨</m:t>
                        </m:r>
                      </m:oMath>
                    </m:oMathPara>
                  </a14:m>
                  <a:endParaRPr lang="el-GR" sz="2400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2470" y="3574124"/>
                  <a:ext cx="3016646" cy="7861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/>
          <p:cNvSpPr txBox="1"/>
          <p:nvPr/>
        </p:nvSpPr>
        <p:spPr>
          <a:xfrm>
            <a:off x="1300639" y="820993"/>
            <a:ext cx="3211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Πριν το βραχυκύκλωμα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31685" y="816053"/>
            <a:ext cx="3211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Μετά το βραχυκύκλωμα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51412" y="3415036"/>
                <a:ext cx="2778283" cy="84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400" b="1" i="0" smtClean="0">
                              <a:latin typeface="Cambria Math" panose="02040503050406030204" pitchFamily="18" charset="0"/>
                            </a:rPr>
                            <m:t>𝛐𝛌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412" y="3415036"/>
                <a:ext cx="2778283" cy="844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Δεξί βέλος 20"/>
          <p:cNvSpPr/>
          <p:nvPr/>
        </p:nvSpPr>
        <p:spPr>
          <a:xfrm>
            <a:off x="9541908" y="3766647"/>
            <a:ext cx="605790" cy="10656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31685" y="4439621"/>
                <a:ext cx="3437890" cy="783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400" b="1" i="0" smtClean="0">
                              <a:latin typeface="Cambria Math" panose="02040503050406030204" pitchFamily="18" charset="0"/>
                            </a:rPr>
                            <m:t>𝛐𝛌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𝟒𝟎𝟎</m:t>
                          </m:r>
                          <m:r>
                            <a:rPr lang="el-GR" sz="2400" b="1" i="0" smtClean="0">
                              <a:latin typeface="Cambria Math" panose="02040503050406030204" pitchFamily="18" charset="0"/>
                            </a:rPr>
                            <m:t>𝛀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el-GR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l-GR" sz="2400" b="1" i="0" smtClean="0">
                              <a:latin typeface="Cambria Math" panose="02040503050406030204" pitchFamily="18" charset="0"/>
                            </a:rPr>
                            <m:t>𝛀</m:t>
                          </m:r>
                        </m:num>
                        <m:den>
                          <m:r>
                            <a:rPr lang="el-GR" sz="2400" b="1" i="1" smtClean="0">
                              <a:latin typeface="Cambria Math" panose="02040503050406030204" pitchFamily="18" charset="0"/>
                            </a:rPr>
                            <m:t>𝟒𝟒𝟏</m:t>
                          </m:r>
                          <m:r>
                            <a:rPr lang="el-GR" sz="2400" b="1" i="0" smtClean="0"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l-GR" sz="2400" b="1" i="0" smtClean="0"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685" y="4439621"/>
                <a:ext cx="3437890" cy="783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23536" y="5392038"/>
                <a:ext cx="330025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𝜤</m:t>
                      </m:r>
                      <m:r>
                        <a:rPr lang="el-GR" sz="24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𝟐𝟐𝟎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el-GR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l-GR" sz="2400" b="1" i="0" smtClean="0"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𝟐𝟐𝟎</m:t>
                      </m:r>
                      <m:r>
                        <a:rPr lang="el-GR" sz="24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𝚨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536" y="5392038"/>
                <a:ext cx="3300252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Εικόνα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66" y="1416010"/>
            <a:ext cx="3734321" cy="205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2131022" y="1393408"/>
                <a:ext cx="1210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𝜤</m:t>
                      </m:r>
                      <m:r>
                        <a:rPr lang="el-GR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l-GR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l-GR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l-GR" b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𝚨</m:t>
                      </m:r>
                    </m:oMath>
                  </m:oMathPara>
                </a14:m>
                <a:endParaRPr lang="el-GR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022" y="1393408"/>
                <a:ext cx="121058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Εικόνα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39" y="1398721"/>
            <a:ext cx="3810532" cy="1943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Ορθογώνιο 22"/>
              <p:cNvSpPr/>
              <p:nvPr/>
            </p:nvSpPr>
            <p:spPr>
              <a:xfrm>
                <a:off x="7838146" y="1393408"/>
                <a:ext cx="14023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𝜤</m:t>
                      </m:r>
                      <m:r>
                        <a:rPr lang="el-GR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𝟐𝟐𝟎</m:t>
                      </m:r>
                      <m:r>
                        <a:rPr lang="el-GR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𝚨</m:t>
                      </m:r>
                    </m:oMath>
                  </m:oMathPara>
                </a14:m>
                <a:endParaRPr 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Ορθογώνιο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146" y="1393408"/>
                <a:ext cx="140237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58260" y="4507719"/>
            <a:ext cx="5154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Καταλαβαίνουμε τις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δραματικές συνέπειες </a:t>
            </a:r>
            <a:r>
              <a:rPr lang="el-GR" sz="2000" b="1" dirty="0" smtClean="0">
                <a:latin typeface="Comic Sans MS" panose="030F0702030302020204" pitchFamily="66" charset="0"/>
              </a:rPr>
              <a:t>που μπορεί να έχει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αύξηση </a:t>
            </a:r>
            <a:r>
              <a:rPr lang="el-GR" sz="2000" b="1" dirty="0" smtClean="0">
                <a:latin typeface="Comic Sans MS" panose="030F0702030302020204" pitchFamily="66" charset="0"/>
              </a:rPr>
              <a:t>της έντασης του ρεύματος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0,5Α σε 220Α!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64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  <p:bldP spid="15" grpId="0"/>
      <p:bldP spid="20" grpId="0"/>
      <p:bldP spid="21" grpId="0" animBg="1"/>
      <p:bldP spid="22" grpId="0"/>
      <p:bldP spid="24" grpId="0"/>
      <p:bldP spid="8" grpId="0"/>
      <p:bldP spid="23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65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28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1554" y="141777"/>
            <a:ext cx="8028892" cy="9646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με θέμα </a:t>
            </a:r>
            <a:r>
              <a:rPr lang="el-GR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 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Ηλεκτρική Ενέργεια – Ηλεκτρική Ισχύς ».</a:t>
            </a:r>
            <a:endParaRPr lang="el-GR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737685" y="1225272"/>
            <a:ext cx="871663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Διαδικτυακή </a:t>
            </a:r>
            <a:r>
              <a:rPr lang="el-GR" altLang="el-GR" sz="2000" b="1" dirty="0">
                <a:latin typeface="Comic Sans MS" pitchFamily="66" charset="0"/>
              </a:rPr>
              <a:t>παρουσίαση από </a:t>
            </a:r>
            <a:r>
              <a:rPr lang="el-GR" altLang="el-GR" sz="2000" b="1" dirty="0" smtClean="0">
                <a:latin typeface="Comic Sans MS" pitchFamily="66" charset="0"/>
              </a:rPr>
              <a:t>τον Σωκράτη </a:t>
            </a:r>
            <a:r>
              <a:rPr lang="el-GR" altLang="el-GR" sz="2000" b="1" dirty="0" err="1" smtClean="0">
                <a:latin typeface="Comic Sans MS" pitchFamily="66" charset="0"/>
              </a:rPr>
              <a:t>Καλελή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</a:p>
          <a:p>
            <a:pPr algn="just"/>
            <a:endParaRPr lang="el-GR" altLang="el-GR" sz="10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Προσομοίωση </a:t>
            </a:r>
            <a:r>
              <a:rPr lang="el-GR" altLang="el-GR" sz="2000" b="1" dirty="0">
                <a:latin typeface="Comic Sans MS" pitchFamily="66" charset="0"/>
              </a:rPr>
              <a:t>του Ηλία </a:t>
            </a:r>
            <a:r>
              <a:rPr lang="el-GR" altLang="el-GR" sz="2000" b="1" dirty="0" err="1">
                <a:latin typeface="Comic Sans MS" pitchFamily="66" charset="0"/>
              </a:rPr>
              <a:t>Σιτσανλή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για το νόμο του </a:t>
            </a:r>
            <a:r>
              <a:rPr lang="en-US" altLang="el-GR" sz="2000" b="1" dirty="0" smtClean="0">
                <a:latin typeface="Comic Sans MS" pitchFamily="66" charset="0"/>
              </a:rPr>
              <a:t>Joule  </a:t>
            </a:r>
            <a:r>
              <a:rPr lang="el-GR" altLang="el-GR" sz="2000" b="1" dirty="0" smtClean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altLang="el-GR" sz="10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Φύλλο πειραματικής εργασίας με θέμα</a:t>
            </a:r>
            <a:r>
              <a:rPr lang="en-US" altLang="el-GR" sz="2000" b="1" dirty="0" smtClean="0">
                <a:latin typeface="Comic Sans MS" pitchFamily="66" charset="0"/>
              </a:rPr>
              <a:t>: </a:t>
            </a:r>
            <a:r>
              <a:rPr lang="el-GR" altLang="el-GR" sz="2000" b="1" dirty="0" smtClean="0">
                <a:latin typeface="Comic Sans MS" pitchFamily="66" charset="0"/>
              </a:rPr>
              <a:t>«Σύνδεση αντιστατών – Βραχυκύκλωμα»  </a:t>
            </a:r>
            <a:r>
              <a:rPr lang="el-GR" altLang="el-GR" sz="2000" b="1" dirty="0" smtClean="0">
                <a:latin typeface="Comic Sans MS" pitchFamily="66" charset="0"/>
                <a:hlinkClick r:id="rId4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 </a:t>
            </a:r>
            <a:endParaRPr lang="el-GR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l-GR" altLang="el-GR" sz="10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Πειραματικός υπολογισμός του Ηλεκτρικού Ισοδύναμου της Θερμότητας από το Φυσικό Τμήμα Πανεπιστημίου Κρήτης  </a:t>
            </a:r>
            <a:r>
              <a:rPr lang="el-GR" altLang="el-GR" sz="2000" b="1" dirty="0" smtClean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 </a:t>
            </a:r>
            <a:endParaRPr lang="en-US" altLang="el-GR" sz="1200" b="1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l-GR" altLang="el-GR" sz="10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Πολλές ερωτήσεις και ασκήσεις από τον ιστότοπο «Υλικό Φυσικής – Χημείας»  </a:t>
            </a:r>
            <a:r>
              <a:rPr lang="el-GR" altLang="el-GR" sz="2000" b="1" dirty="0" smtClean="0">
                <a:latin typeface="Comic Sans MS" pitchFamily="66" charset="0"/>
                <a:hlinkClick r:id="rId6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 </a:t>
            </a:r>
            <a:endParaRPr lang="el-GR" altLang="el-G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1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77340" y="378103"/>
            <a:ext cx="883539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Πολλαπλής Επιλογής στο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Δυναμικό Ηλεκτρισμό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πρόγραμμα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Hot Potatoes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altLang="el-GR" sz="2400" b="1" dirty="0" smtClean="0">
                <a:latin typeface="Comic Sans MS" pitchFamily="66" charset="0"/>
                <a:hlinkClick r:id="rId2"/>
              </a:rPr>
              <a:t>εδώ</a:t>
            </a:r>
            <a:endParaRPr lang="el-GR" altLang="el-GR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b="1" dirty="0" smtClean="0">
                <a:latin typeface="Comic Sans MS" pitchFamily="66" charset="0"/>
              </a:rPr>
              <a:t>(Οι ερωτήσεις είναι για το σύνολο του κεφαλαίου «Συνεχές Ηλεκτρικό Ρεύμα»)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b="1" dirty="0" smtClean="0">
                <a:latin typeface="Comic Sans MS" pitchFamily="66" charset="0"/>
              </a:rPr>
              <a:t>Θα βρείτε </a:t>
            </a:r>
            <a:r>
              <a:rPr lang="el-GR" altLang="el-GR" b="1" dirty="0">
                <a:latin typeface="Comic Sans MS" pitchFamily="66" charset="0"/>
              </a:rPr>
              <a:t>3 αναρτήσεις με 100 ερωτήσεις συνολικά (30 + 35 + 35)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endParaRPr lang="el-GR" altLang="el-GR" b="1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5445" y="2924709"/>
            <a:ext cx="8881110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Θέματα (παλαιών) πανελλαδικών εξετάσεων της Β’ Λυκείου στο Δυναμικό Ηλεκτρισμό  </a:t>
            </a:r>
            <a:r>
              <a:rPr lang="el-GR" sz="2400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5445" y="4240530"/>
            <a:ext cx="8881110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Ερωτήσεις Β’ θέματος σε </a:t>
            </a:r>
            <a:r>
              <a:rPr lang="en-US" sz="2400" b="1" dirty="0" smtClean="0">
                <a:latin typeface="Comic Sans MS" panose="030F0702030302020204" pitchFamily="66" charset="0"/>
              </a:rPr>
              <a:t>word </a:t>
            </a:r>
            <a:r>
              <a:rPr lang="el-GR" sz="2400" b="1" dirty="0" smtClean="0">
                <a:latin typeface="Comic Sans MS" panose="030F0702030302020204" pitchFamily="66" charset="0"/>
              </a:rPr>
              <a:t>στο Δυναμικό Ηλεκτρισμό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από την ΤΡΑΠΕΖΑ ΘΕΜΑΤΩΝ  </a:t>
            </a:r>
            <a:r>
              <a:rPr lang="el-GR" sz="2400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9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77" y="1392126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448296" y="581433"/>
            <a:ext cx="79793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Για τη λειτουργία των ηλεκτρικών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συσκευών</a:t>
            </a:r>
            <a:r>
              <a:rPr lang="en-US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απαιτείται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/>
            </a:r>
            <a:b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ενέργεια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, η οποία προσφέρεται από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μία </a:t>
            </a: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πηγή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. </a:t>
            </a:r>
            <a:endParaRPr lang="en-US" sz="2400" b="1" dirty="0" smtClean="0">
              <a:solidFill>
                <a:srgbClr val="242021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Η ενέργεια</a:t>
            </a:r>
            <a:r>
              <a:rPr lang="en-US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αυτή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λέγεται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ηλεκτρική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ενέργεια</a:t>
            </a:r>
            <a:r>
              <a:rPr lang="en-US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.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43" y="2913392"/>
            <a:ext cx="56673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Μερκ. Παναγιωτόπουλος-Φυσικός                       </a:t>
            </a:r>
            <a:r>
              <a:rPr lang="en-US" altLang="el-GR" smtClean="0"/>
              <a:t>www.merkopanas.blogspot.gr</a:t>
            </a:r>
            <a:endParaRPr lang="el-GR" altLang="el-GR"/>
          </a:p>
        </p:txBody>
      </p:sp>
      <p:sp>
        <p:nvSpPr>
          <p:cNvPr id="1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E65B-C538-4763-8FFA-BE39804CCB2D}" type="slidenum">
              <a:rPr lang="el-GR" altLang="el-GR"/>
              <a:pPr/>
              <a:t>30</a:t>
            </a:fld>
            <a:endParaRPr lang="el-GR" altLang="el-GR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524001" y="19632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783632" y="2060848"/>
            <a:ext cx="6480720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σχολικό βιβλίο</a:t>
            </a:r>
          </a:p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119)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  <a:latin typeface="Calibri"/>
              </a:rPr>
              <a:t>Μερκ. Παναγιωτόπουλος-Φυσικός      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94410" y="390228"/>
            <a:ext cx="10287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/>
              <a:t>4. </a:t>
            </a:r>
            <a:r>
              <a:rPr lang="el-GR" sz="2000" b="1" dirty="0" smtClean="0"/>
              <a:t> </a:t>
            </a:r>
            <a:r>
              <a:rPr lang="el-GR" sz="2000" dirty="0" smtClean="0"/>
              <a:t>Σημειώστε </a:t>
            </a:r>
            <a:r>
              <a:rPr lang="el-GR" sz="2000" dirty="0"/>
              <a:t>με (X) τη σωστή απάντηση. </a:t>
            </a:r>
            <a:r>
              <a:rPr lang="el-GR" sz="2000" dirty="0" smtClean="0"/>
              <a:t>Αν μειώσουμε </a:t>
            </a:r>
            <a:r>
              <a:rPr lang="el-GR" sz="2000" dirty="0"/>
              <a:t>την αντίσταση μιας </a:t>
            </a:r>
            <a:r>
              <a:rPr lang="el-GR" sz="2000" dirty="0" smtClean="0"/>
              <a:t>ηλεκτρικής θερμάστρας</a:t>
            </a:r>
            <a:r>
              <a:rPr lang="el-GR" sz="2000" dirty="0"/>
              <a:t>, τότε η ισχύς της:</a:t>
            </a:r>
          </a:p>
          <a:p>
            <a:pPr>
              <a:lnSpc>
                <a:spcPct val="150000"/>
              </a:lnSpc>
            </a:pPr>
            <a:r>
              <a:rPr lang="el-GR" sz="2000" b="1" dirty="0"/>
              <a:t>α) </a:t>
            </a:r>
            <a:r>
              <a:rPr lang="el-GR" sz="2000" b="1" dirty="0" smtClean="0"/>
              <a:t> </a:t>
            </a:r>
            <a:r>
              <a:rPr lang="el-GR" sz="2000" dirty="0" smtClean="0"/>
              <a:t>μειώνεται.</a:t>
            </a:r>
            <a:endParaRPr lang="el-GR" sz="2000" dirty="0"/>
          </a:p>
          <a:p>
            <a:pPr>
              <a:lnSpc>
                <a:spcPct val="150000"/>
              </a:lnSpc>
            </a:pPr>
            <a:r>
              <a:rPr lang="el-GR" sz="2000" b="1" dirty="0"/>
              <a:t>β) </a:t>
            </a:r>
            <a:r>
              <a:rPr lang="el-GR" sz="2000" b="1" dirty="0" smtClean="0"/>
              <a:t> </a:t>
            </a:r>
            <a:r>
              <a:rPr lang="el-GR" sz="2000" dirty="0" smtClean="0"/>
              <a:t>αυξάνεται.</a:t>
            </a:r>
            <a:endParaRPr lang="el-GR" sz="2000" dirty="0"/>
          </a:p>
          <a:p>
            <a:pPr>
              <a:lnSpc>
                <a:spcPct val="150000"/>
              </a:lnSpc>
            </a:pPr>
            <a:r>
              <a:rPr lang="el-GR" sz="2000" b="1" dirty="0"/>
              <a:t>γ) </a:t>
            </a:r>
            <a:r>
              <a:rPr lang="el-GR" sz="2000" b="1" dirty="0" smtClean="0"/>
              <a:t> </a:t>
            </a:r>
            <a:r>
              <a:rPr lang="el-GR" sz="2000" dirty="0" smtClean="0"/>
              <a:t>παραμένει σταθερή.</a:t>
            </a:r>
            <a:endParaRPr lang="el-GR" sz="2000" dirty="0"/>
          </a:p>
          <a:p>
            <a:pPr>
              <a:lnSpc>
                <a:spcPct val="150000"/>
              </a:lnSpc>
            </a:pPr>
            <a:r>
              <a:rPr lang="el-GR" sz="2000" b="1" dirty="0"/>
              <a:t>δ) </a:t>
            </a:r>
            <a:r>
              <a:rPr lang="el-GR" sz="2000" b="1" dirty="0" smtClean="0"/>
              <a:t> </a:t>
            </a:r>
            <a:r>
              <a:rPr lang="el-GR" sz="2000" dirty="0" smtClean="0"/>
              <a:t>μηδενίζεται.</a:t>
            </a:r>
          </a:p>
          <a:p>
            <a:pPr>
              <a:lnSpc>
                <a:spcPct val="150000"/>
              </a:lnSpc>
            </a:pPr>
            <a:endParaRPr lang="el-GR" sz="2000" dirty="0"/>
          </a:p>
          <a:p>
            <a:pPr>
              <a:lnSpc>
                <a:spcPct val="150000"/>
              </a:lnSpc>
            </a:pPr>
            <a:r>
              <a:rPr lang="el-GR" sz="2000" b="1" dirty="0"/>
              <a:t>5. </a:t>
            </a:r>
            <a:r>
              <a:rPr lang="el-GR" sz="2000" b="1" dirty="0" smtClean="0"/>
              <a:t>  </a:t>
            </a:r>
            <a:r>
              <a:rPr lang="el-GR" sz="2000" dirty="0" smtClean="0"/>
              <a:t>Σημειώστε </a:t>
            </a:r>
            <a:r>
              <a:rPr lang="el-GR" sz="2000" dirty="0"/>
              <a:t>με (X) τη σωστή απάντηση. Αν </a:t>
            </a:r>
            <a:r>
              <a:rPr lang="el-GR" sz="2000" dirty="0" smtClean="0"/>
              <a:t>η τάση </a:t>
            </a:r>
            <a:r>
              <a:rPr lang="el-GR" sz="2000" dirty="0"/>
              <a:t>στα άκρα μιας αντίστασης </a:t>
            </a:r>
            <a:r>
              <a:rPr lang="el-GR" sz="2000" dirty="0" smtClean="0"/>
              <a:t>διπλασιάζεται</a:t>
            </a:r>
            <a:r>
              <a:rPr lang="el-GR" sz="2000" dirty="0"/>
              <a:t>, τότε η θερμότητα που εκλύεται </a:t>
            </a:r>
            <a:r>
              <a:rPr lang="el-GR" sz="2000" dirty="0" smtClean="0"/>
              <a:t>στον ίδιο </a:t>
            </a:r>
            <a:r>
              <a:rPr lang="el-GR" sz="2000" dirty="0"/>
              <a:t>χρόνο, μεταβάλλεται:</a:t>
            </a:r>
          </a:p>
          <a:p>
            <a:pPr>
              <a:lnSpc>
                <a:spcPct val="150000"/>
              </a:lnSpc>
            </a:pPr>
            <a:r>
              <a:rPr lang="el-GR" sz="2000" b="1" dirty="0"/>
              <a:t>α) </a:t>
            </a:r>
            <a:r>
              <a:rPr lang="el-GR" sz="2000" b="1" dirty="0" smtClean="0"/>
              <a:t> </a:t>
            </a:r>
            <a:r>
              <a:rPr lang="el-GR" sz="2000" dirty="0" smtClean="0"/>
              <a:t>100%.                          </a:t>
            </a:r>
            <a:r>
              <a:rPr lang="el-GR" sz="2000" b="1" dirty="0" smtClean="0"/>
              <a:t>β</a:t>
            </a:r>
            <a:r>
              <a:rPr lang="el-GR" sz="2000" b="1" dirty="0"/>
              <a:t>) </a:t>
            </a:r>
            <a:r>
              <a:rPr lang="el-GR" sz="2000" b="1" dirty="0" smtClean="0"/>
              <a:t> </a:t>
            </a:r>
            <a:r>
              <a:rPr lang="el-GR" sz="2000" dirty="0" smtClean="0"/>
              <a:t>200%.                        </a:t>
            </a:r>
            <a:r>
              <a:rPr lang="el-GR" sz="2000" b="1" dirty="0" smtClean="0"/>
              <a:t>γ</a:t>
            </a:r>
            <a:r>
              <a:rPr lang="el-GR" sz="2000" b="1" dirty="0"/>
              <a:t>) </a:t>
            </a:r>
            <a:r>
              <a:rPr lang="el-GR" sz="2000" b="1" dirty="0" smtClean="0"/>
              <a:t> </a:t>
            </a:r>
            <a:r>
              <a:rPr lang="el-GR" sz="2000" dirty="0" smtClean="0"/>
              <a:t>300%.                         </a:t>
            </a:r>
            <a:r>
              <a:rPr lang="el-GR" sz="2000" b="1" dirty="0" smtClean="0"/>
              <a:t>δ</a:t>
            </a:r>
            <a:r>
              <a:rPr lang="el-GR" sz="2000" b="1" dirty="0"/>
              <a:t>) </a:t>
            </a:r>
            <a:r>
              <a:rPr lang="el-GR" sz="2000" b="1" dirty="0" smtClean="0"/>
              <a:t> </a:t>
            </a:r>
            <a:r>
              <a:rPr lang="el-GR" sz="2000" dirty="0" smtClean="0"/>
              <a:t>400%.</a:t>
            </a:r>
            <a:endParaRPr lang="el-GR" sz="2000" dirty="0"/>
          </a:p>
        </p:txBody>
      </p:sp>
      <p:sp>
        <p:nvSpPr>
          <p:cNvPr id="5" name="Οβάλ 4"/>
          <p:cNvSpPr/>
          <p:nvPr/>
        </p:nvSpPr>
        <p:spPr>
          <a:xfrm>
            <a:off x="960120" y="1867109"/>
            <a:ext cx="434340" cy="4188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8126730" y="4579829"/>
            <a:ext cx="422910" cy="4265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39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  <a:latin typeface="Calibri"/>
              </a:rPr>
              <a:t>Μερκ. Παναγιωτόπουλος-Φυσικός      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971550" y="577126"/>
            <a:ext cx="9749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/>
              <a:t>11. </a:t>
            </a:r>
            <a:r>
              <a:rPr lang="el-GR" sz="2000" b="1" dirty="0" smtClean="0"/>
              <a:t>  </a:t>
            </a:r>
            <a:r>
              <a:rPr lang="el-GR" sz="2000" dirty="0" smtClean="0"/>
              <a:t>Ποια </a:t>
            </a:r>
            <a:r>
              <a:rPr lang="el-GR" sz="2000" dirty="0"/>
              <a:t>αντίσταση είναι μεγαλύτερη, </a:t>
            </a:r>
            <a:r>
              <a:rPr lang="el-GR" sz="2000" dirty="0" smtClean="0"/>
              <a:t>της ηλεκτρικής </a:t>
            </a:r>
            <a:r>
              <a:rPr lang="el-GR" sz="2000" dirty="0"/>
              <a:t>κουζίνας ή του ηλεκτρικού </a:t>
            </a:r>
            <a:r>
              <a:rPr lang="el-GR" sz="2000" dirty="0" smtClean="0"/>
              <a:t>λαμπτήρα </a:t>
            </a:r>
            <a:r>
              <a:rPr lang="el-GR" sz="2000" dirty="0"/>
              <a:t>φωτισμού; Να δικαιολογήσετε </a:t>
            </a:r>
            <a:r>
              <a:rPr lang="el-GR" sz="2000" dirty="0" smtClean="0"/>
              <a:t>την απάντησή </a:t>
            </a:r>
            <a:r>
              <a:rPr lang="el-GR" sz="2000" dirty="0"/>
              <a:t>σας.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900" y="1592789"/>
            <a:ext cx="934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P</a:t>
            </a:r>
            <a:r>
              <a:rPr lang="el-GR" sz="2000" b="1" baseline="-25000" dirty="0"/>
              <a:t>κ</a:t>
            </a:r>
            <a:r>
              <a:rPr lang="en-US" sz="2000" b="1" dirty="0"/>
              <a:t> &gt; </a:t>
            </a:r>
            <a:r>
              <a:rPr lang="en-US" sz="2000" b="1" i="1" dirty="0"/>
              <a:t>P</a:t>
            </a:r>
            <a:r>
              <a:rPr lang="el-GR" sz="2000" b="1" baseline="-25000" dirty="0"/>
              <a:t>λ </a:t>
            </a:r>
            <a:r>
              <a:rPr lang="el-GR" sz="2000" b="1" dirty="0"/>
              <a:t> </a:t>
            </a:r>
            <a:endParaRPr lang="el-GR" sz="2000" b="1" baseline="-25000" dirty="0"/>
          </a:p>
        </p:txBody>
      </p:sp>
      <p:sp>
        <p:nvSpPr>
          <p:cNvPr id="10" name="Δεξί βέλος 9"/>
          <p:cNvSpPr/>
          <p:nvPr/>
        </p:nvSpPr>
        <p:spPr>
          <a:xfrm>
            <a:off x="8134985" y="1754595"/>
            <a:ext cx="420370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8646795" y="1574008"/>
            <a:ext cx="978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0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971550" y="2154705"/>
            <a:ext cx="97497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/>
              <a:t>12. </a:t>
            </a:r>
            <a:r>
              <a:rPr lang="en-US" sz="2000" b="1" dirty="0" smtClean="0"/>
              <a:t>  </a:t>
            </a:r>
            <a:r>
              <a:rPr lang="el-GR" sz="2000" dirty="0" smtClean="0"/>
              <a:t>Ένας </a:t>
            </a:r>
            <a:r>
              <a:rPr lang="el-GR" sz="2000" dirty="0"/>
              <a:t>αντιστάτης διαρρέεται από ρεύμα.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Να σημειώσετε (Σ) στις σωστές και (</a:t>
            </a:r>
            <a:r>
              <a:rPr lang="el-GR" sz="2000" dirty="0" smtClean="0"/>
              <a:t>Λ)</a:t>
            </a:r>
            <a:r>
              <a:rPr lang="en-US" sz="2000" dirty="0" smtClean="0"/>
              <a:t> </a:t>
            </a:r>
            <a:r>
              <a:rPr lang="el-GR" sz="2000" dirty="0" smtClean="0"/>
              <a:t>στις</a:t>
            </a:r>
            <a:r>
              <a:rPr lang="en-US" sz="2000" dirty="0" smtClean="0"/>
              <a:t> </a:t>
            </a:r>
            <a:r>
              <a:rPr lang="el-GR" sz="2000" dirty="0" smtClean="0"/>
              <a:t>λανθασμένες </a:t>
            </a:r>
            <a:r>
              <a:rPr lang="el-GR" sz="2000" dirty="0"/>
              <a:t>προτάσεις.</a:t>
            </a:r>
          </a:p>
          <a:p>
            <a:pPr>
              <a:lnSpc>
                <a:spcPct val="150000"/>
              </a:lnSpc>
            </a:pPr>
            <a:r>
              <a:rPr lang="el-GR" sz="2000" b="1" dirty="0"/>
              <a:t>α) </a:t>
            </a:r>
            <a:r>
              <a:rPr lang="en-US" sz="2000" b="1" dirty="0" smtClean="0"/>
              <a:t> </a:t>
            </a:r>
            <a:r>
              <a:rPr lang="el-GR" sz="2000" i="1" dirty="0" smtClean="0"/>
              <a:t>R</a:t>
            </a:r>
            <a:r>
              <a:rPr lang="en-US" sz="2000" dirty="0" smtClean="0"/>
              <a:t> </a:t>
            </a:r>
            <a:r>
              <a:rPr lang="el-GR" sz="2000" dirty="0" smtClean="0"/>
              <a:t>=</a:t>
            </a:r>
            <a:r>
              <a:rPr lang="en-US" sz="2000" dirty="0" smtClean="0"/>
              <a:t> </a:t>
            </a:r>
            <a:r>
              <a:rPr lang="en-US" sz="2000" i="1" dirty="0" smtClean="0"/>
              <a:t>I</a:t>
            </a:r>
            <a:r>
              <a:rPr lang="en-US" sz="2000" dirty="0" smtClean="0"/>
              <a:t> / </a:t>
            </a:r>
            <a:r>
              <a:rPr lang="el-GR" sz="2000" i="1" dirty="0" smtClean="0"/>
              <a:t>V</a:t>
            </a:r>
            <a:r>
              <a:rPr lang="en-US" sz="2000" dirty="0" smtClean="0"/>
              <a:t>.                     </a:t>
            </a:r>
            <a:r>
              <a:rPr lang="el-GR" sz="2000" b="1" dirty="0" smtClean="0"/>
              <a:t>β</a:t>
            </a:r>
            <a:r>
              <a:rPr lang="el-GR" sz="2000" b="1" dirty="0"/>
              <a:t>) </a:t>
            </a:r>
            <a:r>
              <a:rPr lang="en-US" sz="2000" b="1" dirty="0" smtClean="0"/>
              <a:t> </a:t>
            </a:r>
            <a:r>
              <a:rPr lang="el-GR" sz="2000" i="1" dirty="0" smtClean="0"/>
              <a:t>Ρ</a:t>
            </a:r>
            <a:r>
              <a:rPr lang="el-GR" sz="2000" dirty="0" smtClean="0"/>
              <a:t> </a:t>
            </a:r>
            <a:r>
              <a:rPr lang="el-GR" sz="2000" dirty="0"/>
              <a:t>= </a:t>
            </a:r>
            <a:r>
              <a:rPr lang="el-GR" sz="2000" i="1" dirty="0" smtClean="0"/>
              <a:t>V</a:t>
            </a:r>
            <a:r>
              <a:rPr lang="en-US" sz="2000" i="1" dirty="0" smtClean="0"/>
              <a:t> </a:t>
            </a:r>
            <a:r>
              <a:rPr lang="el-GR" sz="2000" dirty="0" smtClean="0"/>
              <a:t>·</a:t>
            </a:r>
            <a:r>
              <a:rPr lang="en-US" sz="2000" dirty="0" smtClean="0"/>
              <a:t> </a:t>
            </a:r>
            <a:r>
              <a:rPr lang="el-GR" sz="2000" i="1" dirty="0" smtClean="0"/>
              <a:t>I</a:t>
            </a:r>
            <a:r>
              <a:rPr lang="en-US" sz="2000" dirty="0" smtClean="0"/>
              <a:t>.                         </a:t>
            </a:r>
            <a:r>
              <a:rPr lang="el-GR" sz="2000" b="1" dirty="0" smtClean="0"/>
              <a:t>γ</a:t>
            </a:r>
            <a:r>
              <a:rPr lang="el-GR" sz="2000" b="1" dirty="0"/>
              <a:t>) </a:t>
            </a:r>
            <a:r>
              <a:rPr lang="en-US" sz="2000" b="1" dirty="0" smtClean="0"/>
              <a:t> </a:t>
            </a:r>
            <a:r>
              <a:rPr lang="el-GR" sz="2000" i="1" dirty="0" smtClean="0"/>
              <a:t>P</a:t>
            </a:r>
            <a:r>
              <a:rPr lang="el-GR" sz="2000" dirty="0" smtClean="0"/>
              <a:t> =</a:t>
            </a:r>
            <a:r>
              <a:rPr lang="en-US" sz="2000" dirty="0" smtClean="0"/>
              <a:t> </a:t>
            </a:r>
            <a:r>
              <a:rPr lang="el-GR" sz="2000" i="1" dirty="0" smtClean="0"/>
              <a:t>V</a:t>
            </a:r>
            <a:r>
              <a:rPr lang="en-US" sz="2000" i="1" dirty="0" smtClean="0"/>
              <a:t> </a:t>
            </a:r>
            <a:r>
              <a:rPr lang="el-GR" sz="2000" dirty="0" smtClean="0"/>
              <a:t>⋅</a:t>
            </a:r>
            <a:r>
              <a:rPr lang="en-US" sz="2000" dirty="0" smtClean="0"/>
              <a:t> </a:t>
            </a:r>
            <a:r>
              <a:rPr lang="el-GR" sz="2000" i="1" dirty="0" smtClean="0"/>
              <a:t>I</a:t>
            </a:r>
            <a:r>
              <a:rPr lang="en-US" sz="2000" dirty="0" smtClean="0"/>
              <a:t> /</a:t>
            </a:r>
            <a:r>
              <a:rPr lang="en-US" sz="2000" i="1" dirty="0" smtClean="0"/>
              <a:t> </a:t>
            </a:r>
            <a:r>
              <a:rPr lang="el-GR" sz="2000" i="1" dirty="0" smtClean="0"/>
              <a:t>t</a:t>
            </a:r>
            <a:r>
              <a:rPr lang="en-US" sz="2000" dirty="0" smtClean="0"/>
              <a:t>.                  </a:t>
            </a:r>
            <a:r>
              <a:rPr lang="el-GR" sz="2000" b="1" dirty="0" smtClean="0"/>
              <a:t>δ</a:t>
            </a:r>
            <a:r>
              <a:rPr lang="el-GR" sz="2000" b="1" dirty="0"/>
              <a:t>) </a:t>
            </a:r>
            <a:r>
              <a:rPr lang="en-US" sz="2000" b="1" dirty="0" smtClean="0"/>
              <a:t> </a:t>
            </a:r>
            <a:r>
              <a:rPr lang="el-GR" sz="2000" i="1" dirty="0" smtClean="0"/>
              <a:t>W</a:t>
            </a:r>
            <a:r>
              <a:rPr lang="el-GR" sz="2000" dirty="0" smtClean="0"/>
              <a:t> </a:t>
            </a:r>
            <a:r>
              <a:rPr lang="el-GR" sz="2000" dirty="0"/>
              <a:t>= </a:t>
            </a:r>
            <a:r>
              <a:rPr lang="el-GR" sz="2000" i="1" dirty="0"/>
              <a:t>V </a:t>
            </a:r>
            <a:r>
              <a:rPr lang="el-GR" sz="2000" dirty="0"/>
              <a:t>· </a:t>
            </a:r>
            <a:r>
              <a:rPr lang="el-GR" sz="2000" i="1" dirty="0"/>
              <a:t>I</a:t>
            </a:r>
            <a:r>
              <a:rPr lang="el-GR" sz="2000" dirty="0"/>
              <a:t> · </a:t>
            </a:r>
            <a:r>
              <a:rPr lang="el-GR" sz="2000" i="1" dirty="0" smtClean="0"/>
              <a:t>t</a:t>
            </a:r>
            <a:r>
              <a:rPr lang="en-US" sz="2000" dirty="0" smtClean="0"/>
              <a:t>.</a:t>
            </a:r>
            <a:endParaRPr lang="el-GR" sz="2000" i="1" dirty="0"/>
          </a:p>
        </p:txBody>
      </p:sp>
      <p:sp>
        <p:nvSpPr>
          <p:cNvPr id="16" name="Ορθογώνιο 15"/>
          <p:cNvSpPr/>
          <p:nvPr/>
        </p:nvSpPr>
        <p:spPr>
          <a:xfrm>
            <a:off x="4965836" y="3155038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(Σ)</a:t>
            </a:r>
          </a:p>
        </p:txBody>
      </p:sp>
      <p:sp>
        <p:nvSpPr>
          <p:cNvPr id="17" name="Ορθογώνιο 16"/>
          <p:cNvSpPr/>
          <p:nvPr/>
        </p:nvSpPr>
        <p:spPr>
          <a:xfrm>
            <a:off x="7798703" y="3155003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(Λ)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2581274" y="3145334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(Λ)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10256146" y="3145334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(Σ)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971550" y="4157013"/>
            <a:ext cx="9921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/>
              <a:t>14. </a:t>
            </a:r>
            <a:r>
              <a:rPr lang="en-US" sz="2000" b="1" dirty="0" smtClean="0"/>
              <a:t>  </a:t>
            </a:r>
            <a:r>
              <a:rPr lang="el-GR" sz="2000" dirty="0" smtClean="0"/>
              <a:t>Μια </a:t>
            </a:r>
            <a:r>
              <a:rPr lang="el-GR" sz="2000" dirty="0"/>
              <a:t>ηλεκτρική κουζίνα αναγράφει τα </a:t>
            </a:r>
            <a:r>
              <a:rPr lang="el-GR" sz="2000" dirty="0" smtClean="0"/>
              <a:t>στοιχεία </a:t>
            </a:r>
            <a:r>
              <a:rPr lang="el-GR" sz="2000" dirty="0"/>
              <a:t>«2ΚW, 220V». Ποια τιμή πρέπει να </a:t>
            </a:r>
            <a:r>
              <a:rPr lang="el-GR" sz="2000" dirty="0" smtClean="0"/>
              <a:t>έχει</a:t>
            </a:r>
            <a:r>
              <a:rPr lang="en-US" sz="2000" dirty="0" smtClean="0"/>
              <a:t> </a:t>
            </a:r>
            <a:r>
              <a:rPr lang="el-GR" sz="2000" dirty="0" smtClean="0"/>
              <a:t>η </a:t>
            </a:r>
            <a:r>
              <a:rPr lang="el-GR" sz="2000" dirty="0"/>
              <a:t>ασφάλειά της, αν στο εμπόριο </a:t>
            </a:r>
            <a:r>
              <a:rPr lang="el-GR" sz="2000" dirty="0" smtClean="0"/>
              <a:t>υπάρχουν</a:t>
            </a:r>
            <a:r>
              <a:rPr lang="en-US" sz="2000" dirty="0" smtClean="0"/>
              <a:t> </a:t>
            </a:r>
            <a:r>
              <a:rPr lang="el-GR" sz="2000" dirty="0" smtClean="0"/>
              <a:t>ασφάλειες </a:t>
            </a:r>
            <a:r>
              <a:rPr lang="el-GR" sz="2000" dirty="0"/>
              <a:t>1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l-GR" sz="2000" dirty="0" smtClean="0"/>
              <a:t>2,</a:t>
            </a:r>
            <a:r>
              <a:rPr lang="en-US" sz="2000" dirty="0" smtClean="0"/>
              <a:t> </a:t>
            </a:r>
            <a:r>
              <a:rPr lang="el-GR" sz="2000" dirty="0" smtClean="0"/>
              <a:t>4,</a:t>
            </a:r>
            <a:r>
              <a:rPr lang="en-US" sz="2000" dirty="0" smtClean="0"/>
              <a:t> </a:t>
            </a:r>
            <a:r>
              <a:rPr lang="el-GR" sz="2000" dirty="0" smtClean="0"/>
              <a:t>6,</a:t>
            </a:r>
            <a:r>
              <a:rPr lang="en-US" sz="2000" dirty="0" smtClean="0"/>
              <a:t> </a:t>
            </a:r>
            <a:r>
              <a:rPr lang="el-GR" sz="2000" dirty="0" smtClean="0"/>
              <a:t>8,</a:t>
            </a:r>
            <a:r>
              <a:rPr lang="en-US" sz="2000" dirty="0" smtClean="0"/>
              <a:t> </a:t>
            </a:r>
            <a:r>
              <a:rPr lang="el-GR" sz="2000" dirty="0" smtClean="0"/>
              <a:t>10,</a:t>
            </a:r>
            <a:r>
              <a:rPr lang="en-US" sz="2000" dirty="0" smtClean="0"/>
              <a:t> </a:t>
            </a:r>
            <a:r>
              <a:rPr lang="el-GR" sz="2000" dirty="0" smtClean="0"/>
              <a:t>15,</a:t>
            </a:r>
            <a:r>
              <a:rPr lang="en-US" sz="2000" dirty="0" smtClean="0"/>
              <a:t> </a:t>
            </a:r>
            <a:r>
              <a:rPr lang="el-GR" sz="2000" dirty="0" smtClean="0"/>
              <a:t>25,</a:t>
            </a:r>
            <a:r>
              <a:rPr lang="en-US" sz="2000" dirty="0" smtClean="0"/>
              <a:t> </a:t>
            </a:r>
            <a:r>
              <a:rPr lang="el-GR" sz="2000" dirty="0" smtClean="0"/>
              <a:t>35Α;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l-GR" sz="2000" dirty="0"/>
              <a:t>Σημειώστε </a:t>
            </a:r>
            <a:r>
              <a:rPr lang="el-GR" sz="2000" dirty="0" smtClean="0"/>
              <a:t>τη </a:t>
            </a:r>
            <a:r>
              <a:rPr lang="el-GR" sz="2000" dirty="0"/>
              <a:t>σωστή απάντηση.</a:t>
            </a:r>
          </a:p>
          <a:p>
            <a:pPr>
              <a:lnSpc>
                <a:spcPct val="150000"/>
              </a:lnSpc>
            </a:pPr>
            <a:r>
              <a:rPr lang="el-GR" sz="2000" b="1" dirty="0"/>
              <a:t>α) </a:t>
            </a:r>
            <a:r>
              <a:rPr lang="en-US" sz="2000" b="1" dirty="0" smtClean="0"/>
              <a:t> </a:t>
            </a:r>
            <a:r>
              <a:rPr lang="el-GR" sz="2000" dirty="0" smtClean="0"/>
              <a:t>1Α</a:t>
            </a:r>
            <a:r>
              <a:rPr lang="en-US" sz="2000" dirty="0" smtClean="0"/>
              <a:t>.                                    </a:t>
            </a:r>
            <a:r>
              <a:rPr lang="el-GR" sz="2000" b="1" dirty="0" smtClean="0"/>
              <a:t>β</a:t>
            </a:r>
            <a:r>
              <a:rPr lang="el-GR" sz="2000" b="1" dirty="0"/>
              <a:t>) </a:t>
            </a:r>
            <a:r>
              <a:rPr lang="en-US" sz="2000" b="1" dirty="0" smtClean="0"/>
              <a:t> </a:t>
            </a:r>
            <a:r>
              <a:rPr lang="el-GR" sz="2000" dirty="0" smtClean="0"/>
              <a:t>6Α</a:t>
            </a:r>
            <a:r>
              <a:rPr lang="en-US" sz="2000" dirty="0" smtClean="0"/>
              <a:t>.                                    </a:t>
            </a:r>
            <a:r>
              <a:rPr lang="en-US" sz="2000" b="1" dirty="0" smtClean="0"/>
              <a:t> </a:t>
            </a:r>
            <a:r>
              <a:rPr lang="el-GR" sz="2000" b="1" dirty="0" smtClean="0"/>
              <a:t>γ</a:t>
            </a:r>
            <a:r>
              <a:rPr lang="el-GR" sz="2000" b="1" dirty="0"/>
              <a:t>) </a:t>
            </a:r>
            <a:r>
              <a:rPr lang="en-US" sz="2000" b="1" dirty="0" smtClean="0"/>
              <a:t> </a:t>
            </a:r>
            <a:r>
              <a:rPr lang="el-GR" sz="2000" dirty="0" smtClean="0"/>
              <a:t>10Α</a:t>
            </a:r>
            <a:r>
              <a:rPr lang="en-US" sz="2000" dirty="0" smtClean="0"/>
              <a:t>.                                   </a:t>
            </a:r>
            <a:r>
              <a:rPr lang="el-GR" sz="2000" b="1" dirty="0" smtClean="0"/>
              <a:t>δ</a:t>
            </a:r>
            <a:r>
              <a:rPr lang="el-GR" sz="2000" b="1" dirty="0"/>
              <a:t>) </a:t>
            </a:r>
            <a:r>
              <a:rPr lang="en-US" sz="2000" b="1" dirty="0" smtClean="0"/>
              <a:t> </a:t>
            </a:r>
            <a:r>
              <a:rPr lang="el-GR" sz="2000" dirty="0" smtClean="0"/>
              <a:t>25Α</a:t>
            </a:r>
            <a:r>
              <a:rPr lang="en-US" sz="2000" dirty="0" smtClean="0"/>
              <a:t>.</a:t>
            </a:r>
            <a:endParaRPr lang="el-GR" sz="2000" dirty="0"/>
          </a:p>
        </p:txBody>
      </p:sp>
      <p:sp>
        <p:nvSpPr>
          <p:cNvPr id="22" name="Οβάλ 21"/>
          <p:cNvSpPr/>
          <p:nvPr/>
        </p:nvSpPr>
        <p:spPr>
          <a:xfrm>
            <a:off x="6469380" y="5647377"/>
            <a:ext cx="422910" cy="4265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268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/>
      <p:bldP spid="15" grpId="0"/>
      <p:bldP spid="16" grpId="0"/>
      <p:bldP spid="17" grpId="0"/>
      <p:bldP spid="18" grpId="0"/>
      <p:bldP spid="19" grpId="0"/>
      <p:bldP spid="20" grpId="0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  <a:latin typeface="Calibri"/>
              </a:rPr>
              <a:t>Μερκ. Παναγιωτόπουλος-Φυσικός      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73364" y="409694"/>
            <a:ext cx="8067604" cy="4870966"/>
            <a:chOff x="1173364" y="409694"/>
            <a:chExt cx="8067604" cy="4870966"/>
          </a:xfrm>
        </p:grpSpPr>
        <p:sp>
          <p:nvSpPr>
            <p:cNvPr id="4" name="Ορθογώνιο 3"/>
            <p:cNvSpPr/>
            <p:nvPr/>
          </p:nvSpPr>
          <p:spPr>
            <a:xfrm>
              <a:off x="1173364" y="409694"/>
              <a:ext cx="454900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/>
                <a:t>25. </a:t>
              </a:r>
              <a:r>
                <a:rPr lang="en-US" sz="2000" b="1" dirty="0" smtClean="0"/>
                <a:t>  </a:t>
              </a:r>
              <a:r>
                <a:rPr lang="el-GR" sz="2000" dirty="0" smtClean="0"/>
                <a:t>Συμπληρώστε </a:t>
              </a:r>
              <a:r>
                <a:rPr lang="el-GR" sz="2000" dirty="0"/>
                <a:t>τον παρακάτω πίνακα: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60370" y="1100137"/>
              <a:ext cx="6280598" cy="418052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240780" y="2125980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0780" y="2858273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380" y="4471877"/>
            <a:ext cx="61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5370" y="3739584"/>
            <a:ext cx="773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0,06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4840" y="2109795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4840" y="2885820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8630" y="3728610"/>
            <a:ext cx="773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0,06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7060" y="4504635"/>
            <a:ext cx="61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249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  <a:latin typeface="Calibri"/>
              </a:rPr>
              <a:t>Μερκ. Παναγιωτόπουλος-Φυσικός      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4420" y="490476"/>
            <a:ext cx="10149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sz="2000" b="1" dirty="0"/>
              <a:t>37. </a:t>
            </a:r>
            <a:r>
              <a:rPr lang="en-US" sz="2000" b="1" dirty="0" smtClean="0"/>
              <a:t>  </a:t>
            </a:r>
            <a:r>
              <a:rPr lang="el-GR" sz="2000" dirty="0" smtClean="0"/>
              <a:t>Συμπληρώστε </a:t>
            </a:r>
            <a:r>
              <a:rPr lang="el-GR" sz="2000" dirty="0"/>
              <a:t>τα κενά στις παρακάτω </a:t>
            </a:r>
            <a:r>
              <a:rPr lang="el-GR" sz="2000" dirty="0" smtClean="0"/>
              <a:t>προτάσεις</a:t>
            </a:r>
            <a:r>
              <a:rPr lang="el-GR" sz="2000" dirty="0"/>
              <a:t>.</a:t>
            </a:r>
          </a:p>
          <a:p>
            <a:pPr>
              <a:lnSpc>
                <a:spcPct val="200000"/>
              </a:lnSpc>
            </a:pPr>
            <a:r>
              <a:rPr lang="el-GR" sz="2000" dirty="0"/>
              <a:t>Η ισχύς του ηλεκτρικού ρεύματος </a:t>
            </a:r>
            <a:r>
              <a:rPr lang="el-GR" sz="2000" dirty="0" smtClean="0"/>
              <a:t>ορίζεται</a:t>
            </a:r>
            <a:r>
              <a:rPr lang="en-US" sz="2000" dirty="0" smtClean="0"/>
              <a:t> </a:t>
            </a:r>
            <a:r>
              <a:rPr lang="el-GR" sz="2000" dirty="0"/>
              <a:t>από τον τύπο </a:t>
            </a:r>
            <a:r>
              <a:rPr lang="en-US" sz="2000" dirty="0" smtClean="0"/>
              <a:t> ……………… </a:t>
            </a:r>
            <a:r>
              <a:rPr lang="el-GR" sz="2000" dirty="0" smtClean="0"/>
              <a:t>.</a:t>
            </a:r>
            <a:endParaRPr lang="el-GR" sz="2000" dirty="0"/>
          </a:p>
          <a:p>
            <a:pPr>
              <a:lnSpc>
                <a:spcPct val="200000"/>
              </a:lnSpc>
            </a:pPr>
            <a:r>
              <a:rPr lang="el-GR" sz="2000" dirty="0"/>
              <a:t>Στο S.I. η μονάδα μέτρησης της ισχύος </a:t>
            </a:r>
            <a:r>
              <a:rPr lang="el-GR" sz="2000" dirty="0" smtClean="0"/>
              <a:t>είναι</a:t>
            </a:r>
            <a:r>
              <a:rPr lang="en-US" sz="2000" dirty="0" smtClean="0"/>
              <a:t> </a:t>
            </a:r>
            <a:r>
              <a:rPr lang="el-GR" sz="2000" dirty="0" smtClean="0"/>
              <a:t>το </a:t>
            </a:r>
            <a:r>
              <a:rPr lang="en-US" sz="2000" dirty="0" smtClean="0"/>
              <a:t> ……………</a:t>
            </a:r>
            <a:r>
              <a:rPr lang="el-GR" sz="2000" dirty="0" smtClean="0"/>
              <a:t> </a:t>
            </a:r>
            <a:r>
              <a:rPr lang="el-GR" sz="2000" dirty="0"/>
              <a:t>. </a:t>
            </a:r>
            <a:endParaRPr lang="en-US" sz="2000" dirty="0" smtClean="0"/>
          </a:p>
          <a:p>
            <a:pPr>
              <a:lnSpc>
                <a:spcPct val="200000"/>
              </a:lnSpc>
            </a:pPr>
            <a:r>
              <a:rPr lang="el-GR" sz="2000" dirty="0" smtClean="0"/>
              <a:t>Για </a:t>
            </a:r>
            <a:r>
              <a:rPr lang="el-GR" sz="2000" dirty="0"/>
              <a:t>κάθε συσκευή ισχύει ο </a:t>
            </a:r>
            <a:r>
              <a:rPr lang="el-GR" sz="2000" dirty="0" smtClean="0"/>
              <a:t>τύπος </a:t>
            </a:r>
            <a:r>
              <a:rPr lang="en-US" sz="2000" dirty="0" smtClean="0"/>
              <a:t>…………… </a:t>
            </a:r>
            <a:r>
              <a:rPr lang="el-GR" sz="2000" dirty="0" smtClean="0"/>
              <a:t>. </a:t>
            </a:r>
            <a:endParaRPr lang="en-US" sz="2000" dirty="0" smtClean="0"/>
          </a:p>
          <a:p>
            <a:pPr>
              <a:lnSpc>
                <a:spcPct val="200000"/>
              </a:lnSpc>
            </a:pPr>
            <a:r>
              <a:rPr lang="el-GR" sz="2000" dirty="0" smtClean="0"/>
              <a:t>Αν </a:t>
            </a:r>
            <a:r>
              <a:rPr lang="el-GR" sz="2000" dirty="0"/>
              <a:t>η συσκευή είναι </a:t>
            </a:r>
            <a:r>
              <a:rPr lang="el-GR" sz="2000" dirty="0" smtClean="0"/>
              <a:t>αντιστάτης </a:t>
            </a:r>
            <a:r>
              <a:rPr lang="el-GR" sz="2000" dirty="0"/>
              <a:t>(ωμική αντίσταση) τότε ισχύουν </a:t>
            </a:r>
            <a:r>
              <a:rPr lang="el-GR" sz="2000" dirty="0" smtClean="0"/>
              <a:t>ακόμη</a:t>
            </a:r>
            <a:r>
              <a:rPr lang="en-US" sz="2000" dirty="0" smtClean="0"/>
              <a:t> </a:t>
            </a:r>
            <a:r>
              <a:rPr lang="el-GR" sz="2000" dirty="0" smtClean="0"/>
              <a:t>και </a:t>
            </a:r>
            <a:r>
              <a:rPr lang="el-GR" sz="2000" dirty="0"/>
              <a:t>οι </a:t>
            </a:r>
            <a:r>
              <a:rPr lang="en-US" sz="2000" dirty="0" smtClean="0"/>
              <a:t>………………</a:t>
            </a:r>
            <a:r>
              <a:rPr lang="el-GR" sz="2000" dirty="0" smtClean="0"/>
              <a:t> </a:t>
            </a:r>
            <a:r>
              <a:rPr lang="el-GR" sz="2000" dirty="0"/>
              <a:t>και </a:t>
            </a:r>
            <a:r>
              <a:rPr lang="el-GR" sz="2000" dirty="0" smtClean="0"/>
              <a:t>……………</a:t>
            </a:r>
            <a:r>
              <a:rPr lang="en-US" sz="2000" dirty="0" smtClean="0"/>
              <a:t>…</a:t>
            </a:r>
            <a:r>
              <a:rPr lang="el-GR" sz="2000" dirty="0" smtClean="0"/>
              <a:t> </a:t>
            </a:r>
            <a:r>
              <a:rPr lang="el-GR" sz="2000" dirty="0"/>
              <a:t>.</a:t>
            </a:r>
          </a:p>
          <a:p>
            <a:pPr>
              <a:lnSpc>
                <a:spcPct val="200000"/>
              </a:lnSpc>
            </a:pPr>
            <a:r>
              <a:rPr lang="el-GR" sz="2000" dirty="0" smtClean="0"/>
              <a:t>1K</a:t>
            </a:r>
            <a:r>
              <a:rPr lang="en-US" sz="2000" dirty="0" smtClean="0"/>
              <a:t>W</a:t>
            </a:r>
            <a:r>
              <a:rPr lang="el-GR" sz="2000" dirty="0" smtClean="0"/>
              <a:t>h </a:t>
            </a:r>
            <a:r>
              <a:rPr lang="el-GR" sz="2000" dirty="0"/>
              <a:t>είναι η </a:t>
            </a:r>
            <a:r>
              <a:rPr lang="el-GR" sz="2000" dirty="0" smtClean="0"/>
              <a:t>………………… </a:t>
            </a:r>
            <a:r>
              <a:rPr lang="el-GR" sz="2000" dirty="0"/>
              <a:t>που «</a:t>
            </a:r>
            <a:r>
              <a:rPr lang="el-GR" sz="2000" dirty="0" smtClean="0"/>
              <a:t>καταναλώνει»</a:t>
            </a:r>
            <a:r>
              <a:rPr lang="en-US" sz="2000" dirty="0" smtClean="0"/>
              <a:t> </a:t>
            </a:r>
            <a:r>
              <a:rPr lang="el-GR" sz="2000" dirty="0" smtClean="0"/>
              <a:t>μια </a:t>
            </a:r>
            <a:r>
              <a:rPr lang="el-GR" sz="2000" dirty="0"/>
              <a:t>συσκευή ισχύος </a:t>
            </a:r>
            <a:r>
              <a:rPr lang="el-GR" sz="2000" dirty="0" smtClean="0"/>
              <a:t>1K</a:t>
            </a:r>
            <a:r>
              <a:rPr lang="en-US" sz="2000" dirty="0" smtClean="0"/>
              <a:t>W</a:t>
            </a:r>
            <a:r>
              <a:rPr lang="el-GR" sz="2000" dirty="0" smtClean="0"/>
              <a:t> </a:t>
            </a:r>
            <a:r>
              <a:rPr lang="el-GR" sz="2000" dirty="0"/>
              <a:t>όταν </a:t>
            </a:r>
            <a:r>
              <a:rPr lang="el-GR" sz="2000" dirty="0" smtClean="0"/>
              <a:t>λειτουργήσει</a:t>
            </a:r>
            <a:r>
              <a:rPr lang="en-US" sz="2000" dirty="0" smtClean="0"/>
              <a:t> </a:t>
            </a:r>
            <a:r>
              <a:rPr lang="el-GR" sz="2000" dirty="0" smtClean="0"/>
              <a:t>…… . </a:t>
            </a:r>
            <a:endParaRPr lang="el-GR" sz="2000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109121"/>
              </p:ext>
            </p:extLst>
          </p:nvPr>
        </p:nvGraphicFramePr>
        <p:xfrm>
          <a:off x="7171215" y="1189544"/>
          <a:ext cx="953512" cy="64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8" name="Εξίσωση" r:id="rId3" imgW="571320" imgH="393480" progId="Equation.3">
                  <p:embed/>
                </p:oleObj>
              </mc:Choice>
              <mc:Fallback>
                <p:oleObj name="Εξίσωση" r:id="rId3" imgW="571320" imgH="393480" progId="Equation.3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215" y="1189544"/>
                        <a:ext cx="953512" cy="640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0" y="1830214"/>
            <a:ext cx="915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1Watt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574074" y="2447934"/>
            <a:ext cx="10829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l-GR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. I</a:t>
            </a:r>
            <a:endParaRPr lang="el-GR" alt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9103214" y="3089955"/>
            <a:ext cx="10567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altLang="el-GR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</a:t>
            </a: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endParaRPr lang="el-GR" altLang="el-G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3"/>
              <p:cNvSpPr>
                <a:spLocks noChangeArrowheads="1"/>
              </p:cNvSpPr>
              <p:nvPr/>
            </p:nvSpPr>
            <p:spPr bwMode="auto">
              <a:xfrm>
                <a:off x="1074420" y="3490065"/>
                <a:ext cx="1182705" cy="715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l-GR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altLang="el-GR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alt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4420" y="3490065"/>
                <a:ext cx="1182705" cy="7157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61590" y="4307175"/>
            <a:ext cx="120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43743" y="4307175"/>
            <a:ext cx="50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751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  <a:latin typeface="Calibri"/>
              </a:rPr>
              <a:t>Μερκ. Παναγιωτόπουλος-Φυσικός      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3632" y="2060848"/>
            <a:ext cx="6480720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σχολικό βιβλίο</a:t>
            </a:r>
          </a:p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32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  <a:latin typeface="Calibri"/>
              </a:rPr>
              <a:t>Μερκ. Παναγιωτόπουλος-Φυσικός                       </a:t>
            </a: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59003" y="526999"/>
            <a:ext cx="96904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/>
              <a:t>24.</a:t>
            </a:r>
            <a:r>
              <a:rPr lang="el-GR" sz="2000" dirty="0" smtClean="0"/>
              <a:t> </a:t>
            </a:r>
            <a:r>
              <a:rPr lang="en-US" sz="2000" dirty="0" smtClean="0"/>
              <a:t>  </a:t>
            </a:r>
            <a:r>
              <a:rPr lang="el-GR" sz="2000" dirty="0" smtClean="0"/>
              <a:t>Δύο </a:t>
            </a:r>
            <a:r>
              <a:rPr lang="el-GR" sz="2000" dirty="0"/>
              <a:t>ίσες αντιστάσεις </a:t>
            </a:r>
            <a:r>
              <a:rPr lang="el-GR" sz="2000" dirty="0" smtClean="0"/>
              <a:t>συνδέονται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l-GR" sz="2000" b="1" dirty="0" smtClean="0"/>
              <a:t>α</a:t>
            </a:r>
            <a:r>
              <a:rPr lang="el-GR" sz="2000" b="1" dirty="0"/>
              <a:t>) </a:t>
            </a:r>
            <a:r>
              <a:rPr lang="en-US" sz="2000" b="1" dirty="0" smtClean="0"/>
              <a:t> </a:t>
            </a:r>
            <a:r>
              <a:rPr lang="el-GR" sz="2000" dirty="0" smtClean="0"/>
              <a:t>σε σειρά </a:t>
            </a:r>
            <a:r>
              <a:rPr lang="en-US" sz="2000" dirty="0" smtClean="0"/>
              <a:t>                              </a:t>
            </a:r>
            <a:r>
              <a:rPr lang="el-GR" sz="2000" dirty="0" smtClean="0"/>
              <a:t>και </a:t>
            </a:r>
            <a:r>
              <a:rPr lang="en-US" sz="2000" dirty="0" smtClean="0"/>
              <a:t>                              </a:t>
            </a:r>
            <a:r>
              <a:rPr lang="el-GR" sz="2000" b="1" dirty="0" smtClean="0"/>
              <a:t>β</a:t>
            </a:r>
            <a:r>
              <a:rPr lang="el-GR" sz="2000" b="1" dirty="0"/>
              <a:t>) </a:t>
            </a:r>
            <a:r>
              <a:rPr lang="en-US" sz="2000" b="1" dirty="0" smtClean="0"/>
              <a:t> </a:t>
            </a:r>
            <a:r>
              <a:rPr lang="el-GR" sz="2000" dirty="0" smtClean="0"/>
              <a:t>παράλληλα</a:t>
            </a:r>
            <a:r>
              <a:rPr lang="el-GR" sz="2000" dirty="0"/>
              <a:t>.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l-GR" sz="2000" dirty="0" smtClean="0"/>
              <a:t>Στα </a:t>
            </a:r>
            <a:r>
              <a:rPr lang="el-GR" sz="2000" dirty="0"/>
              <a:t>άκρα του </a:t>
            </a:r>
            <a:r>
              <a:rPr lang="el-GR" sz="2000" dirty="0" smtClean="0"/>
              <a:t>συστήματος </a:t>
            </a:r>
            <a:r>
              <a:rPr lang="el-GR" sz="2000" dirty="0"/>
              <a:t>και στις δύο περιπτώσεις </a:t>
            </a:r>
            <a:r>
              <a:rPr lang="el-GR" sz="2000" dirty="0" smtClean="0"/>
              <a:t>εφαρμόζεται </a:t>
            </a:r>
            <a:r>
              <a:rPr lang="el-GR" sz="2000" dirty="0"/>
              <a:t>η ίδια τάση </a:t>
            </a:r>
            <a:r>
              <a:rPr lang="el-GR" sz="2000" i="1" dirty="0"/>
              <a:t>V</a:t>
            </a:r>
            <a:r>
              <a:rPr lang="el-GR" sz="2000" dirty="0"/>
              <a:t>. Σε ποια περίπτωση η </a:t>
            </a:r>
            <a:r>
              <a:rPr lang="el-GR" sz="2000" dirty="0" smtClean="0"/>
              <a:t>ισχύς</a:t>
            </a:r>
            <a:r>
              <a:rPr lang="en-US" sz="2000" dirty="0" smtClean="0"/>
              <a:t> </a:t>
            </a:r>
            <a:r>
              <a:rPr lang="el-GR" sz="2000" dirty="0" smtClean="0"/>
              <a:t>είναι </a:t>
            </a:r>
            <a:r>
              <a:rPr lang="el-GR" sz="2000" dirty="0"/>
              <a:t>μεγαλύτερη</a:t>
            </a:r>
            <a:r>
              <a:rPr lang="el-GR" sz="2000" dirty="0" smtClean="0"/>
              <a:t>;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l-GR" sz="2000" b="1" dirty="0" smtClean="0"/>
              <a:t>25. </a:t>
            </a:r>
            <a:r>
              <a:rPr lang="en-US" sz="2000" b="1" dirty="0" smtClean="0"/>
              <a:t>  </a:t>
            </a:r>
            <a:r>
              <a:rPr lang="el-GR" sz="2000" dirty="0" smtClean="0"/>
              <a:t>Δύο </a:t>
            </a:r>
            <a:r>
              <a:rPr lang="el-GR" sz="2000" dirty="0"/>
              <a:t>αντιστάσεις </a:t>
            </a:r>
            <a:r>
              <a:rPr lang="el-GR" sz="2000" i="1" dirty="0"/>
              <a:t>R</a:t>
            </a:r>
            <a:r>
              <a:rPr lang="el-GR" sz="2000" baseline="-25000" dirty="0"/>
              <a:t>1</a:t>
            </a:r>
            <a:r>
              <a:rPr lang="el-GR" sz="2000" dirty="0"/>
              <a:t> και </a:t>
            </a:r>
            <a:r>
              <a:rPr lang="el-GR" sz="2000" i="1" dirty="0"/>
              <a:t>R</a:t>
            </a:r>
            <a:r>
              <a:rPr lang="el-GR" sz="2000" baseline="-25000" dirty="0"/>
              <a:t>2</a:t>
            </a:r>
            <a:r>
              <a:rPr lang="el-GR" sz="2000" dirty="0"/>
              <a:t> (</a:t>
            </a:r>
            <a:r>
              <a:rPr lang="el-GR" sz="2000" i="1" dirty="0"/>
              <a:t>R</a:t>
            </a:r>
            <a:r>
              <a:rPr lang="el-GR" sz="2000" baseline="-25000" dirty="0"/>
              <a:t>1</a:t>
            </a:r>
            <a:r>
              <a:rPr lang="el-GR" sz="2000" dirty="0"/>
              <a:t> &gt; </a:t>
            </a:r>
            <a:r>
              <a:rPr lang="el-GR" sz="2000" i="1" dirty="0"/>
              <a:t>R</a:t>
            </a:r>
            <a:r>
              <a:rPr lang="el-GR" sz="2000" baseline="-25000" dirty="0"/>
              <a:t>2</a:t>
            </a:r>
            <a:r>
              <a:rPr lang="el-GR" sz="2000" dirty="0"/>
              <a:t>) </a:t>
            </a:r>
            <a:r>
              <a:rPr lang="el-GR" sz="2000" dirty="0" smtClean="0"/>
              <a:t>συνδέονται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l-GR" sz="2000" b="1" dirty="0"/>
              <a:t>α) </a:t>
            </a:r>
            <a:r>
              <a:rPr lang="en-US" sz="2000" b="1" dirty="0"/>
              <a:t> </a:t>
            </a:r>
            <a:r>
              <a:rPr lang="el-GR" sz="2000" dirty="0"/>
              <a:t>σε σειρά </a:t>
            </a:r>
            <a:r>
              <a:rPr lang="en-US" sz="2000" dirty="0"/>
              <a:t>                              </a:t>
            </a:r>
            <a:r>
              <a:rPr lang="el-GR" sz="2000" dirty="0"/>
              <a:t>και </a:t>
            </a:r>
            <a:r>
              <a:rPr lang="en-US" sz="2000" dirty="0"/>
              <a:t>                              </a:t>
            </a:r>
            <a:r>
              <a:rPr lang="el-GR" sz="2000" b="1" dirty="0"/>
              <a:t>β) </a:t>
            </a:r>
            <a:r>
              <a:rPr lang="en-US" sz="2000" b="1" dirty="0"/>
              <a:t> </a:t>
            </a:r>
            <a:r>
              <a:rPr lang="el-GR" sz="2000" dirty="0"/>
              <a:t>παράλληλα. 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l-GR" sz="2000" dirty="0" smtClean="0"/>
              <a:t>Στα άκρα</a:t>
            </a:r>
            <a:r>
              <a:rPr lang="en-US" sz="2000" dirty="0" smtClean="0"/>
              <a:t> </a:t>
            </a:r>
            <a:r>
              <a:rPr lang="el-GR" sz="2000" dirty="0" smtClean="0"/>
              <a:t>του </a:t>
            </a:r>
            <a:r>
              <a:rPr lang="el-GR" sz="2000" dirty="0"/>
              <a:t>συστήματος και στις δύο </a:t>
            </a:r>
            <a:r>
              <a:rPr lang="el-GR" sz="2000" dirty="0" smtClean="0"/>
              <a:t>περιπτώσεις</a:t>
            </a:r>
            <a:r>
              <a:rPr lang="en-US" sz="2000" dirty="0" smtClean="0"/>
              <a:t> </a:t>
            </a:r>
            <a:r>
              <a:rPr lang="el-GR" sz="2000" dirty="0" smtClean="0"/>
              <a:t>εφαρμόζεται </a:t>
            </a:r>
            <a:r>
              <a:rPr lang="el-GR" sz="2000" dirty="0"/>
              <a:t>η ίδια τάση </a:t>
            </a:r>
            <a:r>
              <a:rPr lang="el-GR" sz="2000" i="1" dirty="0"/>
              <a:t>V</a:t>
            </a:r>
            <a:r>
              <a:rPr lang="el-GR" sz="2000" dirty="0"/>
              <a:t>. Σε ποια από </a:t>
            </a:r>
            <a:r>
              <a:rPr lang="el-GR" sz="2000" dirty="0" smtClean="0"/>
              <a:t>τις</a:t>
            </a:r>
            <a:r>
              <a:rPr lang="en-US" sz="2000" dirty="0" smtClean="0"/>
              <a:t> </a:t>
            </a:r>
            <a:r>
              <a:rPr lang="el-GR" sz="2000" dirty="0" smtClean="0"/>
              <a:t>δύο </a:t>
            </a:r>
            <a:r>
              <a:rPr lang="el-GR" sz="2000" dirty="0"/>
              <a:t>αντιστάσεις η ισχύς είναι </a:t>
            </a:r>
            <a:r>
              <a:rPr lang="el-GR" sz="2000" dirty="0" smtClean="0"/>
              <a:t>μεγαλύτερη,</a:t>
            </a:r>
            <a:r>
              <a:rPr lang="en-US" sz="2000" dirty="0" smtClean="0"/>
              <a:t> </a:t>
            </a:r>
            <a:r>
              <a:rPr lang="el-GR" sz="2000" dirty="0" smtClean="0"/>
              <a:t>σε </a:t>
            </a:r>
            <a:r>
              <a:rPr lang="el-GR" sz="2000" dirty="0"/>
              <a:t>κάθε περίπτωση</a:t>
            </a:r>
            <a:r>
              <a:rPr lang="el-GR" sz="2000" dirty="0" smtClean="0"/>
              <a:t>;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7307580" y="2111425"/>
            <a:ext cx="918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7766684" y="4664125"/>
            <a:ext cx="3057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β.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387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211580" y="532120"/>
            <a:ext cx="9829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</a:rPr>
              <a:t>28.   </a:t>
            </a:r>
            <a:r>
              <a:rPr lang="el-GR" sz="2000" dirty="0" smtClean="0">
                <a:solidFill>
                  <a:srgbClr val="242021"/>
                </a:solidFill>
              </a:rPr>
              <a:t>Σε </a:t>
            </a:r>
            <a:r>
              <a:rPr lang="el-GR" sz="2000" dirty="0">
                <a:solidFill>
                  <a:srgbClr val="242021"/>
                </a:solidFill>
              </a:rPr>
              <a:t>μια ηλεκτρική οικιακή εγκατάσταση </a:t>
            </a:r>
            <a:r>
              <a:rPr lang="el-GR" sz="2000" dirty="0" smtClean="0">
                <a:solidFill>
                  <a:srgbClr val="242021"/>
                </a:solidFill>
              </a:rPr>
              <a:t>λειτουργούν </a:t>
            </a:r>
            <a:r>
              <a:rPr lang="el-GR" sz="2000" dirty="0">
                <a:solidFill>
                  <a:srgbClr val="242021"/>
                </a:solidFill>
              </a:rPr>
              <a:t>ταυτόχρονα: </a:t>
            </a:r>
            <a:endParaRPr lang="el-GR" sz="2000" dirty="0" smtClean="0">
              <a:solidFill>
                <a:srgbClr val="242021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solidFill>
                  <a:srgbClr val="242021"/>
                </a:solidFill>
              </a:rPr>
              <a:t>α</a:t>
            </a:r>
            <a:r>
              <a:rPr lang="el-GR" sz="2000" dirty="0">
                <a:solidFill>
                  <a:srgbClr val="242021"/>
                </a:solidFill>
              </a:rPr>
              <a:t>) </a:t>
            </a:r>
            <a:r>
              <a:rPr lang="el-GR" sz="2000" dirty="0" smtClean="0">
                <a:solidFill>
                  <a:srgbClr val="242021"/>
                </a:solidFill>
              </a:rPr>
              <a:t> Ηλεκτρική κουζίνα </a:t>
            </a:r>
            <a:r>
              <a:rPr lang="el-GR" sz="2000" dirty="0">
                <a:solidFill>
                  <a:srgbClr val="242021"/>
                </a:solidFill>
              </a:rPr>
              <a:t>ισχύος 1,5KW, </a:t>
            </a:r>
            <a:r>
              <a:rPr lang="el-GR" sz="2000" dirty="0" smtClean="0">
                <a:solidFill>
                  <a:srgbClr val="242021"/>
                </a:solidFill>
              </a:rPr>
              <a:t>   β)  </a:t>
            </a:r>
            <a:r>
              <a:rPr lang="el-GR" sz="2000" dirty="0">
                <a:solidFill>
                  <a:srgbClr val="242021"/>
                </a:solidFill>
              </a:rPr>
              <a:t>θερμοσίφωνας </a:t>
            </a:r>
            <a:r>
              <a:rPr lang="el-GR" sz="2000" dirty="0" smtClean="0">
                <a:solidFill>
                  <a:srgbClr val="242021"/>
                </a:solidFill>
              </a:rPr>
              <a:t>ισχύος 2KW</a:t>
            </a:r>
            <a:r>
              <a:rPr lang="el-GR" sz="2000" dirty="0">
                <a:solidFill>
                  <a:srgbClr val="242021"/>
                </a:solidFill>
              </a:rPr>
              <a:t>, </a:t>
            </a:r>
            <a:r>
              <a:rPr lang="el-GR" sz="2000" dirty="0" smtClean="0">
                <a:solidFill>
                  <a:srgbClr val="242021"/>
                </a:solidFill>
              </a:rPr>
              <a:t>  γ)  </a:t>
            </a:r>
            <a:r>
              <a:rPr lang="el-GR" sz="2000" dirty="0">
                <a:solidFill>
                  <a:srgbClr val="242021"/>
                </a:solidFill>
              </a:rPr>
              <a:t>ηλεκτρικό ψυγείο ισχύος 1KW</a:t>
            </a:r>
            <a:r>
              <a:rPr lang="el-GR" sz="2000" dirty="0" smtClean="0">
                <a:solidFill>
                  <a:srgbClr val="242021"/>
                </a:solidFill>
              </a:rPr>
              <a:t>,   </a:t>
            </a:r>
            <a:r>
              <a:rPr lang="el-GR" sz="2000" dirty="0">
                <a:solidFill>
                  <a:srgbClr val="242021"/>
                </a:solidFill>
              </a:rPr>
              <a:t>δ) </a:t>
            </a:r>
            <a:r>
              <a:rPr lang="el-GR" sz="2000" dirty="0" smtClean="0">
                <a:solidFill>
                  <a:srgbClr val="242021"/>
                </a:solidFill>
              </a:rPr>
              <a:t> 5 λαμπτήρες </a:t>
            </a:r>
            <a:r>
              <a:rPr lang="el-GR" sz="2000" dirty="0">
                <a:solidFill>
                  <a:srgbClr val="242021"/>
                </a:solidFill>
              </a:rPr>
              <a:t>ισχύος 100W καθένας. </a:t>
            </a:r>
            <a:endParaRPr lang="el-GR" sz="2000" dirty="0" smtClean="0">
              <a:solidFill>
                <a:srgbClr val="242021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solidFill>
                  <a:srgbClr val="242021"/>
                </a:solidFill>
              </a:rPr>
              <a:t>Να βρείτε πόσα </a:t>
            </a:r>
            <a:r>
              <a:rPr lang="el-GR" sz="2000" dirty="0">
                <a:solidFill>
                  <a:srgbClr val="242021"/>
                </a:solidFill>
              </a:rPr>
              <a:t>Α πρέπει να είναι η γενική </a:t>
            </a:r>
            <a:r>
              <a:rPr lang="el-GR" sz="2000" dirty="0" smtClean="0">
                <a:solidFill>
                  <a:srgbClr val="242021"/>
                </a:solidFill>
              </a:rPr>
              <a:t>ασφάλεια του </a:t>
            </a:r>
            <a:r>
              <a:rPr lang="el-GR" sz="2000" dirty="0">
                <a:solidFill>
                  <a:srgbClr val="242021"/>
                </a:solidFill>
              </a:rPr>
              <a:t>πίνακα εγκατάστασης και πόσο θα </a:t>
            </a:r>
            <a:r>
              <a:rPr lang="el-GR" sz="2000" dirty="0" smtClean="0">
                <a:solidFill>
                  <a:srgbClr val="242021"/>
                </a:solidFill>
              </a:rPr>
              <a:t>στοιχίσει </a:t>
            </a:r>
            <a:r>
              <a:rPr lang="el-GR" sz="2000" dirty="0">
                <a:solidFill>
                  <a:srgbClr val="242021"/>
                </a:solidFill>
              </a:rPr>
              <a:t>η λειτουργία τους για 10h.</a:t>
            </a:r>
            <a:br>
              <a:rPr lang="el-GR" sz="2000" dirty="0">
                <a:solidFill>
                  <a:srgbClr val="242021"/>
                </a:solidFill>
              </a:rPr>
            </a:br>
            <a:r>
              <a:rPr lang="el-GR" sz="2000" dirty="0">
                <a:solidFill>
                  <a:srgbClr val="242021"/>
                </a:solidFill>
              </a:rPr>
              <a:t>Δίνεται ότι η τάση λειτουργίας των </a:t>
            </a:r>
            <a:r>
              <a:rPr lang="el-GR" sz="2000" dirty="0" smtClean="0">
                <a:solidFill>
                  <a:srgbClr val="242021"/>
                </a:solidFill>
              </a:rPr>
              <a:t>συσκευών </a:t>
            </a:r>
            <a:r>
              <a:rPr lang="el-GR" sz="2000" dirty="0">
                <a:solidFill>
                  <a:srgbClr val="242021"/>
                </a:solidFill>
              </a:rPr>
              <a:t>είναι ίση με την τάση του δικτύου, </a:t>
            </a:r>
            <a:r>
              <a:rPr lang="el-GR" sz="2000" dirty="0" smtClean="0">
                <a:solidFill>
                  <a:srgbClr val="242021"/>
                </a:solidFill>
              </a:rPr>
              <a:t>δηλ. 220V </a:t>
            </a:r>
            <a:r>
              <a:rPr lang="el-GR" sz="2000" dirty="0">
                <a:solidFill>
                  <a:srgbClr val="242021"/>
                </a:solidFill>
              </a:rPr>
              <a:t>και ότι το 1KWh κοστίζει 0,1€.</a:t>
            </a:r>
            <a:r>
              <a:rPr lang="el-GR" sz="2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86450" y="3455997"/>
            <a:ext cx="339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ασφάλεια  25Α,      κόστος 5€            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41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14450" y="448717"/>
            <a:ext cx="92468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32. </a:t>
            </a:r>
            <a:r>
              <a:rPr lang="el-GR" sz="2000" b="1" dirty="0" smtClean="0"/>
              <a:t>  </a:t>
            </a:r>
            <a:r>
              <a:rPr lang="el-GR" sz="2000" dirty="0" smtClean="0"/>
              <a:t>Μία </a:t>
            </a:r>
            <a:r>
              <a:rPr lang="el-GR" sz="2000" dirty="0"/>
              <a:t>ηλεκτρική θερμάστρα αναγράφει </a:t>
            </a:r>
            <a:r>
              <a:rPr lang="el-GR" sz="2000" dirty="0" smtClean="0"/>
              <a:t>τα στοιχεία </a:t>
            </a:r>
            <a:r>
              <a:rPr lang="el-GR" sz="2000" dirty="0"/>
              <a:t>«2000W-200V». Να βρείτε την </a:t>
            </a:r>
            <a:r>
              <a:rPr lang="el-GR" sz="2000" dirty="0" smtClean="0"/>
              <a:t>αντίστασή </a:t>
            </a:r>
            <a:r>
              <a:rPr lang="el-GR" sz="2000" dirty="0"/>
              <a:t>της και το ρεύμα κανονικής </a:t>
            </a:r>
            <a:r>
              <a:rPr lang="el-GR" sz="2000" dirty="0" smtClean="0"/>
              <a:t>λειτουργίας </a:t>
            </a:r>
            <a:r>
              <a:rPr lang="el-GR" sz="2000" dirty="0"/>
              <a:t>της. Πόση θα είναι η ισχύς της, αν </a:t>
            </a:r>
            <a:r>
              <a:rPr lang="el-GR" sz="2000" dirty="0" smtClean="0"/>
              <a:t>συνδεθεί </a:t>
            </a:r>
            <a:r>
              <a:rPr lang="el-GR" sz="2000" dirty="0"/>
              <a:t>σε δίκτυο τάσης 160V και ποια </a:t>
            </a:r>
            <a:r>
              <a:rPr lang="el-GR" sz="2000" dirty="0" smtClean="0"/>
              <a:t>ένταση ρεύματος </a:t>
            </a:r>
            <a:r>
              <a:rPr lang="el-GR" sz="2000" dirty="0"/>
              <a:t>τη διαρρέει τότε;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5937885" y="1926045"/>
            <a:ext cx="497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Ω,     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10A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1280W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8A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314449" y="2490281"/>
            <a:ext cx="9464040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33. </a:t>
            </a:r>
            <a:r>
              <a:rPr lang="el-GR" sz="2000" b="1" dirty="0" smtClean="0"/>
              <a:t>  </a:t>
            </a:r>
            <a:r>
              <a:rPr lang="el-GR" sz="2000" dirty="0" smtClean="0"/>
              <a:t>Μια </a:t>
            </a:r>
            <a:r>
              <a:rPr lang="el-GR" sz="2000" dirty="0"/>
              <a:t>ηλεκτρική θερμάστρα αναγράφει </a:t>
            </a:r>
            <a:r>
              <a:rPr lang="el-GR" sz="2000" dirty="0" smtClean="0"/>
              <a:t>τα στοιχεία </a:t>
            </a:r>
            <a:r>
              <a:rPr lang="el-GR" sz="2000" dirty="0"/>
              <a:t>«1000W-100V». Να βρείτε την </a:t>
            </a:r>
            <a:r>
              <a:rPr lang="el-GR" sz="2000" dirty="0" smtClean="0"/>
              <a:t>αντίσταση </a:t>
            </a:r>
            <a:r>
              <a:rPr lang="el-GR" sz="2000" dirty="0"/>
              <a:t>που πρέπει να συνδέσουμε σε </a:t>
            </a:r>
            <a:r>
              <a:rPr lang="el-GR" sz="2000" dirty="0" smtClean="0"/>
              <a:t>σειρά με </a:t>
            </a:r>
            <a:r>
              <a:rPr lang="el-GR" sz="2000" dirty="0"/>
              <a:t>τη θερμάστρα για να λειτουργήσει σε </a:t>
            </a:r>
            <a:r>
              <a:rPr lang="el-GR" sz="2000" dirty="0" smtClean="0"/>
              <a:t>δίκτυο </a:t>
            </a:r>
            <a:r>
              <a:rPr lang="el-GR" sz="2000" dirty="0"/>
              <a:t>τάσης 220V.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1314449" y="4134847"/>
            <a:ext cx="96018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/>
              <a:t>34. </a:t>
            </a:r>
            <a:r>
              <a:rPr lang="el-GR" sz="2000" b="1" dirty="0" smtClean="0"/>
              <a:t>  </a:t>
            </a:r>
            <a:r>
              <a:rPr lang="el-GR" sz="2000" dirty="0" smtClean="0"/>
              <a:t>Μια </a:t>
            </a:r>
            <a:r>
              <a:rPr lang="el-GR" sz="2000" dirty="0"/>
              <a:t>ηλεκτρική θερμάστρα αναγράφει </a:t>
            </a:r>
            <a:r>
              <a:rPr lang="el-GR" sz="2000" dirty="0" smtClean="0"/>
              <a:t>τα στοιχεία </a:t>
            </a:r>
            <a:r>
              <a:rPr lang="el-GR" sz="2000" dirty="0"/>
              <a:t>«100W-200V». Η θερμάστρα </a:t>
            </a:r>
            <a:r>
              <a:rPr lang="el-GR" sz="2000" dirty="0" smtClean="0"/>
              <a:t>συνδέεται </a:t>
            </a:r>
            <a:r>
              <a:rPr lang="el-GR" sz="2000" dirty="0"/>
              <a:t>σε σειρά με λαμπτήρα, που </a:t>
            </a:r>
            <a:r>
              <a:rPr lang="el-GR" sz="2000" dirty="0" smtClean="0"/>
              <a:t>αναγράφει τα </a:t>
            </a:r>
            <a:r>
              <a:rPr lang="el-GR" sz="2000" dirty="0"/>
              <a:t>στοιχεία «24W-12V». Το σύστημα </a:t>
            </a:r>
            <a:r>
              <a:rPr lang="el-GR" sz="2000" dirty="0" smtClean="0"/>
              <a:t>τροφοδοτείται από δίκτυο </a:t>
            </a:r>
            <a:r>
              <a:rPr lang="el-GR" sz="2000" dirty="0"/>
              <a:t>τάσης 200V. Να </a:t>
            </a:r>
            <a:r>
              <a:rPr lang="el-GR" sz="2000" dirty="0" smtClean="0"/>
              <a:t>εξετάσετε </a:t>
            </a:r>
            <a:r>
              <a:rPr lang="el-GR" sz="2000" dirty="0"/>
              <a:t>αν ο λαμπτήρας λειτουργεί κανονικά.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6416747" y="3481841"/>
            <a:ext cx="1007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endParaRPr lang="el-GR" dirty="0"/>
          </a:p>
        </p:txBody>
      </p:sp>
      <p:sp>
        <p:nvSpPr>
          <p:cNvPr id="13" name="Ορθογώνιο 12"/>
          <p:cNvSpPr/>
          <p:nvPr/>
        </p:nvSpPr>
        <p:spPr>
          <a:xfrm>
            <a:off x="7770977" y="5523052"/>
            <a:ext cx="3303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λαμπτήρας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υπολειτουργεί.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47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6150" y="1900828"/>
            <a:ext cx="5429250" cy="14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και Ασκήσεις </a:t>
            </a:r>
            <a:endParaRPr lang="el-GR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εκτός του σχολικού βιβλίου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1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3010478" y="618933"/>
            <a:ext cx="6337300" cy="2571374"/>
            <a:chOff x="2927350" y="1002090"/>
            <a:chExt cx="6337300" cy="2571374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079875" y="1052513"/>
              <a:ext cx="3816350" cy="57626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2927350" y="1341438"/>
              <a:ext cx="64770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7896226" y="1341438"/>
              <a:ext cx="576263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927350" y="1341438"/>
              <a:ext cx="0" cy="187166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927350" y="3213100"/>
              <a:ext cx="252095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5448300" y="2852739"/>
              <a:ext cx="0" cy="7207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5735638" y="2997201"/>
              <a:ext cx="0" cy="360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5735638" y="3213100"/>
              <a:ext cx="352901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9264650" y="1304926"/>
              <a:ext cx="0" cy="190817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8472488" y="1341438"/>
              <a:ext cx="79216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575051" y="1341438"/>
              <a:ext cx="50482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3719515" y="1002090"/>
              <a:ext cx="36036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Α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7896707" y="1018527"/>
              <a:ext cx="28892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Β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5087938" y="2852738"/>
              <a:ext cx="4318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2000" b="1" dirty="0"/>
                <a:t>+</a:t>
              </a:r>
              <a:endParaRPr lang="el-GR" altLang="el-GR" sz="2000" b="1" dirty="0"/>
            </a:p>
          </p:txBody>
        </p:sp>
        <p:sp>
          <p:nvSpPr>
            <p:cNvPr id="21" name="Text Box 32"/>
            <p:cNvSpPr txBox="1">
              <a:spLocks noChangeArrowheads="1"/>
            </p:cNvSpPr>
            <p:nvPr/>
          </p:nvSpPr>
          <p:spPr bwMode="auto">
            <a:xfrm>
              <a:off x="5735638" y="2777272"/>
              <a:ext cx="4318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2000" b="1" dirty="0"/>
                <a:t>_</a:t>
              </a:r>
              <a:endParaRPr lang="el-GR" altLang="el-GR" sz="2000" b="1" dirty="0"/>
            </a:p>
          </p:txBody>
        </p:sp>
      </p:grpSp>
      <p:grpSp>
        <p:nvGrpSpPr>
          <p:cNvPr id="27" name="Ομάδα 26"/>
          <p:cNvGrpSpPr/>
          <p:nvPr/>
        </p:nvGrpSpPr>
        <p:grpSpPr>
          <a:xfrm>
            <a:off x="3512680" y="876286"/>
            <a:ext cx="5491713" cy="392647"/>
            <a:chOff x="3429552" y="665676"/>
            <a:chExt cx="5491713" cy="392647"/>
          </a:xfrm>
        </p:grpSpPr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3429552" y="665676"/>
              <a:ext cx="4333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q</a:t>
              </a:r>
              <a:endParaRPr lang="el-GR" alt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8487878" y="688991"/>
              <a:ext cx="4333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q</a:t>
              </a:r>
              <a:endParaRPr lang="el-GR" alt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Ομάδα 25"/>
          <p:cNvGrpSpPr/>
          <p:nvPr/>
        </p:nvGrpSpPr>
        <p:grpSpPr>
          <a:xfrm>
            <a:off x="3875666" y="2324087"/>
            <a:ext cx="865188" cy="369332"/>
            <a:chOff x="3575051" y="2636839"/>
            <a:chExt cx="865188" cy="369332"/>
          </a:xfrm>
        </p:grpSpPr>
        <p:sp>
          <p:nvSpPr>
            <p:cNvPr id="24" name="Line 29"/>
            <p:cNvSpPr>
              <a:spLocks noChangeShapeType="1"/>
            </p:cNvSpPr>
            <p:nvPr/>
          </p:nvSpPr>
          <p:spPr bwMode="auto">
            <a:xfrm flipH="1">
              <a:off x="3648076" y="2997200"/>
              <a:ext cx="7921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3575051" y="2636839"/>
              <a:ext cx="3603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I</a:t>
              </a:r>
              <a:endParaRPr lang="el-GR" alt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Ομάδα 27"/>
          <p:cNvGrpSpPr/>
          <p:nvPr/>
        </p:nvGrpSpPr>
        <p:grpSpPr>
          <a:xfrm>
            <a:off x="4163797" y="1404802"/>
            <a:ext cx="3815669" cy="431800"/>
            <a:chOff x="4008438" y="1773238"/>
            <a:chExt cx="3815669" cy="431800"/>
          </a:xfrm>
        </p:grpSpPr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4800600" y="1773238"/>
              <a:ext cx="23749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i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V </a:t>
              </a:r>
              <a:r>
                <a:rPr lang="en-US" altLang="el-GR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= </a:t>
              </a:r>
              <a:r>
                <a:rPr lang="en-US" altLang="el-GR" i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V</a:t>
              </a:r>
              <a:r>
                <a:rPr lang="en-US" altLang="el-GR" baseline="-250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A </a:t>
              </a:r>
              <a:r>
                <a:rPr lang="en-US" altLang="el-GR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- </a:t>
              </a:r>
              <a:r>
                <a:rPr lang="en-US" altLang="el-GR" i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V</a:t>
              </a:r>
              <a:r>
                <a:rPr lang="en-US" altLang="el-GR" baseline="-250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B</a:t>
              </a:r>
              <a:endParaRPr lang="el-GR" altLang="el-GR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>
              <a:off x="6743702" y="1989138"/>
              <a:ext cx="10802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>
              <a:off x="7824107" y="17732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 flipH="1">
              <a:off x="4008438" y="1989138"/>
              <a:ext cx="1223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Line 24"/>
            <p:cNvSpPr>
              <a:spLocks noChangeShapeType="1"/>
            </p:cNvSpPr>
            <p:nvPr/>
          </p:nvSpPr>
          <p:spPr bwMode="auto">
            <a:xfrm>
              <a:off x="4008438" y="17732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4" name="Ομάδα 33"/>
          <p:cNvGrpSpPr/>
          <p:nvPr/>
        </p:nvGrpSpPr>
        <p:grpSpPr>
          <a:xfrm>
            <a:off x="4163003" y="107264"/>
            <a:ext cx="3816350" cy="384566"/>
            <a:chOff x="4079875" y="452047"/>
            <a:chExt cx="3816350" cy="384566"/>
          </a:xfrm>
        </p:grpSpPr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5519738" y="452047"/>
              <a:ext cx="7207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Δ</a:t>
              </a:r>
              <a:r>
                <a:rPr lang="en-US" altLang="el-GR" b="1" i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t</a:t>
              </a:r>
              <a:endParaRPr lang="el-GR" altLang="el-GR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4079875" y="836613"/>
              <a:ext cx="3816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7" y="3854131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932115" y="3426761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Στα σημεία Α και Β τα δυναμικά είναι </a:t>
            </a:r>
            <a:r>
              <a:rPr lang="en-US" sz="2000" b="1" i="1" dirty="0" smtClean="0">
                <a:latin typeface="Comic Sans MS" panose="030F0702030302020204" pitchFamily="66" charset="0"/>
              </a:rPr>
              <a:t>V</a:t>
            </a:r>
            <a:r>
              <a:rPr lang="en-US" sz="2000" b="1" baseline="-25000" dirty="0" smtClean="0">
                <a:latin typeface="Comic Sans MS" panose="030F0702030302020204" pitchFamily="66" charset="0"/>
              </a:rPr>
              <a:t>A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και </a:t>
            </a:r>
            <a:r>
              <a:rPr lang="en-US" sz="2000" b="1" i="1" dirty="0" smtClean="0">
                <a:latin typeface="Comic Sans MS" panose="030F0702030302020204" pitchFamily="66" charset="0"/>
              </a:rPr>
              <a:t>V</a:t>
            </a:r>
            <a:r>
              <a:rPr lang="en-US" sz="2000" b="1" baseline="-25000" dirty="0" smtClean="0">
                <a:latin typeface="Comic Sans MS" panose="030F0702030302020204" pitchFamily="66" charset="0"/>
              </a:rPr>
              <a:t>B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αντίστοιχα, με </a:t>
            </a:r>
            <a:r>
              <a:rPr lang="en-US" sz="2000" b="1" i="1" dirty="0" smtClean="0">
                <a:latin typeface="Comic Sans MS" panose="030F0702030302020204" pitchFamily="66" charset="0"/>
              </a:rPr>
              <a:t>V</a:t>
            </a:r>
            <a:r>
              <a:rPr lang="en-US" sz="2000" b="1" baseline="-25000" dirty="0" smtClean="0">
                <a:latin typeface="Comic Sans MS" panose="030F0702030302020204" pitchFamily="66" charset="0"/>
              </a:rPr>
              <a:t>A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&gt; </a:t>
            </a:r>
            <a:r>
              <a:rPr lang="en-US" sz="2000" b="1" i="1" dirty="0" smtClean="0">
                <a:latin typeface="Comic Sans MS" panose="030F0702030302020204" pitchFamily="66" charset="0"/>
              </a:rPr>
              <a:t>V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Β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Το φορτίο </a:t>
            </a:r>
            <a:r>
              <a:rPr lang="en-US" sz="2000" b="1" i="1" dirty="0" smtClean="0">
                <a:latin typeface="Comic Sans MS" panose="030F0702030302020204" pitchFamily="66" charset="0"/>
              </a:rPr>
              <a:t>q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έχει ηλεκτρική δυναμική ενέργεια </a:t>
            </a:r>
            <a:r>
              <a:rPr lang="en-US" sz="2000" b="1" i="1" dirty="0" smtClean="0">
                <a:latin typeface="Comic Sans MS" panose="030F0702030302020204" pitchFamily="66" charset="0"/>
              </a:rPr>
              <a:t>U</a:t>
            </a:r>
            <a:r>
              <a:rPr lang="en-US" sz="2000" b="1" baseline="-25000" dirty="0" smtClean="0">
                <a:latin typeface="Comic Sans MS" panose="030F0702030302020204" pitchFamily="66" charset="0"/>
              </a:rPr>
              <a:t>A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= </a:t>
            </a:r>
            <a:r>
              <a:rPr lang="en-US" sz="2000" b="1" dirty="0" smtClean="0">
                <a:latin typeface="Comic Sans MS" panose="030F0702030302020204" pitchFamily="66" charset="0"/>
              </a:rPr>
              <a:t>q.</a:t>
            </a:r>
            <a:r>
              <a:rPr lang="en-US" sz="2000" b="1" i="1" dirty="0">
                <a:latin typeface="Comic Sans MS" panose="030F0702030302020204" pitchFamily="66" charset="0"/>
              </a:rPr>
              <a:t> V</a:t>
            </a:r>
            <a:r>
              <a:rPr lang="en-US" sz="2000" b="1" baseline="-25000" dirty="0">
                <a:latin typeface="Comic Sans MS" panose="030F0702030302020204" pitchFamily="66" charset="0"/>
              </a:rPr>
              <a:t>A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και </a:t>
            </a:r>
            <a:r>
              <a:rPr lang="en-US" sz="2000" b="1" i="1" dirty="0" smtClean="0">
                <a:latin typeface="Comic Sans MS" panose="030F0702030302020204" pitchFamily="66" charset="0"/>
              </a:rPr>
              <a:t>U</a:t>
            </a:r>
            <a:r>
              <a:rPr lang="en-US" sz="2000" b="1" baseline="-25000" dirty="0" smtClean="0">
                <a:latin typeface="Comic Sans MS" panose="030F0702030302020204" pitchFamily="66" charset="0"/>
              </a:rPr>
              <a:t>B </a:t>
            </a:r>
            <a:r>
              <a:rPr lang="en-US" sz="2000" b="1" dirty="0" smtClean="0">
                <a:latin typeface="Comic Sans MS" panose="030F0702030302020204" pitchFamily="66" charset="0"/>
              </a:rPr>
              <a:t>= </a:t>
            </a:r>
            <a:r>
              <a:rPr lang="en-US" sz="2000" b="1" dirty="0">
                <a:latin typeface="Comic Sans MS" panose="030F0702030302020204" pitchFamily="66" charset="0"/>
              </a:rPr>
              <a:t>q.</a:t>
            </a:r>
            <a:r>
              <a:rPr lang="en-US" sz="2000" b="1" i="1" dirty="0">
                <a:latin typeface="Comic Sans MS" panose="030F0702030302020204" pitchFamily="66" charset="0"/>
              </a:rPr>
              <a:t> </a:t>
            </a:r>
            <a:r>
              <a:rPr lang="en-US" sz="2000" b="1" i="1" dirty="0" smtClean="0">
                <a:latin typeface="Comic Sans MS" panose="030F0702030302020204" pitchFamily="66" charset="0"/>
              </a:rPr>
              <a:t>V</a:t>
            </a:r>
            <a:r>
              <a:rPr lang="en-US" sz="2000" b="1" baseline="-25000" dirty="0" smtClean="0">
                <a:latin typeface="Comic Sans MS" panose="030F0702030302020204" pitchFamily="66" charset="0"/>
              </a:rPr>
              <a:t>B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στα σημεία Α και Β αντίστοιχα</a:t>
            </a:r>
            <a:r>
              <a:rPr lang="el-GR" sz="2000" b="1" dirty="0">
                <a:latin typeface="Comic Sans MS" panose="030F0702030302020204" pitchFamily="66" charset="0"/>
              </a:rPr>
              <a:t>, με </a:t>
            </a:r>
            <a:r>
              <a:rPr lang="en-US" sz="2000" b="1" i="1" dirty="0" smtClean="0">
                <a:latin typeface="Comic Sans MS" panose="030F0702030302020204" pitchFamily="66" charset="0"/>
              </a:rPr>
              <a:t>U</a:t>
            </a:r>
            <a:r>
              <a:rPr lang="en-US" sz="2000" b="1" baseline="-25000" dirty="0" smtClean="0">
                <a:latin typeface="Comic Sans MS" panose="030F0702030302020204" pitchFamily="66" charset="0"/>
              </a:rPr>
              <a:t>A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&gt; </a:t>
            </a:r>
            <a:r>
              <a:rPr lang="en-US" sz="2000" b="1" i="1" dirty="0" smtClean="0">
                <a:latin typeface="Comic Sans MS" panose="030F0702030302020204" pitchFamily="66" charset="0"/>
              </a:rPr>
              <a:t>U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Β </a:t>
            </a:r>
            <a:r>
              <a:rPr lang="el-GR" sz="2000" b="1" dirty="0" smtClean="0">
                <a:latin typeface="Comic Sans MS" panose="030F0702030302020204" pitchFamily="66" charset="0"/>
              </a:rPr>
              <a:t>(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en-US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latin typeface="Comic Sans MS" panose="030F0702030302020204" pitchFamily="66" charset="0"/>
              </a:rPr>
              <a:t>)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39" name="Ορθογώνιο 38"/>
          <p:cNvSpPr/>
          <p:nvPr/>
        </p:nvSpPr>
        <p:spPr>
          <a:xfrm>
            <a:off x="2341029" y="4794125"/>
            <a:ext cx="7604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Δηλαδή</a:t>
            </a:r>
            <a:r>
              <a:rPr lang="en-US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,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δυναμική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ενέργεια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του φορτίου </a:t>
            </a:r>
            <a:r>
              <a:rPr lang="el-GR" sz="2000" b="1" i="1" dirty="0">
                <a:solidFill>
                  <a:srgbClr val="242021"/>
                </a:solidFill>
                <a:latin typeface="Comic Sans MS" panose="030F0702030302020204" pitchFamily="66" charset="0"/>
              </a:rPr>
              <a:t>q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ελαττώνεται </a:t>
            </a:r>
            <a:r>
              <a:rPr lang="el-GR" sz="2000" b="1" dirty="0" smtClean="0">
                <a:latin typeface="Comic Sans MS" panose="030F0702030302020204" pitchFamily="66" charset="0"/>
              </a:rPr>
              <a:t>κατά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καθώς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περνά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μέσα</a:t>
            </a:r>
            <a:r>
              <a:rPr lang="en-US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από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τη συσκευή.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40" name="Ομάδα 39"/>
          <p:cNvGrpSpPr/>
          <p:nvPr/>
        </p:nvGrpSpPr>
        <p:grpSpPr>
          <a:xfrm rot="16200000">
            <a:off x="8649970" y="1833909"/>
            <a:ext cx="792163" cy="360363"/>
            <a:chOff x="3648076" y="2670753"/>
            <a:chExt cx="792163" cy="360363"/>
          </a:xfrm>
        </p:grpSpPr>
        <p:sp>
          <p:nvSpPr>
            <p:cNvPr id="41" name="Line 29"/>
            <p:cNvSpPr>
              <a:spLocks noChangeShapeType="1"/>
            </p:cNvSpPr>
            <p:nvPr/>
          </p:nvSpPr>
          <p:spPr bwMode="auto">
            <a:xfrm flipH="1">
              <a:off x="3648076" y="2997200"/>
              <a:ext cx="7921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Text Box 30"/>
            <p:cNvSpPr txBox="1">
              <a:spLocks noChangeArrowheads="1"/>
            </p:cNvSpPr>
            <p:nvPr/>
          </p:nvSpPr>
          <p:spPr bwMode="auto">
            <a:xfrm rot="5400000">
              <a:off x="3730563" y="2666269"/>
              <a:ext cx="3603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I</a:t>
              </a:r>
              <a:endParaRPr lang="el-GR" altLang="el-G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98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17220" y="309606"/>
            <a:ext cx="10458450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lang="el-G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Θερμική 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ηλεκτρική συσκευή αναγράφει ενδείξεις κανονικής λειτουργίας </a:t>
            </a:r>
            <a:r>
              <a:rPr lang="el-G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220V/484W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. (Θεωρούμε ότι η ηλεκτρική συσκευή συμπεριφέρεται σαν ωμικός αντιστάτης). </a:t>
            </a: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Εάν η συσκευή τροφοδοτηθεί από τάση </a:t>
            </a:r>
            <a:r>
              <a:rPr lang="el-G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200V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, θα καταναλώνει </a:t>
            </a: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α.  </a:t>
            </a:r>
            <a:r>
              <a:rPr lang="el-G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484W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. 		                   </a:t>
            </a: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β.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400W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. 		                    </a:t>
            </a: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γ.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300W.</a:t>
            </a:r>
            <a:endParaRPr 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endParaRPr lang="el-GR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Διαθέτουμε 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μια λάμπα με ηλεκτρική ισχύ </a:t>
            </a:r>
            <a:r>
              <a:rPr lang="el-G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40W 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και μια άλλη με ηλεκτρική ισχύ </a:t>
            </a:r>
            <a:r>
              <a:rPr lang="el-G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60W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Και οι δύο λάμπες είναι της ίδιας τεχνολογίας και λειτουργούν υπό την ίδια τάση. </a:t>
            </a:r>
            <a:endParaRPr lang="el-GR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Θεωρούμε ότι και οι δύο λάμπες συμπεριφέρονται σαν ωμικοί αντιστάτες).</a:t>
            </a: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Μεγαλύτερη ωμική αντίσταση έχει η </a:t>
            </a:r>
            <a:r>
              <a:rPr lang="el-G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λάμπα:</a:t>
            </a: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1000"/>
              </a:spcAft>
            </a:pP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α.  </a:t>
            </a:r>
            <a:r>
              <a:rPr lang="el-G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Των 40W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. 	       </a:t>
            </a:r>
            <a:r>
              <a:rPr lang="el-G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l-G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Των 60W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.            </a:t>
            </a:r>
            <a:r>
              <a:rPr lang="el-G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γ.  </a:t>
            </a:r>
            <a:r>
              <a:rPr lang="el-GR" sz="2000" dirty="0">
                <a:ea typeface="Calibri" panose="020F0502020204030204" pitchFamily="34" charset="0"/>
                <a:cs typeface="Times New Roman" panose="02020603050405020304" pitchFamily="18" charset="0"/>
              </a:rPr>
              <a:t>Εξαρτάται από την πηγή του ρεύματος</a:t>
            </a:r>
            <a:r>
              <a:rPr lang="el-G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Οβάλ 6"/>
          <p:cNvSpPr/>
          <p:nvPr/>
        </p:nvSpPr>
        <p:spPr>
          <a:xfrm>
            <a:off x="4377690" y="2043252"/>
            <a:ext cx="434340" cy="4188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/>
          <p:cNvSpPr/>
          <p:nvPr/>
        </p:nvSpPr>
        <p:spPr>
          <a:xfrm>
            <a:off x="1017270" y="5572094"/>
            <a:ext cx="434340" cy="4188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890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90914" y="441848"/>
            <a:ext cx="102814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3</a:t>
            </a:r>
            <a:r>
              <a:rPr lang="el-GR" sz="2000" b="1" dirty="0" smtClean="0"/>
              <a:t>.   </a:t>
            </a:r>
            <a:r>
              <a:rPr lang="el-GR" sz="2000" dirty="0" smtClean="0"/>
              <a:t>Στον </a:t>
            </a:r>
            <a:r>
              <a:rPr lang="el-GR" sz="2000" dirty="0"/>
              <a:t>παρακάτω πίνακα παρουσιάζεται η ηλεκτρική ισχύς που καταναλώνεται από διάφορες οικιακές ηλεκτρικές συσκευές κατά τη διάρκεια του καλοκαιριού, καθώς και ο χρόνος κανονικής λειτουργίας τους μέσα σε ένα 24ωρο.</a:t>
            </a:r>
          </a:p>
          <a:p>
            <a:pPr algn="ctr">
              <a:lnSpc>
                <a:spcPct val="150000"/>
              </a:lnSpc>
            </a:pPr>
            <a:endParaRPr lang="el-GR" sz="2000" dirty="0"/>
          </a:p>
          <a:p>
            <a:pPr>
              <a:lnSpc>
                <a:spcPct val="150000"/>
              </a:lnSpc>
            </a:pPr>
            <a:endParaRPr lang="el-GR" sz="2000" dirty="0"/>
          </a:p>
          <a:p>
            <a:pPr>
              <a:lnSpc>
                <a:spcPct val="150000"/>
              </a:lnSpc>
            </a:pPr>
            <a:endParaRPr lang="el-GR" sz="2000" dirty="0" smtClean="0"/>
          </a:p>
          <a:p>
            <a:pPr>
              <a:lnSpc>
                <a:spcPct val="150000"/>
              </a:lnSpc>
            </a:pPr>
            <a:endParaRPr lang="el-GR" sz="2000" dirty="0"/>
          </a:p>
          <a:p>
            <a:pPr>
              <a:lnSpc>
                <a:spcPct val="150000"/>
              </a:lnSpc>
            </a:pPr>
            <a:endParaRPr lang="el-GR" sz="2000" dirty="0"/>
          </a:p>
          <a:p>
            <a:pPr>
              <a:lnSpc>
                <a:spcPct val="150000"/>
              </a:lnSpc>
            </a:pPr>
            <a:r>
              <a:rPr lang="el-GR" sz="2000" dirty="0"/>
              <a:t>Η ηλεκτρική συσκευή της οποίας η λειτουργία κοστίζει περισσότερο μέσα σε ένα 24ωρο, είναι</a:t>
            </a:r>
          </a:p>
          <a:p>
            <a:pPr>
              <a:lnSpc>
                <a:spcPct val="150000"/>
              </a:lnSpc>
            </a:pPr>
            <a:r>
              <a:rPr lang="el-GR" sz="2000" b="1" dirty="0"/>
              <a:t>α.  </a:t>
            </a:r>
            <a:r>
              <a:rPr lang="el-GR" sz="2000" dirty="0"/>
              <a:t>η ηλεκτρική σκούπα. 	             </a:t>
            </a:r>
            <a:r>
              <a:rPr lang="el-GR" sz="2000" b="1" dirty="0"/>
              <a:t>β.  </a:t>
            </a:r>
            <a:r>
              <a:rPr lang="el-GR" sz="2000" dirty="0"/>
              <a:t>το κλιματιστικό.             </a:t>
            </a:r>
            <a:r>
              <a:rPr lang="el-GR" sz="2000" b="1" dirty="0"/>
              <a:t>γ.  </a:t>
            </a:r>
            <a:r>
              <a:rPr lang="el-GR" sz="2000" dirty="0"/>
              <a:t>το ηλεκτρικό ψυγείο.</a:t>
            </a:r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842788"/>
              </p:ext>
            </p:extLst>
          </p:nvPr>
        </p:nvGraphicFramePr>
        <p:xfrm>
          <a:off x="1929130" y="2182266"/>
          <a:ext cx="8127999" cy="17526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343227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8916576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72021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Ηλεκτρική συσκευή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Ισχύς  (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W)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Χρόνος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 λειτουργίας  (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h/24</a:t>
                      </a:r>
                      <a:r>
                        <a:rPr lang="el-GR" baseline="0" dirty="0" err="1" smtClean="0">
                          <a:solidFill>
                            <a:schemeClr val="tx1"/>
                          </a:solidFill>
                        </a:rPr>
                        <a:t>ώρο</a:t>
                      </a:r>
                      <a:r>
                        <a:rPr lang="el-GR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34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Ηλεκτρική σκούπα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1200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619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Κλιματιστικό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750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6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68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Ηλεκτρικό ψυγείο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150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15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782460"/>
                  </a:ext>
                </a:extLst>
              </a:tr>
            </a:tbl>
          </a:graphicData>
        </a:graphic>
      </p:graphicFrame>
      <p:sp>
        <p:nvSpPr>
          <p:cNvPr id="8" name="Οβάλ 7"/>
          <p:cNvSpPr/>
          <p:nvPr/>
        </p:nvSpPr>
        <p:spPr>
          <a:xfrm>
            <a:off x="4377690" y="4684309"/>
            <a:ext cx="434340" cy="4188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86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74151" y="231755"/>
            <a:ext cx="10443698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l-GR" sz="2000" b="1" dirty="0" smtClean="0"/>
              <a:t>4</a:t>
            </a:r>
            <a:r>
              <a:rPr lang="el-GR" altLang="el-GR" sz="2000" b="1" dirty="0" smtClean="0"/>
              <a:t>.  </a:t>
            </a:r>
            <a:r>
              <a:rPr lang="en-US" altLang="el-GR" sz="2000" dirty="0" err="1"/>
              <a:t>Τρεις</a:t>
            </a:r>
            <a:r>
              <a:rPr lang="en-US" altLang="el-GR" sz="2000" dirty="0"/>
              <a:t> α</a:t>
            </a:r>
            <a:r>
              <a:rPr lang="en-US" altLang="el-GR" sz="2000" dirty="0" err="1"/>
              <a:t>ντιστάτες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με</a:t>
            </a:r>
            <a:r>
              <a:rPr lang="en-US" altLang="el-GR" sz="2000" dirty="0"/>
              <a:t> α</a:t>
            </a:r>
            <a:r>
              <a:rPr lang="en-US" altLang="el-GR" sz="2000" dirty="0" err="1"/>
              <a:t>ντίστ</a:t>
            </a:r>
            <a:r>
              <a:rPr lang="en-US" altLang="el-GR" sz="2000" dirty="0"/>
              <a:t>αση </a:t>
            </a:r>
            <a:r>
              <a:rPr lang="en-US" altLang="el-GR" sz="2000" i="1" dirty="0"/>
              <a:t>R</a:t>
            </a:r>
            <a:r>
              <a:rPr lang="en-US" altLang="el-GR" sz="2000" dirty="0"/>
              <a:t> ο καθένας συνδέονται σε σειρά. </a:t>
            </a:r>
            <a:r>
              <a:rPr lang="en-US" altLang="el-GR" sz="2000" dirty="0" err="1"/>
              <a:t>Αν</a:t>
            </a:r>
            <a:r>
              <a:rPr lang="en-US" altLang="el-GR" sz="2000" dirty="0"/>
              <a:t> </a:t>
            </a:r>
            <a:r>
              <a:rPr lang="en-US" altLang="el-GR" sz="2000" dirty="0" err="1"/>
              <a:t>στ</a:t>
            </a:r>
            <a:r>
              <a:rPr lang="en-US" altLang="el-GR" sz="2000" dirty="0"/>
              <a:t>α άκρα του συστήματος εφαρμοστεί τάση </a:t>
            </a:r>
            <a:r>
              <a:rPr lang="en-US" altLang="el-GR" sz="2000" i="1" dirty="0" smtClean="0"/>
              <a:t>V</a:t>
            </a:r>
            <a:r>
              <a:rPr lang="el-GR" altLang="el-GR" sz="2000" i="1" dirty="0" smtClean="0"/>
              <a:t> </a:t>
            </a:r>
            <a:r>
              <a:rPr lang="en-US" altLang="el-GR" sz="2000" dirty="0" smtClean="0"/>
              <a:t>=</a:t>
            </a:r>
            <a:r>
              <a:rPr lang="el-GR" altLang="el-GR" sz="2000" dirty="0" smtClean="0"/>
              <a:t> </a:t>
            </a:r>
            <a:r>
              <a:rPr lang="en-US" altLang="el-GR" sz="2000" dirty="0" smtClean="0"/>
              <a:t>30V</a:t>
            </a:r>
            <a:r>
              <a:rPr lang="en-US" altLang="el-GR" sz="2000" dirty="0"/>
              <a:t>, η συνολική ισχύς που καταναλώνεται είναι ίση με </a:t>
            </a:r>
            <a:r>
              <a:rPr lang="en-US" altLang="el-GR" sz="2000" i="1" dirty="0" smtClean="0"/>
              <a:t>P</a:t>
            </a:r>
            <a:r>
              <a:rPr lang="el-GR" altLang="el-GR" sz="2000" i="1" dirty="0" smtClean="0"/>
              <a:t> </a:t>
            </a:r>
            <a:r>
              <a:rPr lang="en-US" altLang="el-GR" sz="2000" dirty="0" smtClean="0"/>
              <a:t>=</a:t>
            </a:r>
            <a:r>
              <a:rPr lang="el-GR" altLang="el-GR" sz="2000" dirty="0" smtClean="0"/>
              <a:t> </a:t>
            </a:r>
            <a:r>
              <a:rPr lang="en-US" altLang="el-GR" sz="2000" dirty="0" smtClean="0"/>
              <a:t>30W</a:t>
            </a:r>
            <a:r>
              <a:rPr lang="en-US" altLang="el-GR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b="1" dirty="0"/>
              <a:t>α.  </a:t>
            </a:r>
            <a:r>
              <a:rPr lang="en-US" altLang="el-GR" sz="2000" dirty="0" err="1"/>
              <a:t>Πόση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είν</a:t>
            </a:r>
            <a:r>
              <a:rPr lang="en-US" altLang="el-GR" sz="2000" dirty="0"/>
              <a:t>αι η αντίσταση </a:t>
            </a:r>
            <a:r>
              <a:rPr lang="en-US" altLang="el-GR" sz="2000" i="1" dirty="0"/>
              <a:t>R</a:t>
            </a:r>
            <a:r>
              <a:rPr lang="en-US" altLang="el-GR" sz="2000" dirty="0"/>
              <a:t> κάθε αντιστάτη;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b="1" dirty="0"/>
              <a:t>β.  </a:t>
            </a:r>
            <a:r>
              <a:rPr lang="en-US" altLang="el-GR" sz="2000" dirty="0"/>
              <a:t>Να β</a:t>
            </a:r>
            <a:r>
              <a:rPr lang="en-US" altLang="el-GR" sz="2000" dirty="0" err="1"/>
              <a:t>ρείτε</a:t>
            </a:r>
            <a:r>
              <a:rPr lang="en-US" altLang="el-GR" sz="2000" dirty="0"/>
              <a:t> </a:t>
            </a:r>
            <a:r>
              <a:rPr lang="en-US" altLang="el-GR" sz="2000" dirty="0" err="1"/>
              <a:t>τη</a:t>
            </a:r>
            <a:r>
              <a:rPr lang="en-US" altLang="el-GR" sz="2000" dirty="0"/>
              <a:t> </a:t>
            </a:r>
            <a:r>
              <a:rPr lang="en-US" altLang="el-GR" sz="2000" dirty="0" err="1"/>
              <a:t>συν</a:t>
            </a:r>
            <a:r>
              <a:rPr lang="el-GR" altLang="el-GR" sz="2000" dirty="0"/>
              <a:t>ο</a:t>
            </a:r>
            <a:r>
              <a:rPr lang="en-US" altLang="el-GR" sz="2000" dirty="0" err="1"/>
              <a:t>λική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ισχύ</a:t>
            </a:r>
            <a:r>
              <a:rPr lang="en-US" altLang="el-GR" sz="2000" dirty="0"/>
              <a:t> π</a:t>
            </a:r>
            <a:r>
              <a:rPr lang="el-GR" altLang="el-GR" sz="2000" dirty="0"/>
              <a:t>ο</a:t>
            </a:r>
            <a:r>
              <a:rPr lang="en-US" altLang="el-GR" sz="2000" dirty="0"/>
              <a:t>υ κατανα</a:t>
            </a:r>
            <a:r>
              <a:rPr lang="en-US" altLang="el-GR" sz="2000" dirty="0" err="1"/>
              <a:t>λώνετ</a:t>
            </a:r>
            <a:r>
              <a:rPr lang="en-US" altLang="el-GR" sz="2000" dirty="0"/>
              <a:t>αι, αν </a:t>
            </a:r>
            <a:r>
              <a:rPr lang="el-GR" altLang="el-GR" sz="2000" dirty="0"/>
              <a:t>ο</a:t>
            </a:r>
            <a:r>
              <a:rPr lang="en-US" altLang="el-GR" sz="2000" dirty="0"/>
              <a:t>ι </a:t>
            </a:r>
            <a:r>
              <a:rPr lang="en-US" altLang="el-GR" sz="2000" dirty="0" err="1"/>
              <a:t>τρεις</a:t>
            </a:r>
            <a:r>
              <a:rPr lang="en-US" altLang="el-GR" sz="2000" dirty="0"/>
              <a:t> α</a:t>
            </a:r>
            <a:r>
              <a:rPr lang="en-US" altLang="el-GR" sz="2000" dirty="0" err="1"/>
              <a:t>ντιστάτες</a:t>
            </a:r>
            <a:r>
              <a:rPr lang="en-US" altLang="el-GR" sz="2000" dirty="0"/>
              <a:t> </a:t>
            </a:r>
            <a:r>
              <a:rPr lang="en-US" altLang="el-GR" sz="2000" dirty="0" err="1"/>
              <a:t>συνδεθ</a:t>
            </a:r>
            <a:r>
              <a:rPr lang="el-GR" altLang="el-GR" sz="2000" dirty="0"/>
              <a:t>ο</a:t>
            </a:r>
            <a:r>
              <a:rPr lang="en-US" altLang="el-GR" sz="2000" dirty="0" err="1"/>
              <a:t>ύν</a:t>
            </a:r>
            <a:r>
              <a:rPr lang="en-US" altLang="el-GR" sz="2000" dirty="0"/>
              <a:t> πα</a:t>
            </a:r>
            <a:r>
              <a:rPr lang="en-US" altLang="el-GR" sz="2000" dirty="0" err="1"/>
              <a:t>ράλληλ</a:t>
            </a:r>
            <a:r>
              <a:rPr lang="en-US" altLang="el-GR" sz="2000" dirty="0"/>
              <a:t>α πρ</a:t>
            </a:r>
            <a:r>
              <a:rPr lang="el-GR" altLang="el-GR" sz="2000" dirty="0"/>
              <a:t>ο</a:t>
            </a:r>
            <a:r>
              <a:rPr lang="en-US" altLang="el-GR" sz="2000" dirty="0"/>
              <a:t>ς </a:t>
            </a:r>
            <a:r>
              <a:rPr lang="en-US" altLang="el-GR" sz="2000" dirty="0" err="1"/>
              <a:t>την</a:t>
            </a:r>
            <a:r>
              <a:rPr lang="en-US" altLang="el-GR" sz="2000" dirty="0"/>
              <a:t> </a:t>
            </a:r>
            <a:r>
              <a:rPr lang="en-US" altLang="el-GR" sz="2000" dirty="0" err="1"/>
              <a:t>τάση</a:t>
            </a:r>
            <a:r>
              <a:rPr lang="en-US" altLang="el-GR" sz="2000" dirty="0"/>
              <a:t> </a:t>
            </a:r>
            <a:r>
              <a:rPr lang="en-US" altLang="el-GR" sz="2000" i="1" dirty="0"/>
              <a:t>V</a:t>
            </a:r>
            <a:r>
              <a:rPr lang="en-US" altLang="el-GR" sz="2000" dirty="0" smtClean="0"/>
              <a:t>.</a:t>
            </a:r>
            <a:endParaRPr lang="el-GR" altLang="el-GR" sz="2000" dirty="0" smtClean="0"/>
          </a:p>
          <a:p>
            <a:pPr algn="just">
              <a:lnSpc>
                <a:spcPct val="150000"/>
              </a:lnSpc>
            </a:pPr>
            <a:endParaRPr lang="el-GR" altLang="el-GR" sz="2000" dirty="0"/>
          </a:p>
          <a:p>
            <a:pPr algn="just">
              <a:lnSpc>
                <a:spcPct val="150000"/>
              </a:lnSpc>
            </a:pPr>
            <a:r>
              <a:rPr lang="en-US" altLang="el-GR" sz="2000" b="1" dirty="0" smtClean="0"/>
              <a:t>5</a:t>
            </a:r>
            <a:r>
              <a:rPr lang="el-GR" altLang="el-GR" sz="2000" b="1" dirty="0" smtClean="0"/>
              <a:t>.   </a:t>
            </a:r>
            <a:r>
              <a:rPr lang="en-US" altLang="el-GR" sz="2000" dirty="0" err="1" smtClean="0"/>
              <a:t>Έν</a:t>
            </a:r>
            <a:r>
              <a:rPr lang="en-US" altLang="el-GR" sz="2000" dirty="0" smtClean="0"/>
              <a:t>ας</a:t>
            </a:r>
            <a:r>
              <a:rPr lang="el-GR" altLang="el-GR" sz="2000" dirty="0" smtClean="0"/>
              <a:t> </a:t>
            </a:r>
            <a:r>
              <a:rPr lang="en-US" altLang="el-GR" sz="2000" dirty="0" err="1"/>
              <a:t>ηλεκτρικός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θερμ</a:t>
            </a:r>
            <a:r>
              <a:rPr lang="en-US" altLang="el-GR" sz="2000" dirty="0"/>
              <a:t>αντήρας ισχύος 480W είναι σχεδιασμένος να λειτουργεί με τάση</a:t>
            </a:r>
            <a:r>
              <a:rPr lang="el-GR" altLang="el-GR" sz="2000" dirty="0"/>
              <a:t> </a:t>
            </a:r>
            <a:r>
              <a:rPr lang="en-US" altLang="el-GR" sz="2000" dirty="0"/>
              <a:t>120V.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b="1" dirty="0"/>
              <a:t>α. </a:t>
            </a:r>
            <a:r>
              <a:rPr lang="el-GR" altLang="el-GR" sz="2000" b="1" dirty="0"/>
              <a:t> </a:t>
            </a:r>
            <a:r>
              <a:rPr lang="en-US" altLang="el-GR" sz="2000" dirty="0" err="1"/>
              <a:t>Πόση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είν</a:t>
            </a:r>
            <a:r>
              <a:rPr lang="en-US" altLang="el-GR" sz="2000" dirty="0"/>
              <a:t>αι η αντίσταση τ</a:t>
            </a:r>
            <a:r>
              <a:rPr lang="el-GR" altLang="el-GR" sz="2000" dirty="0"/>
              <a:t>ο</a:t>
            </a:r>
            <a:r>
              <a:rPr lang="en-US" altLang="el-GR" sz="2000" dirty="0"/>
              <a:t>υ </a:t>
            </a:r>
            <a:r>
              <a:rPr lang="en-US" altLang="el-GR" sz="2000" dirty="0" err="1"/>
              <a:t>θερμ</a:t>
            </a:r>
            <a:r>
              <a:rPr lang="en-US" altLang="el-GR" sz="2000" dirty="0"/>
              <a:t>αντήρα;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b="1" dirty="0"/>
              <a:t>β. </a:t>
            </a:r>
            <a:r>
              <a:rPr lang="el-GR" altLang="el-GR" sz="2000" b="1" dirty="0"/>
              <a:t> </a:t>
            </a:r>
            <a:r>
              <a:rPr lang="en-US" altLang="el-GR" sz="2000" dirty="0" err="1"/>
              <a:t>Πόση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είν</a:t>
            </a:r>
            <a:r>
              <a:rPr lang="en-US" altLang="el-GR" sz="2000" dirty="0"/>
              <a:t>αι η ένταση τ</a:t>
            </a:r>
            <a:r>
              <a:rPr lang="el-GR" altLang="el-GR" sz="2000" dirty="0"/>
              <a:t>ο</a:t>
            </a:r>
            <a:r>
              <a:rPr lang="en-US" altLang="el-GR" sz="2000" dirty="0"/>
              <a:t>υ </a:t>
            </a:r>
            <a:r>
              <a:rPr lang="en-US" altLang="el-GR" sz="2000" dirty="0" err="1"/>
              <a:t>ρεύμ</a:t>
            </a:r>
            <a:r>
              <a:rPr lang="en-US" altLang="el-GR" sz="2000" dirty="0"/>
              <a:t>ατ</a:t>
            </a:r>
            <a:r>
              <a:rPr lang="el-GR" altLang="el-GR" sz="2000" dirty="0"/>
              <a:t>ο</a:t>
            </a:r>
            <a:r>
              <a:rPr lang="en-US" altLang="el-GR" sz="2000" dirty="0"/>
              <a:t>ς π</a:t>
            </a:r>
            <a:r>
              <a:rPr lang="el-GR" altLang="el-GR" sz="2000" dirty="0"/>
              <a:t>ο</a:t>
            </a:r>
            <a:r>
              <a:rPr lang="en-US" altLang="el-GR" sz="2000" dirty="0"/>
              <a:t>υ τ</a:t>
            </a:r>
            <a:r>
              <a:rPr lang="el-GR" altLang="el-GR" sz="2000" dirty="0"/>
              <a:t>ο</a:t>
            </a:r>
            <a:r>
              <a:rPr lang="en-US" altLang="el-GR" sz="2000" dirty="0"/>
              <a:t>ν </a:t>
            </a:r>
            <a:r>
              <a:rPr lang="en-US" altLang="el-GR" sz="2000" dirty="0" err="1"/>
              <a:t>δι</a:t>
            </a:r>
            <a:r>
              <a:rPr lang="en-US" altLang="el-GR" sz="2000" dirty="0"/>
              <a:t>αρρέει όταν λειτ</a:t>
            </a:r>
            <a:r>
              <a:rPr lang="el-GR" altLang="el-GR" sz="2000" dirty="0"/>
              <a:t>ο</a:t>
            </a:r>
            <a:r>
              <a:rPr lang="en-US" altLang="el-GR" sz="2000" dirty="0" err="1"/>
              <a:t>υργεί</a:t>
            </a:r>
            <a:r>
              <a:rPr lang="en-US" altLang="el-GR" sz="2000" dirty="0"/>
              <a:t> καν</a:t>
            </a:r>
            <a:r>
              <a:rPr lang="el-GR" altLang="el-GR" sz="2000" dirty="0"/>
              <a:t>ο</a:t>
            </a:r>
            <a:r>
              <a:rPr lang="en-US" altLang="el-GR" sz="2000" dirty="0" err="1"/>
              <a:t>νικά</a:t>
            </a:r>
            <a:r>
              <a:rPr lang="en-US" altLang="el-GR" sz="2000" dirty="0"/>
              <a:t>; </a:t>
            </a:r>
            <a:endParaRPr lang="el-GR" altLang="el-GR" sz="2000" dirty="0"/>
          </a:p>
          <a:p>
            <a:pPr algn="just">
              <a:lnSpc>
                <a:spcPct val="150000"/>
              </a:lnSpc>
            </a:pPr>
            <a:r>
              <a:rPr lang="en-US" altLang="el-GR" sz="2000" b="1" dirty="0"/>
              <a:t>γ. </a:t>
            </a:r>
            <a:r>
              <a:rPr lang="el-GR" altLang="el-GR" sz="2000" b="1" dirty="0"/>
              <a:t> </a:t>
            </a:r>
            <a:r>
              <a:rPr lang="en-US" altLang="el-GR" sz="2000" dirty="0" err="1"/>
              <a:t>Πόση</a:t>
            </a:r>
            <a:r>
              <a:rPr lang="en-US" altLang="el-GR" sz="2000" dirty="0"/>
              <a:t> </a:t>
            </a:r>
            <a:r>
              <a:rPr lang="en-US" altLang="el-GR" sz="2000" dirty="0" err="1"/>
              <a:t>ισχύ</a:t>
            </a:r>
            <a:r>
              <a:rPr lang="en-US" altLang="el-GR" sz="2000" dirty="0"/>
              <a:t> </a:t>
            </a:r>
            <a:r>
              <a:rPr lang="en-US" altLang="el-GR" sz="2000" dirty="0" smtClean="0"/>
              <a:t>καταναλ</a:t>
            </a:r>
            <a:r>
              <a:rPr lang="el-GR" altLang="el-GR" sz="2000" dirty="0" err="1" smtClean="0"/>
              <a:t>ώνει</a:t>
            </a:r>
            <a:r>
              <a:rPr lang="en-US" altLang="el-GR" sz="2000" dirty="0" smtClean="0"/>
              <a:t> </a:t>
            </a:r>
            <a:r>
              <a:rPr lang="en-US" altLang="el-GR" sz="2000" dirty="0"/>
              <a:t>ο </a:t>
            </a:r>
            <a:r>
              <a:rPr lang="en-US" altLang="el-GR" sz="2000" dirty="0" err="1"/>
              <a:t>θερμ</a:t>
            </a:r>
            <a:r>
              <a:rPr lang="en-US" altLang="el-GR" sz="2000" dirty="0"/>
              <a:t>αντήρας, αν η τάση στα άκρα του γίνει 90V; Υποθέτουμε ότι η αντίστασή του παραμένει σταθερή</a:t>
            </a:r>
            <a:r>
              <a:rPr lang="en-US" altLang="el-GR" sz="2000" dirty="0" smtClean="0"/>
              <a:t>.</a:t>
            </a:r>
            <a:endParaRPr lang="en-US" altLang="el-GR" sz="2000" dirty="0"/>
          </a:p>
        </p:txBody>
      </p:sp>
      <p:sp>
        <p:nvSpPr>
          <p:cNvPr id="7" name="Ορθογώνιο 6"/>
          <p:cNvSpPr/>
          <p:nvPr/>
        </p:nvSpPr>
        <p:spPr>
          <a:xfrm>
            <a:off x="5012055" y="2164566"/>
            <a:ext cx="2588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10Ω,  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β.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270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5959793" y="5002291"/>
            <a:ext cx="3527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3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0Ω,  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β.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4Α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γ.   270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88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3" name="Ομάδα 32"/>
          <p:cNvGrpSpPr/>
          <p:nvPr/>
        </p:nvGrpSpPr>
        <p:grpSpPr>
          <a:xfrm>
            <a:off x="1478912" y="211087"/>
            <a:ext cx="4486218" cy="2109027"/>
            <a:chOff x="4861560" y="618933"/>
            <a:chExt cx="4486218" cy="2109027"/>
          </a:xfrm>
        </p:grpSpPr>
        <p:grpSp>
          <p:nvGrpSpPr>
            <p:cNvPr id="5" name="Ομάδα 4"/>
            <p:cNvGrpSpPr/>
            <p:nvPr/>
          </p:nvGrpSpPr>
          <p:grpSpPr>
            <a:xfrm>
              <a:off x="4861560" y="618933"/>
              <a:ext cx="4486218" cy="2109027"/>
              <a:chOff x="2927350" y="1002090"/>
              <a:chExt cx="6337300" cy="2571374"/>
            </a:xfrm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4079875" y="1052513"/>
                <a:ext cx="3816350" cy="57626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 flipH="1">
                <a:off x="2927350" y="1341438"/>
                <a:ext cx="647700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7896226" y="1341438"/>
                <a:ext cx="576263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2927350" y="1341438"/>
                <a:ext cx="0" cy="1871662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2927350" y="3213100"/>
                <a:ext cx="2520950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5448300" y="2852739"/>
                <a:ext cx="0" cy="72072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5735638" y="2997201"/>
                <a:ext cx="0" cy="3603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5735638" y="3213100"/>
                <a:ext cx="3529012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9264650" y="1304926"/>
                <a:ext cx="0" cy="1908174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8472488" y="1341438"/>
                <a:ext cx="792162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3575051" y="1341438"/>
                <a:ext cx="504825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3719515" y="1002090"/>
                <a:ext cx="360362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l-GR" altLang="el-GR" sz="1600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Α</a:t>
                </a:r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7896707" y="1018527"/>
                <a:ext cx="28892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l-GR" altLang="el-GR" sz="1600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Β</a:t>
                </a:r>
              </a:p>
            </p:txBody>
          </p:sp>
          <p:sp>
            <p:nvSpPr>
              <p:cNvPr id="19" name="Text Box 31"/>
              <p:cNvSpPr txBox="1">
                <a:spLocks noChangeArrowheads="1"/>
              </p:cNvSpPr>
              <p:nvPr/>
            </p:nvSpPr>
            <p:spPr bwMode="auto">
              <a:xfrm>
                <a:off x="5087938" y="2852738"/>
                <a:ext cx="4318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sz="2000" b="1" dirty="0"/>
                  <a:t>+</a:t>
                </a:r>
                <a:endParaRPr lang="el-GR" altLang="el-GR" sz="2000" b="1" dirty="0"/>
              </a:p>
            </p:txBody>
          </p:sp>
          <p:sp>
            <p:nvSpPr>
              <p:cNvPr id="20" name="Text Box 32"/>
              <p:cNvSpPr txBox="1">
                <a:spLocks noChangeArrowheads="1"/>
              </p:cNvSpPr>
              <p:nvPr/>
            </p:nvSpPr>
            <p:spPr bwMode="auto">
              <a:xfrm>
                <a:off x="5735638" y="2777272"/>
                <a:ext cx="4318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sz="2000" b="1" dirty="0"/>
                  <a:t>_</a:t>
                </a:r>
                <a:endParaRPr lang="el-GR" altLang="el-GR" sz="2000" b="1" dirty="0"/>
              </a:p>
            </p:txBody>
          </p:sp>
        </p:grpSp>
        <p:grpSp>
          <p:nvGrpSpPr>
            <p:cNvPr id="21" name="Ομάδα 20"/>
            <p:cNvGrpSpPr/>
            <p:nvPr/>
          </p:nvGrpSpPr>
          <p:grpSpPr>
            <a:xfrm>
              <a:off x="5677681" y="1259267"/>
              <a:ext cx="2701138" cy="354160"/>
              <a:chOff x="4008438" y="1773238"/>
              <a:chExt cx="3815669" cy="431800"/>
            </a:xfrm>
          </p:grpSpPr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4800600" y="1773238"/>
                <a:ext cx="23749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i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V </a:t>
                </a:r>
                <a:r>
                  <a:rPr lang="en-US" altLang="el-GR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= </a:t>
                </a:r>
                <a:r>
                  <a:rPr lang="en-US" altLang="el-GR" i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V</a:t>
                </a:r>
                <a:r>
                  <a:rPr lang="en-US" altLang="el-GR" baseline="-25000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A </a:t>
                </a:r>
                <a:r>
                  <a:rPr lang="en-US" altLang="el-GR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- </a:t>
                </a:r>
                <a:r>
                  <a:rPr lang="en-US" altLang="el-GR" i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V</a:t>
                </a:r>
                <a:r>
                  <a:rPr lang="en-US" altLang="el-GR" baseline="-25000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B</a:t>
                </a:r>
                <a:endParaRPr lang="el-GR" altLang="el-GR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>
                <a:off x="6743702" y="1989138"/>
                <a:ext cx="10802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>
                <a:off x="7824107" y="177323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" name="Line 23"/>
              <p:cNvSpPr>
                <a:spLocks noChangeShapeType="1"/>
              </p:cNvSpPr>
              <p:nvPr/>
            </p:nvSpPr>
            <p:spPr bwMode="auto">
              <a:xfrm flipH="1">
                <a:off x="4008438" y="1989138"/>
                <a:ext cx="12239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4008438" y="177323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7" name="Ομάδα 26"/>
            <p:cNvGrpSpPr/>
            <p:nvPr/>
          </p:nvGrpSpPr>
          <p:grpSpPr>
            <a:xfrm>
              <a:off x="5157423" y="856470"/>
              <a:ext cx="3784160" cy="394635"/>
              <a:chOff x="1662640" y="561425"/>
              <a:chExt cx="7568285" cy="479238"/>
            </a:xfrm>
          </p:grpSpPr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>
                <a:off x="1662640" y="592152"/>
                <a:ext cx="247887" cy="4485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q</a:t>
                </a:r>
                <a:endParaRPr lang="el-GR" alt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auto">
              <a:xfrm>
                <a:off x="8847841" y="561425"/>
                <a:ext cx="383084" cy="4485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q</a:t>
                </a:r>
                <a:endParaRPr lang="el-GR" alt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30" name="Ομάδα 29"/>
            <p:cNvGrpSpPr/>
            <p:nvPr/>
          </p:nvGrpSpPr>
          <p:grpSpPr>
            <a:xfrm>
              <a:off x="5384725" y="1927221"/>
              <a:ext cx="534862" cy="336079"/>
              <a:chOff x="3575051" y="2636839"/>
              <a:chExt cx="865188" cy="369332"/>
            </a:xfrm>
          </p:grpSpPr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 flipH="1">
                <a:off x="3648076" y="2997200"/>
                <a:ext cx="79216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2" name="Text Box 30"/>
              <p:cNvSpPr txBox="1">
                <a:spLocks noChangeArrowheads="1"/>
              </p:cNvSpPr>
              <p:nvPr/>
            </p:nvSpPr>
            <p:spPr bwMode="auto">
              <a:xfrm>
                <a:off x="3575051" y="2636839"/>
                <a:ext cx="36036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I</a:t>
                </a:r>
                <a:endParaRPr lang="el-GR" altLang="el-GR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39" y="2843334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6939" y="2438262"/>
            <a:ext cx="6867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Αυτή η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ενέργεια Δ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el-GR" sz="2000" b="1" dirty="0" smtClean="0">
                <a:latin typeface="Comic Sans MS" panose="030F0702030302020204" pitchFamily="66" charset="0"/>
              </a:rPr>
              <a:t> προφανώς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δεν χάνεται,</a:t>
            </a:r>
            <a:r>
              <a:rPr lang="el-GR" sz="2000" b="1" dirty="0" smtClean="0">
                <a:latin typeface="Comic Sans MS" panose="030F0702030302020204" pitchFamily="66" charset="0"/>
              </a:rPr>
              <a:t> αλλά </a:t>
            </a:r>
            <a:r>
              <a:rPr lang="el-GR" sz="2000" b="1" dirty="0">
                <a:latin typeface="Comic Sans MS" panose="030F0702030302020204" pitchFamily="66" charset="0"/>
              </a:rPr>
              <a:t>προσφέρεται στη </a:t>
            </a:r>
            <a:r>
              <a:rPr lang="el-GR" sz="2000" b="1" dirty="0" smtClean="0">
                <a:latin typeface="Comic Sans MS" panose="030F0702030302020204" pitchFamily="66" charset="0"/>
              </a:rPr>
              <a:t>συσκευή,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όπου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μετατρέπεται σε άλλες μορφές ενέργειας</a:t>
            </a:r>
            <a:r>
              <a:rPr lang="el-GR" sz="2000" b="1" dirty="0" smtClean="0">
                <a:latin typeface="Comic Sans MS" panose="030F0702030302020204" pitchFamily="66" charset="0"/>
              </a:rPr>
              <a:t> (κινητική, θερμική, χημική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κλπ</a:t>
            </a:r>
            <a:r>
              <a:rPr lang="el-GR" sz="2000" b="1" dirty="0" smtClean="0">
                <a:latin typeface="Comic Sans MS" panose="030F0702030302020204" pitchFamily="66" charset="0"/>
              </a:rPr>
              <a:t>).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Εικόνα 3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C"/>
              </a:clrFrom>
              <a:clrTo>
                <a:srgbClr val="FFFD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21" y="4241630"/>
            <a:ext cx="1686195" cy="2013110"/>
          </a:xfrm>
          <a:prstGeom prst="rect">
            <a:avLst/>
          </a:prstGeom>
        </p:spPr>
      </p:pic>
      <p:pic>
        <p:nvPicPr>
          <p:cNvPr id="38" name="Εικόνα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63" y="4272442"/>
            <a:ext cx="1887291" cy="201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Εικόνα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94" y="4324995"/>
            <a:ext cx="2098806" cy="190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Ορθογώνιο 39"/>
          <p:cNvSpPr/>
          <p:nvPr/>
        </p:nvSpPr>
        <p:spPr>
          <a:xfrm>
            <a:off x="3375606" y="314849"/>
            <a:ext cx="7796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  <a:endParaRPr lang="el-GR" sz="2000" dirty="0"/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auto">
          <a:xfrm>
            <a:off x="6653459" y="339168"/>
            <a:ext cx="3504310" cy="1508123"/>
          </a:xfrm>
          <a:prstGeom prst="cloudCallout">
            <a:avLst>
              <a:gd name="adj1" fmla="val 68970"/>
              <a:gd name="adj2" fmla="val 3860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altLang="el-GR" b="1" dirty="0" smtClean="0">
                <a:latin typeface="Comic Sans MS" pitchFamily="66" charset="0"/>
              </a:rPr>
              <a:t> Και τ</a:t>
            </a:r>
            <a:r>
              <a:rPr lang="el-GR" altLang="el-GR" sz="2000" b="1" dirty="0" smtClean="0">
                <a:latin typeface="Comic Sans MS" pitchFamily="66" charset="0"/>
              </a:rPr>
              <a:t>ι γίνεται αυτή η ενέργεια</a:t>
            </a:r>
            <a:r>
              <a:rPr lang="en-US" altLang="el-GR" sz="2000" b="1" dirty="0" smtClean="0">
                <a:latin typeface="Comic Sans MS" pitchFamily="66" charset="0"/>
              </a:rPr>
              <a:t>;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endParaRPr lang="el-GR" altLang="el-GR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2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808" y="1538679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0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3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70801" y="476314"/>
            <a:ext cx="8672004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latin typeface="Comic Sans MS" panose="030F0702030302020204" pitchFamily="66" charset="0"/>
              </a:rPr>
              <a:t>Η</a:t>
            </a:r>
            <a:r>
              <a:rPr lang="el-GR" altLang="el-G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μείωση της δυναμικής ενέργειας </a:t>
            </a:r>
            <a:r>
              <a:rPr lang="el-GR" altLang="el-GR" sz="2400" b="1" dirty="0">
                <a:latin typeface="Comic Sans MS" panose="030F0702030302020204" pitchFamily="66" charset="0"/>
              </a:rPr>
              <a:t>του φορτίου </a:t>
            </a:r>
            <a:r>
              <a:rPr lang="en-US" altLang="el-GR" sz="2400" b="1" i="1" dirty="0">
                <a:latin typeface="Comic Sans MS" panose="030F0702030302020204" pitchFamily="66" charset="0"/>
              </a:rPr>
              <a:t>q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είναι</a:t>
            </a:r>
            <a:r>
              <a:rPr lang="el-GR" altLang="el-G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ίση με την ηλεκτρική ενέργεια </a:t>
            </a:r>
            <a:r>
              <a:rPr lang="el-GR" altLang="el-GR" sz="2400" b="1" dirty="0">
                <a:latin typeface="Comic Sans MS" panose="030F0702030302020204" pitchFamily="66" charset="0"/>
              </a:rPr>
              <a:t>που προσφέρεται από την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πηγή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latin typeface="Comic Sans MS" panose="030F0702030302020204" pitchFamily="66" charset="0"/>
              </a:rPr>
              <a:t>και είναι 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ενέργεια που αποδίδεται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στη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συσκευή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σε χρόνο </a:t>
            </a:r>
            <a:r>
              <a:rPr lang="en-US" altLang="el-GR" sz="2400" b="1" i="1" dirty="0">
                <a:latin typeface="Comic Sans MS" panose="030F0702030302020204" pitchFamily="66" charset="0"/>
              </a:rPr>
              <a:t>t</a:t>
            </a:r>
            <a:r>
              <a:rPr lang="el-GR" altLang="el-GR" sz="2400" b="1" dirty="0">
                <a:latin typeface="Comic Sans MS" panose="030F0702030302020204" pitchFamily="66" charset="0"/>
              </a:rPr>
              <a:t>,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δηλαδή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8" y="927596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24208" y="3046240"/>
            <a:ext cx="27883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l-GR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l-GR" alt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alt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en-US" altLang="el-GR" sz="2800" b="1" baseline="-25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l-GR" altLang="el-GR" sz="2800" b="1" baseline="-25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–</a:t>
            </a:r>
            <a:r>
              <a:rPr lang="el-GR" alt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en-US" altLang="el-GR" sz="2800" b="1" baseline="-25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l-GR" altLang="el-GR" sz="2800" b="1" baseline="-25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altLang="el-GR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476468" y="4019807"/>
            <a:ext cx="325755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US" alt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alt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n-US" altLang="el-GR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</a:t>
            </a:r>
            <a:r>
              <a:rPr lang="en-US" alt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3600" b="1" dirty="0" smtClean="0">
                <a:latin typeface="Comic Sans MS" panose="030F0702030302020204" pitchFamily="66" charset="0"/>
              </a:rPr>
              <a:t> </a:t>
            </a:r>
            <a:endParaRPr lang="el-GR" altLang="el-GR" sz="36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1770" y="4979971"/>
            <a:ext cx="7052310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Η σχέση </a:t>
            </a:r>
            <a:r>
              <a:rPr lang="en-US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ισχύει για κάθε συσκευή </a:t>
            </a:r>
            <a:r>
              <a:rPr lang="el-GR" b="1" dirty="0" smtClean="0">
                <a:latin typeface="Comic Sans MS" panose="030F0702030302020204" pitchFamily="66" charset="0"/>
              </a:rPr>
              <a:t>(αντιστάτης, κινητήρας, βολτάμετρο </a:t>
            </a:r>
            <a:r>
              <a:rPr lang="el-GR" b="1" dirty="0" err="1" smtClean="0">
                <a:latin typeface="Comic Sans MS" panose="030F0702030302020204" pitchFamily="66" charset="0"/>
              </a:rPr>
              <a:t>κλπ</a:t>
            </a:r>
            <a:r>
              <a:rPr lang="el-GR" b="1" dirty="0" smtClean="0">
                <a:latin typeface="Comic Sans MS" panose="030F0702030302020204" pitchFamily="66" charset="0"/>
              </a:rPr>
              <a:t>)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9076459" y="3034408"/>
            <a:ext cx="146867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altLang="el-GR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8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n-US" altLang="el-GR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8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n-US" altLang="el-GR" sz="2800" b="1" baseline="-250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</a:t>
            </a:r>
            <a:endParaRPr lang="el-GR" altLang="el-GR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4476468" y="3177773"/>
            <a:ext cx="2635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alt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n-US" alt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n-US" altLang="el-GR" sz="28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l-GR" altLang="el-GR" sz="28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en-US" altLang="el-GR" sz="28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n-US" altLang="el-GR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8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l-GR" altLang="el-GR" sz="28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Β </a:t>
            </a:r>
            <a:endParaRPr lang="el-GR" sz="2800" dirty="0"/>
          </a:p>
        </p:txBody>
      </p:sp>
      <p:sp>
        <p:nvSpPr>
          <p:cNvPr id="15" name="Ορθογώνιο 14"/>
          <p:cNvSpPr/>
          <p:nvPr/>
        </p:nvSpPr>
        <p:spPr>
          <a:xfrm>
            <a:off x="6933251" y="3177773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altLang="el-GR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n-US" alt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.(</a:t>
            </a:r>
            <a:r>
              <a:rPr lang="en-US" altLang="el-GR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n-US" altLang="el-GR" sz="28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alt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altLang="el-GR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n-US" altLang="el-GR" sz="2800" b="1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l-GR" alt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2800" dirty="0"/>
          </a:p>
        </p:txBody>
      </p:sp>
      <p:grpSp>
        <p:nvGrpSpPr>
          <p:cNvPr id="19" name="Ομάδα 18"/>
          <p:cNvGrpSpPr/>
          <p:nvPr/>
        </p:nvGrpSpPr>
        <p:grpSpPr>
          <a:xfrm>
            <a:off x="6743562" y="3291471"/>
            <a:ext cx="3040518" cy="1383399"/>
            <a:chOff x="6743562" y="3291471"/>
            <a:chExt cx="3040518" cy="1383399"/>
          </a:xfrm>
        </p:grpSpPr>
        <p:sp>
          <p:nvSpPr>
            <p:cNvPr id="16" name="Ελεύθερη σχεδίαση 15"/>
            <p:cNvSpPr/>
            <p:nvPr/>
          </p:nvSpPr>
          <p:spPr>
            <a:xfrm>
              <a:off x="6743562" y="3969397"/>
              <a:ext cx="880248" cy="705473"/>
            </a:xfrm>
            <a:custGeom>
              <a:avLst/>
              <a:gdLst>
                <a:gd name="connsiteX0" fmla="*/ 514488 w 880248"/>
                <a:gd name="connsiteY0" fmla="*/ 53963 h 705473"/>
                <a:gd name="connsiteX1" fmla="*/ 445908 w 880248"/>
                <a:gd name="connsiteY1" fmla="*/ 42533 h 705473"/>
                <a:gd name="connsiteX2" fmla="*/ 400188 w 880248"/>
                <a:gd name="connsiteY2" fmla="*/ 31103 h 705473"/>
                <a:gd name="connsiteX3" fmla="*/ 285888 w 880248"/>
                <a:gd name="connsiteY3" fmla="*/ 19673 h 705473"/>
                <a:gd name="connsiteX4" fmla="*/ 68718 w 880248"/>
                <a:gd name="connsiteY4" fmla="*/ 19673 h 705473"/>
                <a:gd name="connsiteX5" fmla="*/ 22998 w 880248"/>
                <a:gd name="connsiteY5" fmla="*/ 42533 h 705473"/>
                <a:gd name="connsiteX6" fmla="*/ 138 w 880248"/>
                <a:gd name="connsiteY6" fmla="*/ 111113 h 705473"/>
                <a:gd name="connsiteX7" fmla="*/ 11568 w 880248"/>
                <a:gd name="connsiteY7" fmla="*/ 259703 h 705473"/>
                <a:gd name="connsiteX8" fmla="*/ 45858 w 880248"/>
                <a:gd name="connsiteY8" fmla="*/ 374003 h 705473"/>
                <a:gd name="connsiteX9" fmla="*/ 80148 w 880248"/>
                <a:gd name="connsiteY9" fmla="*/ 476873 h 705473"/>
                <a:gd name="connsiteX10" fmla="*/ 91578 w 880248"/>
                <a:gd name="connsiteY10" fmla="*/ 511163 h 705473"/>
                <a:gd name="connsiteX11" fmla="*/ 148728 w 880248"/>
                <a:gd name="connsiteY11" fmla="*/ 614033 h 705473"/>
                <a:gd name="connsiteX12" fmla="*/ 217308 w 880248"/>
                <a:gd name="connsiteY12" fmla="*/ 671183 h 705473"/>
                <a:gd name="connsiteX13" fmla="*/ 365898 w 880248"/>
                <a:gd name="connsiteY13" fmla="*/ 694043 h 705473"/>
                <a:gd name="connsiteX14" fmla="*/ 548778 w 880248"/>
                <a:gd name="connsiteY14" fmla="*/ 705473 h 705473"/>
                <a:gd name="connsiteX15" fmla="*/ 754518 w 880248"/>
                <a:gd name="connsiteY15" fmla="*/ 694043 h 705473"/>
                <a:gd name="connsiteX16" fmla="*/ 823098 w 880248"/>
                <a:gd name="connsiteY16" fmla="*/ 671183 h 705473"/>
                <a:gd name="connsiteX17" fmla="*/ 880248 w 880248"/>
                <a:gd name="connsiteY17" fmla="*/ 545453 h 705473"/>
                <a:gd name="connsiteX18" fmla="*/ 868818 w 880248"/>
                <a:gd name="connsiteY18" fmla="*/ 316853 h 705473"/>
                <a:gd name="connsiteX19" fmla="*/ 811668 w 880248"/>
                <a:gd name="connsiteY19" fmla="*/ 248273 h 705473"/>
                <a:gd name="connsiteX20" fmla="*/ 788808 w 880248"/>
                <a:gd name="connsiteY20" fmla="*/ 213983 h 705473"/>
                <a:gd name="connsiteX21" fmla="*/ 754518 w 880248"/>
                <a:gd name="connsiteY21" fmla="*/ 202553 h 705473"/>
                <a:gd name="connsiteX22" fmla="*/ 685938 w 880248"/>
                <a:gd name="connsiteY22" fmla="*/ 156833 h 705473"/>
                <a:gd name="connsiteX23" fmla="*/ 617358 w 880248"/>
                <a:gd name="connsiteY23" fmla="*/ 133973 h 705473"/>
                <a:gd name="connsiteX24" fmla="*/ 583068 w 880248"/>
                <a:gd name="connsiteY24" fmla="*/ 122543 h 705473"/>
                <a:gd name="connsiteX25" fmla="*/ 548778 w 880248"/>
                <a:gd name="connsiteY25" fmla="*/ 99683 h 705473"/>
                <a:gd name="connsiteX26" fmla="*/ 514488 w 880248"/>
                <a:gd name="connsiteY26" fmla="*/ 53963 h 70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80248" h="705473">
                  <a:moveTo>
                    <a:pt x="514488" y="53963"/>
                  </a:moveTo>
                  <a:cubicBezTo>
                    <a:pt x="491628" y="50153"/>
                    <a:pt x="468633" y="47078"/>
                    <a:pt x="445908" y="42533"/>
                  </a:cubicBezTo>
                  <a:cubicBezTo>
                    <a:pt x="430504" y="39452"/>
                    <a:pt x="415739" y="33325"/>
                    <a:pt x="400188" y="31103"/>
                  </a:cubicBezTo>
                  <a:cubicBezTo>
                    <a:pt x="362283" y="25688"/>
                    <a:pt x="323988" y="23483"/>
                    <a:pt x="285888" y="19673"/>
                  </a:cubicBezTo>
                  <a:cubicBezTo>
                    <a:pt x="200614" y="-8752"/>
                    <a:pt x="228338" y="-4270"/>
                    <a:pt x="68718" y="19673"/>
                  </a:cubicBezTo>
                  <a:cubicBezTo>
                    <a:pt x="51868" y="22201"/>
                    <a:pt x="38238" y="34913"/>
                    <a:pt x="22998" y="42533"/>
                  </a:cubicBezTo>
                  <a:cubicBezTo>
                    <a:pt x="15378" y="65393"/>
                    <a:pt x="-1710" y="87087"/>
                    <a:pt x="138" y="111113"/>
                  </a:cubicBezTo>
                  <a:cubicBezTo>
                    <a:pt x="3948" y="160643"/>
                    <a:pt x="5764" y="210367"/>
                    <a:pt x="11568" y="259703"/>
                  </a:cubicBezTo>
                  <a:cubicBezTo>
                    <a:pt x="14709" y="286400"/>
                    <a:pt x="39710" y="355559"/>
                    <a:pt x="45858" y="374003"/>
                  </a:cubicBezTo>
                  <a:lnTo>
                    <a:pt x="80148" y="476873"/>
                  </a:lnTo>
                  <a:lnTo>
                    <a:pt x="91578" y="511163"/>
                  </a:lnTo>
                  <a:cubicBezTo>
                    <a:pt x="105951" y="554282"/>
                    <a:pt x="109426" y="574731"/>
                    <a:pt x="148728" y="614033"/>
                  </a:cubicBezTo>
                  <a:cubicBezTo>
                    <a:pt x="169325" y="634630"/>
                    <a:pt x="189460" y="659248"/>
                    <a:pt x="217308" y="671183"/>
                  </a:cubicBezTo>
                  <a:cubicBezTo>
                    <a:pt x="251115" y="685672"/>
                    <a:pt x="347090" y="692538"/>
                    <a:pt x="365898" y="694043"/>
                  </a:cubicBezTo>
                  <a:cubicBezTo>
                    <a:pt x="426782" y="698914"/>
                    <a:pt x="487818" y="701663"/>
                    <a:pt x="548778" y="705473"/>
                  </a:cubicBezTo>
                  <a:cubicBezTo>
                    <a:pt x="617358" y="701663"/>
                    <a:pt x="686363" y="702562"/>
                    <a:pt x="754518" y="694043"/>
                  </a:cubicBezTo>
                  <a:cubicBezTo>
                    <a:pt x="778428" y="691054"/>
                    <a:pt x="823098" y="671183"/>
                    <a:pt x="823098" y="671183"/>
                  </a:cubicBezTo>
                  <a:cubicBezTo>
                    <a:pt x="879594" y="586439"/>
                    <a:pt x="863430" y="629544"/>
                    <a:pt x="880248" y="545453"/>
                  </a:cubicBezTo>
                  <a:cubicBezTo>
                    <a:pt x="876438" y="469253"/>
                    <a:pt x="878686" y="392507"/>
                    <a:pt x="868818" y="316853"/>
                  </a:cubicBezTo>
                  <a:cubicBezTo>
                    <a:pt x="866185" y="296666"/>
                    <a:pt x="821320" y="259855"/>
                    <a:pt x="811668" y="248273"/>
                  </a:cubicBezTo>
                  <a:cubicBezTo>
                    <a:pt x="802874" y="237720"/>
                    <a:pt x="799535" y="222565"/>
                    <a:pt x="788808" y="213983"/>
                  </a:cubicBezTo>
                  <a:cubicBezTo>
                    <a:pt x="779400" y="206457"/>
                    <a:pt x="765050" y="208404"/>
                    <a:pt x="754518" y="202553"/>
                  </a:cubicBezTo>
                  <a:cubicBezTo>
                    <a:pt x="730501" y="189210"/>
                    <a:pt x="712002" y="165521"/>
                    <a:pt x="685938" y="156833"/>
                  </a:cubicBezTo>
                  <a:lnTo>
                    <a:pt x="617358" y="133973"/>
                  </a:lnTo>
                  <a:cubicBezTo>
                    <a:pt x="605928" y="130163"/>
                    <a:pt x="593093" y="129226"/>
                    <a:pt x="583068" y="122543"/>
                  </a:cubicBezTo>
                  <a:cubicBezTo>
                    <a:pt x="571638" y="114923"/>
                    <a:pt x="559331" y="108477"/>
                    <a:pt x="548778" y="99683"/>
                  </a:cubicBezTo>
                  <a:lnTo>
                    <a:pt x="514488" y="53963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Ελεύθερη σχεδίαση 16"/>
            <p:cNvSpPr/>
            <p:nvPr/>
          </p:nvSpPr>
          <p:spPr>
            <a:xfrm>
              <a:off x="7520940" y="3669029"/>
              <a:ext cx="2023110" cy="507173"/>
            </a:xfrm>
            <a:custGeom>
              <a:avLst/>
              <a:gdLst>
                <a:gd name="connsiteX0" fmla="*/ 0 w 1885950"/>
                <a:gd name="connsiteY0" fmla="*/ 468630 h 468630"/>
                <a:gd name="connsiteX1" fmla="*/ 148590 w 1885950"/>
                <a:gd name="connsiteY1" fmla="*/ 457200 h 468630"/>
                <a:gd name="connsiteX2" fmla="*/ 194310 w 1885950"/>
                <a:gd name="connsiteY2" fmla="*/ 445770 h 468630"/>
                <a:gd name="connsiteX3" fmla="*/ 388620 w 1885950"/>
                <a:gd name="connsiteY3" fmla="*/ 422910 h 468630"/>
                <a:gd name="connsiteX4" fmla="*/ 434340 w 1885950"/>
                <a:gd name="connsiteY4" fmla="*/ 411480 h 468630"/>
                <a:gd name="connsiteX5" fmla="*/ 502920 w 1885950"/>
                <a:gd name="connsiteY5" fmla="*/ 400050 h 468630"/>
                <a:gd name="connsiteX6" fmla="*/ 537210 w 1885950"/>
                <a:gd name="connsiteY6" fmla="*/ 388620 h 468630"/>
                <a:gd name="connsiteX7" fmla="*/ 651510 w 1885950"/>
                <a:gd name="connsiteY7" fmla="*/ 377190 h 468630"/>
                <a:gd name="connsiteX8" fmla="*/ 708660 w 1885950"/>
                <a:gd name="connsiteY8" fmla="*/ 365760 h 468630"/>
                <a:gd name="connsiteX9" fmla="*/ 800100 w 1885950"/>
                <a:gd name="connsiteY9" fmla="*/ 354330 h 468630"/>
                <a:gd name="connsiteX10" fmla="*/ 845820 w 1885950"/>
                <a:gd name="connsiteY10" fmla="*/ 342900 h 468630"/>
                <a:gd name="connsiteX11" fmla="*/ 914400 w 1885950"/>
                <a:gd name="connsiteY11" fmla="*/ 331470 h 468630"/>
                <a:gd name="connsiteX12" fmla="*/ 982980 w 1885950"/>
                <a:gd name="connsiteY12" fmla="*/ 308610 h 468630"/>
                <a:gd name="connsiteX13" fmla="*/ 1062990 w 1885950"/>
                <a:gd name="connsiteY13" fmla="*/ 297180 h 468630"/>
                <a:gd name="connsiteX14" fmla="*/ 1131570 w 1885950"/>
                <a:gd name="connsiteY14" fmla="*/ 274320 h 468630"/>
                <a:gd name="connsiteX15" fmla="*/ 1280160 w 1885950"/>
                <a:gd name="connsiteY15" fmla="*/ 251460 h 468630"/>
                <a:gd name="connsiteX16" fmla="*/ 1314450 w 1885950"/>
                <a:gd name="connsiteY16" fmla="*/ 240030 h 468630"/>
                <a:gd name="connsiteX17" fmla="*/ 1474470 w 1885950"/>
                <a:gd name="connsiteY17" fmla="*/ 194310 h 468630"/>
                <a:gd name="connsiteX18" fmla="*/ 1508760 w 1885950"/>
                <a:gd name="connsiteY18" fmla="*/ 182880 h 468630"/>
                <a:gd name="connsiteX19" fmla="*/ 1554480 w 1885950"/>
                <a:gd name="connsiteY19" fmla="*/ 160020 h 468630"/>
                <a:gd name="connsiteX20" fmla="*/ 1634490 w 1885950"/>
                <a:gd name="connsiteY20" fmla="*/ 137160 h 468630"/>
                <a:gd name="connsiteX21" fmla="*/ 1703070 w 1885950"/>
                <a:gd name="connsiteY21" fmla="*/ 114300 h 468630"/>
                <a:gd name="connsiteX22" fmla="*/ 1737360 w 1885950"/>
                <a:gd name="connsiteY22" fmla="*/ 91440 h 468630"/>
                <a:gd name="connsiteX23" fmla="*/ 1771650 w 1885950"/>
                <a:gd name="connsiteY23" fmla="*/ 80010 h 468630"/>
                <a:gd name="connsiteX24" fmla="*/ 1805940 w 1885950"/>
                <a:gd name="connsiteY24" fmla="*/ 57150 h 468630"/>
                <a:gd name="connsiteX25" fmla="*/ 1874520 w 1885950"/>
                <a:gd name="connsiteY25" fmla="*/ 22860 h 468630"/>
                <a:gd name="connsiteX26" fmla="*/ 1885950 w 1885950"/>
                <a:gd name="connsiteY26" fmla="*/ 0 h 46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5950" h="468630">
                  <a:moveTo>
                    <a:pt x="0" y="468630"/>
                  </a:moveTo>
                  <a:cubicBezTo>
                    <a:pt x="49530" y="464820"/>
                    <a:pt x="99254" y="463004"/>
                    <a:pt x="148590" y="457200"/>
                  </a:cubicBezTo>
                  <a:cubicBezTo>
                    <a:pt x="164191" y="455365"/>
                    <a:pt x="178759" y="447992"/>
                    <a:pt x="194310" y="445770"/>
                  </a:cubicBezTo>
                  <a:cubicBezTo>
                    <a:pt x="323046" y="427379"/>
                    <a:pt x="279409" y="442767"/>
                    <a:pt x="388620" y="422910"/>
                  </a:cubicBezTo>
                  <a:cubicBezTo>
                    <a:pt x="404076" y="420100"/>
                    <a:pt x="418936" y="414561"/>
                    <a:pt x="434340" y="411480"/>
                  </a:cubicBezTo>
                  <a:cubicBezTo>
                    <a:pt x="457065" y="406935"/>
                    <a:pt x="480297" y="405077"/>
                    <a:pt x="502920" y="400050"/>
                  </a:cubicBezTo>
                  <a:cubicBezTo>
                    <a:pt x="514681" y="397436"/>
                    <a:pt x="525302" y="390452"/>
                    <a:pt x="537210" y="388620"/>
                  </a:cubicBezTo>
                  <a:cubicBezTo>
                    <a:pt x="575055" y="382798"/>
                    <a:pt x="613556" y="382251"/>
                    <a:pt x="651510" y="377190"/>
                  </a:cubicBezTo>
                  <a:cubicBezTo>
                    <a:pt x="670767" y="374622"/>
                    <a:pt x="689459" y="368714"/>
                    <a:pt x="708660" y="365760"/>
                  </a:cubicBezTo>
                  <a:cubicBezTo>
                    <a:pt x="739020" y="361089"/>
                    <a:pt x="769801" y="359380"/>
                    <a:pt x="800100" y="354330"/>
                  </a:cubicBezTo>
                  <a:cubicBezTo>
                    <a:pt x="815595" y="351747"/>
                    <a:pt x="830416" y="345981"/>
                    <a:pt x="845820" y="342900"/>
                  </a:cubicBezTo>
                  <a:cubicBezTo>
                    <a:pt x="868545" y="338355"/>
                    <a:pt x="891917" y="337091"/>
                    <a:pt x="914400" y="331470"/>
                  </a:cubicBezTo>
                  <a:cubicBezTo>
                    <a:pt x="937777" y="325626"/>
                    <a:pt x="959126" y="312018"/>
                    <a:pt x="982980" y="308610"/>
                  </a:cubicBezTo>
                  <a:lnTo>
                    <a:pt x="1062990" y="297180"/>
                  </a:lnTo>
                  <a:cubicBezTo>
                    <a:pt x="1085850" y="289560"/>
                    <a:pt x="1107716" y="277728"/>
                    <a:pt x="1131570" y="274320"/>
                  </a:cubicBezTo>
                  <a:cubicBezTo>
                    <a:pt x="1157092" y="270674"/>
                    <a:pt x="1251614" y="257804"/>
                    <a:pt x="1280160" y="251460"/>
                  </a:cubicBezTo>
                  <a:cubicBezTo>
                    <a:pt x="1291921" y="248846"/>
                    <a:pt x="1302761" y="242952"/>
                    <a:pt x="1314450" y="240030"/>
                  </a:cubicBezTo>
                  <a:cubicBezTo>
                    <a:pt x="1462599" y="202993"/>
                    <a:pt x="1249807" y="269198"/>
                    <a:pt x="1474470" y="194310"/>
                  </a:cubicBezTo>
                  <a:cubicBezTo>
                    <a:pt x="1485900" y="190500"/>
                    <a:pt x="1497984" y="188268"/>
                    <a:pt x="1508760" y="182880"/>
                  </a:cubicBezTo>
                  <a:cubicBezTo>
                    <a:pt x="1524000" y="175260"/>
                    <a:pt x="1538819" y="166732"/>
                    <a:pt x="1554480" y="160020"/>
                  </a:cubicBezTo>
                  <a:cubicBezTo>
                    <a:pt x="1584357" y="147216"/>
                    <a:pt x="1602267" y="146827"/>
                    <a:pt x="1634490" y="137160"/>
                  </a:cubicBezTo>
                  <a:cubicBezTo>
                    <a:pt x="1657570" y="130236"/>
                    <a:pt x="1683020" y="127666"/>
                    <a:pt x="1703070" y="114300"/>
                  </a:cubicBezTo>
                  <a:cubicBezTo>
                    <a:pt x="1714500" y="106680"/>
                    <a:pt x="1725073" y="97583"/>
                    <a:pt x="1737360" y="91440"/>
                  </a:cubicBezTo>
                  <a:cubicBezTo>
                    <a:pt x="1748136" y="86052"/>
                    <a:pt x="1760874" y="85398"/>
                    <a:pt x="1771650" y="80010"/>
                  </a:cubicBezTo>
                  <a:cubicBezTo>
                    <a:pt x="1783937" y="73867"/>
                    <a:pt x="1793653" y="63293"/>
                    <a:pt x="1805940" y="57150"/>
                  </a:cubicBezTo>
                  <a:cubicBezTo>
                    <a:pt x="1843125" y="38557"/>
                    <a:pt x="1841763" y="55617"/>
                    <a:pt x="1874520" y="22860"/>
                  </a:cubicBezTo>
                  <a:cubicBezTo>
                    <a:pt x="1880544" y="16836"/>
                    <a:pt x="1882140" y="7620"/>
                    <a:pt x="188595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Ελεύθερη σχεδίαση 17"/>
            <p:cNvSpPr/>
            <p:nvPr/>
          </p:nvSpPr>
          <p:spPr>
            <a:xfrm>
              <a:off x="9449553" y="3291471"/>
              <a:ext cx="334527" cy="446139"/>
            </a:xfrm>
            <a:custGeom>
              <a:avLst/>
              <a:gdLst>
                <a:gd name="connsiteX0" fmla="*/ 163077 w 334527"/>
                <a:gd name="connsiteY0" fmla="*/ 11799 h 446139"/>
                <a:gd name="connsiteX1" fmla="*/ 105927 w 334527"/>
                <a:gd name="connsiteY1" fmla="*/ 369 h 446139"/>
                <a:gd name="connsiteX2" fmla="*/ 71637 w 334527"/>
                <a:gd name="connsiteY2" fmla="*/ 23229 h 446139"/>
                <a:gd name="connsiteX3" fmla="*/ 14487 w 334527"/>
                <a:gd name="connsiteY3" fmla="*/ 91809 h 446139"/>
                <a:gd name="connsiteX4" fmla="*/ 14487 w 334527"/>
                <a:gd name="connsiteY4" fmla="*/ 274689 h 446139"/>
                <a:gd name="connsiteX5" fmla="*/ 25917 w 334527"/>
                <a:gd name="connsiteY5" fmla="*/ 308979 h 446139"/>
                <a:gd name="connsiteX6" fmla="*/ 60207 w 334527"/>
                <a:gd name="connsiteY6" fmla="*/ 331839 h 446139"/>
                <a:gd name="connsiteX7" fmla="*/ 94497 w 334527"/>
                <a:gd name="connsiteY7" fmla="*/ 400419 h 446139"/>
                <a:gd name="connsiteX8" fmla="*/ 163077 w 334527"/>
                <a:gd name="connsiteY8" fmla="*/ 446139 h 446139"/>
                <a:gd name="connsiteX9" fmla="*/ 288807 w 334527"/>
                <a:gd name="connsiteY9" fmla="*/ 434709 h 446139"/>
                <a:gd name="connsiteX10" fmla="*/ 300237 w 334527"/>
                <a:gd name="connsiteY10" fmla="*/ 400419 h 446139"/>
                <a:gd name="connsiteX11" fmla="*/ 334527 w 334527"/>
                <a:gd name="connsiteY11" fmla="*/ 274689 h 446139"/>
                <a:gd name="connsiteX12" fmla="*/ 323097 w 334527"/>
                <a:gd name="connsiteY12" fmla="*/ 91809 h 446139"/>
                <a:gd name="connsiteX13" fmla="*/ 300237 w 334527"/>
                <a:gd name="connsiteY13" fmla="*/ 23229 h 446139"/>
                <a:gd name="connsiteX14" fmla="*/ 163077 w 334527"/>
                <a:gd name="connsiteY14" fmla="*/ 11799 h 44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4527" h="446139">
                  <a:moveTo>
                    <a:pt x="163077" y="11799"/>
                  </a:moveTo>
                  <a:cubicBezTo>
                    <a:pt x="130692" y="7989"/>
                    <a:pt x="125204" y="-2041"/>
                    <a:pt x="105927" y="369"/>
                  </a:cubicBezTo>
                  <a:cubicBezTo>
                    <a:pt x="92296" y="2073"/>
                    <a:pt x="82190" y="14435"/>
                    <a:pt x="71637" y="23229"/>
                  </a:cubicBezTo>
                  <a:cubicBezTo>
                    <a:pt x="38634" y="50731"/>
                    <a:pt x="36964" y="58093"/>
                    <a:pt x="14487" y="91809"/>
                  </a:cubicBezTo>
                  <a:cubicBezTo>
                    <a:pt x="-6364" y="175213"/>
                    <a:pt x="-3231" y="141807"/>
                    <a:pt x="14487" y="274689"/>
                  </a:cubicBezTo>
                  <a:cubicBezTo>
                    <a:pt x="16079" y="286632"/>
                    <a:pt x="18391" y="299571"/>
                    <a:pt x="25917" y="308979"/>
                  </a:cubicBezTo>
                  <a:cubicBezTo>
                    <a:pt x="34499" y="319706"/>
                    <a:pt x="48777" y="324219"/>
                    <a:pt x="60207" y="331839"/>
                  </a:cubicBezTo>
                  <a:cubicBezTo>
                    <a:pt x="68360" y="356298"/>
                    <a:pt x="73643" y="382172"/>
                    <a:pt x="94497" y="400419"/>
                  </a:cubicBezTo>
                  <a:cubicBezTo>
                    <a:pt x="115174" y="418511"/>
                    <a:pt x="163077" y="446139"/>
                    <a:pt x="163077" y="446139"/>
                  </a:cubicBezTo>
                  <a:cubicBezTo>
                    <a:pt x="204987" y="442329"/>
                    <a:pt x="248884" y="448017"/>
                    <a:pt x="288807" y="434709"/>
                  </a:cubicBezTo>
                  <a:cubicBezTo>
                    <a:pt x="300237" y="430899"/>
                    <a:pt x="297067" y="412043"/>
                    <a:pt x="300237" y="400419"/>
                  </a:cubicBezTo>
                  <a:cubicBezTo>
                    <a:pt x="338910" y="258617"/>
                    <a:pt x="308218" y="353615"/>
                    <a:pt x="334527" y="274689"/>
                  </a:cubicBezTo>
                  <a:cubicBezTo>
                    <a:pt x="330717" y="213729"/>
                    <a:pt x="331350" y="152328"/>
                    <a:pt x="323097" y="91809"/>
                  </a:cubicBezTo>
                  <a:cubicBezTo>
                    <a:pt x="319841" y="67933"/>
                    <a:pt x="323097" y="30849"/>
                    <a:pt x="300237" y="23229"/>
                  </a:cubicBezTo>
                  <a:cubicBezTo>
                    <a:pt x="209970" y="-6860"/>
                    <a:pt x="195462" y="15609"/>
                    <a:pt x="163077" y="11799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33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dirty="0" err="1" smtClean="0"/>
              <a:t>Μερκ</a:t>
            </a:r>
            <a:r>
              <a:rPr lang="el-GR" altLang="el-GR" dirty="0" smtClean="0"/>
              <a:t>. Παναγιωτόπουλος-Φυσικός                       </a:t>
            </a:r>
            <a:r>
              <a:rPr lang="en-US" altLang="el-GR" dirty="0" smtClean="0"/>
              <a:t>www.merkopanas.blogspot.gr</a:t>
            </a:r>
            <a:endParaRPr lang="el-GR" altLang="el-GR" dirty="0"/>
          </a:p>
        </p:txBody>
      </p:sp>
      <p:sp>
        <p:nvSpPr>
          <p:cNvPr id="1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59EB-3466-491E-9031-BC3316EAFE55}" type="slidenum">
              <a:rPr lang="el-GR" altLang="el-GR"/>
              <a:pPr/>
              <a:t>7</a:t>
            </a:fld>
            <a:endParaRPr lang="el-GR" altLang="el-GR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240248" y="2236169"/>
            <a:ext cx="22876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l-GR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V.I.t</a:t>
            </a:r>
            <a:endParaRPr lang="el-GR" altLang="el-G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126995" y="1095679"/>
            <a:ext cx="24208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US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endParaRPr lang="el-GR" altLang="el-G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63" name="Rectangle 23"/>
              <p:cNvSpPr>
                <a:spLocks noChangeArrowheads="1"/>
              </p:cNvSpPr>
              <p:nvPr/>
            </p:nvSpPr>
            <p:spPr bwMode="auto">
              <a:xfrm>
                <a:off x="6209662" y="2917147"/>
                <a:ext cx="2246512" cy="1089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alt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en-US" alt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/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alt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l-GR" alt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263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9662" y="2917147"/>
                <a:ext cx="2246512" cy="1089850"/>
              </a:xfrm>
              <a:prstGeom prst="rect">
                <a:avLst/>
              </a:prstGeom>
              <a:blipFill>
                <a:blip r:embed="rId3"/>
                <a:stretch>
                  <a:fillRect b="-16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Ομάδα 12"/>
          <p:cNvGrpSpPr/>
          <p:nvPr/>
        </p:nvGrpSpPr>
        <p:grpSpPr>
          <a:xfrm>
            <a:off x="7617997" y="1766061"/>
            <a:ext cx="3550355" cy="1424713"/>
            <a:chOff x="8098057" y="2268640"/>
            <a:chExt cx="3550355" cy="1424713"/>
          </a:xfrm>
        </p:grpSpPr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9275417" y="2268640"/>
              <a:ext cx="2372995" cy="1139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r>
                <a:rPr lang="el-GR" altLang="el-GR" sz="2400" b="1" dirty="0" smtClean="0">
                  <a:latin typeface="Comic Sans MS" panose="030F0702030302020204" pitchFamily="66" charset="0"/>
                </a:rPr>
                <a:t>Ισχύουν </a:t>
              </a:r>
              <a:r>
                <a:rPr lang="el-GR" altLang="el-GR" sz="2400" b="1" dirty="0">
                  <a:latin typeface="Comic Sans MS" panose="030F0702030302020204" pitchFamily="66" charset="0"/>
                </a:rPr>
                <a:t>ειδικά για αντιστάτη</a:t>
              </a:r>
            </a:p>
          </p:txBody>
        </p:sp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 flipH="1">
              <a:off x="8524048" y="3043105"/>
              <a:ext cx="755967" cy="650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 flipH="1" flipV="1">
              <a:off x="8098057" y="2296554"/>
              <a:ext cx="1150937" cy="5048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1205391" y="287299"/>
            <a:ext cx="2345530" cy="1876629"/>
            <a:chOff x="1813284" y="185534"/>
            <a:chExt cx="3025775" cy="1876629"/>
          </a:xfrm>
        </p:grpSpPr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1813284" y="185534"/>
              <a:ext cx="3025775" cy="1139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50000"/>
                </a:spcBef>
              </a:pPr>
              <a:r>
                <a:rPr lang="el-GR" altLang="el-GR" sz="2400" b="1" dirty="0">
                  <a:latin typeface="Comic Sans MS" panose="030F0702030302020204" pitchFamily="66" charset="0"/>
                </a:rPr>
                <a:t>Ισχύει για κάθε συσκευή</a:t>
              </a:r>
            </a:p>
          </p:txBody>
        </p:sp>
        <p:sp>
          <p:nvSpPr>
            <p:cNvPr id="10267" name="Line 27"/>
            <p:cNvSpPr>
              <a:spLocks noChangeShapeType="1"/>
            </p:cNvSpPr>
            <p:nvPr/>
          </p:nvSpPr>
          <p:spPr bwMode="auto">
            <a:xfrm>
              <a:off x="3255936" y="1341438"/>
              <a:ext cx="0" cy="7207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3575904" y="1378542"/>
            <a:ext cx="2008189" cy="1139825"/>
            <a:chOff x="3943350" y="4162425"/>
            <a:chExt cx="2008189" cy="1139825"/>
          </a:xfrm>
        </p:grpSpPr>
        <p:cxnSp>
          <p:nvCxnSpPr>
            <p:cNvPr id="3" name="Ευθύγραμμο βέλος σύνδεσης 2"/>
            <p:cNvCxnSpPr/>
            <p:nvPr/>
          </p:nvCxnSpPr>
          <p:spPr>
            <a:xfrm flipV="1">
              <a:off x="3943350" y="4171950"/>
              <a:ext cx="1000126" cy="11303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Ευθύγραμμο βέλος σύνδεσης 4"/>
            <p:cNvCxnSpPr/>
            <p:nvPr/>
          </p:nvCxnSpPr>
          <p:spPr>
            <a:xfrm flipV="1">
              <a:off x="4943476" y="4162425"/>
              <a:ext cx="1008063" cy="214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Ορθογώνιο 5"/>
          <p:cNvSpPr/>
          <p:nvPr/>
        </p:nvSpPr>
        <p:spPr>
          <a:xfrm>
            <a:off x="4526063" y="1002894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l-GR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l-GR" altLang="el-GR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altLang="el-GR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I.R</a:t>
            </a:r>
            <a:endParaRPr lang="el-GR" altLang="el-GR" sz="2000" b="1" i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17155" y="2990185"/>
                <a:ext cx="966938" cy="666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𝜤</m:t>
                      </m:r>
                      <m:r>
                        <a:rPr lang="el-GR" sz="2000" b="1" i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155" y="2990185"/>
                <a:ext cx="966938" cy="666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Ομάδα 10"/>
          <p:cNvGrpSpPr/>
          <p:nvPr/>
        </p:nvGrpSpPr>
        <p:grpSpPr>
          <a:xfrm>
            <a:off x="3575904" y="2589517"/>
            <a:ext cx="2111474" cy="1077913"/>
            <a:chOff x="4444205" y="2995613"/>
            <a:chExt cx="2111474" cy="1077913"/>
          </a:xfrm>
        </p:grpSpPr>
        <p:cxnSp>
          <p:nvCxnSpPr>
            <p:cNvPr id="30" name="Ευθύγραμμο βέλος σύνδεσης 29"/>
            <p:cNvCxnSpPr/>
            <p:nvPr/>
          </p:nvCxnSpPr>
          <p:spPr>
            <a:xfrm>
              <a:off x="4444205" y="2995613"/>
              <a:ext cx="1108077" cy="107791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ύγραμμο βέλος σύνδεσης 31"/>
            <p:cNvCxnSpPr/>
            <p:nvPr/>
          </p:nvCxnSpPr>
          <p:spPr>
            <a:xfrm flipV="1">
              <a:off x="5547616" y="4052095"/>
              <a:ext cx="1008063" cy="214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628696" y="4459198"/>
            <a:ext cx="507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Στο σύστημα μονάδων </a:t>
            </a:r>
            <a:r>
              <a:rPr lang="en-US" sz="2400" b="1" dirty="0" smtClean="0">
                <a:latin typeface="Comic Sans MS" panose="030F0702030302020204" pitchFamily="66" charset="0"/>
              </a:rPr>
              <a:t>SI</a:t>
            </a:r>
            <a:r>
              <a:rPr lang="el-GR" sz="2400" b="1" dirty="0" smtClean="0">
                <a:latin typeface="Comic Sans MS" panose="030F0702030302020204" pitchFamily="66" charset="0"/>
              </a:rPr>
              <a:t>, μονάδα μέτρησης της ενέργειας είναι το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6602089" y="4937435"/>
            <a:ext cx="1782860" cy="667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Joule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/>
      <p:bldP spid="10262" grpId="0"/>
      <p:bldP spid="10263" grpId="0"/>
      <p:bldP spid="6" grpId="0"/>
      <p:bldP spid="8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Μερκ. Παναγιωτόπουλος-Φυσικός                       </a:t>
            </a:r>
            <a:r>
              <a:rPr lang="en-US" altLang="el-GR" smtClean="0"/>
              <a:t>www.merkopanas.blogspot.gr</a:t>
            </a:r>
            <a:endParaRPr lang="el-GR" altLang="el-GR"/>
          </a:p>
        </p:txBody>
      </p:sp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5966-7536-4424-B64D-B00B869130F7}" type="slidenum">
              <a:rPr lang="el-GR" altLang="el-GR"/>
              <a:pPr/>
              <a:t>8</a:t>
            </a:fld>
            <a:endParaRPr lang="el-GR" altLang="el-GR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947160" y="556463"/>
            <a:ext cx="4297680" cy="7996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Νόμος του </a:t>
            </a:r>
            <a:r>
              <a:rPr lang="en-US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Joule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2806944" y="1777328"/>
            <a:ext cx="6578111" cy="3599343"/>
            <a:chOff x="2806944" y="1777328"/>
            <a:chExt cx="6578111" cy="3599343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944" y="1777328"/>
              <a:ext cx="6578111" cy="35993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119316" y="3315389"/>
              <a:ext cx="1204546" cy="52322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 smtClean="0">
                  <a:latin typeface="Comic Sans MS" panose="030F0702030302020204" pitchFamily="66" charset="0"/>
                </a:rPr>
                <a:t>Ψηφιακό θερμόμετρο</a:t>
              </a:r>
              <a:endParaRPr lang="el-GR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06944" y="3952092"/>
              <a:ext cx="1204546" cy="307777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 err="1" smtClean="0">
                  <a:latin typeface="Comic Sans MS" panose="030F0702030302020204" pitchFamily="66" charset="0"/>
                </a:rPr>
                <a:t>Καλορίμετρο</a:t>
              </a:r>
              <a:endParaRPr lang="el-GR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93647" y="4556660"/>
              <a:ext cx="1204546" cy="52322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 smtClean="0">
                  <a:latin typeface="Comic Sans MS" panose="030F0702030302020204" pitchFamily="66" charset="0"/>
                </a:rPr>
                <a:t>Θερμαντικό πηνίο</a:t>
              </a:r>
              <a:endParaRPr lang="el-GR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50811" y="3952092"/>
              <a:ext cx="786789" cy="307777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 smtClean="0">
                  <a:latin typeface="Comic Sans MS" panose="030F0702030302020204" pitchFamily="66" charset="0"/>
                </a:rPr>
                <a:t>Νερό</a:t>
              </a:r>
              <a:endParaRPr lang="el-GR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56177" y="3161500"/>
              <a:ext cx="777326" cy="307777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 smtClean="0">
                  <a:latin typeface="Comic Sans MS" panose="030F0702030302020204" pitchFamily="66" charset="0"/>
                </a:rPr>
                <a:t>Καπάκι</a:t>
              </a:r>
              <a:endParaRPr lang="el-GR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29139" y="4772103"/>
              <a:ext cx="1008727" cy="307777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 smtClean="0">
                  <a:latin typeface="Comic Sans MS" panose="030F0702030302020204" pitchFamily="66" charset="0"/>
                </a:rPr>
                <a:t>Μονωτικό</a:t>
              </a:r>
              <a:endParaRPr lang="el-GR" sz="1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7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 smtClean="0"/>
              <a:t>Μερκ. Παναγιωτόπουλος-Φυσικός                       </a:t>
            </a:r>
            <a:r>
              <a:rPr lang="en-US" altLang="el-GR" smtClean="0"/>
              <a:t>www.merkopanas.blogspot.gr</a:t>
            </a:r>
            <a:endParaRPr lang="el-GR" altLang="el-GR"/>
          </a:p>
        </p:txBody>
      </p:sp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2CB3-34E3-46D1-8EB6-AF1EFA0AEDAD}" type="slidenum">
              <a:rPr lang="el-GR" altLang="el-GR"/>
              <a:pPr/>
              <a:t>9</a:t>
            </a:fld>
            <a:endParaRPr lang="el-GR" altLang="el-GR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924208" y="270510"/>
            <a:ext cx="9098280" cy="22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latin typeface="Comic Sans MS" panose="030F0702030302020204" pitchFamily="66" charset="0"/>
              </a:rPr>
              <a:t>Αν υποθέσουμε ότι 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θερμοκρασία</a:t>
            </a:r>
            <a:r>
              <a:rPr lang="el-GR" altLang="el-GR" sz="2400" b="1" dirty="0">
                <a:latin typeface="Comic Sans MS" panose="030F0702030302020204" pitchFamily="66" charset="0"/>
              </a:rPr>
              <a:t> του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αντιστάτη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παραμένει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</a:t>
            </a:r>
            <a:r>
              <a:rPr lang="el-GR" altLang="el-GR" sz="2400" b="1" dirty="0">
                <a:latin typeface="Comic Sans MS" panose="030F0702030302020204" pitchFamily="66" charset="0"/>
              </a:rPr>
              <a:t>, τότε η προσφερόμενη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ηλεκτρική ενέργεια</a:t>
            </a:r>
            <a:r>
              <a:rPr lang="el-GR" altLang="el-GR" sz="2400" b="1" dirty="0">
                <a:latin typeface="Comic Sans MS" panose="030F0702030302020204" pitchFamily="66" charset="0"/>
              </a:rPr>
              <a:t> στο μεταλλικό αγωγό είναι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ίση</a:t>
            </a:r>
            <a:r>
              <a:rPr lang="el-GR" alt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</a:t>
            </a:r>
            <a:r>
              <a:rPr lang="el-GR" alt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τη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θερμότητα</a:t>
            </a:r>
            <a:r>
              <a:rPr lang="el-GR" altLang="el-GR" sz="2400" b="1" dirty="0">
                <a:latin typeface="Comic Sans MS" panose="030F0702030302020204" pitchFamily="66" charset="0"/>
              </a:rPr>
              <a:t> που μεταφέρεται από τον αγωγό στο περιβάλλον.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29873" y="2668413"/>
            <a:ext cx="18211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US" alt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</a:t>
            </a:r>
            <a:endParaRPr lang="el-GR" altLang="el-G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391217" y="3525749"/>
            <a:ext cx="61642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Επειδή </a:t>
            </a:r>
            <a:r>
              <a:rPr lang="el-GR" altLang="el-G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altLang="el-GR" sz="36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US" altLang="el-GR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altLang="el-GR" sz="36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3600" b="1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l-GR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36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altLang="el-GR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36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US" altLang="el-GR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γι’ αυτό και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719195" y="4497506"/>
            <a:ext cx="322135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</a:t>
            </a:r>
            <a:r>
              <a:rPr lang="el-GR" alt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alt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3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alt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</a:t>
            </a:r>
            <a:endParaRPr lang="el-GR" altLang="el-G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8" y="1053326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6675120" y="4549995"/>
            <a:ext cx="3638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(το αποτέλεσμα σε</a:t>
            </a:r>
            <a:r>
              <a:rPr lang="el-GR" altLang="el-G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Joule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)</a:t>
            </a:r>
            <a:endParaRPr lang="el-GR" alt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6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  <p:bldP spid="2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2931</Words>
  <Application>Microsoft Office PowerPoint</Application>
  <PresentationFormat>Ευρεία οθόνη</PresentationFormat>
  <Paragraphs>374</Paragraphs>
  <Slides>42</Slides>
  <Notes>17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Comic Sans MS</vt:lpstr>
      <vt:lpstr>Times New Roman</vt:lpstr>
      <vt:lpstr>2_Θέμα του Office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Χρήστης των Windows</dc:creator>
  <cp:lastModifiedBy>Μερκούριος Παναγιωτόπουλος</cp:lastModifiedBy>
  <cp:revision>294</cp:revision>
  <dcterms:created xsi:type="dcterms:W3CDTF">2018-02-15T20:24:06Z</dcterms:created>
  <dcterms:modified xsi:type="dcterms:W3CDTF">2020-02-11T12:40:20Z</dcterms:modified>
</cp:coreProperties>
</file>