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60" r:id="rId2"/>
    <p:sldId id="257" r:id="rId3"/>
    <p:sldId id="279" r:id="rId4"/>
    <p:sldId id="276" r:id="rId5"/>
    <p:sldId id="258" r:id="rId6"/>
    <p:sldId id="277" r:id="rId7"/>
    <p:sldId id="278" r:id="rId8"/>
    <p:sldId id="274" r:id="rId9"/>
    <p:sldId id="261" r:id="rId10"/>
    <p:sldId id="264" r:id="rId11"/>
    <p:sldId id="282" r:id="rId12"/>
    <p:sldId id="283" r:id="rId13"/>
    <p:sldId id="284" r:id="rId14"/>
    <p:sldId id="266" r:id="rId15"/>
    <p:sldId id="285" r:id="rId16"/>
    <p:sldId id="287" r:id="rId17"/>
    <p:sldId id="286" r:id="rId18"/>
    <p:sldId id="288" r:id="rId19"/>
    <p:sldId id="289" r:id="rId20"/>
    <p:sldId id="268" r:id="rId21"/>
    <p:sldId id="271" r:id="rId22"/>
    <p:sldId id="272" r:id="rId23"/>
    <p:sldId id="273" r:id="rId24"/>
    <p:sldId id="290" r:id="rId25"/>
    <p:sldId id="291" r:id="rId26"/>
    <p:sldId id="292" r:id="rId27"/>
    <p:sldId id="293" r:id="rId28"/>
    <p:sldId id="294" r:id="rId29"/>
    <p:sldId id="280" r:id="rId30"/>
    <p:sldId id="295" r:id="rId31"/>
    <p:sldId id="296" r:id="rId32"/>
    <p:sldId id="297" r:id="rId33"/>
    <p:sldId id="281" r:id="rId34"/>
    <p:sldId id="298" r:id="rId35"/>
    <p:sldId id="304" r:id="rId36"/>
    <p:sldId id="303" r:id="rId37"/>
    <p:sldId id="301" r:id="rId38"/>
    <p:sldId id="302" r:id="rId39"/>
    <p:sldId id="299" r:id="rId40"/>
    <p:sldId id="300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B45DF-3FD7-467D-8B58-2F396552B0BF}" type="datetimeFigureOut">
              <a:rPr lang="el-GR" smtClean="0"/>
              <a:t>13/2/2020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84008-C043-4296-B4FB-87D5FFB9F2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30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8E6D7-462F-47C3-B36A-B74858FB1BA4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50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A0138-05EB-49C9-8264-637526848C1B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72121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98131-611D-4383-8FF0-FCA59C2DEE44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379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3F9A19-681B-420E-A31B-9525B4C67BA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92138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2EBAC-5BE2-41D1-B8DA-F1141C2E021F}" type="slidenum">
              <a:rPr lang="el-GR" altLang="el-GR"/>
              <a:pPr/>
              <a:t>23</a:t>
            </a:fld>
            <a:endParaRPr lang="el-GR" altLang="el-G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0418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0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5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1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31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20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0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5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0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3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1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4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6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33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0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25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ylikonet300.blogspot.gr/2014/08/blog-post.html" TargetMode="External"/><Relationship Id="rId3" Type="http://schemas.openxmlformats.org/officeDocument/2006/relationships/hyperlink" Target="https://phet.colorado.edu/el/simulation/legacy/circuit-construction-kit-ac" TargetMode="External"/><Relationship Id="rId7" Type="http://schemas.openxmlformats.org/officeDocument/2006/relationships/hyperlink" Target="https://docplayer.gr/36503671-Energeiaki-meleti-ton-stoiheion-aploy-ilektrikoy-kyklomatos-dc-me-pigi-omiko-katanaloti-kai-kinitira.html" TargetMode="External"/><Relationship Id="rId2" Type="http://schemas.openxmlformats.org/officeDocument/2006/relationships/hyperlink" Target="https://www.youtube.com/watch?v=kcI4eLq3TO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ropbox.com/s/isrb6fn5vz5wi88/%CE%A7%CE%B1%CF%81%CE%B1%CE%BA%CF%84%CE%B7%CF%81%CE%B9%CF%83%CF%84%CE%B9%CE%BA%CE%AE%20%CF%80%CE%B7%CE%B3%CE%AE%CF%82-%CE%B1%CE%BD%CF%84%CE%B9%CF%83%CF%84%CE%AC%CF%84%CE%B7.ppt?dl=0" TargetMode="External"/><Relationship Id="rId5" Type="http://schemas.openxmlformats.org/officeDocument/2006/relationships/hyperlink" Target="https://www.dropbox.com/s/hlfjcudi0fk53tz/%CE%A7%CE%B1%CF%81%CE%B1%CE%BA%CF%84%CE%B7%CF%81%CE%B9%CF%83%CF%84%CE%B9%CE%BA%CE%AE%20%CF%80%CE%B7%CE%B3%CE%AE%CF%82%20%CE%BA%CE%B1%CE%B9%20%CE%B1%CE%BD%CF%84%CE%B9%CF%83%CF%84%CE%AC%CF%84%CE%B7.doc?dl=0" TargetMode="External"/><Relationship Id="rId4" Type="http://schemas.openxmlformats.org/officeDocument/2006/relationships/hyperlink" Target="https://www.youtube.com/watch?v=kkITHOjqKY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erkopanas.blogspot.gr/2018/02/blog-post.html" TargetMode="External"/><Relationship Id="rId2" Type="http://schemas.openxmlformats.org/officeDocument/2006/relationships/hyperlink" Target="http://merkopanas.blogspot.gr/2009/08/blog-post_28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merkopanas.blogspot.gr/2018/02/hot-potatoes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FD21-9AC3-4BE7-8AA6-DD94EDF8833E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63750" y="620713"/>
            <a:ext cx="8064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1853711" y="814577"/>
            <a:ext cx="8449408" cy="852248"/>
          </a:xfrm>
        </p:spPr>
        <p:txBody>
          <a:bodyPr>
            <a:normAutofit fontScale="90000"/>
          </a:bodyPr>
          <a:lstStyle/>
          <a:p>
            <a:r>
              <a:rPr lang="el-GR" altLang="el-GR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Χαρακτηριστικά </a:t>
            </a:r>
            <a:r>
              <a:rPr lang="el-GR" altLang="el-GR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μιας ηλεκτρικής πηγής</a:t>
            </a:r>
            <a:endParaRPr lang="el-GR" altLang="el-GR" sz="40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887" y="1666825"/>
            <a:ext cx="3534226" cy="41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2DBD-8864-4B87-AB84-00FE00AFFF33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8840" y="820447"/>
            <a:ext cx="8046720" cy="779753"/>
          </a:xfrm>
        </p:spPr>
        <p:txBody>
          <a:bodyPr>
            <a:normAutofit fontScale="90000"/>
          </a:bodyPr>
          <a:lstStyle/>
          <a:p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Νόμος του </a:t>
            </a:r>
            <a:r>
              <a:rPr lang="en-US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Ohm </a:t>
            </a: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για το κλειστό κύκλωμα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957" y="1792789"/>
            <a:ext cx="3888485" cy="3744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512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68922" y="2423863"/>
            <a:ext cx="772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Μέσα σε χρόνο </a:t>
            </a:r>
            <a:r>
              <a:rPr lang="en-US" sz="2000" b="1" i="1" dirty="0" smtClean="0">
                <a:latin typeface="Comic Sans MS" panose="030F0702030302020204" pitchFamily="66" charset="0"/>
              </a:rPr>
              <a:t>t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η πηγή προσφέρει στο κύκλωμα ενέργεια </a:t>
            </a:r>
            <a:r>
              <a:rPr lang="en-US" sz="2000" b="1" i="1" dirty="0" smtClean="0">
                <a:latin typeface="Comic Sans MS" panose="030F0702030302020204" pitchFamily="66" charset="0"/>
              </a:rPr>
              <a:t>W</a:t>
            </a:r>
            <a:r>
              <a:rPr lang="en-US" sz="2000" b="1" dirty="0" smtClean="0">
                <a:latin typeface="Comic Sans MS" panose="030F0702030302020204" pitchFamily="66" charset="0"/>
              </a:rPr>
              <a:t>,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59331" y="2951355"/>
            <a:ext cx="153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72" name="Δεξί βέλος 71"/>
          <p:cNvSpPr/>
          <p:nvPr/>
        </p:nvSpPr>
        <p:spPr>
          <a:xfrm>
            <a:off x="5432378" y="3125037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3" name="TextBox 72"/>
          <p:cNvSpPr txBox="1"/>
          <p:nvPr/>
        </p:nvSpPr>
        <p:spPr>
          <a:xfrm>
            <a:off x="6080454" y="2951946"/>
            <a:ext cx="1950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12522" y="3535014"/>
            <a:ext cx="9021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που μετατρέπεται σε θερμότητα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ό,που</a:t>
            </a:r>
            <a:r>
              <a:rPr lang="el-GR" sz="2000" b="1" dirty="0" smtClean="0">
                <a:latin typeface="Comic Sans MS" panose="030F0702030302020204" pitchFamily="66" charset="0"/>
              </a:rPr>
              <a:t> υπάρχει αντιστάτης (εδώ </a:t>
            </a:r>
            <a:r>
              <a:rPr lang="en-US" sz="2000" b="1" i="1" dirty="0" smtClean="0"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και </a:t>
            </a:r>
            <a:r>
              <a:rPr lang="en-US" sz="2000" b="1" i="1" dirty="0" smtClean="0"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latin typeface="Comic Sans MS" panose="030F0702030302020204" pitchFamily="66" charset="0"/>
              </a:rPr>
              <a:t>).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23274" y="4105709"/>
            <a:ext cx="2747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l-GR" sz="2400" b="1" baseline="-25000" dirty="0" smtClean="0">
                <a:latin typeface="Comic Sans MS" panose="030F0702030302020204" pitchFamily="66" charset="0"/>
              </a:rPr>
              <a:t>πηγής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Q</a:t>
            </a:r>
            <a:r>
              <a:rPr lang="en-US" sz="2400" b="1" i="1" baseline="-25000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Q</a:t>
            </a:r>
            <a:r>
              <a:rPr lang="en-US" sz="2400" b="1" i="1" baseline="-25000" dirty="0" err="1" smtClean="0">
                <a:latin typeface="Comic Sans MS" panose="030F0702030302020204" pitchFamily="66" charset="0"/>
              </a:rPr>
              <a:t>r</a:t>
            </a:r>
            <a:endParaRPr lang="el-GR" sz="2400" b="1" i="1" baseline="-25000" dirty="0">
              <a:latin typeface="Comic Sans MS" panose="030F0702030302020204" pitchFamily="66" charset="0"/>
            </a:endParaRPr>
          </a:p>
        </p:txBody>
      </p:sp>
      <p:sp>
        <p:nvSpPr>
          <p:cNvPr id="76" name="Δεξί βέλος 75"/>
          <p:cNvSpPr/>
          <p:nvPr/>
        </p:nvSpPr>
        <p:spPr>
          <a:xfrm>
            <a:off x="4592613" y="4296010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8" name="TextBox 77"/>
          <p:cNvSpPr txBox="1"/>
          <p:nvPr/>
        </p:nvSpPr>
        <p:spPr>
          <a:xfrm>
            <a:off x="5183668" y="4155914"/>
            <a:ext cx="378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r>
              <a:rPr lang="el-GR" sz="2400" b="1" i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84" name="Δεξί βέλος 83"/>
          <p:cNvSpPr/>
          <p:nvPr/>
        </p:nvSpPr>
        <p:spPr>
          <a:xfrm>
            <a:off x="9062927" y="4359809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1" name="Ομάδα 90"/>
          <p:cNvGrpSpPr/>
          <p:nvPr/>
        </p:nvGrpSpPr>
        <p:grpSpPr>
          <a:xfrm>
            <a:off x="5550877" y="4131793"/>
            <a:ext cx="3171580" cy="552745"/>
            <a:chOff x="5573086" y="3945895"/>
            <a:chExt cx="3171580" cy="552745"/>
          </a:xfrm>
        </p:grpSpPr>
        <p:grpSp>
          <p:nvGrpSpPr>
            <p:cNvPr id="83" name="Ομάδα 82"/>
            <p:cNvGrpSpPr/>
            <p:nvPr/>
          </p:nvGrpSpPr>
          <p:grpSpPr>
            <a:xfrm>
              <a:off x="5853870" y="3945895"/>
              <a:ext cx="2890796" cy="552745"/>
              <a:chOff x="5853870" y="3945895"/>
              <a:chExt cx="2890796" cy="552745"/>
            </a:xfrm>
          </p:grpSpPr>
          <p:cxnSp>
            <p:nvCxnSpPr>
              <p:cNvPr id="80" name="Ευθεία γραμμή σύνδεσης 79"/>
              <p:cNvCxnSpPr/>
              <p:nvPr/>
            </p:nvCxnSpPr>
            <p:spPr>
              <a:xfrm flipH="1">
                <a:off x="5853870" y="3986770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Ευθεία γραμμή σύνδεσης 80"/>
              <p:cNvCxnSpPr/>
              <p:nvPr/>
            </p:nvCxnSpPr>
            <p:spPr>
              <a:xfrm flipH="1">
                <a:off x="7226497" y="3945895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Ευθεία γραμμή σύνδεσης 81"/>
              <p:cNvCxnSpPr/>
              <p:nvPr/>
            </p:nvCxnSpPr>
            <p:spPr>
              <a:xfrm flipH="1">
                <a:off x="8445940" y="3970997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Ομάδα 89"/>
            <p:cNvGrpSpPr/>
            <p:nvPr/>
          </p:nvGrpSpPr>
          <p:grpSpPr>
            <a:xfrm>
              <a:off x="5573086" y="3977647"/>
              <a:ext cx="2579995" cy="511870"/>
              <a:chOff x="5573086" y="3977647"/>
              <a:chExt cx="2579995" cy="511870"/>
            </a:xfrm>
          </p:grpSpPr>
          <p:cxnSp>
            <p:nvCxnSpPr>
              <p:cNvPr id="85" name="Ευθεία γραμμή σύνδεσης 84"/>
              <p:cNvCxnSpPr/>
              <p:nvPr/>
            </p:nvCxnSpPr>
            <p:spPr>
              <a:xfrm flipH="1">
                <a:off x="5573086" y="3977647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Ευθεία γραμμή σύνδεσης 85"/>
              <p:cNvCxnSpPr/>
              <p:nvPr/>
            </p:nvCxnSpPr>
            <p:spPr>
              <a:xfrm flipH="1">
                <a:off x="6676319" y="4015585"/>
                <a:ext cx="155847" cy="2412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Ευθεία γραμμή σύνδεσης 87"/>
              <p:cNvCxnSpPr/>
              <p:nvPr/>
            </p:nvCxnSpPr>
            <p:spPr>
              <a:xfrm flipH="1">
                <a:off x="8003718" y="4015661"/>
                <a:ext cx="149363" cy="241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TextBox 91"/>
          <p:cNvSpPr txBox="1"/>
          <p:nvPr/>
        </p:nvSpPr>
        <p:spPr>
          <a:xfrm>
            <a:off x="1921562" y="4850168"/>
            <a:ext cx="233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3" name="Δεξί βέλος 92"/>
          <p:cNvSpPr/>
          <p:nvPr/>
        </p:nvSpPr>
        <p:spPr>
          <a:xfrm>
            <a:off x="4339653" y="5061742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4" name="TextBox 93"/>
          <p:cNvSpPr txBox="1"/>
          <p:nvPr/>
        </p:nvSpPr>
        <p:spPr>
          <a:xfrm>
            <a:off x="5017904" y="4864453"/>
            <a:ext cx="233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.(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)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5" name="Δεξί βέλος 94"/>
          <p:cNvSpPr/>
          <p:nvPr/>
        </p:nvSpPr>
        <p:spPr>
          <a:xfrm>
            <a:off x="7395266" y="5046207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6" name="TextBox 95"/>
          <p:cNvSpPr txBox="1"/>
          <p:nvPr/>
        </p:nvSpPr>
        <p:spPr>
          <a:xfrm>
            <a:off x="8096809" y="4830909"/>
            <a:ext cx="1927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 </a:t>
            </a:r>
            <a:r>
              <a:rPr lang="el-GR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800" b="1" baseline="-25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endParaRPr lang="el-GR" sz="2800" b="1" baseline="-25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875699" y="5367373"/>
                <a:ext cx="135035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𝛐𝛌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699" y="5367373"/>
                <a:ext cx="1350355" cy="879151"/>
              </a:xfrm>
              <a:prstGeom prst="rect">
                <a:avLst/>
              </a:prstGeom>
              <a:blipFill>
                <a:blip r:embed="rId2"/>
                <a:stretch>
                  <a:fillRect r="-1810" b="-68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4291427" y="5635200"/>
            <a:ext cx="33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ή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66" name="Ομάδα 65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27" name="Ομάδα 26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29" name="Ομάδα 28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56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57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8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9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0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30" name="Ομάδα 29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31" name="Ομάδα 30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5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33" name="Ομάδα 32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37" name="Ομάδα 36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39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0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1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2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3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4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5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6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7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8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9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50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51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52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53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38" name="Ευθεία γραμμή σύνδεσης 37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34" name="Ομάδα 33"/>
                      <p:cNvGrpSpPr/>
                      <p:nvPr/>
                    </p:nvGrpSpPr>
                    <p:grpSpPr>
                      <a:xfrm>
                        <a:off x="1344278" y="1462452"/>
                        <a:ext cx="451374" cy="352159"/>
                        <a:chOff x="4348466" y="2480155"/>
                        <a:chExt cx="451374" cy="352159"/>
                      </a:xfrm>
                    </p:grpSpPr>
                    <p:cxnSp>
                      <p:nvCxnSpPr>
                        <p:cNvPr id="35" name="Ευθεία γραμμή σύνδεσης 34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6" name="TextBox 35"/>
                        <p:cNvSpPr txBox="1"/>
                        <p:nvPr/>
                      </p:nvSpPr>
                      <p:spPr>
                        <a:xfrm>
                          <a:off x="4348466" y="2480155"/>
                          <a:ext cx="400156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28" name="Ορθογώνιο 27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1" name="Picture 2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1601" y="1742655"/>
                <a:ext cx="373439" cy="239929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62" name="Ορθογώνιο 61"/>
              <p:cNvSpPr/>
              <p:nvPr/>
            </p:nvSpPr>
            <p:spPr>
              <a:xfrm>
                <a:off x="4804387" y="444282"/>
                <a:ext cx="1460657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3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5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" name="Ομάδα 1"/>
            <p:cNvGrpSpPr/>
            <p:nvPr/>
          </p:nvGrpSpPr>
          <p:grpSpPr>
            <a:xfrm>
              <a:off x="7216960" y="983858"/>
              <a:ext cx="393204" cy="394089"/>
              <a:chOff x="8702012" y="1295661"/>
              <a:chExt cx="360915" cy="394089"/>
            </a:xfrm>
          </p:grpSpPr>
          <p:sp>
            <p:nvSpPr>
              <p:cNvPr id="71" name="Line 29"/>
              <p:cNvSpPr>
                <a:spLocks noChangeShapeType="1"/>
              </p:cNvSpPr>
              <p:nvPr/>
            </p:nvSpPr>
            <p:spPr bwMode="auto">
              <a:xfrm flipH="1">
                <a:off x="9062927" y="1322866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7" name="Text Box 30"/>
              <p:cNvSpPr txBox="1">
                <a:spLocks noChangeArrowheads="1"/>
              </p:cNvSpPr>
              <p:nvPr/>
            </p:nvSpPr>
            <p:spPr bwMode="auto">
              <a:xfrm>
                <a:off x="8702012" y="1295661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6" name="Ελεύθερη σχεδίαση 5"/>
          <p:cNvSpPr/>
          <p:nvPr/>
        </p:nvSpPr>
        <p:spPr>
          <a:xfrm>
            <a:off x="6016752" y="4855464"/>
            <a:ext cx="1078992" cy="502920"/>
          </a:xfrm>
          <a:custGeom>
            <a:avLst/>
            <a:gdLst>
              <a:gd name="connsiteX0" fmla="*/ 356616 w 1078992"/>
              <a:gd name="connsiteY0" fmla="*/ 18288 h 502920"/>
              <a:gd name="connsiteX1" fmla="*/ 201168 w 1078992"/>
              <a:gd name="connsiteY1" fmla="*/ 0 h 502920"/>
              <a:gd name="connsiteX2" fmla="*/ 118872 w 1078992"/>
              <a:gd name="connsiteY2" fmla="*/ 9144 h 502920"/>
              <a:gd name="connsiteX3" fmla="*/ 64008 w 1078992"/>
              <a:gd name="connsiteY3" fmla="*/ 45720 h 502920"/>
              <a:gd name="connsiteX4" fmla="*/ 27432 w 1078992"/>
              <a:gd name="connsiteY4" fmla="*/ 100584 h 502920"/>
              <a:gd name="connsiteX5" fmla="*/ 18288 w 1078992"/>
              <a:gd name="connsiteY5" fmla="*/ 128016 h 502920"/>
              <a:gd name="connsiteX6" fmla="*/ 0 w 1078992"/>
              <a:gd name="connsiteY6" fmla="*/ 192024 h 502920"/>
              <a:gd name="connsiteX7" fmla="*/ 18288 w 1078992"/>
              <a:gd name="connsiteY7" fmla="*/ 347472 h 502920"/>
              <a:gd name="connsiteX8" fmla="*/ 36576 w 1078992"/>
              <a:gd name="connsiteY8" fmla="*/ 402336 h 502920"/>
              <a:gd name="connsiteX9" fmla="*/ 64008 w 1078992"/>
              <a:gd name="connsiteY9" fmla="*/ 420624 h 502920"/>
              <a:gd name="connsiteX10" fmla="*/ 91440 w 1078992"/>
              <a:gd name="connsiteY10" fmla="*/ 448056 h 502920"/>
              <a:gd name="connsiteX11" fmla="*/ 137160 w 1078992"/>
              <a:gd name="connsiteY11" fmla="*/ 457200 h 502920"/>
              <a:gd name="connsiteX12" fmla="*/ 173736 w 1078992"/>
              <a:gd name="connsiteY12" fmla="*/ 475488 h 502920"/>
              <a:gd name="connsiteX13" fmla="*/ 201168 w 1078992"/>
              <a:gd name="connsiteY13" fmla="*/ 484632 h 502920"/>
              <a:gd name="connsiteX14" fmla="*/ 475488 w 1078992"/>
              <a:gd name="connsiteY14" fmla="*/ 502920 h 502920"/>
              <a:gd name="connsiteX15" fmla="*/ 850392 w 1078992"/>
              <a:gd name="connsiteY15" fmla="*/ 493776 h 502920"/>
              <a:gd name="connsiteX16" fmla="*/ 914400 w 1078992"/>
              <a:gd name="connsiteY16" fmla="*/ 484632 h 502920"/>
              <a:gd name="connsiteX17" fmla="*/ 996696 w 1078992"/>
              <a:gd name="connsiteY17" fmla="*/ 466344 h 502920"/>
              <a:gd name="connsiteX18" fmla="*/ 1024128 w 1078992"/>
              <a:gd name="connsiteY18" fmla="*/ 448056 h 502920"/>
              <a:gd name="connsiteX19" fmla="*/ 1042416 w 1078992"/>
              <a:gd name="connsiteY19" fmla="*/ 393192 h 502920"/>
              <a:gd name="connsiteX20" fmla="*/ 1060704 w 1078992"/>
              <a:gd name="connsiteY20" fmla="*/ 365760 h 502920"/>
              <a:gd name="connsiteX21" fmla="*/ 1078992 w 1078992"/>
              <a:gd name="connsiteY21" fmla="*/ 283464 h 502920"/>
              <a:gd name="connsiteX22" fmla="*/ 1069848 w 1078992"/>
              <a:gd name="connsiteY22" fmla="*/ 155448 h 502920"/>
              <a:gd name="connsiteX23" fmla="*/ 1051560 w 1078992"/>
              <a:gd name="connsiteY23" fmla="*/ 128016 h 502920"/>
              <a:gd name="connsiteX24" fmla="*/ 996696 w 1078992"/>
              <a:gd name="connsiteY24" fmla="*/ 73152 h 502920"/>
              <a:gd name="connsiteX25" fmla="*/ 969264 w 1078992"/>
              <a:gd name="connsiteY25" fmla="*/ 64008 h 502920"/>
              <a:gd name="connsiteX26" fmla="*/ 822960 w 1078992"/>
              <a:gd name="connsiteY26" fmla="*/ 45720 h 502920"/>
              <a:gd name="connsiteX27" fmla="*/ 795528 w 1078992"/>
              <a:gd name="connsiteY27" fmla="*/ 36576 h 502920"/>
              <a:gd name="connsiteX28" fmla="*/ 621792 w 1078992"/>
              <a:gd name="connsiteY28" fmla="*/ 18288 h 502920"/>
              <a:gd name="connsiteX29" fmla="*/ 585216 w 1078992"/>
              <a:gd name="connsiteY29" fmla="*/ 9144 h 502920"/>
              <a:gd name="connsiteX30" fmla="*/ 356616 w 1078992"/>
              <a:gd name="connsiteY30" fmla="*/ 18288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78992" h="502920">
                <a:moveTo>
                  <a:pt x="356616" y="18288"/>
                </a:moveTo>
                <a:cubicBezTo>
                  <a:pt x="292608" y="16764"/>
                  <a:pt x="255281" y="0"/>
                  <a:pt x="201168" y="0"/>
                </a:cubicBezTo>
                <a:cubicBezTo>
                  <a:pt x="173567" y="0"/>
                  <a:pt x="146304" y="6096"/>
                  <a:pt x="118872" y="9144"/>
                </a:cubicBezTo>
                <a:cubicBezTo>
                  <a:pt x="100584" y="21336"/>
                  <a:pt x="76200" y="27432"/>
                  <a:pt x="64008" y="45720"/>
                </a:cubicBezTo>
                <a:cubicBezTo>
                  <a:pt x="51816" y="64008"/>
                  <a:pt x="34383" y="79732"/>
                  <a:pt x="27432" y="100584"/>
                </a:cubicBezTo>
                <a:cubicBezTo>
                  <a:pt x="24384" y="109728"/>
                  <a:pt x="20936" y="118748"/>
                  <a:pt x="18288" y="128016"/>
                </a:cubicBezTo>
                <a:cubicBezTo>
                  <a:pt x="-4675" y="208388"/>
                  <a:pt x="21924" y="126251"/>
                  <a:pt x="0" y="192024"/>
                </a:cubicBezTo>
                <a:cubicBezTo>
                  <a:pt x="4260" y="243143"/>
                  <a:pt x="4561" y="297139"/>
                  <a:pt x="18288" y="347472"/>
                </a:cubicBezTo>
                <a:cubicBezTo>
                  <a:pt x="23360" y="366070"/>
                  <a:pt x="20536" y="391643"/>
                  <a:pt x="36576" y="402336"/>
                </a:cubicBezTo>
                <a:cubicBezTo>
                  <a:pt x="45720" y="408432"/>
                  <a:pt x="55565" y="413589"/>
                  <a:pt x="64008" y="420624"/>
                </a:cubicBezTo>
                <a:cubicBezTo>
                  <a:pt x="73942" y="428903"/>
                  <a:pt x="79874" y="442273"/>
                  <a:pt x="91440" y="448056"/>
                </a:cubicBezTo>
                <a:cubicBezTo>
                  <a:pt x="105341" y="455007"/>
                  <a:pt x="121920" y="454152"/>
                  <a:pt x="137160" y="457200"/>
                </a:cubicBezTo>
                <a:cubicBezTo>
                  <a:pt x="149352" y="463296"/>
                  <a:pt x="161207" y="470118"/>
                  <a:pt x="173736" y="475488"/>
                </a:cubicBezTo>
                <a:cubicBezTo>
                  <a:pt x="182595" y="479285"/>
                  <a:pt x="191900" y="481984"/>
                  <a:pt x="201168" y="484632"/>
                </a:cubicBezTo>
                <a:cubicBezTo>
                  <a:pt x="298286" y="512380"/>
                  <a:pt x="328658" y="497273"/>
                  <a:pt x="475488" y="502920"/>
                </a:cubicBezTo>
                <a:lnTo>
                  <a:pt x="850392" y="493776"/>
                </a:lnTo>
                <a:cubicBezTo>
                  <a:pt x="871926" y="492879"/>
                  <a:pt x="893098" y="487909"/>
                  <a:pt x="914400" y="484632"/>
                </a:cubicBezTo>
                <a:cubicBezTo>
                  <a:pt x="934691" y="481510"/>
                  <a:pt x="974591" y="477396"/>
                  <a:pt x="996696" y="466344"/>
                </a:cubicBezTo>
                <a:cubicBezTo>
                  <a:pt x="1006526" y="461429"/>
                  <a:pt x="1014984" y="454152"/>
                  <a:pt x="1024128" y="448056"/>
                </a:cubicBezTo>
                <a:cubicBezTo>
                  <a:pt x="1030224" y="429768"/>
                  <a:pt x="1031723" y="409232"/>
                  <a:pt x="1042416" y="393192"/>
                </a:cubicBezTo>
                <a:cubicBezTo>
                  <a:pt x="1048512" y="384048"/>
                  <a:pt x="1055789" y="375590"/>
                  <a:pt x="1060704" y="365760"/>
                </a:cubicBezTo>
                <a:cubicBezTo>
                  <a:pt x="1071959" y="343250"/>
                  <a:pt x="1075480" y="304536"/>
                  <a:pt x="1078992" y="283464"/>
                </a:cubicBezTo>
                <a:cubicBezTo>
                  <a:pt x="1075944" y="240792"/>
                  <a:pt x="1077283" y="197578"/>
                  <a:pt x="1069848" y="155448"/>
                </a:cubicBezTo>
                <a:cubicBezTo>
                  <a:pt x="1067938" y="144626"/>
                  <a:pt x="1058861" y="136230"/>
                  <a:pt x="1051560" y="128016"/>
                </a:cubicBezTo>
                <a:cubicBezTo>
                  <a:pt x="1034377" y="108686"/>
                  <a:pt x="1021232" y="81331"/>
                  <a:pt x="996696" y="73152"/>
                </a:cubicBezTo>
                <a:cubicBezTo>
                  <a:pt x="987552" y="70104"/>
                  <a:pt x="978673" y="66099"/>
                  <a:pt x="969264" y="64008"/>
                </a:cubicBezTo>
                <a:cubicBezTo>
                  <a:pt x="922857" y="53695"/>
                  <a:pt x="868954" y="50319"/>
                  <a:pt x="822960" y="45720"/>
                </a:cubicBezTo>
                <a:cubicBezTo>
                  <a:pt x="813816" y="42672"/>
                  <a:pt x="805078" y="37878"/>
                  <a:pt x="795528" y="36576"/>
                </a:cubicBezTo>
                <a:cubicBezTo>
                  <a:pt x="737830" y="28708"/>
                  <a:pt x="621792" y="18288"/>
                  <a:pt x="621792" y="18288"/>
                </a:cubicBezTo>
                <a:cubicBezTo>
                  <a:pt x="609600" y="15240"/>
                  <a:pt x="597783" y="9144"/>
                  <a:pt x="585216" y="9144"/>
                </a:cubicBezTo>
                <a:cubicBezTo>
                  <a:pt x="508955" y="9144"/>
                  <a:pt x="420624" y="19812"/>
                  <a:pt x="356616" y="1828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Ελεύθερη σχεδίαση 6"/>
          <p:cNvSpPr/>
          <p:nvPr/>
        </p:nvSpPr>
        <p:spPr>
          <a:xfrm>
            <a:off x="7050024" y="5285232"/>
            <a:ext cx="2359152" cy="173736"/>
          </a:xfrm>
          <a:custGeom>
            <a:avLst/>
            <a:gdLst>
              <a:gd name="connsiteX0" fmla="*/ 0 w 2359152"/>
              <a:gd name="connsiteY0" fmla="*/ 9144 h 173736"/>
              <a:gd name="connsiteX1" fmla="*/ 82296 w 2359152"/>
              <a:gd name="connsiteY1" fmla="*/ 18288 h 173736"/>
              <a:gd name="connsiteX2" fmla="*/ 173736 w 2359152"/>
              <a:gd name="connsiteY2" fmla="*/ 36576 h 173736"/>
              <a:gd name="connsiteX3" fmla="*/ 283464 w 2359152"/>
              <a:gd name="connsiteY3" fmla="*/ 45720 h 173736"/>
              <a:gd name="connsiteX4" fmla="*/ 365760 w 2359152"/>
              <a:gd name="connsiteY4" fmla="*/ 54864 h 173736"/>
              <a:gd name="connsiteX5" fmla="*/ 484632 w 2359152"/>
              <a:gd name="connsiteY5" fmla="*/ 73152 h 173736"/>
              <a:gd name="connsiteX6" fmla="*/ 576072 w 2359152"/>
              <a:gd name="connsiteY6" fmla="*/ 82296 h 173736"/>
              <a:gd name="connsiteX7" fmla="*/ 667512 w 2359152"/>
              <a:gd name="connsiteY7" fmla="*/ 100584 h 173736"/>
              <a:gd name="connsiteX8" fmla="*/ 1033272 w 2359152"/>
              <a:gd name="connsiteY8" fmla="*/ 137160 h 173736"/>
              <a:gd name="connsiteX9" fmla="*/ 1207008 w 2359152"/>
              <a:gd name="connsiteY9" fmla="*/ 155448 h 173736"/>
              <a:gd name="connsiteX10" fmla="*/ 1289304 w 2359152"/>
              <a:gd name="connsiteY10" fmla="*/ 164592 h 173736"/>
              <a:gd name="connsiteX11" fmla="*/ 1389888 w 2359152"/>
              <a:gd name="connsiteY11" fmla="*/ 173736 h 173736"/>
              <a:gd name="connsiteX12" fmla="*/ 1783080 w 2359152"/>
              <a:gd name="connsiteY12" fmla="*/ 164592 h 173736"/>
              <a:gd name="connsiteX13" fmla="*/ 1819656 w 2359152"/>
              <a:gd name="connsiteY13" fmla="*/ 155448 h 173736"/>
              <a:gd name="connsiteX14" fmla="*/ 1892808 w 2359152"/>
              <a:gd name="connsiteY14" fmla="*/ 146304 h 173736"/>
              <a:gd name="connsiteX15" fmla="*/ 1938528 w 2359152"/>
              <a:gd name="connsiteY15" fmla="*/ 137160 h 173736"/>
              <a:gd name="connsiteX16" fmla="*/ 2011680 w 2359152"/>
              <a:gd name="connsiteY16" fmla="*/ 128016 h 173736"/>
              <a:gd name="connsiteX17" fmla="*/ 2048256 w 2359152"/>
              <a:gd name="connsiteY17" fmla="*/ 118872 h 173736"/>
              <a:gd name="connsiteX18" fmla="*/ 2167128 w 2359152"/>
              <a:gd name="connsiteY18" fmla="*/ 100584 h 173736"/>
              <a:gd name="connsiteX19" fmla="*/ 2221992 w 2359152"/>
              <a:gd name="connsiteY19" fmla="*/ 82296 h 173736"/>
              <a:gd name="connsiteX20" fmla="*/ 2258568 w 2359152"/>
              <a:gd name="connsiteY20" fmla="*/ 73152 h 173736"/>
              <a:gd name="connsiteX21" fmla="*/ 2322576 w 2359152"/>
              <a:gd name="connsiteY21" fmla="*/ 36576 h 173736"/>
              <a:gd name="connsiteX22" fmla="*/ 2359152 w 2359152"/>
              <a:gd name="connsiteY22" fmla="*/ 0 h 17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359152" h="173736">
                <a:moveTo>
                  <a:pt x="0" y="9144"/>
                </a:moveTo>
                <a:cubicBezTo>
                  <a:pt x="27432" y="12192"/>
                  <a:pt x="55033" y="13983"/>
                  <a:pt x="82296" y="18288"/>
                </a:cubicBezTo>
                <a:cubicBezTo>
                  <a:pt x="112999" y="23136"/>
                  <a:pt x="142937" y="32376"/>
                  <a:pt x="173736" y="36576"/>
                </a:cubicBezTo>
                <a:cubicBezTo>
                  <a:pt x="210102" y="41535"/>
                  <a:pt x="246927" y="42240"/>
                  <a:pt x="283464" y="45720"/>
                </a:cubicBezTo>
                <a:cubicBezTo>
                  <a:pt x="310940" y="48337"/>
                  <a:pt x="338412" y="51135"/>
                  <a:pt x="365760" y="54864"/>
                </a:cubicBezTo>
                <a:cubicBezTo>
                  <a:pt x="405483" y="60281"/>
                  <a:pt x="444879" y="67967"/>
                  <a:pt x="484632" y="73152"/>
                </a:cubicBezTo>
                <a:cubicBezTo>
                  <a:pt x="515007" y="77114"/>
                  <a:pt x="545779" y="77752"/>
                  <a:pt x="576072" y="82296"/>
                </a:cubicBezTo>
                <a:cubicBezTo>
                  <a:pt x="606812" y="86907"/>
                  <a:pt x="636741" y="96188"/>
                  <a:pt x="667512" y="100584"/>
                </a:cubicBezTo>
                <a:cubicBezTo>
                  <a:pt x="783705" y="117183"/>
                  <a:pt x="917791" y="125004"/>
                  <a:pt x="1033272" y="137160"/>
                </a:cubicBezTo>
                <a:lnTo>
                  <a:pt x="1207008" y="155448"/>
                </a:lnTo>
                <a:lnTo>
                  <a:pt x="1289304" y="164592"/>
                </a:lnTo>
                <a:lnTo>
                  <a:pt x="1389888" y="173736"/>
                </a:lnTo>
                <a:lnTo>
                  <a:pt x="1783080" y="164592"/>
                </a:lnTo>
                <a:cubicBezTo>
                  <a:pt x="1795636" y="164058"/>
                  <a:pt x="1807260" y="157514"/>
                  <a:pt x="1819656" y="155448"/>
                </a:cubicBezTo>
                <a:cubicBezTo>
                  <a:pt x="1843895" y="151408"/>
                  <a:pt x="1868520" y="150041"/>
                  <a:pt x="1892808" y="146304"/>
                </a:cubicBezTo>
                <a:cubicBezTo>
                  <a:pt x="1908169" y="143941"/>
                  <a:pt x="1923167" y="139523"/>
                  <a:pt x="1938528" y="137160"/>
                </a:cubicBezTo>
                <a:cubicBezTo>
                  <a:pt x="1962816" y="133423"/>
                  <a:pt x="1987441" y="132056"/>
                  <a:pt x="2011680" y="128016"/>
                </a:cubicBezTo>
                <a:cubicBezTo>
                  <a:pt x="2024076" y="125950"/>
                  <a:pt x="2035891" y="121120"/>
                  <a:pt x="2048256" y="118872"/>
                </a:cubicBezTo>
                <a:cubicBezTo>
                  <a:pt x="2069525" y="115005"/>
                  <a:pt x="2143558" y="106476"/>
                  <a:pt x="2167128" y="100584"/>
                </a:cubicBezTo>
                <a:cubicBezTo>
                  <a:pt x="2185830" y="95909"/>
                  <a:pt x="2203290" y="86971"/>
                  <a:pt x="2221992" y="82296"/>
                </a:cubicBezTo>
                <a:cubicBezTo>
                  <a:pt x="2234184" y="79248"/>
                  <a:pt x="2246801" y="77565"/>
                  <a:pt x="2258568" y="73152"/>
                </a:cubicBezTo>
                <a:cubicBezTo>
                  <a:pt x="2285085" y="63208"/>
                  <a:pt x="2299837" y="51736"/>
                  <a:pt x="2322576" y="36576"/>
                </a:cubicBezTo>
                <a:cubicBezTo>
                  <a:pt x="2344645" y="3473"/>
                  <a:pt x="2331034" y="14059"/>
                  <a:pt x="2359152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2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5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25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0" grpId="0"/>
      <p:bldP spid="72" grpId="0" animBg="1"/>
      <p:bldP spid="73" grpId="0"/>
      <p:bldP spid="74" grpId="0"/>
      <p:bldP spid="75" grpId="0"/>
      <p:bldP spid="76" grpId="0" animBg="1"/>
      <p:bldP spid="78" grpId="0"/>
      <p:bldP spid="84" grpId="0" animBg="1"/>
      <p:bldP spid="92" grpId="0"/>
      <p:bldP spid="93" grpId="0" animBg="1"/>
      <p:bldP spid="94" grpId="0"/>
      <p:bldP spid="95" grpId="0" animBg="1"/>
      <p:bldP spid="96" grpId="0"/>
      <p:bldP spid="98" grpId="0"/>
      <p:bldP spid="99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33930" y="383272"/>
                <a:ext cx="8515350" cy="1801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l-GR" sz="2400" b="1" dirty="0" smtClean="0">
                    <a:latin typeface="Comic Sans MS" panose="030F0702030302020204" pitchFamily="66" charset="0"/>
                  </a:rPr>
                  <a:t>Η σχέση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l-GR" sz="32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𝛐𝛌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b="1" dirty="0" smtClean="0">
                    <a:latin typeface="Comic Sans MS" panose="030F0702030302020204" pitchFamily="66" charset="0"/>
                  </a:rPr>
                  <a:t> αποτελεί την μαθηματική έκφραση του νόμου του 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Ohm (</a:t>
                </a:r>
                <a:r>
                  <a:rPr lang="el-GR" sz="2400" b="1" dirty="0" err="1">
                    <a:latin typeface="Comic Sans MS" panose="030F0702030302020204" pitchFamily="66" charset="0"/>
                  </a:rPr>
                  <a:t>Ο</a:t>
                </a:r>
                <a:r>
                  <a:rPr lang="el-GR" sz="2400" b="1" dirty="0" err="1" smtClean="0">
                    <a:latin typeface="Comic Sans MS" panose="030F0702030302020204" pitchFamily="66" charset="0"/>
                  </a:rPr>
                  <a:t>μ</a:t>
                </a:r>
                <a:r>
                  <a:rPr lang="el-GR" sz="2400" b="1" dirty="0" smtClean="0">
                    <a:latin typeface="Comic Sans MS" panose="030F0702030302020204" pitchFamily="66" charset="0"/>
                  </a:rPr>
                  <a:t>) για το </a:t>
                </a:r>
                <a:r>
                  <a:rPr lang="el-GR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κλειστό ηλεκτρικό κύκλωμα. </a:t>
                </a:r>
                <a:endParaRPr 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930" y="383272"/>
                <a:ext cx="8515350" cy="1801840"/>
              </a:xfrm>
              <a:prstGeom prst="rect">
                <a:avLst/>
              </a:prstGeom>
              <a:blipFill>
                <a:blip r:embed="rId2"/>
                <a:stretch>
                  <a:fillRect l="-1074" r="-215" b="-54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" y="1284192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1725930" y="2343372"/>
            <a:ext cx="92125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latin typeface="Comic Sans MS" panose="030F0702030302020204" pitchFamily="66" charset="0"/>
              </a:rPr>
              <a:t>Σε κλειστό </a:t>
            </a:r>
            <a:r>
              <a:rPr lang="el-GR" sz="2400" b="1" dirty="0" smtClean="0">
                <a:latin typeface="Comic Sans MS" panose="030F0702030302020204" pitchFamily="66" charset="0"/>
              </a:rPr>
              <a:t>ηλεκτρικό κύκλωμα</a:t>
            </a:r>
            <a:r>
              <a:rPr lang="el-GR" sz="2400" b="1" dirty="0">
                <a:latin typeface="Comic Sans MS" panose="030F0702030302020204" pitchFamily="66" charset="0"/>
              </a:rPr>
              <a:t>, που αποτελείται από ηλεκτρική </a:t>
            </a:r>
            <a:r>
              <a:rPr lang="el-GR" sz="2400" b="1" dirty="0" smtClean="0">
                <a:latin typeface="Comic Sans MS" panose="030F0702030302020204" pitchFamily="66" charset="0"/>
              </a:rPr>
              <a:t>πηγή και </a:t>
            </a:r>
            <a:r>
              <a:rPr lang="el-GR" sz="2400" b="1" dirty="0">
                <a:latin typeface="Comic Sans MS" panose="030F0702030302020204" pitchFamily="66" charset="0"/>
              </a:rPr>
              <a:t>ωμικές αντιστάσεις, η ένταση του ρεύματος </a:t>
            </a:r>
            <a:r>
              <a:rPr lang="el-GR" sz="2400" b="1" i="1" dirty="0">
                <a:latin typeface="Comic Sans MS" panose="030F0702030302020204" pitchFamily="66" charset="0"/>
              </a:rPr>
              <a:t>I</a:t>
            </a:r>
            <a:r>
              <a:rPr lang="el-GR" sz="2400" b="1" dirty="0">
                <a:latin typeface="Comic Sans MS" panose="030F0702030302020204" pitchFamily="66" charset="0"/>
              </a:rPr>
              <a:t> που </a:t>
            </a:r>
            <a:r>
              <a:rPr lang="el-GR" sz="2400" b="1" dirty="0" smtClean="0">
                <a:latin typeface="Comic Sans MS" panose="030F0702030302020204" pitchFamily="66" charset="0"/>
              </a:rPr>
              <a:t>διαρρέει το </a:t>
            </a:r>
            <a:r>
              <a:rPr lang="el-GR" sz="2400" b="1" dirty="0">
                <a:latin typeface="Comic Sans MS" panose="030F0702030302020204" pitchFamily="66" charset="0"/>
              </a:rPr>
              <a:t>κύκλωμα είναι ίση με το πηλίκο της ΗΕΔ της πηγής </a:t>
            </a:r>
            <a:r>
              <a:rPr lang="el-GR" sz="2400" b="1" i="1" dirty="0" smtClean="0"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latin typeface="Comic Sans MS" panose="030F0702030302020204" pitchFamily="66" charset="0"/>
              </a:rPr>
              <a:t> προς την </a:t>
            </a:r>
            <a:r>
              <a:rPr lang="el-GR" sz="2400" b="1" dirty="0">
                <a:latin typeface="Comic Sans MS" panose="030F0702030302020204" pitchFamily="66" charset="0"/>
              </a:rPr>
              <a:t>ολική αντίσταση </a:t>
            </a:r>
            <a:r>
              <a:rPr lang="el-GR" sz="2400" b="1" i="1" dirty="0" err="1">
                <a:latin typeface="Comic Sans MS" panose="030F0702030302020204" pitchFamily="66" charset="0"/>
              </a:rPr>
              <a:t>R</a:t>
            </a:r>
            <a:r>
              <a:rPr lang="el-GR" sz="2400" b="1" baseline="-25000" dirty="0" err="1">
                <a:latin typeface="Comic Sans MS" panose="030F0702030302020204" pitchFamily="66" charset="0"/>
              </a:rPr>
              <a:t>ολ</a:t>
            </a:r>
            <a:r>
              <a:rPr lang="el-GR" sz="2400" b="1" dirty="0">
                <a:latin typeface="Comic Sans MS" panose="030F0702030302020204" pitchFamily="66" charset="0"/>
              </a:rPr>
              <a:t> του κυκλώματος. </a:t>
            </a:r>
          </a:p>
        </p:txBody>
      </p:sp>
    </p:spTree>
    <p:extLst>
      <p:ext uri="{BB962C8B-B14F-4D97-AF65-F5344CB8AC3E}">
        <p14:creationId xmlns:p14="http://schemas.microsoft.com/office/powerpoint/2010/main" val="13444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465" y="799258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3190" y="251957"/>
            <a:ext cx="6989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ΠΡΟΣΟΧΗ !!!!!!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omic Sans MS" panose="030F0702030302020204" pitchFamily="66" charset="0"/>
              </a:rPr>
              <a:t>Η μαθηματική έκφραση της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l-GR" sz="2400" b="1" baseline="-25000" dirty="0" err="1" smtClean="0">
                <a:latin typeface="Comic Sans MS" panose="030F0702030302020204" pitchFamily="66" charset="0"/>
              </a:rPr>
              <a:t>ολ</a:t>
            </a:r>
            <a:r>
              <a:rPr lang="el-GR" sz="2400" b="1" dirty="0" smtClean="0">
                <a:latin typeface="Comic Sans MS" panose="030F0702030302020204" pitchFamily="66" charset="0"/>
              </a:rPr>
              <a:t> εξαρτάται από την μορφή του ηλεκτρικού κυκλώματος. 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grpSp>
        <p:nvGrpSpPr>
          <p:cNvPr id="100" name="Ομάδα 99"/>
          <p:cNvGrpSpPr/>
          <p:nvPr/>
        </p:nvGrpSpPr>
        <p:grpSpPr>
          <a:xfrm>
            <a:off x="5078344" y="2364431"/>
            <a:ext cx="2520950" cy="1409263"/>
            <a:chOff x="4406960" y="2103254"/>
            <a:chExt cx="2520950" cy="1409263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4406960" y="2103254"/>
              <a:ext cx="2520950" cy="1240988"/>
              <a:chOff x="2919730" y="2147054"/>
              <a:chExt cx="2520950" cy="1240988"/>
            </a:xfrm>
          </p:grpSpPr>
          <p:cxnSp>
            <p:nvCxnSpPr>
              <p:cNvPr id="8" name="Ευθεία γραμμή σύνδεσης 7"/>
              <p:cNvCxnSpPr/>
              <p:nvPr/>
            </p:nvCxnSpPr>
            <p:spPr>
              <a:xfrm>
                <a:off x="2919730" y="2331720"/>
                <a:ext cx="417830" cy="2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Ευθεία γραμμή σύνδεσης 8"/>
              <p:cNvCxnSpPr/>
              <p:nvPr/>
            </p:nvCxnSpPr>
            <p:spPr>
              <a:xfrm>
                <a:off x="3886200" y="2320290"/>
                <a:ext cx="50292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Ορθογώνιο 10"/>
              <p:cNvSpPr/>
              <p:nvPr/>
            </p:nvSpPr>
            <p:spPr>
              <a:xfrm>
                <a:off x="3337560" y="2183130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2" name="Ευθεία γραμμή σύνδεσης 11"/>
              <p:cNvCxnSpPr/>
              <p:nvPr/>
            </p:nvCxnSpPr>
            <p:spPr>
              <a:xfrm>
                <a:off x="4937760" y="2320290"/>
                <a:ext cx="50292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Ορθογώνιο 12"/>
              <p:cNvSpPr/>
              <p:nvPr/>
            </p:nvSpPr>
            <p:spPr>
              <a:xfrm>
                <a:off x="4389120" y="2188845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Ορθογώνιο 14"/>
              <p:cNvSpPr/>
              <p:nvPr/>
            </p:nvSpPr>
            <p:spPr>
              <a:xfrm>
                <a:off x="4482524" y="2147054"/>
                <a:ext cx="31611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i="1" dirty="0"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6" name="Ευθεία γραμμή σύνδεσης 15"/>
              <p:cNvCxnSpPr/>
              <p:nvPr/>
            </p:nvCxnSpPr>
            <p:spPr>
              <a:xfrm>
                <a:off x="3878316" y="2875597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2919730" y="3120390"/>
                <a:ext cx="96647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/>
              <p:nvPr/>
            </p:nvCxnSpPr>
            <p:spPr>
              <a:xfrm>
                <a:off x="2919730" y="2322195"/>
                <a:ext cx="0" cy="8096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Ευθεία γραμμή σύνδεσης 24"/>
              <p:cNvCxnSpPr/>
              <p:nvPr/>
            </p:nvCxnSpPr>
            <p:spPr>
              <a:xfrm flipV="1">
                <a:off x="4081780" y="3111728"/>
                <a:ext cx="1358900" cy="18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Ευθεία γραμμή σύνδεσης 25"/>
              <p:cNvCxnSpPr/>
              <p:nvPr/>
            </p:nvCxnSpPr>
            <p:spPr>
              <a:xfrm>
                <a:off x="4081780" y="2968853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Ευθεία γραμμή σύνδεσης 31"/>
              <p:cNvCxnSpPr/>
              <p:nvPr/>
            </p:nvCxnSpPr>
            <p:spPr>
              <a:xfrm>
                <a:off x="5435886" y="2323504"/>
                <a:ext cx="4794" cy="79541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Text Box 29"/>
            <p:cNvSpPr txBox="1">
              <a:spLocks noChangeArrowheads="1"/>
            </p:cNvSpPr>
            <p:nvPr/>
          </p:nvSpPr>
          <p:spPr bwMode="auto">
            <a:xfrm>
              <a:off x="5280878" y="3175967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2" name="Ομάδα 101"/>
          <p:cNvGrpSpPr/>
          <p:nvPr/>
        </p:nvGrpSpPr>
        <p:grpSpPr>
          <a:xfrm>
            <a:off x="1951376" y="2429632"/>
            <a:ext cx="2520950" cy="1394921"/>
            <a:chOff x="1733255" y="2234111"/>
            <a:chExt cx="2520950" cy="1394921"/>
          </a:xfrm>
        </p:grpSpPr>
        <p:grpSp>
          <p:nvGrpSpPr>
            <p:cNvPr id="82" name="Ομάδα 81"/>
            <p:cNvGrpSpPr/>
            <p:nvPr/>
          </p:nvGrpSpPr>
          <p:grpSpPr>
            <a:xfrm>
              <a:off x="1733255" y="2234111"/>
              <a:ext cx="2520950" cy="1195372"/>
              <a:chOff x="2919730" y="2192670"/>
              <a:chExt cx="2520950" cy="1195372"/>
            </a:xfrm>
          </p:grpSpPr>
          <p:cxnSp>
            <p:nvCxnSpPr>
              <p:cNvPr id="83" name="Ευθεία γραμμή σύνδεσης 82"/>
              <p:cNvCxnSpPr>
                <a:endCxn id="85" idx="1"/>
              </p:cNvCxnSpPr>
              <p:nvPr/>
            </p:nvCxnSpPr>
            <p:spPr>
              <a:xfrm>
                <a:off x="2919730" y="2331720"/>
                <a:ext cx="1054579" cy="38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Ορθογώνιο 84"/>
              <p:cNvSpPr/>
              <p:nvPr/>
            </p:nvSpPr>
            <p:spPr>
              <a:xfrm>
                <a:off x="3974309" y="2192670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6" name="Ευθεία γραμμή σύνδεσης 85"/>
              <p:cNvCxnSpPr>
                <a:stCxn id="85" idx="3"/>
              </p:cNvCxnSpPr>
              <p:nvPr/>
            </p:nvCxnSpPr>
            <p:spPr>
              <a:xfrm flipV="1">
                <a:off x="4522949" y="2331720"/>
                <a:ext cx="917731" cy="38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Ευθεία γραμμή σύνδεσης 88"/>
              <p:cNvCxnSpPr/>
              <p:nvPr/>
            </p:nvCxnSpPr>
            <p:spPr>
              <a:xfrm>
                <a:off x="3878316" y="2875597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Ευθεία γραμμή σύνδεσης 89"/>
              <p:cNvCxnSpPr/>
              <p:nvPr/>
            </p:nvCxnSpPr>
            <p:spPr>
              <a:xfrm>
                <a:off x="2919730" y="3120390"/>
                <a:ext cx="96647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Ευθεία γραμμή σύνδεσης 90"/>
              <p:cNvCxnSpPr/>
              <p:nvPr/>
            </p:nvCxnSpPr>
            <p:spPr>
              <a:xfrm>
                <a:off x="2919730" y="2322195"/>
                <a:ext cx="0" cy="8096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Ευθεία γραμμή σύνδεσης 91"/>
              <p:cNvCxnSpPr/>
              <p:nvPr/>
            </p:nvCxnSpPr>
            <p:spPr>
              <a:xfrm flipV="1">
                <a:off x="4081780" y="3111728"/>
                <a:ext cx="1358900" cy="18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Ευθεία γραμμή σύνδεσης 92"/>
              <p:cNvCxnSpPr/>
              <p:nvPr/>
            </p:nvCxnSpPr>
            <p:spPr>
              <a:xfrm>
                <a:off x="4081780" y="2968853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Ευθεία γραμμή σύνδεσης 93"/>
              <p:cNvCxnSpPr/>
              <p:nvPr/>
            </p:nvCxnSpPr>
            <p:spPr>
              <a:xfrm>
                <a:off x="5435886" y="2323504"/>
                <a:ext cx="4794" cy="79541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 Box 29"/>
            <p:cNvSpPr txBox="1">
              <a:spLocks noChangeArrowheads="1"/>
            </p:cNvSpPr>
            <p:nvPr/>
          </p:nvSpPr>
          <p:spPr bwMode="auto">
            <a:xfrm>
              <a:off x="2607173" y="3292482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1" name="Ομάδα 100"/>
          <p:cNvGrpSpPr/>
          <p:nvPr/>
        </p:nvGrpSpPr>
        <p:grpSpPr>
          <a:xfrm>
            <a:off x="8317310" y="2008102"/>
            <a:ext cx="2566053" cy="1714872"/>
            <a:chOff x="7837211" y="1966094"/>
            <a:chExt cx="2566053" cy="1714872"/>
          </a:xfrm>
        </p:grpSpPr>
        <p:grpSp>
          <p:nvGrpSpPr>
            <p:cNvPr id="81" name="Ομάδα 80"/>
            <p:cNvGrpSpPr/>
            <p:nvPr/>
          </p:nvGrpSpPr>
          <p:grpSpPr>
            <a:xfrm>
              <a:off x="7837211" y="1966094"/>
              <a:ext cx="2566053" cy="1515407"/>
              <a:chOff x="7176621" y="3722896"/>
              <a:chExt cx="2566053" cy="1515407"/>
            </a:xfrm>
          </p:grpSpPr>
          <p:cxnSp>
            <p:nvCxnSpPr>
              <p:cNvPr id="49" name="Ευθεία γραμμή σύνδεσης 48"/>
              <p:cNvCxnSpPr/>
              <p:nvPr/>
            </p:nvCxnSpPr>
            <p:spPr>
              <a:xfrm flipV="1">
                <a:off x="7195306" y="4435719"/>
                <a:ext cx="1019306" cy="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Ευθεία γραμμή σύνδεσης 49"/>
              <p:cNvCxnSpPr/>
              <p:nvPr/>
            </p:nvCxnSpPr>
            <p:spPr>
              <a:xfrm>
                <a:off x="8794212" y="4435719"/>
                <a:ext cx="943668" cy="25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Ευθεία γραμμή σύνδεσης 50"/>
              <p:cNvCxnSpPr/>
              <p:nvPr/>
            </p:nvCxnSpPr>
            <p:spPr>
              <a:xfrm>
                <a:off x="8517639" y="4725858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7221724" y="4976366"/>
                <a:ext cx="1290284" cy="297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7195306" y="3806190"/>
                <a:ext cx="26418" cy="118160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εία γραμμή σύνδεσης 53"/>
              <p:cNvCxnSpPr/>
              <p:nvPr/>
            </p:nvCxnSpPr>
            <p:spPr>
              <a:xfrm flipV="1">
                <a:off x="8737600" y="4967704"/>
                <a:ext cx="1005074" cy="71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εία γραμμή σύνδεσης 54"/>
              <p:cNvCxnSpPr/>
              <p:nvPr/>
            </p:nvCxnSpPr>
            <p:spPr>
              <a:xfrm>
                <a:off x="8726338" y="4824828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Ευθεία γραμμή σύνδεσης 55"/>
              <p:cNvCxnSpPr/>
              <p:nvPr/>
            </p:nvCxnSpPr>
            <p:spPr>
              <a:xfrm>
                <a:off x="9737880" y="3864705"/>
                <a:ext cx="4794" cy="1110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Ορθογώνιο 64"/>
              <p:cNvSpPr/>
              <p:nvPr/>
            </p:nvSpPr>
            <p:spPr>
              <a:xfrm>
                <a:off x="8211437" y="3722896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Ορθογώνιο 65"/>
              <p:cNvSpPr/>
              <p:nvPr/>
            </p:nvSpPr>
            <p:spPr>
              <a:xfrm>
                <a:off x="8245572" y="4286443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76" name="Ευθεία γραμμή σύνδεσης 75"/>
              <p:cNvCxnSpPr/>
              <p:nvPr/>
            </p:nvCxnSpPr>
            <p:spPr>
              <a:xfrm flipV="1">
                <a:off x="7176621" y="3836849"/>
                <a:ext cx="1019306" cy="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>
                <a:off x="8737600" y="3864705"/>
                <a:ext cx="1000280" cy="1756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 Box 29"/>
            <p:cNvSpPr txBox="1">
              <a:spLocks noChangeArrowheads="1"/>
            </p:cNvSpPr>
            <p:nvPr/>
          </p:nvSpPr>
          <p:spPr bwMode="auto">
            <a:xfrm>
              <a:off x="9098796" y="3344416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2378970" y="3858202"/>
            <a:ext cx="1634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+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496174" y="3824553"/>
            <a:ext cx="1837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+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9007555" y="3672115"/>
                <a:ext cx="1634490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R</a:t>
                </a:r>
                <a:r>
                  <a:rPr lang="el-GR" sz="2000" b="1" baseline="-250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ολ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=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+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r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</a:t>
                </a:r>
                <a:endParaRPr lang="el-G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55" y="3672115"/>
                <a:ext cx="1634490" cy="622286"/>
              </a:xfrm>
              <a:prstGeom prst="rect">
                <a:avLst/>
              </a:prstGeom>
              <a:blipFill>
                <a:blip r:embed="rId3"/>
                <a:stretch>
                  <a:fillRect l="-4478" r="-746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2663190" y="4527119"/>
            <a:ext cx="847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omic Sans MS" panose="030F0702030302020204" pitchFamily="66" charset="0"/>
              </a:rPr>
              <a:t>Δεν ξεχνώ να συνυπολογίσω την εσωτερική αντίσταση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της πηγής, στη συνολική αντίσταση του κυκλώματος.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2" name="Ελεύθερη σχεδίαση 1"/>
          <p:cNvSpPr/>
          <p:nvPr/>
        </p:nvSpPr>
        <p:spPr>
          <a:xfrm>
            <a:off x="3647803" y="3929145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Ελεύθερη σχεδίαση 56"/>
          <p:cNvSpPr/>
          <p:nvPr/>
        </p:nvSpPr>
        <p:spPr>
          <a:xfrm>
            <a:off x="6915410" y="3880907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Ελεύθερη σχεδίαση 57"/>
          <p:cNvSpPr/>
          <p:nvPr/>
        </p:nvSpPr>
        <p:spPr>
          <a:xfrm>
            <a:off x="10261662" y="3878085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384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53" presetClass="entr" presetSubtype="16" repeatCount="3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repeatCount="3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repeatCount="3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105" grpId="0"/>
      <p:bldP spid="106" grpId="0"/>
      <p:bldP spid="2" grpId="0" animBg="1"/>
      <p:bldP spid="57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A0BC-9399-4954-8460-521E2E960136}" type="slidenum">
              <a:rPr lang="el-GR" altLang="el-GR"/>
              <a:pPr/>
              <a:t>14</a:t>
            </a:fld>
            <a:endParaRPr lang="el-GR" altLang="el-GR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719514" y="2133600"/>
            <a:ext cx="4465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Πολική τάση πηγής</a:t>
            </a:r>
          </a:p>
        </p:txBody>
      </p:sp>
    </p:spTree>
    <p:extLst>
      <p:ext uri="{BB962C8B-B14F-4D97-AF65-F5344CB8AC3E}">
        <p14:creationId xmlns:p14="http://schemas.microsoft.com/office/powerpoint/2010/main" val="10617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7303" y="2388228"/>
            <a:ext cx="91373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Σ’ ένα κλειστό κύκλωμα, οτιδήποτε υπάρχει ανάμεσα στους πόλους της πηγής (εξωτερικά) ονομάζεται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εξωτερικό κύκλωμα.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Η τάση ανάμεσα στους πόλους της πηγής (εξωτερικά) ονομάζεται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πολική τάση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της πηγής και είναι (εδώ) ίση με την τάση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>
                <a:latin typeface="Comic Sans MS" panose="030F0702030302020204" pitchFamily="66" charset="0"/>
              </a:rPr>
              <a:t>R</a:t>
            </a:r>
            <a:r>
              <a:rPr lang="el-GR" sz="2400" b="1" baseline="-25000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στα άκρα του αντιστάτη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l-GR" sz="2400" b="1" i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(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l-GR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Ι.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400" b="1" dirty="0" smtClean="0">
                <a:latin typeface="Comic Sans MS" panose="030F0702030302020204" pitchFamily="66" charset="0"/>
              </a:rPr>
              <a:t>)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Γενικότερα 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εξωτ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l-GR" sz="2400" b="1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9" name="Ομάδα 48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4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4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3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15" name="Ομάδα 14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3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17" name="Ομάδα 1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21" name="Ομάδα 20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23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4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5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6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7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8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9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0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1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2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3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4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35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36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37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22" name="Ευθεία γραμμή σύνδεσης 21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1346113" y="1347027"/>
                        <a:ext cx="565920" cy="467584"/>
                        <a:chOff x="4350301" y="2364730"/>
                        <a:chExt cx="565920" cy="467584"/>
                      </a:xfrm>
                    </p:grpSpPr>
                    <p:cxnSp>
                      <p:nvCxnSpPr>
                        <p:cNvPr id="19" name="Ευθεία γραμμή σύνδεσης 18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4350301" y="2364730"/>
                          <a:ext cx="56592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2" name="Ορθογώνιο 11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" name="Picture 28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5" y="1742656"/>
                <a:ext cx="367265" cy="235962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Ορθογώνιο 6"/>
              <p:cNvSpPr/>
              <p:nvPr/>
            </p:nvSpPr>
            <p:spPr>
              <a:xfrm>
                <a:off x="4734656" y="444282"/>
                <a:ext cx="1600118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46" name="Ομάδα 45"/>
            <p:cNvGrpSpPr/>
            <p:nvPr/>
          </p:nvGrpSpPr>
          <p:grpSpPr>
            <a:xfrm>
              <a:off x="7214733" y="994215"/>
              <a:ext cx="392602" cy="396281"/>
              <a:chOff x="9730186" y="1217610"/>
              <a:chExt cx="392602" cy="396281"/>
            </a:xfrm>
          </p:grpSpPr>
          <p:sp>
            <p:nvSpPr>
              <p:cNvPr id="47" name="Text Box 30"/>
              <p:cNvSpPr txBox="1">
                <a:spLocks noChangeArrowheads="1"/>
              </p:cNvSpPr>
              <p:nvPr/>
            </p:nvSpPr>
            <p:spPr bwMode="auto">
              <a:xfrm>
                <a:off x="9730186" y="1217610"/>
                <a:ext cx="3926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 flipH="1">
                <a:off x="10100096" y="1247007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117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682313" y="2886420"/>
                <a:ext cx="135035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𝛐𝛌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313" y="2886420"/>
                <a:ext cx="1350355" cy="8791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Δεξί βέλος 47"/>
          <p:cNvSpPr/>
          <p:nvPr/>
        </p:nvSpPr>
        <p:spPr>
          <a:xfrm>
            <a:off x="3233314" y="3284946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Ορθογώνιο 48"/>
          <p:cNvSpPr/>
          <p:nvPr/>
        </p:nvSpPr>
        <p:spPr>
          <a:xfrm>
            <a:off x="3952622" y="3141329"/>
            <a:ext cx="2221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Comic Sans MS" panose="030F0702030302020204" pitchFamily="66" charset="0"/>
              </a:rPr>
              <a:t>I</a:t>
            </a:r>
            <a:r>
              <a:rPr lang="en-US" sz="2400" b="1" dirty="0">
                <a:latin typeface="Comic Sans MS" panose="030F0702030302020204" pitchFamily="66" charset="0"/>
              </a:rPr>
              <a:t>.(</a:t>
            </a:r>
            <a:r>
              <a:rPr lang="en-US" sz="2400" b="1" i="1" dirty="0">
                <a:latin typeface="Comic Sans MS" panose="030F0702030302020204" pitchFamily="66" charset="0"/>
              </a:rPr>
              <a:t>R</a:t>
            </a:r>
            <a:r>
              <a:rPr lang="en-US" sz="2400" b="1" dirty="0">
                <a:latin typeface="Comic Sans MS" panose="030F0702030302020204" pitchFamily="66" charset="0"/>
              </a:rPr>
              <a:t> + </a:t>
            </a:r>
            <a:r>
              <a:rPr lang="en-US" sz="2400" b="1" i="1" dirty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)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50" name="Δεξί βέλος 49"/>
          <p:cNvSpPr/>
          <p:nvPr/>
        </p:nvSpPr>
        <p:spPr>
          <a:xfrm>
            <a:off x="6257359" y="3314104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TextBox 50"/>
          <p:cNvSpPr txBox="1"/>
          <p:nvPr/>
        </p:nvSpPr>
        <p:spPr>
          <a:xfrm>
            <a:off x="6848233" y="3129935"/>
            <a:ext cx="227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400" b="1" i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=</a:t>
            </a:r>
            <a:r>
              <a:rPr lang="en-US" sz="2400" b="1" i="1" dirty="0" smtClean="0">
                <a:latin typeface="Comic Sans MS" panose="030F0702030302020204" pitchFamily="66" charset="0"/>
              </a:rPr>
              <a:t> E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2" name="Δεξί βέλος 51"/>
          <p:cNvSpPr/>
          <p:nvPr/>
        </p:nvSpPr>
        <p:spPr>
          <a:xfrm>
            <a:off x="9241332" y="3275291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TextBox 52"/>
          <p:cNvSpPr txBox="1"/>
          <p:nvPr/>
        </p:nvSpPr>
        <p:spPr>
          <a:xfrm>
            <a:off x="2457542" y="2429732"/>
            <a:ext cx="6949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Από το νόμο του </a:t>
            </a:r>
            <a:r>
              <a:rPr lang="en-US" sz="2000" b="1" dirty="0" smtClean="0">
                <a:latin typeface="Comic Sans MS" panose="030F0702030302020204" pitchFamily="66" charset="0"/>
              </a:rPr>
              <a:t>Ohm </a:t>
            </a:r>
            <a:r>
              <a:rPr lang="el-GR" sz="2000" b="1" dirty="0" smtClean="0">
                <a:latin typeface="Comic Sans MS" panose="030F0702030302020204" pitchFamily="66" charset="0"/>
              </a:rPr>
              <a:t>για το κλειστό κύκλωμα έχουμε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08389" y="3845497"/>
            <a:ext cx="227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400" b="1" i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=</a:t>
            </a:r>
            <a:r>
              <a:rPr lang="en-US" sz="2400" b="1" i="1" dirty="0" smtClean="0">
                <a:latin typeface="Comic Sans MS" panose="030F0702030302020204" pitchFamily="66" charset="0"/>
              </a:rPr>
              <a:t> E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42901" y="3772028"/>
            <a:ext cx="24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Ι.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Δεξί βέλος 55"/>
          <p:cNvSpPr/>
          <p:nvPr/>
        </p:nvSpPr>
        <p:spPr>
          <a:xfrm>
            <a:off x="5729289" y="4018272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TextBox 58"/>
          <p:cNvSpPr txBox="1"/>
          <p:nvPr/>
        </p:nvSpPr>
        <p:spPr>
          <a:xfrm>
            <a:off x="1259577" y="4457089"/>
            <a:ext cx="982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πολική τάση της πηγής (τάση εξωτερικού κυκλώματος) είναι ίση με την ΗΕΔ της πηγής ελαττωμένης κατά την ποσότητα </a:t>
            </a:r>
            <a:r>
              <a:rPr lang="en-US" sz="20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000" b="1" dirty="0" err="1" smtClean="0">
                <a:latin typeface="Comic Sans MS" panose="030F0702030302020204" pitchFamily="66" charset="0"/>
              </a:rPr>
              <a:t>.</a:t>
            </a:r>
            <a:r>
              <a:rPr lang="en-US" sz="20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000" b="1" i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latin typeface="Comic Sans MS" panose="030F0702030302020204" pitchFamily="66" charset="0"/>
              </a:rPr>
              <a:t>(</a:t>
            </a:r>
            <a:r>
              <a:rPr lang="el-GR" sz="2000" b="1" dirty="0" smtClean="0">
                <a:latin typeface="Comic Sans MS" panose="030F0702030302020204" pitchFamily="66" charset="0"/>
              </a:rPr>
              <a:t>πτώση τάσης μέσα στην πηγή).</a:t>
            </a:r>
            <a:endParaRPr lang="el-GR" sz="2000" b="1" i="1" dirty="0">
              <a:latin typeface="Comic Sans MS" panose="030F0702030302020204" pitchFamily="66" charset="0"/>
            </a:endParaRPr>
          </a:p>
        </p:txBody>
      </p:sp>
      <p:grpSp>
        <p:nvGrpSpPr>
          <p:cNvPr id="45" name="Ομάδα 44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4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4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3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15" name="Ομάδα 14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3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17" name="Ομάδα 1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21" name="Ομάδα 20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23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4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5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6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7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8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9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0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1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2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3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4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35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36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37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22" name="Ευθεία γραμμή σύνδεσης 21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1346113" y="1347027"/>
                        <a:ext cx="565920" cy="467584"/>
                        <a:chOff x="4350301" y="2364730"/>
                        <a:chExt cx="565920" cy="467584"/>
                      </a:xfrm>
                    </p:grpSpPr>
                    <p:cxnSp>
                      <p:nvCxnSpPr>
                        <p:cNvPr id="19" name="Ευθεία γραμμή σύνδεσης 18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4350301" y="2364730"/>
                          <a:ext cx="56592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2" name="Ορθογώνιο 11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" name="Picture 2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1601" y="1742655"/>
                <a:ext cx="373439" cy="239929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Ορθογώνιο 6"/>
              <p:cNvSpPr/>
              <p:nvPr/>
            </p:nvSpPr>
            <p:spPr>
              <a:xfrm>
                <a:off x="4734656" y="444282"/>
                <a:ext cx="1600118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57" name="Ομάδα 56"/>
            <p:cNvGrpSpPr/>
            <p:nvPr/>
          </p:nvGrpSpPr>
          <p:grpSpPr>
            <a:xfrm>
              <a:off x="7216947" y="1019472"/>
              <a:ext cx="392602" cy="373579"/>
              <a:chOff x="9903212" y="1201867"/>
              <a:chExt cx="392602" cy="373579"/>
            </a:xfrm>
          </p:grpSpPr>
          <p:sp>
            <p:nvSpPr>
              <p:cNvPr id="58" name="Text Box 30"/>
              <p:cNvSpPr txBox="1">
                <a:spLocks noChangeArrowheads="1"/>
              </p:cNvSpPr>
              <p:nvPr/>
            </p:nvSpPr>
            <p:spPr bwMode="auto">
              <a:xfrm>
                <a:off x="9903212" y="1201867"/>
                <a:ext cx="3926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60" name="Line 29"/>
              <p:cNvSpPr>
                <a:spLocks noChangeShapeType="1"/>
              </p:cNvSpPr>
              <p:nvPr/>
            </p:nvSpPr>
            <p:spPr bwMode="auto">
              <a:xfrm flipH="1">
                <a:off x="10283317" y="1208562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330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/>
      <p:bldP spid="55" grpId="0"/>
      <p:bldP spid="56" grpId="0" animBg="1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66925" y="1802131"/>
            <a:ext cx="780669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Γραφική παράσταση (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Χαρακτηριστική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”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πηγής</a:t>
            </a:r>
          </a:p>
          <a:p>
            <a:pPr algn="ctr">
              <a:spcBef>
                <a:spcPct val="50000"/>
              </a:spcBef>
            </a:pPr>
            <a:r>
              <a:rPr lang="en-US" altLang="el-GR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= f (</a:t>
            </a:r>
            <a:r>
              <a:rPr lang="en-US" altLang="el-GR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4780" y="247650"/>
            <a:ext cx="3215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36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Ι.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0457" y="1157309"/>
            <a:ext cx="5943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Για </a:t>
            </a:r>
            <a:r>
              <a:rPr lang="el-GR" sz="2000" b="1" i="1" dirty="0" smtClean="0">
                <a:latin typeface="Comic Sans MS" panose="030F0702030302020204" pitchFamily="66" charset="0"/>
              </a:rPr>
              <a:t>Ι</a:t>
            </a:r>
            <a:r>
              <a:rPr lang="el-GR" sz="2000" b="1" dirty="0" smtClean="0">
                <a:latin typeface="Comic Sans MS" panose="030F0702030302020204" pitchFamily="66" charset="0"/>
              </a:rPr>
              <a:t> = 0 (ανοικτό κύκλωμα) προκύπτει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0457" y="1720313"/>
                <a:ext cx="7395211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>
                    <a:latin typeface="Comic Sans MS" panose="030F0702030302020204" pitchFamily="66" charset="0"/>
                  </a:rPr>
                  <a:t>Για </a:t>
                </a:r>
                <a:r>
                  <a:rPr lang="en-US" sz="2000" b="1" i="1" dirty="0" smtClean="0">
                    <a:latin typeface="Comic Sans MS" panose="030F0702030302020204" pitchFamily="66" charset="0"/>
                  </a:rPr>
                  <a:t>V</a:t>
                </a:r>
                <a:r>
                  <a:rPr lang="el-GR" sz="2000" b="1" baseline="-25000" dirty="0" smtClean="0">
                    <a:latin typeface="Comic Sans MS" panose="030F0702030302020204" pitchFamily="66" charset="0"/>
                  </a:rPr>
                  <a:t>π</a:t>
                </a:r>
                <a:r>
                  <a:rPr lang="el-GR" sz="2000" b="1" dirty="0" smtClean="0">
                    <a:latin typeface="Comic Sans MS" panose="030F0702030302020204" pitchFamily="66" charset="0"/>
                  </a:rPr>
                  <a:t> = 0 (βραχυκυκλωμένη πηγή) προκύπτει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𝜤</m:t>
                        </m:r>
                      </m:e>
                      <m:sub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𝛃𝛒𝛂𝛘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l-GR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r>
                  <a:rPr lang="el-GR" sz="2000" b="1" dirty="0" smtClean="0">
                    <a:latin typeface="Comic Sans MS" panose="030F0702030302020204" pitchFamily="66" charset="0"/>
                  </a:rPr>
                  <a:t> </a:t>
                </a:r>
                <a:endParaRPr lang="el-GR" sz="20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457" y="1720313"/>
                <a:ext cx="7395211" cy="622286"/>
              </a:xfrm>
              <a:prstGeom prst="rect">
                <a:avLst/>
              </a:prstGeom>
              <a:blipFill>
                <a:blip r:embed="rId2"/>
                <a:stretch>
                  <a:fillRect l="-824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391682" y="2989136"/>
            <a:ext cx="3525838" cy="2808288"/>
            <a:chOff x="1156" y="1162"/>
            <a:chExt cx="2221" cy="1769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383" y="1298"/>
              <a:ext cx="1678" cy="140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56" y="1162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E</a:t>
              </a:r>
              <a:endParaRPr lang="el-GR" alt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8" y="2681"/>
              <a:ext cx="4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I</a:t>
              </a:r>
              <a:r>
                <a:rPr lang="el-GR" altLang="el-GR" sz="2000" b="1" i="1" baseline="-25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βραχ</a:t>
              </a:r>
              <a:r>
                <a:rPr lang="el-GR" altLang="el-GR" sz="20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.</a:t>
              </a:r>
              <a:endParaRPr lang="el-GR" alt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959881" y="2400173"/>
            <a:ext cx="4681538" cy="3446463"/>
            <a:chOff x="884" y="791"/>
            <a:chExt cx="2949" cy="2171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1383" y="845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1383" y="2704"/>
              <a:ext cx="24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884" y="791"/>
              <a:ext cx="49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i="1" dirty="0">
                  <a:latin typeface="Comic Sans MS" panose="030F0702030302020204" pitchFamily="66" charset="0"/>
                </a:rPr>
                <a:t>V</a:t>
              </a:r>
              <a:r>
                <a:rPr lang="el-GR" altLang="el-GR" sz="1600" b="1" baseline="-25000" dirty="0" smtClean="0">
                  <a:latin typeface="Comic Sans MS" panose="030F0702030302020204" pitchFamily="66" charset="0"/>
                </a:rPr>
                <a:t>π </a:t>
              </a:r>
              <a:r>
                <a:rPr lang="el-GR" altLang="el-GR" sz="1600" b="1" dirty="0" smtClean="0">
                  <a:latin typeface="Comic Sans MS" panose="030F0702030302020204" pitchFamily="66" charset="0"/>
                </a:rPr>
                <a:t>/</a:t>
              </a:r>
              <a:r>
                <a:rPr lang="en-US" altLang="el-GR" sz="1600" b="1" dirty="0">
                  <a:latin typeface="Comic Sans MS" panose="030F0702030302020204" pitchFamily="66" charset="0"/>
                </a:rPr>
                <a:t>V</a:t>
              </a:r>
              <a:endParaRPr lang="el-GR" altLang="el-GR" sz="1600" b="1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1247" y="2659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425" y="2749"/>
              <a:ext cx="408" cy="2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anose="030F0702030302020204" pitchFamily="66" charset="0"/>
                </a:rPr>
                <a:t>Ι /</a:t>
              </a:r>
              <a:r>
                <a:rPr lang="el-GR" altLang="el-GR" sz="16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anose="030F0702030302020204" pitchFamily="66" charset="0"/>
                </a:rPr>
                <a:t>Α</a:t>
              </a:r>
              <a:endParaRPr lang="el-GR" altLang="el-GR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696731" y="5061995"/>
            <a:ext cx="3070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1600" b="1" i="1" dirty="0">
                <a:latin typeface="Comic Sans MS" panose="030F0702030302020204" pitchFamily="66" charset="0"/>
              </a:rPr>
              <a:t>φ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5870" y="2832946"/>
            <a:ext cx="7044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Από την γραφική παράσταση </a:t>
            </a:r>
            <a:r>
              <a:rPr lang="el-GR" sz="2000" b="1" dirty="0" smtClean="0">
                <a:latin typeface="Comic Sans MS" panose="030F0702030302020204" pitchFamily="66" charset="0"/>
              </a:rPr>
              <a:t>(«χαρακτηριστική») </a:t>
            </a:r>
            <a:r>
              <a:rPr lang="el-GR" sz="2000" b="1" dirty="0" smtClean="0">
                <a:latin typeface="Comic Sans MS" panose="030F0702030302020204" pitchFamily="66" charset="0"/>
              </a:rPr>
              <a:t>μπορούμε να υπολογίσουμε τα χαρακτηριστικά μιας πηγής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5812552" y="3945650"/>
                <a:ext cx="5974064" cy="1475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Την ηλεκτρεγερτική </a:t>
                </a: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δύναμη, </a:t>
                </a:r>
                <a:r>
                  <a:rPr lang="el-GR" sz="20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Ε</a:t>
                </a: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= </a:t>
                </a:r>
                <a:r>
                  <a:rPr lang="en-US" sz="20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l-GR" sz="2000" b="1" baseline="-25000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π</a:t>
                </a:r>
                <a:r>
                  <a:rPr lang="en-US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endParaRPr lang="el-GR" sz="2000" b="1" baseline="-250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l-GR" sz="20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Την εσωτερική </a:t>
                </a:r>
                <a:r>
                  <a:rPr lang="el-GR" sz="20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αντίσταση,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400" b="1" i="1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66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0066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𝜠</m:t>
                        </m:r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𝜤</m:t>
                            </m:r>
                          </m:e>
                          <m:sub>
                            <m:r>
                              <a:rPr lang="el-GR" sz="2400" b="1" i="0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𝛃𝛒𝛂𝛘</m:t>
                            </m:r>
                            <m:r>
                              <a:rPr lang="el-GR" sz="2400" b="1" i="0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.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</a:t>
                </a:r>
                <a:r>
                  <a:rPr lang="el-GR" sz="24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l-GR" sz="2000" b="1" dirty="0" err="1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εφ</a:t>
                </a:r>
                <a:r>
                  <a:rPr lang="el-GR" sz="2000" b="1" i="1" dirty="0" err="1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φ</a:t>
                </a:r>
                <a:endParaRPr lang="el-GR" sz="2000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52" y="3945650"/>
                <a:ext cx="5974064" cy="1475981"/>
              </a:xfrm>
              <a:prstGeom prst="rect">
                <a:avLst/>
              </a:prstGeom>
              <a:blipFill>
                <a:blip r:embed="rId3"/>
                <a:stretch>
                  <a:fillRect l="-11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478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8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46" y="884142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57196" y="353859"/>
            <a:ext cx="69918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Μια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</a:t>
            </a:r>
            <a:r>
              <a:rPr lang="el-GR" sz="2000" b="1" dirty="0" smtClean="0">
                <a:latin typeface="Comic Sans MS" panose="030F0702030302020204" pitchFamily="66" charset="0"/>
              </a:rPr>
              <a:t> είναι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ιδανική</a:t>
            </a:r>
            <a:r>
              <a:rPr lang="el-GR" sz="2000" b="1" dirty="0" smtClean="0">
                <a:latin typeface="Comic Sans MS" panose="030F0702030302020204" pitchFamily="66" charset="0"/>
              </a:rPr>
              <a:t> όταν έχει αμελητέα εσωτερική αντίσταση </a:t>
            </a:r>
            <a:r>
              <a:rPr lang="en-US" sz="2000" b="1" dirty="0" smtClean="0">
                <a:latin typeface="Comic Sans MS" panose="030F0702030302020204" pitchFamily="66" charset="0"/>
              </a:rPr>
              <a:t>(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 0</a:t>
            </a:r>
            <a:r>
              <a:rPr lang="en-US" sz="2000" b="1" dirty="0" smtClean="0">
                <a:latin typeface="Comic Sans MS" panose="030F0702030302020204" pitchFamily="66" charset="0"/>
              </a:rPr>
              <a:t>)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Τότε,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 Δηλαδή, έχουμε μια κατάσταση ισοδύναμη με αυτή του ανοιχτού κυκλώματος (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 0</a:t>
            </a:r>
            <a:r>
              <a:rPr lang="el-GR" sz="2000" b="1" dirty="0" smtClean="0">
                <a:latin typeface="Comic Sans MS" panose="030F0702030302020204" pitchFamily="66" charset="0"/>
              </a:rPr>
              <a:t>)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ή του κυκλώματος που ο διακόπτης είναι ανοικτός.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Μια πηγή είναι βραχυκυκλωμένη όταν συνδέσουμε τους πόλους της με σύρμα αμελητέας αντίστασης.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n-US" sz="1600" b="1" dirty="0" smtClean="0">
                <a:latin typeface="Comic Sans MS" panose="030F0702030302020204" pitchFamily="66" charset="0"/>
              </a:rPr>
              <a:t>(</a:t>
            </a:r>
            <a:r>
              <a:rPr lang="el-GR" sz="1600" b="1" dirty="0" smtClean="0">
                <a:latin typeface="Comic Sans MS" panose="030F0702030302020204" pitchFamily="66" charset="0"/>
              </a:rPr>
              <a:t>Αποφύγετε να το κάνετε σε μια μπαταρία, γιατί θα </a:t>
            </a:r>
            <a:r>
              <a:rPr lang="el-GR" sz="1600" b="1" dirty="0" err="1" smtClean="0">
                <a:latin typeface="Comic Sans MS" panose="030F0702030302020204" pitchFamily="66" charset="0"/>
              </a:rPr>
              <a:t>αχρηστευθεί</a:t>
            </a:r>
            <a:r>
              <a:rPr lang="el-GR" sz="1600" b="1" dirty="0" smtClean="0">
                <a:latin typeface="Comic Sans MS" panose="030F0702030302020204" pitchFamily="66" charset="0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2562225" y="4489845"/>
                <a:ext cx="7067550" cy="930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b="1" dirty="0" smtClean="0">
                    <a:latin typeface="Comic Sans MS" panose="030F0702030302020204" pitchFamily="66" charset="0"/>
                  </a:rPr>
                  <a:t>Τότε, το ρεύμα που διαρρέει το κύκλωμα είναι μέγιστο.</a:t>
                </a:r>
              </a:p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𝜤</m:t>
                        </m:r>
                      </m:e>
                      <m:sub>
                        <m:r>
                          <a:rPr 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𝛃𝛒𝛂𝛘</m:t>
                        </m:r>
                        <m:r>
                          <a:rPr 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4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𝜤</m:t>
                    </m:r>
                    <m:r>
                      <a:rPr lang="en-US" sz="2400" b="1" i="0" baseline="-2500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𝐦𝐚𝐱</m:t>
                    </m:r>
                  </m:oMath>
                </a14:m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endParaRPr lang="el-GR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225" y="4489845"/>
                <a:ext cx="7067550" cy="930063"/>
              </a:xfrm>
              <a:prstGeom prst="rect">
                <a:avLst/>
              </a:prstGeom>
              <a:blipFill>
                <a:blip r:embed="rId3"/>
                <a:stretch>
                  <a:fillRect l="-862" t="-3947"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0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Μερκ. Παναγιωτόπουλος - Φυσικός               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www.merkopanas.blogspot.gr</a:t>
            </a: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53439-851E-44AD-84B1-B6BFC3D0C743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36" y="1278083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039539" y="347643"/>
            <a:ext cx="2400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Ας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θυμηθούμε…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2658" y="1600851"/>
            <a:ext cx="9814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Δυναμική ενέργεια φορτίου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σε σημείο όπου το δυναμικό είναι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</a:t>
            </a:r>
            <a:r>
              <a:rPr kumimoji="0" lang="en-US" sz="20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</a:t>
            </a:r>
            <a:r>
              <a:rPr kumimoji="0" lang="el-GR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</a:t>
            </a:r>
            <a:r>
              <a:rPr kumimoji="0" lang="en-US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…………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el-GR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04200" y="1651160"/>
            <a:ext cx="94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</a:t>
            </a:r>
            <a:r>
              <a:rPr kumimoji="0" lang="en-US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endParaRPr kumimoji="0" lang="el-GR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4220" y="2367549"/>
            <a:ext cx="9111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ενέργειας για κάθε συσκευή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1808" y="2282480"/>
            <a:ext cx="106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V.I.t</a:t>
            </a:r>
            <a:endParaRPr 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6868" y="3127949"/>
            <a:ext cx="10414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ενέργειας ειδικά για αντιστάτη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… = ……………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8434626" y="3056939"/>
            <a:ext cx="1085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9826270" y="2878788"/>
                <a:ext cx="960456" cy="840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altLang="el-GR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el-GR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alt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26270" y="2878788"/>
                <a:ext cx="960456" cy="840486"/>
              </a:xfrm>
              <a:prstGeom prst="rect">
                <a:avLst/>
              </a:prstGeom>
              <a:blipFill>
                <a:blip r:embed="rId3"/>
                <a:stretch>
                  <a:fillRect b="-7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664136" y="3893360"/>
            <a:ext cx="925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ισχύος για κάθε συσκευή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= ………….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1943" y="4711397"/>
            <a:ext cx="925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ισχύος ειδικά για αντιστάτη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= 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9249948" y="3833951"/>
            <a:ext cx="8105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V.I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287183" y="4616932"/>
            <a:ext cx="80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23"/>
              <p:cNvSpPr>
                <a:spLocks noChangeArrowheads="1"/>
              </p:cNvSpPr>
              <p:nvPr/>
            </p:nvSpPr>
            <p:spPr bwMode="auto">
              <a:xfrm>
                <a:off x="9533620" y="4539953"/>
                <a:ext cx="665503" cy="840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alt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3620" y="4539953"/>
                <a:ext cx="665503" cy="840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94463" y="3769128"/>
                <a:ext cx="371897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463" y="3769128"/>
                <a:ext cx="371897" cy="691408"/>
              </a:xfrm>
              <a:prstGeom prst="rect">
                <a:avLst/>
              </a:prstGeom>
              <a:blipFill>
                <a:blip r:embed="rId5"/>
                <a:stretch>
                  <a:fillRect r="-6557" b="-61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039539" y="1003143"/>
            <a:ext cx="6864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Μαθηματική σχέση του νόμου του </a:t>
            </a:r>
            <a:r>
              <a:rPr lang="en-US" sz="2000" b="1" dirty="0" smtClean="0">
                <a:latin typeface="Comic Sans MS" panose="030F0702030302020204" pitchFamily="66" charset="0"/>
              </a:rPr>
              <a:t>Ohm: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08688" y="885388"/>
                <a:ext cx="141866" cy="6890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688" y="885388"/>
                <a:ext cx="141866" cy="689035"/>
              </a:xfrm>
              <a:prstGeom prst="rect">
                <a:avLst/>
              </a:prstGeom>
              <a:blipFill>
                <a:blip r:embed="rId6"/>
                <a:stretch>
                  <a:fillRect l="-8696" r="-91304" b="-70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664136" y="5476808"/>
            <a:ext cx="7431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Μαθηματική έκφραση του νόμου του </a:t>
            </a:r>
            <a:r>
              <a:rPr lang="en-US" sz="2000" b="1" dirty="0" smtClean="0">
                <a:latin typeface="Comic Sans MS" panose="030F0702030302020204" pitchFamily="66" charset="0"/>
              </a:rPr>
              <a:t>Joule: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7652046" y="5406730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4984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7" grpId="0"/>
      <p:bldP spid="8" grpId="0"/>
      <p:bldP spid="21" grpId="0"/>
      <p:bldP spid="22" grpId="0"/>
      <p:bldP spid="23" grpId="0"/>
      <p:bldP spid="13" grpId="0"/>
      <p:bldP spid="14" grpId="0"/>
      <p:bldP spid="15" grpId="0"/>
      <p:bldP spid="16" grpId="0"/>
      <p:bldP spid="17" grpId="0"/>
      <p:bldP spid="2" grpId="0"/>
      <p:bldP spid="19" grpId="0"/>
      <p:bldP spid="11" grpId="0"/>
      <p:bldP spid="24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17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D0D1-14AF-476B-A2C3-49FC171EDA92}" type="slidenum">
              <a:rPr lang="el-GR" altLang="el-GR"/>
              <a:pPr/>
              <a:t>20</a:t>
            </a:fld>
            <a:endParaRPr lang="el-GR" altLang="el-GR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284373"/>
              </p:ext>
            </p:extLst>
          </p:nvPr>
        </p:nvGraphicFramePr>
        <p:xfrm>
          <a:off x="1451517" y="329373"/>
          <a:ext cx="9288965" cy="58818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58759">
                  <a:extLst>
                    <a:ext uri="{9D8B030D-6E8A-4147-A177-3AD203B41FA5}">
                      <a16:colId xmlns:a16="http://schemas.microsoft.com/office/drawing/2014/main" val="441899424"/>
                    </a:ext>
                  </a:extLst>
                </a:gridCol>
                <a:gridCol w="4830206">
                  <a:extLst>
                    <a:ext uri="{9D8B030D-6E8A-4147-A177-3AD203B41FA5}">
                      <a16:colId xmlns:a16="http://schemas.microsoft.com/office/drawing/2014/main" val="401842688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Διαφορές ΗΕΔ πηγής και Διαφοράς Δυναμικού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73812"/>
                  </a:ext>
                </a:extLst>
              </a:tr>
              <a:tr h="486896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Ηλεκτρεγερτική  Δύναμη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Διαφορά Δυναμικού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09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omic Sans MS" panose="030F0702030302020204" pitchFamily="66" charset="0"/>
                        </a:rPr>
                        <a:t>Αναφέρεται σε όλο το κύκλωμα.</a:t>
                      </a:r>
                    </a:p>
                    <a:p>
                      <a:pPr algn="ctr"/>
                      <a:r>
                        <a:rPr lang="el-GR" sz="20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l-GR" sz="2000" b="1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Αναφέρεται σ’ ένα τμήμα του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82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Εκφράζει την ανά μονάδα φορτίου ποσότητα της ηλεκτρικής ενέργειας που παρέχεται σε όλο το κύκλωμα.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Εκφράζει την ανά μονάδα φορτίου ποσότητα της ηλεκτρικής ενέργειας που προσφέρεται σε τμήμα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14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Αποτελεί χαρακτηριστικό στοιχείο της </a:t>
                      </a:r>
                      <a:r>
                        <a:rPr lang="el-G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πηγής. </a:t>
                      </a:r>
                      <a:endParaRPr lang="el-GR" sz="20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Δεν αποτελεί χαρακτηριστικό στοιχείο της πηγής.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48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Το γινόμενο  </a:t>
                      </a:r>
                      <a:r>
                        <a:rPr lang="el-GR" sz="2000" i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l-GR" sz="2000" i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Ι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  δίνει την ισχύ που προσφέρει η πηγή σε όλο το κύκλωμα.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Το γινόμενο  </a:t>
                      </a:r>
                      <a:r>
                        <a:rPr lang="el-GR" sz="2000" i="1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l-GR" sz="2000" baseline="-25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π</a:t>
                      </a:r>
                      <a:r>
                        <a:rPr lang="el-GR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l-GR" sz="2000" i="1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  δίνει  την ισχύ που προσφέρεται μόνο στο εξωτερικό τμήμα του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2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8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65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65000"/>
                  </a:schemeClr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65000"/>
                  </a:schemeClr>
                </a:solidFill>
              </a:rPr>
              <a:pPr/>
              <a:t>21</a:t>
            </a:fld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210242" y="1091364"/>
            <a:ext cx="949738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altLang="el-GR" sz="1200" b="1" dirty="0" smtClean="0">
              <a:latin typeface="Comic Sans MS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altLang="el-GR" b="1" dirty="0">
                <a:latin typeface="Comic Sans MS" pitchFamily="66" charset="0"/>
              </a:rPr>
              <a:t> </a:t>
            </a:r>
            <a:r>
              <a:rPr lang="el-GR" altLang="el-GR" b="1" dirty="0" smtClean="0">
                <a:latin typeface="Comic Sans MS" pitchFamily="66" charset="0"/>
              </a:rPr>
              <a:t> Διαδικτυακή παρουσίαση θεωρίας από τον </a:t>
            </a:r>
            <a:r>
              <a:rPr lang="el-GR" altLang="el-GR" b="1" dirty="0" err="1" smtClean="0">
                <a:latin typeface="Comic Sans MS" pitchFamily="66" charset="0"/>
              </a:rPr>
              <a:t>ιστότοπο</a:t>
            </a:r>
            <a:r>
              <a:rPr lang="el-GR" altLang="el-GR" b="1" dirty="0" smtClean="0">
                <a:latin typeface="Comic Sans MS" pitchFamily="66" charset="0"/>
              </a:rPr>
              <a:t> </a:t>
            </a:r>
            <a:r>
              <a:rPr lang="en-US" altLang="el-GR" b="1" dirty="0" err="1" smtClean="0">
                <a:latin typeface="Comic Sans MS" pitchFamily="66" charset="0"/>
              </a:rPr>
              <a:t>ZimZam</a:t>
            </a:r>
            <a:r>
              <a:rPr lang="en-US" altLang="el-GR" b="1" dirty="0" smtClean="0">
                <a:latin typeface="Comic Sans MS" pitchFamily="66" charset="0"/>
              </a:rPr>
              <a:t> Physics </a:t>
            </a:r>
            <a:r>
              <a:rPr lang="el-GR" altLang="el-GR" b="1" dirty="0" smtClean="0">
                <a:latin typeface="Comic Sans MS" pitchFamily="66" charset="0"/>
                <a:hlinkClick r:id="rId2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Προσομοίωση από το </a:t>
            </a:r>
            <a:r>
              <a:rPr lang="en-US" altLang="el-GR" b="1" dirty="0" err="1" smtClean="0">
                <a:latin typeface="Comic Sans MS" pitchFamily="66" charset="0"/>
              </a:rPr>
              <a:t>Phet</a:t>
            </a:r>
            <a:r>
              <a:rPr lang="en-US" altLang="el-GR" b="1" dirty="0" smtClean="0">
                <a:latin typeface="Comic Sans MS" pitchFamily="66" charset="0"/>
              </a:rPr>
              <a:t> Colorado </a:t>
            </a:r>
            <a:r>
              <a:rPr lang="el-GR" altLang="el-GR" b="1" dirty="0" smtClean="0">
                <a:latin typeface="Comic Sans MS" pitchFamily="66" charset="0"/>
                <a:hlinkClick r:id="rId3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Διαδικτυακή </a:t>
            </a:r>
            <a:r>
              <a:rPr lang="el-GR" altLang="el-GR" b="1" dirty="0">
                <a:latin typeface="Comic Sans MS" pitchFamily="66" charset="0"/>
              </a:rPr>
              <a:t>παρουσίαση από τον Σταύρο </a:t>
            </a:r>
            <a:r>
              <a:rPr lang="el-GR" altLang="el-GR" b="1" dirty="0" err="1">
                <a:latin typeface="Comic Sans MS" pitchFamily="66" charset="0"/>
              </a:rPr>
              <a:t>Λουβερδή</a:t>
            </a:r>
            <a:r>
              <a:rPr lang="el-GR" altLang="el-GR" b="1" dirty="0">
                <a:latin typeface="Comic Sans MS" pitchFamily="66" charset="0"/>
              </a:rPr>
              <a:t> για το πως φτιάχνουμε κλειστό ηλεκτρικό κύκλωμα με τη βοήθεια του </a:t>
            </a:r>
            <a:r>
              <a:rPr lang="en-US" altLang="el-GR" b="1" dirty="0" err="1">
                <a:latin typeface="Comic Sans MS" pitchFamily="66" charset="0"/>
              </a:rPr>
              <a:t>Phet</a:t>
            </a:r>
            <a:r>
              <a:rPr lang="en-US" altLang="el-GR" b="1" dirty="0">
                <a:latin typeface="Comic Sans MS" pitchFamily="66" charset="0"/>
              </a:rPr>
              <a:t> Colorado</a:t>
            </a:r>
            <a:r>
              <a:rPr lang="el-GR" altLang="el-GR" b="1" dirty="0">
                <a:latin typeface="Comic Sans MS" pitchFamily="66" charset="0"/>
              </a:rPr>
              <a:t> </a:t>
            </a:r>
            <a:r>
              <a:rPr lang="el-GR" altLang="el-GR" b="1" dirty="0">
                <a:latin typeface="Comic Sans MS" pitchFamily="66" charset="0"/>
                <a:hlinkClick r:id="rId4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Φύλλο πειραματικής εργασίας με θέμα</a:t>
            </a:r>
            <a:r>
              <a:rPr lang="en-US" altLang="el-GR" b="1" dirty="0" smtClean="0">
                <a:latin typeface="Comic Sans MS" pitchFamily="66" charset="0"/>
              </a:rPr>
              <a:t>: </a:t>
            </a:r>
            <a:r>
              <a:rPr lang="el-GR" altLang="el-GR" b="1" dirty="0" smtClean="0">
                <a:latin typeface="Comic Sans MS" pitchFamily="66" charset="0"/>
              </a:rPr>
              <a:t>«Μελέτη κλειστού κυκλώματος – Κατασκευή χαρακτηριστικής πηγής»  </a:t>
            </a:r>
            <a:r>
              <a:rPr lang="el-GR" altLang="el-GR" b="1" dirty="0" smtClean="0">
                <a:latin typeface="Comic Sans MS" pitchFamily="66" charset="0"/>
                <a:hlinkClick r:id="rId5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 και </a:t>
            </a:r>
            <a:r>
              <a:rPr lang="el-GR" altLang="el-GR" b="1" dirty="0" smtClean="0">
                <a:latin typeface="Comic Sans MS" pitchFamily="66" charset="0"/>
                <a:hlinkClick r:id="rId6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Φύλλο πειραματικής εργασίας από το Ε.Κ.Φ.Ε. Ν. </a:t>
            </a:r>
            <a:r>
              <a:rPr lang="el-GR" altLang="el-GR" b="1" dirty="0">
                <a:latin typeface="Comic Sans MS" pitchFamily="66" charset="0"/>
              </a:rPr>
              <a:t>Σμύρνης για την «ΕΝΕΡΓΕΙΑΚΗ ΜΕΛΕΤΗ ΤΩΝ ΣΤΟΙΧΕΙΩΝ ΑΠΛΟΥ ΗΛΕΚΤΡΙΚΟΥ ΚΥΚΛΩΜΑΤΟΣ DC ΜΕ ΠΗΓΗ, ΩΜΙΚΟ ΚΑΤΑΝΑΛΩΤΗ ΚΑΙ </a:t>
            </a:r>
            <a:r>
              <a:rPr lang="el-GR" altLang="el-GR" b="1" dirty="0" smtClean="0">
                <a:latin typeface="Comic Sans MS" pitchFamily="66" charset="0"/>
              </a:rPr>
              <a:t>ΚΙΝΗΤΗΡΑ»  </a:t>
            </a:r>
            <a:r>
              <a:rPr lang="el-GR" altLang="el-GR" b="1" dirty="0" smtClean="0">
                <a:latin typeface="Comic Sans MS" pitchFamily="66" charset="0"/>
                <a:hlinkClick r:id="rId7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  <a:endParaRPr lang="en-US" altLang="el-GR" b="1" dirty="0" smtClean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Πολλές ερωτήσεις και ασκήσεις από τον ιστότοπο «Υλικό Φυσικής – Χημείας» </a:t>
            </a:r>
            <a:r>
              <a:rPr lang="el-GR" altLang="el-GR" b="1" dirty="0" smtClean="0">
                <a:latin typeface="Comic Sans MS" pitchFamily="66" charset="0"/>
                <a:hlinkClick r:id="rId8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 </a:t>
            </a:r>
            <a:endParaRPr lang="el-GR" altLang="el-GR" b="1" dirty="0"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05228" y="75701"/>
            <a:ext cx="77815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με θέμα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« Κλειστό Ηλεκτρικό Κύκλωμα ».</a:t>
            </a:r>
          </a:p>
        </p:txBody>
      </p:sp>
    </p:spTree>
    <p:extLst>
      <p:ext uri="{BB962C8B-B14F-4D97-AF65-F5344CB8AC3E}">
        <p14:creationId xmlns:p14="http://schemas.microsoft.com/office/powerpoint/2010/main" val="19858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78508" y="1549963"/>
            <a:ext cx="883539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b="1" dirty="0" smtClean="0">
                <a:latin typeface="Comic Sans MS" pitchFamily="66" charset="0"/>
              </a:rPr>
              <a:t>(Οι ερωτήσεις είναι για το σύνολο του κεφαλαίου «Συνεχές Ηλεκτρικό Ρεύμα»)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b="1" dirty="0" smtClean="0">
                <a:latin typeface="Comic Sans MS" pitchFamily="66" charset="0"/>
              </a:rPr>
              <a:t>Θα βρείτε </a:t>
            </a:r>
            <a:r>
              <a:rPr lang="el-GR" altLang="el-GR" b="1" dirty="0">
                <a:latin typeface="Comic Sans MS" pitchFamily="66" charset="0"/>
              </a:rPr>
              <a:t>3 αναρτήσεις με 100 ερωτήσεις συνολικά (30 + 35 + 35)</a:t>
            </a:r>
            <a:r>
              <a:rPr lang="el-GR" altLang="el-GR" sz="2000" b="1" dirty="0">
                <a:latin typeface="Comic Sans MS" pitchFamily="66" charset="0"/>
              </a:rPr>
              <a:t> </a:t>
            </a:r>
            <a:endParaRPr lang="el-GR" altLang="el-GR" b="1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2179" y="2991354"/>
            <a:ext cx="6065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Θέματα (παλαιών) πανελλαδικών εξετάσεων της Β’ Λυκείου στο Δυναμικό Ηλεκτρισμό 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7494" y="4325024"/>
            <a:ext cx="67574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(50+44) Ερωτήσεις Β’ θέματος σε </a:t>
            </a:r>
            <a:r>
              <a:rPr lang="en-US" sz="2000" b="1" dirty="0" smtClean="0">
                <a:latin typeface="Comic Sans MS" panose="030F0702030302020204" pitchFamily="66" charset="0"/>
              </a:rPr>
              <a:t>word </a:t>
            </a:r>
            <a:r>
              <a:rPr lang="el-GR" sz="2000" b="1" dirty="0" smtClean="0">
                <a:latin typeface="Comic Sans MS" panose="030F0702030302020204" pitchFamily="66" charset="0"/>
              </a:rPr>
              <a:t>στο Δυναμικό Ηλεκτρισμό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την ΤΡΑΠΕΖΑ ΘΕΜΑΤΩΝ  </a:t>
            </a:r>
            <a:r>
              <a:rPr lang="el-GR" sz="2000" b="1" dirty="0" smtClean="0">
                <a:latin typeface="Comic Sans MS" panose="030F0702030302020204" pitchFamily="66" charset="0"/>
                <a:hlinkClick r:id="rId3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91690" y="315838"/>
            <a:ext cx="7806690" cy="113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Ερωτήσεις Πολλαπλής Επιλογής στο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Ηλεκτρισμό 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 το πρόγραμμα </a:t>
            </a:r>
            <a:r>
              <a:rPr lang="en-US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Potatoes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400" b="1" dirty="0">
                <a:latin typeface="Comic Sans MS" pitchFamily="66" charset="0"/>
                <a:hlinkClick r:id="rId4"/>
              </a:rPr>
              <a:t>εδώ</a:t>
            </a:r>
            <a:endParaRPr lang="el-GR" altLang="el-GR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5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Παναγιωτόπουλος-Φυσικός       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15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E65B-C538-4763-8FFA-BE39804CCB2D}" type="slidenum">
              <a:rPr lang="el-GR" altLang="el-GR"/>
              <a:pPr/>
              <a:t>23</a:t>
            </a:fld>
            <a:endParaRPr lang="el-GR" altLang="el-G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524001" y="1963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0647" y="1963222"/>
            <a:ext cx="780669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από το σχολικό βιβλίο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120)</a:t>
            </a:r>
          </a:p>
        </p:txBody>
      </p:sp>
    </p:spTree>
    <p:extLst>
      <p:ext uri="{BB962C8B-B14F-4D97-AF65-F5344CB8AC3E}">
        <p14:creationId xmlns:p14="http://schemas.microsoft.com/office/powerpoint/2010/main" val="293177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20140" y="332825"/>
            <a:ext cx="98526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/>
              <a:t>20.   </a:t>
            </a:r>
            <a:r>
              <a:rPr lang="el-GR" sz="2000" dirty="0" smtClean="0"/>
              <a:t>Σημειώστε τη </a:t>
            </a:r>
            <a:r>
              <a:rPr lang="el-GR" sz="2000" dirty="0"/>
              <a:t>σωστή </a:t>
            </a:r>
            <a:r>
              <a:rPr lang="el-GR" sz="2000" dirty="0" smtClean="0"/>
              <a:t>απάντηση.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Τα </a:t>
            </a:r>
            <a:r>
              <a:rPr lang="el-GR" sz="2000" dirty="0"/>
              <a:t>χαρακτηριστικά μιας ηλεκτρικής </a:t>
            </a:r>
            <a:r>
              <a:rPr lang="el-GR" sz="2000" dirty="0" smtClean="0"/>
              <a:t>πηγής είναι</a:t>
            </a:r>
            <a:r>
              <a:rPr lang="el-GR" sz="2000" dirty="0"/>
              <a:t>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</a:t>
            </a:r>
            <a:r>
              <a:rPr lang="el-GR" sz="2000" b="1" dirty="0" smtClean="0"/>
              <a:t>)  </a:t>
            </a:r>
            <a:r>
              <a:rPr lang="el-GR" sz="2000" dirty="0"/>
              <a:t>η ηλεκτρεγερτική δύναμη και </a:t>
            </a:r>
            <a:r>
              <a:rPr lang="el-GR" sz="2000" dirty="0" smtClean="0"/>
              <a:t>η ισχύς.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</a:t>
            </a:r>
            <a:r>
              <a:rPr lang="el-GR" sz="2000" b="1" dirty="0" smtClean="0"/>
              <a:t>)   </a:t>
            </a:r>
            <a:r>
              <a:rPr lang="el-GR" sz="2000" dirty="0"/>
              <a:t>η ηλεκτρεγερτική δύναμη και </a:t>
            </a:r>
            <a:r>
              <a:rPr lang="el-GR" sz="2000" dirty="0" smtClean="0"/>
              <a:t>η πολική τάση.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πολική τάση και η εσωτερική </a:t>
            </a:r>
            <a:r>
              <a:rPr lang="el-GR" sz="2000" dirty="0" smtClean="0"/>
              <a:t>αντίσταση.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b="1" dirty="0"/>
              <a:t>δ)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ηλεκτρεγερτική δύναμη και </a:t>
            </a:r>
            <a:r>
              <a:rPr lang="el-GR" sz="2000" dirty="0" smtClean="0"/>
              <a:t>η εσωτερική αντίσταση. </a:t>
            </a:r>
            <a:endParaRPr lang="el-GR" sz="2000" dirty="0"/>
          </a:p>
        </p:txBody>
      </p:sp>
      <p:sp>
        <p:nvSpPr>
          <p:cNvPr id="5" name="Οβάλ 4"/>
          <p:cNvSpPr/>
          <p:nvPr/>
        </p:nvSpPr>
        <p:spPr>
          <a:xfrm>
            <a:off x="1017549" y="273840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1120140" y="3458160"/>
            <a:ext cx="9624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/>
              <a:t>21.   </a:t>
            </a:r>
            <a:r>
              <a:rPr lang="el-GR" sz="2000" dirty="0" smtClean="0"/>
              <a:t>Σημειώστε τη </a:t>
            </a:r>
            <a:r>
              <a:rPr lang="el-GR" sz="2000" dirty="0"/>
              <a:t>σωστή </a:t>
            </a:r>
            <a:r>
              <a:rPr lang="el-GR" sz="2000" dirty="0" smtClean="0"/>
              <a:t>απάντηση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Ηλεκτρική </a:t>
            </a:r>
            <a:r>
              <a:rPr lang="el-GR" sz="2000" dirty="0"/>
              <a:t>πηγή με ΗΕΔ 10V </a:t>
            </a:r>
            <a:r>
              <a:rPr lang="el-GR" sz="2000" dirty="0" smtClean="0"/>
              <a:t>συνδέεται με εξωτερική αντίσταση </a:t>
            </a:r>
            <a:r>
              <a:rPr lang="el-GR" sz="2000" dirty="0"/>
              <a:t>8Ω, οπότε η πολική τάση </a:t>
            </a:r>
            <a:r>
              <a:rPr lang="el-GR" sz="2000" dirty="0" smtClean="0"/>
              <a:t>της είναι </a:t>
            </a:r>
            <a:r>
              <a:rPr lang="el-GR" sz="2000" dirty="0"/>
              <a:t>8V. Η εσωτερική της αντίσταση είναι: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1Ω.                                        </a:t>
            </a:r>
            <a:r>
              <a:rPr lang="el-GR" sz="2000" b="1" dirty="0" smtClean="0"/>
              <a:t>β</a:t>
            </a:r>
            <a:r>
              <a:rPr lang="el-GR" sz="2000" b="1" dirty="0"/>
              <a:t>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2Ω.                                       </a:t>
            </a:r>
            <a:r>
              <a:rPr lang="el-GR" sz="2000" b="1" dirty="0" smtClean="0"/>
              <a:t>γ</a:t>
            </a:r>
            <a:r>
              <a:rPr lang="el-GR" sz="2000" b="1" dirty="0"/>
              <a:t>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3Ω.                               </a:t>
            </a:r>
            <a:r>
              <a:rPr lang="el-GR" sz="2000" b="1" dirty="0" smtClean="0"/>
              <a:t>δ) </a:t>
            </a:r>
            <a:r>
              <a:rPr lang="en-US" sz="2000" b="1" dirty="0" smtClean="0"/>
              <a:t> </a:t>
            </a:r>
            <a:r>
              <a:rPr lang="el-GR" sz="2000" b="1" dirty="0" smtClean="0"/>
              <a:t> </a:t>
            </a:r>
            <a:r>
              <a:rPr lang="el-GR" sz="2000" dirty="0" smtClean="0"/>
              <a:t>4Ω.</a:t>
            </a:r>
            <a:endParaRPr lang="el-GR" sz="2000" dirty="0"/>
          </a:p>
        </p:txBody>
      </p:sp>
      <p:sp>
        <p:nvSpPr>
          <p:cNvPr id="7" name="Οβάλ 6"/>
          <p:cNvSpPr/>
          <p:nvPr/>
        </p:nvSpPr>
        <p:spPr>
          <a:xfrm>
            <a:off x="4067964" y="4928522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434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83945" y="587931"/>
            <a:ext cx="97288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22</a:t>
            </a:r>
            <a:r>
              <a:rPr lang="el-GR" sz="2000" b="1" dirty="0" smtClean="0"/>
              <a:t>.   </a:t>
            </a:r>
            <a:r>
              <a:rPr lang="el-GR" sz="2000" dirty="0"/>
              <a:t>Να σημειώσετε (Σ) στις σωστές και (Λ) </a:t>
            </a:r>
            <a:r>
              <a:rPr lang="el-GR" sz="2000" dirty="0" smtClean="0"/>
              <a:t>στις λανθασμένες </a:t>
            </a:r>
            <a:r>
              <a:rPr lang="el-GR" sz="2000" dirty="0"/>
              <a:t>προτάσεις.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μια ηλεκτρική πηγή </a:t>
            </a:r>
            <a:r>
              <a:rPr lang="el-GR" sz="2000" dirty="0" smtClean="0"/>
              <a:t>συνδέεται </a:t>
            </a:r>
            <a:r>
              <a:rPr lang="el-GR" sz="2000" dirty="0"/>
              <a:t>σε ηλεκτρικό κύκλωμα </a:t>
            </a:r>
            <a:r>
              <a:rPr lang="el-GR" sz="2000" dirty="0" smtClean="0"/>
              <a:t>έχουμε </a:t>
            </a:r>
            <a:r>
              <a:rPr lang="el-GR" sz="2000" dirty="0"/>
              <a:t>παραγωγή ενέργειας από </a:t>
            </a:r>
            <a:r>
              <a:rPr lang="el-GR" sz="2000" dirty="0" smtClean="0"/>
              <a:t>το μηδέν.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τιμή της ΗΕΔ μιας </a:t>
            </a:r>
            <a:r>
              <a:rPr lang="el-GR" sz="2000" dirty="0" smtClean="0"/>
              <a:t>ηλεκτρικής πηγής </a:t>
            </a:r>
            <a:r>
              <a:rPr lang="el-GR" sz="2000" dirty="0"/>
              <a:t>εξαρτάται από τα </a:t>
            </a:r>
            <a:r>
              <a:rPr lang="el-GR" sz="2000" dirty="0" smtClean="0"/>
              <a:t>στοιχεία του </a:t>
            </a:r>
            <a:r>
              <a:rPr lang="el-GR" sz="2000" dirty="0"/>
              <a:t>κυκλώματος, που </a:t>
            </a:r>
            <a:r>
              <a:rPr lang="el-GR" sz="2000" dirty="0" smtClean="0"/>
              <a:t>τροφοδοτεί.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Το </a:t>
            </a:r>
            <a:r>
              <a:rPr lang="el-GR" sz="2000" dirty="0"/>
              <a:t>γινόμενο </a:t>
            </a:r>
            <a:r>
              <a:rPr lang="el-GR" sz="2000" i="1" dirty="0" smtClean="0"/>
              <a:t>Ε</a:t>
            </a:r>
            <a:r>
              <a:rPr lang="el-GR" sz="2000" dirty="0" smtClean="0"/>
              <a:t>⋅</a:t>
            </a:r>
            <a:r>
              <a:rPr lang="el-GR" sz="2000" i="1" dirty="0"/>
              <a:t>I</a:t>
            </a:r>
            <a:r>
              <a:rPr lang="el-GR" sz="2000" dirty="0"/>
              <a:t> δίνει την ισχύ </a:t>
            </a:r>
            <a:r>
              <a:rPr lang="el-GR" sz="2000" dirty="0" smtClean="0"/>
              <a:t>της πηγής.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δ) </a:t>
            </a:r>
            <a:r>
              <a:rPr lang="el-GR" sz="2000" b="1" dirty="0" smtClean="0"/>
              <a:t>  </a:t>
            </a:r>
            <a:r>
              <a:rPr lang="el-GR" sz="2000" dirty="0" smtClean="0"/>
              <a:t>Μέσα </a:t>
            </a:r>
            <a:r>
              <a:rPr lang="el-GR" sz="2000" dirty="0"/>
              <a:t>από την πηγή </a:t>
            </a:r>
            <a:r>
              <a:rPr lang="el-GR" sz="2000" dirty="0" smtClean="0"/>
              <a:t>διέρχονται ηλεκτρικά φορτία.</a:t>
            </a:r>
            <a:endParaRPr lang="el-G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66097" y="155448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6097" y="243328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9850" y="2894945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13752" y="3448539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79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29690" y="523369"/>
            <a:ext cx="953262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23. </a:t>
            </a:r>
            <a:r>
              <a:rPr lang="el-GR" sz="2000" b="1" dirty="0" smtClean="0"/>
              <a:t>  </a:t>
            </a:r>
            <a:r>
              <a:rPr lang="el-GR" sz="2000" dirty="0" smtClean="0"/>
              <a:t>Να </a:t>
            </a:r>
            <a:r>
              <a:rPr lang="el-GR" sz="2000" dirty="0"/>
              <a:t>σημειώσετε (Σ) στις σωστές και (Λ) </a:t>
            </a:r>
            <a:r>
              <a:rPr lang="el-GR" sz="2000" dirty="0" smtClean="0"/>
              <a:t>στις λανθασμένες </a:t>
            </a:r>
            <a:r>
              <a:rPr lang="el-GR" sz="2000" dirty="0"/>
              <a:t>προτάσεις.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Η πολική τάση μιας πηγής είναι ίση με </a:t>
            </a:r>
            <a:r>
              <a:rPr lang="el-GR" sz="2000" dirty="0" smtClean="0"/>
              <a:t>την ΗΕΔ </a:t>
            </a:r>
            <a:r>
              <a:rPr lang="el-GR" sz="2000" dirty="0"/>
              <a:t>της πηγής, όταν: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πηγή δε διαρρέεται από </a:t>
            </a:r>
            <a:r>
              <a:rPr lang="el-GR" sz="2000" dirty="0" smtClean="0"/>
              <a:t>ρεύμα.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εσωτερική αντίσταση της </a:t>
            </a:r>
            <a:r>
              <a:rPr lang="el-GR" sz="2000" dirty="0" smtClean="0"/>
              <a:t>πηγής είναι αμελητέα.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Οι </a:t>
            </a:r>
            <a:r>
              <a:rPr lang="el-GR" sz="2000" dirty="0"/>
              <a:t>πόλοι της πηγής είναι </a:t>
            </a:r>
            <a:r>
              <a:rPr lang="el-GR" sz="2000" dirty="0" smtClean="0"/>
              <a:t>βραχυκυκλωμένοι.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/>
              <a:t>δ)   </a:t>
            </a:r>
            <a:r>
              <a:rPr lang="el-GR" sz="2000" dirty="0" smtClean="0"/>
              <a:t>Η πηγή συνδέεται με αμπερόμετρο.            </a:t>
            </a:r>
            <a:r>
              <a:rPr lang="el-GR" sz="1400" dirty="0" smtClean="0"/>
              <a:t>(Εννοείται ότι το αμπερόμετρο υπάρχει για να μετρά ρεύμα που διαρρέει το κύκλωμα)</a:t>
            </a:r>
            <a:endParaRPr lang="el-G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100887" y="2392342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8370" y="1469012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20660" y="1930677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4520" y="287632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177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230630" y="727055"/>
            <a:ext cx="9044940" cy="3947815"/>
            <a:chOff x="1230630" y="727055"/>
            <a:chExt cx="9044940" cy="3947815"/>
          </a:xfrm>
        </p:grpSpPr>
        <p:sp>
          <p:nvSpPr>
            <p:cNvPr id="4" name="Ορθογώνιο 3"/>
            <p:cNvSpPr/>
            <p:nvPr/>
          </p:nvSpPr>
          <p:spPr>
            <a:xfrm>
              <a:off x="1230630" y="727055"/>
              <a:ext cx="904494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/>
                <a:t>29.   </a:t>
              </a:r>
              <a:r>
                <a:rPr lang="el-GR" sz="2000" dirty="0" smtClean="0"/>
                <a:t>Η </a:t>
              </a:r>
              <a:r>
                <a:rPr lang="el-GR" sz="2000" dirty="0"/>
                <a:t>χαρακτηριστική καμπύλη μιας </a:t>
              </a:r>
              <a:r>
                <a:rPr lang="el-GR" sz="2000" dirty="0" smtClean="0"/>
                <a:t>ηλεκτρικής πηγής </a:t>
              </a:r>
              <a:r>
                <a:rPr lang="el-GR" sz="2000" dirty="0"/>
                <a:t>συνεχούς ρεύματος </a:t>
              </a:r>
              <a:r>
                <a:rPr lang="el-GR" sz="2000" i="1" dirty="0"/>
                <a:t>V</a:t>
              </a:r>
              <a:r>
                <a:rPr lang="el-GR" sz="2000" dirty="0"/>
                <a:t> = f(</a:t>
              </a:r>
              <a:r>
                <a:rPr lang="el-GR" sz="2000" i="1" dirty="0"/>
                <a:t>Ι</a:t>
              </a:r>
              <a:r>
                <a:rPr lang="el-GR" sz="2000" dirty="0"/>
                <a:t>) </a:t>
              </a:r>
              <a:r>
                <a:rPr lang="el-GR" sz="2000" dirty="0" smtClean="0"/>
                <a:t>φαίνεται στην παρακάτω εικόνα</a:t>
              </a:r>
              <a:r>
                <a:rPr lang="el-GR" sz="2000" dirty="0"/>
                <a:t>. Να βρείτε την </a:t>
              </a:r>
              <a:r>
                <a:rPr lang="el-GR" sz="2000" dirty="0" smtClean="0"/>
                <a:t>ηλεκτρεγερτική </a:t>
              </a:r>
              <a:r>
                <a:rPr lang="el-GR" sz="2000" dirty="0"/>
                <a:t>δύναμη της πηγής και την </a:t>
              </a:r>
              <a:r>
                <a:rPr lang="el-GR" sz="2000" dirty="0" smtClean="0"/>
                <a:t>εσωτερική της </a:t>
              </a:r>
              <a:r>
                <a:rPr lang="el-GR" sz="2000" dirty="0"/>
                <a:t>αντίσταση.</a:t>
              </a:r>
            </a:p>
          </p:txBody>
        </p:sp>
        <p:pic>
          <p:nvPicPr>
            <p:cNvPr id="5" name="Εικόνα 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59542" y="2440304"/>
              <a:ext cx="3103564" cy="223456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7531736" y="4674870"/>
            <a:ext cx="24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9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245870" y="509260"/>
            <a:ext cx="9372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l-GR" sz="2000" b="1" dirty="0"/>
              <a:t>38. </a:t>
            </a:r>
            <a:r>
              <a:rPr lang="el-GR" sz="2000" b="1" dirty="0" smtClean="0"/>
              <a:t>  </a:t>
            </a:r>
            <a:r>
              <a:rPr lang="el-GR" sz="2000" dirty="0" smtClean="0"/>
              <a:t>Συμπληρώστε </a:t>
            </a:r>
            <a:r>
              <a:rPr lang="el-GR" sz="2000" dirty="0"/>
              <a:t>τα κενά στις παρακάτω </a:t>
            </a:r>
            <a:r>
              <a:rPr lang="el-GR" sz="2000" dirty="0" smtClean="0"/>
              <a:t>προτάσεις</a:t>
            </a:r>
            <a:r>
              <a:rPr lang="el-GR" sz="2000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el-GR" sz="2000" dirty="0"/>
              <a:t>Η ηλεκτρεγερτική δύναμη </a:t>
            </a:r>
            <a:r>
              <a:rPr lang="el-GR" sz="2000" dirty="0" smtClean="0"/>
              <a:t>μιας πηγής δίνεται </a:t>
            </a:r>
            <a:r>
              <a:rPr lang="el-GR" sz="2000" dirty="0"/>
              <a:t>από τον τύπο </a:t>
            </a:r>
            <a:r>
              <a:rPr lang="el-GR" sz="2000" dirty="0" smtClean="0"/>
              <a:t>...…………… </a:t>
            </a:r>
            <a:r>
              <a:rPr lang="el-GR" sz="2000" dirty="0"/>
              <a:t>και από </a:t>
            </a:r>
            <a:r>
              <a:rPr lang="el-GR" sz="2000" dirty="0" smtClean="0"/>
              <a:t>τον τύπο ...…………… . Εκφράζει </a:t>
            </a:r>
            <a:r>
              <a:rPr lang="el-GR" sz="2000" dirty="0"/>
              <a:t>την ανά </a:t>
            </a:r>
            <a:r>
              <a:rPr lang="el-GR" sz="2000" dirty="0" smtClean="0"/>
              <a:t>μονάδα ...…………… </a:t>
            </a:r>
            <a:r>
              <a:rPr lang="el-GR" sz="2000" dirty="0"/>
              <a:t>ηλεκτρική ενέργεια, που </a:t>
            </a:r>
            <a:r>
              <a:rPr lang="el-GR" sz="2000" dirty="0" smtClean="0"/>
              <a:t>προσφέρει </a:t>
            </a:r>
            <a:r>
              <a:rPr lang="el-GR" sz="2000" dirty="0"/>
              <a:t>η πηγή στο </a:t>
            </a:r>
            <a:r>
              <a:rPr lang="el-GR" sz="2000" dirty="0" smtClean="0"/>
              <a:t>...……………… </a:t>
            </a:r>
            <a:r>
              <a:rPr lang="el-GR" sz="2000" dirty="0"/>
              <a:t>ή την ανά </a:t>
            </a:r>
            <a:r>
              <a:rPr lang="el-GR" sz="2000" dirty="0" smtClean="0"/>
              <a:t>μονάδα ……………… </a:t>
            </a:r>
            <a:r>
              <a:rPr lang="el-GR" sz="2000" dirty="0"/>
              <a:t>ηλεκτρική ισχύ, που </a:t>
            </a:r>
            <a:r>
              <a:rPr lang="el-GR" sz="2000" dirty="0" smtClean="0"/>
              <a:t>προσφέρει η </a:t>
            </a:r>
            <a:r>
              <a:rPr lang="el-GR" sz="2000" dirty="0"/>
              <a:t>πηγή στο </a:t>
            </a:r>
            <a:r>
              <a:rPr lang="el-GR" sz="2000" dirty="0" smtClean="0"/>
              <a:t>...…………… </a:t>
            </a:r>
            <a:r>
              <a:rPr lang="el-GR" sz="2000" dirty="0"/>
              <a:t>. Η </a:t>
            </a:r>
            <a:r>
              <a:rPr lang="el-GR" sz="2000" dirty="0" smtClean="0"/>
              <a:t>………………… αντίσταση </a:t>
            </a:r>
            <a:r>
              <a:rPr lang="el-GR" sz="2000" dirty="0"/>
              <a:t>της πηγής εκφράζει </a:t>
            </a:r>
            <a:r>
              <a:rPr lang="el-GR" sz="2000" dirty="0" smtClean="0"/>
              <a:t>την ………………… </a:t>
            </a:r>
            <a:r>
              <a:rPr lang="el-GR" sz="2000" dirty="0"/>
              <a:t>που </a:t>
            </a:r>
            <a:r>
              <a:rPr lang="el-GR" sz="2000" dirty="0" smtClean="0"/>
              <a:t>συναντά </a:t>
            </a:r>
            <a:r>
              <a:rPr lang="el-GR" sz="2000" dirty="0"/>
              <a:t>το ηλεκτρικό ρεύμα, όταν </a:t>
            </a:r>
            <a:r>
              <a:rPr lang="el-GR" sz="2000" dirty="0" smtClean="0"/>
              <a:t>διέρχεται μέσα </a:t>
            </a:r>
            <a:r>
              <a:rPr lang="el-GR" sz="2000" dirty="0"/>
              <a:t>από την </a:t>
            </a:r>
            <a:r>
              <a:rPr lang="el-GR" sz="2000" dirty="0" smtClean="0"/>
              <a:t>πηγή.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14895" y="1168136"/>
                <a:ext cx="1223010" cy="720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895" y="1168136"/>
                <a:ext cx="1223010" cy="720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8740" y="1771633"/>
                <a:ext cx="1056640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740" y="1771633"/>
                <a:ext cx="1056640" cy="666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37810" y="190484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φορτίου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380" y="252447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κύκλωμα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5960" y="252447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έντασης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15210" y="3113258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κύκλωμα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0320" y="3113258"/>
            <a:ext cx="1507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εσωτερική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63000" y="3113258"/>
            <a:ext cx="139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αντίσταση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34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92655" y="1899173"/>
            <a:ext cx="780669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Ασκήσεις από το σχολικό βιβλίο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(από 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σελ. 1</a:t>
            </a: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33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77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67" y="764255"/>
            <a:ext cx="1234760" cy="1176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26328" y="247913"/>
            <a:ext cx="517295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Μέχρι τώρα, μελετώντας ένα ηλεκτρικό κύκλωμα, χρησιμοποιούσαμε μια ηλεκτρική πηγή που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διατηρούσε τη διαφορά δυναμικού </a:t>
            </a:r>
            <a:r>
              <a:rPr lang="en-US" sz="2000" b="1" i="1" dirty="0" smtClean="0">
                <a:latin typeface="Comic Sans MS" panose="030F0702030302020204" pitchFamily="66" charset="0"/>
              </a:rPr>
              <a:t>V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στα άκρα του κυκλώματος.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Σ’ αυτή τη διαδικασία δεν παίρναμε υπ’ όψη μας κάποια χαρακτηριστικά που παρουσιάζει η ηλεκτρική πηγή.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Πρακτικά, μέχρι τώρα μελετούσαμε ένα 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ανοικτό ηλεκτρικό κύκλωμα.</a:t>
            </a:r>
          </a:p>
        </p:txBody>
      </p:sp>
      <p:sp>
        <p:nvSpPr>
          <p:cNvPr id="123" name="Ορθογώνιο 122"/>
          <p:cNvSpPr/>
          <p:nvPr/>
        </p:nvSpPr>
        <p:spPr>
          <a:xfrm>
            <a:off x="1530756" y="4583442"/>
            <a:ext cx="5775955" cy="964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Τώρα πλέον, θα εντάξουμε στη μελέτη μας την ηλεκτρική πηγή, δηλαδή θα μελετήσουμε </a:t>
            </a:r>
            <a:r>
              <a:rPr lang="el-GR" sz="2000" b="1" dirty="0" smtClean="0">
                <a:latin typeface="Comic Sans MS" panose="030F0702030302020204" pitchFamily="66" charset="0"/>
              </a:rPr>
              <a:t>το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4" name="Ορθογώνιο 123"/>
          <p:cNvSpPr/>
          <p:nvPr/>
        </p:nvSpPr>
        <p:spPr>
          <a:xfrm>
            <a:off x="1551188" y="5478975"/>
            <a:ext cx="4172937" cy="5850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κλειστό ηλεκτρικό κύκλωμα.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7416001" y="1095478"/>
            <a:ext cx="3888470" cy="1951724"/>
            <a:chOff x="7416001" y="1095478"/>
            <a:chExt cx="3888470" cy="1951724"/>
          </a:xfrm>
        </p:grpSpPr>
        <p:grpSp>
          <p:nvGrpSpPr>
            <p:cNvPr id="76" name="Ομάδα 75"/>
            <p:cNvGrpSpPr/>
            <p:nvPr/>
          </p:nvGrpSpPr>
          <p:grpSpPr>
            <a:xfrm>
              <a:off x="7416001" y="1095478"/>
              <a:ext cx="3888470" cy="1951724"/>
              <a:chOff x="7368837" y="321688"/>
              <a:chExt cx="3888470" cy="1951724"/>
            </a:xfrm>
          </p:grpSpPr>
          <p:grpSp>
            <p:nvGrpSpPr>
              <p:cNvPr id="74" name="Ομάδα 73"/>
              <p:cNvGrpSpPr/>
              <p:nvPr/>
            </p:nvGrpSpPr>
            <p:grpSpPr>
              <a:xfrm>
                <a:off x="7368837" y="321688"/>
                <a:ext cx="3888470" cy="1951724"/>
                <a:chOff x="7368837" y="321688"/>
                <a:chExt cx="3888470" cy="1951724"/>
              </a:xfrm>
            </p:grpSpPr>
            <p:sp>
              <p:nvSpPr>
                <p:cNvPr id="63" name="Οβάλ 62"/>
                <p:cNvSpPr/>
                <p:nvPr/>
              </p:nvSpPr>
              <p:spPr>
                <a:xfrm>
                  <a:off x="9545442" y="1817804"/>
                  <a:ext cx="100361" cy="10036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73" name="Ομάδα 72"/>
                <p:cNvGrpSpPr/>
                <p:nvPr/>
              </p:nvGrpSpPr>
              <p:grpSpPr>
                <a:xfrm>
                  <a:off x="7368837" y="321688"/>
                  <a:ext cx="3888470" cy="1951724"/>
                  <a:chOff x="7368837" y="321688"/>
                  <a:chExt cx="3888470" cy="1951724"/>
                </a:xfrm>
              </p:grpSpPr>
              <p:sp>
                <p:nvSpPr>
                  <p:cNvPr id="60" name="Οβάλ 59"/>
                  <p:cNvSpPr/>
                  <p:nvPr/>
                </p:nvSpPr>
                <p:spPr>
                  <a:xfrm>
                    <a:off x="8976733" y="1812229"/>
                    <a:ext cx="89209" cy="1035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72" name="Ομάδα 71"/>
                  <p:cNvGrpSpPr/>
                  <p:nvPr/>
                </p:nvGrpSpPr>
                <p:grpSpPr>
                  <a:xfrm>
                    <a:off x="7368837" y="321688"/>
                    <a:ext cx="3888470" cy="1951724"/>
                    <a:chOff x="7368837" y="321688"/>
                    <a:chExt cx="3888470" cy="1951724"/>
                  </a:xfrm>
                </p:grpSpPr>
                <p:grpSp>
                  <p:nvGrpSpPr>
                    <p:cNvPr id="17" name="Ομάδα 16"/>
                    <p:cNvGrpSpPr/>
                    <p:nvPr/>
                  </p:nvGrpSpPr>
                  <p:grpSpPr>
                    <a:xfrm>
                      <a:off x="7938114" y="1337133"/>
                      <a:ext cx="399961" cy="381278"/>
                      <a:chOff x="3580669" y="4331702"/>
                      <a:chExt cx="399961" cy="381278"/>
                    </a:xfrm>
                  </p:grpSpPr>
                  <p:sp>
                    <p:nvSpPr>
                      <p:cNvPr id="4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580669" y="470400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41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80669" y="4331702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23" name="Ομάδα 22"/>
                    <p:cNvGrpSpPr/>
                    <p:nvPr/>
                  </p:nvGrpSpPr>
                  <p:grpSpPr>
                    <a:xfrm>
                      <a:off x="7368837" y="321688"/>
                      <a:ext cx="3888470" cy="1542413"/>
                      <a:chOff x="2927350" y="807771"/>
                      <a:chExt cx="6337300" cy="2405329"/>
                    </a:xfrm>
                  </p:grpSpPr>
                  <p:sp>
                    <p:nvSpPr>
                      <p:cNvPr id="25" name="Rectangle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79875" y="1052513"/>
                        <a:ext cx="3816350" cy="576262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6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27350" y="1341438"/>
                        <a:ext cx="64770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 type="triangle" w="med" len="med"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7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896226" y="1341438"/>
                        <a:ext cx="576263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 type="triangle" w="med" len="med"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8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7350" y="1341438"/>
                        <a:ext cx="0" cy="187166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9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927350" y="3212969"/>
                        <a:ext cx="2693190" cy="13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2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1929" y="3212969"/>
                        <a:ext cx="2662721" cy="13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3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264650" y="1304926"/>
                        <a:ext cx="0" cy="190817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4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472488" y="1341438"/>
                        <a:ext cx="79216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75051" y="1341438"/>
                        <a:ext cx="504825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6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19513" y="807771"/>
                        <a:ext cx="360363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l-GR" altLang="el-GR" sz="1600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Α</a:t>
                        </a:r>
                      </a:p>
                    </p:txBody>
                  </p:sp>
                  <p:sp>
                    <p:nvSpPr>
                      <p:cNvPr id="37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00637" y="821483"/>
                        <a:ext cx="288925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l-GR" altLang="el-GR" sz="1600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Β</a:t>
                        </a:r>
                      </a:p>
                    </p:txBody>
                  </p:sp>
                </p:grpSp>
                <p:grpSp>
                  <p:nvGrpSpPr>
                    <p:cNvPr id="66" name="Ομάδα 65"/>
                    <p:cNvGrpSpPr/>
                    <p:nvPr/>
                  </p:nvGrpSpPr>
                  <p:grpSpPr>
                    <a:xfrm>
                      <a:off x="7577751" y="787821"/>
                      <a:ext cx="399961" cy="379525"/>
                      <a:chOff x="5871586" y="3132534"/>
                      <a:chExt cx="399961" cy="379525"/>
                    </a:xfrm>
                  </p:grpSpPr>
                  <p:sp>
                    <p:nvSpPr>
                      <p:cNvPr id="6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5871586" y="3132534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 type="triangl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71586" y="3142727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67" name="Ομάδα 66"/>
                    <p:cNvGrpSpPr/>
                    <p:nvPr/>
                  </p:nvGrpSpPr>
                  <p:grpSpPr>
                    <a:xfrm>
                      <a:off x="10674604" y="824413"/>
                      <a:ext cx="405908" cy="383330"/>
                      <a:chOff x="5865637" y="3117763"/>
                      <a:chExt cx="405908" cy="383330"/>
                    </a:xfrm>
                  </p:grpSpPr>
                  <p:sp>
                    <p:nvSpPr>
                      <p:cNvPr id="6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5871584" y="3117763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 type="triangl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65637" y="3131761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8898673" y="1873302"/>
                      <a:ext cx="334537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l-GR" sz="2000" b="1" dirty="0" smtClean="0"/>
                        <a:t>+</a:t>
                      </a:r>
                      <a:endParaRPr lang="el-GR" sz="2000" b="1" dirty="0"/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9440488" y="1811747"/>
                      <a:ext cx="27878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-</a:t>
                      </a:r>
                      <a:endParaRPr lang="el-GR" sz="2400" b="1" dirty="0"/>
                    </a:p>
                  </p:txBody>
                </p:sp>
              </p:grpSp>
            </p:grpSp>
          </p:grpSp>
          <p:sp>
            <p:nvSpPr>
              <p:cNvPr id="75" name="TextBox 74"/>
              <p:cNvSpPr txBox="1"/>
              <p:nvPr/>
            </p:nvSpPr>
            <p:spPr>
              <a:xfrm>
                <a:off x="9123003" y="1857913"/>
                <a:ext cx="4449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endParaRPr 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 rot="1459894">
              <a:off x="9160266" y="2416418"/>
              <a:ext cx="477977" cy="105776"/>
              <a:chOff x="9113105" y="2532031"/>
              <a:chExt cx="477977" cy="105776"/>
            </a:xfrm>
          </p:grpSpPr>
          <p:cxnSp>
            <p:nvCxnSpPr>
              <p:cNvPr id="81" name="Ευθεία γραμμή σύνδεσης 80"/>
              <p:cNvCxnSpPr>
                <a:stCxn id="60" idx="6"/>
              </p:cNvCxnSpPr>
              <p:nvPr/>
            </p:nvCxnSpPr>
            <p:spPr>
              <a:xfrm flipV="1">
                <a:off x="9113106" y="2632491"/>
                <a:ext cx="477976" cy="531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Ορθογώνιο 6"/>
              <p:cNvSpPr/>
              <p:nvPr/>
            </p:nvSpPr>
            <p:spPr>
              <a:xfrm>
                <a:off x="9113105" y="2532031"/>
                <a:ext cx="45719" cy="99672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9246363" y="2086698"/>
              <a:ext cx="292509" cy="341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Comic Sans MS" panose="030F0702030302020204" pitchFamily="66" charset="0"/>
                </a:rPr>
                <a:t>Δ</a:t>
              </a:r>
              <a:endParaRPr lang="el-GR" sz="16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7416001" y="4065218"/>
            <a:ext cx="3888470" cy="2001069"/>
            <a:chOff x="7416001" y="4065218"/>
            <a:chExt cx="3888470" cy="2001069"/>
          </a:xfrm>
        </p:grpSpPr>
        <p:grpSp>
          <p:nvGrpSpPr>
            <p:cNvPr id="122" name="Ομάδα 121"/>
            <p:cNvGrpSpPr/>
            <p:nvPr/>
          </p:nvGrpSpPr>
          <p:grpSpPr>
            <a:xfrm>
              <a:off x="7416001" y="4065218"/>
              <a:ext cx="3888470" cy="2001069"/>
              <a:chOff x="7557433" y="3368564"/>
              <a:chExt cx="3888470" cy="2001069"/>
            </a:xfrm>
          </p:grpSpPr>
          <p:grpSp>
            <p:nvGrpSpPr>
              <p:cNvPr id="77" name="Ομάδα 76"/>
              <p:cNvGrpSpPr/>
              <p:nvPr/>
            </p:nvGrpSpPr>
            <p:grpSpPr>
              <a:xfrm>
                <a:off x="7557433" y="3368564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78" name="Ομάδα 77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80" name="Ομάδα 79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114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115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6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7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82" name="Ομάδα 81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87" name="Ομάδα 86"/>
                    <p:cNvGrpSpPr/>
                    <p:nvPr/>
                  </p:nvGrpSpPr>
                  <p:grpSpPr>
                    <a:xfrm>
                      <a:off x="712026" y="1372878"/>
                      <a:ext cx="472986" cy="369332"/>
                      <a:chOff x="3575051" y="2636839"/>
                      <a:chExt cx="472986" cy="369332"/>
                    </a:xfrm>
                  </p:grpSpPr>
                  <p:sp>
                    <p:nvSpPr>
                      <p:cNvPr id="11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6" y="299719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11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88" name="Ομάδα 87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89" name="Ομάδα 88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93" name="Ομάδα 92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95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6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7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8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1341438"/>
                            <a:ext cx="0" cy="187166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9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0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1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12720" y="3014383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2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35638" y="3213100"/>
                            <a:ext cx="35290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3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4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5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6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107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108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109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772855" y="2931331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94" name="Ευθεία γραμμή σύνδεσης 93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0" name="Ομάδα 89"/>
                      <p:cNvGrpSpPr/>
                      <p:nvPr/>
                    </p:nvGrpSpPr>
                    <p:grpSpPr>
                      <a:xfrm>
                        <a:off x="1277010" y="1439599"/>
                        <a:ext cx="518642" cy="375012"/>
                        <a:chOff x="4281198" y="2457302"/>
                        <a:chExt cx="518642" cy="375012"/>
                      </a:xfrm>
                    </p:grpSpPr>
                    <p:cxnSp>
                      <p:nvCxnSpPr>
                        <p:cNvPr id="91" name="Ευθεία γραμμή σύνδεσης 90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92" name="TextBox 91"/>
                        <p:cNvSpPr txBox="1"/>
                        <p:nvPr/>
                      </p:nvSpPr>
                      <p:spPr>
                        <a:xfrm>
                          <a:off x="4281198" y="2457302"/>
                          <a:ext cx="292509" cy="34129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79" name="Ορθογώνιο 78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1" name="Ομάδα 120"/>
              <p:cNvGrpSpPr/>
              <p:nvPr/>
            </p:nvGrpSpPr>
            <p:grpSpPr>
              <a:xfrm>
                <a:off x="8813076" y="4534635"/>
                <a:ext cx="816010" cy="834998"/>
                <a:chOff x="8813076" y="4534635"/>
                <a:chExt cx="816010" cy="834998"/>
              </a:xfrm>
            </p:grpSpPr>
            <p:sp>
              <p:nvSpPr>
                <p:cNvPr id="119" name="Οβάλ 118"/>
                <p:cNvSpPr/>
                <p:nvPr/>
              </p:nvSpPr>
              <p:spPr>
                <a:xfrm>
                  <a:off x="8813076" y="4534635"/>
                  <a:ext cx="816010" cy="834998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8920805" y="5026039"/>
                  <a:ext cx="6913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mic Sans MS" panose="030F0702030302020204" pitchFamily="66" charset="0"/>
                    </a:rPr>
                    <a:t>πηγή</a:t>
                  </a:r>
                  <a:endPara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" name="Ομάδα 1"/>
            <p:cNvGrpSpPr/>
            <p:nvPr/>
          </p:nvGrpSpPr>
          <p:grpSpPr>
            <a:xfrm>
              <a:off x="10704396" y="4543292"/>
              <a:ext cx="412830" cy="373818"/>
              <a:chOff x="10704396" y="4543292"/>
              <a:chExt cx="412830" cy="373818"/>
            </a:xfrm>
          </p:grpSpPr>
          <p:sp>
            <p:nvSpPr>
              <p:cNvPr id="83" name="Text Box 30"/>
              <p:cNvSpPr txBox="1">
                <a:spLocks noChangeArrowheads="1"/>
              </p:cNvSpPr>
              <p:nvPr/>
            </p:nvSpPr>
            <p:spPr bwMode="auto">
              <a:xfrm>
                <a:off x="10704396" y="4547778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85" name="Line 29"/>
              <p:cNvSpPr>
                <a:spLocks noChangeShapeType="1"/>
              </p:cNvSpPr>
              <p:nvPr/>
            </p:nvSpPr>
            <p:spPr bwMode="auto">
              <a:xfrm flipH="1" flipV="1">
                <a:off x="10717265" y="4543292"/>
                <a:ext cx="399961" cy="897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78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repeatCount="2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71238" y="430202"/>
            <a:ext cx="95788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36. </a:t>
            </a:r>
            <a:r>
              <a:rPr lang="en-US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το εξωτερικό κύκλωμα έχει </a:t>
            </a:r>
            <a:r>
              <a:rPr lang="el-GR" sz="2000" dirty="0" smtClean="0"/>
              <a:t>αντίσταση</a:t>
            </a:r>
            <a:r>
              <a:rPr lang="en-US" sz="2000" dirty="0" smtClean="0"/>
              <a:t> </a:t>
            </a:r>
            <a:r>
              <a:rPr lang="el-GR" sz="2000" i="1" dirty="0" smtClean="0"/>
              <a:t>R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/>
              <a:t>= 1Ω, μια γεννήτρια δίνει ρεύμα </a:t>
            </a:r>
            <a:r>
              <a:rPr lang="el-GR" sz="2000" dirty="0" smtClean="0"/>
              <a:t>έντασης</a:t>
            </a:r>
            <a:r>
              <a:rPr lang="en-US" sz="2000" dirty="0" smtClean="0"/>
              <a:t> </a:t>
            </a:r>
            <a:r>
              <a:rPr lang="el-GR" sz="2000" i="1" dirty="0" smtClean="0"/>
              <a:t>I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/>
              <a:t>= 5Α, ενώ, όταν το εξωτερικό κύκλωμα </a:t>
            </a:r>
            <a:r>
              <a:rPr lang="el-GR" sz="2000" dirty="0" smtClean="0"/>
              <a:t>έχει</a:t>
            </a:r>
            <a:r>
              <a:rPr lang="en-US" sz="2000" dirty="0" smtClean="0"/>
              <a:t> </a:t>
            </a:r>
            <a:r>
              <a:rPr lang="el-GR" sz="2000" dirty="0" smtClean="0"/>
              <a:t>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= 4Ω, η γεννήτρια δίνει </a:t>
            </a:r>
            <a:r>
              <a:rPr lang="el-GR" sz="2000" dirty="0" smtClean="0"/>
              <a:t>ρεύμα</a:t>
            </a:r>
            <a:r>
              <a:rPr lang="en-US" sz="2000" dirty="0" smtClean="0"/>
              <a:t> </a:t>
            </a:r>
            <a:r>
              <a:rPr lang="el-GR" sz="2000" dirty="0" smtClean="0"/>
              <a:t>έντασης </a:t>
            </a:r>
            <a:r>
              <a:rPr lang="el-GR" sz="2000" i="1" dirty="0"/>
              <a:t>I</a:t>
            </a:r>
            <a:r>
              <a:rPr lang="el-GR" sz="2000" baseline="-25000" dirty="0"/>
              <a:t>2</a:t>
            </a:r>
            <a:r>
              <a:rPr lang="el-GR" sz="2000" dirty="0"/>
              <a:t> = 2Α. Πόση είναι η </a:t>
            </a:r>
            <a:r>
              <a:rPr lang="el-GR" sz="2000" dirty="0" smtClean="0"/>
              <a:t>ηλεκτρεγερτική</a:t>
            </a:r>
            <a:r>
              <a:rPr lang="en-US" sz="2000" dirty="0" smtClean="0"/>
              <a:t> </a:t>
            </a:r>
            <a:r>
              <a:rPr lang="el-GR" sz="2000" dirty="0" smtClean="0"/>
              <a:t>δύναμη και </a:t>
            </a:r>
            <a:r>
              <a:rPr lang="el-GR" sz="2000" dirty="0"/>
              <a:t>η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 </a:t>
            </a:r>
            <a:r>
              <a:rPr lang="el-GR" sz="2000" dirty="0" smtClean="0"/>
              <a:t>της</a:t>
            </a:r>
            <a:r>
              <a:rPr lang="en-US" sz="2000" dirty="0" smtClean="0"/>
              <a:t> </a:t>
            </a:r>
            <a:r>
              <a:rPr lang="el-GR" sz="2000" dirty="0" smtClean="0"/>
              <a:t>γεννήτριας;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/>
              <a:t>37. </a:t>
            </a:r>
            <a:r>
              <a:rPr lang="en-US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οι πόλοι μίας γεννήτριας </a:t>
            </a:r>
            <a:r>
              <a:rPr lang="el-GR" sz="2000" dirty="0" smtClean="0"/>
              <a:t>συνδέονται</a:t>
            </a:r>
            <a:r>
              <a:rPr lang="en-US" sz="2000" dirty="0" smtClean="0"/>
              <a:t> </a:t>
            </a:r>
            <a:r>
              <a:rPr lang="el-GR" sz="2000" dirty="0" smtClean="0"/>
              <a:t>με </a:t>
            </a:r>
            <a:r>
              <a:rPr lang="el-GR" sz="2000" dirty="0"/>
              <a:t>εξωτερική 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1</a:t>
            </a:r>
            <a:r>
              <a:rPr lang="el-GR" sz="2000" dirty="0"/>
              <a:t> = 8Ω, η </a:t>
            </a:r>
            <a:r>
              <a:rPr lang="el-GR" sz="2000" dirty="0" smtClean="0"/>
              <a:t>τάση</a:t>
            </a:r>
            <a:r>
              <a:rPr lang="en-US" sz="2000" dirty="0" smtClean="0"/>
              <a:t> </a:t>
            </a:r>
            <a:r>
              <a:rPr lang="el-GR" sz="2000" dirty="0" smtClean="0"/>
              <a:t>στους </a:t>
            </a:r>
            <a:r>
              <a:rPr lang="el-GR" sz="2000" dirty="0"/>
              <a:t>πόλους της γεννήτριας είναι </a:t>
            </a:r>
            <a:r>
              <a:rPr lang="el-GR" sz="2000" i="1" dirty="0"/>
              <a:t>V</a:t>
            </a:r>
            <a:r>
              <a:rPr lang="el-GR" sz="2000" baseline="-25000" dirty="0"/>
              <a:t>1</a:t>
            </a:r>
            <a:r>
              <a:rPr lang="el-GR" sz="2000" dirty="0"/>
              <a:t> = </a:t>
            </a:r>
            <a:r>
              <a:rPr lang="el-GR" sz="2000" dirty="0" smtClean="0"/>
              <a:t>24V,</a:t>
            </a:r>
            <a:r>
              <a:rPr lang="en-US" sz="2000" dirty="0" smtClean="0"/>
              <a:t> </a:t>
            </a:r>
            <a:r>
              <a:rPr lang="el-GR" sz="2000" dirty="0" smtClean="0"/>
              <a:t>ενώ </a:t>
            </a:r>
            <a:r>
              <a:rPr lang="el-GR" sz="2000" dirty="0"/>
              <a:t>όταν οι πόλοι της γεννήτριας </a:t>
            </a:r>
            <a:r>
              <a:rPr lang="el-GR" sz="2000" dirty="0" smtClean="0"/>
              <a:t>συνδέονται </a:t>
            </a:r>
            <a:r>
              <a:rPr lang="el-GR" sz="2000" dirty="0"/>
              <a:t>με εξωτερική 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= 13Ω, 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τάση </a:t>
            </a:r>
            <a:r>
              <a:rPr lang="el-GR" sz="2000" dirty="0"/>
              <a:t>στους πόλους της γεννήτριας είναι </a:t>
            </a:r>
            <a:r>
              <a:rPr lang="el-GR" sz="2000" i="1" dirty="0"/>
              <a:t>V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l-GR" sz="2000" dirty="0" smtClean="0"/>
              <a:t>26V</a:t>
            </a:r>
            <a:r>
              <a:rPr lang="el-GR" sz="2000" dirty="0"/>
              <a:t>. Πόση είναι η ηλεκτρεγερτική δύναμη </a:t>
            </a:r>
            <a:r>
              <a:rPr lang="en-US" sz="2000" i="1" dirty="0" smtClean="0"/>
              <a:t>E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η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 της γεννήτριας;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7258" y="19068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1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26400" y="456828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30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995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432560" y="523369"/>
            <a:ext cx="8945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39</a:t>
            </a:r>
            <a:r>
              <a:rPr lang="el-GR" sz="2000" b="1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l-GR" sz="2000" dirty="0"/>
              <a:t>Δίνεται πηγή με </a:t>
            </a:r>
            <a:r>
              <a:rPr lang="en-US" sz="2000" i="1" dirty="0" smtClean="0"/>
              <a:t>E</a:t>
            </a:r>
            <a:r>
              <a:rPr lang="el-GR" sz="2000" dirty="0" smtClean="0"/>
              <a:t> </a:t>
            </a:r>
            <a:r>
              <a:rPr lang="el-GR" sz="2000" dirty="0"/>
              <a:t>= 12V και </a:t>
            </a:r>
            <a:r>
              <a:rPr lang="el-GR" sz="2000" i="1" dirty="0"/>
              <a:t>r</a:t>
            </a:r>
            <a:r>
              <a:rPr lang="el-GR" sz="2000" dirty="0"/>
              <a:t> = 1Ω. Η </a:t>
            </a:r>
            <a:r>
              <a:rPr lang="el-GR" sz="2000" dirty="0" smtClean="0"/>
              <a:t>πηγή</a:t>
            </a:r>
            <a:r>
              <a:rPr lang="en-US" sz="2000" dirty="0" smtClean="0"/>
              <a:t> </a:t>
            </a:r>
            <a:r>
              <a:rPr lang="el-GR" sz="2000" dirty="0" smtClean="0"/>
              <a:t>τροφοδοτεί </a:t>
            </a:r>
            <a:r>
              <a:rPr lang="el-GR" sz="2000" dirty="0"/>
              <a:t>δύο αντιστάσεις </a:t>
            </a:r>
            <a:r>
              <a:rPr lang="el-GR" sz="2000" i="1" dirty="0"/>
              <a:t>R</a:t>
            </a:r>
            <a:r>
              <a:rPr lang="el-GR" sz="2000" baseline="-25000" dirty="0"/>
              <a:t>1</a:t>
            </a:r>
            <a:r>
              <a:rPr lang="el-GR" sz="2000" dirty="0"/>
              <a:t> = 2Ω και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l-GR" sz="2000" dirty="0" smtClean="0"/>
              <a:t>3Ω </a:t>
            </a:r>
            <a:r>
              <a:rPr lang="el-GR" sz="2000" dirty="0"/>
              <a:t>συνδεμένες σε σειρά. Να βρείτε: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ένταση του ρεύματος, που </a:t>
            </a:r>
            <a:r>
              <a:rPr lang="el-GR" sz="2000" dirty="0" smtClean="0"/>
              <a:t>διαρρέει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l-GR" sz="2000" dirty="0"/>
              <a:t>κύκλωμα,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πολική τάση της πηγής,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ισχύ, που παρέχει η πηγή σε όλο </a:t>
            </a: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κύκλωμα</a:t>
            </a:r>
            <a:r>
              <a:rPr lang="el-GR" sz="2000" dirty="0"/>
              <a:t>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δ)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 στην εσωτερική αντίσταση </a:t>
            </a:r>
            <a:r>
              <a:rPr lang="el-GR" sz="2000" dirty="0" smtClean="0"/>
              <a:t>της</a:t>
            </a:r>
            <a:r>
              <a:rPr lang="en-US" sz="2000" dirty="0" smtClean="0"/>
              <a:t> </a:t>
            </a:r>
            <a:r>
              <a:rPr lang="el-GR" sz="2000" dirty="0" smtClean="0"/>
              <a:t>πηγής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b="1" dirty="0"/>
              <a:t>ε)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 που παρέχει η πηγή στο </a:t>
            </a:r>
            <a:r>
              <a:rPr lang="el-GR" sz="2000" dirty="0" smtClean="0"/>
              <a:t>εξωτερικό</a:t>
            </a:r>
            <a:r>
              <a:rPr lang="en-US" sz="2000" dirty="0" smtClean="0"/>
              <a:t> </a:t>
            </a:r>
            <a:r>
              <a:rPr lang="el-GR" sz="2000" dirty="0" smtClean="0"/>
              <a:t>κύκλωμα</a:t>
            </a:r>
            <a:r>
              <a:rPr lang="el-GR" sz="2000" dirty="0"/>
              <a:t>,</a:t>
            </a:r>
          </a:p>
          <a:p>
            <a:pPr>
              <a:lnSpc>
                <a:spcPct val="150000"/>
              </a:lnSpc>
            </a:pPr>
            <a:r>
              <a:rPr lang="el-GR" sz="2000" b="1" dirty="0" err="1"/>
              <a:t>στ</a:t>
            </a:r>
            <a:r>
              <a:rPr lang="el-GR" sz="2000" b="1" dirty="0"/>
              <a:t>) </a:t>
            </a:r>
            <a:r>
              <a:rPr lang="el-GR" sz="2000" dirty="0"/>
              <a:t>την ισχύ σε κάθε μια από τις αντιστάσεις.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6365" y="1497330"/>
            <a:ext cx="56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5280" y="1958995"/>
            <a:ext cx="6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6365" y="2416195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1375" y="2900943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11807" y="3362608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1485" y="3819808"/>
            <a:ext cx="1594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8W,   12W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344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06830" y="500509"/>
            <a:ext cx="95783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40.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l-GR" sz="2000" dirty="0" smtClean="0"/>
              <a:t>Σε </a:t>
            </a:r>
            <a:r>
              <a:rPr lang="el-GR" sz="2000" dirty="0"/>
              <a:t>ένα κύκλωμα συνδέονται κατά σειρά </a:t>
            </a:r>
            <a:r>
              <a:rPr lang="el-GR" sz="2000" dirty="0" smtClean="0"/>
              <a:t>πηγή</a:t>
            </a:r>
            <a:r>
              <a:rPr lang="en-US" sz="2000" dirty="0" smtClean="0"/>
              <a:t> </a:t>
            </a:r>
            <a:r>
              <a:rPr lang="el-GR" sz="2000" dirty="0" smtClean="0"/>
              <a:t>ηλεκτρικού </a:t>
            </a:r>
            <a:r>
              <a:rPr lang="el-GR" sz="2000" dirty="0"/>
              <a:t>ρεύματος, διακόπτης, </a:t>
            </a:r>
            <a:r>
              <a:rPr lang="el-GR" sz="2000" dirty="0" smtClean="0"/>
              <a:t>αμπερόμετρο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ωμική αντίσταση </a:t>
            </a:r>
            <a:r>
              <a:rPr lang="el-GR" sz="2000" i="1" dirty="0"/>
              <a:t>R</a:t>
            </a:r>
            <a:r>
              <a:rPr lang="el-GR" sz="2000" dirty="0"/>
              <a:t>. Στους </a:t>
            </a:r>
            <a:r>
              <a:rPr lang="el-GR" sz="2000" dirty="0" smtClean="0"/>
              <a:t>πόλους</a:t>
            </a:r>
            <a:r>
              <a:rPr lang="en-US" sz="2000" dirty="0" smtClean="0"/>
              <a:t> </a:t>
            </a:r>
            <a:r>
              <a:rPr lang="el-GR" sz="2000" dirty="0" smtClean="0"/>
              <a:t>της </a:t>
            </a:r>
            <a:r>
              <a:rPr lang="el-GR" sz="2000" dirty="0"/>
              <a:t>πηγής συνδέεται βολτόμετρο. Όταν ο </a:t>
            </a:r>
            <a:r>
              <a:rPr lang="el-GR" sz="2000" dirty="0" smtClean="0"/>
              <a:t>διακόπτης είναι</a:t>
            </a:r>
            <a:r>
              <a:rPr lang="en-US" sz="2000" dirty="0" smtClean="0"/>
              <a:t> </a:t>
            </a:r>
            <a:r>
              <a:rPr lang="el-GR" sz="2000" dirty="0" smtClean="0"/>
              <a:t>ανοιχτός</a:t>
            </a:r>
            <a:r>
              <a:rPr lang="el-GR" sz="2000" dirty="0"/>
              <a:t>, η ένδειξη του </a:t>
            </a:r>
            <a:r>
              <a:rPr lang="el-GR" sz="2000" dirty="0" smtClean="0"/>
              <a:t>βολτομέτρου </a:t>
            </a:r>
            <a:r>
              <a:rPr lang="el-GR" sz="2000" dirty="0"/>
              <a:t>είναι 24V. </a:t>
            </a:r>
            <a:r>
              <a:rPr lang="en-US" sz="2000" dirty="0" smtClean="0"/>
              <a:t> </a:t>
            </a:r>
            <a:r>
              <a:rPr lang="el-GR" sz="2000" dirty="0" smtClean="0"/>
              <a:t>Όταν </a:t>
            </a:r>
            <a:r>
              <a:rPr lang="el-GR" sz="2000" dirty="0"/>
              <a:t>ο διακόπτης </a:t>
            </a:r>
            <a:r>
              <a:rPr lang="el-GR" sz="2000" dirty="0" smtClean="0"/>
              <a:t>είναι</a:t>
            </a:r>
            <a:r>
              <a:rPr lang="en-US" sz="2000" dirty="0" smtClean="0"/>
              <a:t> </a:t>
            </a:r>
            <a:r>
              <a:rPr lang="el-GR" sz="2000" dirty="0" smtClean="0"/>
              <a:t>κλειστός</a:t>
            </a:r>
            <a:r>
              <a:rPr lang="el-GR" sz="2000" dirty="0"/>
              <a:t>, η ένδειξη του βολτομέτρου </a:t>
            </a:r>
            <a:r>
              <a:rPr lang="el-GR" sz="2000" dirty="0" smtClean="0"/>
              <a:t>είναι</a:t>
            </a:r>
            <a:r>
              <a:rPr lang="en-US" sz="2000" dirty="0" smtClean="0"/>
              <a:t> </a:t>
            </a:r>
            <a:r>
              <a:rPr lang="el-GR" sz="2000" dirty="0" smtClean="0"/>
              <a:t>20V </a:t>
            </a:r>
            <a:r>
              <a:rPr lang="el-GR" sz="2000" dirty="0"/>
              <a:t>και του αμπερομέτρου 2Α. </a:t>
            </a:r>
            <a:r>
              <a:rPr lang="en-US" sz="2000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/>
              <a:t>Να </a:t>
            </a:r>
            <a:r>
              <a:rPr lang="el-GR" sz="2000" dirty="0"/>
              <a:t>βρεθεί 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ΗΕΔ </a:t>
            </a:r>
            <a:r>
              <a:rPr lang="el-GR" sz="2000" dirty="0"/>
              <a:t>και η εσωτερική αντίσταση της πηγής.</a:t>
            </a:r>
          </a:p>
          <a:p>
            <a:pPr algn="just">
              <a:lnSpc>
                <a:spcPct val="150000"/>
              </a:lnSpc>
            </a:pPr>
            <a:r>
              <a:rPr lang="el-GR" sz="2000" dirty="0"/>
              <a:t>Τα όργανα να θεωρηθούν </a:t>
            </a:r>
            <a:r>
              <a:rPr lang="el-GR" sz="2000" dirty="0" smtClean="0"/>
              <a:t>ιδανικά</a:t>
            </a:r>
            <a:r>
              <a:rPr lang="en-US" sz="2000" dirty="0" smtClean="0"/>
              <a:t>.</a:t>
            </a:r>
            <a:endParaRPr lang="el-G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594600" y="2901166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93364" y="1484014"/>
            <a:ext cx="5605272" cy="1488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και Ασκήσεις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17240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117282" y="381953"/>
            <a:ext cx="9215437" cy="5481935"/>
            <a:chOff x="1117282" y="381953"/>
            <a:chExt cx="9215437" cy="548193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2443" y="381953"/>
              <a:ext cx="3024187" cy="2209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Ορθογώνιο 3"/>
            <p:cNvSpPr/>
            <p:nvPr/>
          </p:nvSpPr>
          <p:spPr>
            <a:xfrm>
              <a:off x="1117282" y="2693789"/>
              <a:ext cx="9215437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Η χαρακτηριστική καμπύλη μιας ηλεκτρικής πηγής φαίνεται στο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παραπάνω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σχήμα. Το σημείο Α τομής της καμπύλης με τον άξονα της πολικής τάσης V της πηγής εκφράζει: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α.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της ηλεκτρεγερτικής δύναμης της πηγής.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β.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του ρεύματος βραχυκύκλωσης.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γ.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της ηλεκτρικής ισχύος που παρέχει η πηγή.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δ.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μέγιστη τιμή της έντασης του ρεύματος. 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17282" y="514350"/>
              <a:ext cx="4229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1.</a:t>
              </a:r>
              <a:endParaRPr lang="el-GR" sz="2000" b="1" dirty="0"/>
            </a:p>
          </p:txBody>
        </p:sp>
      </p:grpSp>
      <p:sp>
        <p:nvSpPr>
          <p:cNvPr id="8" name="Οβάλ 7"/>
          <p:cNvSpPr/>
          <p:nvPr/>
        </p:nvSpPr>
        <p:spPr>
          <a:xfrm>
            <a:off x="1048702" y="381020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344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447180" y="361609"/>
            <a:ext cx="9146479" cy="5068606"/>
            <a:chOff x="1447180" y="361609"/>
            <a:chExt cx="9146479" cy="5068606"/>
          </a:xfrm>
        </p:grpSpPr>
        <p:sp>
          <p:nvSpPr>
            <p:cNvPr id="4" name="Ορθογώνιο 3"/>
            <p:cNvSpPr/>
            <p:nvPr/>
          </p:nvSpPr>
          <p:spPr>
            <a:xfrm>
              <a:off x="1447180" y="3029558"/>
              <a:ext cx="9146479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dirty="0" smtClean="0"/>
                <a:t>Στο παραπάνω </a:t>
              </a:r>
              <a:r>
                <a:rPr lang="el-GR" sz="2000" dirty="0"/>
                <a:t>σχήμα φαίνεται η χαρακτηριστική καμπύλη μιας ηλεκτρικής πηγής.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/>
                <a:t>Αντλώντας πληροφορίες από το σχήμα μπορούμε να </a:t>
              </a:r>
              <a:r>
                <a:rPr lang="el-GR" sz="2000" dirty="0" smtClean="0"/>
                <a:t> συμπεράνουμε ότι</a:t>
              </a:r>
              <a:r>
                <a:rPr lang="en-US" sz="2000" dirty="0" smtClean="0"/>
                <a:t>:</a:t>
              </a:r>
              <a:r>
                <a:rPr lang="el-GR" sz="2000" dirty="0" smtClean="0"/>
                <a:t> 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α.</a:t>
              </a:r>
              <a:r>
                <a:rPr lang="el-GR" sz="2000" dirty="0"/>
                <a:t>  </a:t>
              </a:r>
              <a:r>
                <a:rPr lang="el-GR" sz="2000" dirty="0" smtClean="0"/>
                <a:t> Η </a:t>
              </a:r>
              <a:r>
                <a:rPr lang="el-GR" sz="2000" dirty="0"/>
                <a:t>πηγή έχει ηλεκτρεγερτική δύναμη  </a:t>
              </a:r>
              <a:r>
                <a:rPr lang="el-GR" sz="2000" i="1" dirty="0"/>
                <a:t>Ε</a:t>
              </a:r>
              <a:r>
                <a:rPr lang="el-GR" sz="2000" dirty="0"/>
                <a:t> = </a:t>
              </a:r>
              <a:r>
                <a:rPr lang="el-GR" sz="2000" dirty="0" smtClean="0"/>
                <a:t>40V</a:t>
              </a:r>
              <a:r>
                <a:rPr lang="el-GR" sz="2000" dirty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β.</a:t>
              </a:r>
              <a:r>
                <a:rPr lang="el-GR" sz="2000" dirty="0"/>
                <a:t>  </a:t>
              </a:r>
              <a:r>
                <a:rPr lang="el-GR" sz="2000" dirty="0" smtClean="0"/>
                <a:t> Το </a:t>
              </a:r>
              <a:r>
                <a:rPr lang="el-GR" sz="2000" dirty="0"/>
                <a:t>ρεύμα βραχυκύκλωσης της πηγής έχει τιμή  </a:t>
              </a:r>
              <a:r>
                <a:rPr lang="el-GR" sz="2000" i="1" dirty="0" err="1"/>
                <a:t>I</a:t>
              </a:r>
              <a:r>
                <a:rPr lang="el-GR" sz="2000" baseline="-25000" dirty="0" err="1"/>
                <a:t>β</a:t>
              </a:r>
              <a:r>
                <a:rPr lang="el-GR" sz="2000" baseline="-25000" dirty="0"/>
                <a:t> </a:t>
              </a:r>
              <a:r>
                <a:rPr lang="el-GR" sz="2000" dirty="0"/>
                <a:t>= </a:t>
              </a:r>
              <a:r>
                <a:rPr lang="el-GR" sz="2000" dirty="0" smtClean="0"/>
                <a:t>20Α</a:t>
              </a:r>
              <a:r>
                <a:rPr lang="el-GR" sz="2000" dirty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γ.</a:t>
              </a:r>
              <a:r>
                <a:rPr lang="el-GR" sz="2000" dirty="0"/>
                <a:t>  </a:t>
              </a:r>
              <a:r>
                <a:rPr lang="el-GR" sz="2000" dirty="0" smtClean="0"/>
                <a:t> Η </a:t>
              </a:r>
              <a:r>
                <a:rPr lang="el-GR" sz="2000" dirty="0"/>
                <a:t>εσωτερική αντίσταση της πηγής έχει τιμή  </a:t>
              </a:r>
              <a:r>
                <a:rPr lang="el-GR" sz="2000" i="1" dirty="0"/>
                <a:t>r</a:t>
              </a:r>
              <a:r>
                <a:rPr lang="el-GR" sz="2000" dirty="0"/>
                <a:t> = </a:t>
              </a:r>
              <a:r>
                <a:rPr lang="el-GR" sz="2000" dirty="0" smtClean="0"/>
                <a:t>0,5Ω.</a:t>
              </a:r>
              <a:endParaRPr lang="el-GR" sz="2000" dirty="0"/>
            </a:p>
          </p:txBody>
        </p:sp>
        <p:pic>
          <p:nvPicPr>
            <p:cNvPr id="5" name="Εικόνα 4"/>
            <p:cNvPicPr/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35800" y="361609"/>
              <a:ext cx="3680484" cy="242619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7" name="Ορθογώνιο 6"/>
          <p:cNvSpPr/>
          <p:nvPr/>
        </p:nvSpPr>
        <p:spPr>
          <a:xfrm>
            <a:off x="1447180" y="36160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2. </a:t>
            </a:r>
            <a:endParaRPr lang="el-GR" sz="2000" dirty="0"/>
          </a:p>
        </p:txBody>
      </p:sp>
      <p:sp>
        <p:nvSpPr>
          <p:cNvPr id="8" name="Οβάλ 7"/>
          <p:cNvSpPr/>
          <p:nvPr/>
        </p:nvSpPr>
        <p:spPr>
          <a:xfrm>
            <a:off x="1316331" y="4961585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44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081668" y="694928"/>
            <a:ext cx="102479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3.   </a:t>
            </a:r>
            <a:r>
              <a:rPr lang="el-GR" sz="2000" dirty="0" smtClean="0"/>
              <a:t>Διαθέτουμε </a:t>
            </a:r>
            <a:r>
              <a:rPr lang="el-GR" sz="2000" dirty="0"/>
              <a:t>μια ηλεκτρική πηγή με ηλεκτρεγερτική δύναμη </a:t>
            </a:r>
            <a:r>
              <a:rPr lang="el-GR" sz="2000" i="1" dirty="0"/>
              <a:t>Ε</a:t>
            </a:r>
            <a:r>
              <a:rPr lang="el-GR" sz="2000" dirty="0"/>
              <a:t> και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. Διαθέτουμε επίσης και δύο όμοιους ηλεκτρικούς αντιστάτες με αντίσταση </a:t>
            </a:r>
            <a:r>
              <a:rPr lang="el-GR" sz="2000" i="1" dirty="0" smtClean="0"/>
              <a:t>R</a:t>
            </a:r>
            <a:r>
              <a:rPr lang="el-GR" sz="2000" dirty="0" smtClean="0"/>
              <a:t> </a:t>
            </a:r>
            <a:r>
              <a:rPr lang="el-GR" sz="2000" dirty="0"/>
              <a:t>ο καθένας. Συνδέουμε την πηγή με τους αντιστάτες σε δύο διαφορετικές συνδεσμολογίες. Την πρώτη φορά οι αντιστάτες συνδέονται σε σειρά με την ηλεκτρική πηγή και τη δεύτερη φορά συνδέονται παράλληλα.  </a:t>
            </a:r>
          </a:p>
          <a:p>
            <a:pPr algn="just">
              <a:lnSpc>
                <a:spcPct val="150000"/>
              </a:lnSpc>
            </a:pPr>
            <a:r>
              <a:rPr lang="el-GR" sz="2000" dirty="0"/>
              <a:t>Η πολική τάση στα άκρα της ηλεκτρικής πηγής θα είναι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α.  </a:t>
            </a:r>
            <a:r>
              <a:rPr lang="el-GR" sz="2000" b="1" dirty="0" smtClean="0"/>
              <a:t> </a:t>
            </a:r>
            <a:r>
              <a:rPr lang="el-GR" sz="2000" dirty="0" smtClean="0"/>
              <a:t>ίδια </a:t>
            </a:r>
            <a:r>
              <a:rPr lang="el-GR" sz="2000" dirty="0"/>
              <a:t>και στις δύο συνδεσμολογίες.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β.  </a:t>
            </a:r>
            <a:r>
              <a:rPr lang="el-GR" sz="2000" b="1" dirty="0" smtClean="0"/>
              <a:t> </a:t>
            </a:r>
            <a:r>
              <a:rPr lang="el-GR" sz="2000" dirty="0" smtClean="0"/>
              <a:t>μικρότερη </a:t>
            </a:r>
            <a:r>
              <a:rPr lang="el-GR" sz="2000" dirty="0"/>
              <a:t>στην παράλληλη συνδεσμολογία των αντιστατών.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γ.  </a:t>
            </a:r>
            <a:r>
              <a:rPr lang="el-GR" sz="2000" b="1" dirty="0" smtClean="0"/>
              <a:t> </a:t>
            </a:r>
            <a:r>
              <a:rPr lang="el-GR" sz="2000" dirty="0" smtClean="0"/>
              <a:t>μικρότερη </a:t>
            </a:r>
            <a:r>
              <a:rPr lang="el-GR" sz="2000" dirty="0"/>
              <a:t>στη συνδεσμολογία των αντιστατών σε σειρά.</a:t>
            </a:r>
          </a:p>
        </p:txBody>
      </p:sp>
      <p:sp>
        <p:nvSpPr>
          <p:cNvPr id="8" name="Οβάλ 7"/>
          <p:cNvSpPr/>
          <p:nvPr/>
        </p:nvSpPr>
        <p:spPr>
          <a:xfrm>
            <a:off x="958586" y="3976476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84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1037064" y="566920"/>
            <a:ext cx="9902283" cy="3971626"/>
            <a:chOff x="1037064" y="566920"/>
            <a:chExt cx="9902283" cy="3971626"/>
          </a:xfrm>
        </p:grpSpPr>
        <p:sp>
          <p:nvSpPr>
            <p:cNvPr id="8" name="Ορθογώνιο 7"/>
            <p:cNvSpPr/>
            <p:nvPr/>
          </p:nvSpPr>
          <p:spPr>
            <a:xfrm>
              <a:off x="1037064" y="566920"/>
              <a:ext cx="6634975" cy="33239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4.  </a:t>
              </a:r>
              <a:r>
                <a:rPr lang="el-GR" sz="2000" dirty="0" smtClean="0"/>
                <a:t>Ένας </a:t>
              </a:r>
              <a:r>
                <a:rPr lang="el-GR" sz="2000" dirty="0"/>
                <a:t>μαθητής μετά από το αντίστοιχο </a:t>
              </a:r>
              <a:r>
                <a:rPr lang="el-GR" sz="2000" dirty="0" smtClean="0"/>
                <a:t>πείραμα είχε </a:t>
              </a:r>
              <a:r>
                <a:rPr lang="el-GR" sz="2000" dirty="0"/>
                <a:t>σχεδιάσει την χαρακτηριστική καμπύλη μιας </a:t>
              </a:r>
              <a:r>
                <a:rPr lang="el-GR" sz="2000" dirty="0" smtClean="0"/>
                <a:t>ηλεκτρικής πηγής</a:t>
              </a:r>
              <a:r>
                <a:rPr lang="el-GR" sz="2000" dirty="0"/>
                <a:t>. Από λάθος σκίστηκε το χαρτί και τα κομμάτια </a:t>
              </a:r>
              <a:r>
                <a:rPr lang="el-GR" sz="2000" dirty="0" smtClean="0"/>
                <a:t>πετάχτηκαν στα </a:t>
              </a:r>
              <a:r>
                <a:rPr lang="el-GR" sz="2000" dirty="0"/>
                <a:t>σκουπίδια. Ότι απόμεινε από το διάγραμμα του μαθητή </a:t>
              </a:r>
              <a:r>
                <a:rPr lang="el-GR" sz="2000" dirty="0" smtClean="0"/>
                <a:t> φαίνεται </a:t>
              </a:r>
              <a:r>
                <a:rPr lang="el-GR" sz="2000" dirty="0"/>
                <a:t>στο </a:t>
              </a:r>
              <a:r>
                <a:rPr lang="el-GR" sz="2000" dirty="0" smtClean="0"/>
                <a:t>παρακάτω </a:t>
              </a:r>
              <a:r>
                <a:rPr lang="el-GR" sz="2000" dirty="0"/>
                <a:t>σχήμα</a:t>
              </a:r>
              <a:r>
                <a:rPr lang="el-GR" sz="2000" dirty="0" smtClean="0"/>
                <a:t>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smtClean="0"/>
                <a:t>Το </a:t>
              </a:r>
              <a:r>
                <a:rPr lang="el-GR" sz="2000" dirty="0"/>
                <a:t>ρεύμα βραχυκύκλωσης της πηγής είναι: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α.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1A</a:t>
              </a:r>
              <a:r>
                <a:rPr lang="el-GR" sz="2000" dirty="0"/>
                <a:t>. 			  </a:t>
              </a:r>
              <a:r>
                <a:rPr lang="el-GR" sz="2000" b="1" dirty="0" smtClean="0"/>
                <a:t>β</a:t>
              </a:r>
              <a:r>
                <a:rPr lang="el-GR" sz="2000" b="1" dirty="0"/>
                <a:t>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2A</a:t>
              </a:r>
              <a:r>
                <a:rPr lang="el-GR" sz="2000" dirty="0"/>
                <a:t>. 		            </a:t>
              </a:r>
              <a:r>
                <a:rPr lang="el-GR" sz="2000" b="1" dirty="0" smtClean="0"/>
                <a:t>γ</a:t>
              </a:r>
              <a:r>
                <a:rPr lang="el-GR" sz="2000" b="1" dirty="0"/>
                <a:t>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3Α.</a:t>
              </a:r>
              <a:endParaRPr lang="el-GR" sz="2000" dirty="0"/>
            </a:p>
          </p:txBody>
        </p:sp>
        <p:pic>
          <p:nvPicPr>
            <p:cNvPr id="9" name="Εικόνα 8"/>
            <p:cNvPicPr/>
            <p:nvPr/>
          </p:nvPicPr>
          <p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794702" y="812643"/>
              <a:ext cx="3144645" cy="372590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Οβάλ 10"/>
          <p:cNvSpPr/>
          <p:nvPr/>
        </p:nvSpPr>
        <p:spPr>
          <a:xfrm>
            <a:off x="6189414" y="3422277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19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Ομάδα 6"/>
          <p:cNvGrpSpPr/>
          <p:nvPr/>
        </p:nvGrpSpPr>
        <p:grpSpPr>
          <a:xfrm>
            <a:off x="1465827" y="432440"/>
            <a:ext cx="8935473" cy="5397919"/>
            <a:chOff x="1031487" y="386720"/>
            <a:chExt cx="8935473" cy="5397919"/>
          </a:xfrm>
        </p:grpSpPr>
        <p:sp>
          <p:nvSpPr>
            <p:cNvPr id="4" name="Ορθογώνιο 3"/>
            <p:cNvSpPr/>
            <p:nvPr/>
          </p:nvSpPr>
          <p:spPr>
            <a:xfrm>
              <a:off x="1031487" y="386720"/>
              <a:ext cx="893547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5.  </a:t>
              </a:r>
              <a:r>
                <a:rPr lang="el-GR" sz="2000" dirty="0" smtClean="0"/>
                <a:t>Στο </a:t>
              </a:r>
              <a:r>
                <a:rPr lang="el-GR" sz="2000" dirty="0"/>
                <a:t>σχήμα παρουσιάζονται οι χαρακτηριστικές </a:t>
              </a:r>
              <a:r>
                <a:rPr lang="el-GR" sz="2000" dirty="0" smtClean="0"/>
                <a:t> καμπύλες </a:t>
              </a:r>
              <a:r>
                <a:rPr lang="el-GR" sz="2000" dirty="0"/>
                <a:t>δύο πηγών (1) και (2). Οι εσωτερικές αντιστάσεις </a:t>
              </a:r>
              <a:r>
                <a:rPr lang="el-GR" sz="2000" dirty="0" smtClean="0"/>
                <a:t> των </a:t>
              </a:r>
              <a:r>
                <a:rPr lang="el-GR" sz="2000" dirty="0"/>
                <a:t>πηγών (1) και (2) είναι r</a:t>
              </a:r>
              <a:r>
                <a:rPr lang="el-GR" sz="2000" baseline="-25000" dirty="0"/>
                <a:t>1</a:t>
              </a:r>
              <a:r>
                <a:rPr lang="el-GR" sz="2000" dirty="0"/>
                <a:t> και </a:t>
              </a:r>
              <a:r>
                <a:rPr lang="el-GR" sz="2000" dirty="0" smtClean="0"/>
                <a:t>r</a:t>
              </a:r>
              <a:r>
                <a:rPr lang="el-GR" sz="2000" baseline="-25000" dirty="0" smtClean="0"/>
                <a:t>2</a:t>
              </a:r>
              <a:r>
                <a:rPr lang="el-GR" sz="2000" dirty="0" smtClean="0"/>
                <a:t>, αντίστοιχα</a:t>
              </a:r>
              <a:r>
                <a:rPr lang="el-GR" sz="2000" dirty="0"/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/>
                <a:t>Για τις εσωτερικές αντιστάσεις ισχύει:</a:t>
              </a:r>
            </a:p>
          </p:txBody>
        </p:sp>
        <p:pic>
          <p:nvPicPr>
            <p:cNvPr id="5" name="Εικόνα 4"/>
            <p:cNvPicPr/>
            <p:nvPr/>
          </p:nvPicPr>
          <p:blipFill>
            <a:blip r:embed="rId2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425175" y="2129884"/>
              <a:ext cx="3341649" cy="26985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1031487" y="4951141"/>
                  <a:ext cx="6787376" cy="8334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457200" algn="just">
                    <a:lnSpc>
                      <a:spcPct val="150000"/>
                    </a:lnSpc>
                    <a:spcAft>
                      <a:spcPts val="1000"/>
                    </a:spcAft>
                  </a:pP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α.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</a:t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.            </a:t>
                  </a:r>
                  <a:r>
                    <a:rPr lang="el-GR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</a:t>
                  </a:r>
                  <a:r>
                    <a:rPr lang="el-GR" b="1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β</a:t>
                  </a: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</a:t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               </a:t>
                  </a:r>
                  <a:r>
                    <a:rPr lang="el-GR" b="1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γ</a:t>
                  </a: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                    </a:t>
                  </a:r>
                  <a:endParaRPr lang="el-GR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1487" y="4951141"/>
                  <a:ext cx="6787376" cy="8334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Οβάλ 7"/>
          <p:cNvSpPr/>
          <p:nvPr/>
        </p:nvSpPr>
        <p:spPr>
          <a:xfrm>
            <a:off x="4271962" y="527324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791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674370" y="279035"/>
            <a:ext cx="10908030" cy="5598474"/>
            <a:chOff x="674370" y="279035"/>
            <a:chExt cx="10908030" cy="5598474"/>
          </a:xfrm>
        </p:grpSpPr>
        <p:sp>
          <p:nvSpPr>
            <p:cNvPr id="4" name="Ορθογώνιο 3"/>
            <p:cNvSpPr/>
            <p:nvPr/>
          </p:nvSpPr>
          <p:spPr>
            <a:xfrm>
              <a:off x="674370" y="279035"/>
              <a:ext cx="1081278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ea typeface="Times New Roman" panose="02020603050405020304" pitchFamily="18" charset="0"/>
                </a:rPr>
                <a:t>6.  </a:t>
              </a:r>
              <a:r>
                <a:rPr lang="el-GR" sz="2000" dirty="0" err="1">
                  <a:solidFill>
                    <a:srgbClr val="000000"/>
                  </a:solidFill>
                  <a:ea typeface="Times New Roman" panose="02020603050405020304" pitchFamily="18" charset="0"/>
                </a:rPr>
                <a:t>Tέσσερις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αντιστάτες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1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,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2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,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3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και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4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με αντίστοιχες αντιστάσεις 6Ω, 6Ω, 3Ω και 6Ω συνδέονται, όπως φαίνεται στο παρακάτω κύκλωμα. Η ένταση του ρεύματος που διαρρέει τον αντιστάτη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3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είναι 4Α. Τα άκρα Α και Δ της διάταξης συνδέονται με πηγή ΗΕΔ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και αμελητέα εσωτερική αντίσταση.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9471" y="1837326"/>
              <a:ext cx="4089122" cy="1730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Ορθογώνιο 4"/>
            <p:cNvSpPr/>
            <p:nvPr/>
          </p:nvSpPr>
          <p:spPr>
            <a:xfrm>
              <a:off x="674370" y="3476852"/>
              <a:ext cx="10908030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Α.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Ποια θα είναι η ένδειξη ενός ιδανικού βολτομέτρου, αν τα άκρα του συνδεθούν στα σημεία Γ και Δ;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Β.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την ολική αντίσταση του κυκλώματος.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Γ.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την ΗΕΔ της πηγής.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Δ.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το κόστος της ηλεκτρικής ενέργειας για τη λειτουργία της διάταξης επί 24 ώρες, όταν μια </a:t>
              </a:r>
              <a:r>
                <a:rPr lang="el-GR" sz="2000" dirty="0" err="1">
                  <a:solidFill>
                    <a:srgbClr val="000000"/>
                  </a:solidFill>
                  <a:ea typeface="Times New Roman" panose="02020603050405020304" pitchFamily="18" charset="0"/>
                </a:rPr>
                <a:t>kWh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κοστίζει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0,111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Ευρώ.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107574" y="3165056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ΓΔ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2473" y="4029926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l-GR" sz="24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5923" y="4446347"/>
            <a:ext cx="7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9209" y="5386854"/>
            <a:ext cx="981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306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33" y="2601933"/>
            <a:ext cx="1234760" cy="1176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2068893" y="2192984"/>
            <a:ext cx="81903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Όταν θετικό φορτίο </a:t>
            </a:r>
            <a:r>
              <a:rPr lang="en-US" sz="2000" b="1" i="1" dirty="0" smtClean="0"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φτάνει στον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αρνητικό πόλο (-) </a:t>
            </a:r>
            <a:r>
              <a:rPr lang="el-GR" sz="2000" b="1" dirty="0" smtClean="0">
                <a:latin typeface="Comic Sans MS" panose="030F0702030302020204" pitchFamily="66" charset="0"/>
              </a:rPr>
              <a:t>της πηγής έχει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ελάχιστη 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 δυναμική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ενέργεια,</a:t>
            </a:r>
            <a:r>
              <a:rPr lang="el-GR" sz="2000" b="1" dirty="0" smtClean="0">
                <a:latin typeface="Comic Sans MS" panose="030F0702030302020204" pitchFamily="66" charset="0"/>
              </a:rPr>
              <a:t> ενώ όταν βγαίνει από τον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θετικό πόλο (+) </a:t>
            </a:r>
            <a:r>
              <a:rPr lang="el-GR" sz="2000" b="1" dirty="0" smtClean="0">
                <a:latin typeface="Comic Sans MS" panose="030F0702030302020204" pitchFamily="66" charset="0"/>
              </a:rPr>
              <a:t>έχει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μέγιστη ηλεκτρική δυναμική ενέργεια.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μεταβολή της ενέργειας οφείλεται στην πηγή, είναι ανάλογη του φορτίου </a:t>
            </a:r>
            <a:r>
              <a:rPr lang="en-US" sz="2000" b="1" i="1" dirty="0" smtClean="0"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που μετακινείται και αποδίδεται </a:t>
            </a:r>
            <a:r>
              <a:rPr lang="el-GR" sz="2000" b="1" dirty="0">
                <a:latin typeface="Comic Sans MS" panose="030F0702030302020204" pitchFamily="66" charset="0"/>
              </a:rPr>
              <a:t>στο ηλεκτρικό κύκλωμα που </a:t>
            </a:r>
            <a:r>
              <a:rPr lang="el-GR" sz="2000" b="1" dirty="0" smtClean="0">
                <a:latin typeface="Comic Sans MS" panose="030F0702030302020204" pitchFamily="66" charset="0"/>
              </a:rPr>
              <a:t>το φορτίο διατρέχει</a:t>
            </a:r>
            <a:r>
              <a:rPr lang="el-GR" sz="2000" b="1" dirty="0">
                <a:latin typeface="Comic Sans MS" panose="030F0702030302020204" pitchFamily="66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ικανότητα της πηγής να προσφέρει ενέργεια στο μετακινούμενο φορτίο χαρακτηρίζεται από το μέγεθος</a:t>
            </a:r>
          </a:p>
        </p:txBody>
      </p:sp>
      <p:grpSp>
        <p:nvGrpSpPr>
          <p:cNvPr id="36" name="Ομάδα 35"/>
          <p:cNvGrpSpPr/>
          <p:nvPr/>
        </p:nvGrpSpPr>
        <p:grpSpPr>
          <a:xfrm>
            <a:off x="3945413" y="243629"/>
            <a:ext cx="3888470" cy="1773496"/>
            <a:chOff x="3945413" y="243629"/>
            <a:chExt cx="3888470" cy="1773496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3945413" y="243629"/>
              <a:ext cx="3888470" cy="1773496"/>
              <a:chOff x="3945413" y="243629"/>
              <a:chExt cx="3888470" cy="1773496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3945413" y="243629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28" name="Ομάδα 27"/>
                <p:cNvGrpSpPr/>
                <p:nvPr/>
              </p:nvGrpSpPr>
              <p:grpSpPr>
                <a:xfrm>
                  <a:off x="4646502" y="756277"/>
                  <a:ext cx="2347737" cy="431800"/>
                  <a:chOff x="4008438" y="1773238"/>
                  <a:chExt cx="3815669" cy="431800"/>
                </a:xfrm>
              </p:grpSpPr>
              <p:sp>
                <p:nvSpPr>
                  <p:cNvPr id="29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600" y="1818535"/>
                    <a:ext cx="2374899" cy="3385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 </a:t>
                    </a:r>
                    <a:r>
                      <a:rPr lang="en-US" altLang="el-GR" sz="16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= </a:t>
                    </a: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</a:t>
                    </a:r>
                    <a:r>
                      <a:rPr lang="en-US" altLang="el-GR" sz="1600" baseline="-250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A </a:t>
                    </a:r>
                    <a:r>
                      <a:rPr lang="en-US" altLang="el-GR" sz="16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- </a:t>
                    </a: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</a:t>
                    </a:r>
                    <a:r>
                      <a:rPr lang="en-US" altLang="el-GR" sz="1600" baseline="-250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B</a:t>
                    </a:r>
                    <a:endParaRPr lang="el-GR" altLang="el-GR" sz="1600" dirty="0">
                      <a:solidFill>
                        <a:srgbClr val="0066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30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175499" y="1989138"/>
                    <a:ext cx="6484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7824107" y="1773238"/>
                    <a:ext cx="0" cy="4318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2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08438" y="1989138"/>
                    <a:ext cx="92806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3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008438" y="1773238"/>
                    <a:ext cx="0" cy="4318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51" name="Ομάδα 50"/>
                <p:cNvGrpSpPr/>
                <p:nvPr/>
              </p:nvGrpSpPr>
              <p:grpSpPr>
                <a:xfrm>
                  <a:off x="3945413" y="243629"/>
                  <a:ext cx="3888470" cy="1773496"/>
                  <a:chOff x="527843" y="301426"/>
                  <a:chExt cx="3888470" cy="1773496"/>
                </a:xfrm>
              </p:grpSpPr>
              <p:grpSp>
                <p:nvGrpSpPr>
                  <p:cNvPr id="50" name="Ομάδα 49"/>
                  <p:cNvGrpSpPr/>
                  <p:nvPr/>
                </p:nvGrpSpPr>
                <p:grpSpPr>
                  <a:xfrm>
                    <a:off x="527843" y="301426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27" name="Ομάδα 26"/>
                    <p:cNvGrpSpPr/>
                    <p:nvPr/>
                  </p:nvGrpSpPr>
                  <p:grpSpPr>
                    <a:xfrm>
                      <a:off x="849993" y="681366"/>
                      <a:ext cx="3080262" cy="361869"/>
                      <a:chOff x="3429552" y="665676"/>
                      <a:chExt cx="5491713" cy="361869"/>
                    </a:xfrm>
                  </p:grpSpPr>
                  <p:sp>
                    <p:nvSpPr>
                      <p:cNvPr id="22" name="Text Box 1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29552" y="665676"/>
                        <a:ext cx="433388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sz="16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q</a:t>
                        </a:r>
                        <a:endParaRPr lang="el-GR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23" name="Text Box 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87877" y="688991"/>
                        <a:ext cx="433388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sz="16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q</a:t>
                        </a:r>
                        <a:endParaRPr lang="el-GR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26" name="Ομάδα 25"/>
                    <p:cNvGrpSpPr/>
                    <p:nvPr/>
                  </p:nvGrpSpPr>
                  <p:grpSpPr>
                    <a:xfrm>
                      <a:off x="785051" y="1406391"/>
                      <a:ext cx="399961" cy="369332"/>
                      <a:chOff x="3648076" y="2670352"/>
                      <a:chExt cx="399961" cy="369332"/>
                    </a:xfrm>
                  </p:grpSpPr>
                  <p:sp>
                    <p:nvSpPr>
                      <p:cNvPr id="2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6" y="299719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67899" y="2670352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48" name="Ομάδα 47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47" name="Ομάδα 4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6" name="Ομάδα 5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7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8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1341438"/>
                            <a:ext cx="0" cy="187166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1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2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3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12720" y="3014383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4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35638" y="3213100"/>
                            <a:ext cx="35290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5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6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7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8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19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20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21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772855" y="2931331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5" name="Ευθεία γραμμή σύνδεσης 4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55" name="Ομάδα 54"/>
                      <p:cNvGrpSpPr/>
                      <p:nvPr/>
                    </p:nvGrpSpPr>
                    <p:grpSpPr>
                      <a:xfrm>
                        <a:off x="1299706" y="1472480"/>
                        <a:ext cx="495946" cy="342131"/>
                        <a:chOff x="4303894" y="2490183"/>
                        <a:chExt cx="495946" cy="342131"/>
                      </a:xfrm>
                    </p:grpSpPr>
                    <p:cxnSp>
                      <p:nvCxnSpPr>
                        <p:cNvPr id="42" name="Ευθεία γραμμή σύνδεσης 41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54" name="TextBox 53"/>
                        <p:cNvSpPr txBox="1"/>
                        <p:nvPr/>
                      </p:nvSpPr>
                      <p:spPr>
                        <a:xfrm>
                          <a:off x="4303894" y="2490183"/>
                          <a:ext cx="36622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2" name="Ομάδα 51"/>
                  <p:cNvGrpSpPr/>
                  <p:nvPr/>
                </p:nvGrpSpPr>
                <p:grpSpPr>
                  <a:xfrm>
                    <a:off x="1697106" y="1435580"/>
                    <a:ext cx="1049391" cy="338554"/>
                    <a:chOff x="-1667257" y="-248724"/>
                    <a:chExt cx="1870931" cy="338554"/>
                  </a:xfrm>
                </p:grpSpPr>
                <p:sp>
                  <p:nvSpPr>
                    <p:cNvPr id="53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1667257" y="-248724"/>
                      <a:ext cx="433388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q</a:t>
                      </a:r>
                      <a:endParaRPr lang="el-GR" altLang="el-GR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56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229707" y="-248724"/>
                      <a:ext cx="433381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q</a:t>
                      </a:r>
                      <a:endParaRPr lang="el-GR" altLang="el-GR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</p:grpSp>
            </p:grpSp>
          </p:grpSp>
          <p:sp>
            <p:nvSpPr>
              <p:cNvPr id="34" name="Ορθογώνιο 33"/>
              <p:cNvSpPr/>
              <p:nvPr/>
            </p:nvSpPr>
            <p:spPr>
              <a:xfrm>
                <a:off x="4761742" y="1716337"/>
                <a:ext cx="45719" cy="577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" name="Ομάδα 1"/>
            <p:cNvGrpSpPr/>
            <p:nvPr/>
          </p:nvGrpSpPr>
          <p:grpSpPr>
            <a:xfrm>
              <a:off x="7370102" y="1010803"/>
              <a:ext cx="365667" cy="437775"/>
              <a:chOff x="8628519" y="1237666"/>
              <a:chExt cx="365667" cy="437775"/>
            </a:xfrm>
          </p:grpSpPr>
          <p:sp>
            <p:nvSpPr>
              <p:cNvPr id="49" name="Text Box 30"/>
              <p:cNvSpPr txBox="1">
                <a:spLocks noChangeArrowheads="1"/>
              </p:cNvSpPr>
              <p:nvPr/>
            </p:nvSpPr>
            <p:spPr bwMode="auto">
              <a:xfrm>
                <a:off x="8628519" y="1237666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58" name="Line 29"/>
              <p:cNvSpPr>
                <a:spLocks noChangeShapeType="1"/>
              </p:cNvSpPr>
              <p:nvPr/>
            </p:nvSpPr>
            <p:spPr bwMode="auto">
              <a:xfrm flipH="1">
                <a:off x="8988678" y="1288632"/>
                <a:ext cx="5508" cy="38680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831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117600" y="531406"/>
            <a:ext cx="9912350" cy="5452819"/>
            <a:chOff x="1117600" y="531406"/>
            <a:chExt cx="9912350" cy="5452819"/>
          </a:xfrm>
        </p:grpSpPr>
        <p:sp>
          <p:nvSpPr>
            <p:cNvPr id="4" name="Ορθογώνιο 3"/>
            <p:cNvSpPr/>
            <p:nvPr/>
          </p:nvSpPr>
          <p:spPr>
            <a:xfrm>
              <a:off x="1117600" y="531406"/>
              <a:ext cx="991235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7.  </a:t>
              </a:r>
              <a:r>
                <a:rPr lang="el-GR" sz="2000" dirty="0"/>
                <a:t>Το κύκλωμα του σχήματος αποτελείται από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 = </a:t>
              </a:r>
              <a:r>
                <a:rPr lang="el-GR" sz="2000" dirty="0" smtClean="0"/>
                <a:t>4Ω </a:t>
              </a:r>
              <a:r>
                <a:rPr lang="el-GR" sz="2000" dirty="0"/>
                <a:t>και πηγή συνεχούς ρεύματος ηλεκτρεγερτικής δύναμης και εσωτερικής αντίστασης </a:t>
              </a:r>
              <a:r>
                <a:rPr lang="el-GR" sz="2000" i="1" dirty="0"/>
                <a:t>r</a:t>
              </a:r>
              <a:r>
                <a:rPr lang="el-GR" sz="2000" dirty="0"/>
                <a:t>. Η χαρακτηριστική καμπύλη της πηγής (</a:t>
              </a:r>
              <a:r>
                <a:rPr lang="el-GR" sz="2000" i="1" dirty="0" err="1"/>
                <a:t>V</a:t>
              </a:r>
              <a:r>
                <a:rPr lang="el-GR" sz="2000" baseline="-25000" dirty="0" err="1"/>
                <a:t>π</a:t>
              </a:r>
              <a:r>
                <a:rPr lang="el-GR" sz="2000" dirty="0"/>
                <a:t> – </a:t>
              </a:r>
              <a:r>
                <a:rPr lang="el-GR" sz="2000" i="1" dirty="0"/>
                <a:t>Ι</a:t>
              </a:r>
              <a:r>
                <a:rPr lang="el-GR" sz="2000" dirty="0"/>
                <a:t>) φαίνεται στο παρακάτω διάγραμμα.</a:t>
              </a: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20" y="2083028"/>
              <a:ext cx="5422423" cy="142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Ορθογώνιο 4"/>
            <p:cNvSpPr/>
            <p:nvPr/>
          </p:nvSpPr>
          <p:spPr>
            <a:xfrm>
              <a:off x="1117600" y="3583568"/>
              <a:ext cx="9912350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b="1" dirty="0"/>
                <a:t>α.  </a:t>
              </a:r>
              <a:r>
                <a:rPr lang="el-GR" sz="2000" dirty="0"/>
                <a:t>Να βρείτε την ηλεκτρεγερτική δύναμη της πηγής και να υπολογίσετε την εσωτερική της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β.  </a:t>
              </a:r>
              <a:r>
                <a:rPr lang="el-GR" sz="2000" dirty="0" err="1"/>
                <a:t>Nα</a:t>
              </a:r>
              <a:r>
                <a:rPr lang="el-GR" sz="2000" dirty="0"/>
                <a:t> υπολογίσετε την ένταση του ρεύματος </a:t>
              </a:r>
              <a:r>
                <a:rPr lang="el-GR" sz="2000" i="1" dirty="0"/>
                <a:t>Ι</a:t>
              </a:r>
              <a:r>
                <a:rPr lang="el-GR" sz="2000" dirty="0"/>
                <a:t> που διαρρέει το κύκλωμα και την πολική τάση </a:t>
              </a:r>
              <a:r>
                <a:rPr lang="el-GR" sz="2000" i="1" dirty="0" err="1"/>
                <a:t>V</a:t>
              </a:r>
              <a:r>
                <a:rPr lang="el-GR" sz="2000" baseline="-25000" dirty="0" err="1"/>
                <a:t>π</a:t>
              </a:r>
              <a:r>
                <a:rPr lang="el-GR" sz="2000" dirty="0"/>
                <a:t> της πηγής.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γ.  </a:t>
              </a:r>
              <a:r>
                <a:rPr lang="el-GR" sz="2000" dirty="0" err="1"/>
                <a:t>Nα</a:t>
              </a:r>
              <a:r>
                <a:rPr lang="el-GR" sz="2000" dirty="0"/>
                <a:t> υπολογίσετε τη θερμότητα </a:t>
              </a:r>
              <a:r>
                <a:rPr lang="el-GR" sz="2000" i="1" dirty="0"/>
                <a:t>Q</a:t>
              </a:r>
              <a:r>
                <a:rPr lang="el-GR" sz="2000" dirty="0"/>
                <a:t> που αναπτύσσεται στην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 σε χρόνο </a:t>
              </a:r>
              <a:r>
                <a:rPr lang="el-GR" sz="2000" i="1" dirty="0"/>
                <a:t>t</a:t>
              </a:r>
              <a:r>
                <a:rPr lang="el-GR" sz="2000" dirty="0"/>
                <a:t> = </a:t>
              </a:r>
              <a:r>
                <a:rPr lang="el-GR" sz="2000" dirty="0" smtClean="0"/>
                <a:t>600s</a:t>
              </a:r>
              <a:r>
                <a:rPr lang="el-GR" sz="2000" dirty="0"/>
                <a:t>.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022600" y="4067026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2600" y="497555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32800" y="5753392"/>
            <a:ext cx="153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9600J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306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C065-2F4E-4810-9E33-8004DFE43162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838202" y="479257"/>
            <a:ext cx="8135938" cy="675173"/>
          </a:xfrm>
        </p:spPr>
        <p:txBody>
          <a:bodyPr>
            <a:normAutofit fontScale="90000"/>
          </a:bodyPr>
          <a:lstStyle/>
          <a:p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Ηλεκτρεγερτική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Δύναμη </a:t>
            </a:r>
            <a:r>
              <a:rPr lang="en-US" alt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(ΗΕΔ</a:t>
            </a: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Πηγής</a:t>
            </a:r>
            <a:endParaRPr lang="el-GR" altLang="el-GR" sz="36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9180" y="1234440"/>
                <a:ext cx="1771650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180" y="1234440"/>
                <a:ext cx="1771650" cy="1097480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27773" y="2848837"/>
            <a:ext cx="39827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l-GR" sz="2000" b="1" dirty="0">
                <a:latin typeface="Comic Sans MS" panose="030F0702030302020204" pitchFamily="66" charset="0"/>
              </a:rPr>
              <a:t>Μονάδα μέτρησης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ΗΕΔ στο </a:t>
            </a:r>
            <a:r>
              <a:rPr lang="en-US" altLang="el-GR" sz="2000" b="1" dirty="0">
                <a:latin typeface="Comic Sans MS" panose="030F0702030302020204" pitchFamily="66" charset="0"/>
              </a:rPr>
              <a:t>SI:</a:t>
            </a:r>
            <a:endParaRPr lang="el-GR" alt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52910" y="2689261"/>
                <a:ext cx="2196465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𝟏𝐉𝐨𝐮𝐥𝐞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𝟏𝐂𝐨𝐮𝐥𝐨𝐦𝐛</m:t>
                          </m:r>
                        </m:den>
                      </m:f>
                      <m:r>
                        <a:rPr lang="en-US" sz="2400" b="1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4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910" y="2689261"/>
                <a:ext cx="2196465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Ελεύθερη σχεδίαση 9"/>
          <p:cNvSpPr/>
          <p:nvPr/>
        </p:nvSpPr>
        <p:spPr>
          <a:xfrm>
            <a:off x="6722109" y="1474466"/>
            <a:ext cx="401067" cy="1774481"/>
          </a:xfrm>
          <a:custGeom>
            <a:avLst/>
            <a:gdLst>
              <a:gd name="connsiteX0" fmla="*/ 0 w 594360"/>
              <a:gd name="connsiteY0" fmla="*/ 0 h 1497330"/>
              <a:gd name="connsiteX1" fmla="*/ 114300 w 594360"/>
              <a:gd name="connsiteY1" fmla="*/ 45720 h 1497330"/>
              <a:gd name="connsiteX2" fmla="*/ 148590 w 594360"/>
              <a:gd name="connsiteY2" fmla="*/ 57150 h 1497330"/>
              <a:gd name="connsiteX3" fmla="*/ 194310 w 594360"/>
              <a:gd name="connsiteY3" fmla="*/ 80010 h 1497330"/>
              <a:gd name="connsiteX4" fmla="*/ 228600 w 594360"/>
              <a:gd name="connsiteY4" fmla="*/ 102870 h 1497330"/>
              <a:gd name="connsiteX5" fmla="*/ 274320 w 594360"/>
              <a:gd name="connsiteY5" fmla="*/ 114300 h 1497330"/>
              <a:gd name="connsiteX6" fmla="*/ 342900 w 594360"/>
              <a:gd name="connsiteY6" fmla="*/ 171450 h 1497330"/>
              <a:gd name="connsiteX7" fmla="*/ 434340 w 594360"/>
              <a:gd name="connsiteY7" fmla="*/ 240030 h 1497330"/>
              <a:gd name="connsiteX8" fmla="*/ 480060 w 594360"/>
              <a:gd name="connsiteY8" fmla="*/ 308610 h 1497330"/>
              <a:gd name="connsiteX9" fmla="*/ 502920 w 594360"/>
              <a:gd name="connsiteY9" fmla="*/ 342900 h 1497330"/>
              <a:gd name="connsiteX10" fmla="*/ 537210 w 594360"/>
              <a:gd name="connsiteY10" fmla="*/ 388620 h 1497330"/>
              <a:gd name="connsiteX11" fmla="*/ 571500 w 594360"/>
              <a:gd name="connsiteY11" fmla="*/ 491490 h 1497330"/>
              <a:gd name="connsiteX12" fmla="*/ 582930 w 594360"/>
              <a:gd name="connsiteY12" fmla="*/ 525780 h 1497330"/>
              <a:gd name="connsiteX13" fmla="*/ 594360 w 594360"/>
              <a:gd name="connsiteY13" fmla="*/ 560070 h 1497330"/>
              <a:gd name="connsiteX14" fmla="*/ 582930 w 594360"/>
              <a:gd name="connsiteY14" fmla="*/ 788670 h 1497330"/>
              <a:gd name="connsiteX15" fmla="*/ 571500 w 594360"/>
              <a:gd name="connsiteY15" fmla="*/ 822960 h 1497330"/>
              <a:gd name="connsiteX16" fmla="*/ 560070 w 594360"/>
              <a:gd name="connsiteY16" fmla="*/ 902970 h 1497330"/>
              <a:gd name="connsiteX17" fmla="*/ 548640 w 594360"/>
              <a:gd name="connsiteY17" fmla="*/ 937260 h 1497330"/>
              <a:gd name="connsiteX18" fmla="*/ 525780 w 594360"/>
              <a:gd name="connsiteY18" fmla="*/ 1074420 h 1497330"/>
              <a:gd name="connsiteX19" fmla="*/ 491490 w 594360"/>
              <a:gd name="connsiteY19" fmla="*/ 1177290 h 1497330"/>
              <a:gd name="connsiteX20" fmla="*/ 480060 w 594360"/>
              <a:gd name="connsiteY20" fmla="*/ 1211580 h 1497330"/>
              <a:gd name="connsiteX21" fmla="*/ 457200 w 594360"/>
              <a:gd name="connsiteY21" fmla="*/ 1245870 h 1497330"/>
              <a:gd name="connsiteX22" fmla="*/ 445770 w 594360"/>
              <a:gd name="connsiteY22" fmla="*/ 1280160 h 1497330"/>
              <a:gd name="connsiteX23" fmla="*/ 377190 w 594360"/>
              <a:gd name="connsiteY23" fmla="*/ 1383030 h 1497330"/>
              <a:gd name="connsiteX24" fmla="*/ 354330 w 594360"/>
              <a:gd name="connsiteY24" fmla="*/ 1417320 h 1497330"/>
              <a:gd name="connsiteX25" fmla="*/ 320040 w 594360"/>
              <a:gd name="connsiteY25" fmla="*/ 1451610 h 1497330"/>
              <a:gd name="connsiteX26" fmla="*/ 262890 w 594360"/>
              <a:gd name="connsiteY26" fmla="*/ 1497330 h 149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360" h="1497330">
                <a:moveTo>
                  <a:pt x="0" y="0"/>
                </a:moveTo>
                <a:cubicBezTo>
                  <a:pt x="156098" y="52033"/>
                  <a:pt x="-3427" y="-4734"/>
                  <a:pt x="114300" y="45720"/>
                </a:cubicBezTo>
                <a:cubicBezTo>
                  <a:pt x="125374" y="50466"/>
                  <a:pt x="137516" y="52404"/>
                  <a:pt x="148590" y="57150"/>
                </a:cubicBezTo>
                <a:cubicBezTo>
                  <a:pt x="164251" y="63862"/>
                  <a:pt x="179516" y="71556"/>
                  <a:pt x="194310" y="80010"/>
                </a:cubicBezTo>
                <a:cubicBezTo>
                  <a:pt x="206237" y="86826"/>
                  <a:pt x="215974" y="97459"/>
                  <a:pt x="228600" y="102870"/>
                </a:cubicBezTo>
                <a:cubicBezTo>
                  <a:pt x="243039" y="109058"/>
                  <a:pt x="259080" y="110490"/>
                  <a:pt x="274320" y="114300"/>
                </a:cubicBezTo>
                <a:cubicBezTo>
                  <a:pt x="366935" y="176043"/>
                  <a:pt x="246092" y="92243"/>
                  <a:pt x="342900" y="171450"/>
                </a:cubicBezTo>
                <a:cubicBezTo>
                  <a:pt x="372388" y="195576"/>
                  <a:pt x="413206" y="208329"/>
                  <a:pt x="434340" y="240030"/>
                </a:cubicBezTo>
                <a:lnTo>
                  <a:pt x="480060" y="308610"/>
                </a:lnTo>
                <a:cubicBezTo>
                  <a:pt x="487680" y="320040"/>
                  <a:pt x="494678" y="331910"/>
                  <a:pt x="502920" y="342900"/>
                </a:cubicBezTo>
                <a:lnTo>
                  <a:pt x="537210" y="388620"/>
                </a:lnTo>
                <a:lnTo>
                  <a:pt x="571500" y="491490"/>
                </a:lnTo>
                <a:lnTo>
                  <a:pt x="582930" y="525780"/>
                </a:lnTo>
                <a:lnTo>
                  <a:pt x="594360" y="560070"/>
                </a:lnTo>
                <a:cubicBezTo>
                  <a:pt x="590550" y="636270"/>
                  <a:pt x="589539" y="712662"/>
                  <a:pt x="582930" y="788670"/>
                </a:cubicBezTo>
                <a:cubicBezTo>
                  <a:pt x="581886" y="800673"/>
                  <a:pt x="573863" y="811146"/>
                  <a:pt x="571500" y="822960"/>
                </a:cubicBezTo>
                <a:cubicBezTo>
                  <a:pt x="566216" y="849378"/>
                  <a:pt x="565354" y="876552"/>
                  <a:pt x="560070" y="902970"/>
                </a:cubicBezTo>
                <a:cubicBezTo>
                  <a:pt x="557707" y="914784"/>
                  <a:pt x="551003" y="925446"/>
                  <a:pt x="548640" y="937260"/>
                </a:cubicBezTo>
                <a:cubicBezTo>
                  <a:pt x="539550" y="982711"/>
                  <a:pt x="540437" y="1030448"/>
                  <a:pt x="525780" y="1074420"/>
                </a:cubicBezTo>
                <a:lnTo>
                  <a:pt x="491490" y="1177290"/>
                </a:lnTo>
                <a:cubicBezTo>
                  <a:pt x="487680" y="1188720"/>
                  <a:pt x="486743" y="1201555"/>
                  <a:pt x="480060" y="1211580"/>
                </a:cubicBezTo>
                <a:cubicBezTo>
                  <a:pt x="472440" y="1223010"/>
                  <a:pt x="463343" y="1233583"/>
                  <a:pt x="457200" y="1245870"/>
                </a:cubicBezTo>
                <a:cubicBezTo>
                  <a:pt x="451812" y="1256646"/>
                  <a:pt x="451621" y="1269628"/>
                  <a:pt x="445770" y="1280160"/>
                </a:cubicBezTo>
                <a:lnTo>
                  <a:pt x="377190" y="1383030"/>
                </a:lnTo>
                <a:cubicBezTo>
                  <a:pt x="369570" y="1394460"/>
                  <a:pt x="364044" y="1407606"/>
                  <a:pt x="354330" y="1417320"/>
                </a:cubicBezTo>
                <a:cubicBezTo>
                  <a:pt x="342900" y="1428750"/>
                  <a:pt x="332458" y="1441262"/>
                  <a:pt x="320040" y="1451610"/>
                </a:cubicBezTo>
                <a:cubicBezTo>
                  <a:pt x="233527" y="1523704"/>
                  <a:pt x="329397" y="1430823"/>
                  <a:pt x="262890" y="149733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Ελεύθερη σχεδίαση 10"/>
          <p:cNvSpPr/>
          <p:nvPr/>
        </p:nvSpPr>
        <p:spPr>
          <a:xfrm>
            <a:off x="5831584" y="1530451"/>
            <a:ext cx="176023" cy="1177489"/>
          </a:xfrm>
          <a:custGeom>
            <a:avLst/>
            <a:gdLst>
              <a:gd name="connsiteX0" fmla="*/ 525792 w 525792"/>
              <a:gd name="connsiteY0" fmla="*/ 0 h 1463279"/>
              <a:gd name="connsiteX1" fmla="*/ 445782 w 525792"/>
              <a:gd name="connsiteY1" fmla="*/ 11430 h 1463279"/>
              <a:gd name="connsiteX2" fmla="*/ 411492 w 525792"/>
              <a:gd name="connsiteY2" fmla="*/ 22860 h 1463279"/>
              <a:gd name="connsiteX3" fmla="*/ 331482 w 525792"/>
              <a:gd name="connsiteY3" fmla="*/ 80010 h 1463279"/>
              <a:gd name="connsiteX4" fmla="*/ 262902 w 525792"/>
              <a:gd name="connsiteY4" fmla="*/ 125730 h 1463279"/>
              <a:gd name="connsiteX5" fmla="*/ 228612 w 525792"/>
              <a:gd name="connsiteY5" fmla="*/ 171450 h 1463279"/>
              <a:gd name="connsiteX6" fmla="*/ 148602 w 525792"/>
              <a:gd name="connsiteY6" fmla="*/ 240030 h 1463279"/>
              <a:gd name="connsiteX7" fmla="*/ 114312 w 525792"/>
              <a:gd name="connsiteY7" fmla="*/ 320040 h 1463279"/>
              <a:gd name="connsiteX8" fmla="*/ 91452 w 525792"/>
              <a:gd name="connsiteY8" fmla="*/ 354330 h 1463279"/>
              <a:gd name="connsiteX9" fmla="*/ 80022 w 525792"/>
              <a:gd name="connsiteY9" fmla="*/ 388620 h 1463279"/>
              <a:gd name="connsiteX10" fmla="*/ 57162 w 525792"/>
              <a:gd name="connsiteY10" fmla="*/ 480060 h 1463279"/>
              <a:gd name="connsiteX11" fmla="*/ 34302 w 525792"/>
              <a:gd name="connsiteY11" fmla="*/ 548640 h 1463279"/>
              <a:gd name="connsiteX12" fmla="*/ 11442 w 525792"/>
              <a:gd name="connsiteY12" fmla="*/ 662940 h 1463279"/>
              <a:gd name="connsiteX13" fmla="*/ 12 w 525792"/>
              <a:gd name="connsiteY13" fmla="*/ 788670 h 1463279"/>
              <a:gd name="connsiteX14" fmla="*/ 22872 w 525792"/>
              <a:gd name="connsiteY14" fmla="*/ 1028700 h 1463279"/>
              <a:gd name="connsiteX15" fmla="*/ 57162 w 525792"/>
              <a:gd name="connsiteY15" fmla="*/ 1097280 h 1463279"/>
              <a:gd name="connsiteX16" fmla="*/ 68592 w 525792"/>
              <a:gd name="connsiteY16" fmla="*/ 1131570 h 1463279"/>
              <a:gd name="connsiteX17" fmla="*/ 91452 w 525792"/>
              <a:gd name="connsiteY17" fmla="*/ 1165860 h 1463279"/>
              <a:gd name="connsiteX18" fmla="*/ 114312 w 525792"/>
              <a:gd name="connsiteY18" fmla="*/ 1234440 h 1463279"/>
              <a:gd name="connsiteX19" fmla="*/ 160032 w 525792"/>
              <a:gd name="connsiteY19" fmla="*/ 1268730 h 1463279"/>
              <a:gd name="connsiteX20" fmla="*/ 217182 w 525792"/>
              <a:gd name="connsiteY20" fmla="*/ 1337310 h 1463279"/>
              <a:gd name="connsiteX21" fmla="*/ 285762 w 525792"/>
              <a:gd name="connsiteY21" fmla="*/ 1371600 h 1463279"/>
              <a:gd name="connsiteX22" fmla="*/ 388632 w 525792"/>
              <a:gd name="connsiteY22" fmla="*/ 1440180 h 1463279"/>
              <a:gd name="connsiteX23" fmla="*/ 445782 w 525792"/>
              <a:gd name="connsiteY23" fmla="*/ 1463040 h 1463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25792" h="1463279">
                <a:moveTo>
                  <a:pt x="525792" y="0"/>
                </a:moveTo>
                <a:cubicBezTo>
                  <a:pt x="499122" y="3810"/>
                  <a:pt x="472200" y="6146"/>
                  <a:pt x="445782" y="11430"/>
                </a:cubicBezTo>
                <a:cubicBezTo>
                  <a:pt x="433968" y="13793"/>
                  <a:pt x="422268" y="17472"/>
                  <a:pt x="411492" y="22860"/>
                </a:cubicBezTo>
                <a:cubicBezTo>
                  <a:pt x="392912" y="32150"/>
                  <a:pt x="344425" y="70950"/>
                  <a:pt x="331482" y="80010"/>
                </a:cubicBezTo>
                <a:cubicBezTo>
                  <a:pt x="308974" y="95765"/>
                  <a:pt x="279387" y="103751"/>
                  <a:pt x="262902" y="125730"/>
                </a:cubicBezTo>
                <a:cubicBezTo>
                  <a:pt x="251472" y="140970"/>
                  <a:pt x="241010" y="156986"/>
                  <a:pt x="228612" y="171450"/>
                </a:cubicBezTo>
                <a:cubicBezTo>
                  <a:pt x="199956" y="204882"/>
                  <a:pt x="184739" y="212927"/>
                  <a:pt x="148602" y="240030"/>
                </a:cubicBezTo>
                <a:cubicBezTo>
                  <a:pt x="135779" y="278500"/>
                  <a:pt x="136911" y="280493"/>
                  <a:pt x="114312" y="320040"/>
                </a:cubicBezTo>
                <a:cubicBezTo>
                  <a:pt x="107496" y="331967"/>
                  <a:pt x="97595" y="342043"/>
                  <a:pt x="91452" y="354330"/>
                </a:cubicBezTo>
                <a:cubicBezTo>
                  <a:pt x="86064" y="365106"/>
                  <a:pt x="83192" y="376996"/>
                  <a:pt x="80022" y="388620"/>
                </a:cubicBezTo>
                <a:cubicBezTo>
                  <a:pt x="71755" y="418931"/>
                  <a:pt x="67097" y="450254"/>
                  <a:pt x="57162" y="480060"/>
                </a:cubicBezTo>
                <a:cubicBezTo>
                  <a:pt x="49542" y="502920"/>
                  <a:pt x="38263" y="524871"/>
                  <a:pt x="34302" y="548640"/>
                </a:cubicBezTo>
                <a:cubicBezTo>
                  <a:pt x="20289" y="632715"/>
                  <a:pt x="28493" y="594737"/>
                  <a:pt x="11442" y="662940"/>
                </a:cubicBezTo>
                <a:cubicBezTo>
                  <a:pt x="7632" y="704850"/>
                  <a:pt x="12" y="746587"/>
                  <a:pt x="12" y="788670"/>
                </a:cubicBezTo>
                <a:cubicBezTo>
                  <a:pt x="12" y="899327"/>
                  <a:pt x="-1303" y="944086"/>
                  <a:pt x="22872" y="1028700"/>
                </a:cubicBezTo>
                <a:cubicBezTo>
                  <a:pt x="42025" y="1095736"/>
                  <a:pt x="23766" y="1030488"/>
                  <a:pt x="57162" y="1097280"/>
                </a:cubicBezTo>
                <a:cubicBezTo>
                  <a:pt x="62550" y="1108056"/>
                  <a:pt x="63204" y="1120794"/>
                  <a:pt x="68592" y="1131570"/>
                </a:cubicBezTo>
                <a:cubicBezTo>
                  <a:pt x="74735" y="1143857"/>
                  <a:pt x="85873" y="1153307"/>
                  <a:pt x="91452" y="1165860"/>
                </a:cubicBezTo>
                <a:cubicBezTo>
                  <a:pt x="101239" y="1187880"/>
                  <a:pt x="95035" y="1219982"/>
                  <a:pt x="114312" y="1234440"/>
                </a:cubicBezTo>
                <a:cubicBezTo>
                  <a:pt x="129552" y="1245870"/>
                  <a:pt x="146562" y="1255260"/>
                  <a:pt x="160032" y="1268730"/>
                </a:cubicBezTo>
                <a:cubicBezTo>
                  <a:pt x="249942" y="1358640"/>
                  <a:pt x="104832" y="1243685"/>
                  <a:pt x="217182" y="1337310"/>
                </a:cubicBezTo>
                <a:cubicBezTo>
                  <a:pt x="278072" y="1388052"/>
                  <a:pt x="223902" y="1337233"/>
                  <a:pt x="285762" y="1371600"/>
                </a:cubicBezTo>
                <a:lnTo>
                  <a:pt x="388632" y="1440180"/>
                </a:lnTo>
                <a:cubicBezTo>
                  <a:pt x="429262" y="1467267"/>
                  <a:pt x="409185" y="1463040"/>
                  <a:pt x="445782" y="146304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7250017" y="2832611"/>
                <a:ext cx="11753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𝟏𝐕𝐨𝐥𝐭</m:t>
                      </m:r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017" y="2832611"/>
                <a:ext cx="117532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045116" y="3717318"/>
            <a:ext cx="7080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Η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Ηλεκτρεγερτική Δύναμη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μιας πηγής εκφράζει την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 ανά μονάδα ηλεκτρικού φορτίου </a:t>
            </a:r>
            <a:r>
              <a:rPr lang="el-GR" sz="2400" b="1" dirty="0" smtClean="0">
                <a:latin typeface="Comic Sans MS" panose="030F0702030302020204" pitchFamily="66" charset="0"/>
              </a:rPr>
              <a:t>που προσφέρει η πηγή στο κύκλωμα.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61" y="4243570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11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5" grpId="0"/>
      <p:bldP spid="8" grpId="0"/>
      <p:bldP spid="9" grpId="0"/>
      <p:bldP spid="10" grpId="0" animBg="1"/>
      <p:bldP spid="11" grpId="0" animBg="1"/>
      <p:bldP spid="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271" y="974590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34640" y="416521"/>
            <a:ext cx="7509510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!!!!! </a:t>
            </a: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Ηλεκτρεγερτική Δύναμη </a:t>
            </a:r>
            <a:r>
              <a:rPr lang="el-GR" sz="2400" b="1" dirty="0" smtClean="0">
                <a:latin typeface="Comic Sans MS" panose="030F0702030302020204" pitchFamily="66" charset="0"/>
              </a:rPr>
              <a:t>μιας πηγής δεν είναι </a:t>
            </a:r>
            <a:r>
              <a:rPr lang="el-GR" sz="2400" b="1" dirty="0" smtClean="0">
                <a:latin typeface="Comic Sans MS" panose="030F0702030302020204" pitchFamily="66" charset="0"/>
              </a:rPr>
              <a:t>δύναμη</a:t>
            </a:r>
            <a:r>
              <a:rPr lang="en-US" sz="2400" b="1" dirty="0" smtClean="0">
                <a:latin typeface="Comic Sans MS" panose="030F0702030302020204" pitchFamily="66" charset="0"/>
              </a:rPr>
              <a:t>,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έχει </a:t>
            </a: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διαστάσεις Διαφοράς Δυναμικού. </a:t>
            </a:r>
            <a:endParaRPr lang="el-G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2620266" y="2039899"/>
            <a:ext cx="6951468" cy="675173"/>
          </a:xfrm>
        </p:spPr>
        <p:txBody>
          <a:bodyPr>
            <a:normAutofit/>
          </a:bodyPr>
          <a:lstStyle/>
          <a:p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Μια άλλη έκφραση της ΗΕΔ πηγής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34486" y="3079870"/>
                <a:ext cx="1771650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486" y="3079870"/>
                <a:ext cx="1771650" cy="1097480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91051" y="2752897"/>
                <a:ext cx="1771650" cy="1662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num>
                            <m:den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l-GR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051" y="2752897"/>
                <a:ext cx="1771650" cy="1662186"/>
              </a:xfrm>
              <a:prstGeom prst="rect">
                <a:avLst/>
              </a:prstGeom>
              <a:blipFill>
                <a:blip r:embed="rId4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Δεξί βέλος 11"/>
          <p:cNvSpPr/>
          <p:nvPr/>
        </p:nvSpPr>
        <p:spPr>
          <a:xfrm>
            <a:off x="7040880" y="3628610"/>
            <a:ext cx="640080" cy="15119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80960" y="3124890"/>
                <a:ext cx="1771650" cy="1011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3124890"/>
                <a:ext cx="1771650" cy="1011111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3918509" y="3172310"/>
            <a:ext cx="1360170" cy="954107"/>
            <a:chOff x="3529474" y="3216930"/>
            <a:chExt cx="1360170" cy="954107"/>
          </a:xfrm>
        </p:grpSpPr>
        <p:sp>
          <p:nvSpPr>
            <p:cNvPr id="10" name="Δεξί βέλος 9"/>
            <p:cNvSpPr/>
            <p:nvPr/>
          </p:nvSpPr>
          <p:spPr>
            <a:xfrm>
              <a:off x="3806190" y="3673229"/>
              <a:ext cx="883920" cy="14735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29474" y="3216930"/>
              <a:ext cx="13601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l-GR" sz="1400" b="1" dirty="0" smtClean="0">
                  <a:latin typeface="Comic Sans MS" panose="030F0702030302020204" pitchFamily="66" charset="0"/>
                </a:rPr>
                <a:t>διαιρώ με</a:t>
              </a:r>
            </a:p>
            <a:p>
              <a:pPr algn="ctr">
                <a:lnSpc>
                  <a:spcPct val="200000"/>
                </a:lnSpc>
              </a:pPr>
              <a:r>
                <a:rPr lang="el-GR" sz="1400" b="1" dirty="0" smtClean="0">
                  <a:latin typeface="Comic Sans MS" panose="030F0702030302020204" pitchFamily="66" charset="0"/>
                </a:rPr>
                <a:t>το χρόνο </a:t>
              </a:r>
              <a:r>
                <a:rPr lang="en-US" sz="1400" b="1" i="1" dirty="0" smtClean="0">
                  <a:latin typeface="Comic Sans MS" panose="030F0702030302020204" pitchFamily="66" charset="0"/>
                </a:rPr>
                <a:t>t</a:t>
              </a:r>
              <a:endParaRPr lang="el-GR" sz="1400" b="1" i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501142" y="4626875"/>
            <a:ext cx="4537039" cy="96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Έτσι</a:t>
            </a:r>
            <a:r>
              <a:rPr lang="en-US" sz="2000" b="1" dirty="0" smtClean="0">
                <a:latin typeface="Comic Sans MS" panose="030F0702030302020204" pitchFamily="66" charset="0"/>
              </a:rPr>
              <a:t>,</a:t>
            </a:r>
            <a:r>
              <a:rPr lang="el-GR" sz="2000" b="1" dirty="0" smtClean="0">
                <a:latin typeface="Comic Sans MS" panose="030F0702030302020204" pitchFamily="66" charset="0"/>
              </a:rPr>
              <a:t> προκύπτει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ένας άλλος τρόπος υπολογισμού της ισχύος μιας πηγής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80580" y="4900854"/>
            <a:ext cx="2039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πηγής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0" name="Ελεύθερη σχεδίαση 19"/>
          <p:cNvSpPr/>
          <p:nvPr/>
        </p:nvSpPr>
        <p:spPr>
          <a:xfrm>
            <a:off x="6135624" y="2749802"/>
            <a:ext cx="640080" cy="852934"/>
          </a:xfrm>
          <a:custGeom>
            <a:avLst/>
            <a:gdLst>
              <a:gd name="connsiteX0" fmla="*/ 402336 w 640080"/>
              <a:gd name="connsiteY0" fmla="*/ 20830 h 852934"/>
              <a:gd name="connsiteX1" fmla="*/ 91440 w 640080"/>
              <a:gd name="connsiteY1" fmla="*/ 2542 h 852934"/>
              <a:gd name="connsiteX2" fmla="*/ 64008 w 640080"/>
              <a:gd name="connsiteY2" fmla="*/ 11686 h 852934"/>
              <a:gd name="connsiteX3" fmla="*/ 18288 w 640080"/>
              <a:gd name="connsiteY3" fmla="*/ 93982 h 852934"/>
              <a:gd name="connsiteX4" fmla="*/ 9144 w 640080"/>
              <a:gd name="connsiteY4" fmla="*/ 121414 h 852934"/>
              <a:gd name="connsiteX5" fmla="*/ 0 w 640080"/>
              <a:gd name="connsiteY5" fmla="*/ 148846 h 852934"/>
              <a:gd name="connsiteX6" fmla="*/ 9144 w 640080"/>
              <a:gd name="connsiteY6" fmla="*/ 450598 h 852934"/>
              <a:gd name="connsiteX7" fmla="*/ 18288 w 640080"/>
              <a:gd name="connsiteY7" fmla="*/ 514606 h 852934"/>
              <a:gd name="connsiteX8" fmla="*/ 45720 w 640080"/>
              <a:gd name="connsiteY8" fmla="*/ 596902 h 852934"/>
              <a:gd name="connsiteX9" fmla="*/ 54864 w 640080"/>
              <a:gd name="connsiteY9" fmla="*/ 624334 h 852934"/>
              <a:gd name="connsiteX10" fmla="*/ 73152 w 640080"/>
              <a:gd name="connsiteY10" fmla="*/ 651766 h 852934"/>
              <a:gd name="connsiteX11" fmla="*/ 82296 w 640080"/>
              <a:gd name="connsiteY11" fmla="*/ 679198 h 852934"/>
              <a:gd name="connsiteX12" fmla="*/ 146304 w 640080"/>
              <a:gd name="connsiteY12" fmla="*/ 761494 h 852934"/>
              <a:gd name="connsiteX13" fmla="*/ 164592 w 640080"/>
              <a:gd name="connsiteY13" fmla="*/ 788926 h 852934"/>
              <a:gd name="connsiteX14" fmla="*/ 192024 w 640080"/>
              <a:gd name="connsiteY14" fmla="*/ 798070 h 852934"/>
              <a:gd name="connsiteX15" fmla="*/ 219456 w 640080"/>
              <a:gd name="connsiteY15" fmla="*/ 816358 h 852934"/>
              <a:gd name="connsiteX16" fmla="*/ 246888 w 640080"/>
              <a:gd name="connsiteY16" fmla="*/ 825502 h 852934"/>
              <a:gd name="connsiteX17" fmla="*/ 301752 w 640080"/>
              <a:gd name="connsiteY17" fmla="*/ 852934 h 852934"/>
              <a:gd name="connsiteX18" fmla="*/ 393192 w 640080"/>
              <a:gd name="connsiteY18" fmla="*/ 843790 h 852934"/>
              <a:gd name="connsiteX19" fmla="*/ 448056 w 640080"/>
              <a:gd name="connsiteY19" fmla="*/ 788926 h 852934"/>
              <a:gd name="connsiteX20" fmla="*/ 475488 w 640080"/>
              <a:gd name="connsiteY20" fmla="*/ 770638 h 852934"/>
              <a:gd name="connsiteX21" fmla="*/ 493776 w 640080"/>
              <a:gd name="connsiteY21" fmla="*/ 743206 h 852934"/>
              <a:gd name="connsiteX22" fmla="*/ 521208 w 640080"/>
              <a:gd name="connsiteY22" fmla="*/ 724918 h 852934"/>
              <a:gd name="connsiteX23" fmla="*/ 557784 w 640080"/>
              <a:gd name="connsiteY23" fmla="*/ 670054 h 852934"/>
              <a:gd name="connsiteX24" fmla="*/ 576072 w 640080"/>
              <a:gd name="connsiteY24" fmla="*/ 642622 h 852934"/>
              <a:gd name="connsiteX25" fmla="*/ 594360 w 640080"/>
              <a:gd name="connsiteY25" fmla="*/ 578614 h 852934"/>
              <a:gd name="connsiteX26" fmla="*/ 612648 w 640080"/>
              <a:gd name="connsiteY26" fmla="*/ 505462 h 852934"/>
              <a:gd name="connsiteX27" fmla="*/ 630936 w 640080"/>
              <a:gd name="connsiteY27" fmla="*/ 478030 h 852934"/>
              <a:gd name="connsiteX28" fmla="*/ 640080 w 640080"/>
              <a:gd name="connsiteY28" fmla="*/ 432310 h 852934"/>
              <a:gd name="connsiteX29" fmla="*/ 621792 w 640080"/>
              <a:gd name="connsiteY29" fmla="*/ 304294 h 852934"/>
              <a:gd name="connsiteX30" fmla="*/ 594360 w 640080"/>
              <a:gd name="connsiteY30" fmla="*/ 194566 h 852934"/>
              <a:gd name="connsiteX31" fmla="*/ 566928 w 640080"/>
              <a:gd name="connsiteY31" fmla="*/ 130558 h 852934"/>
              <a:gd name="connsiteX32" fmla="*/ 512064 w 640080"/>
              <a:gd name="connsiteY32" fmla="*/ 84838 h 852934"/>
              <a:gd name="connsiteX33" fmla="*/ 484632 w 640080"/>
              <a:gd name="connsiteY33" fmla="*/ 57406 h 852934"/>
              <a:gd name="connsiteX34" fmla="*/ 457200 w 640080"/>
              <a:gd name="connsiteY34" fmla="*/ 48262 h 852934"/>
              <a:gd name="connsiteX35" fmla="*/ 429768 w 640080"/>
              <a:gd name="connsiteY35" fmla="*/ 29974 h 852934"/>
              <a:gd name="connsiteX36" fmla="*/ 402336 w 640080"/>
              <a:gd name="connsiteY36" fmla="*/ 20830 h 852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40080" h="852934">
                <a:moveTo>
                  <a:pt x="402336" y="20830"/>
                </a:moveTo>
                <a:cubicBezTo>
                  <a:pt x="345948" y="16258"/>
                  <a:pt x="348933" y="-7758"/>
                  <a:pt x="91440" y="2542"/>
                </a:cubicBezTo>
                <a:cubicBezTo>
                  <a:pt x="82296" y="5590"/>
                  <a:pt x="72028" y="6339"/>
                  <a:pt x="64008" y="11686"/>
                </a:cubicBezTo>
                <a:cubicBezTo>
                  <a:pt x="28811" y="35151"/>
                  <a:pt x="31921" y="53084"/>
                  <a:pt x="18288" y="93982"/>
                </a:cubicBezTo>
                <a:lnTo>
                  <a:pt x="9144" y="121414"/>
                </a:lnTo>
                <a:lnTo>
                  <a:pt x="0" y="148846"/>
                </a:lnTo>
                <a:cubicBezTo>
                  <a:pt x="3048" y="249430"/>
                  <a:pt x="4119" y="350093"/>
                  <a:pt x="9144" y="450598"/>
                </a:cubicBezTo>
                <a:cubicBezTo>
                  <a:pt x="10220" y="472124"/>
                  <a:pt x="13442" y="493605"/>
                  <a:pt x="18288" y="514606"/>
                </a:cubicBezTo>
                <a:lnTo>
                  <a:pt x="45720" y="596902"/>
                </a:lnTo>
                <a:cubicBezTo>
                  <a:pt x="48768" y="606046"/>
                  <a:pt x="49517" y="616314"/>
                  <a:pt x="54864" y="624334"/>
                </a:cubicBezTo>
                <a:cubicBezTo>
                  <a:pt x="60960" y="633478"/>
                  <a:pt x="68237" y="641936"/>
                  <a:pt x="73152" y="651766"/>
                </a:cubicBezTo>
                <a:cubicBezTo>
                  <a:pt x="77463" y="660387"/>
                  <a:pt x="77615" y="670772"/>
                  <a:pt x="82296" y="679198"/>
                </a:cubicBezTo>
                <a:cubicBezTo>
                  <a:pt x="128518" y="762397"/>
                  <a:pt x="101875" y="708180"/>
                  <a:pt x="146304" y="761494"/>
                </a:cubicBezTo>
                <a:cubicBezTo>
                  <a:pt x="153339" y="769937"/>
                  <a:pt x="156010" y="782061"/>
                  <a:pt x="164592" y="788926"/>
                </a:cubicBezTo>
                <a:cubicBezTo>
                  <a:pt x="172118" y="794947"/>
                  <a:pt x="183403" y="793759"/>
                  <a:pt x="192024" y="798070"/>
                </a:cubicBezTo>
                <a:cubicBezTo>
                  <a:pt x="201854" y="802985"/>
                  <a:pt x="209626" y="811443"/>
                  <a:pt x="219456" y="816358"/>
                </a:cubicBezTo>
                <a:cubicBezTo>
                  <a:pt x="228077" y="820669"/>
                  <a:pt x="238267" y="821191"/>
                  <a:pt x="246888" y="825502"/>
                </a:cubicBezTo>
                <a:cubicBezTo>
                  <a:pt x="317792" y="860954"/>
                  <a:pt x="232801" y="829950"/>
                  <a:pt x="301752" y="852934"/>
                </a:cubicBezTo>
                <a:cubicBezTo>
                  <a:pt x="332232" y="849886"/>
                  <a:pt x="365128" y="856068"/>
                  <a:pt x="393192" y="843790"/>
                </a:cubicBezTo>
                <a:cubicBezTo>
                  <a:pt x="416887" y="833424"/>
                  <a:pt x="426537" y="803272"/>
                  <a:pt x="448056" y="788926"/>
                </a:cubicBezTo>
                <a:lnTo>
                  <a:pt x="475488" y="770638"/>
                </a:lnTo>
                <a:cubicBezTo>
                  <a:pt x="481584" y="761494"/>
                  <a:pt x="486005" y="750977"/>
                  <a:pt x="493776" y="743206"/>
                </a:cubicBezTo>
                <a:cubicBezTo>
                  <a:pt x="501547" y="735435"/>
                  <a:pt x="513971" y="733189"/>
                  <a:pt x="521208" y="724918"/>
                </a:cubicBezTo>
                <a:cubicBezTo>
                  <a:pt x="535682" y="708377"/>
                  <a:pt x="545592" y="688342"/>
                  <a:pt x="557784" y="670054"/>
                </a:cubicBezTo>
                <a:cubicBezTo>
                  <a:pt x="563880" y="660910"/>
                  <a:pt x="572597" y="653048"/>
                  <a:pt x="576072" y="642622"/>
                </a:cubicBezTo>
                <a:cubicBezTo>
                  <a:pt x="586255" y="612074"/>
                  <a:pt x="586706" y="613059"/>
                  <a:pt x="594360" y="578614"/>
                </a:cubicBezTo>
                <a:cubicBezTo>
                  <a:pt x="598534" y="559833"/>
                  <a:pt x="602844" y="525070"/>
                  <a:pt x="612648" y="505462"/>
                </a:cubicBezTo>
                <a:cubicBezTo>
                  <a:pt x="617563" y="495632"/>
                  <a:pt x="624840" y="487174"/>
                  <a:pt x="630936" y="478030"/>
                </a:cubicBezTo>
                <a:cubicBezTo>
                  <a:pt x="633984" y="462790"/>
                  <a:pt x="640080" y="447852"/>
                  <a:pt x="640080" y="432310"/>
                </a:cubicBezTo>
                <a:cubicBezTo>
                  <a:pt x="640080" y="339941"/>
                  <a:pt x="634101" y="365838"/>
                  <a:pt x="621792" y="304294"/>
                </a:cubicBezTo>
                <a:cubicBezTo>
                  <a:pt x="603322" y="211945"/>
                  <a:pt x="624912" y="286223"/>
                  <a:pt x="594360" y="194566"/>
                </a:cubicBezTo>
                <a:cubicBezTo>
                  <a:pt x="586898" y="172179"/>
                  <a:pt x="581052" y="150332"/>
                  <a:pt x="566928" y="130558"/>
                </a:cubicBezTo>
                <a:cubicBezTo>
                  <a:pt x="543357" y="97558"/>
                  <a:pt x="540371" y="108427"/>
                  <a:pt x="512064" y="84838"/>
                </a:cubicBezTo>
                <a:cubicBezTo>
                  <a:pt x="502130" y="76559"/>
                  <a:pt x="495392" y="64579"/>
                  <a:pt x="484632" y="57406"/>
                </a:cubicBezTo>
                <a:cubicBezTo>
                  <a:pt x="476612" y="52059"/>
                  <a:pt x="465821" y="52573"/>
                  <a:pt x="457200" y="48262"/>
                </a:cubicBezTo>
                <a:cubicBezTo>
                  <a:pt x="447370" y="43347"/>
                  <a:pt x="439192" y="35628"/>
                  <a:pt x="429768" y="29974"/>
                </a:cubicBezTo>
                <a:cubicBezTo>
                  <a:pt x="423924" y="26467"/>
                  <a:pt x="458724" y="25402"/>
                  <a:pt x="402336" y="2083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Ελεύθερη σχεδίαση 20"/>
          <p:cNvSpPr/>
          <p:nvPr/>
        </p:nvSpPr>
        <p:spPr>
          <a:xfrm>
            <a:off x="6766560" y="2871216"/>
            <a:ext cx="2121408" cy="384048"/>
          </a:xfrm>
          <a:custGeom>
            <a:avLst/>
            <a:gdLst>
              <a:gd name="connsiteX0" fmla="*/ 0 w 2121408"/>
              <a:gd name="connsiteY0" fmla="*/ 91440 h 384048"/>
              <a:gd name="connsiteX1" fmla="*/ 91440 w 2121408"/>
              <a:gd name="connsiteY1" fmla="*/ 54864 h 384048"/>
              <a:gd name="connsiteX2" fmla="*/ 137160 w 2121408"/>
              <a:gd name="connsiteY2" fmla="*/ 45720 h 384048"/>
              <a:gd name="connsiteX3" fmla="*/ 219456 w 2121408"/>
              <a:gd name="connsiteY3" fmla="*/ 27432 h 384048"/>
              <a:gd name="connsiteX4" fmla="*/ 310896 w 2121408"/>
              <a:gd name="connsiteY4" fmla="*/ 18288 h 384048"/>
              <a:gd name="connsiteX5" fmla="*/ 393192 w 2121408"/>
              <a:gd name="connsiteY5" fmla="*/ 0 h 384048"/>
              <a:gd name="connsiteX6" fmla="*/ 832104 w 2121408"/>
              <a:gd name="connsiteY6" fmla="*/ 9144 h 384048"/>
              <a:gd name="connsiteX7" fmla="*/ 896112 w 2121408"/>
              <a:gd name="connsiteY7" fmla="*/ 18288 h 384048"/>
              <a:gd name="connsiteX8" fmla="*/ 1024128 w 2121408"/>
              <a:gd name="connsiteY8" fmla="*/ 27432 h 384048"/>
              <a:gd name="connsiteX9" fmla="*/ 1133856 w 2121408"/>
              <a:gd name="connsiteY9" fmla="*/ 45720 h 384048"/>
              <a:gd name="connsiteX10" fmla="*/ 1225296 w 2121408"/>
              <a:gd name="connsiteY10" fmla="*/ 64008 h 384048"/>
              <a:gd name="connsiteX11" fmla="*/ 1261872 w 2121408"/>
              <a:gd name="connsiteY11" fmla="*/ 73152 h 384048"/>
              <a:gd name="connsiteX12" fmla="*/ 1325880 w 2121408"/>
              <a:gd name="connsiteY12" fmla="*/ 82296 h 384048"/>
              <a:gd name="connsiteX13" fmla="*/ 1380744 w 2121408"/>
              <a:gd name="connsiteY13" fmla="*/ 109728 h 384048"/>
              <a:gd name="connsiteX14" fmla="*/ 1417320 w 2121408"/>
              <a:gd name="connsiteY14" fmla="*/ 118872 h 384048"/>
              <a:gd name="connsiteX15" fmla="*/ 1517904 w 2121408"/>
              <a:gd name="connsiteY15" fmla="*/ 137160 h 384048"/>
              <a:gd name="connsiteX16" fmla="*/ 1572768 w 2121408"/>
              <a:gd name="connsiteY16" fmla="*/ 155448 h 384048"/>
              <a:gd name="connsiteX17" fmla="*/ 1600200 w 2121408"/>
              <a:gd name="connsiteY17" fmla="*/ 164592 h 384048"/>
              <a:gd name="connsiteX18" fmla="*/ 1645920 w 2121408"/>
              <a:gd name="connsiteY18" fmla="*/ 173736 h 384048"/>
              <a:gd name="connsiteX19" fmla="*/ 1709928 w 2121408"/>
              <a:gd name="connsiteY19" fmla="*/ 201168 h 384048"/>
              <a:gd name="connsiteX20" fmla="*/ 1764792 w 2121408"/>
              <a:gd name="connsiteY20" fmla="*/ 210312 h 384048"/>
              <a:gd name="connsiteX21" fmla="*/ 1810512 w 2121408"/>
              <a:gd name="connsiteY21" fmla="*/ 228600 h 384048"/>
              <a:gd name="connsiteX22" fmla="*/ 1938528 w 2121408"/>
              <a:gd name="connsiteY22" fmla="*/ 256032 h 384048"/>
              <a:gd name="connsiteX23" fmla="*/ 1993392 w 2121408"/>
              <a:gd name="connsiteY23" fmla="*/ 292608 h 384048"/>
              <a:gd name="connsiteX24" fmla="*/ 2020824 w 2121408"/>
              <a:gd name="connsiteY24" fmla="*/ 310896 h 384048"/>
              <a:gd name="connsiteX25" fmla="*/ 2048256 w 2121408"/>
              <a:gd name="connsiteY25" fmla="*/ 338328 h 384048"/>
              <a:gd name="connsiteX26" fmla="*/ 2121408 w 2121408"/>
              <a:gd name="connsiteY26" fmla="*/ 384048 h 38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21408" h="384048">
                <a:moveTo>
                  <a:pt x="0" y="91440"/>
                </a:moveTo>
                <a:cubicBezTo>
                  <a:pt x="30480" y="79248"/>
                  <a:pt x="60297" y="65245"/>
                  <a:pt x="91440" y="54864"/>
                </a:cubicBezTo>
                <a:cubicBezTo>
                  <a:pt x="106184" y="49949"/>
                  <a:pt x="121963" y="48976"/>
                  <a:pt x="137160" y="45720"/>
                </a:cubicBezTo>
                <a:cubicBezTo>
                  <a:pt x="164637" y="39832"/>
                  <a:pt x="191699" y="31815"/>
                  <a:pt x="219456" y="27432"/>
                </a:cubicBezTo>
                <a:cubicBezTo>
                  <a:pt x="249713" y="22655"/>
                  <a:pt x="280533" y="22336"/>
                  <a:pt x="310896" y="18288"/>
                </a:cubicBezTo>
                <a:cubicBezTo>
                  <a:pt x="335772" y="14971"/>
                  <a:pt x="368358" y="6209"/>
                  <a:pt x="393192" y="0"/>
                </a:cubicBezTo>
                <a:lnTo>
                  <a:pt x="832104" y="9144"/>
                </a:lnTo>
                <a:cubicBezTo>
                  <a:pt x="853642" y="9927"/>
                  <a:pt x="874656" y="16245"/>
                  <a:pt x="896112" y="18288"/>
                </a:cubicBezTo>
                <a:cubicBezTo>
                  <a:pt x="938700" y="22344"/>
                  <a:pt x="981456" y="24384"/>
                  <a:pt x="1024128" y="27432"/>
                </a:cubicBezTo>
                <a:cubicBezTo>
                  <a:pt x="1060704" y="33528"/>
                  <a:pt x="1097496" y="38448"/>
                  <a:pt x="1133856" y="45720"/>
                </a:cubicBezTo>
                <a:cubicBezTo>
                  <a:pt x="1164336" y="51816"/>
                  <a:pt x="1195140" y="56469"/>
                  <a:pt x="1225296" y="64008"/>
                </a:cubicBezTo>
                <a:cubicBezTo>
                  <a:pt x="1237488" y="67056"/>
                  <a:pt x="1249507" y="70904"/>
                  <a:pt x="1261872" y="73152"/>
                </a:cubicBezTo>
                <a:cubicBezTo>
                  <a:pt x="1283077" y="77007"/>
                  <a:pt x="1304544" y="79248"/>
                  <a:pt x="1325880" y="82296"/>
                </a:cubicBezTo>
                <a:cubicBezTo>
                  <a:pt x="1441471" y="120826"/>
                  <a:pt x="1256663" y="56550"/>
                  <a:pt x="1380744" y="109728"/>
                </a:cubicBezTo>
                <a:cubicBezTo>
                  <a:pt x="1392295" y="114678"/>
                  <a:pt x="1404997" y="116407"/>
                  <a:pt x="1417320" y="118872"/>
                </a:cubicBezTo>
                <a:cubicBezTo>
                  <a:pt x="1443458" y="124100"/>
                  <a:pt x="1490935" y="129805"/>
                  <a:pt x="1517904" y="137160"/>
                </a:cubicBezTo>
                <a:cubicBezTo>
                  <a:pt x="1536502" y="142232"/>
                  <a:pt x="1554480" y="149352"/>
                  <a:pt x="1572768" y="155448"/>
                </a:cubicBezTo>
                <a:cubicBezTo>
                  <a:pt x="1581912" y="158496"/>
                  <a:pt x="1590749" y="162702"/>
                  <a:pt x="1600200" y="164592"/>
                </a:cubicBezTo>
                <a:cubicBezTo>
                  <a:pt x="1615440" y="167640"/>
                  <a:pt x="1630842" y="169967"/>
                  <a:pt x="1645920" y="173736"/>
                </a:cubicBezTo>
                <a:cubicBezTo>
                  <a:pt x="1746848" y="198968"/>
                  <a:pt x="1579081" y="161914"/>
                  <a:pt x="1709928" y="201168"/>
                </a:cubicBezTo>
                <a:cubicBezTo>
                  <a:pt x="1727686" y="206496"/>
                  <a:pt x="1746504" y="207264"/>
                  <a:pt x="1764792" y="210312"/>
                </a:cubicBezTo>
                <a:cubicBezTo>
                  <a:pt x="1780032" y="216408"/>
                  <a:pt x="1794638" y="224423"/>
                  <a:pt x="1810512" y="228600"/>
                </a:cubicBezTo>
                <a:cubicBezTo>
                  <a:pt x="1852716" y="239706"/>
                  <a:pt x="1938528" y="256032"/>
                  <a:pt x="1938528" y="256032"/>
                </a:cubicBezTo>
                <a:lnTo>
                  <a:pt x="1993392" y="292608"/>
                </a:lnTo>
                <a:cubicBezTo>
                  <a:pt x="2002536" y="298704"/>
                  <a:pt x="2013053" y="303125"/>
                  <a:pt x="2020824" y="310896"/>
                </a:cubicBezTo>
                <a:cubicBezTo>
                  <a:pt x="2029968" y="320040"/>
                  <a:pt x="2038048" y="330389"/>
                  <a:pt x="2048256" y="338328"/>
                </a:cubicBezTo>
                <a:cubicBezTo>
                  <a:pt x="2084577" y="366578"/>
                  <a:pt x="2090969" y="368829"/>
                  <a:pt x="2121408" y="384048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Ελεύθερη σχεδίαση 21"/>
          <p:cNvSpPr/>
          <p:nvPr/>
        </p:nvSpPr>
        <p:spPr>
          <a:xfrm>
            <a:off x="6135624" y="3680468"/>
            <a:ext cx="640080" cy="769336"/>
          </a:xfrm>
          <a:custGeom>
            <a:avLst/>
            <a:gdLst>
              <a:gd name="connsiteX0" fmla="*/ 402336 w 640080"/>
              <a:gd name="connsiteY0" fmla="*/ 20830 h 852934"/>
              <a:gd name="connsiteX1" fmla="*/ 91440 w 640080"/>
              <a:gd name="connsiteY1" fmla="*/ 2542 h 852934"/>
              <a:gd name="connsiteX2" fmla="*/ 64008 w 640080"/>
              <a:gd name="connsiteY2" fmla="*/ 11686 h 852934"/>
              <a:gd name="connsiteX3" fmla="*/ 18288 w 640080"/>
              <a:gd name="connsiteY3" fmla="*/ 93982 h 852934"/>
              <a:gd name="connsiteX4" fmla="*/ 9144 w 640080"/>
              <a:gd name="connsiteY4" fmla="*/ 121414 h 852934"/>
              <a:gd name="connsiteX5" fmla="*/ 0 w 640080"/>
              <a:gd name="connsiteY5" fmla="*/ 148846 h 852934"/>
              <a:gd name="connsiteX6" fmla="*/ 9144 w 640080"/>
              <a:gd name="connsiteY6" fmla="*/ 450598 h 852934"/>
              <a:gd name="connsiteX7" fmla="*/ 18288 w 640080"/>
              <a:gd name="connsiteY7" fmla="*/ 514606 h 852934"/>
              <a:gd name="connsiteX8" fmla="*/ 45720 w 640080"/>
              <a:gd name="connsiteY8" fmla="*/ 596902 h 852934"/>
              <a:gd name="connsiteX9" fmla="*/ 54864 w 640080"/>
              <a:gd name="connsiteY9" fmla="*/ 624334 h 852934"/>
              <a:gd name="connsiteX10" fmla="*/ 73152 w 640080"/>
              <a:gd name="connsiteY10" fmla="*/ 651766 h 852934"/>
              <a:gd name="connsiteX11" fmla="*/ 82296 w 640080"/>
              <a:gd name="connsiteY11" fmla="*/ 679198 h 852934"/>
              <a:gd name="connsiteX12" fmla="*/ 146304 w 640080"/>
              <a:gd name="connsiteY12" fmla="*/ 761494 h 852934"/>
              <a:gd name="connsiteX13" fmla="*/ 164592 w 640080"/>
              <a:gd name="connsiteY13" fmla="*/ 788926 h 852934"/>
              <a:gd name="connsiteX14" fmla="*/ 192024 w 640080"/>
              <a:gd name="connsiteY14" fmla="*/ 798070 h 852934"/>
              <a:gd name="connsiteX15" fmla="*/ 219456 w 640080"/>
              <a:gd name="connsiteY15" fmla="*/ 816358 h 852934"/>
              <a:gd name="connsiteX16" fmla="*/ 246888 w 640080"/>
              <a:gd name="connsiteY16" fmla="*/ 825502 h 852934"/>
              <a:gd name="connsiteX17" fmla="*/ 301752 w 640080"/>
              <a:gd name="connsiteY17" fmla="*/ 852934 h 852934"/>
              <a:gd name="connsiteX18" fmla="*/ 393192 w 640080"/>
              <a:gd name="connsiteY18" fmla="*/ 843790 h 852934"/>
              <a:gd name="connsiteX19" fmla="*/ 448056 w 640080"/>
              <a:gd name="connsiteY19" fmla="*/ 788926 h 852934"/>
              <a:gd name="connsiteX20" fmla="*/ 475488 w 640080"/>
              <a:gd name="connsiteY20" fmla="*/ 770638 h 852934"/>
              <a:gd name="connsiteX21" fmla="*/ 493776 w 640080"/>
              <a:gd name="connsiteY21" fmla="*/ 743206 h 852934"/>
              <a:gd name="connsiteX22" fmla="*/ 521208 w 640080"/>
              <a:gd name="connsiteY22" fmla="*/ 724918 h 852934"/>
              <a:gd name="connsiteX23" fmla="*/ 557784 w 640080"/>
              <a:gd name="connsiteY23" fmla="*/ 670054 h 852934"/>
              <a:gd name="connsiteX24" fmla="*/ 576072 w 640080"/>
              <a:gd name="connsiteY24" fmla="*/ 642622 h 852934"/>
              <a:gd name="connsiteX25" fmla="*/ 594360 w 640080"/>
              <a:gd name="connsiteY25" fmla="*/ 578614 h 852934"/>
              <a:gd name="connsiteX26" fmla="*/ 612648 w 640080"/>
              <a:gd name="connsiteY26" fmla="*/ 505462 h 852934"/>
              <a:gd name="connsiteX27" fmla="*/ 630936 w 640080"/>
              <a:gd name="connsiteY27" fmla="*/ 478030 h 852934"/>
              <a:gd name="connsiteX28" fmla="*/ 640080 w 640080"/>
              <a:gd name="connsiteY28" fmla="*/ 432310 h 852934"/>
              <a:gd name="connsiteX29" fmla="*/ 621792 w 640080"/>
              <a:gd name="connsiteY29" fmla="*/ 304294 h 852934"/>
              <a:gd name="connsiteX30" fmla="*/ 594360 w 640080"/>
              <a:gd name="connsiteY30" fmla="*/ 194566 h 852934"/>
              <a:gd name="connsiteX31" fmla="*/ 566928 w 640080"/>
              <a:gd name="connsiteY31" fmla="*/ 130558 h 852934"/>
              <a:gd name="connsiteX32" fmla="*/ 512064 w 640080"/>
              <a:gd name="connsiteY32" fmla="*/ 84838 h 852934"/>
              <a:gd name="connsiteX33" fmla="*/ 484632 w 640080"/>
              <a:gd name="connsiteY33" fmla="*/ 57406 h 852934"/>
              <a:gd name="connsiteX34" fmla="*/ 457200 w 640080"/>
              <a:gd name="connsiteY34" fmla="*/ 48262 h 852934"/>
              <a:gd name="connsiteX35" fmla="*/ 429768 w 640080"/>
              <a:gd name="connsiteY35" fmla="*/ 29974 h 852934"/>
              <a:gd name="connsiteX36" fmla="*/ 402336 w 640080"/>
              <a:gd name="connsiteY36" fmla="*/ 20830 h 852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40080" h="852934">
                <a:moveTo>
                  <a:pt x="402336" y="20830"/>
                </a:moveTo>
                <a:cubicBezTo>
                  <a:pt x="345948" y="16258"/>
                  <a:pt x="348933" y="-7758"/>
                  <a:pt x="91440" y="2542"/>
                </a:cubicBezTo>
                <a:cubicBezTo>
                  <a:pt x="82296" y="5590"/>
                  <a:pt x="72028" y="6339"/>
                  <a:pt x="64008" y="11686"/>
                </a:cubicBezTo>
                <a:cubicBezTo>
                  <a:pt x="28811" y="35151"/>
                  <a:pt x="31921" y="53084"/>
                  <a:pt x="18288" y="93982"/>
                </a:cubicBezTo>
                <a:lnTo>
                  <a:pt x="9144" y="121414"/>
                </a:lnTo>
                <a:lnTo>
                  <a:pt x="0" y="148846"/>
                </a:lnTo>
                <a:cubicBezTo>
                  <a:pt x="3048" y="249430"/>
                  <a:pt x="4119" y="350093"/>
                  <a:pt x="9144" y="450598"/>
                </a:cubicBezTo>
                <a:cubicBezTo>
                  <a:pt x="10220" y="472124"/>
                  <a:pt x="13442" y="493605"/>
                  <a:pt x="18288" y="514606"/>
                </a:cubicBezTo>
                <a:lnTo>
                  <a:pt x="45720" y="596902"/>
                </a:lnTo>
                <a:cubicBezTo>
                  <a:pt x="48768" y="606046"/>
                  <a:pt x="49517" y="616314"/>
                  <a:pt x="54864" y="624334"/>
                </a:cubicBezTo>
                <a:cubicBezTo>
                  <a:pt x="60960" y="633478"/>
                  <a:pt x="68237" y="641936"/>
                  <a:pt x="73152" y="651766"/>
                </a:cubicBezTo>
                <a:cubicBezTo>
                  <a:pt x="77463" y="660387"/>
                  <a:pt x="77615" y="670772"/>
                  <a:pt x="82296" y="679198"/>
                </a:cubicBezTo>
                <a:cubicBezTo>
                  <a:pt x="128518" y="762397"/>
                  <a:pt x="101875" y="708180"/>
                  <a:pt x="146304" y="761494"/>
                </a:cubicBezTo>
                <a:cubicBezTo>
                  <a:pt x="153339" y="769937"/>
                  <a:pt x="156010" y="782061"/>
                  <a:pt x="164592" y="788926"/>
                </a:cubicBezTo>
                <a:cubicBezTo>
                  <a:pt x="172118" y="794947"/>
                  <a:pt x="183403" y="793759"/>
                  <a:pt x="192024" y="798070"/>
                </a:cubicBezTo>
                <a:cubicBezTo>
                  <a:pt x="201854" y="802985"/>
                  <a:pt x="209626" y="811443"/>
                  <a:pt x="219456" y="816358"/>
                </a:cubicBezTo>
                <a:cubicBezTo>
                  <a:pt x="228077" y="820669"/>
                  <a:pt x="238267" y="821191"/>
                  <a:pt x="246888" y="825502"/>
                </a:cubicBezTo>
                <a:cubicBezTo>
                  <a:pt x="317792" y="860954"/>
                  <a:pt x="232801" y="829950"/>
                  <a:pt x="301752" y="852934"/>
                </a:cubicBezTo>
                <a:cubicBezTo>
                  <a:pt x="332232" y="849886"/>
                  <a:pt x="365128" y="856068"/>
                  <a:pt x="393192" y="843790"/>
                </a:cubicBezTo>
                <a:cubicBezTo>
                  <a:pt x="416887" y="833424"/>
                  <a:pt x="426537" y="803272"/>
                  <a:pt x="448056" y="788926"/>
                </a:cubicBezTo>
                <a:lnTo>
                  <a:pt x="475488" y="770638"/>
                </a:lnTo>
                <a:cubicBezTo>
                  <a:pt x="481584" y="761494"/>
                  <a:pt x="486005" y="750977"/>
                  <a:pt x="493776" y="743206"/>
                </a:cubicBezTo>
                <a:cubicBezTo>
                  <a:pt x="501547" y="735435"/>
                  <a:pt x="513971" y="733189"/>
                  <a:pt x="521208" y="724918"/>
                </a:cubicBezTo>
                <a:cubicBezTo>
                  <a:pt x="535682" y="708377"/>
                  <a:pt x="545592" y="688342"/>
                  <a:pt x="557784" y="670054"/>
                </a:cubicBezTo>
                <a:cubicBezTo>
                  <a:pt x="563880" y="660910"/>
                  <a:pt x="572597" y="653048"/>
                  <a:pt x="576072" y="642622"/>
                </a:cubicBezTo>
                <a:cubicBezTo>
                  <a:pt x="586255" y="612074"/>
                  <a:pt x="586706" y="613059"/>
                  <a:pt x="594360" y="578614"/>
                </a:cubicBezTo>
                <a:cubicBezTo>
                  <a:pt x="598534" y="559833"/>
                  <a:pt x="602844" y="525070"/>
                  <a:pt x="612648" y="505462"/>
                </a:cubicBezTo>
                <a:cubicBezTo>
                  <a:pt x="617563" y="495632"/>
                  <a:pt x="624840" y="487174"/>
                  <a:pt x="630936" y="478030"/>
                </a:cubicBezTo>
                <a:cubicBezTo>
                  <a:pt x="633984" y="462790"/>
                  <a:pt x="640080" y="447852"/>
                  <a:pt x="640080" y="432310"/>
                </a:cubicBezTo>
                <a:cubicBezTo>
                  <a:pt x="640080" y="339941"/>
                  <a:pt x="634101" y="365838"/>
                  <a:pt x="621792" y="304294"/>
                </a:cubicBezTo>
                <a:cubicBezTo>
                  <a:pt x="603322" y="211945"/>
                  <a:pt x="624912" y="286223"/>
                  <a:pt x="594360" y="194566"/>
                </a:cubicBezTo>
                <a:cubicBezTo>
                  <a:pt x="586898" y="172179"/>
                  <a:pt x="581052" y="150332"/>
                  <a:pt x="566928" y="130558"/>
                </a:cubicBezTo>
                <a:cubicBezTo>
                  <a:pt x="543357" y="97558"/>
                  <a:pt x="540371" y="108427"/>
                  <a:pt x="512064" y="84838"/>
                </a:cubicBezTo>
                <a:cubicBezTo>
                  <a:pt x="502130" y="76559"/>
                  <a:pt x="495392" y="64579"/>
                  <a:pt x="484632" y="57406"/>
                </a:cubicBezTo>
                <a:cubicBezTo>
                  <a:pt x="476612" y="52059"/>
                  <a:pt x="465821" y="52573"/>
                  <a:pt x="457200" y="48262"/>
                </a:cubicBezTo>
                <a:cubicBezTo>
                  <a:pt x="447370" y="43347"/>
                  <a:pt x="439192" y="35628"/>
                  <a:pt x="429768" y="29974"/>
                </a:cubicBezTo>
                <a:cubicBezTo>
                  <a:pt x="423924" y="26467"/>
                  <a:pt x="458724" y="25402"/>
                  <a:pt x="402336" y="2083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Ελεύθερη σχεδίαση 24"/>
          <p:cNvSpPr/>
          <p:nvPr/>
        </p:nvSpPr>
        <p:spPr>
          <a:xfrm rot="10248392">
            <a:off x="6792759" y="3894659"/>
            <a:ext cx="2121408" cy="384048"/>
          </a:xfrm>
          <a:custGeom>
            <a:avLst/>
            <a:gdLst>
              <a:gd name="connsiteX0" fmla="*/ 0 w 2121408"/>
              <a:gd name="connsiteY0" fmla="*/ 91440 h 384048"/>
              <a:gd name="connsiteX1" fmla="*/ 91440 w 2121408"/>
              <a:gd name="connsiteY1" fmla="*/ 54864 h 384048"/>
              <a:gd name="connsiteX2" fmla="*/ 137160 w 2121408"/>
              <a:gd name="connsiteY2" fmla="*/ 45720 h 384048"/>
              <a:gd name="connsiteX3" fmla="*/ 219456 w 2121408"/>
              <a:gd name="connsiteY3" fmla="*/ 27432 h 384048"/>
              <a:gd name="connsiteX4" fmla="*/ 310896 w 2121408"/>
              <a:gd name="connsiteY4" fmla="*/ 18288 h 384048"/>
              <a:gd name="connsiteX5" fmla="*/ 393192 w 2121408"/>
              <a:gd name="connsiteY5" fmla="*/ 0 h 384048"/>
              <a:gd name="connsiteX6" fmla="*/ 832104 w 2121408"/>
              <a:gd name="connsiteY6" fmla="*/ 9144 h 384048"/>
              <a:gd name="connsiteX7" fmla="*/ 896112 w 2121408"/>
              <a:gd name="connsiteY7" fmla="*/ 18288 h 384048"/>
              <a:gd name="connsiteX8" fmla="*/ 1024128 w 2121408"/>
              <a:gd name="connsiteY8" fmla="*/ 27432 h 384048"/>
              <a:gd name="connsiteX9" fmla="*/ 1133856 w 2121408"/>
              <a:gd name="connsiteY9" fmla="*/ 45720 h 384048"/>
              <a:gd name="connsiteX10" fmla="*/ 1225296 w 2121408"/>
              <a:gd name="connsiteY10" fmla="*/ 64008 h 384048"/>
              <a:gd name="connsiteX11" fmla="*/ 1261872 w 2121408"/>
              <a:gd name="connsiteY11" fmla="*/ 73152 h 384048"/>
              <a:gd name="connsiteX12" fmla="*/ 1325880 w 2121408"/>
              <a:gd name="connsiteY12" fmla="*/ 82296 h 384048"/>
              <a:gd name="connsiteX13" fmla="*/ 1380744 w 2121408"/>
              <a:gd name="connsiteY13" fmla="*/ 109728 h 384048"/>
              <a:gd name="connsiteX14" fmla="*/ 1417320 w 2121408"/>
              <a:gd name="connsiteY14" fmla="*/ 118872 h 384048"/>
              <a:gd name="connsiteX15" fmla="*/ 1517904 w 2121408"/>
              <a:gd name="connsiteY15" fmla="*/ 137160 h 384048"/>
              <a:gd name="connsiteX16" fmla="*/ 1572768 w 2121408"/>
              <a:gd name="connsiteY16" fmla="*/ 155448 h 384048"/>
              <a:gd name="connsiteX17" fmla="*/ 1600200 w 2121408"/>
              <a:gd name="connsiteY17" fmla="*/ 164592 h 384048"/>
              <a:gd name="connsiteX18" fmla="*/ 1645920 w 2121408"/>
              <a:gd name="connsiteY18" fmla="*/ 173736 h 384048"/>
              <a:gd name="connsiteX19" fmla="*/ 1709928 w 2121408"/>
              <a:gd name="connsiteY19" fmla="*/ 201168 h 384048"/>
              <a:gd name="connsiteX20" fmla="*/ 1764792 w 2121408"/>
              <a:gd name="connsiteY20" fmla="*/ 210312 h 384048"/>
              <a:gd name="connsiteX21" fmla="*/ 1810512 w 2121408"/>
              <a:gd name="connsiteY21" fmla="*/ 228600 h 384048"/>
              <a:gd name="connsiteX22" fmla="*/ 1938528 w 2121408"/>
              <a:gd name="connsiteY22" fmla="*/ 256032 h 384048"/>
              <a:gd name="connsiteX23" fmla="*/ 1993392 w 2121408"/>
              <a:gd name="connsiteY23" fmla="*/ 292608 h 384048"/>
              <a:gd name="connsiteX24" fmla="*/ 2020824 w 2121408"/>
              <a:gd name="connsiteY24" fmla="*/ 310896 h 384048"/>
              <a:gd name="connsiteX25" fmla="*/ 2048256 w 2121408"/>
              <a:gd name="connsiteY25" fmla="*/ 338328 h 384048"/>
              <a:gd name="connsiteX26" fmla="*/ 2121408 w 2121408"/>
              <a:gd name="connsiteY26" fmla="*/ 384048 h 38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21408" h="384048">
                <a:moveTo>
                  <a:pt x="0" y="91440"/>
                </a:moveTo>
                <a:cubicBezTo>
                  <a:pt x="30480" y="79248"/>
                  <a:pt x="60297" y="65245"/>
                  <a:pt x="91440" y="54864"/>
                </a:cubicBezTo>
                <a:cubicBezTo>
                  <a:pt x="106184" y="49949"/>
                  <a:pt x="121963" y="48976"/>
                  <a:pt x="137160" y="45720"/>
                </a:cubicBezTo>
                <a:cubicBezTo>
                  <a:pt x="164637" y="39832"/>
                  <a:pt x="191699" y="31815"/>
                  <a:pt x="219456" y="27432"/>
                </a:cubicBezTo>
                <a:cubicBezTo>
                  <a:pt x="249713" y="22655"/>
                  <a:pt x="280533" y="22336"/>
                  <a:pt x="310896" y="18288"/>
                </a:cubicBezTo>
                <a:cubicBezTo>
                  <a:pt x="335772" y="14971"/>
                  <a:pt x="368358" y="6209"/>
                  <a:pt x="393192" y="0"/>
                </a:cubicBezTo>
                <a:lnTo>
                  <a:pt x="832104" y="9144"/>
                </a:lnTo>
                <a:cubicBezTo>
                  <a:pt x="853642" y="9927"/>
                  <a:pt x="874656" y="16245"/>
                  <a:pt x="896112" y="18288"/>
                </a:cubicBezTo>
                <a:cubicBezTo>
                  <a:pt x="938700" y="22344"/>
                  <a:pt x="981456" y="24384"/>
                  <a:pt x="1024128" y="27432"/>
                </a:cubicBezTo>
                <a:cubicBezTo>
                  <a:pt x="1060704" y="33528"/>
                  <a:pt x="1097496" y="38448"/>
                  <a:pt x="1133856" y="45720"/>
                </a:cubicBezTo>
                <a:cubicBezTo>
                  <a:pt x="1164336" y="51816"/>
                  <a:pt x="1195140" y="56469"/>
                  <a:pt x="1225296" y="64008"/>
                </a:cubicBezTo>
                <a:cubicBezTo>
                  <a:pt x="1237488" y="67056"/>
                  <a:pt x="1249507" y="70904"/>
                  <a:pt x="1261872" y="73152"/>
                </a:cubicBezTo>
                <a:cubicBezTo>
                  <a:pt x="1283077" y="77007"/>
                  <a:pt x="1304544" y="79248"/>
                  <a:pt x="1325880" y="82296"/>
                </a:cubicBezTo>
                <a:cubicBezTo>
                  <a:pt x="1441471" y="120826"/>
                  <a:pt x="1256663" y="56550"/>
                  <a:pt x="1380744" y="109728"/>
                </a:cubicBezTo>
                <a:cubicBezTo>
                  <a:pt x="1392295" y="114678"/>
                  <a:pt x="1404997" y="116407"/>
                  <a:pt x="1417320" y="118872"/>
                </a:cubicBezTo>
                <a:cubicBezTo>
                  <a:pt x="1443458" y="124100"/>
                  <a:pt x="1490935" y="129805"/>
                  <a:pt x="1517904" y="137160"/>
                </a:cubicBezTo>
                <a:cubicBezTo>
                  <a:pt x="1536502" y="142232"/>
                  <a:pt x="1554480" y="149352"/>
                  <a:pt x="1572768" y="155448"/>
                </a:cubicBezTo>
                <a:cubicBezTo>
                  <a:pt x="1581912" y="158496"/>
                  <a:pt x="1590749" y="162702"/>
                  <a:pt x="1600200" y="164592"/>
                </a:cubicBezTo>
                <a:cubicBezTo>
                  <a:pt x="1615440" y="167640"/>
                  <a:pt x="1630842" y="169967"/>
                  <a:pt x="1645920" y="173736"/>
                </a:cubicBezTo>
                <a:cubicBezTo>
                  <a:pt x="1746848" y="198968"/>
                  <a:pt x="1579081" y="161914"/>
                  <a:pt x="1709928" y="201168"/>
                </a:cubicBezTo>
                <a:cubicBezTo>
                  <a:pt x="1727686" y="206496"/>
                  <a:pt x="1746504" y="207264"/>
                  <a:pt x="1764792" y="210312"/>
                </a:cubicBezTo>
                <a:cubicBezTo>
                  <a:pt x="1780032" y="216408"/>
                  <a:pt x="1794638" y="224423"/>
                  <a:pt x="1810512" y="228600"/>
                </a:cubicBezTo>
                <a:cubicBezTo>
                  <a:pt x="1852716" y="239706"/>
                  <a:pt x="1938528" y="256032"/>
                  <a:pt x="1938528" y="256032"/>
                </a:cubicBezTo>
                <a:lnTo>
                  <a:pt x="1993392" y="292608"/>
                </a:lnTo>
                <a:cubicBezTo>
                  <a:pt x="2002536" y="298704"/>
                  <a:pt x="2013053" y="303125"/>
                  <a:pt x="2020824" y="310896"/>
                </a:cubicBezTo>
                <a:cubicBezTo>
                  <a:pt x="2029968" y="320040"/>
                  <a:pt x="2038048" y="330389"/>
                  <a:pt x="2048256" y="338328"/>
                </a:cubicBezTo>
                <a:cubicBezTo>
                  <a:pt x="2084577" y="366578"/>
                  <a:pt x="2090969" y="368829"/>
                  <a:pt x="2121408" y="384048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33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53" presetClass="entr" presetSubtype="16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75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7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25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 animBg="1"/>
      <p:bldP spid="13" grpId="0"/>
      <p:bldP spid="16" grpId="0"/>
      <p:bldP spid="17" grpId="0"/>
      <p:bldP spid="20" grpId="0" animBg="1"/>
      <p:bldP spid="21" grpId="0" animBg="1"/>
      <p:bldP spid="22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1" y="647258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75241" y="351120"/>
            <a:ext cx="77983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Μια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</a:t>
            </a:r>
            <a:r>
              <a:rPr lang="el-GR" sz="2400" b="1" dirty="0" smtClean="0">
                <a:latin typeface="Comic Sans MS" panose="030F0702030302020204" pitchFamily="66" charset="0"/>
              </a:rPr>
              <a:t> είναι ένας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ενεργειακός μετατροπέας</a:t>
            </a:r>
            <a:r>
              <a:rPr lang="el-GR" sz="2400" b="1" dirty="0" smtClean="0">
                <a:latin typeface="Comic Sans MS" panose="030F0702030302020204" pitchFamily="66" charset="0"/>
              </a:rPr>
              <a:t> που μετατρέπει κάποια μορφή ενέργειας (π.χ. χημική, μηχανική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κλπ</a:t>
            </a:r>
            <a:r>
              <a:rPr lang="el-GR" sz="2400" b="1" dirty="0" smtClean="0">
                <a:latin typeface="Comic Sans MS" panose="030F0702030302020204" pitchFamily="66" charset="0"/>
              </a:rPr>
              <a:t>) σε ηλεκτρική.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66" y="4471416"/>
            <a:ext cx="1112044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001511" y="4093269"/>
            <a:ext cx="7389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Μια πηγή που έχει ΗΕΔ 9</a:t>
            </a:r>
            <a:r>
              <a:rPr lang="en-US" sz="2400" b="1" dirty="0" smtClean="0">
                <a:latin typeface="Comic Sans MS" panose="030F0702030302020204" pitchFamily="66" charset="0"/>
              </a:rPr>
              <a:t>V</a:t>
            </a:r>
            <a:r>
              <a:rPr lang="el-GR" sz="2400" b="1" dirty="0" smtClean="0">
                <a:latin typeface="Comic Sans MS" panose="030F0702030302020204" pitchFamily="66" charset="0"/>
              </a:rPr>
              <a:t>, σημαίνει ότι σε κάθε φορτίο 1</a:t>
            </a:r>
            <a:r>
              <a:rPr lang="en-US" sz="2400" b="1" dirty="0" smtClean="0">
                <a:latin typeface="Comic Sans MS" panose="030F0702030302020204" pitchFamily="66" charset="0"/>
              </a:rPr>
              <a:t>C </a:t>
            </a:r>
            <a:r>
              <a:rPr lang="el-GR" sz="2400" b="1" dirty="0" smtClean="0">
                <a:latin typeface="Comic Sans MS" panose="030F0702030302020204" pitchFamily="66" charset="0"/>
              </a:rPr>
              <a:t>η πηγή αποδίδει ενέργεια 9</a:t>
            </a:r>
            <a:r>
              <a:rPr lang="en-US" sz="2400" b="1" dirty="0" smtClean="0">
                <a:latin typeface="Comic Sans MS" panose="030F0702030302020204" pitchFamily="66" charset="0"/>
              </a:rPr>
              <a:t>Joule.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111" y="3952949"/>
            <a:ext cx="691289" cy="103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368288" y="2287332"/>
            <a:ext cx="4386072" cy="1327913"/>
          </a:xfrm>
          <a:prstGeom prst="cloudCallout">
            <a:avLst>
              <a:gd name="adj1" fmla="val 54427"/>
              <a:gd name="adj2" fmla="val 829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altLang="el-GR" b="1" dirty="0" smtClean="0">
                <a:latin typeface="Comic Sans MS" pitchFamily="66" charset="0"/>
              </a:rPr>
              <a:t> Ποια είναι </a:t>
            </a:r>
            <a:r>
              <a:rPr lang="el-GR" altLang="el-GR" sz="2000" b="1" dirty="0" smtClean="0">
                <a:latin typeface="Comic Sans MS" pitchFamily="66" charset="0"/>
              </a:rPr>
              <a:t>η έννοια της ΗΕΔ μιας πηγής</a:t>
            </a:r>
            <a:r>
              <a:rPr lang="en-US" altLang="el-GR" sz="2000" b="1" dirty="0" smtClean="0">
                <a:latin typeface="Comic Sans MS" pitchFamily="66" charset="0"/>
              </a:rPr>
              <a:t>;</a:t>
            </a:r>
            <a:endParaRPr lang="el-GR" altLang="el-GR" sz="2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7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56" y="1183864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25446" y="665226"/>
            <a:ext cx="73266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Μέχρι τώρα χρησιμοποιούσαμε την ηλεκτρική πηγή σ’ ένα κύκλωμα χωρ</a:t>
            </a:r>
            <a:r>
              <a:rPr lang="el-GR" sz="2400" b="1" dirty="0">
                <a:latin typeface="Comic Sans MS" panose="030F0702030302020204" pitchFamily="66" charset="0"/>
              </a:rPr>
              <a:t>ί</a:t>
            </a:r>
            <a:r>
              <a:rPr lang="el-GR" sz="2400" b="1" dirty="0" smtClean="0">
                <a:latin typeface="Comic Sans MS" panose="030F0702030302020204" pitchFamily="66" charset="0"/>
              </a:rPr>
              <a:t>ς να παίρνουμε υπ’ όψη μας ότι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το ηλεκτρικό φορτίο συναντά δυσκολία </a:t>
            </a:r>
            <a:r>
              <a:rPr lang="el-GR" sz="2400" b="1" dirty="0" smtClean="0">
                <a:latin typeface="Comic Sans MS" panose="030F0702030302020204" pitchFamily="66" charset="0"/>
              </a:rPr>
              <a:t>κατά τη διέλευσή του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μέσα από την πηγή.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Δηλαδή, στην πραγματικότητα η πηγή παρουσιάζει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425446" y="3527548"/>
            <a:ext cx="3512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«εσωτερική αντίσταση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»</a:t>
            </a:r>
            <a:endParaRPr lang="el-GR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319020" y="4008590"/>
            <a:ext cx="7877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Αυτή αποτελεί ένα ακόμη χαρακτηριστικό της πηγής.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7466" y="3546925"/>
            <a:ext cx="4309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omic Sans MS" panose="030F0702030302020204" pitchFamily="66" charset="0"/>
              </a:rPr>
              <a:t>που συμβολίζεται με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7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7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1452-92ED-4CDC-9793-FF4DB06B7EBD}" type="slidenum">
              <a:rPr lang="el-GR" altLang="el-GR"/>
              <a:pPr/>
              <a:t>9</a:t>
            </a:fld>
            <a:endParaRPr lang="el-GR" altLang="el-GR" dirty="0"/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078" y="2014548"/>
            <a:ext cx="691289" cy="103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263641" y="194652"/>
            <a:ext cx="3987800" cy="1905074"/>
          </a:xfrm>
          <a:prstGeom prst="cloudCallout">
            <a:avLst>
              <a:gd name="adj1" fmla="val 67502"/>
              <a:gd name="adj2" fmla="val 443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altLang="el-GR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Δηλαδή, ποια είναι τα χαρακτηριστικά μιας πηγής</a:t>
            </a:r>
            <a:r>
              <a:rPr lang="en-US" altLang="el-GR" sz="2000" b="1" dirty="0" smtClean="0">
                <a:latin typeface="Comic Sans MS" pitchFamily="66" charset="0"/>
              </a:rPr>
              <a:t>;</a:t>
            </a:r>
            <a:endParaRPr lang="el-GR" altLang="el-GR" sz="2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11" y="2533015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1421" y="2099726"/>
            <a:ext cx="5646420" cy="169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Τα χαρακτηριστικά μιας πηγής είναι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ηλεκτρεγερτική της δύναμη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και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εσωτερική της αντίσταση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l-G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174990" y="3191781"/>
            <a:ext cx="3034029" cy="30340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7511" y="4139248"/>
            <a:ext cx="6711950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Σε κάθε ηλεκτρική πηγή η αναγραφόμενη τιμή σε </a:t>
            </a:r>
            <a:r>
              <a:rPr lang="en-US" sz="2400" b="1" dirty="0" smtClean="0">
                <a:latin typeface="Comic Sans MS" panose="030F0702030302020204" pitchFamily="66" charset="0"/>
              </a:rPr>
              <a:t>V</a:t>
            </a:r>
            <a:r>
              <a:rPr lang="el-GR" sz="2400" b="1" dirty="0" smtClean="0">
                <a:latin typeface="Comic Sans MS" panose="030F0702030302020204" pitchFamily="66" charset="0"/>
              </a:rPr>
              <a:t> είναι η ηλεκτρεγερτική της δύναμη.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0384168" y="5088796"/>
            <a:ext cx="661233" cy="4403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5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repeatCount="3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3181</Words>
  <Application>Microsoft Office PowerPoint</Application>
  <PresentationFormat>Ευρεία οθόνη</PresentationFormat>
  <Paragraphs>396</Paragraphs>
  <Slides>40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7" baseType="lpstr">
      <vt:lpstr>Arial</vt:lpstr>
      <vt:lpstr>Calibri</vt:lpstr>
      <vt:lpstr>Cambria Math</vt:lpstr>
      <vt:lpstr>Comic Sans MS</vt:lpstr>
      <vt:lpstr>Times New Roman</vt:lpstr>
      <vt:lpstr>Trebuchet MS</vt:lpstr>
      <vt:lpstr>2_Θέμα του Office</vt:lpstr>
      <vt:lpstr>Χαρακτηριστικά μιας ηλεκτρικής πηγής</vt:lpstr>
      <vt:lpstr>Παρουσίαση του PowerPoint</vt:lpstr>
      <vt:lpstr>Παρουσίαση του PowerPoint</vt:lpstr>
      <vt:lpstr>Παρουσίαση του PowerPoint</vt:lpstr>
      <vt:lpstr>Ηλεκτρεγερτική Δύναμη E (ΗΕΔ) Πηγής</vt:lpstr>
      <vt:lpstr>Μια άλλη έκφραση της ΗΕΔ πηγής</vt:lpstr>
      <vt:lpstr>Παρουσίαση του PowerPoint</vt:lpstr>
      <vt:lpstr>Παρουσίαση του PowerPoint</vt:lpstr>
      <vt:lpstr>Παρουσίαση του PowerPoint</vt:lpstr>
      <vt:lpstr>Νόμος του Ohm για το κλειστό κύκλωμα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Μερκούριος Παναγιωτόπουλος</cp:lastModifiedBy>
  <cp:revision>293</cp:revision>
  <dcterms:created xsi:type="dcterms:W3CDTF">2018-03-05T17:15:35Z</dcterms:created>
  <dcterms:modified xsi:type="dcterms:W3CDTF">2020-02-13T14:09:01Z</dcterms:modified>
</cp:coreProperties>
</file>