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96" r:id="rId1"/>
  </p:sldMasterIdLst>
  <p:notesMasterIdLst>
    <p:notesMasterId r:id="rId11"/>
  </p:notes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5" r:id="rId9"/>
    <p:sldId id="27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6BB812-EDCE-4A05-B0CF-24C0A2A7CAA3}" type="datetimeFigureOut">
              <a:rPr lang="el-GR" smtClean="0"/>
              <a:t>27/1/2021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7" r:id="rId1"/>
    <p:sldLayoutId id="2147485198" r:id="rId2"/>
    <p:sldLayoutId id="2147485199" r:id="rId3"/>
    <p:sldLayoutId id="2147485200" r:id="rId4"/>
    <p:sldLayoutId id="2147485201" r:id="rId5"/>
    <p:sldLayoutId id="2147485202" r:id="rId6"/>
    <p:sldLayoutId id="2147485203" r:id="rId7"/>
    <p:sldLayoutId id="2147485204" r:id="rId8"/>
    <p:sldLayoutId id="2147485205" r:id="rId9"/>
    <p:sldLayoutId id="2147485206" r:id="rId10"/>
    <p:sldLayoutId id="21474852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Σύνδεση Αντιστατών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67081" y="260648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Ισοδύναμη Αντίσταση</a:t>
            </a:r>
            <a:endParaRPr lang="el-GR" dirty="0"/>
          </a:p>
        </p:txBody>
      </p:sp>
      <p:pic>
        <p:nvPicPr>
          <p:cNvPr id="1026" name="Picture 2" descr="Ένα σύστημα αντιστατών παρουσιάζει δύο άκρα (πόλους) με τα οποία συνδέεται με το υπόλοιπο κύκλωμα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11960" y="2268459"/>
            <a:ext cx="478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l-GR" sz="2400" dirty="0" smtClean="0"/>
              <a:t>Σύστημα (συνδεσμολογία) αντιστατών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35996" y="3126022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/>
              <a:t>Πολλοί αντιστάτες συνδεμένοι με οποιονδήποτε τρόπο.</a:t>
            </a:r>
            <a:endParaRPr lang="el-GR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211960" y="4500831"/>
            <a:ext cx="4788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el-GR" sz="2400" dirty="0" smtClean="0"/>
              <a:t>Ισοδύναμη αντίσταση </a:t>
            </a:r>
            <a:r>
              <a:rPr lang="en-US" sz="2400" dirty="0" smtClean="0"/>
              <a:t>R (</a:t>
            </a:r>
            <a:r>
              <a:rPr lang="el-GR" sz="2400" dirty="0" smtClean="0"/>
              <a:t>ή </a:t>
            </a:r>
            <a:r>
              <a:rPr lang="en-US" sz="2400" dirty="0" smtClean="0"/>
              <a:t>R</a:t>
            </a:r>
            <a:r>
              <a:rPr lang="el-GR" sz="2400" baseline="-25000" dirty="0" err="1" smtClean="0"/>
              <a:t>ολ</a:t>
            </a:r>
            <a:r>
              <a:rPr lang="el-GR" sz="2400" dirty="0" smtClean="0"/>
              <a:t>)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35996" y="4958478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/>
              <a:t>Ένας αντιστάτης με αντίσταση </a:t>
            </a:r>
            <a:r>
              <a:rPr lang="en-US" sz="2000" dirty="0" smtClean="0"/>
              <a:t>R </a:t>
            </a:r>
            <a:r>
              <a:rPr lang="el-GR" sz="2000" dirty="0" smtClean="0"/>
              <a:t>που αντικαθιστά το σύστημα.</a:t>
            </a:r>
            <a:endParaRPr lang="el-G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35996" y="3833908"/>
            <a:ext cx="4443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/>
              <a:t>Αν στα άκρα του συστήματος ΑΒ βάλουμε τάση </a:t>
            </a:r>
            <a:r>
              <a:rPr lang="en-US" sz="2000" dirty="0" smtClean="0"/>
              <a:t>V</a:t>
            </a:r>
            <a:r>
              <a:rPr lang="el-GR" sz="2000" dirty="0" smtClean="0"/>
              <a:t> θα περνάει ρεύμα Ι</a:t>
            </a:r>
            <a:endParaRPr lang="el-GR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540283" y="5666364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/>
              <a:t>Αν στα άκρα ΑΒ </a:t>
            </a:r>
            <a:r>
              <a:rPr lang="el-GR" sz="2000" dirty="0" smtClean="0"/>
              <a:t>της</a:t>
            </a:r>
            <a:r>
              <a:rPr lang="el-GR" sz="2000" dirty="0" smtClean="0"/>
              <a:t> </a:t>
            </a:r>
            <a:r>
              <a:rPr lang="en-US" sz="2000" dirty="0" smtClean="0"/>
              <a:t>R </a:t>
            </a:r>
            <a:r>
              <a:rPr lang="el-GR" sz="2000" dirty="0" smtClean="0"/>
              <a:t>βάλουμε τάση </a:t>
            </a:r>
            <a:r>
              <a:rPr lang="en-US" sz="2000" dirty="0" smtClean="0"/>
              <a:t>V </a:t>
            </a:r>
            <a:r>
              <a:rPr lang="el-GR" sz="2000" dirty="0" smtClean="0"/>
              <a:t>θα περνάει ρεύμα Ι.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5482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Πώς συνδέονται δύο αντιστάτες;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92057"/>
            <a:ext cx="3888432" cy="3113513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09313"/>
            <a:ext cx="3432143" cy="30962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7327" y="5206276"/>
            <a:ext cx="3429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3200" dirty="0" smtClean="0"/>
              <a:t>Σύνδεση σε σειρά</a:t>
            </a:r>
            <a:endParaRPr lang="el-GR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860031" y="5234277"/>
            <a:ext cx="3867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3200" dirty="0" smtClean="0"/>
              <a:t>Σύνδεση παράλληλη</a:t>
            </a:r>
            <a:endParaRPr lang="el-GR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5896153"/>
            <a:ext cx="6499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Η πηγή συνδέεται στα άκρα του συστήματος ΑΒ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103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Σύνδεση σε σειρά</a:t>
            </a:r>
            <a:endParaRPr lang="el-GR" dirty="0"/>
          </a:p>
        </p:txBody>
      </p:sp>
      <p:pic>
        <p:nvPicPr>
          <p:cNvPr id="2050" name="Picture 2" descr="(α) Αντιστάτες συνδεδεμένοι σε σειρά. (β) Η ισοδύναμη αντίσταση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988840"/>
            <a:ext cx="3070477" cy="453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19872" y="2196990"/>
            <a:ext cx="19864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I=</a:t>
            </a:r>
            <a:r>
              <a:rPr lang="el-GR" sz="2800" dirty="0" smtClean="0"/>
              <a:t>κοινή</a:t>
            </a:r>
          </a:p>
          <a:p>
            <a:pPr marL="342900" indent="-342900">
              <a:buFont typeface="+mj-lt"/>
              <a:buAutoNum type="arabicParenR"/>
            </a:pPr>
            <a:endParaRPr lang="el-GR" sz="2800" dirty="0" smtClean="0"/>
          </a:p>
          <a:p>
            <a:pPr marL="342900" indent="-342900">
              <a:buFont typeface="+mj-lt"/>
              <a:buAutoNum type="arabicParenR"/>
            </a:pPr>
            <a:endParaRPr lang="el-GR" sz="2800" dirty="0"/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V=V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+V</a:t>
            </a:r>
            <a:r>
              <a:rPr lang="en-US" sz="2800" baseline="-25000" dirty="0" smtClean="0"/>
              <a:t>2</a:t>
            </a:r>
            <a:endParaRPr lang="en-US" sz="2800" dirty="0"/>
          </a:p>
          <a:p>
            <a:pPr marL="342900" indent="-342900">
              <a:buFont typeface="+mj-lt"/>
              <a:buAutoNum type="arabicParenR"/>
            </a:pPr>
            <a:endParaRPr lang="el-G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394005" y="5003976"/>
            <a:ext cx="2148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 startAt="3"/>
            </a:pPr>
            <a:r>
              <a:rPr lang="en-US" sz="2800" dirty="0" smtClean="0"/>
              <a:t>R</a:t>
            </a:r>
            <a:r>
              <a:rPr lang="el-GR" sz="2800" baseline="-25000" dirty="0" err="1" smtClean="0"/>
              <a:t>ολ</a:t>
            </a:r>
            <a:r>
              <a:rPr lang="el-GR" sz="2800" dirty="0" smtClean="0"/>
              <a:t>=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+R</a:t>
            </a:r>
            <a:r>
              <a:rPr lang="en-US" sz="2800" baseline="-25000" dirty="0" smtClean="0"/>
              <a:t>2</a:t>
            </a:r>
            <a:endParaRPr lang="el-G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71084" y="2167932"/>
            <a:ext cx="3486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αντιστάτες διαρρέονται από την ίδια ένταση</a:t>
            </a:r>
            <a:endParaRPr lang="el-GR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71085" y="3313615"/>
            <a:ext cx="3486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τάση του συστήματος ισούται με το άθροισμα των τάσεων των αντιστατών.</a:t>
            </a:r>
            <a:endParaRPr lang="el-G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06313" y="4766954"/>
            <a:ext cx="3486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ισοδύναμη αντίσταση είναι ίση με το άθροισμα των αντιστάσεων.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41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Σύνδεση Παράλληλη</a:t>
            </a:r>
            <a:endParaRPr lang="el-GR" dirty="0"/>
          </a:p>
        </p:txBody>
      </p:sp>
      <p:pic>
        <p:nvPicPr>
          <p:cNvPr id="3074" name="Picture 2" descr="(α) Αντιστάτες συνδεδεμένοι παράλληλα. (β) Η ισοδύναμη αντίσταση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3096344" cy="440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19872" y="2196990"/>
            <a:ext cx="184698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/>
              <a:t>V</a:t>
            </a:r>
            <a:r>
              <a:rPr lang="en-US" sz="2800" dirty="0" smtClean="0"/>
              <a:t>=</a:t>
            </a:r>
            <a:r>
              <a:rPr lang="el-GR" sz="2800" dirty="0" smtClean="0"/>
              <a:t>κοινή</a:t>
            </a:r>
          </a:p>
          <a:p>
            <a:pPr marL="342900" indent="-342900">
              <a:buFont typeface="+mj-lt"/>
              <a:buAutoNum type="arabicParenR"/>
            </a:pPr>
            <a:endParaRPr lang="el-GR" sz="2800" dirty="0" smtClean="0"/>
          </a:p>
          <a:p>
            <a:pPr marL="342900" indent="-342900">
              <a:buFont typeface="+mj-lt"/>
              <a:buAutoNum type="arabicParenR"/>
            </a:pPr>
            <a:endParaRPr lang="el-GR" sz="2800" dirty="0"/>
          </a:p>
          <a:p>
            <a:pPr marL="342900" indent="-342900">
              <a:buFont typeface="+mj-lt"/>
              <a:buAutoNum type="arabicParenR"/>
            </a:pPr>
            <a:r>
              <a:rPr lang="el-GR" sz="2800" dirty="0"/>
              <a:t>Ι</a:t>
            </a:r>
            <a:r>
              <a:rPr lang="en-US" sz="2800" dirty="0" smtClean="0"/>
              <a:t>=</a:t>
            </a:r>
            <a:r>
              <a:rPr lang="el-GR" sz="2800" dirty="0" smtClean="0"/>
              <a:t>Ι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</a:t>
            </a:r>
            <a:r>
              <a:rPr lang="el-GR" sz="2800" dirty="0" smtClean="0"/>
              <a:t>Ι</a:t>
            </a:r>
            <a:r>
              <a:rPr lang="en-US" sz="2800" baseline="-25000" dirty="0" smtClean="0"/>
              <a:t>2</a:t>
            </a:r>
            <a:endParaRPr lang="en-US" sz="2800" dirty="0"/>
          </a:p>
          <a:p>
            <a:pPr marL="342900" indent="-342900">
              <a:buFont typeface="+mj-lt"/>
              <a:buAutoNum type="arabicParenR"/>
            </a:pPr>
            <a:endParaRPr lang="el-G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94005" y="5003976"/>
                <a:ext cx="2536720" cy="762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3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800" b="0" i="0" smtClean="0">
                                <a:latin typeface="Cambria Math"/>
                              </a:rPr>
                              <m:t>ολ</m:t>
                            </m:r>
                          </m:sub>
                        </m:sSub>
                      </m:den>
                    </m:f>
                    <m:r>
                      <a:rPr lang="el-GR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005" y="5003976"/>
                <a:ext cx="2536720" cy="7620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919543" y="2181280"/>
            <a:ext cx="304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κάθε αντιστάτης έχει την τάση του συστήματος.</a:t>
            </a:r>
            <a:endParaRPr lang="el-GR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64773" y="3320374"/>
            <a:ext cx="31792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ένταση Ι διακλαδίζεται σε Ι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και Ι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που διαρρέουν τις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αντίστοιχα.</a:t>
            </a:r>
            <a:endParaRPr lang="el-GR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64773" y="4895821"/>
            <a:ext cx="3179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αντίστροφο της </a:t>
            </a:r>
            <a:r>
              <a:rPr lang="en-US" sz="2000" dirty="0" smtClean="0"/>
              <a:t>R </a:t>
            </a:r>
            <a:r>
              <a:rPr lang="el-GR" sz="2000" baseline="-25000" dirty="0" err="1" smtClean="0"/>
              <a:t>ολ</a:t>
            </a:r>
            <a:r>
              <a:rPr lang="el-GR" sz="2000" dirty="0" smtClean="0"/>
              <a:t> ισούται</a:t>
            </a:r>
            <a:r>
              <a:rPr lang="en-US" sz="2000" dirty="0" smtClean="0"/>
              <a:t> </a:t>
            </a:r>
            <a:r>
              <a:rPr lang="el-GR" sz="2000" dirty="0" smtClean="0"/>
              <a:t>με το άθροισμα των αντιστρόφων των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l-G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7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Παράδειγμα σύνδεσης σειράς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3689362" cy="31838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06405" y="2276872"/>
            <a:ext cx="2837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Υπολογισμός του </a:t>
            </a:r>
            <a:r>
              <a:rPr lang="en-US" sz="2400" dirty="0" smtClean="0"/>
              <a:t>R</a:t>
            </a:r>
            <a:r>
              <a:rPr lang="el-GR" sz="2400" baseline="-25000" dirty="0" err="1" smtClean="0"/>
              <a:t>ολ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2812866"/>
            <a:ext cx="3122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</a:t>
            </a:r>
            <a:r>
              <a:rPr lang="el-GR" sz="2000" baseline="-25000" dirty="0" err="1" smtClean="0"/>
              <a:t>ολ</a:t>
            </a:r>
            <a:r>
              <a:rPr lang="el-GR" sz="2000" dirty="0" smtClean="0"/>
              <a:t>=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+R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=40</a:t>
            </a:r>
            <a:r>
              <a:rPr lang="el-GR" sz="2000" dirty="0" smtClean="0"/>
              <a:t>Ω+20Ω=60Ω</a:t>
            </a:r>
            <a:endParaRPr lang="el-GR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406405" y="3637979"/>
            <a:ext cx="2533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Υπολογισμός του Ι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62671" y="4099644"/>
            <a:ext cx="3616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Εφαρμόζουμε το Νόμο του </a:t>
            </a:r>
            <a:r>
              <a:rPr lang="en-US" sz="2000" dirty="0" smtClean="0"/>
              <a:t>Ohm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594520"/>
                <a:ext cx="2474460" cy="674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l-GR" sz="2400" b="0" i="1" smtClean="0">
                                <a:latin typeface="Cambria Math"/>
                              </a:rPr>
                              <m:t>𝜊𝜆</m:t>
                            </m:r>
                          </m:sub>
                        </m:sSub>
                      </m:den>
                    </m:f>
                    <m:r>
                      <a:rPr lang="el-GR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60</m:t>
                        </m:r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sz="2400" dirty="0" smtClean="0"/>
                  <a:t>=0,2Α</a:t>
                </a:r>
                <a:endParaRPr lang="el-GR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594520"/>
                <a:ext cx="2474460" cy="674800"/>
              </a:xfrm>
              <a:prstGeom prst="rect">
                <a:avLst/>
              </a:prstGeom>
              <a:blipFill rotWithShape="1">
                <a:blip r:embed="rId3"/>
                <a:stretch>
                  <a:fillRect l="-3941" r="-2463" b="-27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1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Παράδειγμα σύνδεσης παράλληλης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406405" y="2276872"/>
            <a:ext cx="2837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Υπολογισμός του </a:t>
            </a:r>
            <a:r>
              <a:rPr lang="en-US" sz="2400" dirty="0" smtClean="0"/>
              <a:t>R</a:t>
            </a:r>
            <a:r>
              <a:rPr lang="el-GR" sz="2400" baseline="-25000" dirty="0" err="1" smtClean="0"/>
              <a:t>ολ</a:t>
            </a:r>
            <a:endParaRPr lang="el-G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93697" y="5343599"/>
            <a:ext cx="2533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Υπολογισμός του Ι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942609"/>
            <a:ext cx="3687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Εφαρμόζουμε το Νόμο του </a:t>
            </a:r>
            <a:r>
              <a:rPr lang="en-US" sz="2000" dirty="0" smtClean="0"/>
              <a:t>Ohm</a:t>
            </a:r>
            <a:r>
              <a:rPr lang="el-GR" sz="2000" dirty="0" smtClean="0"/>
              <a:t>:</a:t>
            </a:r>
            <a:endParaRPr lang="el-G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004048" y="5805264"/>
                <a:ext cx="2650790" cy="674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l-GR" sz="2400" b="0" i="1" smtClean="0">
                                <a:latin typeface="Cambria Math"/>
                              </a:rPr>
                              <m:t>𝜊𝜆</m:t>
                            </m:r>
                          </m:sub>
                        </m:sSub>
                      </m:den>
                    </m:f>
                    <m:r>
                      <a:rPr lang="el-GR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17,1</m:t>
                        </m:r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sz="2400" dirty="0" smtClean="0"/>
                  <a:t>=</a:t>
                </a:r>
                <a:r>
                  <a:rPr lang="el-GR" sz="2400" dirty="0" smtClean="0"/>
                  <a:t>0,</a:t>
                </a:r>
                <a:r>
                  <a:rPr lang="en-US" sz="2400" dirty="0" smtClean="0"/>
                  <a:t>7</a:t>
                </a:r>
                <a:r>
                  <a:rPr lang="el-GR" sz="2400" dirty="0" smtClean="0"/>
                  <a:t>Α</a:t>
                </a:r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805264"/>
                <a:ext cx="2650790" cy="674800"/>
              </a:xfrm>
              <a:prstGeom prst="rect">
                <a:avLst/>
              </a:prstGeom>
              <a:blipFill rotWithShape="1">
                <a:blip r:embed="rId2"/>
                <a:stretch>
                  <a:fillRect l="-3678" r="-2299" b="-18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9583"/>
            <a:ext cx="3837443" cy="3598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4578" y="2738537"/>
                <a:ext cx="3824765" cy="762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800" b="0" i="0" smtClean="0">
                                <a:latin typeface="Cambria Math"/>
                              </a:rPr>
                              <m:t>ολ</m:t>
                            </m:r>
                          </m:sub>
                        </m:sSub>
                      </m:den>
                    </m:f>
                    <m:r>
                      <a:rPr lang="el-GR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sz="2800" b="0" i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sz="2800" b="0" i="1" smtClean="0">
                            <a:latin typeface="Cambria Math"/>
                          </a:rPr>
                          <m:t>40</m:t>
                        </m:r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Ω</m:t>
                        </m:r>
                      </m:den>
                    </m:f>
                    <m:r>
                      <a:rPr lang="en-US" sz="28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sz="2800" b="0" i="1" smtClean="0">
                            <a:latin typeface="Cambria Math"/>
                          </a:rPr>
                          <m:t>30</m:t>
                        </m:r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Ω</m:t>
                        </m:r>
                      </m:den>
                    </m:f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578" y="2738537"/>
                <a:ext cx="3824765" cy="762068"/>
              </a:xfrm>
              <a:prstGeom prst="rect">
                <a:avLst/>
              </a:prstGeom>
              <a:blipFill rotWithShape="1">
                <a:blip r:embed="rId4"/>
                <a:stretch>
                  <a:fillRect b="-16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423942" y="3486752"/>
                <a:ext cx="3412729" cy="97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800" b="0" i="0" smtClean="0">
                                <a:latin typeface="Cambria Math"/>
                              </a:rPr>
                              <m:t>ολ</m:t>
                            </m:r>
                          </m:sub>
                        </m:sSub>
                      </m:den>
                    </m:f>
                    <m:r>
                      <a:rPr lang="el-GR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800" b="0" i="1" smtClean="0">
                            <a:latin typeface="Cambria Math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limLowPr>
                          <m:e>
                            <m:groupChr>
                              <m:groupChrPr>
                                <m:chr m:val="⏟"/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groupChrPr>
                              <m:e>
                                <m:r>
                                  <a:rPr lang="el-GR" sz="28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groupChr>
                          </m:e>
                          <m:lim>
                            <m:r>
                              <a:rPr lang="el-GR" sz="2800" b="0" i="1" smtClean="0">
                                <a:latin typeface="Cambria Math"/>
                              </a:rPr>
                              <m:t>1</m:t>
                            </m:r>
                          </m:lim>
                        </m:limLow>
                      </m:num>
                      <m:den>
                        <m:r>
                          <a:rPr lang="el-GR" sz="2800" b="0" i="1" smtClean="0">
                            <a:latin typeface="Cambria Math"/>
                          </a:rPr>
                          <m:t>40</m:t>
                        </m:r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Ω</m:t>
                        </m:r>
                      </m:den>
                    </m:f>
                    <m:r>
                      <a:rPr lang="el-GR" sz="2800" b="0" i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l-GR" sz="2800" i="1">
                            <a:latin typeface="Cambria Math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limLowPr>
                          <m:e>
                            <m:groupChr>
                              <m:groupChrPr>
                                <m:chr m:val="⏟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groupChrPr>
                              <m:e>
                                <m:r>
                                  <a:rPr lang="el-GR" sz="28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groupChr>
                          </m:e>
                          <m:lim>
                            <m:r>
                              <a:rPr lang="el-GR" sz="2800" i="1">
                                <a:latin typeface="Cambria Math"/>
                              </a:rPr>
                              <m:t>1</m:t>
                            </m:r>
                          </m:lim>
                        </m:limLow>
                      </m:num>
                      <m:den>
                        <m:r>
                          <a:rPr lang="el-GR" sz="2800" b="0" i="1" smtClean="0">
                            <a:latin typeface="Cambria Math"/>
                          </a:rPr>
                          <m:t>3</m:t>
                        </m:r>
                        <m:r>
                          <a:rPr lang="el-GR" sz="2800" i="1">
                            <a:latin typeface="Cambria Math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el-GR" sz="2800">
                            <a:latin typeface="Cambria Math"/>
                          </a:rPr>
                          <m:t>Ω</m:t>
                        </m:r>
                      </m:den>
                    </m:f>
                  </m:oMath>
                </a14:m>
                <a:r>
                  <a:rPr lang="el-GR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1" dirty="0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l-GR" sz="2800" b="0" i="1" dirty="0" smtClean="0">
                            <a:latin typeface="Cambria Math"/>
                          </a:rPr>
                          <m:t>120</m:t>
                        </m:r>
                        <m:r>
                          <m:rPr>
                            <m:sty m:val="p"/>
                          </m:rPr>
                          <a:rPr lang="el-GR" sz="2800" b="0" i="0" dirty="0" smtClean="0">
                            <a:latin typeface="Cambria Math"/>
                          </a:rPr>
                          <m:t>Ω</m:t>
                        </m:r>
                      </m:den>
                    </m:f>
                  </m:oMath>
                </a14:m>
                <a:endParaRPr lang="el-GR" sz="28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42" y="3486752"/>
                <a:ext cx="3412729" cy="976870"/>
              </a:xfrm>
              <a:prstGeom prst="rect">
                <a:avLst/>
              </a:prstGeom>
              <a:blipFill rotWithShape="1">
                <a:blip r:embed="rId5"/>
                <a:stretch>
                  <a:fillRect b="-6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436559" y="4511435"/>
                <a:ext cx="2575770" cy="669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/>
                            </a:rPr>
                            <m:t>ολ</m:t>
                          </m:r>
                        </m:sub>
                      </m:sSub>
                      <m:r>
                        <a:rPr lang="el-GR" sz="2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000" b="0" i="0" smtClean="0">
                              <a:latin typeface="Cambria Math"/>
                            </a:rPr>
                            <m:t>120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/>
                            </a:rPr>
                            <m:t>Ω</m:t>
                          </m:r>
                        </m:num>
                        <m:den>
                          <m:r>
                            <a:rPr lang="el-GR" sz="2000" b="0" i="0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l-GR" sz="2000" b="0" i="0" smtClean="0">
                          <a:latin typeface="Cambria Math"/>
                        </a:rPr>
                        <m:t>=17,1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latin typeface="Cambria Math"/>
                        </a:rPr>
                        <m:t>Ω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559" y="4511435"/>
                <a:ext cx="2575770" cy="669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7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Μερικά χρήσιμα συμπεράσματα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82969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Στη σύνδεση σε σειρά η ισοδύναμη αντίσταση </a:t>
            </a:r>
            <a:r>
              <a:rPr lang="en-US" sz="2400" dirty="0" smtClean="0"/>
              <a:t>R</a:t>
            </a:r>
            <a:r>
              <a:rPr lang="el-GR" sz="2400" baseline="-25000" dirty="0" err="1" smtClean="0"/>
              <a:t>ολ</a:t>
            </a:r>
            <a:r>
              <a:rPr lang="el-GR" sz="2400" dirty="0" smtClean="0"/>
              <a:t> είναι μεγαλύτερη και από τις δύο αντιστάσεις του συστήματος.</a:t>
            </a:r>
            <a:endParaRPr lang="el-G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92253" y="3159462"/>
            <a:ext cx="6508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2000" b="1" dirty="0" smtClean="0">
                <a:solidFill>
                  <a:srgbClr val="7030A0"/>
                </a:solidFill>
              </a:rPr>
              <a:t>Στο παράδειγμα είχαμε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1</a:t>
            </a:r>
            <a:r>
              <a:rPr lang="en-US" sz="2000" b="1" dirty="0" smtClean="0">
                <a:solidFill>
                  <a:srgbClr val="7030A0"/>
                </a:solidFill>
              </a:rPr>
              <a:t>=40</a:t>
            </a:r>
            <a:r>
              <a:rPr lang="el-GR" sz="2000" b="1" dirty="0" smtClean="0">
                <a:solidFill>
                  <a:srgbClr val="7030A0"/>
                </a:solidFill>
              </a:rPr>
              <a:t>Ω και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</a:rPr>
              <a:t>=20</a:t>
            </a:r>
            <a:r>
              <a:rPr lang="el-GR" sz="2000" b="1" dirty="0" smtClean="0">
                <a:solidFill>
                  <a:srgbClr val="7030A0"/>
                </a:solidFill>
              </a:rPr>
              <a:t>Ω. Βρήκαμε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l-GR" sz="2000" b="1" baseline="-25000" dirty="0" smtClean="0">
                <a:solidFill>
                  <a:srgbClr val="7030A0"/>
                </a:solidFill>
              </a:rPr>
              <a:t>ολ</a:t>
            </a:r>
            <a:r>
              <a:rPr lang="el-GR" sz="2000" b="1" dirty="0" smtClean="0">
                <a:solidFill>
                  <a:srgbClr val="7030A0"/>
                </a:solidFill>
              </a:rPr>
              <a:t>=60Ω</a:t>
            </a:r>
            <a:endParaRPr lang="el-GR" sz="2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221088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Στην παράλληλη σύνδεση η ισοδύναμη αντίσταση </a:t>
            </a:r>
            <a:r>
              <a:rPr lang="en-US" sz="2400" dirty="0" smtClean="0"/>
              <a:t>R</a:t>
            </a:r>
            <a:r>
              <a:rPr lang="el-GR" sz="2400" baseline="-25000" dirty="0" err="1" smtClean="0"/>
              <a:t>ολ</a:t>
            </a:r>
            <a:r>
              <a:rPr lang="el-GR" sz="2400" dirty="0" smtClean="0"/>
              <a:t> είναι μικρότερη και από τις δύο αντιστάσεις του συστήματος.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12403" y="5301208"/>
            <a:ext cx="6508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2000" b="1" dirty="0" smtClean="0">
                <a:solidFill>
                  <a:srgbClr val="7030A0"/>
                </a:solidFill>
              </a:rPr>
              <a:t>Στο παράδειγμα είχαμε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1</a:t>
            </a:r>
            <a:r>
              <a:rPr lang="en-US" sz="2000" b="1" dirty="0" smtClean="0">
                <a:solidFill>
                  <a:srgbClr val="7030A0"/>
                </a:solidFill>
              </a:rPr>
              <a:t>=40</a:t>
            </a:r>
            <a:r>
              <a:rPr lang="el-GR" sz="2000" b="1" dirty="0" smtClean="0">
                <a:solidFill>
                  <a:srgbClr val="7030A0"/>
                </a:solidFill>
              </a:rPr>
              <a:t>Ω και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</a:rPr>
              <a:t>=</a:t>
            </a:r>
            <a:r>
              <a:rPr lang="el-GR" sz="2000" b="1" dirty="0" smtClean="0">
                <a:solidFill>
                  <a:srgbClr val="7030A0"/>
                </a:solidFill>
              </a:rPr>
              <a:t>3</a:t>
            </a:r>
            <a:r>
              <a:rPr lang="en-US" sz="2000" b="1" dirty="0" smtClean="0">
                <a:solidFill>
                  <a:srgbClr val="7030A0"/>
                </a:solidFill>
              </a:rPr>
              <a:t>0</a:t>
            </a:r>
            <a:r>
              <a:rPr lang="el-GR" sz="2000" b="1" dirty="0" smtClean="0">
                <a:solidFill>
                  <a:srgbClr val="7030A0"/>
                </a:solidFill>
              </a:rPr>
              <a:t>Ω. Βρήκαμε </a:t>
            </a:r>
            <a:r>
              <a:rPr lang="en-US" sz="2000" b="1" dirty="0" smtClean="0">
                <a:solidFill>
                  <a:srgbClr val="7030A0"/>
                </a:solidFill>
              </a:rPr>
              <a:t>R</a:t>
            </a:r>
            <a:r>
              <a:rPr lang="el-GR" sz="2000" b="1" baseline="-25000" dirty="0" smtClean="0">
                <a:solidFill>
                  <a:srgbClr val="7030A0"/>
                </a:solidFill>
              </a:rPr>
              <a:t>ολ</a:t>
            </a:r>
            <a:r>
              <a:rPr lang="el-GR" sz="2000" b="1" dirty="0" smtClean="0">
                <a:solidFill>
                  <a:srgbClr val="7030A0"/>
                </a:solidFill>
              </a:rPr>
              <a:t>=17,1Ω</a:t>
            </a:r>
            <a:endParaRPr lang="el-GR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1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l-GR" sz="4800" dirty="0" smtClean="0"/>
              <a:t>Πότε χρησιμοποιούμε τη μία και πότε την άλλη σύνδεση;</a:t>
            </a:r>
            <a:endParaRPr lang="el-G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82969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Όταν θέλουμε να αυξήσουμε την αντίσταση σε ένα κύκλωμα (και άρα να μειώσουμε την ένταση) χρησιμοποιούμε τη σύνδεση σε σειρά.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79192" y="3861048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Όταν θέλουμε να μειώσουμε την αντίσταση σε ένα κύκλωμα (και άρα να αυξήσουμε την ένταση) χρησιμοποιούμε την παράλληλη σύνδεση.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2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ξώφυλλο">
  <a:themeElements>
    <a:clrScheme name="Εξώφυλλο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Εξώφυλλο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ξώφυλλο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3594</TotalTime>
  <Words>444</Words>
  <Application>Microsoft Office PowerPoint</Application>
  <PresentationFormat>Προβολή στην οθόνη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Εξώφυλλο</vt:lpstr>
      <vt:lpstr>Σύνδεση Αντιστατών</vt:lpstr>
      <vt:lpstr>Ισοδύναμη Αντίσταση</vt:lpstr>
      <vt:lpstr>Πώς συνδέονται δύο αντιστάτες;</vt:lpstr>
      <vt:lpstr>Σύνδεση σε σειρά</vt:lpstr>
      <vt:lpstr>Σύνδεση Παράλληλη</vt:lpstr>
      <vt:lpstr>Παράδειγμα σύνδεσης σειράς</vt:lpstr>
      <vt:lpstr>Παράδειγμα σύνδεσης παράλληλης</vt:lpstr>
      <vt:lpstr>Μερικά χρήσιμα συμπεράσματα</vt:lpstr>
      <vt:lpstr>Πότε χρησιμοποιούμε τη μία και πότε την άλλη σύνδεση;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GAISIDIS</cp:lastModifiedBy>
  <cp:revision>125</cp:revision>
  <dcterms:created xsi:type="dcterms:W3CDTF">2020-03-15T10:25:36Z</dcterms:created>
  <dcterms:modified xsi:type="dcterms:W3CDTF">2021-01-27T14:59:18Z</dcterms:modified>
</cp:coreProperties>
</file>