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63" r:id="rId4"/>
    <p:sldId id="264" r:id="rId5"/>
    <p:sldId id="265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3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3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5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04E88-8C88-4841-BAFC-66CB02244741}" type="datetimeFigureOut">
              <a:rPr lang="el-GR" smtClean="0"/>
              <a:t>22/4/2020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1EDF1-1477-4378-8A66-7EECDF5D3D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9733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1EDF1-1477-4378-8A66-7EECDF5D3D7D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1932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87F1-09A9-402A-8D7E-F0AF40AAE3D8}" type="datetimeFigureOut">
              <a:rPr lang="el-GR" smtClean="0"/>
              <a:t>22/4/2020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0C35-164F-44F9-A5B9-8D0B7DA88A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7355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0"/>
    </mc:Choice>
    <mc:Fallback xmlns="">
      <p:transition advTm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87F1-09A9-402A-8D7E-F0AF40AAE3D8}" type="datetimeFigureOut">
              <a:rPr lang="el-GR" smtClean="0"/>
              <a:t>22/4/2020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0C35-164F-44F9-A5B9-8D0B7DA88A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5879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0"/>
    </mc:Choice>
    <mc:Fallback xmlns="">
      <p:transition advTm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87F1-09A9-402A-8D7E-F0AF40AAE3D8}" type="datetimeFigureOut">
              <a:rPr lang="el-GR" smtClean="0"/>
              <a:t>22/4/2020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0C35-164F-44F9-A5B9-8D0B7DA88A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8246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0"/>
    </mc:Choice>
    <mc:Fallback xmlns="">
      <p:transition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87F1-09A9-402A-8D7E-F0AF40AAE3D8}" type="datetimeFigureOut">
              <a:rPr lang="el-GR" smtClean="0"/>
              <a:t>22/4/2020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0C35-164F-44F9-A5B9-8D0B7DA88A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0855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0"/>
    </mc:Choice>
    <mc:Fallback xmlns="">
      <p:transition advTm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87F1-09A9-402A-8D7E-F0AF40AAE3D8}" type="datetimeFigureOut">
              <a:rPr lang="el-GR" smtClean="0"/>
              <a:t>22/4/2020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0C35-164F-44F9-A5B9-8D0B7DA88A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26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0"/>
    </mc:Choice>
    <mc:Fallback xmlns="">
      <p:transition advTm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87F1-09A9-402A-8D7E-F0AF40AAE3D8}" type="datetimeFigureOut">
              <a:rPr lang="el-GR" smtClean="0"/>
              <a:t>22/4/2020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0C35-164F-44F9-A5B9-8D0B7DA88A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9386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0"/>
    </mc:Choice>
    <mc:Fallback xmlns="">
      <p:transition advTm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87F1-09A9-402A-8D7E-F0AF40AAE3D8}" type="datetimeFigureOut">
              <a:rPr lang="el-GR" smtClean="0"/>
              <a:t>22/4/2020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0C35-164F-44F9-A5B9-8D0B7DA88A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5417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0"/>
    </mc:Choice>
    <mc:Fallback xmlns="">
      <p:transition advTm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87F1-09A9-402A-8D7E-F0AF40AAE3D8}" type="datetimeFigureOut">
              <a:rPr lang="el-GR" smtClean="0"/>
              <a:t>22/4/2020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0C35-164F-44F9-A5B9-8D0B7DA88A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343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0"/>
    </mc:Choice>
    <mc:Fallback xmlns="">
      <p:transition advTm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87F1-09A9-402A-8D7E-F0AF40AAE3D8}" type="datetimeFigureOut">
              <a:rPr lang="el-GR" smtClean="0"/>
              <a:t>22/4/2020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0C35-164F-44F9-A5B9-8D0B7DA88A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023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0"/>
    </mc:Choice>
    <mc:Fallback xmlns="">
      <p:transition advTm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87F1-09A9-402A-8D7E-F0AF40AAE3D8}" type="datetimeFigureOut">
              <a:rPr lang="el-GR" smtClean="0"/>
              <a:t>22/4/2020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0C35-164F-44F9-A5B9-8D0B7DA88A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5162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0"/>
    </mc:Choice>
    <mc:Fallback xmlns="">
      <p:transition advTm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87F1-09A9-402A-8D7E-F0AF40AAE3D8}" type="datetimeFigureOut">
              <a:rPr lang="el-GR" smtClean="0"/>
              <a:t>22/4/2020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0C35-164F-44F9-A5B9-8D0B7DA88A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4074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0"/>
    </mc:Choice>
    <mc:Fallback xmlns="">
      <p:transition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087F1-09A9-402A-8D7E-F0AF40AAE3D8}" type="datetimeFigureOut">
              <a:rPr lang="el-GR" smtClean="0"/>
              <a:t>22/4/2020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90C35-164F-44F9-A5B9-8D0B7DA88A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432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 advTm="0"/>
    </mc:Choice>
    <mc:Fallback xmlns="">
      <p:transition advTm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w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oleObject" Target="../embeddings/oleObject10.bin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wmf"/><Relationship Id="rId12" Type="http://schemas.openxmlformats.org/officeDocument/2006/relationships/image" Target="../media/image7.wmf"/><Relationship Id="rId2" Type="http://schemas.openxmlformats.org/officeDocument/2006/relationships/tags" Target="../tags/tag2.xml"/><Relationship Id="rId16" Type="http://schemas.openxmlformats.org/officeDocument/2006/relationships/image" Target="../media/image9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9.bin"/><Relationship Id="rId5" Type="http://schemas.openxmlformats.org/officeDocument/2006/relationships/image" Target="../media/image3.wmf"/><Relationship Id="rId15" Type="http://schemas.openxmlformats.org/officeDocument/2006/relationships/oleObject" Target="../embeddings/oleObject11.bin"/><Relationship Id="rId10" Type="http://schemas.openxmlformats.org/officeDocument/2006/relationships/image" Target="../media/image6.wmf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8.bin"/><Relationship Id="rId1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oleObject" Target="../embeddings/oleObject17.bin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wmf"/><Relationship Id="rId12" Type="http://schemas.openxmlformats.org/officeDocument/2006/relationships/image" Target="../media/image11.wmf"/><Relationship Id="rId2" Type="http://schemas.openxmlformats.org/officeDocument/2006/relationships/tags" Target="../tags/tag3.xml"/><Relationship Id="rId16" Type="http://schemas.openxmlformats.org/officeDocument/2006/relationships/image" Target="../media/image13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11" Type="http://schemas.openxmlformats.org/officeDocument/2006/relationships/oleObject" Target="../embeddings/oleObject16.bin"/><Relationship Id="rId5" Type="http://schemas.openxmlformats.org/officeDocument/2006/relationships/image" Target="../media/image3.wmf"/><Relationship Id="rId15" Type="http://schemas.openxmlformats.org/officeDocument/2006/relationships/oleObject" Target="../embeddings/oleObject18.bin"/><Relationship Id="rId10" Type="http://schemas.openxmlformats.org/officeDocument/2006/relationships/image" Target="../media/image10.wmf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wmf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87541" y="201148"/>
            <a:ext cx="7993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 smtClean="0"/>
              <a:t>Άσκηση σε 2</a:t>
            </a:r>
            <a:r>
              <a:rPr lang="el-GR" sz="2800" b="1" baseline="30000" dirty="0" smtClean="0"/>
              <a:t>ο</a:t>
            </a:r>
            <a:r>
              <a:rPr lang="el-GR" sz="2800" b="1" dirty="0" smtClean="0"/>
              <a:t> νόμο Νεύτωνα στο κεκλιμένο επίπεδο</a:t>
            </a:r>
            <a:endParaRPr lang="el-GR" sz="28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0290" y="724368"/>
            <a:ext cx="9095193" cy="471286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0290" y="5417652"/>
            <a:ext cx="9095193" cy="457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241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243"/>
    </mc:Choice>
    <mc:Fallback xmlns="">
      <p:transition advTm="15243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59"/>
          <p:cNvGrpSpPr/>
          <p:nvPr/>
        </p:nvGrpSpPr>
        <p:grpSpPr>
          <a:xfrm rot="19207813">
            <a:off x="392205" y="2059142"/>
            <a:ext cx="3347831" cy="385427"/>
            <a:chOff x="928182" y="2988192"/>
            <a:chExt cx="4517274" cy="385427"/>
          </a:xfrm>
        </p:grpSpPr>
        <p:cxnSp>
          <p:nvCxnSpPr>
            <p:cNvPr id="61" name="Straight Connector 60"/>
            <p:cNvCxnSpPr/>
            <p:nvPr/>
          </p:nvCxnSpPr>
          <p:spPr>
            <a:xfrm>
              <a:off x="928182" y="3371012"/>
              <a:ext cx="4278464" cy="2607"/>
            </a:xfrm>
            <a:prstGeom prst="line">
              <a:avLst/>
            </a:prstGeom>
            <a:ln w="38100">
              <a:solidFill>
                <a:schemeClr val="accent6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4883844" y="2988192"/>
              <a:ext cx="5616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chemeClr val="accent6">
                      <a:lumMod val="75000"/>
                    </a:schemeClr>
                  </a:solidFill>
                </a:rPr>
                <a:t>Χ</a:t>
              </a:r>
              <a:endParaRPr lang="el-GR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307102" y="-116612"/>
            <a:ext cx="10054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Μεθοδολογία για ασκήσεις κίνησης σε 2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ο</a:t>
            </a:r>
            <a:r>
              <a:rPr lang="el-GR" sz="2800" b="1" dirty="0" smtClean="0">
                <a:solidFill>
                  <a:srgbClr val="FF0000"/>
                </a:solidFill>
              </a:rPr>
              <a:t> νόμο Νεύτωνα</a:t>
            </a:r>
            <a:endParaRPr lang="el-GR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62175" y="459805"/>
            <a:ext cx="674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Βήμα 1</a:t>
            </a:r>
            <a:r>
              <a:rPr lang="el-GR" sz="2000" b="1" baseline="30000" dirty="0" smtClean="0">
                <a:solidFill>
                  <a:srgbClr val="FF0000"/>
                </a:solidFill>
              </a:rPr>
              <a:t>ο</a:t>
            </a:r>
            <a:r>
              <a:rPr lang="en-US" sz="2000" b="1" dirty="0" smtClean="0">
                <a:solidFill>
                  <a:srgbClr val="FF0000"/>
                </a:solidFill>
              </a:rPr>
              <a:t>: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Φτιάχνω σχήμα με τρεις θέσεις για το σώμα. Στην ενδιάμεση θέση σχεδιάζω τις δυνάμεις.</a:t>
            </a:r>
            <a:endParaRPr lang="el-GR" sz="20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62175" y="1916136"/>
            <a:ext cx="67465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Βήμα </a:t>
            </a:r>
            <a:r>
              <a:rPr lang="en-US" sz="2000" b="1" dirty="0">
                <a:solidFill>
                  <a:srgbClr val="FF0000"/>
                </a:solidFill>
              </a:rPr>
              <a:t>3</a:t>
            </a:r>
            <a:r>
              <a:rPr lang="el-GR" sz="2000" b="1" baseline="30000" dirty="0" smtClean="0">
                <a:solidFill>
                  <a:srgbClr val="FF0000"/>
                </a:solidFill>
              </a:rPr>
              <a:t>ο</a:t>
            </a:r>
            <a:r>
              <a:rPr lang="en-US" sz="2000" b="1" dirty="0" smtClean="0">
                <a:solidFill>
                  <a:srgbClr val="FF0000"/>
                </a:solidFill>
              </a:rPr>
              <a:t>: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Αναλύουμε με τον τρόπο που έχουμε μάθει κάθε δύναμη που δεν πέφτει πάνω στους άξονες και υπολογίζουμε τις συνιστώσες τους.</a:t>
            </a:r>
            <a:endParaRPr lang="el-GR" sz="20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-31189" y="-3252"/>
            <a:ext cx="1516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Άσκηση 14.</a:t>
            </a:r>
            <a:r>
              <a:rPr lang="en-US" b="1" dirty="0" smtClean="0"/>
              <a:t>4</a:t>
            </a:r>
            <a:r>
              <a:rPr lang="el-GR" b="1" dirty="0" smtClean="0"/>
              <a:t>9</a:t>
            </a:r>
            <a:endParaRPr lang="el-GR" b="1" dirty="0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6290120" y="2863554"/>
            <a:ext cx="22009424" cy="1194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6290120" y="3720803"/>
            <a:ext cx="220094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4" name="TextBox 33"/>
          <p:cNvSpPr txBox="1"/>
          <p:nvPr/>
        </p:nvSpPr>
        <p:spPr>
          <a:xfrm>
            <a:off x="5277181" y="1331684"/>
            <a:ext cx="674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Βήμα 2</a:t>
            </a:r>
            <a:r>
              <a:rPr lang="el-GR" sz="2000" b="1" baseline="30000" dirty="0" smtClean="0">
                <a:solidFill>
                  <a:srgbClr val="FF0000"/>
                </a:solidFill>
              </a:rPr>
              <a:t>ο</a:t>
            </a:r>
            <a:r>
              <a:rPr lang="en-US" sz="2000" b="1" dirty="0" smtClean="0">
                <a:solidFill>
                  <a:srgbClr val="FF0000"/>
                </a:solidFill>
              </a:rPr>
              <a:t>: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Επιλέγουμε κατάλληλους κάθετους άξονες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και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y.</a:t>
            </a:r>
            <a:endParaRPr lang="el-GR" sz="2000" b="1" dirty="0">
              <a:solidFill>
                <a:srgbClr val="FF0000"/>
              </a:solidFill>
            </a:endParaRPr>
          </a:p>
        </p:txBody>
      </p:sp>
      <p:grpSp>
        <p:nvGrpSpPr>
          <p:cNvPr id="127" name="Group 126"/>
          <p:cNvGrpSpPr/>
          <p:nvPr/>
        </p:nvGrpSpPr>
        <p:grpSpPr>
          <a:xfrm rot="19136302">
            <a:off x="2084582" y="1819267"/>
            <a:ext cx="1019713" cy="507976"/>
            <a:chOff x="1619938" y="1801004"/>
            <a:chExt cx="1019713" cy="507976"/>
          </a:xfrm>
        </p:grpSpPr>
        <p:grpSp>
          <p:nvGrpSpPr>
            <p:cNvPr id="82" name="Group 81"/>
            <p:cNvGrpSpPr/>
            <p:nvPr/>
          </p:nvGrpSpPr>
          <p:grpSpPr>
            <a:xfrm>
              <a:off x="1619938" y="1908531"/>
              <a:ext cx="799491" cy="341075"/>
              <a:chOff x="1732850" y="3945921"/>
              <a:chExt cx="799491" cy="341075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 flipV="1">
                <a:off x="1744417" y="3945921"/>
                <a:ext cx="635524" cy="9062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flipV="1">
                <a:off x="1896817" y="4098321"/>
                <a:ext cx="635524" cy="9062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flipV="1">
                <a:off x="1732850" y="4277934"/>
                <a:ext cx="635524" cy="9062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5" name="Rectangle 64"/>
            <p:cNvSpPr/>
            <p:nvPr/>
          </p:nvSpPr>
          <p:spPr>
            <a:xfrm>
              <a:off x="2173890" y="1801004"/>
              <a:ext cx="465761" cy="5079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074988" y="425450"/>
            <a:ext cx="761776" cy="1023474"/>
            <a:chOff x="3074988" y="425450"/>
            <a:chExt cx="761776" cy="1023474"/>
          </a:xfrm>
        </p:grpSpPr>
        <p:graphicFrame>
          <p:nvGraphicFramePr>
            <p:cNvPr id="67" name="Object 6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42566014"/>
                </p:ext>
              </p:extLst>
            </p:nvPr>
          </p:nvGraphicFramePr>
          <p:xfrm>
            <a:off x="3074988" y="425450"/>
            <a:ext cx="742950" cy="384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02" name="Equation" r:id="rId4" imgW="330120" imgH="164880" progId="Equation.DSMT4">
                    <p:embed/>
                  </p:oleObj>
                </mc:Choice>
                <mc:Fallback>
                  <p:oleObj name="Equation" r:id="rId4" imgW="330120" imgH="1648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4988" y="425450"/>
                          <a:ext cx="742950" cy="38417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4" name="Rectangle 63"/>
            <p:cNvSpPr/>
            <p:nvPr/>
          </p:nvSpPr>
          <p:spPr>
            <a:xfrm rot="19182865">
              <a:off x="3371003" y="940948"/>
              <a:ext cx="465761" cy="5079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192316" y="1887765"/>
            <a:ext cx="603819" cy="2175031"/>
            <a:chOff x="1756674" y="2000374"/>
            <a:chExt cx="603819" cy="2175031"/>
          </a:xfrm>
        </p:grpSpPr>
        <p:cxnSp>
          <p:nvCxnSpPr>
            <p:cNvPr id="68" name="Straight Arrow Connector 67"/>
            <p:cNvCxnSpPr/>
            <p:nvPr/>
          </p:nvCxnSpPr>
          <p:spPr>
            <a:xfrm>
              <a:off x="2340960" y="2000374"/>
              <a:ext cx="19533" cy="1951534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1756674" y="3344408"/>
              <a:ext cx="52931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4800" b="1" dirty="0" smtClean="0">
                  <a:solidFill>
                    <a:srgbClr val="FF0000"/>
                  </a:solidFill>
                </a:rPr>
                <a:t>Β</a:t>
              </a:r>
              <a:endParaRPr lang="el-GR" sz="4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 rot="19259441">
            <a:off x="2849921" y="-236937"/>
            <a:ext cx="396900" cy="4288758"/>
            <a:chOff x="2787349" y="745588"/>
            <a:chExt cx="372701" cy="4721252"/>
          </a:xfrm>
        </p:grpSpPr>
        <p:cxnSp>
          <p:nvCxnSpPr>
            <p:cNvPr id="77" name="Straight Connector 76"/>
            <p:cNvCxnSpPr/>
            <p:nvPr/>
          </p:nvCxnSpPr>
          <p:spPr>
            <a:xfrm flipV="1">
              <a:off x="2787349" y="745588"/>
              <a:ext cx="49" cy="4721252"/>
            </a:xfrm>
            <a:prstGeom prst="line">
              <a:avLst/>
            </a:prstGeom>
            <a:ln w="38100">
              <a:solidFill>
                <a:srgbClr val="92D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2853556" y="745588"/>
              <a:ext cx="3064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</a:rPr>
                <a:t>y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cxnSp>
        <p:nvCxnSpPr>
          <p:cNvPr id="80" name="Straight Connector 79"/>
          <p:cNvCxnSpPr/>
          <p:nvPr/>
        </p:nvCxnSpPr>
        <p:spPr>
          <a:xfrm flipV="1">
            <a:off x="2786513" y="3030899"/>
            <a:ext cx="938687" cy="753013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1855312" y="2672709"/>
            <a:ext cx="903922" cy="106468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Group 82"/>
          <p:cNvGrpSpPr/>
          <p:nvPr/>
        </p:nvGrpSpPr>
        <p:grpSpPr>
          <a:xfrm>
            <a:off x="1148993" y="1854808"/>
            <a:ext cx="1613655" cy="984771"/>
            <a:chOff x="843809" y="2000321"/>
            <a:chExt cx="1524176" cy="830997"/>
          </a:xfrm>
        </p:grpSpPr>
        <p:cxnSp>
          <p:nvCxnSpPr>
            <p:cNvPr id="89" name="Straight Arrow Connector 88"/>
            <p:cNvCxnSpPr/>
            <p:nvPr/>
          </p:nvCxnSpPr>
          <p:spPr>
            <a:xfrm flipH="1">
              <a:off x="1465827" y="2018311"/>
              <a:ext cx="902158" cy="693652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/>
            <p:nvPr/>
          </p:nvSpPr>
          <p:spPr>
            <a:xfrm>
              <a:off x="843809" y="2000321"/>
              <a:ext cx="75533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4800" b="1" dirty="0">
                  <a:solidFill>
                    <a:srgbClr val="FF0000"/>
                  </a:solidFill>
                </a:rPr>
                <a:t>Β</a:t>
              </a:r>
              <a:r>
                <a:rPr lang="en-US" sz="3200" b="1" dirty="0" smtClean="0">
                  <a:solidFill>
                    <a:srgbClr val="FF0000"/>
                  </a:solidFill>
                </a:rPr>
                <a:t>X</a:t>
              </a:r>
              <a:endParaRPr lang="el-GR" sz="4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2772595" y="1864977"/>
            <a:ext cx="1360635" cy="2160365"/>
            <a:chOff x="2351772" y="2060968"/>
            <a:chExt cx="1360635" cy="2160365"/>
          </a:xfrm>
        </p:grpSpPr>
        <p:cxnSp>
          <p:nvCxnSpPr>
            <p:cNvPr id="105" name="Straight Arrow Connector 104"/>
            <p:cNvCxnSpPr/>
            <p:nvPr/>
          </p:nvCxnSpPr>
          <p:spPr>
            <a:xfrm>
              <a:off x="2351772" y="2060968"/>
              <a:ext cx="966524" cy="117360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2989132" y="3390336"/>
              <a:ext cx="72327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4800" b="1" dirty="0" smtClean="0">
                  <a:solidFill>
                    <a:srgbClr val="FF0000"/>
                  </a:solidFill>
                </a:rPr>
                <a:t>Β</a:t>
              </a:r>
              <a:r>
                <a:rPr lang="en-US" sz="3200" b="1" dirty="0" smtClean="0">
                  <a:solidFill>
                    <a:srgbClr val="FF0000"/>
                  </a:solidFill>
                </a:rPr>
                <a:t>y</a:t>
              </a:r>
              <a:endParaRPr lang="el-GR" sz="4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1179767" y="393848"/>
            <a:ext cx="1592744" cy="1484707"/>
            <a:chOff x="718692" y="506590"/>
            <a:chExt cx="1592744" cy="1484707"/>
          </a:xfrm>
        </p:grpSpPr>
        <p:sp>
          <p:nvSpPr>
            <p:cNvPr id="134" name="TextBox 133"/>
            <p:cNvSpPr txBox="1"/>
            <p:nvPr/>
          </p:nvSpPr>
          <p:spPr>
            <a:xfrm rot="19367789">
              <a:off x="718692" y="506590"/>
              <a:ext cx="4892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3600" b="1" dirty="0" smtClean="0">
                  <a:solidFill>
                    <a:srgbClr val="FF0000"/>
                  </a:solidFill>
                </a:rPr>
                <a:t>Ν</a:t>
              </a:r>
              <a:endParaRPr lang="el-GR" sz="3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35" name="Straight Arrow Connector 134"/>
            <p:cNvCxnSpPr/>
            <p:nvPr/>
          </p:nvCxnSpPr>
          <p:spPr>
            <a:xfrm flipH="1" flipV="1">
              <a:off x="1171349" y="628425"/>
              <a:ext cx="1140087" cy="1362872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36" name="Object 1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990415"/>
              </p:ext>
            </p:extLst>
          </p:nvPr>
        </p:nvGraphicFramePr>
        <p:xfrm>
          <a:off x="4878388" y="3305175"/>
          <a:ext cx="6394450" cy="173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" name="Equation" r:id="rId6" imgW="2793960" imgH="736560" progId="Equation.DSMT4">
                  <p:embed/>
                </p:oleObj>
              </mc:Choice>
              <mc:Fallback>
                <p:oleObj name="Equation" r:id="rId6" imgW="279396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8388" y="3305175"/>
                        <a:ext cx="6394450" cy="17383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279791" y="1311214"/>
            <a:ext cx="3632938" cy="3134534"/>
            <a:chOff x="279791" y="1311214"/>
            <a:chExt cx="3632938" cy="3134534"/>
          </a:xfrm>
        </p:grpSpPr>
        <p:cxnSp>
          <p:nvCxnSpPr>
            <p:cNvPr id="8" name="Straight Connector 7"/>
            <p:cNvCxnSpPr/>
            <p:nvPr/>
          </p:nvCxnSpPr>
          <p:spPr>
            <a:xfrm flipV="1">
              <a:off x="287974" y="1311214"/>
              <a:ext cx="3624755" cy="3107511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V="1">
              <a:off x="279791" y="4392485"/>
              <a:ext cx="2022351" cy="53263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5006643"/>
              </p:ext>
            </p:extLst>
          </p:nvPr>
        </p:nvGraphicFramePr>
        <p:xfrm>
          <a:off x="726820" y="3916400"/>
          <a:ext cx="523875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4" name="Equation" r:id="rId8" imgW="228600" imgH="190440" progId="Equation.DSMT4">
                  <p:embed/>
                </p:oleObj>
              </mc:Choice>
              <mc:Fallback>
                <p:oleObj name="Equation" r:id="rId8" imgW="2286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820" y="3916400"/>
                        <a:ext cx="523875" cy="4492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1748567"/>
              </p:ext>
            </p:extLst>
          </p:nvPr>
        </p:nvGraphicFramePr>
        <p:xfrm>
          <a:off x="2790364" y="2436160"/>
          <a:ext cx="523875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5" name="Equation" r:id="rId10" imgW="228600" imgH="190440" progId="Equation.DSMT4">
                  <p:embed/>
                </p:oleObj>
              </mc:Choice>
              <mc:Fallback>
                <p:oleObj name="Equation" r:id="rId10" imgW="2286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0364" y="2436160"/>
                        <a:ext cx="523875" cy="4492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-106128" y="2953981"/>
            <a:ext cx="1299138" cy="1283051"/>
            <a:chOff x="-93869" y="2983731"/>
            <a:chExt cx="1299138" cy="1283051"/>
          </a:xfrm>
        </p:grpSpPr>
        <p:grpSp>
          <p:nvGrpSpPr>
            <p:cNvPr id="87" name="Group 86"/>
            <p:cNvGrpSpPr/>
            <p:nvPr/>
          </p:nvGrpSpPr>
          <p:grpSpPr>
            <a:xfrm rot="19201312">
              <a:off x="-73167" y="3925707"/>
              <a:ext cx="799491" cy="341075"/>
              <a:chOff x="1732850" y="3945921"/>
              <a:chExt cx="799491" cy="341075"/>
            </a:xfrm>
          </p:grpSpPr>
          <p:cxnSp>
            <p:nvCxnSpPr>
              <p:cNvPr id="88" name="Straight Connector 87"/>
              <p:cNvCxnSpPr/>
              <p:nvPr/>
            </p:nvCxnSpPr>
            <p:spPr>
              <a:xfrm flipV="1">
                <a:off x="1744417" y="3945921"/>
                <a:ext cx="635524" cy="9062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flipV="1">
                <a:off x="1896817" y="4098321"/>
                <a:ext cx="635524" cy="9062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flipV="1">
                <a:off x="1732850" y="4277934"/>
                <a:ext cx="635524" cy="9062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 rot="19177449">
              <a:off x="252685" y="3665632"/>
              <a:ext cx="465761" cy="5079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" name="TextBox 10"/>
            <p:cNvSpPr txBox="1"/>
            <p:nvPr/>
          </p:nvSpPr>
          <p:spPr>
            <a:xfrm rot="19280194">
              <a:off x="-50587" y="2983731"/>
              <a:ext cx="5998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</a:t>
              </a:r>
              <a:r>
                <a:rPr lang="en-US" dirty="0" smtClean="0"/>
                <a:t> = 0</a:t>
              </a:r>
              <a:endParaRPr lang="el-GR" dirty="0"/>
            </a:p>
          </p:txBody>
        </p:sp>
        <p:sp>
          <p:nvSpPr>
            <p:cNvPr id="4" name="TextBox 3"/>
            <p:cNvSpPr txBox="1"/>
            <p:nvPr/>
          </p:nvSpPr>
          <p:spPr>
            <a:xfrm rot="19356285">
              <a:off x="-93869" y="3092153"/>
              <a:ext cx="12991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err="1" smtClean="0"/>
                <a:t>υ</a:t>
              </a:r>
              <a:r>
                <a:rPr lang="el-GR" sz="1200" dirty="0" err="1" smtClean="0"/>
                <a:t>ο</a:t>
              </a:r>
              <a:r>
                <a:rPr lang="el-GR" dirty="0" smtClean="0"/>
                <a:t> = 30 </a:t>
              </a:r>
              <a:r>
                <a:rPr lang="en-US" dirty="0" smtClean="0"/>
                <a:t>m/s</a:t>
              </a:r>
              <a:endParaRPr lang="el-GR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848534" y="1644097"/>
            <a:ext cx="933647" cy="834206"/>
            <a:chOff x="4253158" y="4360343"/>
            <a:chExt cx="933647" cy="834206"/>
          </a:xfrm>
        </p:grpSpPr>
        <p:sp>
          <p:nvSpPr>
            <p:cNvPr id="72" name="TextBox 71"/>
            <p:cNvSpPr txBox="1"/>
            <p:nvPr/>
          </p:nvSpPr>
          <p:spPr>
            <a:xfrm>
              <a:off x="4253158" y="4360343"/>
              <a:ext cx="46679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b="1" dirty="0">
                  <a:solidFill>
                    <a:srgbClr val="FF0000"/>
                  </a:solidFill>
                </a:rPr>
                <a:t>F</a:t>
              </a:r>
              <a:endParaRPr lang="el-GR" sz="48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73" name="Straight Arrow Connector 72"/>
            <p:cNvCxnSpPr/>
            <p:nvPr/>
          </p:nvCxnSpPr>
          <p:spPr>
            <a:xfrm flipH="1">
              <a:off x="4503154" y="4576491"/>
              <a:ext cx="683651" cy="618058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922367" y="2004138"/>
            <a:ext cx="1691728" cy="1240247"/>
            <a:chOff x="4041548" y="4257932"/>
            <a:chExt cx="1691728" cy="1240247"/>
          </a:xfrm>
        </p:grpSpPr>
        <p:sp>
          <p:nvSpPr>
            <p:cNvPr id="76" name="TextBox 75"/>
            <p:cNvSpPr txBox="1"/>
            <p:nvPr/>
          </p:nvSpPr>
          <p:spPr>
            <a:xfrm>
              <a:off x="4041548" y="4667182"/>
              <a:ext cx="48923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b="1" dirty="0" smtClean="0">
                  <a:solidFill>
                    <a:srgbClr val="FF0000"/>
                  </a:solidFill>
                </a:rPr>
                <a:t>T</a:t>
              </a:r>
              <a:endParaRPr lang="el-GR" sz="48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79" name="Straight Arrow Connector 78"/>
            <p:cNvCxnSpPr/>
            <p:nvPr/>
          </p:nvCxnSpPr>
          <p:spPr>
            <a:xfrm flipH="1">
              <a:off x="4402129" y="4257932"/>
              <a:ext cx="1331147" cy="1175143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2"/>
    </p:custDataLst>
    <p:extLst>
      <p:ext uri="{BB962C8B-B14F-4D97-AF65-F5344CB8AC3E}">
        <p14:creationId xmlns:p14="http://schemas.microsoft.com/office/powerpoint/2010/main" val="3790293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42245"/>
    </mc:Choice>
    <mc:Fallback xmlns="">
      <p:transition advTm="422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59"/>
          <p:cNvGrpSpPr/>
          <p:nvPr/>
        </p:nvGrpSpPr>
        <p:grpSpPr>
          <a:xfrm rot="19207813">
            <a:off x="392205" y="2059142"/>
            <a:ext cx="3347831" cy="385427"/>
            <a:chOff x="928182" y="2988192"/>
            <a:chExt cx="4517274" cy="385427"/>
          </a:xfrm>
        </p:grpSpPr>
        <p:cxnSp>
          <p:nvCxnSpPr>
            <p:cNvPr id="61" name="Straight Connector 60"/>
            <p:cNvCxnSpPr/>
            <p:nvPr/>
          </p:nvCxnSpPr>
          <p:spPr>
            <a:xfrm>
              <a:off x="928182" y="3371012"/>
              <a:ext cx="4278464" cy="2607"/>
            </a:xfrm>
            <a:prstGeom prst="line">
              <a:avLst/>
            </a:prstGeom>
            <a:ln w="38100">
              <a:solidFill>
                <a:schemeClr val="accent6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4883844" y="2988192"/>
              <a:ext cx="5616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chemeClr val="accent6">
                      <a:lumMod val="75000"/>
                    </a:schemeClr>
                  </a:solidFill>
                </a:rPr>
                <a:t>Χ</a:t>
              </a:r>
              <a:endParaRPr lang="el-GR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307102" y="-116612"/>
            <a:ext cx="10054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Μεθοδολογία για ασκήσεις κίνησης σε 2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ο</a:t>
            </a:r>
            <a:r>
              <a:rPr lang="el-GR" sz="2800" b="1" dirty="0" smtClean="0">
                <a:solidFill>
                  <a:srgbClr val="FF0000"/>
                </a:solidFill>
              </a:rPr>
              <a:t> νόμο Νεύτωνα</a:t>
            </a:r>
            <a:endParaRPr lang="el-GR" sz="28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-31189" y="-3252"/>
            <a:ext cx="1516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Άσκηση 14.</a:t>
            </a:r>
            <a:r>
              <a:rPr lang="en-US" b="1" dirty="0" smtClean="0"/>
              <a:t>4</a:t>
            </a:r>
            <a:r>
              <a:rPr lang="el-GR" b="1" dirty="0" smtClean="0"/>
              <a:t>9</a:t>
            </a:r>
            <a:endParaRPr lang="el-GR" b="1" dirty="0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6290120" y="2863554"/>
            <a:ext cx="22009424" cy="1194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6290120" y="3720803"/>
            <a:ext cx="220094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pSp>
        <p:nvGrpSpPr>
          <p:cNvPr id="127" name="Group 126"/>
          <p:cNvGrpSpPr/>
          <p:nvPr/>
        </p:nvGrpSpPr>
        <p:grpSpPr>
          <a:xfrm rot="19136302">
            <a:off x="2084582" y="1819267"/>
            <a:ext cx="1019713" cy="507976"/>
            <a:chOff x="1619938" y="1801004"/>
            <a:chExt cx="1019713" cy="507976"/>
          </a:xfrm>
        </p:grpSpPr>
        <p:grpSp>
          <p:nvGrpSpPr>
            <p:cNvPr id="82" name="Group 81"/>
            <p:cNvGrpSpPr/>
            <p:nvPr/>
          </p:nvGrpSpPr>
          <p:grpSpPr>
            <a:xfrm>
              <a:off x="1619938" y="1908531"/>
              <a:ext cx="799491" cy="341075"/>
              <a:chOff x="1732850" y="3945921"/>
              <a:chExt cx="799491" cy="341075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 flipV="1">
                <a:off x="1744417" y="3945921"/>
                <a:ext cx="635524" cy="9062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flipV="1">
                <a:off x="1896817" y="4098321"/>
                <a:ext cx="635524" cy="9062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flipV="1">
                <a:off x="1732850" y="4277934"/>
                <a:ext cx="635524" cy="9062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5" name="Rectangle 64"/>
            <p:cNvSpPr/>
            <p:nvPr/>
          </p:nvSpPr>
          <p:spPr>
            <a:xfrm>
              <a:off x="2173890" y="1801004"/>
              <a:ext cx="465761" cy="5079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aphicFrame>
        <p:nvGraphicFramePr>
          <p:cNvPr id="67" name="Object 66"/>
          <p:cNvGraphicFramePr>
            <a:graphicFrameLocks noChangeAspect="1"/>
          </p:cNvGraphicFramePr>
          <p:nvPr>
            <p:extLst/>
          </p:nvPr>
        </p:nvGraphicFramePr>
        <p:xfrm>
          <a:off x="3074988" y="425450"/>
          <a:ext cx="74295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5" name="Equation" r:id="rId4" imgW="330120" imgH="164880" progId="Equation.DSMT4">
                  <p:embed/>
                </p:oleObj>
              </mc:Choice>
              <mc:Fallback>
                <p:oleObj name="Equation" r:id="rId4" imgW="3301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4988" y="425450"/>
                        <a:ext cx="742950" cy="384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Rectangle 63"/>
          <p:cNvSpPr/>
          <p:nvPr/>
        </p:nvSpPr>
        <p:spPr>
          <a:xfrm rot="19182865">
            <a:off x="3371003" y="940948"/>
            <a:ext cx="465761" cy="5079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66" name="Group 65"/>
          <p:cNvGrpSpPr/>
          <p:nvPr/>
        </p:nvGrpSpPr>
        <p:grpSpPr>
          <a:xfrm>
            <a:off x="2192316" y="1887765"/>
            <a:ext cx="603819" cy="2175031"/>
            <a:chOff x="1756674" y="2000374"/>
            <a:chExt cx="603819" cy="2175031"/>
          </a:xfrm>
        </p:grpSpPr>
        <p:cxnSp>
          <p:nvCxnSpPr>
            <p:cNvPr id="68" name="Straight Arrow Connector 67"/>
            <p:cNvCxnSpPr/>
            <p:nvPr/>
          </p:nvCxnSpPr>
          <p:spPr>
            <a:xfrm>
              <a:off x="2340960" y="2000374"/>
              <a:ext cx="19533" cy="1951534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1756674" y="3344408"/>
              <a:ext cx="52931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4800" b="1" dirty="0" smtClean="0">
                  <a:solidFill>
                    <a:srgbClr val="FF0000"/>
                  </a:solidFill>
                </a:rPr>
                <a:t>Β</a:t>
              </a:r>
              <a:endParaRPr lang="el-GR" sz="4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 rot="19259441">
            <a:off x="2849921" y="-236937"/>
            <a:ext cx="396900" cy="4288758"/>
            <a:chOff x="2787349" y="745588"/>
            <a:chExt cx="372701" cy="4721252"/>
          </a:xfrm>
        </p:grpSpPr>
        <p:cxnSp>
          <p:nvCxnSpPr>
            <p:cNvPr id="77" name="Straight Connector 76"/>
            <p:cNvCxnSpPr/>
            <p:nvPr/>
          </p:nvCxnSpPr>
          <p:spPr>
            <a:xfrm flipV="1">
              <a:off x="2787349" y="745588"/>
              <a:ext cx="49" cy="4721252"/>
            </a:xfrm>
            <a:prstGeom prst="line">
              <a:avLst/>
            </a:prstGeom>
            <a:ln w="38100">
              <a:solidFill>
                <a:srgbClr val="92D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2853556" y="745588"/>
              <a:ext cx="3064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</a:rPr>
                <a:t>y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cxnSp>
        <p:nvCxnSpPr>
          <p:cNvPr id="80" name="Straight Connector 79"/>
          <p:cNvCxnSpPr/>
          <p:nvPr/>
        </p:nvCxnSpPr>
        <p:spPr>
          <a:xfrm flipV="1">
            <a:off x="2786513" y="3030899"/>
            <a:ext cx="938687" cy="753013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1855312" y="2672709"/>
            <a:ext cx="903922" cy="106468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Group 82"/>
          <p:cNvGrpSpPr/>
          <p:nvPr/>
        </p:nvGrpSpPr>
        <p:grpSpPr>
          <a:xfrm>
            <a:off x="1148993" y="1854808"/>
            <a:ext cx="1613655" cy="984771"/>
            <a:chOff x="843809" y="2000321"/>
            <a:chExt cx="1524176" cy="830997"/>
          </a:xfrm>
        </p:grpSpPr>
        <p:cxnSp>
          <p:nvCxnSpPr>
            <p:cNvPr id="89" name="Straight Arrow Connector 88"/>
            <p:cNvCxnSpPr/>
            <p:nvPr/>
          </p:nvCxnSpPr>
          <p:spPr>
            <a:xfrm flipH="1">
              <a:off x="1465827" y="2018311"/>
              <a:ext cx="902158" cy="693652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/>
            <p:nvPr/>
          </p:nvSpPr>
          <p:spPr>
            <a:xfrm>
              <a:off x="843809" y="2000321"/>
              <a:ext cx="75533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4800" b="1" dirty="0">
                  <a:solidFill>
                    <a:srgbClr val="FF0000"/>
                  </a:solidFill>
                </a:rPr>
                <a:t>Β</a:t>
              </a:r>
              <a:r>
                <a:rPr lang="en-US" sz="3200" b="1" dirty="0" smtClean="0">
                  <a:solidFill>
                    <a:srgbClr val="FF0000"/>
                  </a:solidFill>
                </a:rPr>
                <a:t>X</a:t>
              </a:r>
              <a:endParaRPr lang="el-GR" sz="4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2772595" y="1864977"/>
            <a:ext cx="1360635" cy="2160365"/>
            <a:chOff x="2351772" y="2060968"/>
            <a:chExt cx="1360635" cy="2160365"/>
          </a:xfrm>
        </p:grpSpPr>
        <p:cxnSp>
          <p:nvCxnSpPr>
            <p:cNvPr id="105" name="Straight Arrow Connector 104"/>
            <p:cNvCxnSpPr/>
            <p:nvPr/>
          </p:nvCxnSpPr>
          <p:spPr>
            <a:xfrm>
              <a:off x="2351772" y="2060968"/>
              <a:ext cx="966524" cy="117360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2989132" y="3390336"/>
              <a:ext cx="72327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4800" b="1" dirty="0" smtClean="0">
                  <a:solidFill>
                    <a:srgbClr val="FF0000"/>
                  </a:solidFill>
                </a:rPr>
                <a:t>Β</a:t>
              </a:r>
              <a:r>
                <a:rPr lang="en-US" sz="3200" b="1" dirty="0" smtClean="0">
                  <a:solidFill>
                    <a:srgbClr val="FF0000"/>
                  </a:solidFill>
                </a:rPr>
                <a:t>y</a:t>
              </a:r>
              <a:endParaRPr lang="el-GR" sz="4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1209915" y="422228"/>
            <a:ext cx="1592744" cy="1484707"/>
            <a:chOff x="718692" y="506590"/>
            <a:chExt cx="1592744" cy="1484707"/>
          </a:xfrm>
        </p:grpSpPr>
        <p:sp>
          <p:nvSpPr>
            <p:cNvPr id="134" name="TextBox 133"/>
            <p:cNvSpPr txBox="1"/>
            <p:nvPr/>
          </p:nvSpPr>
          <p:spPr>
            <a:xfrm rot="19367789">
              <a:off x="718692" y="506590"/>
              <a:ext cx="4892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3600" b="1" dirty="0" smtClean="0">
                  <a:solidFill>
                    <a:srgbClr val="FF0000"/>
                  </a:solidFill>
                </a:rPr>
                <a:t>Ν</a:t>
              </a:r>
              <a:endParaRPr lang="el-GR" sz="3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35" name="Straight Arrow Connector 134"/>
            <p:cNvCxnSpPr/>
            <p:nvPr/>
          </p:nvCxnSpPr>
          <p:spPr>
            <a:xfrm flipH="1" flipV="1">
              <a:off x="1171349" y="628425"/>
              <a:ext cx="1140087" cy="1362872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279791" y="1311214"/>
            <a:ext cx="3632938" cy="3134534"/>
            <a:chOff x="279791" y="1311214"/>
            <a:chExt cx="3632938" cy="3134534"/>
          </a:xfrm>
        </p:grpSpPr>
        <p:cxnSp>
          <p:nvCxnSpPr>
            <p:cNvPr id="8" name="Straight Connector 7"/>
            <p:cNvCxnSpPr/>
            <p:nvPr/>
          </p:nvCxnSpPr>
          <p:spPr>
            <a:xfrm flipV="1">
              <a:off x="287974" y="1311214"/>
              <a:ext cx="3624755" cy="3107511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V="1">
              <a:off x="279791" y="4392485"/>
              <a:ext cx="2022351" cy="53263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3" name="Object 62"/>
          <p:cNvGraphicFramePr>
            <a:graphicFrameLocks noChangeAspect="1"/>
          </p:cNvGraphicFramePr>
          <p:nvPr>
            <p:extLst/>
          </p:nvPr>
        </p:nvGraphicFramePr>
        <p:xfrm>
          <a:off x="726820" y="3916400"/>
          <a:ext cx="523875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6" name="Equation" r:id="rId6" imgW="228600" imgH="190440" progId="Equation.DSMT4">
                  <p:embed/>
                </p:oleObj>
              </mc:Choice>
              <mc:Fallback>
                <p:oleObj name="Equation" r:id="rId6" imgW="2286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820" y="3916400"/>
                        <a:ext cx="523875" cy="4492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70"/>
          <p:cNvGraphicFramePr>
            <a:graphicFrameLocks noChangeAspect="1"/>
          </p:cNvGraphicFramePr>
          <p:nvPr>
            <p:extLst/>
          </p:nvPr>
        </p:nvGraphicFramePr>
        <p:xfrm>
          <a:off x="2790364" y="2436160"/>
          <a:ext cx="523875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7" name="Equation" r:id="rId8" imgW="228600" imgH="190440" progId="Equation.DSMT4">
                  <p:embed/>
                </p:oleObj>
              </mc:Choice>
              <mc:Fallback>
                <p:oleObj name="Equation" r:id="rId8" imgW="2286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0364" y="2436160"/>
                        <a:ext cx="523875" cy="4492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-96147" y="2955963"/>
            <a:ext cx="1299138" cy="1283051"/>
            <a:chOff x="-93869" y="2983731"/>
            <a:chExt cx="1299138" cy="1283051"/>
          </a:xfrm>
        </p:grpSpPr>
        <p:grpSp>
          <p:nvGrpSpPr>
            <p:cNvPr id="87" name="Group 86"/>
            <p:cNvGrpSpPr/>
            <p:nvPr/>
          </p:nvGrpSpPr>
          <p:grpSpPr>
            <a:xfrm rot="19201312">
              <a:off x="-73167" y="3925707"/>
              <a:ext cx="799491" cy="341075"/>
              <a:chOff x="1732850" y="3945921"/>
              <a:chExt cx="799491" cy="341075"/>
            </a:xfrm>
          </p:grpSpPr>
          <p:cxnSp>
            <p:nvCxnSpPr>
              <p:cNvPr id="88" name="Straight Connector 87"/>
              <p:cNvCxnSpPr/>
              <p:nvPr/>
            </p:nvCxnSpPr>
            <p:spPr>
              <a:xfrm flipV="1">
                <a:off x="1744417" y="3945921"/>
                <a:ext cx="635524" cy="9062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flipV="1">
                <a:off x="1896817" y="4098321"/>
                <a:ext cx="635524" cy="9062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flipV="1">
                <a:off x="1732850" y="4277934"/>
                <a:ext cx="635524" cy="9062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 rot="19177449">
              <a:off x="252685" y="3665632"/>
              <a:ext cx="465761" cy="5079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" name="TextBox 10"/>
            <p:cNvSpPr txBox="1"/>
            <p:nvPr/>
          </p:nvSpPr>
          <p:spPr>
            <a:xfrm rot="19280194">
              <a:off x="-50587" y="2983731"/>
              <a:ext cx="5998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</a:t>
              </a:r>
              <a:r>
                <a:rPr lang="en-US" dirty="0" smtClean="0"/>
                <a:t> = 0</a:t>
              </a:r>
              <a:endParaRPr lang="el-GR" dirty="0"/>
            </a:p>
          </p:txBody>
        </p:sp>
        <p:sp>
          <p:nvSpPr>
            <p:cNvPr id="4" name="TextBox 3"/>
            <p:cNvSpPr txBox="1"/>
            <p:nvPr/>
          </p:nvSpPr>
          <p:spPr>
            <a:xfrm rot="19356285">
              <a:off x="-93869" y="3092153"/>
              <a:ext cx="12991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err="1" smtClean="0"/>
                <a:t>υ</a:t>
              </a:r>
              <a:r>
                <a:rPr lang="el-GR" sz="1200" dirty="0" err="1" smtClean="0"/>
                <a:t>ο</a:t>
              </a:r>
              <a:r>
                <a:rPr lang="el-GR" dirty="0" smtClean="0"/>
                <a:t> = 30 </a:t>
              </a:r>
              <a:r>
                <a:rPr lang="en-US" dirty="0" smtClean="0"/>
                <a:t>m/s</a:t>
              </a:r>
              <a:endParaRPr lang="el-GR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848534" y="1644097"/>
            <a:ext cx="933647" cy="834206"/>
            <a:chOff x="4253158" y="4360343"/>
            <a:chExt cx="933647" cy="834206"/>
          </a:xfrm>
        </p:grpSpPr>
        <p:sp>
          <p:nvSpPr>
            <p:cNvPr id="72" name="TextBox 71"/>
            <p:cNvSpPr txBox="1"/>
            <p:nvPr/>
          </p:nvSpPr>
          <p:spPr>
            <a:xfrm>
              <a:off x="4253158" y="4360343"/>
              <a:ext cx="46679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b="1" dirty="0">
                  <a:solidFill>
                    <a:srgbClr val="FF0000"/>
                  </a:solidFill>
                </a:rPr>
                <a:t>F</a:t>
              </a:r>
              <a:endParaRPr lang="el-GR" sz="48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73" name="Straight Arrow Connector 72"/>
            <p:cNvCxnSpPr/>
            <p:nvPr/>
          </p:nvCxnSpPr>
          <p:spPr>
            <a:xfrm flipH="1">
              <a:off x="4503154" y="4576491"/>
              <a:ext cx="683651" cy="618058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922367" y="2004138"/>
            <a:ext cx="1691728" cy="1240247"/>
            <a:chOff x="4041548" y="4257932"/>
            <a:chExt cx="1691728" cy="1240247"/>
          </a:xfrm>
        </p:grpSpPr>
        <p:sp>
          <p:nvSpPr>
            <p:cNvPr id="76" name="TextBox 75"/>
            <p:cNvSpPr txBox="1"/>
            <p:nvPr/>
          </p:nvSpPr>
          <p:spPr>
            <a:xfrm>
              <a:off x="4041548" y="4667182"/>
              <a:ext cx="48923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b="1" dirty="0" smtClean="0">
                  <a:solidFill>
                    <a:srgbClr val="FF0000"/>
                  </a:solidFill>
                </a:rPr>
                <a:t>T</a:t>
              </a:r>
              <a:endParaRPr lang="el-GR" sz="48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79" name="Straight Arrow Connector 78"/>
            <p:cNvCxnSpPr/>
            <p:nvPr/>
          </p:nvCxnSpPr>
          <p:spPr>
            <a:xfrm flipH="1">
              <a:off x="4402129" y="4257932"/>
              <a:ext cx="1331147" cy="1175143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TextBox 58"/>
          <p:cNvSpPr txBox="1"/>
          <p:nvPr/>
        </p:nvSpPr>
        <p:spPr>
          <a:xfrm>
            <a:off x="4477338" y="1668081"/>
            <a:ext cx="7229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Βήμα </a:t>
            </a:r>
            <a:r>
              <a:rPr lang="en-US" sz="2000" b="1" dirty="0">
                <a:solidFill>
                  <a:srgbClr val="FF0000"/>
                </a:solidFill>
              </a:rPr>
              <a:t>4</a:t>
            </a:r>
            <a:r>
              <a:rPr lang="el-GR" sz="2000" b="1" baseline="30000" dirty="0" smtClean="0">
                <a:solidFill>
                  <a:srgbClr val="FF0000"/>
                </a:solidFill>
              </a:rPr>
              <a:t>ο</a:t>
            </a:r>
            <a:r>
              <a:rPr lang="en-US" sz="2000" b="1" dirty="0" smtClean="0">
                <a:solidFill>
                  <a:srgbClr val="FF0000"/>
                </a:solidFill>
              </a:rPr>
              <a:t>: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Εφαρμόζουμε τις συνθήκες Σ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= 0, T = </a:t>
            </a:r>
            <a:r>
              <a:rPr lang="el-GR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μΝ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και Σ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= m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α. Δηλαδή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endParaRPr lang="el-GR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69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6608600"/>
              </p:ext>
            </p:extLst>
          </p:nvPr>
        </p:nvGraphicFramePr>
        <p:xfrm>
          <a:off x="6094413" y="3576638"/>
          <a:ext cx="3257550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8" name="Equation" r:id="rId9" imgW="1295280" imgH="228600" progId="Equation.DSMT4">
                  <p:embed/>
                </p:oleObj>
              </mc:Choice>
              <mc:Fallback>
                <p:oleObj name="Equation" r:id="rId9" imgW="1295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4413" y="3576638"/>
                        <a:ext cx="3257550" cy="593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" name="Object 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6375936"/>
              </p:ext>
            </p:extLst>
          </p:nvPr>
        </p:nvGraphicFramePr>
        <p:xfrm>
          <a:off x="3282950" y="4445000"/>
          <a:ext cx="816927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9" name="Equation" r:id="rId11" imgW="3251160" imgH="203040" progId="Equation.DSMT4">
                  <p:embed/>
                </p:oleObj>
              </mc:Choice>
              <mc:Fallback>
                <p:oleObj name="Equation" r:id="rId11" imgW="3251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2950" y="4445000"/>
                        <a:ext cx="8169275" cy="523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3" name="Group 92"/>
          <p:cNvGrpSpPr/>
          <p:nvPr/>
        </p:nvGrpSpPr>
        <p:grpSpPr>
          <a:xfrm>
            <a:off x="9298745" y="611050"/>
            <a:ext cx="2243796" cy="827113"/>
            <a:chOff x="9298745" y="611050"/>
            <a:chExt cx="2243796" cy="827113"/>
          </a:xfrm>
        </p:grpSpPr>
        <p:sp>
          <p:nvSpPr>
            <p:cNvPr id="94" name="Cloud 93"/>
            <p:cNvSpPr/>
            <p:nvPr/>
          </p:nvSpPr>
          <p:spPr>
            <a:xfrm>
              <a:off x="9298745" y="611050"/>
              <a:ext cx="2243796" cy="827113"/>
            </a:xfrm>
            <a:prstGeom prst="cloud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aphicFrame>
          <p:nvGraphicFramePr>
            <p:cNvPr id="95" name="Object 9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25134093"/>
                </p:ext>
              </p:extLst>
            </p:nvPr>
          </p:nvGraphicFramePr>
          <p:xfrm>
            <a:off x="9946177" y="733225"/>
            <a:ext cx="1195387" cy="657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80" name="Equation" r:id="rId13" imgW="787320" imgH="419040" progId="Equation.DSMT4">
                    <p:embed/>
                  </p:oleObj>
                </mc:Choice>
                <mc:Fallback>
                  <p:oleObj name="Equation" r:id="rId13" imgW="787320" imgH="419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946177" y="733225"/>
                          <a:ext cx="1195387" cy="65722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6" name="Object 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3430428"/>
              </p:ext>
            </p:extLst>
          </p:nvPr>
        </p:nvGraphicFramePr>
        <p:xfrm>
          <a:off x="5173663" y="2524125"/>
          <a:ext cx="4881562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1" name="Equation" r:id="rId15" imgW="1942920" imgH="253800" progId="Equation.DSMT4">
                  <p:embed/>
                </p:oleObj>
              </mc:Choice>
              <mc:Fallback>
                <p:oleObj name="Equation" r:id="rId15" imgW="19429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3663" y="2524125"/>
                        <a:ext cx="4881562" cy="6556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" name="Cloud 96"/>
          <p:cNvSpPr/>
          <p:nvPr/>
        </p:nvSpPr>
        <p:spPr>
          <a:xfrm>
            <a:off x="4046044" y="5120271"/>
            <a:ext cx="6576873" cy="1234723"/>
          </a:xfrm>
          <a:prstGeom prst="cloud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Θα βρούμε την επιτάχυνση α από τους τύπους για την κίνηση και μετά θα χρησιμοποιήσουμε τις σχέσεις (1) και (2).</a:t>
            </a:r>
            <a:endParaRPr lang="el-G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8093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1229"/>
    </mc:Choice>
    <mc:Fallback xmlns="">
      <p:transition advTm="312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9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59"/>
          <p:cNvGrpSpPr/>
          <p:nvPr/>
        </p:nvGrpSpPr>
        <p:grpSpPr>
          <a:xfrm rot="19207813">
            <a:off x="392205" y="2059142"/>
            <a:ext cx="3347831" cy="385427"/>
            <a:chOff x="928182" y="2988192"/>
            <a:chExt cx="4517274" cy="385427"/>
          </a:xfrm>
        </p:grpSpPr>
        <p:cxnSp>
          <p:nvCxnSpPr>
            <p:cNvPr id="61" name="Straight Connector 60"/>
            <p:cNvCxnSpPr/>
            <p:nvPr/>
          </p:nvCxnSpPr>
          <p:spPr>
            <a:xfrm>
              <a:off x="928182" y="3371012"/>
              <a:ext cx="4278464" cy="2607"/>
            </a:xfrm>
            <a:prstGeom prst="line">
              <a:avLst/>
            </a:prstGeom>
            <a:ln w="38100">
              <a:solidFill>
                <a:schemeClr val="accent6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4883844" y="2988192"/>
              <a:ext cx="5616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chemeClr val="accent6">
                      <a:lumMod val="75000"/>
                    </a:schemeClr>
                  </a:solidFill>
                </a:rPr>
                <a:t>Χ</a:t>
              </a:r>
              <a:endParaRPr lang="el-GR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307102" y="-116612"/>
            <a:ext cx="10054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Μεθοδολογία για ασκήσεις κίνησης σε 2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ο</a:t>
            </a:r>
            <a:r>
              <a:rPr lang="el-GR" sz="2800" b="1" dirty="0" smtClean="0">
                <a:solidFill>
                  <a:srgbClr val="FF0000"/>
                </a:solidFill>
              </a:rPr>
              <a:t> νόμο Νεύτωνα</a:t>
            </a:r>
            <a:endParaRPr lang="el-GR" sz="28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-31189" y="-3252"/>
            <a:ext cx="1516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Άσκηση 14.</a:t>
            </a:r>
            <a:r>
              <a:rPr lang="en-US" b="1" dirty="0" smtClean="0"/>
              <a:t>4</a:t>
            </a:r>
            <a:r>
              <a:rPr lang="el-GR" b="1" dirty="0" smtClean="0"/>
              <a:t>9</a:t>
            </a:r>
            <a:endParaRPr lang="el-GR" b="1" dirty="0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4261348" y="2698138"/>
            <a:ext cx="7724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l-GR" sz="2000" b="1" dirty="0" smtClean="0"/>
              <a:t>β. </a:t>
            </a:r>
            <a:r>
              <a:rPr lang="en-US" sz="2000" b="1" dirty="0" smtClean="0"/>
              <a:t>        </a:t>
            </a:r>
            <a:r>
              <a:rPr lang="el-GR" sz="2000" b="1" dirty="0" smtClean="0"/>
              <a:t>Επιστρέφουμε τώρα στις σχέσεις (1) και (2)</a:t>
            </a:r>
            <a:r>
              <a:rPr lang="en-US" sz="2000" b="1" dirty="0" smtClean="0"/>
              <a:t>:</a:t>
            </a:r>
            <a:endParaRPr lang="el-GR" sz="2000" b="1" dirty="0"/>
          </a:p>
        </p:txBody>
      </p:sp>
      <p:grpSp>
        <p:nvGrpSpPr>
          <p:cNvPr id="127" name="Group 126"/>
          <p:cNvGrpSpPr/>
          <p:nvPr/>
        </p:nvGrpSpPr>
        <p:grpSpPr>
          <a:xfrm rot="19136302">
            <a:off x="2084582" y="1819267"/>
            <a:ext cx="1019713" cy="507976"/>
            <a:chOff x="1619938" y="1801004"/>
            <a:chExt cx="1019713" cy="507976"/>
          </a:xfrm>
        </p:grpSpPr>
        <p:grpSp>
          <p:nvGrpSpPr>
            <p:cNvPr id="82" name="Group 81"/>
            <p:cNvGrpSpPr/>
            <p:nvPr/>
          </p:nvGrpSpPr>
          <p:grpSpPr>
            <a:xfrm>
              <a:off x="1619938" y="1908531"/>
              <a:ext cx="799491" cy="341075"/>
              <a:chOff x="1732850" y="3945921"/>
              <a:chExt cx="799491" cy="341075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 flipV="1">
                <a:off x="1744417" y="3945921"/>
                <a:ext cx="635524" cy="9062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flipV="1">
                <a:off x="1896817" y="4098321"/>
                <a:ext cx="635524" cy="9062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flipV="1">
                <a:off x="1732850" y="4277934"/>
                <a:ext cx="635524" cy="9062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5" name="Rectangle 64"/>
            <p:cNvSpPr/>
            <p:nvPr/>
          </p:nvSpPr>
          <p:spPr>
            <a:xfrm>
              <a:off x="2173890" y="1801004"/>
              <a:ext cx="465761" cy="5079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aphicFrame>
        <p:nvGraphicFramePr>
          <p:cNvPr id="67" name="Object 66"/>
          <p:cNvGraphicFramePr>
            <a:graphicFrameLocks noChangeAspect="1"/>
          </p:cNvGraphicFramePr>
          <p:nvPr>
            <p:extLst/>
          </p:nvPr>
        </p:nvGraphicFramePr>
        <p:xfrm>
          <a:off x="3074988" y="425450"/>
          <a:ext cx="74295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3" name="Equation" r:id="rId4" imgW="330120" imgH="164880" progId="Equation.DSMT4">
                  <p:embed/>
                </p:oleObj>
              </mc:Choice>
              <mc:Fallback>
                <p:oleObj name="Equation" r:id="rId4" imgW="3301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4988" y="425450"/>
                        <a:ext cx="742950" cy="384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Rectangle 63"/>
          <p:cNvSpPr/>
          <p:nvPr/>
        </p:nvSpPr>
        <p:spPr>
          <a:xfrm rot="19182865">
            <a:off x="3371003" y="940948"/>
            <a:ext cx="465761" cy="5079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66" name="Group 65"/>
          <p:cNvGrpSpPr/>
          <p:nvPr/>
        </p:nvGrpSpPr>
        <p:grpSpPr>
          <a:xfrm>
            <a:off x="2192316" y="1887765"/>
            <a:ext cx="603819" cy="2175031"/>
            <a:chOff x="1756674" y="2000374"/>
            <a:chExt cx="603819" cy="2175031"/>
          </a:xfrm>
        </p:grpSpPr>
        <p:cxnSp>
          <p:nvCxnSpPr>
            <p:cNvPr id="68" name="Straight Arrow Connector 67"/>
            <p:cNvCxnSpPr/>
            <p:nvPr/>
          </p:nvCxnSpPr>
          <p:spPr>
            <a:xfrm>
              <a:off x="2340960" y="2000374"/>
              <a:ext cx="19533" cy="1951534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1756674" y="3344408"/>
              <a:ext cx="52931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4800" b="1" dirty="0" smtClean="0">
                  <a:solidFill>
                    <a:srgbClr val="FF0000"/>
                  </a:solidFill>
                </a:rPr>
                <a:t>Β</a:t>
              </a:r>
              <a:endParaRPr lang="el-GR" sz="4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 rot="19259441">
            <a:off x="2849921" y="-236937"/>
            <a:ext cx="396900" cy="4288758"/>
            <a:chOff x="2787349" y="745588"/>
            <a:chExt cx="372701" cy="4721252"/>
          </a:xfrm>
        </p:grpSpPr>
        <p:cxnSp>
          <p:nvCxnSpPr>
            <p:cNvPr id="77" name="Straight Connector 76"/>
            <p:cNvCxnSpPr/>
            <p:nvPr/>
          </p:nvCxnSpPr>
          <p:spPr>
            <a:xfrm flipV="1">
              <a:off x="2787349" y="745588"/>
              <a:ext cx="49" cy="4721252"/>
            </a:xfrm>
            <a:prstGeom prst="line">
              <a:avLst/>
            </a:prstGeom>
            <a:ln w="38100">
              <a:solidFill>
                <a:srgbClr val="92D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2853556" y="745588"/>
              <a:ext cx="3064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</a:rPr>
                <a:t>y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cxnSp>
        <p:nvCxnSpPr>
          <p:cNvPr id="80" name="Straight Connector 79"/>
          <p:cNvCxnSpPr/>
          <p:nvPr/>
        </p:nvCxnSpPr>
        <p:spPr>
          <a:xfrm flipV="1">
            <a:off x="2786513" y="3030899"/>
            <a:ext cx="938687" cy="753013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1855312" y="2672709"/>
            <a:ext cx="903922" cy="106468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Group 82"/>
          <p:cNvGrpSpPr/>
          <p:nvPr/>
        </p:nvGrpSpPr>
        <p:grpSpPr>
          <a:xfrm>
            <a:off x="1148993" y="1854808"/>
            <a:ext cx="1613655" cy="984771"/>
            <a:chOff x="843809" y="2000321"/>
            <a:chExt cx="1524176" cy="830997"/>
          </a:xfrm>
        </p:grpSpPr>
        <p:cxnSp>
          <p:nvCxnSpPr>
            <p:cNvPr id="89" name="Straight Arrow Connector 88"/>
            <p:cNvCxnSpPr/>
            <p:nvPr/>
          </p:nvCxnSpPr>
          <p:spPr>
            <a:xfrm flipH="1">
              <a:off x="1465827" y="2018311"/>
              <a:ext cx="902158" cy="693652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/>
            <p:nvPr/>
          </p:nvSpPr>
          <p:spPr>
            <a:xfrm>
              <a:off x="843809" y="2000321"/>
              <a:ext cx="75533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4800" b="1" dirty="0">
                  <a:solidFill>
                    <a:srgbClr val="FF0000"/>
                  </a:solidFill>
                </a:rPr>
                <a:t>Β</a:t>
              </a:r>
              <a:r>
                <a:rPr lang="en-US" sz="3200" b="1" dirty="0" smtClean="0">
                  <a:solidFill>
                    <a:srgbClr val="FF0000"/>
                  </a:solidFill>
                </a:rPr>
                <a:t>X</a:t>
              </a:r>
              <a:endParaRPr lang="el-GR" sz="4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2772595" y="1864977"/>
            <a:ext cx="1360635" cy="2160365"/>
            <a:chOff x="2351772" y="2060968"/>
            <a:chExt cx="1360635" cy="2160365"/>
          </a:xfrm>
        </p:grpSpPr>
        <p:cxnSp>
          <p:nvCxnSpPr>
            <p:cNvPr id="105" name="Straight Arrow Connector 104"/>
            <p:cNvCxnSpPr/>
            <p:nvPr/>
          </p:nvCxnSpPr>
          <p:spPr>
            <a:xfrm>
              <a:off x="2351772" y="2060968"/>
              <a:ext cx="966524" cy="117360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2989132" y="3390336"/>
              <a:ext cx="72327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4800" b="1" dirty="0" smtClean="0">
                  <a:solidFill>
                    <a:srgbClr val="FF0000"/>
                  </a:solidFill>
                </a:rPr>
                <a:t>Β</a:t>
              </a:r>
              <a:r>
                <a:rPr lang="en-US" sz="3200" b="1" dirty="0" smtClean="0">
                  <a:solidFill>
                    <a:srgbClr val="FF0000"/>
                  </a:solidFill>
                </a:rPr>
                <a:t>y</a:t>
              </a:r>
              <a:endParaRPr lang="el-GR" sz="4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1169904" y="394799"/>
            <a:ext cx="1592744" cy="1484707"/>
            <a:chOff x="718692" y="506590"/>
            <a:chExt cx="1592744" cy="1484707"/>
          </a:xfrm>
        </p:grpSpPr>
        <p:sp>
          <p:nvSpPr>
            <p:cNvPr id="134" name="TextBox 133"/>
            <p:cNvSpPr txBox="1"/>
            <p:nvPr/>
          </p:nvSpPr>
          <p:spPr>
            <a:xfrm rot="19367789">
              <a:off x="718692" y="506590"/>
              <a:ext cx="4892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3600" b="1" dirty="0" smtClean="0">
                  <a:solidFill>
                    <a:srgbClr val="FF0000"/>
                  </a:solidFill>
                </a:rPr>
                <a:t>Ν</a:t>
              </a:r>
              <a:endParaRPr lang="el-GR" sz="3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35" name="Straight Arrow Connector 134"/>
            <p:cNvCxnSpPr/>
            <p:nvPr/>
          </p:nvCxnSpPr>
          <p:spPr>
            <a:xfrm flipH="1" flipV="1">
              <a:off x="1171349" y="628425"/>
              <a:ext cx="1140087" cy="1362872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279791" y="1311214"/>
            <a:ext cx="3632938" cy="3134534"/>
            <a:chOff x="279791" y="1311214"/>
            <a:chExt cx="3632938" cy="3134534"/>
          </a:xfrm>
        </p:grpSpPr>
        <p:cxnSp>
          <p:nvCxnSpPr>
            <p:cNvPr id="8" name="Straight Connector 7"/>
            <p:cNvCxnSpPr/>
            <p:nvPr/>
          </p:nvCxnSpPr>
          <p:spPr>
            <a:xfrm flipV="1">
              <a:off x="287974" y="1311214"/>
              <a:ext cx="3624755" cy="3107511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V="1">
              <a:off x="279791" y="4392485"/>
              <a:ext cx="2022351" cy="53263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3" name="Object 62"/>
          <p:cNvGraphicFramePr>
            <a:graphicFrameLocks noChangeAspect="1"/>
          </p:cNvGraphicFramePr>
          <p:nvPr>
            <p:extLst/>
          </p:nvPr>
        </p:nvGraphicFramePr>
        <p:xfrm>
          <a:off x="726820" y="3916400"/>
          <a:ext cx="523875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4" name="Equation" r:id="rId6" imgW="228600" imgH="190440" progId="Equation.DSMT4">
                  <p:embed/>
                </p:oleObj>
              </mc:Choice>
              <mc:Fallback>
                <p:oleObj name="Equation" r:id="rId6" imgW="2286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820" y="3916400"/>
                        <a:ext cx="523875" cy="4492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70"/>
          <p:cNvGraphicFramePr>
            <a:graphicFrameLocks noChangeAspect="1"/>
          </p:cNvGraphicFramePr>
          <p:nvPr>
            <p:extLst/>
          </p:nvPr>
        </p:nvGraphicFramePr>
        <p:xfrm>
          <a:off x="2790364" y="2436160"/>
          <a:ext cx="523875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5" name="Equation" r:id="rId8" imgW="228600" imgH="190440" progId="Equation.DSMT4">
                  <p:embed/>
                </p:oleObj>
              </mc:Choice>
              <mc:Fallback>
                <p:oleObj name="Equation" r:id="rId8" imgW="2286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0364" y="2436160"/>
                        <a:ext cx="523875" cy="4492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-120882" y="2980412"/>
            <a:ext cx="1299138" cy="1283051"/>
            <a:chOff x="-93869" y="2983731"/>
            <a:chExt cx="1299138" cy="1283051"/>
          </a:xfrm>
        </p:grpSpPr>
        <p:grpSp>
          <p:nvGrpSpPr>
            <p:cNvPr id="87" name="Group 86"/>
            <p:cNvGrpSpPr/>
            <p:nvPr/>
          </p:nvGrpSpPr>
          <p:grpSpPr>
            <a:xfrm rot="19201312">
              <a:off x="-73167" y="3925707"/>
              <a:ext cx="799491" cy="341075"/>
              <a:chOff x="1732850" y="3945921"/>
              <a:chExt cx="799491" cy="341075"/>
            </a:xfrm>
          </p:grpSpPr>
          <p:cxnSp>
            <p:nvCxnSpPr>
              <p:cNvPr id="88" name="Straight Connector 87"/>
              <p:cNvCxnSpPr/>
              <p:nvPr/>
            </p:nvCxnSpPr>
            <p:spPr>
              <a:xfrm flipV="1">
                <a:off x="1744417" y="3945921"/>
                <a:ext cx="635524" cy="9062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flipV="1">
                <a:off x="1896817" y="4098321"/>
                <a:ext cx="635524" cy="9062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flipV="1">
                <a:off x="1732850" y="4277934"/>
                <a:ext cx="635524" cy="9062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 rot="19177449">
              <a:off x="252685" y="3665632"/>
              <a:ext cx="465761" cy="5079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" name="TextBox 10"/>
            <p:cNvSpPr txBox="1"/>
            <p:nvPr/>
          </p:nvSpPr>
          <p:spPr>
            <a:xfrm rot="19280194">
              <a:off x="-50587" y="2983731"/>
              <a:ext cx="5998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</a:t>
              </a:r>
              <a:r>
                <a:rPr lang="en-US" dirty="0" smtClean="0"/>
                <a:t> = 0</a:t>
              </a:r>
              <a:endParaRPr lang="el-GR" dirty="0"/>
            </a:p>
          </p:txBody>
        </p:sp>
        <p:sp>
          <p:nvSpPr>
            <p:cNvPr id="4" name="TextBox 3"/>
            <p:cNvSpPr txBox="1"/>
            <p:nvPr/>
          </p:nvSpPr>
          <p:spPr>
            <a:xfrm rot="19356285">
              <a:off x="-93869" y="3092153"/>
              <a:ext cx="12991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err="1" smtClean="0"/>
                <a:t>υ</a:t>
              </a:r>
              <a:r>
                <a:rPr lang="el-GR" sz="1200" dirty="0" err="1" smtClean="0"/>
                <a:t>ο</a:t>
              </a:r>
              <a:r>
                <a:rPr lang="el-GR" dirty="0" smtClean="0"/>
                <a:t> = 30 </a:t>
              </a:r>
              <a:r>
                <a:rPr lang="en-US" dirty="0" smtClean="0"/>
                <a:t>m/s</a:t>
              </a:r>
              <a:endParaRPr lang="el-GR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848534" y="1644097"/>
            <a:ext cx="933647" cy="834206"/>
            <a:chOff x="4253158" y="4360343"/>
            <a:chExt cx="933647" cy="834206"/>
          </a:xfrm>
        </p:grpSpPr>
        <p:sp>
          <p:nvSpPr>
            <p:cNvPr id="72" name="TextBox 71"/>
            <p:cNvSpPr txBox="1"/>
            <p:nvPr/>
          </p:nvSpPr>
          <p:spPr>
            <a:xfrm>
              <a:off x="4253158" y="4360343"/>
              <a:ext cx="46679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b="1" dirty="0">
                  <a:solidFill>
                    <a:srgbClr val="FF0000"/>
                  </a:solidFill>
                </a:rPr>
                <a:t>F</a:t>
              </a:r>
              <a:endParaRPr lang="el-GR" sz="48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73" name="Straight Arrow Connector 72"/>
            <p:cNvCxnSpPr/>
            <p:nvPr/>
          </p:nvCxnSpPr>
          <p:spPr>
            <a:xfrm flipH="1">
              <a:off x="4503154" y="4576491"/>
              <a:ext cx="683651" cy="618058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922367" y="2004138"/>
            <a:ext cx="1691728" cy="1240247"/>
            <a:chOff x="4041548" y="4257932"/>
            <a:chExt cx="1691728" cy="1240247"/>
          </a:xfrm>
        </p:grpSpPr>
        <p:sp>
          <p:nvSpPr>
            <p:cNvPr id="76" name="TextBox 75"/>
            <p:cNvSpPr txBox="1"/>
            <p:nvPr/>
          </p:nvSpPr>
          <p:spPr>
            <a:xfrm>
              <a:off x="4041548" y="4667182"/>
              <a:ext cx="48923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b="1" dirty="0" smtClean="0">
                  <a:solidFill>
                    <a:srgbClr val="FF0000"/>
                  </a:solidFill>
                </a:rPr>
                <a:t>T</a:t>
              </a:r>
              <a:endParaRPr lang="el-GR" sz="48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79" name="Straight Arrow Connector 78"/>
            <p:cNvCxnSpPr/>
            <p:nvPr/>
          </p:nvCxnSpPr>
          <p:spPr>
            <a:xfrm flipH="1">
              <a:off x="4402129" y="4257932"/>
              <a:ext cx="1331147" cy="1175143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Box 54"/>
          <p:cNvSpPr txBox="1"/>
          <p:nvPr/>
        </p:nvSpPr>
        <p:spPr>
          <a:xfrm>
            <a:off x="5237388" y="688185"/>
            <a:ext cx="67465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Βήμα 5</a:t>
            </a:r>
            <a:r>
              <a:rPr lang="el-GR" sz="2000" b="1" baseline="30000" dirty="0" smtClean="0">
                <a:solidFill>
                  <a:srgbClr val="FF0000"/>
                </a:solidFill>
              </a:rPr>
              <a:t>ο</a:t>
            </a:r>
            <a:r>
              <a:rPr lang="en-US" sz="2000" b="1" dirty="0" smtClean="0">
                <a:solidFill>
                  <a:srgbClr val="FF0000"/>
                </a:solidFill>
              </a:rPr>
              <a:t>: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Ανάλογα με το είδος της κίνησης εφαρμόζω κατάλληλο τύπο για την εύρεση της ταχύτητας (υ) και της θέσης (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x)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του σώματος.</a:t>
            </a:r>
            <a:endParaRPr lang="el-GR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5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6691200"/>
              </p:ext>
            </p:extLst>
          </p:nvPr>
        </p:nvGraphicFramePr>
        <p:xfrm>
          <a:off x="4202113" y="1912938"/>
          <a:ext cx="7019925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6" name="Equation" r:id="rId9" imgW="2793960" imgH="215640" progId="Equation.DSMT4">
                  <p:embed/>
                </p:oleObj>
              </mc:Choice>
              <mc:Fallback>
                <p:oleObj name="Equation" r:id="rId9" imgW="27939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2113" y="1912938"/>
                        <a:ext cx="7019925" cy="557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9752586"/>
              </p:ext>
            </p:extLst>
          </p:nvPr>
        </p:nvGraphicFramePr>
        <p:xfrm>
          <a:off x="4572000" y="3294063"/>
          <a:ext cx="7273925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7" name="Equation" r:id="rId11" imgW="2895480" imgH="190440" progId="Equation.DSMT4">
                  <p:embed/>
                </p:oleObj>
              </mc:Choice>
              <mc:Fallback>
                <p:oleObj name="Equation" r:id="rId11" imgW="289548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294063"/>
                        <a:ext cx="7273925" cy="4905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913194" y="4062796"/>
            <a:ext cx="592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και</a:t>
            </a:r>
            <a:r>
              <a:rPr lang="en-US" dirty="0" smtClean="0"/>
              <a:t>: </a:t>
            </a:r>
            <a:endParaRPr lang="el-GR" dirty="0"/>
          </a:p>
        </p:txBody>
      </p:sp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0264298"/>
              </p:ext>
            </p:extLst>
          </p:nvPr>
        </p:nvGraphicFramePr>
        <p:xfrm>
          <a:off x="4173538" y="4289425"/>
          <a:ext cx="7694612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8" name="Equation" r:id="rId13" imgW="3060360" imgH="431640" progId="Equation.DSMT4">
                  <p:embed/>
                </p:oleObj>
              </mc:Choice>
              <mc:Fallback>
                <p:oleObj name="Equation" r:id="rId13" imgW="30603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3538" y="4289425"/>
                        <a:ext cx="7694612" cy="1120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5260611"/>
              </p:ext>
            </p:extLst>
          </p:nvPr>
        </p:nvGraphicFramePr>
        <p:xfrm>
          <a:off x="4484688" y="5276107"/>
          <a:ext cx="52324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9" name="Equation" r:id="rId15" imgW="2082600" imgH="393480" progId="Equation.DSMT4">
                  <p:embed/>
                </p:oleObj>
              </mc:Choice>
              <mc:Fallback>
                <p:oleObj name="Equation" r:id="rId15" imgW="20826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4688" y="5276107"/>
                        <a:ext cx="5232400" cy="101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80047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5667"/>
    </mc:Choice>
    <mc:Fallback xmlns="">
      <p:transition advTm="356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55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07102" y="-116612"/>
            <a:ext cx="10054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Μεθοδολογία για ασκήσεις κίνησης σε 2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ο</a:t>
            </a:r>
            <a:r>
              <a:rPr lang="el-GR" sz="2800" b="1" dirty="0" smtClean="0">
                <a:solidFill>
                  <a:srgbClr val="FF0000"/>
                </a:solidFill>
              </a:rPr>
              <a:t> νόμο Νεύτωνα</a:t>
            </a:r>
            <a:endParaRPr lang="el-GR" sz="28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-31189" y="-3252"/>
            <a:ext cx="1516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Άσκηση 14.</a:t>
            </a:r>
            <a:r>
              <a:rPr lang="en-US" b="1" dirty="0" smtClean="0"/>
              <a:t>4</a:t>
            </a:r>
            <a:r>
              <a:rPr lang="el-GR" b="1" dirty="0" smtClean="0"/>
              <a:t>9</a:t>
            </a:r>
            <a:endParaRPr lang="el-GR" b="1" dirty="0"/>
          </a:p>
        </p:txBody>
      </p:sp>
      <p:grpSp>
        <p:nvGrpSpPr>
          <p:cNvPr id="127" name="Group 126"/>
          <p:cNvGrpSpPr/>
          <p:nvPr/>
        </p:nvGrpSpPr>
        <p:grpSpPr>
          <a:xfrm rot="19136302">
            <a:off x="1611047" y="2229516"/>
            <a:ext cx="1019713" cy="507976"/>
            <a:chOff x="1619938" y="1801004"/>
            <a:chExt cx="1019713" cy="507976"/>
          </a:xfrm>
        </p:grpSpPr>
        <p:grpSp>
          <p:nvGrpSpPr>
            <p:cNvPr id="82" name="Group 81"/>
            <p:cNvGrpSpPr/>
            <p:nvPr/>
          </p:nvGrpSpPr>
          <p:grpSpPr>
            <a:xfrm>
              <a:off x="1619938" y="1908531"/>
              <a:ext cx="799491" cy="341075"/>
              <a:chOff x="1732850" y="3945921"/>
              <a:chExt cx="799491" cy="341075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 flipV="1">
                <a:off x="1744417" y="3945921"/>
                <a:ext cx="635524" cy="9062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flipV="1">
                <a:off x="1896817" y="4098321"/>
                <a:ext cx="635524" cy="9062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flipV="1">
                <a:off x="1732850" y="4277934"/>
                <a:ext cx="635524" cy="9062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5" name="Rectangle 64"/>
            <p:cNvSpPr/>
            <p:nvPr/>
          </p:nvSpPr>
          <p:spPr>
            <a:xfrm>
              <a:off x="2173890" y="1801004"/>
              <a:ext cx="465761" cy="5079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aphicFrame>
        <p:nvGraphicFramePr>
          <p:cNvPr id="67" name="Object 66"/>
          <p:cNvGraphicFramePr>
            <a:graphicFrameLocks noChangeAspect="1"/>
          </p:cNvGraphicFramePr>
          <p:nvPr>
            <p:extLst/>
          </p:nvPr>
        </p:nvGraphicFramePr>
        <p:xfrm>
          <a:off x="3074988" y="425450"/>
          <a:ext cx="74295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3" name="Equation" r:id="rId4" imgW="330120" imgH="164880" progId="Equation.DSMT4">
                  <p:embed/>
                </p:oleObj>
              </mc:Choice>
              <mc:Fallback>
                <p:oleObj name="Equation" r:id="rId4" imgW="3301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4988" y="425450"/>
                        <a:ext cx="742950" cy="384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Rectangle 63"/>
          <p:cNvSpPr/>
          <p:nvPr/>
        </p:nvSpPr>
        <p:spPr>
          <a:xfrm rot="19182865">
            <a:off x="3371003" y="940948"/>
            <a:ext cx="465761" cy="5079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5" name="Group 4"/>
          <p:cNvGrpSpPr/>
          <p:nvPr/>
        </p:nvGrpSpPr>
        <p:grpSpPr>
          <a:xfrm>
            <a:off x="279791" y="1311214"/>
            <a:ext cx="3632938" cy="3134534"/>
            <a:chOff x="279791" y="1311214"/>
            <a:chExt cx="3632938" cy="3134534"/>
          </a:xfrm>
        </p:grpSpPr>
        <p:cxnSp>
          <p:nvCxnSpPr>
            <p:cNvPr id="8" name="Straight Connector 7"/>
            <p:cNvCxnSpPr/>
            <p:nvPr/>
          </p:nvCxnSpPr>
          <p:spPr>
            <a:xfrm flipV="1">
              <a:off x="287974" y="1311214"/>
              <a:ext cx="3624755" cy="3107511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V="1">
              <a:off x="279791" y="4392485"/>
              <a:ext cx="2022351" cy="53263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3" name="Object 62"/>
          <p:cNvGraphicFramePr>
            <a:graphicFrameLocks noChangeAspect="1"/>
          </p:cNvGraphicFramePr>
          <p:nvPr>
            <p:extLst/>
          </p:nvPr>
        </p:nvGraphicFramePr>
        <p:xfrm>
          <a:off x="726820" y="3916400"/>
          <a:ext cx="523875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name="Equation" r:id="rId6" imgW="228600" imgH="190440" progId="Equation.DSMT4">
                  <p:embed/>
                </p:oleObj>
              </mc:Choice>
              <mc:Fallback>
                <p:oleObj name="Equation" r:id="rId6" imgW="2286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820" y="3916400"/>
                        <a:ext cx="523875" cy="4492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-109283" y="2970747"/>
            <a:ext cx="1299138" cy="1283051"/>
            <a:chOff x="-93869" y="2983731"/>
            <a:chExt cx="1299138" cy="1283051"/>
          </a:xfrm>
        </p:grpSpPr>
        <p:grpSp>
          <p:nvGrpSpPr>
            <p:cNvPr id="87" name="Group 86"/>
            <p:cNvGrpSpPr/>
            <p:nvPr/>
          </p:nvGrpSpPr>
          <p:grpSpPr>
            <a:xfrm rot="19201312">
              <a:off x="-73167" y="3925707"/>
              <a:ext cx="799491" cy="341075"/>
              <a:chOff x="1732850" y="3945921"/>
              <a:chExt cx="799491" cy="341075"/>
            </a:xfrm>
          </p:grpSpPr>
          <p:cxnSp>
            <p:nvCxnSpPr>
              <p:cNvPr id="88" name="Straight Connector 87"/>
              <p:cNvCxnSpPr/>
              <p:nvPr/>
            </p:nvCxnSpPr>
            <p:spPr>
              <a:xfrm flipV="1">
                <a:off x="1744417" y="3945921"/>
                <a:ext cx="635524" cy="9062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flipV="1">
                <a:off x="1896817" y="4098321"/>
                <a:ext cx="635524" cy="9062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flipV="1">
                <a:off x="1732850" y="4277934"/>
                <a:ext cx="635524" cy="9062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 rot="19177449">
              <a:off x="252685" y="3665632"/>
              <a:ext cx="465761" cy="5079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" name="TextBox 10"/>
            <p:cNvSpPr txBox="1"/>
            <p:nvPr/>
          </p:nvSpPr>
          <p:spPr>
            <a:xfrm rot="19280194">
              <a:off x="-50587" y="2983731"/>
              <a:ext cx="5998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</a:t>
              </a:r>
              <a:r>
                <a:rPr lang="en-US" dirty="0" smtClean="0"/>
                <a:t> = 0</a:t>
              </a:r>
              <a:endParaRPr lang="el-GR" dirty="0"/>
            </a:p>
          </p:txBody>
        </p:sp>
        <p:sp>
          <p:nvSpPr>
            <p:cNvPr id="4" name="TextBox 3"/>
            <p:cNvSpPr txBox="1"/>
            <p:nvPr/>
          </p:nvSpPr>
          <p:spPr>
            <a:xfrm rot="19356285">
              <a:off x="-93869" y="3092153"/>
              <a:ext cx="12991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err="1" smtClean="0"/>
                <a:t>υ</a:t>
              </a:r>
              <a:r>
                <a:rPr lang="el-GR" sz="1200" dirty="0" err="1" smtClean="0"/>
                <a:t>ο</a:t>
              </a:r>
              <a:r>
                <a:rPr lang="el-GR" dirty="0" smtClean="0"/>
                <a:t> = 30 </a:t>
              </a:r>
              <a:r>
                <a:rPr lang="en-US" dirty="0" smtClean="0"/>
                <a:t>m/s</a:t>
              </a:r>
              <a:endParaRPr lang="el-GR" dirty="0"/>
            </a:p>
          </p:txBody>
        </p:sp>
      </p:grpSp>
      <p:graphicFrame>
        <p:nvGraphicFramePr>
          <p:cNvPr id="69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7343115"/>
              </p:ext>
            </p:extLst>
          </p:nvPr>
        </p:nvGraphicFramePr>
        <p:xfrm>
          <a:off x="4479816" y="2890936"/>
          <a:ext cx="6540500" cy="104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5" name="Equation" r:id="rId8" imgW="2603160" imgH="406080" progId="Equation.DSMT4">
                  <p:embed/>
                </p:oleObj>
              </mc:Choice>
              <mc:Fallback>
                <p:oleObj name="Equation" r:id="rId8" imgW="26031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9816" y="2890936"/>
                        <a:ext cx="6540500" cy="10493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3912729" y="1539266"/>
            <a:ext cx="8183" cy="2863226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H="1">
            <a:off x="91190" y="684290"/>
            <a:ext cx="2901814" cy="2432191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9167939">
            <a:off x="565992" y="1816119"/>
            <a:ext cx="1153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r>
              <a:rPr lang="el-GR" sz="1200" b="1" dirty="0" err="1" smtClean="0">
                <a:solidFill>
                  <a:srgbClr val="FF0000"/>
                </a:solidFill>
              </a:rPr>
              <a:t>ολ</a:t>
            </a:r>
            <a:r>
              <a:rPr lang="en-US" b="1" dirty="0" smtClean="0">
                <a:solidFill>
                  <a:srgbClr val="FF0000"/>
                </a:solidFill>
              </a:rPr>
              <a:t> = 45 m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79538" y="2732589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h</a:t>
            </a:r>
            <a:r>
              <a:rPr lang="en-US" b="1" dirty="0" smtClean="0">
                <a:solidFill>
                  <a:srgbClr val="FF0000"/>
                </a:solidFill>
              </a:rPr>
              <a:t> = </a:t>
            </a:r>
            <a:r>
              <a:rPr lang="el-GR" b="1" dirty="0" smtClean="0">
                <a:solidFill>
                  <a:srgbClr val="FF0000"/>
                </a:solidFill>
              </a:rPr>
              <a:t>;;;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93" name="Cloud 92"/>
          <p:cNvSpPr/>
          <p:nvPr/>
        </p:nvSpPr>
        <p:spPr>
          <a:xfrm>
            <a:off x="4581170" y="921904"/>
            <a:ext cx="5669280" cy="1234723"/>
          </a:xfrm>
          <a:prstGeom prst="cloud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Για να βρούμε το ύψος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 </a:t>
            </a:r>
            <a:r>
              <a:rPr lang="el-G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εφαρμόζουμε ημίτονο στο ‘’μεγάλο’’ τρίγωνο.</a:t>
            </a:r>
            <a:endParaRPr lang="el-G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570358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2738"/>
    </mc:Choice>
    <mc:Fallback xmlns="">
      <p:transition advTm="127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3.1|0.9|0.8|1.7|1.2|1.1|0.8|1.4|2|2.5|0.9|1|8.3|1.2|1.2|1|1.3|2.1|2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3.5|4.7|6.8|7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.1|7.3|3|7.2|0.9|7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9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285</Words>
  <Application>Microsoft Office PowerPoint</Application>
  <PresentationFormat>Ευρεία οθόνη</PresentationFormat>
  <Paragraphs>53</Paragraphs>
  <Slides>5</Slides>
  <Notes>1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Θέμα του Office</vt:lpstr>
      <vt:lpstr>Equation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nektarios</dc:creator>
  <cp:lastModifiedBy>petros xirodimas</cp:lastModifiedBy>
  <cp:revision>76</cp:revision>
  <dcterms:created xsi:type="dcterms:W3CDTF">2013-10-15T14:50:03Z</dcterms:created>
  <dcterms:modified xsi:type="dcterms:W3CDTF">2020-04-22T17:08:00Z</dcterms:modified>
</cp:coreProperties>
</file>