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8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04E88-8C88-4841-BAFC-66CB02244741}" type="datetimeFigureOut">
              <a:rPr lang="el-GR" smtClean="0"/>
              <a:t>22/4/2020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61EDF1-1477-4378-8A66-7EECDF5D3D7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597330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61EDF1-1477-4378-8A66-7EECDF5D3D7D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719327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087F1-09A9-402A-8D7E-F0AF40AAE3D8}" type="datetimeFigureOut">
              <a:rPr lang="el-GR" smtClean="0"/>
              <a:t>22/4/2020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90C35-164F-44F9-A5B9-8D0B7DA88A4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97355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0"/>
    </mc:Choice>
    <mc:Fallback xmlns="">
      <p:transition advTm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087F1-09A9-402A-8D7E-F0AF40AAE3D8}" type="datetimeFigureOut">
              <a:rPr lang="el-GR" smtClean="0"/>
              <a:t>22/4/2020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90C35-164F-44F9-A5B9-8D0B7DA88A4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85879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0"/>
    </mc:Choice>
    <mc:Fallback xmlns="">
      <p:transition advTm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087F1-09A9-402A-8D7E-F0AF40AAE3D8}" type="datetimeFigureOut">
              <a:rPr lang="el-GR" smtClean="0"/>
              <a:t>22/4/2020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90C35-164F-44F9-A5B9-8D0B7DA88A4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38246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0"/>
    </mc:Choice>
    <mc:Fallback xmlns="">
      <p:transition advTm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087F1-09A9-402A-8D7E-F0AF40AAE3D8}" type="datetimeFigureOut">
              <a:rPr lang="el-GR" smtClean="0"/>
              <a:t>22/4/2020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90C35-164F-44F9-A5B9-8D0B7DA88A4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00855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0"/>
    </mc:Choice>
    <mc:Fallback xmlns="">
      <p:transition advTm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087F1-09A9-402A-8D7E-F0AF40AAE3D8}" type="datetimeFigureOut">
              <a:rPr lang="el-GR" smtClean="0"/>
              <a:t>22/4/2020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90C35-164F-44F9-A5B9-8D0B7DA88A4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0261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0"/>
    </mc:Choice>
    <mc:Fallback xmlns="">
      <p:transition advTm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087F1-09A9-402A-8D7E-F0AF40AAE3D8}" type="datetimeFigureOut">
              <a:rPr lang="el-GR" smtClean="0"/>
              <a:t>22/4/2020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90C35-164F-44F9-A5B9-8D0B7DA88A4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09386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0"/>
    </mc:Choice>
    <mc:Fallback xmlns="">
      <p:transition advTm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087F1-09A9-402A-8D7E-F0AF40AAE3D8}" type="datetimeFigureOut">
              <a:rPr lang="el-GR" smtClean="0"/>
              <a:t>22/4/2020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90C35-164F-44F9-A5B9-8D0B7DA88A4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54174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0"/>
    </mc:Choice>
    <mc:Fallback xmlns="">
      <p:transition advTm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087F1-09A9-402A-8D7E-F0AF40AAE3D8}" type="datetimeFigureOut">
              <a:rPr lang="el-GR" smtClean="0"/>
              <a:t>22/4/2020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90C35-164F-44F9-A5B9-8D0B7DA88A4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73436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0"/>
    </mc:Choice>
    <mc:Fallback xmlns="">
      <p:transition advTm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087F1-09A9-402A-8D7E-F0AF40AAE3D8}" type="datetimeFigureOut">
              <a:rPr lang="el-GR" smtClean="0"/>
              <a:t>22/4/2020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90C35-164F-44F9-A5B9-8D0B7DA88A4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80232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0"/>
    </mc:Choice>
    <mc:Fallback xmlns="">
      <p:transition advTm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087F1-09A9-402A-8D7E-F0AF40AAE3D8}" type="datetimeFigureOut">
              <a:rPr lang="el-GR" smtClean="0"/>
              <a:t>22/4/2020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90C35-164F-44F9-A5B9-8D0B7DA88A4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95162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0"/>
    </mc:Choice>
    <mc:Fallback xmlns="">
      <p:transition advTm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087F1-09A9-402A-8D7E-F0AF40AAE3D8}" type="datetimeFigureOut">
              <a:rPr lang="el-GR" smtClean="0"/>
              <a:t>22/4/2020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90C35-164F-44F9-A5B9-8D0B7DA88A4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64074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0"/>
    </mc:Choice>
    <mc:Fallback xmlns="">
      <p:transition advTm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087F1-09A9-402A-8D7E-F0AF40AAE3D8}" type="datetimeFigureOut">
              <a:rPr lang="el-GR" smtClean="0"/>
              <a:t>22/4/2020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690C35-164F-44F9-A5B9-8D0B7DA88A4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44321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10" advTm="0"/>
    </mc:Choice>
    <mc:Fallback xmlns="">
      <p:transition advTm="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6.wmf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3.wmf"/><Relationship Id="rId12" Type="http://schemas.openxmlformats.org/officeDocument/2006/relationships/oleObject" Target="../embeddings/oleObject5.bin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wmf"/><Relationship Id="rId5" Type="http://schemas.openxmlformats.org/officeDocument/2006/relationships/image" Target="../media/image2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5.wmf"/><Relationship Id="rId2" Type="http://schemas.openxmlformats.org/officeDocument/2006/relationships/tags" Target="../tags/tag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77969" y="395785"/>
            <a:ext cx="65489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b="1" dirty="0" smtClean="0"/>
              <a:t>Άσκηση σε 2</a:t>
            </a:r>
            <a:r>
              <a:rPr lang="el-GR" sz="2800" b="1" baseline="30000" dirty="0" smtClean="0"/>
              <a:t>ο</a:t>
            </a:r>
            <a:r>
              <a:rPr lang="el-GR" sz="2800" b="1" dirty="0" smtClean="0"/>
              <a:t> νόμο Νεύτωνα στο επίπεδο</a:t>
            </a:r>
            <a:endParaRPr lang="el-GR" sz="2800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7307" y="1167047"/>
            <a:ext cx="8637078" cy="4318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241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2940"/>
    </mc:Choice>
    <mc:Fallback xmlns="">
      <p:transition advTm="1294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3" name="Group 122"/>
          <p:cNvGrpSpPr/>
          <p:nvPr/>
        </p:nvGrpSpPr>
        <p:grpSpPr>
          <a:xfrm>
            <a:off x="2439247" y="477578"/>
            <a:ext cx="372701" cy="2877116"/>
            <a:chOff x="2787349" y="745588"/>
            <a:chExt cx="372701" cy="4721252"/>
          </a:xfrm>
        </p:grpSpPr>
        <p:cxnSp>
          <p:nvCxnSpPr>
            <p:cNvPr id="124" name="Straight Connector 123"/>
            <p:cNvCxnSpPr/>
            <p:nvPr/>
          </p:nvCxnSpPr>
          <p:spPr>
            <a:xfrm flipV="1">
              <a:off x="2787349" y="745588"/>
              <a:ext cx="49" cy="4721252"/>
            </a:xfrm>
            <a:prstGeom prst="line">
              <a:avLst/>
            </a:prstGeom>
            <a:ln w="38100">
              <a:solidFill>
                <a:srgbClr val="92D05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5" name="TextBox 124"/>
            <p:cNvSpPr txBox="1"/>
            <p:nvPr/>
          </p:nvSpPr>
          <p:spPr>
            <a:xfrm>
              <a:off x="2853556" y="745588"/>
              <a:ext cx="30649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chemeClr val="accent6">
                      <a:lumMod val="75000"/>
                    </a:schemeClr>
                  </a:solidFill>
                </a:rPr>
                <a:t>y</a:t>
              </a:r>
              <a:endParaRPr lang="el-GR" sz="2000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grpSp>
        <p:nvGrpSpPr>
          <p:cNvPr id="120" name="Group 119"/>
          <p:cNvGrpSpPr/>
          <p:nvPr/>
        </p:nvGrpSpPr>
        <p:grpSpPr>
          <a:xfrm>
            <a:off x="1033546" y="1715817"/>
            <a:ext cx="3762644" cy="385427"/>
            <a:chOff x="928182" y="2988192"/>
            <a:chExt cx="4517274" cy="385427"/>
          </a:xfrm>
        </p:grpSpPr>
        <p:cxnSp>
          <p:nvCxnSpPr>
            <p:cNvPr id="121" name="Straight Connector 120"/>
            <p:cNvCxnSpPr/>
            <p:nvPr/>
          </p:nvCxnSpPr>
          <p:spPr>
            <a:xfrm>
              <a:off x="928182" y="3371012"/>
              <a:ext cx="4278464" cy="2607"/>
            </a:xfrm>
            <a:prstGeom prst="line">
              <a:avLst/>
            </a:prstGeom>
            <a:ln w="38100">
              <a:solidFill>
                <a:schemeClr val="accent6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2" name="TextBox 121"/>
            <p:cNvSpPr txBox="1"/>
            <p:nvPr/>
          </p:nvSpPr>
          <p:spPr>
            <a:xfrm>
              <a:off x="4883844" y="2988192"/>
              <a:ext cx="5616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b="1" dirty="0" smtClean="0">
                  <a:solidFill>
                    <a:schemeClr val="accent6">
                      <a:lumMod val="75000"/>
                    </a:schemeClr>
                  </a:solidFill>
                </a:rPr>
                <a:t>Χ</a:t>
              </a:r>
              <a:endParaRPr lang="el-GR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2307102" y="-116612"/>
            <a:ext cx="100547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Μεθοδολογία για ασκήσεις κίνησης σε 2</a:t>
            </a:r>
            <a:r>
              <a:rPr lang="el-GR" sz="2800" b="1" baseline="30000" dirty="0" smtClean="0">
                <a:solidFill>
                  <a:srgbClr val="FF0000"/>
                </a:solidFill>
              </a:rPr>
              <a:t>ο</a:t>
            </a:r>
            <a:r>
              <a:rPr lang="el-GR" sz="2800" b="1" dirty="0" smtClean="0">
                <a:solidFill>
                  <a:srgbClr val="FF0000"/>
                </a:solidFill>
              </a:rPr>
              <a:t> νόμο Νεύτωνα</a:t>
            </a:r>
            <a:endParaRPr lang="el-GR" sz="28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62175" y="459805"/>
            <a:ext cx="67465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Βήμα 1</a:t>
            </a:r>
            <a:r>
              <a:rPr lang="el-GR" sz="2000" b="1" baseline="30000" dirty="0" smtClean="0">
                <a:solidFill>
                  <a:srgbClr val="FF0000"/>
                </a:solidFill>
              </a:rPr>
              <a:t>ο</a:t>
            </a:r>
            <a:r>
              <a:rPr lang="en-US" sz="2000" b="1" dirty="0" smtClean="0">
                <a:solidFill>
                  <a:srgbClr val="FF0000"/>
                </a:solidFill>
              </a:rPr>
              <a:t>: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Φτιάχνω σχήμα με τρεις θέσεις για το σώμα. Στην ενδιάμεση θέση σχεδιάζω τις δυνάμεις.</a:t>
            </a:r>
            <a:endParaRPr lang="el-GR" sz="20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62175" y="1916136"/>
            <a:ext cx="67465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Βήμα </a:t>
            </a:r>
            <a:r>
              <a:rPr lang="en-US" sz="2000" b="1" dirty="0">
                <a:solidFill>
                  <a:srgbClr val="FF0000"/>
                </a:solidFill>
              </a:rPr>
              <a:t>3</a:t>
            </a:r>
            <a:r>
              <a:rPr lang="el-GR" sz="2000" b="1" baseline="30000" dirty="0" smtClean="0">
                <a:solidFill>
                  <a:srgbClr val="FF0000"/>
                </a:solidFill>
              </a:rPr>
              <a:t>ο</a:t>
            </a:r>
            <a:r>
              <a:rPr lang="en-US" sz="2000" b="1" dirty="0" smtClean="0">
                <a:solidFill>
                  <a:srgbClr val="FF0000"/>
                </a:solidFill>
              </a:rPr>
              <a:t>: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Αναλύουμε με τον τρόπο που έχουμε μάθει κάθε δύναμη που δεν πέφτει πάνω στους άξονες και υπολογίζουμε τις συνιστώσες τους.</a:t>
            </a:r>
            <a:endParaRPr lang="el-GR" sz="2000" b="1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-31189" y="-3252"/>
            <a:ext cx="15167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/>
              <a:t>Άσκηση 14.38</a:t>
            </a:r>
            <a:endParaRPr lang="el-GR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4313066" y="3809045"/>
            <a:ext cx="72296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Βήμα </a:t>
            </a:r>
            <a:r>
              <a:rPr lang="en-US" sz="2000" b="1" dirty="0">
                <a:solidFill>
                  <a:srgbClr val="FF0000"/>
                </a:solidFill>
              </a:rPr>
              <a:t>4</a:t>
            </a:r>
            <a:r>
              <a:rPr lang="el-GR" sz="2000" b="1" baseline="30000" dirty="0" smtClean="0">
                <a:solidFill>
                  <a:srgbClr val="FF0000"/>
                </a:solidFill>
              </a:rPr>
              <a:t>ο</a:t>
            </a:r>
            <a:r>
              <a:rPr lang="en-US" sz="2000" b="1" dirty="0" smtClean="0">
                <a:solidFill>
                  <a:srgbClr val="FF0000"/>
                </a:solidFill>
              </a:rPr>
              <a:t>: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Εφαρμόζουμε τις συνθήκες Σ</a:t>
            </a:r>
            <a:r>
              <a:rPr lang="en-US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</a:t>
            </a:r>
            <a:r>
              <a:rPr lang="en-US" sz="20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y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= 0, T = </a:t>
            </a:r>
            <a:r>
              <a:rPr lang="el-GR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μΝ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και Σ</a:t>
            </a:r>
            <a:r>
              <a:rPr lang="en-US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</a:t>
            </a:r>
            <a:r>
              <a:rPr lang="en-US" sz="20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= m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α. Δηλαδή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:</a:t>
            </a:r>
            <a:endParaRPr lang="el-GR" sz="2000" b="1" dirty="0">
              <a:solidFill>
                <a:srgbClr val="FF0000"/>
              </a:solidFill>
            </a:endParaRPr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6290120" y="2863554"/>
            <a:ext cx="22009424" cy="11944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478991"/>
              </p:ext>
            </p:extLst>
          </p:nvPr>
        </p:nvGraphicFramePr>
        <p:xfrm>
          <a:off x="5569175" y="5117332"/>
          <a:ext cx="4213225" cy="493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0" name="Equation" r:id="rId4" imgW="1676160" imgH="190440" progId="Equation.DSMT4">
                  <p:embed/>
                </p:oleObj>
              </mc:Choice>
              <mc:Fallback>
                <p:oleObj name="Equation" r:id="rId4" imgW="167616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9175" y="5117332"/>
                        <a:ext cx="4213225" cy="4937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6290120" y="3720803"/>
            <a:ext cx="22009424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34" name="TextBox 33"/>
          <p:cNvSpPr txBox="1"/>
          <p:nvPr/>
        </p:nvSpPr>
        <p:spPr>
          <a:xfrm>
            <a:off x="5277181" y="1331684"/>
            <a:ext cx="67465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Βήμα 2</a:t>
            </a:r>
            <a:r>
              <a:rPr lang="el-GR" sz="2000" b="1" baseline="30000" dirty="0" smtClean="0">
                <a:solidFill>
                  <a:srgbClr val="FF0000"/>
                </a:solidFill>
              </a:rPr>
              <a:t>ο</a:t>
            </a:r>
            <a:r>
              <a:rPr lang="en-US" sz="2000" b="1" dirty="0" smtClean="0">
                <a:solidFill>
                  <a:srgbClr val="FF0000"/>
                </a:solidFill>
              </a:rPr>
              <a:t>: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Επιλέγουμε κατάλληλους κάθετους άξονες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και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y.</a:t>
            </a:r>
            <a:endParaRPr lang="el-GR" sz="2000" b="1" dirty="0">
              <a:solidFill>
                <a:srgbClr val="FF0000"/>
              </a:solidFill>
            </a:endParaRPr>
          </a:p>
        </p:txBody>
      </p:sp>
      <p:graphicFrame>
        <p:nvGraphicFramePr>
          <p:cNvPr id="93" name="Object 9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1162431"/>
              </p:ext>
            </p:extLst>
          </p:nvPr>
        </p:nvGraphicFramePr>
        <p:xfrm>
          <a:off x="4497312" y="4551725"/>
          <a:ext cx="6861175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1" name="Equation" r:id="rId6" imgW="2730240" imgH="228600" progId="Equation.DSMT4">
                  <p:embed/>
                </p:oleObj>
              </mc:Choice>
              <mc:Fallback>
                <p:oleObj name="Equation" r:id="rId6" imgW="27302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7312" y="4551725"/>
                        <a:ext cx="6861175" cy="5905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" name="Objec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1058831"/>
              </p:ext>
            </p:extLst>
          </p:nvPr>
        </p:nvGraphicFramePr>
        <p:xfrm>
          <a:off x="6188075" y="2931799"/>
          <a:ext cx="4117975" cy="1022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2" name="Equation" r:id="rId8" imgW="1638000" imgH="393480" progId="Equation.DSMT4">
                  <p:embed/>
                </p:oleObj>
              </mc:Choice>
              <mc:Fallback>
                <p:oleObj name="Equation" r:id="rId8" imgW="16380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88075" y="2931799"/>
                        <a:ext cx="4117975" cy="10223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Connector 7"/>
          <p:cNvCxnSpPr/>
          <p:nvPr/>
        </p:nvCxnSpPr>
        <p:spPr>
          <a:xfrm>
            <a:off x="225083" y="2335237"/>
            <a:ext cx="4948682" cy="11123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7" name="Group 126"/>
          <p:cNvGrpSpPr/>
          <p:nvPr/>
        </p:nvGrpSpPr>
        <p:grpSpPr>
          <a:xfrm>
            <a:off x="1619938" y="1801004"/>
            <a:ext cx="1019713" cy="507976"/>
            <a:chOff x="1619938" y="1801004"/>
            <a:chExt cx="1019713" cy="507976"/>
          </a:xfrm>
        </p:grpSpPr>
        <p:grpSp>
          <p:nvGrpSpPr>
            <p:cNvPr id="82" name="Group 81"/>
            <p:cNvGrpSpPr/>
            <p:nvPr/>
          </p:nvGrpSpPr>
          <p:grpSpPr>
            <a:xfrm>
              <a:off x="1619938" y="1908531"/>
              <a:ext cx="799491" cy="341075"/>
              <a:chOff x="1732850" y="3945921"/>
              <a:chExt cx="799491" cy="341075"/>
            </a:xfrm>
          </p:grpSpPr>
          <p:cxnSp>
            <p:nvCxnSpPr>
              <p:cNvPr id="43" name="Straight Connector 42"/>
              <p:cNvCxnSpPr/>
              <p:nvPr/>
            </p:nvCxnSpPr>
            <p:spPr>
              <a:xfrm flipV="1">
                <a:off x="1744417" y="3945921"/>
                <a:ext cx="635524" cy="9062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 flipV="1">
                <a:off x="1896817" y="4098321"/>
                <a:ext cx="635524" cy="9062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 flipV="1">
                <a:off x="1732850" y="4277934"/>
                <a:ext cx="635524" cy="9062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5" name="Rectangle 64"/>
            <p:cNvSpPr/>
            <p:nvPr/>
          </p:nvSpPr>
          <p:spPr>
            <a:xfrm>
              <a:off x="2173890" y="1801004"/>
              <a:ext cx="465761" cy="5079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33477" y="1295496"/>
            <a:ext cx="915084" cy="1534646"/>
            <a:chOff x="133477" y="1295496"/>
            <a:chExt cx="915084" cy="1534646"/>
          </a:xfrm>
        </p:grpSpPr>
        <p:sp>
          <p:nvSpPr>
            <p:cNvPr id="10" name="Rectangle 9"/>
            <p:cNvSpPr/>
            <p:nvPr/>
          </p:nvSpPr>
          <p:spPr>
            <a:xfrm>
              <a:off x="358139" y="1805573"/>
              <a:ext cx="465761" cy="5079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91097" y="2460810"/>
              <a:ext cx="5998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t</a:t>
              </a:r>
              <a:r>
                <a:rPr lang="en-US" dirty="0" smtClean="0"/>
                <a:t> = 0</a:t>
              </a:r>
              <a:endParaRPr lang="el-GR" dirty="0"/>
            </a:p>
          </p:txBody>
        </p:sp>
        <p:graphicFrame>
          <p:nvGraphicFramePr>
            <p:cNvPr id="67" name="Object 6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23982393"/>
                </p:ext>
              </p:extLst>
            </p:nvPr>
          </p:nvGraphicFramePr>
          <p:xfrm>
            <a:off x="133477" y="1295496"/>
            <a:ext cx="915084" cy="4724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13" name="Equation" r:id="rId10" imgW="406080" imgH="203040" progId="Equation.DSMT4">
                    <p:embed/>
                  </p:oleObj>
                </mc:Choice>
                <mc:Fallback>
                  <p:oleObj name="Equation" r:id="rId10" imgW="406080" imgH="2030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3477" y="1295496"/>
                          <a:ext cx="915084" cy="472485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28" name="Group 127"/>
          <p:cNvGrpSpPr/>
          <p:nvPr/>
        </p:nvGrpSpPr>
        <p:grpSpPr>
          <a:xfrm>
            <a:off x="591019" y="1818982"/>
            <a:ext cx="4734039" cy="1522699"/>
            <a:chOff x="591019" y="1818982"/>
            <a:chExt cx="4734039" cy="1522699"/>
          </a:xfrm>
        </p:grpSpPr>
        <p:grpSp>
          <p:nvGrpSpPr>
            <p:cNvPr id="112" name="Group 111"/>
            <p:cNvGrpSpPr/>
            <p:nvPr/>
          </p:nvGrpSpPr>
          <p:grpSpPr>
            <a:xfrm>
              <a:off x="4149099" y="1818982"/>
              <a:ext cx="1047448" cy="507976"/>
              <a:chOff x="3950882" y="1818582"/>
              <a:chExt cx="1047448" cy="507976"/>
            </a:xfrm>
          </p:grpSpPr>
          <p:grpSp>
            <p:nvGrpSpPr>
              <p:cNvPr id="87" name="Group 86"/>
              <p:cNvGrpSpPr/>
              <p:nvPr/>
            </p:nvGrpSpPr>
            <p:grpSpPr>
              <a:xfrm>
                <a:off x="3950882" y="1906674"/>
                <a:ext cx="799491" cy="341075"/>
                <a:chOff x="1732850" y="3945921"/>
                <a:chExt cx="799491" cy="341075"/>
              </a:xfrm>
            </p:grpSpPr>
            <p:cxnSp>
              <p:nvCxnSpPr>
                <p:cNvPr id="88" name="Straight Connector 87"/>
                <p:cNvCxnSpPr/>
                <p:nvPr/>
              </p:nvCxnSpPr>
              <p:spPr>
                <a:xfrm flipV="1">
                  <a:off x="1744417" y="3945921"/>
                  <a:ext cx="635524" cy="9062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Straight Connector 89"/>
                <p:cNvCxnSpPr/>
                <p:nvPr/>
              </p:nvCxnSpPr>
              <p:spPr>
                <a:xfrm flipV="1">
                  <a:off x="1896817" y="4098321"/>
                  <a:ext cx="635524" cy="9062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Straight Connector 90"/>
                <p:cNvCxnSpPr/>
                <p:nvPr/>
              </p:nvCxnSpPr>
              <p:spPr>
                <a:xfrm flipV="1">
                  <a:off x="1732850" y="4277934"/>
                  <a:ext cx="635524" cy="9062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4" name="Rectangle 63"/>
              <p:cNvSpPr/>
              <p:nvPr/>
            </p:nvSpPr>
            <p:spPr>
              <a:xfrm>
                <a:off x="4532569" y="1818582"/>
                <a:ext cx="465761" cy="50797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cxnSp>
          <p:nvCxnSpPr>
            <p:cNvPr id="18" name="Straight Arrow Connector 17"/>
            <p:cNvCxnSpPr/>
            <p:nvPr/>
          </p:nvCxnSpPr>
          <p:spPr>
            <a:xfrm>
              <a:off x="591019" y="2953852"/>
              <a:ext cx="4318311" cy="18497"/>
            </a:xfrm>
            <a:prstGeom prst="straightConnector1">
              <a:avLst/>
            </a:prstGeom>
            <a:ln>
              <a:solidFill>
                <a:srgbClr val="FF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TextBox 68"/>
            <p:cNvSpPr txBox="1"/>
            <p:nvPr/>
          </p:nvSpPr>
          <p:spPr>
            <a:xfrm>
              <a:off x="4465527" y="2477370"/>
              <a:ext cx="8595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t</a:t>
              </a:r>
              <a:r>
                <a:rPr lang="en-US" dirty="0" smtClean="0"/>
                <a:t> = 10 s</a:t>
              </a:r>
              <a:endParaRPr lang="el-GR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641475" y="2972349"/>
              <a:ext cx="57579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x = </a:t>
              </a:r>
              <a:r>
                <a:rPr lang="el-GR" b="1" dirty="0" smtClean="0">
                  <a:solidFill>
                    <a:srgbClr val="FF0000"/>
                  </a:solidFill>
                </a:rPr>
                <a:t>;</a:t>
              </a:r>
              <a:endParaRPr lang="el-GR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2443694" y="650916"/>
            <a:ext cx="1630082" cy="1417056"/>
            <a:chOff x="2443694" y="259356"/>
            <a:chExt cx="2007388" cy="1808616"/>
          </a:xfrm>
        </p:grpSpPr>
        <p:sp>
          <p:nvSpPr>
            <p:cNvPr id="72" name="TextBox 71"/>
            <p:cNvSpPr txBox="1"/>
            <p:nvPr/>
          </p:nvSpPr>
          <p:spPr>
            <a:xfrm>
              <a:off x="3984288" y="259356"/>
              <a:ext cx="466794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800" b="1" dirty="0" smtClean="0">
                  <a:solidFill>
                    <a:srgbClr val="FF0000"/>
                  </a:solidFill>
                </a:rPr>
                <a:t>F</a:t>
              </a:r>
              <a:endParaRPr lang="el-GR" sz="48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73" name="Straight Arrow Connector 72"/>
            <p:cNvCxnSpPr/>
            <p:nvPr/>
          </p:nvCxnSpPr>
          <p:spPr>
            <a:xfrm flipV="1">
              <a:off x="2443694" y="950064"/>
              <a:ext cx="1578696" cy="1117908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4" name="Straight Connector 23"/>
          <p:cNvCxnSpPr/>
          <p:nvPr/>
        </p:nvCxnSpPr>
        <p:spPr>
          <a:xfrm flipV="1">
            <a:off x="2443694" y="2079069"/>
            <a:ext cx="1251026" cy="11421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2831837" y="1725059"/>
            <a:ext cx="335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>
                <a:solidFill>
                  <a:srgbClr val="FF0000"/>
                </a:solidFill>
              </a:rPr>
              <a:t>φ</a:t>
            </a:r>
          </a:p>
        </p:txBody>
      </p:sp>
      <p:grpSp>
        <p:nvGrpSpPr>
          <p:cNvPr id="96" name="Group 95"/>
          <p:cNvGrpSpPr/>
          <p:nvPr/>
        </p:nvGrpSpPr>
        <p:grpSpPr>
          <a:xfrm>
            <a:off x="2388229" y="2037214"/>
            <a:ext cx="575212" cy="2102960"/>
            <a:chOff x="2420911" y="2037214"/>
            <a:chExt cx="542530" cy="875475"/>
          </a:xfrm>
        </p:grpSpPr>
        <p:cxnSp>
          <p:nvCxnSpPr>
            <p:cNvPr id="75" name="Straight Arrow Connector 74"/>
            <p:cNvCxnSpPr/>
            <p:nvPr/>
          </p:nvCxnSpPr>
          <p:spPr>
            <a:xfrm>
              <a:off x="2420911" y="2037214"/>
              <a:ext cx="0" cy="875475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TextBox 75"/>
            <p:cNvSpPr txBox="1"/>
            <p:nvPr/>
          </p:nvSpPr>
          <p:spPr>
            <a:xfrm>
              <a:off x="2434129" y="2282450"/>
              <a:ext cx="529312" cy="3224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4800" b="1" dirty="0" smtClean="0">
                  <a:solidFill>
                    <a:srgbClr val="FF0000"/>
                  </a:solidFill>
                </a:rPr>
                <a:t>Β</a:t>
              </a:r>
              <a:endParaRPr lang="el-GR" sz="48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86" name="Group 85"/>
          <p:cNvGrpSpPr/>
          <p:nvPr/>
        </p:nvGrpSpPr>
        <p:grpSpPr>
          <a:xfrm>
            <a:off x="1295389" y="1295496"/>
            <a:ext cx="1107371" cy="830997"/>
            <a:chOff x="1295389" y="1295496"/>
            <a:chExt cx="1107371" cy="830997"/>
          </a:xfrm>
        </p:grpSpPr>
        <p:cxnSp>
          <p:nvCxnSpPr>
            <p:cNvPr id="94" name="Straight Arrow Connector 93"/>
            <p:cNvCxnSpPr/>
            <p:nvPr/>
          </p:nvCxnSpPr>
          <p:spPr>
            <a:xfrm flipH="1">
              <a:off x="1533968" y="2107373"/>
              <a:ext cx="868792" cy="18263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TextBox 94"/>
            <p:cNvSpPr txBox="1"/>
            <p:nvPr/>
          </p:nvSpPr>
          <p:spPr>
            <a:xfrm>
              <a:off x="1295389" y="1295496"/>
              <a:ext cx="489236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4800" b="1" dirty="0" smtClean="0">
                  <a:solidFill>
                    <a:srgbClr val="FF0000"/>
                  </a:solidFill>
                </a:rPr>
                <a:t>Τ</a:t>
              </a:r>
              <a:endParaRPr lang="el-GR" sz="4800" b="1" dirty="0">
                <a:solidFill>
                  <a:srgbClr val="FF0000"/>
                </a:solidFill>
              </a:endParaRPr>
            </a:p>
          </p:txBody>
        </p:sp>
      </p:grpSp>
      <p:cxnSp>
        <p:nvCxnSpPr>
          <p:cNvPr id="97" name="Straight Connector 96"/>
          <p:cNvCxnSpPr/>
          <p:nvPr/>
        </p:nvCxnSpPr>
        <p:spPr>
          <a:xfrm>
            <a:off x="3708576" y="1232168"/>
            <a:ext cx="8435" cy="862223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 flipH="1">
            <a:off x="2418260" y="1229278"/>
            <a:ext cx="1233943" cy="8342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0" name="Group 129"/>
          <p:cNvGrpSpPr/>
          <p:nvPr/>
        </p:nvGrpSpPr>
        <p:grpSpPr>
          <a:xfrm>
            <a:off x="2434820" y="1472138"/>
            <a:ext cx="1888103" cy="830997"/>
            <a:chOff x="2434820" y="1472138"/>
            <a:chExt cx="1888103" cy="830997"/>
          </a:xfrm>
        </p:grpSpPr>
        <p:cxnSp>
          <p:nvCxnSpPr>
            <p:cNvPr id="100" name="Straight Arrow Connector 99"/>
            <p:cNvCxnSpPr/>
            <p:nvPr/>
          </p:nvCxnSpPr>
          <p:spPr>
            <a:xfrm flipV="1">
              <a:off x="2434820" y="2092673"/>
              <a:ext cx="1299713" cy="14028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9" name="TextBox 108"/>
            <p:cNvSpPr txBox="1"/>
            <p:nvPr/>
          </p:nvSpPr>
          <p:spPr>
            <a:xfrm>
              <a:off x="3666974" y="1472138"/>
              <a:ext cx="655949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800" b="1" dirty="0" err="1" smtClean="0">
                  <a:solidFill>
                    <a:srgbClr val="FF0000"/>
                  </a:solidFill>
                </a:rPr>
                <a:t>F</a:t>
              </a:r>
              <a:r>
                <a:rPr lang="en-US" sz="3200" b="1" dirty="0" err="1" smtClean="0">
                  <a:solidFill>
                    <a:srgbClr val="FF0000"/>
                  </a:solidFill>
                </a:rPr>
                <a:t>x</a:t>
              </a:r>
              <a:endParaRPr lang="el-GR" sz="48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29" name="Group 128"/>
          <p:cNvGrpSpPr/>
          <p:nvPr/>
        </p:nvGrpSpPr>
        <p:grpSpPr>
          <a:xfrm>
            <a:off x="1698692" y="780227"/>
            <a:ext cx="745601" cy="1335287"/>
            <a:chOff x="1698692" y="780227"/>
            <a:chExt cx="745601" cy="1335287"/>
          </a:xfrm>
        </p:grpSpPr>
        <p:sp>
          <p:nvSpPr>
            <p:cNvPr id="114" name="TextBox 113"/>
            <p:cNvSpPr txBox="1"/>
            <p:nvPr/>
          </p:nvSpPr>
          <p:spPr>
            <a:xfrm>
              <a:off x="1698692" y="780227"/>
              <a:ext cx="660758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800" b="1" dirty="0" err="1" smtClean="0">
                  <a:solidFill>
                    <a:srgbClr val="FF0000"/>
                  </a:solidFill>
                </a:rPr>
                <a:t>F</a:t>
              </a:r>
              <a:r>
                <a:rPr lang="en-US" sz="3200" b="1" dirty="0" err="1" smtClean="0">
                  <a:solidFill>
                    <a:srgbClr val="FF0000"/>
                  </a:solidFill>
                </a:rPr>
                <a:t>y</a:t>
              </a:r>
              <a:endParaRPr lang="el-GR" sz="48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117" name="Straight Arrow Connector 116"/>
            <p:cNvCxnSpPr/>
            <p:nvPr/>
          </p:nvCxnSpPr>
          <p:spPr>
            <a:xfrm flipV="1">
              <a:off x="2433833" y="1155791"/>
              <a:ext cx="10460" cy="959723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26" name="Object 1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6584080"/>
              </p:ext>
            </p:extLst>
          </p:nvPr>
        </p:nvGraphicFramePr>
        <p:xfrm>
          <a:off x="3640138" y="5600826"/>
          <a:ext cx="8551862" cy="55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4" name="Equation" r:id="rId12" imgW="3403440" imgH="215640" progId="Equation.DSMT4">
                  <p:embed/>
                </p:oleObj>
              </mc:Choice>
              <mc:Fallback>
                <p:oleObj name="Equation" r:id="rId12" imgW="340344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0138" y="5600826"/>
                        <a:ext cx="8551862" cy="5572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32" name="Group 131"/>
          <p:cNvGrpSpPr/>
          <p:nvPr/>
        </p:nvGrpSpPr>
        <p:grpSpPr>
          <a:xfrm>
            <a:off x="1956999" y="222814"/>
            <a:ext cx="489236" cy="1866443"/>
            <a:chOff x="1956999" y="222814"/>
            <a:chExt cx="489236" cy="1866443"/>
          </a:xfrm>
        </p:grpSpPr>
        <p:sp>
          <p:nvSpPr>
            <p:cNvPr id="79" name="TextBox 78"/>
            <p:cNvSpPr txBox="1"/>
            <p:nvPr/>
          </p:nvSpPr>
          <p:spPr>
            <a:xfrm>
              <a:off x="1956999" y="222814"/>
              <a:ext cx="48923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3600" b="1" dirty="0" smtClean="0">
                  <a:solidFill>
                    <a:srgbClr val="FF0000"/>
                  </a:solidFill>
                </a:rPr>
                <a:t>Ν</a:t>
              </a:r>
              <a:endParaRPr lang="el-GR" sz="36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131" name="Straight Arrow Connector 130"/>
            <p:cNvCxnSpPr/>
            <p:nvPr/>
          </p:nvCxnSpPr>
          <p:spPr>
            <a:xfrm flipV="1">
              <a:off x="2423875" y="766741"/>
              <a:ext cx="19819" cy="1322516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custDataLst>
      <p:tags r:id="rId2"/>
    </p:custDataLst>
    <p:extLst>
      <p:ext uri="{BB962C8B-B14F-4D97-AF65-F5344CB8AC3E}">
        <p14:creationId xmlns:p14="http://schemas.microsoft.com/office/powerpoint/2010/main" val="3790293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65015"/>
    </mc:Choice>
    <mc:Fallback xmlns="">
      <p:transition advTm="6501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  <p:bldP spid="37" grpId="0"/>
      <p:bldP spid="34" grpId="0"/>
      <p:bldP spid="3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3" name="Group 122"/>
          <p:cNvGrpSpPr/>
          <p:nvPr/>
        </p:nvGrpSpPr>
        <p:grpSpPr>
          <a:xfrm>
            <a:off x="2439247" y="477578"/>
            <a:ext cx="372701" cy="2877116"/>
            <a:chOff x="2787349" y="745588"/>
            <a:chExt cx="372701" cy="4721252"/>
          </a:xfrm>
        </p:grpSpPr>
        <p:cxnSp>
          <p:nvCxnSpPr>
            <p:cNvPr id="124" name="Straight Connector 123"/>
            <p:cNvCxnSpPr/>
            <p:nvPr/>
          </p:nvCxnSpPr>
          <p:spPr>
            <a:xfrm flipV="1">
              <a:off x="2787349" y="745588"/>
              <a:ext cx="49" cy="4721252"/>
            </a:xfrm>
            <a:prstGeom prst="line">
              <a:avLst/>
            </a:prstGeom>
            <a:ln w="38100">
              <a:solidFill>
                <a:srgbClr val="92D05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5" name="TextBox 124"/>
            <p:cNvSpPr txBox="1"/>
            <p:nvPr/>
          </p:nvSpPr>
          <p:spPr>
            <a:xfrm>
              <a:off x="2853556" y="745588"/>
              <a:ext cx="30649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chemeClr val="accent6">
                      <a:lumMod val="75000"/>
                    </a:schemeClr>
                  </a:solidFill>
                </a:rPr>
                <a:t>y</a:t>
              </a:r>
              <a:endParaRPr lang="el-GR" sz="2000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grpSp>
        <p:nvGrpSpPr>
          <p:cNvPr id="120" name="Group 119"/>
          <p:cNvGrpSpPr/>
          <p:nvPr/>
        </p:nvGrpSpPr>
        <p:grpSpPr>
          <a:xfrm>
            <a:off x="1033546" y="1715817"/>
            <a:ext cx="3762644" cy="385427"/>
            <a:chOff x="928182" y="2988192"/>
            <a:chExt cx="4517274" cy="385427"/>
          </a:xfrm>
        </p:grpSpPr>
        <p:cxnSp>
          <p:nvCxnSpPr>
            <p:cNvPr id="121" name="Straight Connector 120"/>
            <p:cNvCxnSpPr/>
            <p:nvPr/>
          </p:nvCxnSpPr>
          <p:spPr>
            <a:xfrm>
              <a:off x="928182" y="3371012"/>
              <a:ext cx="4278464" cy="2607"/>
            </a:xfrm>
            <a:prstGeom prst="line">
              <a:avLst/>
            </a:prstGeom>
            <a:ln w="38100">
              <a:solidFill>
                <a:schemeClr val="accent6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2" name="TextBox 121"/>
            <p:cNvSpPr txBox="1"/>
            <p:nvPr/>
          </p:nvSpPr>
          <p:spPr>
            <a:xfrm>
              <a:off x="4883844" y="2988192"/>
              <a:ext cx="5616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b="1" dirty="0" smtClean="0">
                  <a:solidFill>
                    <a:schemeClr val="accent6">
                      <a:lumMod val="75000"/>
                    </a:schemeClr>
                  </a:solidFill>
                </a:rPr>
                <a:t>Χ</a:t>
              </a:r>
              <a:endParaRPr lang="el-GR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grpSp>
        <p:nvGrpSpPr>
          <p:cNvPr id="82" name="Group 81"/>
          <p:cNvGrpSpPr/>
          <p:nvPr/>
        </p:nvGrpSpPr>
        <p:grpSpPr>
          <a:xfrm>
            <a:off x="1619938" y="1908531"/>
            <a:ext cx="799491" cy="341075"/>
            <a:chOff x="1732850" y="3945921"/>
            <a:chExt cx="799491" cy="341075"/>
          </a:xfrm>
        </p:grpSpPr>
        <p:cxnSp>
          <p:nvCxnSpPr>
            <p:cNvPr id="43" name="Straight Connector 42"/>
            <p:cNvCxnSpPr/>
            <p:nvPr/>
          </p:nvCxnSpPr>
          <p:spPr>
            <a:xfrm flipV="1">
              <a:off x="1744417" y="3945921"/>
              <a:ext cx="635524" cy="9062"/>
            </a:xfrm>
            <a:prstGeom prst="line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flipV="1">
              <a:off x="1896817" y="4098321"/>
              <a:ext cx="635524" cy="9062"/>
            </a:xfrm>
            <a:prstGeom prst="line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flipV="1">
              <a:off x="1732850" y="4277934"/>
              <a:ext cx="635524" cy="9062"/>
            </a:xfrm>
            <a:prstGeom prst="line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2307102" y="-116612"/>
            <a:ext cx="100547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Μεθοδολογία για ασκήσεις κίνησης σε 2</a:t>
            </a:r>
            <a:r>
              <a:rPr lang="el-GR" sz="2800" b="1" baseline="30000" dirty="0" smtClean="0">
                <a:solidFill>
                  <a:srgbClr val="FF0000"/>
                </a:solidFill>
              </a:rPr>
              <a:t>ο</a:t>
            </a:r>
            <a:r>
              <a:rPr lang="el-GR" sz="2800" b="1" dirty="0" smtClean="0">
                <a:solidFill>
                  <a:srgbClr val="FF0000"/>
                </a:solidFill>
              </a:rPr>
              <a:t> νόμο Νεύτωνα</a:t>
            </a:r>
            <a:endParaRPr lang="el-GR" sz="28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62175" y="459805"/>
            <a:ext cx="67465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Βήμα 5</a:t>
            </a:r>
            <a:r>
              <a:rPr lang="el-GR" sz="2000" b="1" baseline="30000" dirty="0" smtClean="0">
                <a:solidFill>
                  <a:srgbClr val="FF0000"/>
                </a:solidFill>
              </a:rPr>
              <a:t>ο</a:t>
            </a:r>
            <a:r>
              <a:rPr lang="en-US" sz="2000" b="1" dirty="0" smtClean="0">
                <a:solidFill>
                  <a:srgbClr val="FF0000"/>
                </a:solidFill>
              </a:rPr>
              <a:t>: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Ανάλογα με το είδος της κίνησης εφαρμόζω κατάλληλο τύπο για την εύρεση της ταχύτητας (υ) και της θέσης (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x)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του σώματος.</a:t>
            </a:r>
            <a:endParaRPr lang="el-GR" sz="2000" b="1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-31189" y="-3252"/>
            <a:ext cx="15167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/>
              <a:t>Άσκηση 14.38</a:t>
            </a:r>
            <a:endParaRPr lang="el-GR" b="1" dirty="0"/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6290120" y="2863554"/>
            <a:ext cx="22009424" cy="11944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6290120" y="3720803"/>
            <a:ext cx="22009424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93" name="Object 9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1856382"/>
              </p:ext>
            </p:extLst>
          </p:nvPr>
        </p:nvGraphicFramePr>
        <p:xfrm>
          <a:off x="5947264" y="1653963"/>
          <a:ext cx="5010150" cy="950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7" name="Equation" r:id="rId4" imgW="1993680" imgH="368280" progId="Equation.DSMT4">
                  <p:embed/>
                </p:oleObj>
              </mc:Choice>
              <mc:Fallback>
                <p:oleObj name="Equation" r:id="rId4" imgW="199368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7264" y="1653963"/>
                        <a:ext cx="5010150" cy="9509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Connector 7"/>
          <p:cNvCxnSpPr/>
          <p:nvPr/>
        </p:nvCxnSpPr>
        <p:spPr>
          <a:xfrm>
            <a:off x="225083" y="2335237"/>
            <a:ext cx="4948682" cy="11123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2173890" y="1801004"/>
            <a:ext cx="465761" cy="5079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13" name="Group 12"/>
          <p:cNvGrpSpPr/>
          <p:nvPr/>
        </p:nvGrpSpPr>
        <p:grpSpPr>
          <a:xfrm>
            <a:off x="133477" y="1295496"/>
            <a:ext cx="915084" cy="1534646"/>
            <a:chOff x="133477" y="1295496"/>
            <a:chExt cx="915084" cy="1534646"/>
          </a:xfrm>
        </p:grpSpPr>
        <p:sp>
          <p:nvSpPr>
            <p:cNvPr id="10" name="Rectangle 9"/>
            <p:cNvSpPr/>
            <p:nvPr/>
          </p:nvSpPr>
          <p:spPr>
            <a:xfrm>
              <a:off x="358139" y="1805573"/>
              <a:ext cx="465761" cy="5079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91097" y="2460810"/>
              <a:ext cx="5998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t</a:t>
              </a:r>
              <a:r>
                <a:rPr lang="en-US" dirty="0" smtClean="0"/>
                <a:t> = 0</a:t>
              </a:r>
              <a:endParaRPr lang="el-GR" dirty="0"/>
            </a:p>
          </p:txBody>
        </p:sp>
        <p:graphicFrame>
          <p:nvGraphicFramePr>
            <p:cNvPr id="67" name="Object 66"/>
            <p:cNvGraphicFramePr>
              <a:graphicFrameLocks noChangeAspect="1"/>
            </p:cNvGraphicFramePr>
            <p:nvPr>
              <p:extLst/>
            </p:nvPr>
          </p:nvGraphicFramePr>
          <p:xfrm>
            <a:off x="133477" y="1295496"/>
            <a:ext cx="915084" cy="4724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8" name="Equation" r:id="rId6" imgW="406080" imgH="203040" progId="Equation.DSMT4">
                    <p:embed/>
                  </p:oleObj>
                </mc:Choice>
                <mc:Fallback>
                  <p:oleObj name="Equation" r:id="rId6" imgW="406080" imgH="2030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3477" y="1295496"/>
                          <a:ext cx="915084" cy="472485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12" name="Group 111"/>
          <p:cNvGrpSpPr/>
          <p:nvPr/>
        </p:nvGrpSpPr>
        <p:grpSpPr>
          <a:xfrm>
            <a:off x="4149099" y="1818982"/>
            <a:ext cx="1047448" cy="507976"/>
            <a:chOff x="3950882" y="1818582"/>
            <a:chExt cx="1047448" cy="507976"/>
          </a:xfrm>
        </p:grpSpPr>
        <p:grpSp>
          <p:nvGrpSpPr>
            <p:cNvPr id="87" name="Group 86"/>
            <p:cNvGrpSpPr/>
            <p:nvPr/>
          </p:nvGrpSpPr>
          <p:grpSpPr>
            <a:xfrm>
              <a:off x="3950882" y="1906674"/>
              <a:ext cx="799491" cy="341075"/>
              <a:chOff x="1732850" y="3945921"/>
              <a:chExt cx="799491" cy="341075"/>
            </a:xfrm>
          </p:grpSpPr>
          <p:cxnSp>
            <p:nvCxnSpPr>
              <p:cNvPr id="88" name="Straight Connector 87"/>
              <p:cNvCxnSpPr/>
              <p:nvPr/>
            </p:nvCxnSpPr>
            <p:spPr>
              <a:xfrm flipV="1">
                <a:off x="1744417" y="3945921"/>
                <a:ext cx="635524" cy="9062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/>
              <p:cNvCxnSpPr/>
              <p:nvPr/>
            </p:nvCxnSpPr>
            <p:spPr>
              <a:xfrm flipV="1">
                <a:off x="1896817" y="4098321"/>
                <a:ext cx="635524" cy="9062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 flipV="1">
                <a:off x="1732850" y="4277934"/>
                <a:ext cx="635524" cy="9062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4" name="Rectangle 63"/>
            <p:cNvSpPr/>
            <p:nvPr/>
          </p:nvSpPr>
          <p:spPr>
            <a:xfrm>
              <a:off x="4532569" y="1818582"/>
              <a:ext cx="465761" cy="5079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cxnSp>
        <p:nvCxnSpPr>
          <p:cNvPr id="18" name="Straight Arrow Connector 17"/>
          <p:cNvCxnSpPr/>
          <p:nvPr/>
        </p:nvCxnSpPr>
        <p:spPr>
          <a:xfrm>
            <a:off x="591019" y="2953852"/>
            <a:ext cx="4318311" cy="18497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4465527" y="2477370"/>
            <a:ext cx="859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r>
              <a:rPr lang="en-US" dirty="0" smtClean="0"/>
              <a:t> = 10 s</a:t>
            </a:r>
            <a:endParaRPr lang="el-GR" dirty="0"/>
          </a:p>
        </p:txBody>
      </p:sp>
      <p:sp>
        <p:nvSpPr>
          <p:cNvPr id="21" name="TextBox 20"/>
          <p:cNvSpPr txBox="1"/>
          <p:nvPr/>
        </p:nvSpPr>
        <p:spPr>
          <a:xfrm>
            <a:off x="2641475" y="2972349"/>
            <a:ext cx="5757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x = </a:t>
            </a:r>
            <a:r>
              <a:rPr lang="el-GR" b="1" dirty="0" smtClean="0">
                <a:solidFill>
                  <a:srgbClr val="FF0000"/>
                </a:solidFill>
              </a:rPr>
              <a:t>;</a:t>
            </a:r>
            <a:endParaRPr lang="el-GR" b="1" dirty="0">
              <a:solidFill>
                <a:srgbClr val="FF0000"/>
              </a:solidFill>
            </a:endParaRPr>
          </a:p>
        </p:txBody>
      </p:sp>
      <p:grpSp>
        <p:nvGrpSpPr>
          <p:cNvPr id="71" name="Group 70"/>
          <p:cNvGrpSpPr/>
          <p:nvPr/>
        </p:nvGrpSpPr>
        <p:grpSpPr>
          <a:xfrm>
            <a:off x="2443694" y="650916"/>
            <a:ext cx="1630082" cy="1417056"/>
            <a:chOff x="2443694" y="259356"/>
            <a:chExt cx="2007388" cy="1808616"/>
          </a:xfrm>
        </p:grpSpPr>
        <p:sp>
          <p:nvSpPr>
            <p:cNvPr id="72" name="TextBox 71"/>
            <p:cNvSpPr txBox="1"/>
            <p:nvPr/>
          </p:nvSpPr>
          <p:spPr>
            <a:xfrm>
              <a:off x="3984288" y="259356"/>
              <a:ext cx="466794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800" b="1" dirty="0" smtClean="0">
                  <a:solidFill>
                    <a:srgbClr val="FF0000"/>
                  </a:solidFill>
                </a:rPr>
                <a:t>F</a:t>
              </a:r>
              <a:endParaRPr lang="el-GR" sz="48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73" name="Straight Arrow Connector 72"/>
            <p:cNvCxnSpPr/>
            <p:nvPr/>
          </p:nvCxnSpPr>
          <p:spPr>
            <a:xfrm flipV="1">
              <a:off x="2443694" y="950064"/>
              <a:ext cx="1578696" cy="1117908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4" name="Straight Connector 23"/>
          <p:cNvCxnSpPr/>
          <p:nvPr/>
        </p:nvCxnSpPr>
        <p:spPr>
          <a:xfrm flipV="1">
            <a:off x="2443694" y="2079069"/>
            <a:ext cx="1251026" cy="11421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2831837" y="1725059"/>
            <a:ext cx="335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>
                <a:solidFill>
                  <a:srgbClr val="FF0000"/>
                </a:solidFill>
              </a:rPr>
              <a:t>φ</a:t>
            </a:r>
          </a:p>
        </p:txBody>
      </p:sp>
      <p:grpSp>
        <p:nvGrpSpPr>
          <p:cNvPr id="96" name="Group 95"/>
          <p:cNvGrpSpPr/>
          <p:nvPr/>
        </p:nvGrpSpPr>
        <p:grpSpPr>
          <a:xfrm>
            <a:off x="2420911" y="2037214"/>
            <a:ext cx="542530" cy="875475"/>
            <a:chOff x="2420911" y="2037214"/>
            <a:chExt cx="542530" cy="875475"/>
          </a:xfrm>
        </p:grpSpPr>
        <p:cxnSp>
          <p:nvCxnSpPr>
            <p:cNvPr id="75" name="Straight Arrow Connector 74"/>
            <p:cNvCxnSpPr/>
            <p:nvPr/>
          </p:nvCxnSpPr>
          <p:spPr>
            <a:xfrm>
              <a:off x="2420911" y="2037214"/>
              <a:ext cx="0" cy="875475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TextBox 75"/>
            <p:cNvSpPr txBox="1"/>
            <p:nvPr/>
          </p:nvSpPr>
          <p:spPr>
            <a:xfrm>
              <a:off x="2434129" y="2282450"/>
              <a:ext cx="529312" cy="3224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4800" b="1" dirty="0" smtClean="0">
                  <a:solidFill>
                    <a:srgbClr val="FF0000"/>
                  </a:solidFill>
                </a:rPr>
                <a:t>Β</a:t>
              </a:r>
              <a:endParaRPr lang="el-GR" sz="48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79" name="TextBox 78"/>
          <p:cNvSpPr txBox="1"/>
          <p:nvPr/>
        </p:nvSpPr>
        <p:spPr>
          <a:xfrm>
            <a:off x="1956999" y="222814"/>
            <a:ext cx="4892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600" b="1" dirty="0" smtClean="0">
                <a:solidFill>
                  <a:srgbClr val="FF0000"/>
                </a:solidFill>
              </a:rPr>
              <a:t>Ν</a:t>
            </a:r>
            <a:endParaRPr lang="el-GR" sz="3600" b="1" dirty="0">
              <a:solidFill>
                <a:srgbClr val="FF0000"/>
              </a:solidFill>
            </a:endParaRPr>
          </a:p>
        </p:txBody>
      </p:sp>
      <p:cxnSp>
        <p:nvCxnSpPr>
          <p:cNvPr id="80" name="Straight Arrow Connector 79"/>
          <p:cNvCxnSpPr/>
          <p:nvPr/>
        </p:nvCxnSpPr>
        <p:spPr>
          <a:xfrm flipV="1">
            <a:off x="2423875" y="766741"/>
            <a:ext cx="19819" cy="132251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6" name="Group 85"/>
          <p:cNvGrpSpPr/>
          <p:nvPr/>
        </p:nvGrpSpPr>
        <p:grpSpPr>
          <a:xfrm>
            <a:off x="1295389" y="1295496"/>
            <a:ext cx="1107371" cy="830997"/>
            <a:chOff x="1295389" y="1295496"/>
            <a:chExt cx="1107371" cy="830997"/>
          </a:xfrm>
        </p:grpSpPr>
        <p:cxnSp>
          <p:nvCxnSpPr>
            <p:cNvPr id="94" name="Straight Arrow Connector 93"/>
            <p:cNvCxnSpPr/>
            <p:nvPr/>
          </p:nvCxnSpPr>
          <p:spPr>
            <a:xfrm flipH="1">
              <a:off x="1533968" y="2107373"/>
              <a:ext cx="868792" cy="18263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TextBox 94"/>
            <p:cNvSpPr txBox="1"/>
            <p:nvPr/>
          </p:nvSpPr>
          <p:spPr>
            <a:xfrm>
              <a:off x="1295389" y="1295496"/>
              <a:ext cx="489236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4800" b="1" dirty="0" smtClean="0">
                  <a:solidFill>
                    <a:srgbClr val="FF0000"/>
                  </a:solidFill>
                </a:rPr>
                <a:t>Τ</a:t>
              </a:r>
              <a:endParaRPr lang="el-GR" sz="4800" b="1" dirty="0">
                <a:solidFill>
                  <a:srgbClr val="FF0000"/>
                </a:solidFill>
              </a:endParaRPr>
            </a:p>
          </p:txBody>
        </p:sp>
      </p:grpSp>
      <p:cxnSp>
        <p:nvCxnSpPr>
          <p:cNvPr id="97" name="Straight Connector 96"/>
          <p:cNvCxnSpPr/>
          <p:nvPr/>
        </p:nvCxnSpPr>
        <p:spPr>
          <a:xfrm>
            <a:off x="3708576" y="1232168"/>
            <a:ext cx="8435" cy="862223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/>
          <p:nvPr/>
        </p:nvCxnSpPr>
        <p:spPr>
          <a:xfrm flipV="1">
            <a:off x="2451381" y="2065956"/>
            <a:ext cx="1299713" cy="14028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 flipH="1">
            <a:off x="2418260" y="1229278"/>
            <a:ext cx="1233943" cy="8342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xtBox 108"/>
          <p:cNvSpPr txBox="1"/>
          <p:nvPr/>
        </p:nvSpPr>
        <p:spPr>
          <a:xfrm>
            <a:off x="3666974" y="1472138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err="1" smtClean="0">
                <a:solidFill>
                  <a:srgbClr val="FF0000"/>
                </a:solidFill>
              </a:rPr>
              <a:t>F</a:t>
            </a:r>
            <a:r>
              <a:rPr lang="en-US" sz="3200" b="1" dirty="0" err="1" smtClean="0">
                <a:solidFill>
                  <a:srgbClr val="FF0000"/>
                </a:solidFill>
              </a:rPr>
              <a:t>x</a:t>
            </a:r>
            <a:endParaRPr lang="el-GR" sz="4800" b="1" dirty="0">
              <a:solidFill>
                <a:srgbClr val="FF0000"/>
              </a:solidFill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1698692" y="780227"/>
            <a:ext cx="66075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err="1" smtClean="0">
                <a:solidFill>
                  <a:srgbClr val="FF0000"/>
                </a:solidFill>
              </a:rPr>
              <a:t>F</a:t>
            </a:r>
            <a:r>
              <a:rPr lang="en-US" sz="3200" b="1" dirty="0" err="1" smtClean="0">
                <a:solidFill>
                  <a:srgbClr val="FF0000"/>
                </a:solidFill>
              </a:rPr>
              <a:t>y</a:t>
            </a:r>
            <a:endParaRPr lang="el-GR" sz="4800" b="1" dirty="0">
              <a:solidFill>
                <a:srgbClr val="FF0000"/>
              </a:solidFill>
            </a:endParaRPr>
          </a:p>
        </p:txBody>
      </p:sp>
      <p:cxnSp>
        <p:nvCxnSpPr>
          <p:cNvPr id="117" name="Straight Arrow Connector 116"/>
          <p:cNvCxnSpPr/>
          <p:nvPr/>
        </p:nvCxnSpPr>
        <p:spPr>
          <a:xfrm flipV="1">
            <a:off x="2433833" y="1155791"/>
            <a:ext cx="10460" cy="959723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2"/>
    </p:custDataLst>
    <p:extLst>
      <p:ext uri="{BB962C8B-B14F-4D97-AF65-F5344CB8AC3E}">
        <p14:creationId xmlns:p14="http://schemas.microsoft.com/office/powerpoint/2010/main" val="2070561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1069"/>
    </mc:Choice>
    <mc:Fallback xmlns="">
      <p:transition advTm="1106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9|3.6|1.3|1.6|1.3|2.5|1.7|1.6|1.7|1.6|0.9|2.2|2.6|1.3|1.6|3.6|1|1|1|1.5|6.3|5.5|6.9|5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1|4.4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</TotalTime>
  <Words>174</Words>
  <Application>Microsoft Office PowerPoint</Application>
  <PresentationFormat>Ευρεία οθόνη</PresentationFormat>
  <Paragraphs>35</Paragraphs>
  <Slides>3</Slides>
  <Notes>1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Θέμα του Office</vt:lpstr>
      <vt:lpstr>Equation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nektarios</dc:creator>
  <cp:lastModifiedBy>petros xirodimas</cp:lastModifiedBy>
  <cp:revision>56</cp:revision>
  <dcterms:created xsi:type="dcterms:W3CDTF">2013-10-15T14:50:03Z</dcterms:created>
  <dcterms:modified xsi:type="dcterms:W3CDTF">2020-04-22T17:16:26Z</dcterms:modified>
</cp:coreProperties>
</file>