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05" r:id="rId2"/>
    <p:sldId id="283" r:id="rId3"/>
    <p:sldId id="259" r:id="rId4"/>
    <p:sldId id="260" r:id="rId5"/>
    <p:sldId id="286" r:id="rId6"/>
    <p:sldId id="261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8" r:id="rId22"/>
    <p:sldId id="276" r:id="rId23"/>
    <p:sldId id="289" r:id="rId24"/>
    <p:sldId id="290" r:id="rId25"/>
    <p:sldId id="294" r:id="rId26"/>
    <p:sldId id="295" r:id="rId27"/>
    <p:sldId id="296" r:id="rId28"/>
    <p:sldId id="297" r:id="rId29"/>
    <p:sldId id="291" r:id="rId30"/>
    <p:sldId id="298" r:id="rId31"/>
    <p:sldId id="300" r:id="rId32"/>
    <p:sldId id="299" r:id="rId33"/>
    <p:sldId id="301" r:id="rId34"/>
    <p:sldId id="303" r:id="rId35"/>
    <p:sldId id="292" r:id="rId36"/>
    <p:sldId id="277" r:id="rId37"/>
    <p:sldId id="278" r:id="rId38"/>
    <p:sldId id="304" r:id="rId39"/>
    <p:sldId id="293" r:id="rId40"/>
    <p:sldId id="302" r:id="rId41"/>
    <p:sldId id="279" r:id="rId42"/>
    <p:sldId id="280" r:id="rId43"/>
    <p:sldId id="281" r:id="rId44"/>
    <p:sldId id="282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E1"/>
    <a:srgbClr val="FFF5E7"/>
    <a:srgbClr val="FF9900"/>
    <a:srgbClr val="FFCC99"/>
    <a:srgbClr val="FFFFF7"/>
    <a:srgbClr val="CCCC00"/>
    <a:srgbClr val="006600"/>
    <a:srgbClr val="FFFFCD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25FA-CC0C-4231-8AC2-41BA6792CA82}" type="datetimeFigureOut">
              <a:rPr lang="el-GR" smtClean="0"/>
              <a:t>4/10/2020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B367-2BC3-4EE3-A39F-510A0E5F1D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9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80A2CD8-264D-45B7-8913-01F855A37209}" type="slidenum">
              <a:rPr lang="el-GR" altLang="el-GR" sz="1200">
                <a:latin typeface="Times New Roman" pitchFamily="18" charset="0"/>
              </a:rPr>
              <a:pPr eaLnBrk="1" hangingPunct="1"/>
              <a:t>3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E4AF03E-4D2B-45B6-8C18-5E627D9678D1}" type="slidenum">
              <a:rPr lang="el-GR" altLang="el-GR" sz="1200">
                <a:latin typeface="Times New Roman" pitchFamily="18" charset="0"/>
              </a:rPr>
              <a:pPr eaLnBrk="1" hangingPunct="1"/>
              <a:t>4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EBC9577-B2F8-44AE-B380-62C09578CB9F}" type="slidenum">
              <a:rPr lang="el-GR" altLang="el-GR" sz="1200">
                <a:latin typeface="Times New Roman" pitchFamily="18" charset="0"/>
              </a:rPr>
              <a:pPr eaLnBrk="1" hangingPunct="1"/>
              <a:t>6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6AD0B92-AFDE-4E2C-9E2F-071A3CCE00EA}" type="slidenum">
              <a:rPr lang="el-GR" altLang="el-GR" sz="1200">
                <a:latin typeface="Times New Roman" pitchFamily="18" charset="0"/>
              </a:rPr>
              <a:pPr eaLnBrk="1" hangingPunct="1"/>
              <a:t>7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EDB9F2B-F6E0-4F7C-990E-05F4B7EB4E09}" type="slidenum">
              <a:rPr lang="el-GR" altLang="el-GR" sz="1200">
                <a:latin typeface="Times New Roman" pitchFamily="18" charset="0"/>
              </a:rPr>
              <a:pPr eaLnBrk="1" hangingPunct="1"/>
              <a:t>10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909494-5461-4D5D-83BE-8DA1AE82CCE2}" type="slidenum">
              <a:rPr lang="el-GR" altLang="el-GR" sz="1200">
                <a:latin typeface="Times New Roman" pitchFamily="18" charset="0"/>
              </a:rPr>
              <a:pPr eaLnBrk="1" hangingPunct="1"/>
              <a:t>11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FB9B58F-A302-41F6-84B8-63624C23B694}" type="slidenum">
              <a:rPr lang="el-GR" altLang="el-GR" sz="1200">
                <a:latin typeface="Times New Roman" pitchFamily="18" charset="0"/>
              </a:rPr>
              <a:pPr eaLnBrk="1" hangingPunct="1"/>
              <a:t>19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F6D7267-3C37-4C1A-BB61-16C437DE8DE6}" type="slidenum">
              <a:rPr lang="el-GR" altLang="el-GR" sz="1200">
                <a:latin typeface="Times New Roman" pitchFamily="18" charset="0"/>
              </a:rPr>
              <a:pPr eaLnBrk="1" hangingPunct="1"/>
              <a:t>42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2A48-06DE-413B-A8B0-DB0AE77CCC0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8FD-602B-40C5-A43E-5B00A10AF6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C16-E5BA-4F4A-9B3E-819C7ECD58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41ED-79AB-4ECD-AD73-05E57268B2D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2685-9A79-4520-8CBC-820CC6B1C288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CF48-CCA9-44D2-8377-EC73E8109340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2343-6C49-4027-AFCC-A0786B2D396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A45-A22F-4764-84F3-740CC06B6DD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FE4B-4351-4ED2-8803-103ED27DE95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CF15-8C61-4A45-BE37-66BD618729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486F-F593-48F6-B640-3EEBA17FEA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1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A81-2630-4B12-9D91-EA0DBC710BE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1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18C2-5377-437A-8F44-1CBE464E7D2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7DF0-91AF-4F3B-9C2E-DAD814E1B6B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C74-D520-41EA-A60E-A71DE57C90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2A6E-D7F8-4A44-9414-3470945360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4/10/2020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lias.gr/index.php?option=com_content&amp;task=view&amp;id=182&amp;Itemid=32&amp;catid=2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ylikonet200.blogspot.gr/p/11.html" TargetMode="External"/><Relationship Id="rId3" Type="http://schemas.openxmlformats.org/officeDocument/2006/relationships/hyperlink" Target="https://www.youtube.com/watch?v=s2i_QosNt7g" TargetMode="External"/><Relationship Id="rId7" Type="http://schemas.openxmlformats.org/officeDocument/2006/relationships/hyperlink" Target="https://scratch.mit.edu/users/MINALA/" TargetMode="External"/><Relationship Id="rId2" Type="http://schemas.openxmlformats.org/officeDocument/2006/relationships/hyperlink" Target="https://www.youtube.com/watch?v=-fND3IwTpK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dentro.edu.gr/aggregator/lo/photodentro-lor-8521-8366" TargetMode="External"/><Relationship Id="rId5" Type="http://schemas.openxmlformats.org/officeDocument/2006/relationships/hyperlink" Target="https://vmarousis.blogspot.gr/search/label/3.%20%CE%91%20%CE%9B%CE%A5%CE%9A%CE%95%CE%99%CE%9F%CE%A5" TargetMode="External"/><Relationship Id="rId4" Type="http://schemas.openxmlformats.org/officeDocument/2006/relationships/hyperlink" Target="https://www.youtube.com/watch?v=dim1A9yDHQ0&amp;t=2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8" Type="http://schemas.openxmlformats.org/officeDocument/2006/relationships/oleObject" Target="../embeddings/oleObject4.bin"/><Relationship Id="rId26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30.png"/><Relationship Id="rId24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170.png"/><Relationship Id="rId10" Type="http://schemas.microsoft.com/office/2007/relationships/hdphoto" Target="../media/hdphoto1.wdp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60.png"/><Relationship Id="rId27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3nbjhpcZ9_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7" y="764704"/>
            <a:ext cx="6119813" cy="6480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ταχύτητας</a:t>
            </a:r>
          </a:p>
        </p:txBody>
      </p:sp>
    </p:spTree>
    <p:extLst>
      <p:ext uri="{BB962C8B-B14F-4D97-AF65-F5344CB8AC3E}">
        <p14:creationId xmlns:p14="http://schemas.microsoft.com/office/powerpoint/2010/main" val="621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B6422-530E-4A56-811C-3F4A47BF871E}" type="slidenum">
              <a:rPr lang="el-GR" altLang="el-GR"/>
              <a:pPr>
                <a:defRPr/>
              </a:pPr>
              <a:t>10</a:t>
            </a:fld>
            <a:endParaRPr lang="el-GR" altLang="el-GR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63402" y="159047"/>
            <a:ext cx="7417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εξίσωση κίνησης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dirty="0" smtClean="0">
                <a:latin typeface="Comic Sans MS" panose="030F0702030302020204" pitchFamily="66" charset="0"/>
              </a:rPr>
              <a:t>στην </a:t>
            </a:r>
            <a:r>
              <a:rPr lang="el-GR" altLang="el-GR" sz="2400" dirty="0">
                <a:latin typeface="Comic Sans MS" panose="030F0702030302020204" pitchFamily="66" charset="0"/>
              </a:rPr>
              <a:t>Ευθύγραμμη Ομαλή Κίνηση συνδέει τη θέση </a:t>
            </a:r>
            <a:r>
              <a:rPr lang="en-US" altLang="el-GR" sz="2400" dirty="0" smtClean="0">
                <a:latin typeface="Comic Sans MS" panose="030F0702030302020204" pitchFamily="66" charset="0"/>
              </a:rPr>
              <a:t>(</a:t>
            </a:r>
            <a:r>
              <a:rPr lang="en-US" altLang="el-GR" sz="2400" i="1" dirty="0" smtClean="0">
                <a:latin typeface="Comic Sans MS" panose="030F0702030302020204" pitchFamily="66" charset="0"/>
              </a:rPr>
              <a:t>x</a:t>
            </a:r>
            <a:r>
              <a:rPr lang="el-GR" altLang="el-GR" sz="2400" i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400" dirty="0" smtClean="0">
                <a:latin typeface="Comic Sans MS" panose="030F0702030302020204" pitchFamily="66" charset="0"/>
              </a:rPr>
              <a:t>)</a:t>
            </a:r>
            <a:r>
              <a:rPr lang="el-GR" altLang="el-GR" sz="24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dirty="0">
                <a:latin typeface="Comic Sans MS" panose="030F0702030302020204" pitchFamily="66" charset="0"/>
              </a:rPr>
              <a:t>του σώματος</a:t>
            </a:r>
            <a:r>
              <a:rPr lang="en-US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dirty="0">
                <a:latin typeface="Comic Sans MS" panose="030F0702030302020204" pitchFamily="66" charset="0"/>
              </a:rPr>
              <a:t>με τις διάφορες χρονικές στιγμές</a:t>
            </a:r>
            <a:r>
              <a:rPr lang="en-US" altLang="el-GR" sz="2400" dirty="0">
                <a:latin typeface="Comic Sans MS" panose="030F0702030302020204" pitchFamily="66" charset="0"/>
              </a:rPr>
              <a:t> (</a:t>
            </a:r>
            <a:r>
              <a:rPr lang="en-US" altLang="el-GR" sz="2400" i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400" i="1" dirty="0">
                <a:latin typeface="Comic Sans MS" panose="030F0702030302020204" pitchFamily="66" charset="0"/>
              </a:rPr>
              <a:t> </a:t>
            </a:r>
            <a:r>
              <a:rPr lang="en-US" altLang="el-GR" sz="2400" dirty="0" smtClean="0">
                <a:latin typeface="Comic Sans MS" panose="030F0702030302020204" pitchFamily="66" charset="0"/>
              </a:rPr>
              <a:t>)</a:t>
            </a:r>
            <a:r>
              <a:rPr lang="el-GR" altLang="el-GR" sz="2400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dirty="0">
                <a:latin typeface="Comic Sans MS" panose="030F0702030302020204" pitchFamily="66" charset="0"/>
              </a:rPr>
              <a:t>της κίνησής του.</a:t>
            </a:r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2747"/>
              </p:ext>
            </p:extLst>
          </p:nvPr>
        </p:nvGraphicFramePr>
        <p:xfrm>
          <a:off x="4415857" y="2062302"/>
          <a:ext cx="369728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0" name="Εξίσωση" r:id="rId4" imgW="1590743" imgH="219165" progId="Equation.3">
                  <p:embed/>
                </p:oleObj>
              </mc:Choice>
              <mc:Fallback>
                <p:oleObj name="Εξίσωση" r:id="rId4" imgW="1590743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57" y="2062302"/>
                        <a:ext cx="369728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535786" y="5245919"/>
            <a:ext cx="3959918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dirty="0"/>
              <a:t>Αν  </a:t>
            </a:r>
            <a:r>
              <a:rPr lang="en-US" altLang="el-GR" sz="2000" i="1" dirty="0"/>
              <a:t>t</a:t>
            </a:r>
            <a:r>
              <a:rPr lang="en-US" altLang="el-GR" sz="2000" baseline="-25000" dirty="0"/>
              <a:t>0 </a:t>
            </a:r>
            <a:r>
              <a:rPr lang="en-US" altLang="el-GR" sz="2000" dirty="0"/>
              <a:t>= 0  </a:t>
            </a:r>
            <a:r>
              <a:rPr lang="el-GR" altLang="el-GR" sz="2000" dirty="0"/>
              <a:t>και  </a:t>
            </a:r>
            <a:r>
              <a:rPr lang="en-US" altLang="el-GR" sz="2000" i="1" dirty="0"/>
              <a:t>x</a:t>
            </a:r>
            <a:r>
              <a:rPr lang="en-US" altLang="el-GR" sz="2000" baseline="-25000" dirty="0"/>
              <a:t>0 </a:t>
            </a:r>
            <a:r>
              <a:rPr lang="en-US" altLang="el-GR" sz="2000" dirty="0"/>
              <a:t>= 0,  </a:t>
            </a:r>
            <a:r>
              <a:rPr lang="el-GR" altLang="el-GR" sz="2000" dirty="0"/>
              <a:t>τότε </a:t>
            </a:r>
            <a:r>
              <a:rPr lang="el-GR" altLang="el-GR" sz="2000" dirty="0" smtClean="0"/>
              <a:t>έχουμε </a:t>
            </a:r>
            <a:r>
              <a:rPr lang="el-GR" altLang="el-GR" sz="2000" dirty="0"/>
              <a:t>την απλούστερη μορφή 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652120" y="5469636"/>
            <a:ext cx="1584325" cy="5286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1359037" y="2987216"/>
            <a:ext cx="6408738" cy="523875"/>
            <a:chOff x="612" y="1797"/>
            <a:chExt cx="4037" cy="330"/>
          </a:xfrm>
        </p:grpSpPr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2245" y="1797"/>
              <a:ext cx="2404" cy="3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= </a:t>
              </a: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alt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0 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+ </a:t>
              </a:r>
              <a:r>
                <a:rPr lang="el-GR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υ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.</a:t>
              </a:r>
              <a:r>
                <a:rPr lang="el-GR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– </a:t>
              </a: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en-US" alt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)</a:t>
              </a:r>
              <a:endPara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229" name="Text Box 10"/>
            <p:cNvSpPr txBox="1">
              <a:spLocks noChangeArrowheads="1"/>
            </p:cNvSpPr>
            <p:nvPr/>
          </p:nvSpPr>
          <p:spPr bwMode="auto">
            <a:xfrm>
              <a:off x="612" y="1842"/>
              <a:ext cx="1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/>
                <a:t>Εξίσωση κίνησης</a:t>
              </a:r>
            </a:p>
          </p:txBody>
        </p:sp>
      </p:grp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115744" y="3549015"/>
            <a:ext cx="6912509" cy="17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/>
              <a:t>όπου  </a:t>
            </a:r>
            <a:r>
              <a:rPr lang="en-US" altLang="el-GR" sz="1800" i="1" dirty="0"/>
              <a:t>x</a:t>
            </a:r>
            <a:r>
              <a:rPr lang="en-US" altLang="el-GR" sz="1800" dirty="0"/>
              <a:t> :</a:t>
            </a:r>
            <a:r>
              <a:rPr lang="en-US" altLang="el-GR" sz="1800" dirty="0" smtClean="0"/>
              <a:t> </a:t>
            </a:r>
            <a:r>
              <a:rPr lang="el-GR" altLang="el-GR" sz="1800" dirty="0"/>
              <a:t>τελική θέση του κινητού,  </a:t>
            </a:r>
            <a:r>
              <a:rPr lang="en-US" altLang="el-GR" sz="1800" i="1" dirty="0"/>
              <a:t>x</a:t>
            </a:r>
            <a:r>
              <a:rPr lang="en-US" altLang="el-GR" sz="1800" baseline="-25000" dirty="0"/>
              <a:t>0 </a:t>
            </a:r>
            <a:r>
              <a:rPr lang="en-US" altLang="el-GR" sz="1800" dirty="0" smtClean="0"/>
              <a:t>: </a:t>
            </a:r>
            <a:r>
              <a:rPr lang="el-GR" altLang="el-GR" sz="1800" dirty="0"/>
              <a:t>αρχική θέση του κινητού, </a:t>
            </a:r>
            <a:r>
              <a:rPr lang="en-US" altLang="el-GR" sz="1800" i="1" dirty="0" smtClean="0"/>
              <a:t>t</a:t>
            </a:r>
            <a:r>
              <a:rPr lang="en-US" altLang="el-GR" sz="1800" dirty="0" smtClean="0"/>
              <a:t> : </a:t>
            </a:r>
            <a:r>
              <a:rPr lang="el-GR" altLang="el-GR" sz="1800" dirty="0"/>
              <a:t>χρονική στιγμή που το κινητό βρίσκεται στην τελική του θέση, </a:t>
            </a:r>
            <a:r>
              <a:rPr lang="en-US" altLang="el-GR" sz="1800" i="1" dirty="0" smtClean="0"/>
              <a:t>t</a:t>
            </a:r>
            <a:r>
              <a:rPr lang="en-US" altLang="el-GR" sz="1800" baseline="-25000" dirty="0" smtClean="0"/>
              <a:t>0 </a:t>
            </a:r>
            <a:r>
              <a:rPr lang="en-US" altLang="el-GR" sz="1800" dirty="0" smtClean="0"/>
              <a:t>: </a:t>
            </a:r>
            <a:r>
              <a:rPr lang="el-GR" altLang="el-GR" sz="1800" dirty="0"/>
              <a:t>χρονική στιγμή που το κινητό βρίσκεται στην αρχική του θέση,</a:t>
            </a:r>
            <a:r>
              <a:rPr lang="en-US" altLang="el-GR" sz="1800" dirty="0"/>
              <a:t> </a:t>
            </a:r>
            <a:r>
              <a:rPr lang="el-GR" altLang="el-GR" sz="1800" i="1" dirty="0"/>
              <a:t>υ</a:t>
            </a:r>
            <a:r>
              <a:rPr lang="el-GR" altLang="el-GR" sz="1800" dirty="0"/>
              <a:t> </a:t>
            </a:r>
            <a:r>
              <a:rPr lang="en-US" altLang="el-GR" sz="1800" dirty="0" smtClean="0"/>
              <a:t>:</a:t>
            </a:r>
            <a:r>
              <a:rPr lang="el-GR" altLang="el-GR" sz="1800" dirty="0" smtClean="0"/>
              <a:t> </a:t>
            </a:r>
            <a:r>
              <a:rPr lang="el-GR" altLang="el-GR" sz="1800" dirty="0"/>
              <a:t>σταθερή ταχύτητα.</a:t>
            </a:r>
            <a:endParaRPr lang="en-US" altLang="el-GR" sz="1800" dirty="0"/>
          </a:p>
        </p:txBody>
      </p:sp>
      <p:graphicFrame>
        <p:nvGraphicFramePr>
          <p:cNvPr id="101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5111"/>
              </p:ext>
            </p:extLst>
          </p:nvPr>
        </p:nvGraphicFramePr>
        <p:xfrm>
          <a:off x="1247331" y="1832674"/>
          <a:ext cx="1439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" name="Εξίσωση" r:id="rId6" imgW="609600" imgH="400050" progId="Equation.3">
                  <p:embed/>
                </p:oleObj>
              </mc:Choice>
              <mc:Fallback>
                <p:oleObj name="Εξίσωση" r:id="rId6" imgW="609600" imgH="4000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331" y="1832674"/>
                        <a:ext cx="14398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17963"/>
              </p:ext>
            </p:extLst>
          </p:nvPr>
        </p:nvGraphicFramePr>
        <p:xfrm>
          <a:off x="2687070" y="1832624"/>
          <a:ext cx="16573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" name="Εξίσωση" r:id="rId8" imgW="704985" imgH="438060" progId="Equation.3">
                  <p:embed/>
                </p:oleObj>
              </mc:Choice>
              <mc:Fallback>
                <p:oleObj name="Εξίσωση" r:id="rId8" imgW="704985" imgH="4380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070" y="1832624"/>
                        <a:ext cx="16573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4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4" grpId="0"/>
      <p:bldP spid="101385" grpId="0" animBg="1"/>
      <p:bldP spid="1013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D4577-228B-423B-9942-57C41601CDE0}" type="slidenum">
              <a:rPr lang="el-GR" altLang="el-GR"/>
              <a:pPr>
                <a:defRPr/>
              </a:pPr>
              <a:t>11</a:t>
            </a:fld>
            <a:endParaRPr lang="el-GR" altLang="el-G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0483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 στην Ευθύγραμμη Ομαλή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828327" y="1628800"/>
            <a:ext cx="7545767" cy="4509120"/>
            <a:chOff x="828327" y="1628800"/>
            <a:chExt cx="7545767" cy="4509120"/>
          </a:xfrm>
        </p:grpSpPr>
        <p:grpSp>
          <p:nvGrpSpPr>
            <p:cNvPr id="6" name="Ομάδα 5"/>
            <p:cNvGrpSpPr/>
            <p:nvPr/>
          </p:nvGrpSpPr>
          <p:grpSpPr>
            <a:xfrm>
              <a:off x="828327" y="1628800"/>
              <a:ext cx="7545767" cy="4509120"/>
              <a:chOff x="828328" y="1628800"/>
              <a:chExt cx="7545767" cy="450912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328" y="1628800"/>
                <a:ext cx="7545767" cy="4509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499992" y="5744463"/>
                <a:ext cx="1080120" cy="338554"/>
              </a:xfrm>
              <a:prstGeom prst="rect">
                <a:avLst/>
              </a:prstGeom>
              <a:solidFill>
                <a:srgbClr val="FFFFC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/>
                  <a:t>χρόνος (</a:t>
                </a:r>
                <a:r>
                  <a:rPr lang="en-US" sz="1600" dirty="0" smtClean="0"/>
                  <a:t>s)</a:t>
                </a:r>
                <a:endParaRPr lang="el-GR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673020" y="4391286"/>
              <a:ext cx="1367762" cy="338554"/>
            </a:xfrm>
            <a:prstGeom prst="rect">
              <a:avLst/>
            </a:prstGeom>
            <a:solidFill>
              <a:srgbClr val="FFFFCD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θέση  (</a:t>
              </a:r>
              <a:r>
                <a:rPr lang="en-US" sz="1600" dirty="0" smtClean="0"/>
                <a:t>m)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4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FA61E-9A3D-419D-8B83-1494B27A5AA8}" type="slidenum">
              <a:rPr lang="el-GR" altLang="el-GR"/>
              <a:pPr>
                <a:defRPr/>
              </a:pPr>
              <a:t>12</a:t>
            </a:fld>
            <a:endParaRPr lang="el-GR" altLang="el-GR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899592" y="1844675"/>
            <a:ext cx="73448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Α.  Γραφική παράσταση          </a:t>
            </a:r>
            <a:endParaRPr lang="en-US" altLang="el-GR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</a:t>
            </a: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ταχύτητα – χρόνος »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FF3D-CD86-4039-9736-39AA26DDD21B}" type="slidenum">
              <a:rPr lang="el-GR" altLang="el-GR"/>
              <a:pPr>
                <a:defRPr/>
              </a:pPr>
              <a:t>13</a:t>
            </a:fld>
            <a:endParaRPr lang="el-GR" altLang="el-GR"/>
          </a:p>
        </p:txBody>
      </p:sp>
      <p:grpSp>
        <p:nvGrpSpPr>
          <p:cNvPr id="128011" name="Group 11"/>
          <p:cNvGrpSpPr>
            <a:grpSpLocks/>
          </p:cNvGrpSpPr>
          <p:nvPr/>
        </p:nvGrpSpPr>
        <p:grpSpPr bwMode="auto">
          <a:xfrm>
            <a:off x="2195513" y="404813"/>
            <a:ext cx="3384550" cy="2557462"/>
            <a:chOff x="1383" y="255"/>
            <a:chExt cx="2132" cy="1611"/>
          </a:xfrm>
        </p:grpSpPr>
        <p:sp>
          <p:nvSpPr>
            <p:cNvPr id="12318" name="Line 6"/>
            <p:cNvSpPr>
              <a:spLocks noChangeShapeType="1"/>
            </p:cNvSpPr>
            <p:nvPr/>
          </p:nvSpPr>
          <p:spPr bwMode="auto">
            <a:xfrm flipV="1">
              <a:off x="1655" y="300"/>
              <a:ext cx="0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19" name="Line 7"/>
            <p:cNvSpPr>
              <a:spLocks noChangeShapeType="1"/>
            </p:cNvSpPr>
            <p:nvPr/>
          </p:nvSpPr>
          <p:spPr bwMode="auto">
            <a:xfrm>
              <a:off x="1655" y="1616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20" name="Text Box 8"/>
            <p:cNvSpPr txBox="1">
              <a:spLocks noChangeArrowheads="1"/>
            </p:cNvSpPr>
            <p:nvPr/>
          </p:nvSpPr>
          <p:spPr bwMode="auto">
            <a:xfrm>
              <a:off x="1383" y="255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i="1"/>
                <a:t>υ</a:t>
              </a:r>
            </a:p>
          </p:txBody>
        </p:sp>
        <p:sp>
          <p:nvSpPr>
            <p:cNvPr id="12321" name="Text Box 9"/>
            <p:cNvSpPr txBox="1">
              <a:spLocks noChangeArrowheads="1"/>
            </p:cNvSpPr>
            <p:nvPr/>
          </p:nvSpPr>
          <p:spPr bwMode="auto">
            <a:xfrm>
              <a:off x="3288" y="16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t</a:t>
              </a:r>
              <a:endParaRPr lang="el-GR" altLang="el-GR" sz="2000" b="1" i="1"/>
            </a:p>
          </p:txBody>
        </p:sp>
        <p:sp>
          <p:nvSpPr>
            <p:cNvPr id="12322" name="Text Box 10"/>
            <p:cNvSpPr txBox="1">
              <a:spLocks noChangeArrowheads="1"/>
            </p:cNvSpPr>
            <p:nvPr/>
          </p:nvSpPr>
          <p:spPr bwMode="auto">
            <a:xfrm>
              <a:off x="1519" y="1570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/>
                <a:t>0</a:t>
              </a:r>
              <a:endParaRPr lang="el-GR" altLang="el-GR" sz="1600"/>
            </a:p>
          </p:txBody>
        </p:sp>
      </p:grpSp>
      <p:grpSp>
        <p:nvGrpSpPr>
          <p:cNvPr id="128012" name="Group 12"/>
          <p:cNvGrpSpPr>
            <a:grpSpLocks/>
          </p:cNvGrpSpPr>
          <p:nvPr/>
        </p:nvGrpSpPr>
        <p:grpSpPr bwMode="auto">
          <a:xfrm>
            <a:off x="3132138" y="1341438"/>
            <a:ext cx="2447925" cy="1223962"/>
            <a:chOff x="1973" y="845"/>
            <a:chExt cx="1542" cy="771"/>
          </a:xfrm>
        </p:grpSpPr>
        <p:sp>
          <p:nvSpPr>
            <p:cNvPr id="12314" name="Rectangle 13"/>
            <p:cNvSpPr>
              <a:spLocks noChangeArrowheads="1"/>
            </p:cNvSpPr>
            <p:nvPr/>
          </p:nvSpPr>
          <p:spPr bwMode="auto">
            <a:xfrm>
              <a:off x="1973" y="935"/>
              <a:ext cx="680" cy="6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cxnSp>
          <p:nvCxnSpPr>
            <p:cNvPr id="12315" name="AutoShape 14"/>
            <p:cNvCxnSpPr>
              <a:cxnSpLocks noChangeShapeType="1"/>
              <a:stCxn id="128016" idx="3"/>
            </p:cNvCxnSpPr>
            <p:nvPr/>
          </p:nvCxnSpPr>
          <p:spPr bwMode="auto">
            <a:xfrm flipV="1">
              <a:off x="2562" y="1026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>
              <a:off x="2880" y="84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</a:t>
              </a:r>
              <a:r>
                <a:rPr lang="el-GR" altLang="el-GR" sz="2000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ΑΒΓΔ</a:t>
              </a:r>
              <a:endParaRPr lang="el-GR" altLang="el-GR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16" name="Text Box 16"/>
            <p:cNvSpPr txBox="1">
              <a:spLocks noChangeArrowheads="1"/>
            </p:cNvSpPr>
            <p:nvPr/>
          </p:nvSpPr>
          <p:spPr bwMode="auto">
            <a:xfrm>
              <a:off x="2109" y="1117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</a:t>
              </a:r>
              <a:r>
                <a:rPr lang="en-US" altLang="el-GR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el-GR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8017" name="Group 17"/>
          <p:cNvGrpSpPr>
            <a:grpSpLocks/>
          </p:cNvGrpSpPr>
          <p:nvPr/>
        </p:nvGrpSpPr>
        <p:grpSpPr bwMode="auto">
          <a:xfrm>
            <a:off x="2339975" y="1196975"/>
            <a:ext cx="1081088" cy="1631950"/>
            <a:chOff x="1474" y="754"/>
            <a:chExt cx="681" cy="1028"/>
          </a:xfrm>
        </p:grpSpPr>
        <p:sp>
          <p:nvSpPr>
            <p:cNvPr id="12308" name="Line 18"/>
            <p:cNvSpPr>
              <a:spLocks noChangeShapeType="1"/>
            </p:cNvSpPr>
            <p:nvPr/>
          </p:nvSpPr>
          <p:spPr bwMode="auto">
            <a:xfrm>
              <a:off x="1973" y="935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9" name="Text Box 19"/>
            <p:cNvSpPr txBox="1">
              <a:spLocks noChangeArrowheads="1"/>
            </p:cNvSpPr>
            <p:nvPr/>
          </p:nvSpPr>
          <p:spPr bwMode="auto">
            <a:xfrm>
              <a:off x="1882" y="1570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n-US" altLang="el-GR" sz="1600" b="1" baseline="-25000"/>
                <a:t>1</a:t>
              </a:r>
              <a:endParaRPr lang="el-GR" altLang="el-GR" sz="1600" b="1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74" y="799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/>
                <a:t>υ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1791" y="1434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Δ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1837" y="754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Α</a:t>
              </a:r>
            </a:p>
          </p:txBody>
        </p:sp>
        <p:sp>
          <p:nvSpPr>
            <p:cNvPr id="12313" name="Line 23"/>
            <p:cNvSpPr>
              <a:spLocks noChangeShapeType="1"/>
            </p:cNvSpPr>
            <p:nvPr/>
          </p:nvSpPr>
          <p:spPr bwMode="auto">
            <a:xfrm flipH="1">
              <a:off x="1655" y="93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8029" name="Group 29"/>
          <p:cNvGrpSpPr>
            <a:grpSpLocks/>
          </p:cNvGrpSpPr>
          <p:nvPr/>
        </p:nvGrpSpPr>
        <p:grpSpPr bwMode="auto">
          <a:xfrm>
            <a:off x="2627313" y="1196975"/>
            <a:ext cx="1873250" cy="1631950"/>
            <a:chOff x="1655" y="754"/>
            <a:chExt cx="1180" cy="1028"/>
          </a:xfrm>
        </p:grpSpPr>
        <p:sp>
          <p:nvSpPr>
            <p:cNvPr id="12303" name="Line 30"/>
            <p:cNvSpPr>
              <a:spLocks noChangeShapeType="1"/>
            </p:cNvSpPr>
            <p:nvPr/>
          </p:nvSpPr>
          <p:spPr bwMode="auto">
            <a:xfrm flipH="1">
              <a:off x="1655" y="935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4" name="Line 31"/>
            <p:cNvSpPr>
              <a:spLocks noChangeShapeType="1"/>
            </p:cNvSpPr>
            <p:nvPr/>
          </p:nvSpPr>
          <p:spPr bwMode="auto">
            <a:xfrm>
              <a:off x="2653" y="935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5" name="Text Box 32"/>
            <p:cNvSpPr txBox="1">
              <a:spLocks noChangeArrowheads="1"/>
            </p:cNvSpPr>
            <p:nvPr/>
          </p:nvSpPr>
          <p:spPr bwMode="auto">
            <a:xfrm>
              <a:off x="2562" y="1570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n-US" altLang="el-GR" sz="1600" b="1" baseline="-25000"/>
                <a:t>2</a:t>
              </a:r>
              <a:endParaRPr lang="el-GR" altLang="el-GR" sz="1600" b="1"/>
            </a:p>
          </p:txBody>
        </p:sp>
        <p:sp>
          <p:nvSpPr>
            <p:cNvPr id="12306" name="Text Box 33"/>
            <p:cNvSpPr txBox="1">
              <a:spLocks noChangeArrowheads="1"/>
            </p:cNvSpPr>
            <p:nvPr/>
          </p:nvSpPr>
          <p:spPr bwMode="auto">
            <a:xfrm>
              <a:off x="2608" y="1434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Γ</a:t>
              </a:r>
            </a:p>
          </p:txBody>
        </p:sp>
        <p:sp>
          <p:nvSpPr>
            <p:cNvPr id="12307" name="Text Box 34"/>
            <p:cNvSpPr txBox="1">
              <a:spLocks noChangeArrowheads="1"/>
            </p:cNvSpPr>
            <p:nvPr/>
          </p:nvSpPr>
          <p:spPr bwMode="auto">
            <a:xfrm>
              <a:off x="2608" y="754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Β</a:t>
              </a:r>
            </a:p>
          </p:txBody>
        </p:sp>
      </p:grpSp>
      <p:sp>
        <p:nvSpPr>
          <p:cNvPr id="128035" name="Text Box 35"/>
          <p:cNvSpPr txBox="1">
            <a:spLocks noChangeArrowheads="1"/>
          </p:cNvSpPr>
          <p:nvPr/>
        </p:nvSpPr>
        <p:spPr bwMode="auto">
          <a:xfrm>
            <a:off x="684213" y="3141663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anose="030F0702030302020204" pitchFamily="66" charset="0"/>
              </a:rPr>
              <a:t>Τι υπολογίζεται από την γραφική παράσταση</a:t>
            </a:r>
            <a:r>
              <a:rPr lang="el-GR" altLang="el-GR" sz="2400" b="1" i="1" dirty="0">
                <a:latin typeface="Comic Sans MS" panose="030F0702030302020204" pitchFamily="66" charset="0"/>
              </a:rPr>
              <a:t> 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 –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;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28036" name="Text Box 36"/>
          <p:cNvSpPr txBox="1">
            <a:spLocks noChangeArrowheads="1"/>
          </p:cNvSpPr>
          <p:nvPr/>
        </p:nvSpPr>
        <p:spPr bwMode="auto">
          <a:xfrm>
            <a:off x="684213" y="3860800"/>
            <a:ext cx="7777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</a:t>
            </a: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εμβαδόν</a:t>
            </a: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που περικλείεται μεταξύ της μορφής της γραφικής παράστασης και του άξονα του χρόνου είναι</a:t>
            </a: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αριθμητικά ίσο με τη μετατόπιση Δ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κινητού στο χρονικό διάστημα Δ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28040" name="Group 40"/>
          <p:cNvGrpSpPr>
            <a:grpSpLocks/>
          </p:cNvGrpSpPr>
          <p:nvPr/>
        </p:nvGrpSpPr>
        <p:grpSpPr bwMode="auto">
          <a:xfrm>
            <a:off x="3203575" y="2708275"/>
            <a:ext cx="1008063" cy="336550"/>
            <a:chOff x="2018" y="1706"/>
            <a:chExt cx="635" cy="212"/>
          </a:xfrm>
        </p:grpSpPr>
        <p:sp>
          <p:nvSpPr>
            <p:cNvPr id="12300" name="Text Box 37"/>
            <p:cNvSpPr txBox="1">
              <a:spLocks noChangeArrowheads="1"/>
            </p:cNvSpPr>
            <p:nvPr/>
          </p:nvSpPr>
          <p:spPr bwMode="auto">
            <a:xfrm>
              <a:off x="2200" y="1706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Δ</a:t>
              </a:r>
              <a:r>
                <a:rPr lang="en-US" altLang="el-GR" sz="1600" b="1" i="1"/>
                <a:t>t</a:t>
              </a:r>
            </a:p>
          </p:txBody>
        </p:sp>
        <p:sp>
          <p:nvSpPr>
            <p:cNvPr id="12301" name="Line 38"/>
            <p:cNvSpPr>
              <a:spLocks noChangeShapeType="1"/>
            </p:cNvSpPr>
            <p:nvPr/>
          </p:nvSpPr>
          <p:spPr bwMode="auto">
            <a:xfrm>
              <a:off x="2472" y="184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2" name="Line 39"/>
            <p:cNvSpPr>
              <a:spLocks noChangeShapeType="1"/>
            </p:cNvSpPr>
            <p:nvPr/>
          </p:nvSpPr>
          <p:spPr bwMode="auto">
            <a:xfrm>
              <a:off x="2018" y="184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8041" name="Line 41"/>
          <p:cNvSpPr>
            <a:spLocks noChangeShapeType="1"/>
          </p:cNvSpPr>
          <p:nvPr/>
        </p:nvSpPr>
        <p:spPr bwMode="auto">
          <a:xfrm>
            <a:off x="3132138" y="1484313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4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5" grpId="0"/>
      <p:bldP spid="128036" grpId="0"/>
      <p:bldP spid="1280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C7BFB-27FC-4E9D-882F-FC84E29D5565}" type="slidenum">
              <a:rPr lang="el-GR" altLang="el-GR"/>
              <a:pPr>
                <a:defRPr/>
              </a:pPr>
              <a:t>14</a:t>
            </a:fld>
            <a:endParaRPr lang="el-GR" altLang="el-GR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331640" y="1700808"/>
            <a:ext cx="66247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Β.  Γραφική παράσταση   </a:t>
            </a:r>
            <a:endParaRPr lang="en-US" altLang="el-GR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</a:t>
            </a: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θέση – χρόνος »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0E940-6C5A-4FEC-813C-5260C393AAC0}" type="slidenum">
              <a:rPr lang="el-GR" altLang="el-GR"/>
              <a:pPr>
                <a:defRPr/>
              </a:pPr>
              <a:t>15</a:t>
            </a:fld>
            <a:endParaRPr lang="el-GR" altLang="el-GR"/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971550" y="2420938"/>
            <a:ext cx="3241675" cy="2844800"/>
            <a:chOff x="748" y="527"/>
            <a:chExt cx="2042" cy="1792"/>
          </a:xfrm>
        </p:grpSpPr>
        <p:sp>
          <p:nvSpPr>
            <p:cNvPr id="14370" name="Line 5"/>
            <p:cNvSpPr>
              <a:spLocks noChangeShapeType="1"/>
            </p:cNvSpPr>
            <p:nvPr/>
          </p:nvSpPr>
          <p:spPr bwMode="auto">
            <a:xfrm flipV="1">
              <a:off x="1020" y="572"/>
              <a:ext cx="1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1" name="Line 6"/>
            <p:cNvSpPr>
              <a:spLocks noChangeShapeType="1"/>
            </p:cNvSpPr>
            <p:nvPr/>
          </p:nvSpPr>
          <p:spPr bwMode="auto">
            <a:xfrm>
              <a:off x="1020" y="2069"/>
              <a:ext cx="17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2" name="Text Box 7"/>
            <p:cNvSpPr txBox="1">
              <a:spLocks noChangeArrowheads="1"/>
            </p:cNvSpPr>
            <p:nvPr/>
          </p:nvSpPr>
          <p:spPr bwMode="auto">
            <a:xfrm>
              <a:off x="748" y="52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x</a:t>
              </a:r>
              <a:endParaRPr lang="el-GR" altLang="el-GR" sz="2000" b="1" i="1"/>
            </a:p>
          </p:txBody>
        </p:sp>
        <p:sp>
          <p:nvSpPr>
            <p:cNvPr id="14373" name="Text Box 8"/>
            <p:cNvSpPr txBox="1">
              <a:spLocks noChangeArrowheads="1"/>
            </p:cNvSpPr>
            <p:nvPr/>
          </p:nvSpPr>
          <p:spPr bwMode="auto">
            <a:xfrm>
              <a:off x="2562" y="206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t</a:t>
              </a:r>
              <a:endParaRPr lang="el-GR" altLang="el-GR" sz="2000" b="1" i="1"/>
            </a:p>
          </p:txBody>
        </p:sp>
        <p:sp>
          <p:nvSpPr>
            <p:cNvPr id="14374" name="Text Box 9"/>
            <p:cNvSpPr txBox="1">
              <a:spLocks noChangeArrowheads="1"/>
            </p:cNvSpPr>
            <p:nvPr/>
          </p:nvSpPr>
          <p:spPr bwMode="auto">
            <a:xfrm>
              <a:off x="930" y="2069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/>
                <a:t>0</a:t>
              </a:r>
              <a:endParaRPr lang="el-GR" altLang="el-GR" sz="1600"/>
            </a:p>
          </p:txBody>
        </p:sp>
      </p:grpSp>
      <p:sp>
        <p:nvSpPr>
          <p:cNvPr id="131096" name="Line 24"/>
          <p:cNvSpPr>
            <a:spLocks noChangeShapeType="1"/>
          </p:cNvSpPr>
          <p:nvPr/>
        </p:nvSpPr>
        <p:spPr bwMode="auto">
          <a:xfrm flipV="1">
            <a:off x="1404938" y="3357563"/>
            <a:ext cx="2087562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1116" name="Group 44"/>
          <p:cNvGrpSpPr>
            <a:grpSpLocks/>
          </p:cNvGrpSpPr>
          <p:nvPr/>
        </p:nvGrpSpPr>
        <p:grpSpPr bwMode="auto">
          <a:xfrm>
            <a:off x="4932363" y="2420938"/>
            <a:ext cx="3241675" cy="2844800"/>
            <a:chOff x="748" y="527"/>
            <a:chExt cx="2042" cy="1792"/>
          </a:xfrm>
        </p:grpSpPr>
        <p:sp>
          <p:nvSpPr>
            <p:cNvPr id="14357" name="Line 45"/>
            <p:cNvSpPr>
              <a:spLocks noChangeShapeType="1"/>
            </p:cNvSpPr>
            <p:nvPr/>
          </p:nvSpPr>
          <p:spPr bwMode="auto">
            <a:xfrm flipV="1">
              <a:off x="1020" y="572"/>
              <a:ext cx="1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Line 46"/>
            <p:cNvSpPr>
              <a:spLocks noChangeShapeType="1"/>
            </p:cNvSpPr>
            <p:nvPr/>
          </p:nvSpPr>
          <p:spPr bwMode="auto">
            <a:xfrm>
              <a:off x="1020" y="2069"/>
              <a:ext cx="17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Text Box 47"/>
            <p:cNvSpPr txBox="1">
              <a:spLocks noChangeArrowheads="1"/>
            </p:cNvSpPr>
            <p:nvPr/>
          </p:nvSpPr>
          <p:spPr bwMode="auto">
            <a:xfrm>
              <a:off x="748" y="52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x</a:t>
              </a:r>
              <a:endParaRPr lang="el-GR" altLang="el-GR" sz="2000" b="1" i="1"/>
            </a:p>
          </p:txBody>
        </p:sp>
        <p:sp>
          <p:nvSpPr>
            <p:cNvPr id="14360" name="Text Box 48"/>
            <p:cNvSpPr txBox="1">
              <a:spLocks noChangeArrowheads="1"/>
            </p:cNvSpPr>
            <p:nvPr/>
          </p:nvSpPr>
          <p:spPr bwMode="auto">
            <a:xfrm>
              <a:off x="2562" y="206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t</a:t>
              </a:r>
              <a:endParaRPr lang="el-GR" altLang="el-GR" sz="2000" b="1" i="1"/>
            </a:p>
          </p:txBody>
        </p:sp>
        <p:sp>
          <p:nvSpPr>
            <p:cNvPr id="14361" name="Text Box 49"/>
            <p:cNvSpPr txBox="1">
              <a:spLocks noChangeArrowheads="1"/>
            </p:cNvSpPr>
            <p:nvPr/>
          </p:nvSpPr>
          <p:spPr bwMode="auto">
            <a:xfrm>
              <a:off x="930" y="2069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/>
                <a:t>0</a:t>
              </a:r>
              <a:endParaRPr lang="el-GR" altLang="el-GR" sz="1600"/>
            </a:p>
          </p:txBody>
        </p:sp>
      </p:grpSp>
      <p:sp>
        <p:nvSpPr>
          <p:cNvPr id="131132" name="Line 60"/>
          <p:cNvSpPr>
            <a:spLocks noChangeShapeType="1"/>
          </p:cNvSpPr>
          <p:nvPr/>
        </p:nvSpPr>
        <p:spPr bwMode="auto">
          <a:xfrm flipV="1">
            <a:off x="5364163" y="2924175"/>
            <a:ext cx="2087562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1300163" y="1311853"/>
            <a:ext cx="3097212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Αν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για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=0 </a:t>
            </a:r>
            <a:r>
              <a:rPr lang="el-GR" altLang="el-GR" sz="2000" b="1" dirty="0">
                <a:latin typeface="Comic Sans MS" panose="030F0702030302020204" pitchFamily="66" charset="0"/>
              </a:rPr>
              <a:t>έχουμε    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x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=0</a:t>
            </a:r>
            <a:r>
              <a:rPr lang="en-US" altLang="el-GR" sz="2000" b="1" dirty="0">
                <a:latin typeface="Comic Sans MS" panose="030F0702030302020204" pitchFamily="66" charset="0"/>
              </a:rPr>
              <a:t>, </a:t>
            </a:r>
            <a:r>
              <a:rPr lang="el-GR" altLang="el-GR" sz="2000" b="1" dirty="0">
                <a:latin typeface="Comic Sans MS" panose="030F0702030302020204" pitchFamily="66" charset="0"/>
              </a:rPr>
              <a:t>τότε 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2" name="Text Box 63"/>
              <p:cNvSpPr txBox="1">
                <a:spLocks noChangeArrowheads="1"/>
              </p:cNvSpPr>
              <p:nvPr/>
            </p:nvSpPr>
            <p:spPr bwMode="auto">
              <a:xfrm>
                <a:off x="1619249" y="476672"/>
                <a:ext cx="58324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dirty="0" smtClean="0"/>
                  <a:t>Εξίσωση κίνησης</a:t>
                </a:r>
                <a:r>
                  <a:rPr lang="en-US" altLang="el-GR" sz="2000" b="1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l-GR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𝝊</m:t>
                    </m:r>
                    <m:r>
                      <a:rPr lang="el-GR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.(</m:t>
                    </m:r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l-G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52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249" y="476672"/>
                <a:ext cx="583247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151" b="-139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136" name="Text Box 64"/>
          <p:cNvSpPr txBox="1">
            <a:spLocks noChangeArrowheads="1"/>
          </p:cNvSpPr>
          <p:nvPr/>
        </p:nvSpPr>
        <p:spPr bwMode="auto">
          <a:xfrm>
            <a:off x="4994647" y="1322226"/>
            <a:ext cx="3492919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Αν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για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=0 </a:t>
            </a:r>
            <a:r>
              <a:rPr lang="el-GR" altLang="el-GR" sz="2000" b="1" dirty="0">
                <a:latin typeface="Comic Sans MS" panose="030F0702030302020204" pitchFamily="66" charset="0"/>
              </a:rPr>
              <a:t>έχουμε </a:t>
            </a:r>
            <a:r>
              <a:rPr lang="en-US" altLang="el-GR" sz="2000" b="1" i="1" dirty="0" smtClean="0">
                <a:latin typeface="Comic Sans MS" panose="030F0702030302020204" pitchFamily="66" charset="0"/>
              </a:rPr>
              <a:t>x</a:t>
            </a:r>
            <a:r>
              <a:rPr lang="en-US" alt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≠</a:t>
            </a:r>
            <a:r>
              <a:rPr lang="en-US" altLang="el-GR" sz="2000" b="1" dirty="0">
                <a:latin typeface="Comic Sans MS" panose="030F0702030302020204" pitchFamily="66" charset="0"/>
              </a:rPr>
              <a:t>0, </a:t>
            </a:r>
            <a:r>
              <a:rPr lang="el-GR" altLang="el-GR" sz="2000" b="1" dirty="0">
                <a:latin typeface="Comic Sans MS" panose="030F0702030302020204" pitchFamily="66" charset="0"/>
              </a:rPr>
              <a:t>τότε 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2110" y="4104411"/>
            <a:ext cx="5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l-GR" sz="1600" b="1" i="1" dirty="0" smtClean="0">
                <a:latin typeface="Comic Sans MS" panose="030F0702030302020204" pitchFamily="66" charset="0"/>
              </a:rPr>
              <a:t>x</a:t>
            </a:r>
            <a:r>
              <a:rPr lang="en-US" altLang="el-GR" sz="16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5012109" y="2994890"/>
            <a:ext cx="2155456" cy="2210523"/>
            <a:chOff x="5012109" y="2994890"/>
            <a:chExt cx="2155456" cy="2210523"/>
          </a:xfrm>
        </p:grpSpPr>
        <p:grpSp>
          <p:nvGrpSpPr>
            <p:cNvPr id="131133" name="Group 61"/>
            <p:cNvGrpSpPr>
              <a:grpSpLocks/>
            </p:cNvGrpSpPr>
            <p:nvPr/>
          </p:nvGrpSpPr>
          <p:grpSpPr bwMode="auto">
            <a:xfrm>
              <a:off x="5435602" y="3317875"/>
              <a:ext cx="1731963" cy="1887538"/>
              <a:chOff x="3469" y="1183"/>
              <a:chExt cx="1091" cy="1189"/>
            </a:xfrm>
          </p:grpSpPr>
          <p:sp>
            <p:nvSpPr>
              <p:cNvPr id="14354" name="Text Box 57"/>
              <p:cNvSpPr txBox="1">
                <a:spLocks noChangeArrowheads="1"/>
              </p:cNvSpPr>
              <p:nvPr/>
            </p:nvSpPr>
            <p:spPr bwMode="auto">
              <a:xfrm>
                <a:off x="4241" y="2160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1</a:t>
                </a:r>
                <a:endParaRPr lang="el-GR" altLang="el-GR" sz="1600" b="1"/>
              </a:p>
            </p:txBody>
          </p:sp>
          <p:sp>
            <p:nvSpPr>
              <p:cNvPr id="14355" name="Line 58"/>
              <p:cNvSpPr>
                <a:spLocks noChangeShapeType="1"/>
              </p:cNvSpPr>
              <p:nvPr/>
            </p:nvSpPr>
            <p:spPr bwMode="auto">
              <a:xfrm>
                <a:off x="3469" y="1183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56" name="Line 59"/>
              <p:cNvSpPr>
                <a:spLocks noChangeShapeType="1"/>
              </p:cNvSpPr>
              <p:nvPr/>
            </p:nvSpPr>
            <p:spPr bwMode="auto">
              <a:xfrm>
                <a:off x="4376" y="1207"/>
                <a:ext cx="1" cy="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12109" y="2994890"/>
              <a:ext cx="55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l-GR" sz="1600" b="1" i="1" dirty="0" smtClean="0">
                  <a:latin typeface="Comic Sans MS" panose="030F0702030302020204" pitchFamily="66" charset="0"/>
                </a:rPr>
                <a:t>x</a:t>
              </a:r>
              <a:r>
                <a:rPr lang="en-US" alt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2400" b="1" dirty="0" smtClean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1061194" y="4063052"/>
            <a:ext cx="1351807" cy="1142361"/>
            <a:chOff x="1061194" y="4063052"/>
            <a:chExt cx="1351807" cy="1142361"/>
          </a:xfrm>
        </p:grpSpPr>
        <p:grpSp>
          <p:nvGrpSpPr>
            <p:cNvPr id="131089" name="Group 17"/>
            <p:cNvGrpSpPr>
              <a:grpSpLocks/>
            </p:cNvGrpSpPr>
            <p:nvPr/>
          </p:nvGrpSpPr>
          <p:grpSpPr bwMode="auto">
            <a:xfrm>
              <a:off x="1474788" y="4365625"/>
              <a:ext cx="938213" cy="839788"/>
              <a:chOff x="974" y="1752"/>
              <a:chExt cx="591" cy="529"/>
            </a:xfrm>
          </p:grpSpPr>
          <p:sp>
            <p:nvSpPr>
              <p:cNvPr id="14366" name="Line 12"/>
              <p:cNvSpPr>
                <a:spLocks noChangeShapeType="1"/>
              </p:cNvSpPr>
              <p:nvPr/>
            </p:nvSpPr>
            <p:spPr bwMode="auto">
              <a:xfrm>
                <a:off x="974" y="1752"/>
                <a:ext cx="4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67" name="Line 13"/>
              <p:cNvSpPr>
                <a:spLocks noChangeShapeType="1"/>
              </p:cNvSpPr>
              <p:nvPr/>
            </p:nvSpPr>
            <p:spPr bwMode="auto">
              <a:xfrm>
                <a:off x="1382" y="1752"/>
                <a:ext cx="1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69" name="Text Box 15"/>
              <p:cNvSpPr txBox="1">
                <a:spLocks noChangeArrowheads="1"/>
              </p:cNvSpPr>
              <p:nvPr/>
            </p:nvSpPr>
            <p:spPr bwMode="auto">
              <a:xfrm>
                <a:off x="1292" y="2069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1</a:t>
                </a:r>
                <a:endParaRPr lang="el-GR" altLang="el-GR" sz="1600" b="1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61194" y="4063052"/>
              <a:ext cx="55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l-GR" sz="1600" b="1" i="1" dirty="0" smtClean="0">
                  <a:latin typeface="Comic Sans MS" panose="030F0702030302020204" pitchFamily="66" charset="0"/>
                </a:rPr>
                <a:t>x</a:t>
              </a:r>
              <a:r>
                <a:rPr lang="en-US" altLang="el-GR" sz="1600" b="1" baseline="-25000" dirty="0" smtClean="0">
                  <a:latin typeface="Comic Sans MS" panose="030F0702030302020204" pitchFamily="66" charset="0"/>
                </a:rPr>
                <a:t>1</a:t>
              </a:r>
              <a:r>
                <a:rPr lang="en-US" sz="2400" b="1" dirty="0" smtClean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1051297" y="3466463"/>
            <a:ext cx="2153865" cy="1740537"/>
            <a:chOff x="1051297" y="3466463"/>
            <a:chExt cx="2153865" cy="1740537"/>
          </a:xfrm>
        </p:grpSpPr>
        <p:grpSp>
          <p:nvGrpSpPr>
            <p:cNvPr id="131095" name="Group 23"/>
            <p:cNvGrpSpPr>
              <a:grpSpLocks/>
            </p:cNvGrpSpPr>
            <p:nvPr/>
          </p:nvGrpSpPr>
          <p:grpSpPr bwMode="auto">
            <a:xfrm>
              <a:off x="1474787" y="3789363"/>
              <a:ext cx="1730375" cy="1417637"/>
              <a:chOff x="974" y="1389"/>
              <a:chExt cx="1090" cy="893"/>
            </a:xfrm>
          </p:grpSpPr>
          <p:sp>
            <p:nvSpPr>
              <p:cNvPr id="14363" name="Text Box 20"/>
              <p:cNvSpPr txBox="1">
                <a:spLocks noChangeArrowheads="1"/>
              </p:cNvSpPr>
              <p:nvPr/>
            </p:nvSpPr>
            <p:spPr bwMode="auto">
              <a:xfrm>
                <a:off x="1745" y="2070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2</a:t>
                </a:r>
                <a:endParaRPr lang="el-GR" altLang="el-GR" sz="1600" b="1"/>
              </a:p>
            </p:txBody>
          </p:sp>
          <p:sp>
            <p:nvSpPr>
              <p:cNvPr id="14364" name="Line 21"/>
              <p:cNvSpPr>
                <a:spLocks noChangeShapeType="1"/>
              </p:cNvSpPr>
              <p:nvPr/>
            </p:nvSpPr>
            <p:spPr bwMode="auto">
              <a:xfrm>
                <a:off x="974" y="1389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65" name="Line 22"/>
              <p:cNvSpPr>
                <a:spLocks noChangeShapeType="1"/>
              </p:cNvSpPr>
              <p:nvPr/>
            </p:nvSpPr>
            <p:spPr bwMode="auto">
              <a:xfrm>
                <a:off x="1881" y="1389"/>
                <a:ext cx="0" cy="6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51297" y="3466463"/>
              <a:ext cx="55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l-GR" sz="1600" b="1" i="1" dirty="0" smtClean="0">
                  <a:latin typeface="Comic Sans MS" panose="030F0702030302020204" pitchFamily="66" charset="0"/>
                </a:rPr>
                <a:t>x</a:t>
              </a:r>
              <a:r>
                <a:rPr lang="en-US" altLang="el-GR" sz="1600" b="1" baseline="-25000" dirty="0" smtClean="0">
                  <a:latin typeface="Comic Sans MS" panose="030F0702030302020204" pitchFamily="66" charset="0"/>
                </a:rPr>
                <a:t>2</a:t>
              </a:r>
              <a:r>
                <a:rPr lang="en-US" sz="2400" b="1" dirty="0" smtClean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6" grpId="0" animBg="1"/>
      <p:bldP spid="131132" grpId="0" animBg="1"/>
      <p:bldP spid="131134" grpId="0"/>
      <p:bldP spid="14352" grpId="0"/>
      <p:bldP spid="13113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734AB-4B70-4C0E-8EE3-5212A1288358}" type="slidenum">
              <a:rPr lang="el-GR" altLang="el-GR"/>
              <a:pPr>
                <a:defRPr/>
              </a:pPr>
              <a:t>16</a:t>
            </a:fld>
            <a:endParaRPr lang="el-GR" altLang="el-GR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55650" y="404813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anose="030F0702030302020204" pitchFamily="66" charset="0"/>
              </a:rPr>
              <a:t>Τι υπολογίζεται από την γραφική παράσταση</a:t>
            </a:r>
            <a:r>
              <a:rPr lang="el-GR" altLang="el-GR" sz="2400" b="1" i="1" dirty="0">
                <a:latin typeface="Comic Sans MS" panose="030F0702030302020204" pitchFamily="66" charset="0"/>
              </a:rPr>
              <a:t> 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;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33166" name="Group 46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15392" name="Line 5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393" name="Group 40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15394" name="Line 1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5" name="Line 6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6" name="Text Box 7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/>
                  <a:t>x</a:t>
                </a:r>
                <a:endParaRPr lang="el-GR" altLang="el-GR" sz="2000" b="1" i="1"/>
              </a:p>
            </p:txBody>
          </p:sp>
          <p:sp>
            <p:nvSpPr>
              <p:cNvPr id="15397" name="Text Box 8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/>
                  <a:t>t</a:t>
                </a:r>
                <a:endParaRPr lang="el-GR" altLang="el-GR" sz="2000" b="1" i="1"/>
              </a:p>
            </p:txBody>
          </p:sp>
          <p:sp>
            <p:nvSpPr>
              <p:cNvPr id="15398" name="Text Box 9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/>
                  <a:t>0</a:t>
                </a:r>
                <a:endParaRPr lang="el-GR" altLang="el-GR" sz="1600"/>
              </a:p>
            </p:txBody>
          </p:sp>
          <p:sp>
            <p:nvSpPr>
              <p:cNvPr id="15399" name="Text Box 10"/>
              <p:cNvSpPr txBox="1">
                <a:spLocks noChangeArrowheads="1"/>
              </p:cNvSpPr>
              <p:nvPr/>
            </p:nvSpPr>
            <p:spPr bwMode="auto">
              <a:xfrm>
                <a:off x="521" y="188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x</a:t>
                </a:r>
                <a:r>
                  <a:rPr lang="en-US" altLang="el-GR" b="1" baseline="-25000"/>
                  <a:t>0</a:t>
                </a:r>
                <a:endParaRPr lang="el-GR" altLang="el-GR" b="1"/>
              </a:p>
            </p:txBody>
          </p:sp>
        </p:grpSp>
      </p:grpSp>
      <p:grpSp>
        <p:nvGrpSpPr>
          <p:cNvPr id="133165" name="Group 45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15385" name="Line 28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Line 29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387" name="Group 44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15390" name="Text Box 27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b="1"/>
                  <a:t>Δ</a:t>
                </a:r>
                <a:r>
                  <a:rPr lang="en-US" altLang="el-GR" b="1" i="1"/>
                  <a:t>t</a:t>
                </a:r>
                <a:endParaRPr lang="el-GR" altLang="el-GR" b="1" i="1"/>
              </a:p>
            </p:txBody>
          </p:sp>
          <p:sp>
            <p:nvSpPr>
              <p:cNvPr id="15391" name="Text Box 30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/>
                  <a:t>Δ</a:t>
                </a:r>
                <a:r>
                  <a:rPr lang="en-US" altLang="el-GR" sz="1600" b="1" i="1"/>
                  <a:t>x</a:t>
                </a:r>
                <a:endParaRPr lang="el-GR" altLang="el-GR" sz="1600" b="1" i="1"/>
              </a:p>
            </p:txBody>
          </p:sp>
        </p:grp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9" name="Line 32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4498976" y="1124105"/>
            <a:ext cx="3744913" cy="188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/>
              <a:t>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</a:t>
            </a:r>
            <a:r>
              <a:rPr lang="el-GR" altLang="el-GR" sz="2000" b="1" dirty="0"/>
              <a:t> της γραφικής παράστασης ως προς τον οριζόντιο άξονα (του χρόνου) σχηματίζει κλίση γωνίας </a:t>
            </a:r>
            <a:r>
              <a:rPr lang="el-GR" altLang="el-GR" sz="2000" b="1" i="1" dirty="0"/>
              <a:t>φ</a:t>
            </a:r>
            <a:r>
              <a:rPr lang="en-US" altLang="el-GR" sz="2000" b="1" dirty="0"/>
              <a:t>:  </a:t>
            </a:r>
            <a:r>
              <a:rPr lang="el-GR" altLang="el-GR" sz="2000" b="1" dirty="0"/>
              <a:t> </a:t>
            </a:r>
          </a:p>
        </p:txBody>
      </p:sp>
      <p:graphicFrame>
        <p:nvGraphicFramePr>
          <p:cNvPr id="13315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79763"/>
              </p:ext>
            </p:extLst>
          </p:nvPr>
        </p:nvGraphicFramePr>
        <p:xfrm>
          <a:off x="6990389" y="3320835"/>
          <a:ext cx="1295401" cy="6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" name="Εξίσωση" r:id="rId3" imgW="752543" imgH="400050" progId="Equation.3">
                  <p:embed/>
                </p:oleObj>
              </mc:Choice>
              <mc:Fallback>
                <p:oleObj name="Εξίσωση" r:id="rId3" imgW="752543" imgH="4000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389" y="3320835"/>
                        <a:ext cx="1295401" cy="6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89621"/>
              </p:ext>
            </p:extLst>
          </p:nvPr>
        </p:nvGraphicFramePr>
        <p:xfrm>
          <a:off x="4675396" y="3320835"/>
          <a:ext cx="2232446" cy="66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Εξίσωση" r:id="rId5" imgW="1362143" imgH="400050" progId="Equation.3">
                  <p:embed/>
                </p:oleObj>
              </mc:Choice>
              <mc:Fallback>
                <p:oleObj name="Εξίσωση" r:id="rId5" imgW="1362143" imgH="4000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396" y="3320835"/>
                        <a:ext cx="2232446" cy="661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1116013" y="4264089"/>
            <a:ext cx="69123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Η</a:t>
            </a:r>
            <a:r>
              <a:rPr lang="el-GR" alt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της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ευθείας στη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γραφική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παράσταση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l-GR" alt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αριθμητικά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είναι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ίση με το μέτρο της ταχύτητας,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δηλαδή όσο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η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τόσο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η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ταχύτητα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l-GR" alt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827088" y="1484313"/>
            <a:ext cx="2667000" cy="2497137"/>
            <a:chOff x="827088" y="1484313"/>
            <a:chExt cx="2667000" cy="2497137"/>
          </a:xfrm>
        </p:grpSpPr>
        <p:grpSp>
          <p:nvGrpSpPr>
            <p:cNvPr id="133162" name="Group 42"/>
            <p:cNvGrpSpPr>
              <a:grpSpLocks/>
            </p:cNvGrpSpPr>
            <p:nvPr/>
          </p:nvGrpSpPr>
          <p:grpSpPr bwMode="auto">
            <a:xfrm>
              <a:off x="827088" y="1484313"/>
              <a:ext cx="2667000" cy="2497137"/>
              <a:chOff x="521" y="935"/>
              <a:chExt cx="1680" cy="1573"/>
            </a:xfrm>
          </p:grpSpPr>
          <p:sp>
            <p:nvSpPr>
              <p:cNvPr id="15372" name="Line 15"/>
              <p:cNvSpPr>
                <a:spLocks noChangeShapeType="1"/>
              </p:cNvSpPr>
              <p:nvPr/>
            </p:nvSpPr>
            <p:spPr bwMode="auto">
              <a:xfrm>
                <a:off x="1519" y="1480"/>
                <a:ext cx="1" cy="8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1</a:t>
                </a:r>
                <a:endParaRPr lang="el-GR" altLang="el-GR" sz="1600" b="1"/>
              </a:p>
            </p:txBody>
          </p:sp>
          <p:sp>
            <p:nvSpPr>
              <p:cNvPr id="15374" name="Text Box 21"/>
              <p:cNvSpPr txBox="1">
                <a:spLocks noChangeArrowheads="1"/>
              </p:cNvSpPr>
              <p:nvPr/>
            </p:nvSpPr>
            <p:spPr bwMode="auto">
              <a:xfrm>
                <a:off x="1882" y="2296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2</a:t>
                </a:r>
                <a:endParaRPr lang="el-GR" altLang="el-GR" sz="1600" b="1"/>
              </a:p>
            </p:txBody>
          </p:sp>
          <p:grpSp>
            <p:nvGrpSpPr>
              <p:cNvPr id="15375" name="Group 41"/>
              <p:cNvGrpSpPr>
                <a:grpSpLocks/>
              </p:cNvGrpSpPr>
              <p:nvPr/>
            </p:nvGrpSpPr>
            <p:grpSpPr bwMode="auto">
              <a:xfrm>
                <a:off x="521" y="935"/>
                <a:ext cx="1633" cy="1361"/>
                <a:chOff x="521" y="935"/>
                <a:chExt cx="1633" cy="1361"/>
              </a:xfrm>
            </p:grpSpPr>
            <p:sp>
              <p:nvSpPr>
                <p:cNvPr id="15376" name="Line 14"/>
                <p:cNvSpPr>
                  <a:spLocks noChangeShapeType="1"/>
                </p:cNvSpPr>
                <p:nvPr/>
              </p:nvSpPr>
              <p:spPr bwMode="auto">
                <a:xfrm>
                  <a:off x="793" y="1480"/>
                  <a:ext cx="122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77" name="Line 18"/>
                <p:cNvSpPr>
                  <a:spLocks noChangeShapeType="1"/>
                </p:cNvSpPr>
                <p:nvPr/>
              </p:nvSpPr>
              <p:spPr bwMode="auto">
                <a:xfrm>
                  <a:off x="839" y="1117"/>
                  <a:ext cx="11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78" name="Line 19"/>
                <p:cNvSpPr>
                  <a:spLocks noChangeShapeType="1"/>
                </p:cNvSpPr>
                <p:nvPr/>
              </p:nvSpPr>
              <p:spPr bwMode="auto">
                <a:xfrm>
                  <a:off x="2018" y="1117"/>
                  <a:ext cx="0" cy="11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7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1" y="1344"/>
                  <a:ext cx="31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b="1" i="1"/>
                    <a:t>x</a:t>
                  </a:r>
                  <a:r>
                    <a:rPr lang="en-US" altLang="el-GR" sz="1600" b="1" baseline="-25000"/>
                    <a:t>1</a:t>
                  </a:r>
                  <a:endParaRPr lang="el-GR" altLang="el-GR" sz="1600" b="1" baseline="-25000"/>
                </a:p>
              </p:txBody>
            </p:sp>
            <p:sp>
              <p:nvSpPr>
                <p:cNvPr id="153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1" y="981"/>
                  <a:ext cx="31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b="1" i="1"/>
                    <a:t>x</a:t>
                  </a:r>
                  <a:r>
                    <a:rPr lang="en-US" altLang="el-GR" sz="1600" b="1" baseline="-25000"/>
                    <a:t>2</a:t>
                  </a:r>
                  <a:endParaRPr lang="el-GR" altLang="el-GR" sz="1600" b="1" baseline="-25000"/>
                </a:p>
              </p:txBody>
            </p:sp>
            <p:sp>
              <p:nvSpPr>
                <p:cNvPr id="1538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72" y="1344"/>
                  <a:ext cx="13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b="1"/>
                    <a:t>Γ</a:t>
                  </a:r>
                </a:p>
              </p:txBody>
            </p:sp>
            <p:sp>
              <p:nvSpPr>
                <p:cNvPr id="1538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38" y="1298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b="1"/>
                    <a:t>Α</a:t>
                  </a:r>
                  <a:endParaRPr lang="en-US" altLang="el-GR" sz="1600" b="1"/>
                </a:p>
              </p:txBody>
            </p:sp>
            <p:sp>
              <p:nvSpPr>
                <p:cNvPr id="1538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882" y="935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b="1"/>
                    <a:t>Β</a:t>
                  </a:r>
                  <a:endParaRPr lang="en-US" altLang="el-GR" sz="1600" b="1"/>
                </a:p>
              </p:txBody>
            </p:sp>
            <p:sp>
              <p:nvSpPr>
                <p:cNvPr id="153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70" y="1296"/>
                  <a:ext cx="27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b="1" i="1" dirty="0"/>
                    <a:t>φ</a:t>
                  </a:r>
                  <a:endParaRPr lang="en-US" altLang="el-GR" b="1" i="1" dirty="0"/>
                </a:p>
              </p:txBody>
            </p:sp>
          </p:grpSp>
        </p:grpSp>
        <p:sp>
          <p:nvSpPr>
            <p:cNvPr id="2" name="Τόξο 1"/>
            <p:cNvSpPr/>
            <p:nvPr/>
          </p:nvSpPr>
          <p:spPr>
            <a:xfrm>
              <a:off x="2654301" y="2060575"/>
              <a:ext cx="289719" cy="482600"/>
            </a:xfrm>
            <a:prstGeom prst="arc">
              <a:avLst>
                <a:gd name="adj1" fmla="val 16873112"/>
                <a:gd name="adj2" fmla="val 9371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5216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/>
      <p:bldP spid="133158" grpId="0"/>
      <p:bldP spid="1331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5F499-6A28-4519-BCEA-AD6110C41B49}" type="slidenum">
              <a:rPr lang="el-GR" altLang="el-GR"/>
              <a:pPr>
                <a:defRPr/>
              </a:pPr>
              <a:t>17</a:t>
            </a:fld>
            <a:endParaRPr lang="el-GR" altLang="el-GR"/>
          </a:p>
        </p:txBody>
      </p:sp>
      <p:grpSp>
        <p:nvGrpSpPr>
          <p:cNvPr id="136239" name="Group 47"/>
          <p:cNvGrpSpPr>
            <a:grpSpLocks/>
          </p:cNvGrpSpPr>
          <p:nvPr/>
        </p:nvGrpSpPr>
        <p:grpSpPr bwMode="auto">
          <a:xfrm>
            <a:off x="1187450" y="260350"/>
            <a:ext cx="3313113" cy="2808288"/>
            <a:chOff x="748" y="164"/>
            <a:chExt cx="2087" cy="1769"/>
          </a:xfrm>
        </p:grpSpPr>
        <p:sp>
          <p:nvSpPr>
            <p:cNvPr id="16410" name="Text Box 13"/>
            <p:cNvSpPr txBox="1">
              <a:spLocks noChangeArrowheads="1"/>
            </p:cNvSpPr>
            <p:nvPr/>
          </p:nvSpPr>
          <p:spPr bwMode="auto">
            <a:xfrm>
              <a:off x="1837" y="1434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l-GR" altLang="el-GR" sz="1600" b="1" baseline="-25000"/>
                <a:t>0</a:t>
              </a:r>
              <a:endParaRPr lang="el-GR" altLang="el-GR" sz="1600" b="1"/>
            </a:p>
          </p:txBody>
        </p:sp>
        <p:grpSp>
          <p:nvGrpSpPr>
            <p:cNvPr id="16411" name="Group 30"/>
            <p:cNvGrpSpPr>
              <a:grpSpLocks/>
            </p:cNvGrpSpPr>
            <p:nvPr/>
          </p:nvGrpSpPr>
          <p:grpSpPr bwMode="auto">
            <a:xfrm>
              <a:off x="748" y="164"/>
              <a:ext cx="2087" cy="1769"/>
              <a:chOff x="1655" y="210"/>
              <a:chExt cx="2087" cy="1769"/>
            </a:xfrm>
          </p:grpSpPr>
          <p:sp>
            <p:nvSpPr>
              <p:cNvPr id="16412" name="Text Box 12"/>
              <p:cNvSpPr txBox="1">
                <a:spLocks noChangeArrowheads="1"/>
              </p:cNvSpPr>
              <p:nvPr/>
            </p:nvSpPr>
            <p:spPr bwMode="auto">
              <a:xfrm>
                <a:off x="1655" y="663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x</a:t>
                </a:r>
                <a:r>
                  <a:rPr lang="el-GR" altLang="el-GR" sz="1600" b="1" baseline="-25000"/>
                  <a:t>0</a:t>
                </a:r>
              </a:p>
            </p:txBody>
          </p:sp>
          <p:grpSp>
            <p:nvGrpSpPr>
              <p:cNvPr id="16413" name="Group 29"/>
              <p:cNvGrpSpPr>
                <a:grpSpLocks/>
              </p:cNvGrpSpPr>
              <p:nvPr/>
            </p:nvGrpSpPr>
            <p:grpSpPr bwMode="auto">
              <a:xfrm>
                <a:off x="1655" y="210"/>
                <a:ext cx="2087" cy="1769"/>
                <a:chOff x="1655" y="210"/>
                <a:chExt cx="2087" cy="1769"/>
              </a:xfrm>
            </p:grpSpPr>
            <p:sp>
              <p:nvSpPr>
                <p:cNvPr id="164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927" y="255"/>
                  <a:ext cx="1" cy="17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415" name="Line 6"/>
                <p:cNvSpPr>
                  <a:spLocks noChangeShapeType="1"/>
                </p:cNvSpPr>
                <p:nvPr/>
              </p:nvSpPr>
              <p:spPr bwMode="auto">
                <a:xfrm>
                  <a:off x="1927" y="1480"/>
                  <a:ext cx="177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4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55" y="210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2000" b="1" i="1"/>
                    <a:t>x</a:t>
                  </a:r>
                  <a:endParaRPr lang="el-GR" altLang="el-GR" sz="2000" b="1" i="1"/>
                </a:p>
              </p:txBody>
            </p:sp>
            <p:sp>
              <p:nvSpPr>
                <p:cNvPr id="164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15" y="1480"/>
                  <a:ext cx="2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2000" b="1" i="1"/>
                    <a:t>t</a:t>
                  </a:r>
                  <a:endParaRPr lang="el-GR" altLang="el-GR" sz="2000" b="1" i="1"/>
                </a:p>
              </p:txBody>
            </p:sp>
            <p:sp>
              <p:nvSpPr>
                <p:cNvPr id="164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46" y="1389"/>
                  <a:ext cx="18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/>
                    <a:t>0</a:t>
                  </a:r>
                  <a:endParaRPr lang="el-GR" altLang="el-GR" sz="1600"/>
                </a:p>
              </p:txBody>
            </p:sp>
            <p:sp>
              <p:nvSpPr>
                <p:cNvPr id="16419" name="Line 16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953" cy="68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36216" name="Group 24"/>
          <p:cNvGrpSpPr>
            <a:grpSpLocks/>
          </p:cNvGrpSpPr>
          <p:nvPr/>
        </p:nvGrpSpPr>
        <p:grpSpPr bwMode="auto">
          <a:xfrm>
            <a:off x="2700338" y="1843088"/>
            <a:ext cx="936625" cy="503237"/>
            <a:chOff x="2608" y="1207"/>
            <a:chExt cx="590" cy="317"/>
          </a:xfrm>
        </p:grpSpPr>
        <p:sp>
          <p:nvSpPr>
            <p:cNvPr id="16408" name="Text Box 21"/>
            <p:cNvSpPr txBox="1">
              <a:spLocks noChangeArrowheads="1"/>
            </p:cNvSpPr>
            <p:nvPr/>
          </p:nvSpPr>
          <p:spPr bwMode="auto">
            <a:xfrm>
              <a:off x="2789" y="1207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/>
                <a:t>ω</a:t>
              </a:r>
              <a:endParaRPr lang="el-GR" altLang="el-GR" sz="1600" b="1"/>
            </a:p>
          </p:txBody>
        </p:sp>
        <p:sp>
          <p:nvSpPr>
            <p:cNvPr id="16409" name="Arc 23"/>
            <p:cNvSpPr>
              <a:spLocks/>
            </p:cNvSpPr>
            <p:nvPr/>
          </p:nvSpPr>
          <p:spPr bwMode="auto">
            <a:xfrm>
              <a:off x="2608" y="1207"/>
              <a:ext cx="590" cy="317"/>
            </a:xfrm>
            <a:custGeom>
              <a:avLst/>
              <a:gdLst>
                <a:gd name="T0" fmla="*/ 0 w 34200"/>
                <a:gd name="T1" fmla="*/ 62 h 21600"/>
                <a:gd name="T2" fmla="*/ 590 w 34200"/>
                <a:gd name="T3" fmla="*/ 272 h 21600"/>
                <a:gd name="T4" fmla="*/ 221 w 34200"/>
                <a:gd name="T5" fmla="*/ 3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200" h="21600" fill="none" extrusionOk="0">
                  <a:moveTo>
                    <a:pt x="-1" y="4213"/>
                  </a:moveTo>
                  <a:cubicBezTo>
                    <a:pt x="3712" y="1476"/>
                    <a:pt x="8204" y="0"/>
                    <a:pt x="12817" y="0"/>
                  </a:cubicBezTo>
                  <a:cubicBezTo>
                    <a:pt x="23567" y="0"/>
                    <a:pt x="32681" y="7906"/>
                    <a:pt x="34200" y="18548"/>
                  </a:cubicBezTo>
                </a:path>
                <a:path w="34200" h="21600" stroke="0" extrusionOk="0">
                  <a:moveTo>
                    <a:pt x="-1" y="4213"/>
                  </a:moveTo>
                  <a:cubicBezTo>
                    <a:pt x="3712" y="1476"/>
                    <a:pt x="8204" y="0"/>
                    <a:pt x="12817" y="0"/>
                  </a:cubicBezTo>
                  <a:cubicBezTo>
                    <a:pt x="23567" y="0"/>
                    <a:pt x="32681" y="7906"/>
                    <a:pt x="34200" y="18548"/>
                  </a:cubicBezTo>
                  <a:lnTo>
                    <a:pt x="12817" y="21600"/>
                  </a:lnTo>
                  <a:lnTo>
                    <a:pt x="-1" y="42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36218" name="Group 26"/>
          <p:cNvGrpSpPr>
            <a:grpSpLocks/>
          </p:cNvGrpSpPr>
          <p:nvPr/>
        </p:nvGrpSpPr>
        <p:grpSpPr bwMode="auto">
          <a:xfrm>
            <a:off x="2205038" y="1862138"/>
            <a:ext cx="566737" cy="390525"/>
            <a:chOff x="2296" y="1219"/>
            <a:chExt cx="357" cy="246"/>
          </a:xfrm>
        </p:grpSpPr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2426" y="125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/>
                <a:t>φ</a:t>
              </a:r>
              <a:endParaRPr lang="el-GR" altLang="el-GR" sz="1600" b="1"/>
            </a:p>
          </p:txBody>
        </p:sp>
        <p:sp>
          <p:nvSpPr>
            <p:cNvPr id="16407" name="Arc 25"/>
            <p:cNvSpPr>
              <a:spLocks/>
            </p:cNvSpPr>
            <p:nvPr/>
          </p:nvSpPr>
          <p:spPr bwMode="auto">
            <a:xfrm rot="-7161115">
              <a:off x="2346" y="1169"/>
              <a:ext cx="196" cy="295"/>
            </a:xfrm>
            <a:custGeom>
              <a:avLst/>
              <a:gdLst>
                <a:gd name="T0" fmla="*/ 0 w 20700"/>
                <a:gd name="T1" fmla="*/ 0 h 21600"/>
                <a:gd name="T2" fmla="*/ 196 w 20700"/>
                <a:gd name="T3" fmla="*/ 211 h 21600"/>
                <a:gd name="T4" fmla="*/ 0 w 20700"/>
                <a:gd name="T5" fmla="*/ 29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00" h="21600" fill="none" extrusionOk="0">
                  <a:moveTo>
                    <a:pt x="0" y="0"/>
                  </a:moveTo>
                  <a:cubicBezTo>
                    <a:pt x="9552" y="0"/>
                    <a:pt x="17971" y="6275"/>
                    <a:pt x="20700" y="15429"/>
                  </a:cubicBezTo>
                </a:path>
                <a:path w="20700" h="21600" stroke="0" extrusionOk="0">
                  <a:moveTo>
                    <a:pt x="0" y="0"/>
                  </a:moveTo>
                  <a:cubicBezTo>
                    <a:pt x="9552" y="0"/>
                    <a:pt x="17971" y="6275"/>
                    <a:pt x="20700" y="1542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2230436" y="71250"/>
            <a:ext cx="5327650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Μελέτη της κίνησης που περιγράφεται στην παρακάτω γραφική παράσταση  </a:t>
            </a:r>
            <a:r>
              <a:rPr lang="en-US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2439988" y="3098742"/>
            <a:ext cx="63009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/>
              <a:t>Στη συνέχεια κινείται στην ίδια κατεύθυνση και τη στιγμή </a:t>
            </a:r>
            <a:r>
              <a:rPr lang="en-US" altLang="el-GR" sz="1800" b="1" i="1" dirty="0"/>
              <a:t>t</a:t>
            </a:r>
            <a:r>
              <a:rPr lang="en-US" altLang="el-GR" sz="1800" b="1" baseline="-25000" dirty="0"/>
              <a:t>1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φτάνει στη θέση </a:t>
            </a:r>
            <a:r>
              <a:rPr lang="en-US" altLang="el-GR" sz="1800" b="1" i="1" dirty="0"/>
              <a:t>x</a:t>
            </a:r>
            <a:r>
              <a:rPr lang="en-US" altLang="el-GR" sz="1800" b="1" baseline="-25000" dirty="0"/>
              <a:t>1</a:t>
            </a:r>
            <a:r>
              <a:rPr lang="en-US" altLang="el-GR" sz="1800" b="1" dirty="0"/>
              <a:t>&lt;0.</a:t>
            </a:r>
            <a:r>
              <a:rPr lang="el-GR" altLang="el-GR" sz="1800" b="1" dirty="0"/>
              <a:t>  </a:t>
            </a:r>
            <a:endParaRPr lang="en-US" altLang="el-GR" sz="1800" b="1" baseline="-25000" dirty="0"/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1908175" y="414972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Υπολογισμός της (σταθερής) ταχύτητας </a:t>
            </a:r>
            <a:r>
              <a: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6233" name="Text Box 41"/>
          <p:cNvSpPr txBox="1">
            <a:spLocks noChangeArrowheads="1"/>
          </p:cNvSpPr>
          <p:nvPr/>
        </p:nvSpPr>
        <p:spPr bwMode="auto">
          <a:xfrm>
            <a:off x="2626148" y="4619752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ω</a:t>
            </a:r>
            <a:endParaRPr lang="en-US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6235" name="Text Box 43"/>
          <p:cNvSpPr txBox="1">
            <a:spLocks noChangeArrowheads="1"/>
          </p:cNvSpPr>
          <p:nvPr/>
        </p:nvSpPr>
        <p:spPr bwMode="auto">
          <a:xfrm>
            <a:off x="3992986" y="4619752"/>
            <a:ext cx="1296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n-US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6245" name="Group 53"/>
          <p:cNvGrpSpPr>
            <a:grpSpLocks/>
          </p:cNvGrpSpPr>
          <p:nvPr/>
        </p:nvGrpSpPr>
        <p:grpSpPr bwMode="auto">
          <a:xfrm>
            <a:off x="1187450" y="2276475"/>
            <a:ext cx="3027363" cy="623888"/>
            <a:chOff x="748" y="1434"/>
            <a:chExt cx="1907" cy="393"/>
          </a:xfrm>
        </p:grpSpPr>
        <p:sp>
          <p:nvSpPr>
            <p:cNvPr id="16401" name="Line 48"/>
            <p:cNvSpPr>
              <a:spLocks noChangeShapeType="1"/>
            </p:cNvSpPr>
            <p:nvPr/>
          </p:nvSpPr>
          <p:spPr bwMode="auto">
            <a:xfrm flipH="1">
              <a:off x="1020" y="1751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2" name="Line 49"/>
            <p:cNvSpPr>
              <a:spLocks noChangeShapeType="1"/>
            </p:cNvSpPr>
            <p:nvPr/>
          </p:nvSpPr>
          <p:spPr bwMode="auto">
            <a:xfrm flipV="1">
              <a:off x="2381" y="143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3" name="Text Box 50"/>
            <p:cNvSpPr txBox="1">
              <a:spLocks noChangeArrowheads="1"/>
            </p:cNvSpPr>
            <p:nvPr/>
          </p:nvSpPr>
          <p:spPr bwMode="auto">
            <a:xfrm>
              <a:off x="748" y="1615"/>
              <a:ext cx="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x</a:t>
              </a:r>
              <a:r>
                <a:rPr lang="el-GR" altLang="el-GR" sz="1600" b="1" baseline="-25000"/>
                <a:t>1</a:t>
              </a:r>
            </a:p>
          </p:txBody>
        </p:sp>
        <p:sp>
          <p:nvSpPr>
            <p:cNvPr id="16404" name="Text Box 51"/>
            <p:cNvSpPr txBox="1">
              <a:spLocks noChangeArrowheads="1"/>
            </p:cNvSpPr>
            <p:nvPr/>
          </p:nvSpPr>
          <p:spPr bwMode="auto">
            <a:xfrm>
              <a:off x="2336" y="1434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l-GR" altLang="el-GR" sz="1600" b="1" i="1" baseline="-25000"/>
                <a:t>1</a:t>
              </a:r>
              <a:endParaRPr lang="el-GR" altLang="el-GR" sz="1600" b="1" baseline="-25000"/>
            </a:p>
          </p:txBody>
        </p:sp>
        <p:sp>
          <p:nvSpPr>
            <p:cNvPr id="16405" name="Line 52"/>
            <p:cNvSpPr>
              <a:spLocks noChangeShapeType="1"/>
            </p:cNvSpPr>
            <p:nvPr/>
          </p:nvSpPr>
          <p:spPr bwMode="auto">
            <a:xfrm>
              <a:off x="1973" y="1434"/>
              <a:ext cx="408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6247" name="Rectangle 55"/>
          <p:cNvSpPr>
            <a:spLocks noChangeArrowheads="1"/>
          </p:cNvSpPr>
          <p:nvPr/>
        </p:nvSpPr>
        <p:spPr bwMode="auto">
          <a:xfrm>
            <a:off x="4464050" y="932006"/>
            <a:ext cx="446335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1800" b="1" dirty="0"/>
              <a:t>Τη στιγμή </a:t>
            </a:r>
            <a:r>
              <a:rPr lang="en-US" altLang="el-GR" sz="1800" b="1" i="1" dirty="0"/>
              <a:t>t</a:t>
            </a:r>
            <a:r>
              <a:rPr lang="el-GR" altLang="el-GR" sz="1800" b="1" dirty="0"/>
              <a:t>=0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το κινητό ξεκινά το </a:t>
            </a:r>
            <a:r>
              <a:rPr lang="en-US" altLang="el-GR" sz="1800" b="1" dirty="0"/>
              <a:t>"</a:t>
            </a:r>
            <a:r>
              <a:rPr lang="el-GR" altLang="el-GR" sz="1800" b="1" dirty="0" smtClean="0"/>
              <a:t>ταξίδι</a:t>
            </a:r>
            <a:r>
              <a:rPr lang="en-US" altLang="el-GR" sz="1800" b="1" dirty="0" smtClean="0"/>
              <a:t>"</a:t>
            </a:r>
            <a:r>
              <a:rPr lang="el-GR" altLang="el-GR" sz="1800" b="1" dirty="0" smtClean="0"/>
              <a:t> </a:t>
            </a:r>
            <a:r>
              <a:rPr lang="el-GR" altLang="el-GR" sz="1800" b="1" dirty="0"/>
              <a:t>από τη θέση </a:t>
            </a:r>
            <a:r>
              <a:rPr lang="en-US" altLang="el-GR" sz="1800" b="1" i="1" dirty="0"/>
              <a:t>x</a:t>
            </a:r>
            <a:r>
              <a:rPr lang="en-US" altLang="el-GR" sz="1800" b="1" baseline="-25000" dirty="0"/>
              <a:t>0</a:t>
            </a:r>
            <a:r>
              <a:rPr lang="el-GR" altLang="el-GR" sz="1800" b="1" dirty="0"/>
              <a:t>&gt;0</a:t>
            </a:r>
            <a:r>
              <a:rPr lang="en-US" altLang="el-GR" sz="1800" b="1" dirty="0"/>
              <a:t>. </a:t>
            </a:r>
            <a:r>
              <a:rPr lang="el-GR" altLang="el-GR" sz="1800" b="1" dirty="0"/>
              <a:t>Καθώς περνά ο χρόνος το κινητό κινείται προς τη θέση </a:t>
            </a:r>
            <a:r>
              <a:rPr lang="en-US" altLang="el-GR" sz="1800" b="1" i="1" dirty="0" smtClean="0"/>
              <a:t>x</a:t>
            </a:r>
            <a:r>
              <a:rPr lang="en-US" altLang="el-GR" sz="1800" b="1" dirty="0" smtClean="0"/>
              <a:t>=0 (</a:t>
            </a:r>
            <a:r>
              <a:rPr lang="el-GR" altLang="el-GR" sz="1800" b="1" dirty="0" smtClean="0"/>
              <a:t>αρνητική κατεύθυνση)</a:t>
            </a:r>
            <a:r>
              <a:rPr lang="en-US" altLang="el-GR" sz="1800" b="1" dirty="0" smtClean="0"/>
              <a:t>, </a:t>
            </a:r>
            <a:r>
              <a:rPr lang="el-GR" altLang="el-GR" sz="1800" b="1" dirty="0"/>
              <a:t>όπου φτάνει τη στιγμή </a:t>
            </a:r>
            <a:r>
              <a:rPr lang="el-GR" altLang="el-GR" sz="1800" b="1" i="1" dirty="0"/>
              <a:t>t</a:t>
            </a:r>
            <a:r>
              <a:rPr lang="en-US" altLang="el-GR" sz="1800" b="1" baseline="-25000" dirty="0" smtClean="0"/>
              <a:t>0</a:t>
            </a:r>
            <a:r>
              <a:rPr lang="en-US" altLang="el-GR" sz="1800" b="1" dirty="0" smtClean="0"/>
              <a:t>.</a:t>
            </a:r>
            <a:endParaRPr lang="en-US" altLang="el-GR" sz="1800" b="1" dirty="0"/>
          </a:p>
        </p:txBody>
      </p:sp>
      <p:sp>
        <p:nvSpPr>
          <p:cNvPr id="136248" name="Text Box 56"/>
          <p:cNvSpPr txBox="1">
            <a:spLocks noChangeArrowheads="1"/>
          </p:cNvSpPr>
          <p:nvPr/>
        </p:nvSpPr>
        <p:spPr bwMode="auto">
          <a:xfrm>
            <a:off x="1880721" y="5109855"/>
            <a:ext cx="54721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το πρόσημο της ταχύτητας προκύπτει η κατεύθυνση κίνησης του κινητού.</a:t>
            </a:r>
            <a:endParaRPr lang="en-US" alt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73304" y="4476234"/>
                <a:ext cx="1241494" cy="79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04" y="4476234"/>
                <a:ext cx="1241494" cy="792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6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9" grpId="0"/>
      <p:bldP spid="136225" grpId="0"/>
      <p:bldP spid="136229" grpId="0"/>
      <p:bldP spid="136233" grpId="0"/>
      <p:bldP spid="136235" grpId="0"/>
      <p:bldP spid="136247" grpId="0"/>
      <p:bldP spid="13624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25556-3334-4100-A4FD-B58F6FD9CC33}" type="slidenum">
              <a:rPr lang="el-GR" altLang="el-GR"/>
              <a:pPr>
                <a:defRPr/>
              </a:pPr>
              <a:t>18</a:t>
            </a:fld>
            <a:endParaRPr lang="el-GR" altLang="el-GR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1196975"/>
            <a:ext cx="7127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hlinkClick r:id="rId2"/>
              </a:rPr>
              <a:t>Μελέτη της Ευθύγραμμης Ομαλής Κίνησης με </a:t>
            </a:r>
            <a:r>
              <a:rPr lang="el-GR" altLang="el-GR" sz="2000" b="1" dirty="0" smtClean="0">
                <a:hlinkClick r:id="rId2"/>
              </a:rPr>
              <a:t>την προσομοίωση</a:t>
            </a:r>
            <a:r>
              <a:rPr lang="en-US" altLang="el-GR" sz="2000" b="1" dirty="0" smtClean="0">
                <a:hlinkClick r:id="rId2"/>
              </a:rPr>
              <a:t> </a:t>
            </a:r>
            <a:r>
              <a:rPr lang="el-GR" altLang="el-GR" sz="2000" b="1" dirty="0">
                <a:hlinkClick r:id="rId2"/>
              </a:rPr>
              <a:t>του </a:t>
            </a:r>
            <a:r>
              <a:rPr lang="en-US" altLang="el-GR" sz="2000" b="1" dirty="0" err="1" smtClean="0">
                <a:hlinkClick r:id="rId2"/>
              </a:rPr>
              <a:t>Seilias</a:t>
            </a:r>
            <a:r>
              <a:rPr lang="en-US" altLang="el-GR" sz="2000" b="1" dirty="0" smtClean="0">
                <a:hlinkClick r:id="rId2"/>
              </a:rPr>
              <a:t> (</a:t>
            </a:r>
            <a:r>
              <a:rPr lang="el-GR" altLang="el-GR" sz="2000" b="1" dirty="0" smtClean="0">
                <a:hlinkClick r:id="rId2"/>
              </a:rPr>
              <a:t>Ηλίας </a:t>
            </a:r>
            <a:r>
              <a:rPr lang="el-GR" altLang="el-GR" sz="2000" b="1" dirty="0" err="1" smtClean="0">
                <a:hlinkClick r:id="rId2"/>
              </a:rPr>
              <a:t>Σιτσανλής</a:t>
            </a:r>
            <a:r>
              <a:rPr lang="el-GR" altLang="el-GR" sz="2000" b="1" dirty="0" smtClean="0">
                <a:hlinkClick r:id="rId2"/>
              </a:rPr>
              <a:t>)</a:t>
            </a:r>
            <a:r>
              <a:rPr lang="en-US" altLang="el-GR" sz="2000" b="1" dirty="0" smtClean="0">
                <a:hlinkClick r:id="rId2"/>
              </a:rPr>
              <a:t>.</a:t>
            </a:r>
            <a:endParaRPr lang="en-US" alt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2309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09272-3BE8-47A5-B7D8-F1825B96F23D}" type="slidenum">
              <a:rPr lang="el-GR" altLang="el-GR"/>
              <a:pPr>
                <a:defRPr/>
              </a:pPr>
              <a:t>19</a:t>
            </a:fld>
            <a:endParaRPr lang="el-GR" altLang="el-GR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3648" y="214135"/>
            <a:ext cx="6192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Μέση (αριθμητική) ταχύτητα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902768" y="2302251"/>
            <a:ext cx="6696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μέση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(αριθμητική)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ταχύτητα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έχει εφαρμογή στην καθημερινή ζωή</a:t>
            </a:r>
            <a:r>
              <a:rPr lang="en-US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και δείχνει την ταχύτητα που θα είχε το κινητό, αν έκανε 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σύνολο της διαδρομής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σταθερή ταχύτητα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53" name="Text Box 9"/>
              <p:cNvSpPr txBox="1">
                <a:spLocks noChangeArrowheads="1"/>
              </p:cNvSpPr>
              <p:nvPr/>
            </p:nvSpPr>
            <p:spPr bwMode="auto">
              <a:xfrm>
                <a:off x="755576" y="4221162"/>
                <a:ext cx="5655354" cy="2018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Η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μέση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(αριθμητική)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ταχύτητα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(ή </a:t>
                </a:r>
                <a:r>
                  <a:rPr lang="el-GR" altLang="el-GR" sz="2000" b="1" i="1" dirty="0" smtClean="0">
                    <a:latin typeface="Comic Sans MS" panose="030F0702030302020204" pitchFamily="66" charset="0"/>
                  </a:rPr>
                  <a:t>υ</a:t>
                </a:r>
                <a:r>
                  <a:rPr lang="el-GR" altLang="el-GR" sz="2000" b="1" baseline="-25000" dirty="0" smtClean="0">
                    <a:latin typeface="Comic Sans MS" panose="030F0702030302020204" pitchFamily="66" charset="0"/>
                  </a:rPr>
                  <a:t>μ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) του κινητού είναι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μονόμετρο μέγεθος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και ισούται με το πηλίκο του διαστήματος </a:t>
                </a:r>
                <a:r>
                  <a:rPr lang="en-US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s</a:t>
                </a:r>
                <a:r>
                  <a:rPr lang="el-GR" altLang="el-GR" sz="20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ολ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διανύει το κινητό σε χρόνο</a:t>
                </a:r>
                <a:r>
                  <a:rPr lang="en-US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l-GR" altLang="el-GR" sz="20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ολ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προς το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 χρόνο αυτό.  </a:t>
                </a:r>
              </a:p>
            </p:txBody>
          </p:sp>
        </mc:Choice>
        <mc:Fallback xmlns="">
          <p:sp>
            <p:nvSpPr>
              <p:cNvPr id="1085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4221162"/>
                <a:ext cx="5655354" cy="2018566"/>
              </a:xfrm>
              <a:prstGeom prst="rect">
                <a:avLst/>
              </a:prstGeom>
              <a:blipFill rotWithShape="1">
                <a:blip r:embed="rId3"/>
                <a:stretch>
                  <a:fillRect l="-1185" r="-1078" b="-30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4932040" y="737356"/>
            <a:ext cx="2410013" cy="891444"/>
          </a:xfrm>
          <a:prstGeom prst="cloudCallout">
            <a:avLst>
              <a:gd name="adj1" fmla="val 74600"/>
              <a:gd name="adj2" fmla="val 369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l-GR" altLang="el-GR" sz="1600" b="1" dirty="0"/>
              <a:t>Άλλη ταχύτητα αυτή πάλι;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0931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82155" y="4707865"/>
                <a:ext cx="1670265" cy="90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𝛐𝛌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5" y="4707865"/>
                <a:ext cx="1670265" cy="908903"/>
              </a:xfrm>
              <a:prstGeom prst="rect">
                <a:avLst/>
              </a:prstGeom>
              <a:blipFill rotWithShape="1">
                <a:blip r:embed="rId6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3" grpId="0"/>
      <p:bldP spid="10855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9" y="73199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32667" y="293435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31302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Τα σώματα θα τα θεωρούμε σαν υλικά </a:t>
            </a:r>
            <a:r>
              <a:rPr lang="el-GR" sz="2400" b="1" dirty="0" smtClean="0">
                <a:latin typeface="Comic Sans MS" panose="030F0702030302020204" pitchFamily="66" charset="0"/>
              </a:rPr>
              <a:t>……………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22434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σημεία.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390097" y="2204864"/>
                <a:ext cx="6384133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Η </a:t>
                </a:r>
                <a:r>
                  <a:rPr lang="el-GR" altLang="el-GR" sz="2000" b="1" dirty="0">
                    <a:latin typeface="Comic Sans MS" pitchFamily="66" charset="0"/>
                  </a:rPr>
                  <a:t>μετατόπιση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el-GR" sz="2000" b="1">
                        <a:solidFill>
                          <a:srgbClr val="000000"/>
                        </a:solidFill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)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ενός υλικού σημείου πάνω </a:t>
                </a: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’</a:t>
                </a: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έναν άξονα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εκφράζει </a:t>
                </a: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την …………………</a:t>
                </a:r>
                <a:r>
                  <a:rPr lang="en-US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…</a:t>
                </a: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 …………</a:t>
                </a:r>
                <a:r>
                  <a:rPr lang="en-US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…</a:t>
                </a: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  αυτού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του </a:t>
                </a:r>
                <a:r>
                  <a:rPr lang="el-GR" altLang="el-GR" sz="2000" b="1" dirty="0" smtClean="0">
                    <a:solidFill>
                      <a:srgbClr val="000000"/>
                    </a:solidFill>
                    <a:latin typeface="Comic Sans MS" pitchFamily="66" charset="0"/>
                  </a:rPr>
                  <a:t>σημείου.</a:t>
                </a:r>
                <a:endParaRPr lang="en-US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097" y="2204864"/>
                <a:ext cx="6384133" cy="1477328"/>
              </a:xfrm>
              <a:prstGeom prst="rect">
                <a:avLst/>
              </a:prstGeom>
              <a:blipFill>
                <a:blip r:embed="rId3"/>
                <a:stretch>
                  <a:fillRect l="-955" r="-1051" b="-28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5164031" y="2644455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μεταβολή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θέσης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l-GR" sz="2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12404" y="4078359"/>
            <a:ext cx="65191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Ενώ η </a:t>
            </a:r>
            <a:r>
              <a:rPr lang="el-GR" altLang="el-GR" sz="2000" b="1" dirty="0">
                <a:latin typeface="Comic Sans MS" pitchFamily="66" charset="0"/>
              </a:rPr>
              <a:t>μετατόπιση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είναι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………………………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……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μέγεθος</a:t>
            </a:r>
            <a:r>
              <a:rPr lang="el-GR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το </a:t>
            </a:r>
            <a:r>
              <a:rPr lang="el-GR" altLang="el-GR" sz="2000" b="1" dirty="0">
                <a:latin typeface="Comic Sans MS" pitchFamily="66" charset="0"/>
              </a:rPr>
              <a:t>διάστημα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(απόσταση</a:t>
            </a:r>
            <a:r>
              <a:rPr lang="el-GR" altLang="el-GR" sz="2000" b="1" dirty="0" smtClean="0">
                <a:latin typeface="Comic Sans MS" pitchFamily="66" charset="0"/>
              </a:rPr>
              <a:t>)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είναι </a:t>
            </a:r>
            <a:r>
              <a:rPr lang="el-GR" altLang="el-GR" sz="2000" b="1" dirty="0" smtClean="0">
                <a:latin typeface="Comic Sans MS" pitchFamily="66" charset="0"/>
              </a:rPr>
              <a:t>……………………</a:t>
            </a:r>
            <a:r>
              <a:rPr lang="en-US" altLang="el-GR" sz="2000" b="1" dirty="0" smtClean="0">
                <a:latin typeface="Comic Sans MS" pitchFamily="66" charset="0"/>
              </a:rPr>
              <a:t>…</a:t>
            </a:r>
            <a:r>
              <a:rPr lang="el-GR" altLang="el-GR" sz="2000" b="1" dirty="0" smtClean="0">
                <a:latin typeface="Comic Sans MS" pitchFamily="66" charset="0"/>
              </a:rPr>
              <a:t> μέγεθος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552197" y="4038737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διανυσματικό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913254" y="4540024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μονόμετρο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975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2605" y="260648"/>
            <a:ext cx="4608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Στιγμιαία ταχύτητα</a:t>
            </a:r>
          </a:p>
        </p:txBody>
      </p:sp>
      <p:pic>
        <p:nvPicPr>
          <p:cNvPr id="14339" name="Picture 3" descr="C:\Users\Merkouris\Desktop\5132011-7031355190-7703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6" y="1279376"/>
            <a:ext cx="3989784" cy="299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77207" y="4492326"/>
            <a:ext cx="7425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1" dirty="0"/>
              <a:t>Το ταχύμετρο δείχνει τη στιγμιαία ταχύτητα.</a:t>
            </a:r>
            <a:endParaRPr lang="en-US" alt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5810" y="4953991"/>
            <a:ext cx="676875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περίπτωση της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</a:t>
            </a:r>
            <a:r>
              <a:rPr lang="el-GR" sz="2000" b="1" dirty="0" smtClean="0">
                <a:latin typeface="Comic Sans MS" panose="030F0702030302020204" pitchFamily="66" charset="0"/>
              </a:rPr>
              <a:t>υθύγραμμης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000" b="1" dirty="0" smtClean="0">
                <a:latin typeface="Comic Sans MS" panose="030F0702030302020204" pitchFamily="66" charset="0"/>
              </a:rPr>
              <a:t>μαλής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</a:t>
            </a:r>
            <a:r>
              <a:rPr lang="el-GR" sz="2000" b="1" dirty="0" smtClean="0">
                <a:latin typeface="Comic Sans MS" panose="030F0702030302020204" pitchFamily="66" charset="0"/>
              </a:rPr>
              <a:t>ίνησης η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στιγμιαία</a:t>
            </a:r>
            <a:r>
              <a:rPr lang="el-GR" sz="2000" b="1" dirty="0" smtClean="0">
                <a:latin typeface="Comic Sans MS" panose="030F0702030302020204" pitchFamily="66" charset="0"/>
              </a:rPr>
              <a:t> και η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μέση ταχύτητα</a:t>
            </a:r>
            <a:r>
              <a:rPr lang="el-GR" sz="2000" b="1" dirty="0" smtClean="0">
                <a:latin typeface="Comic Sans MS" panose="030F0702030302020204" pitchFamily="66" charset="0"/>
              </a:rPr>
              <a:t> του κινητού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συμπίπτουν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282" y="1195706"/>
            <a:ext cx="80330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1600" b="1" dirty="0" smtClean="0">
                <a:latin typeface="Comic Sans MS" panose="030F0702030302020204" pitchFamily="66" charset="0"/>
              </a:rPr>
              <a:t>  </a:t>
            </a:r>
            <a:r>
              <a:rPr lang="el-GR" sz="16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  και  </a:t>
            </a:r>
            <a:r>
              <a:rPr lang="el-GR" sz="16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Διαδικτυακή παρουσίαση θεωρίας από </a:t>
            </a:r>
            <a:r>
              <a:rPr lang="el-GR" sz="1600" b="1" dirty="0" smtClean="0">
                <a:latin typeface="Comic Sans MS" panose="030F0702030302020204" pitchFamily="66" charset="0"/>
              </a:rPr>
              <a:t>τον </a:t>
            </a:r>
            <a:r>
              <a:rPr lang="el-GR" sz="1600" b="1" dirty="0">
                <a:latin typeface="Comic Sans MS" panose="030F0702030302020204" pitchFamily="66" charset="0"/>
              </a:rPr>
              <a:t>Κωνσταντίνο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Παπαγιαννούλη</a:t>
            </a:r>
            <a:r>
              <a:rPr lang="el-GR" sz="1600" b="1" dirty="0" smtClean="0">
                <a:latin typeface="Comic Sans MS" panose="030F0702030302020204" pitchFamily="66" charset="0"/>
              </a:rPr>
              <a:t> (</a:t>
            </a:r>
            <a:r>
              <a:rPr lang="en-US" sz="1600" b="1" dirty="0" smtClean="0">
                <a:latin typeface="Comic Sans MS" panose="030F0702030302020204" pitchFamily="66" charset="0"/>
              </a:rPr>
              <a:t>www.praxisgroup.gr</a:t>
            </a:r>
            <a:r>
              <a:rPr lang="el-GR" sz="1600" b="1" dirty="0" smtClean="0">
                <a:latin typeface="Comic Sans MS" panose="030F0702030302020204" pitchFamily="66" charset="0"/>
              </a:rPr>
              <a:t>)  </a:t>
            </a:r>
            <a:r>
              <a:rPr lang="el-GR" sz="16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  <a:endParaRPr lang="el-GR" sz="1600" b="1" dirty="0">
              <a:latin typeface="Comic Sans MS" panose="030F0702030302020204" pitchFamily="66" charset="0"/>
            </a:endParaRP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Σύντομη παρουσίαση θεωρίας από το δικτυακό τόπο «Φυσικής ζητήματα» του Βαγγέλη </a:t>
            </a:r>
            <a:r>
              <a:rPr lang="el-GR" sz="1600" b="1" dirty="0" err="1" smtClean="0">
                <a:latin typeface="Comic Sans MS" panose="030F0702030302020204" pitchFamily="66" charset="0"/>
              </a:rPr>
              <a:t>Μαρούση</a:t>
            </a:r>
            <a:r>
              <a:rPr lang="el-GR" sz="1600" b="1" dirty="0" smtClean="0">
                <a:latin typeface="Comic Sans MS" panose="030F0702030302020204" pitchFamily="66" charset="0"/>
              </a:rPr>
              <a:t>  </a:t>
            </a:r>
            <a:r>
              <a:rPr lang="el-GR" sz="16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«Από τη Γραφική Παράσταση </a:t>
            </a:r>
            <a:r>
              <a:rPr lang="el-GR" sz="1600" b="1" i="1" dirty="0" smtClean="0">
                <a:latin typeface="Comic Sans MS" panose="030F0702030302020204" pitchFamily="66" charset="0"/>
              </a:rPr>
              <a:t>υ – </a:t>
            </a:r>
            <a:r>
              <a:rPr lang="en-US" sz="1600" b="1" i="1" dirty="0" smtClean="0">
                <a:latin typeface="Comic Sans MS" panose="030F0702030302020204" pitchFamily="66" charset="0"/>
              </a:rPr>
              <a:t>t </a:t>
            </a:r>
            <a:r>
              <a:rPr lang="el-GR" sz="1600" b="1" dirty="0" smtClean="0">
                <a:latin typeface="Comic Sans MS" panose="030F0702030302020204" pitchFamily="66" charset="0"/>
              </a:rPr>
              <a:t>στην Κίνηση» από το «</a:t>
            </a:r>
            <a:r>
              <a:rPr lang="el-GR" sz="1600" b="1" dirty="0" err="1" smtClean="0">
                <a:latin typeface="Comic Sans MS" panose="030F0702030302020204" pitchFamily="66" charset="0"/>
              </a:rPr>
              <a:t>Φωτόδεντρο</a:t>
            </a:r>
            <a:r>
              <a:rPr lang="el-GR" sz="1600" b="1" dirty="0" smtClean="0">
                <a:latin typeface="Comic Sans MS" panose="030F0702030302020204" pitchFamily="66" charset="0"/>
              </a:rPr>
              <a:t>» του Υπουργείου Παιδείας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Η Ευθύγραμμη Ομαλή Κίνηση στο </a:t>
            </a:r>
            <a:r>
              <a:rPr lang="en-US" sz="1600" b="1" dirty="0" smtClean="0">
                <a:latin typeface="Comic Sans MS" panose="030F0702030302020204" pitchFamily="66" charset="0"/>
              </a:rPr>
              <a:t>SCRATCH </a:t>
            </a:r>
            <a:r>
              <a:rPr lang="el-GR" sz="1600" b="1" dirty="0" smtClean="0">
                <a:latin typeface="Comic Sans MS" panose="030F0702030302020204" pitchFamily="66" charset="0"/>
              </a:rPr>
              <a:t>από το χρήστη </a:t>
            </a:r>
            <a:r>
              <a:rPr lang="en-US" sz="1600" b="1" dirty="0" smtClean="0">
                <a:latin typeface="Comic Sans MS" panose="030F0702030302020204" pitchFamily="66" charset="0"/>
              </a:rPr>
              <a:t>MINALA  </a:t>
            </a:r>
            <a:r>
              <a:rPr lang="el-GR" sz="16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algn="just"/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sz="1600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sz="1600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70" y="227625"/>
            <a:ext cx="8424936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Ταχύτητα – Ευθύγραμμη Ομαλή Κίνηση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2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D4D09-8855-401C-810D-7D1A29322734}" type="slidenum">
              <a:rPr lang="el-GR" altLang="el-GR"/>
              <a:pPr>
                <a:defRPr/>
              </a:pPr>
              <a:t>22</a:t>
            </a:fld>
            <a:endParaRPr lang="el-GR" altLang="el-GR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  <a:endParaRPr lang="en-US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1680" y="980728"/>
            <a:ext cx="5544616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στην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5271" y="3083762"/>
            <a:ext cx="633345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   </a:t>
            </a:r>
            <a:r>
              <a:rPr lang="el-GR" altLang="el-GR" sz="2000" b="1" dirty="0" smtClean="0">
                <a:latin typeface="Comic Sans MS" pitchFamily="66" charset="0"/>
              </a:rPr>
              <a:t>(</a:t>
            </a:r>
            <a:r>
              <a:rPr lang="en-US" altLang="el-GR" sz="2000" b="1" dirty="0" smtClean="0">
                <a:latin typeface="Comic Sans MS" pitchFamily="66" charset="0"/>
              </a:rPr>
              <a:t>4</a:t>
            </a:r>
            <a:r>
              <a:rPr lang="el-GR" altLang="el-GR" sz="2000" b="1" dirty="0" smtClean="0">
                <a:latin typeface="Comic Sans MS" pitchFamily="66" charset="0"/>
              </a:rPr>
              <a:t>0 ερωτήσεις και άλλες 30 ερωτήσεις)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93483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Η ανάρτηση περιέχει ερωτήσεις από το σύνολο του κεφαλαίου «Ευθύγραμμη Κίνηση».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63 )</a:t>
            </a:r>
            <a:endParaRPr lang="el-GR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703" y="378713"/>
            <a:ext cx="72726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9.  </a:t>
            </a:r>
            <a:r>
              <a:rPr lang="el-GR" sz="2400" dirty="0" smtClean="0"/>
              <a:t>Να </a:t>
            </a:r>
            <a:r>
              <a:rPr lang="el-GR" sz="2400" dirty="0"/>
              <a:t>συγκρίνετε τις ταχύτητες </a:t>
            </a:r>
            <a:r>
              <a:rPr lang="el-GR" sz="2400" dirty="0" smtClean="0"/>
              <a:t>10m/s και 36km/h.</a:t>
            </a:r>
          </a:p>
          <a:p>
            <a:pPr algn="just"/>
            <a:endParaRPr lang="el-GR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b="1" dirty="0"/>
              <a:t>10.  </a:t>
            </a:r>
            <a:r>
              <a:rPr lang="el-GR" sz="2400" dirty="0"/>
              <a:t>Σε ποια κίνηση ταυτίζονται η τιμή της μέσης και της στιγμιαίας ταχύτητας;</a:t>
            </a:r>
          </a:p>
          <a:p>
            <a:pPr algn="just"/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15.  </a:t>
            </a:r>
            <a:r>
              <a:rPr lang="el-GR" sz="2400" dirty="0" smtClean="0"/>
              <a:t>Να </a:t>
            </a:r>
            <a:r>
              <a:rPr lang="el-GR" sz="2400" dirty="0"/>
              <a:t>συμπληρώσετε τις προτάσεις: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Ευθύγραμμη </a:t>
            </a:r>
            <a:r>
              <a:rPr lang="el-GR" sz="2400" dirty="0"/>
              <a:t>ομαλή κίνηση εκτελεί </a:t>
            </a:r>
            <a:r>
              <a:rPr lang="el-GR" sz="2400" dirty="0" smtClean="0"/>
              <a:t>ένα </a:t>
            </a:r>
            <a:r>
              <a:rPr lang="el-GR" sz="2400" dirty="0"/>
              <a:t>κινητό, όταν η τροχιά που </a:t>
            </a:r>
            <a:r>
              <a:rPr lang="el-GR" sz="2400" dirty="0" smtClean="0"/>
              <a:t>διαγράφει είναι  ……………………. και το διάνυσμα της</a:t>
            </a:r>
            <a:r>
              <a:rPr lang="el-GR" sz="2400" dirty="0"/>
              <a:t> </a:t>
            </a:r>
            <a:r>
              <a:rPr lang="el-GR" sz="2400" dirty="0" smtClean="0"/>
              <a:t>………………. μένει σταθερό ως προς την τιμή και την …………………... 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7170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ευθύγραμμη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876" y="4293096"/>
            <a:ext cx="155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ταχύτητας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410" y="487506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κατεύθυνση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7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33265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19.  </a:t>
            </a:r>
            <a:r>
              <a:rPr lang="el-GR" sz="2400" dirty="0" smtClean="0"/>
              <a:t>Μία </a:t>
            </a:r>
            <a:r>
              <a:rPr lang="el-GR" sz="2400" dirty="0"/>
              <a:t>κίνηση λέγεται </a:t>
            </a:r>
            <a:r>
              <a:rPr lang="el-GR" sz="2400" dirty="0" smtClean="0"/>
              <a:t>ευθύγραμμη ομαλή  </a:t>
            </a:r>
            <a:r>
              <a:rPr lang="el-GR" sz="2400" dirty="0"/>
              <a:t>όταν: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κινητό κινείται σε ευθεία γραμμή.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l-GR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επιτάχυνση του κινητού είναι </a:t>
            </a:r>
            <a:r>
              <a:rPr lang="el-GR" sz="2400" dirty="0" smtClean="0"/>
              <a:t>σταθερή (≠ 0).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 smtClean="0"/>
              <a:t>Γ.   </a:t>
            </a:r>
            <a:r>
              <a:rPr lang="el-GR" sz="2400" dirty="0"/>
              <a:t>Το κινητό σε ίσους χρόνους διανύει </a:t>
            </a:r>
            <a:r>
              <a:rPr lang="el-GR" sz="2400" dirty="0" smtClean="0"/>
              <a:t>ίσα διαστήματα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Δ.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κινητό κινείται σε ευθεία </a:t>
            </a:r>
            <a:r>
              <a:rPr lang="el-GR" sz="2400" dirty="0" smtClean="0"/>
              <a:t>γραμμή και </a:t>
            </a:r>
            <a:r>
              <a:rPr lang="el-GR" sz="2400" dirty="0"/>
              <a:t>η ταχύτητά του είναι σταθερή.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971600" y="270892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0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0652" y="188640"/>
            <a:ext cx="7064628" cy="5909310"/>
            <a:chOff x="891748" y="165834"/>
            <a:chExt cx="7064628" cy="5909310"/>
          </a:xfrm>
        </p:grpSpPr>
        <p:sp>
          <p:nvSpPr>
            <p:cNvPr id="4" name="Ορθογώνιο 3"/>
            <p:cNvSpPr/>
            <p:nvPr/>
          </p:nvSpPr>
          <p:spPr>
            <a:xfrm>
              <a:off x="891748" y="165834"/>
              <a:ext cx="706462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26. 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 </a:t>
              </a:r>
              <a:r>
                <a:rPr lang="el-GR" sz="2000" dirty="0">
                  <a:latin typeface="Trebuchet MS" panose="020B0603020202020204" pitchFamily="34" charset="0"/>
                </a:rPr>
                <a:t>διάγραμμα της εικόνας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φαίνεται η γραφική παράσταση διαστήματος – χρόνου για </a:t>
              </a:r>
              <a:r>
                <a:rPr lang="el-GR" sz="2000" dirty="0">
                  <a:latin typeface="Trebuchet MS" panose="020B0603020202020204" pitchFamily="34" charset="0"/>
                </a:rPr>
                <a:t>δύο κινητά Α και Β.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Ποια </a:t>
              </a:r>
              <a:r>
                <a:rPr lang="el-GR" sz="2000" dirty="0">
                  <a:latin typeface="Trebuchet MS" panose="020B0603020202020204" pitchFamily="34" charset="0"/>
                </a:rPr>
                <a:t>από τις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παρακάτω προτάσεις </a:t>
              </a:r>
              <a:r>
                <a:rPr lang="el-GR" sz="2000" dirty="0">
                  <a:latin typeface="Trebuchet MS" panose="020B0603020202020204" pitchFamily="34" charset="0"/>
                </a:rPr>
                <a:t>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σωστή;</a:t>
              </a:r>
            </a:p>
            <a:p>
              <a:pPr algn="ctr"/>
              <a:endParaRPr lang="el-GR" sz="2400" dirty="0" smtClean="0"/>
            </a:p>
            <a:p>
              <a:endParaRPr lang="el-GR" sz="2400" dirty="0" smtClean="0"/>
            </a:p>
            <a:p>
              <a:endParaRPr lang="el-GR" sz="2400" dirty="0" smtClean="0"/>
            </a:p>
            <a:p>
              <a:endParaRPr lang="el-GR" sz="2400" dirty="0"/>
            </a:p>
            <a:p>
              <a:endParaRPr lang="el-GR" sz="2400" dirty="0" smtClean="0"/>
            </a:p>
            <a:p>
              <a:endParaRPr lang="el-GR" sz="2400" dirty="0"/>
            </a:p>
            <a:p>
              <a:endParaRPr lang="el-GR" sz="2400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Α. 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κινητό Α έχει μεγαλύτερη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 από </a:t>
              </a:r>
              <a:r>
                <a:rPr lang="el-GR" sz="2000" dirty="0">
                  <a:latin typeface="Trebuchet MS" panose="020B0603020202020204" pitchFamily="34" charset="0"/>
                </a:rPr>
                <a:t>το Β.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Β. 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κινητό Β έχει μεγαλύτερη ταχύτητα από </a:t>
              </a:r>
              <a:r>
                <a:rPr lang="el-GR" sz="2000" dirty="0">
                  <a:latin typeface="Trebuchet MS" panose="020B0603020202020204" pitchFamily="34" charset="0"/>
                </a:rPr>
                <a:t>το 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Γ.  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κινητά έχουν την ίδια ταχύτητα.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Δ.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κινητά δεν έχουν ταχύτητα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860" y="1609588"/>
              <a:ext cx="2520280" cy="242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Έλλειψη 7"/>
          <p:cNvSpPr/>
          <p:nvPr/>
        </p:nvSpPr>
        <p:spPr>
          <a:xfrm>
            <a:off x="827584" y="422108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4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332656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33.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err="1" smtClean="0">
                <a:latin typeface="Trebuchet MS" panose="020B0603020202020204" pitchFamily="34" charset="0"/>
              </a:rPr>
              <a:t>To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ταχύμετρο ενός αυτοκινήτου δείχνει: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τιμή της στιγμιαίας ταχύτητας.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τιμή της μέσης ταχύτητας.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ταχύτητα του αυτοκινήτου σε τιμή και κατεύθυνση.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Τίποτα </a:t>
            </a:r>
            <a:r>
              <a:rPr lang="el-GR" sz="2000" dirty="0">
                <a:latin typeface="Trebuchet MS" panose="020B0603020202020204" pitchFamily="34" charset="0"/>
              </a:rPr>
              <a:t>από τα παραπάνω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34.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O </a:t>
            </a:r>
            <a:r>
              <a:rPr lang="el-GR" sz="2000" dirty="0" err="1">
                <a:latin typeface="Trebuchet MS" panose="020B0603020202020204" pitchFamily="34" charset="0"/>
              </a:rPr>
              <a:t>χιλιομετρητής</a:t>
            </a:r>
            <a:r>
              <a:rPr lang="el-GR" sz="2000" dirty="0">
                <a:latin typeface="Trebuchet MS" panose="020B0603020202020204" pitchFamily="34" charset="0"/>
              </a:rPr>
              <a:t> ενός αυτοκινήτου δείχνει </a:t>
            </a:r>
            <a:r>
              <a:rPr lang="el-GR" sz="2000" dirty="0" smtClean="0">
                <a:latin typeface="Trebuchet MS" panose="020B0603020202020204" pitchFamily="34" charset="0"/>
              </a:rPr>
              <a:t>24.532km</a:t>
            </a:r>
            <a:r>
              <a:rPr lang="el-GR" sz="2000" dirty="0">
                <a:latin typeface="Trebuchet MS" panose="020B0603020202020204" pitchFamily="34" charset="0"/>
              </a:rPr>
              <a:t>. H ένδειξη αυτή αντιπροσωπεύει.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 </a:t>
            </a:r>
            <a:r>
              <a:rPr lang="el-GR" sz="2000" dirty="0">
                <a:latin typeface="Trebuchet MS" panose="020B0603020202020204" pitchFamily="34" charset="0"/>
              </a:rPr>
              <a:t>συνολική μετατόπιση του αυτοκινήτου.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err="1" smtClean="0">
                <a:latin typeface="Trebuchet MS" panose="020B0603020202020204" pitchFamily="34" charset="0"/>
              </a:rPr>
              <a:t>To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συνολικό διάστημα που έχει διανύσει το αυτοκίνητο.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Κατά </a:t>
            </a:r>
            <a:r>
              <a:rPr lang="el-GR" sz="2000" dirty="0">
                <a:latin typeface="Trebuchet MS" panose="020B0603020202020204" pitchFamily="34" charset="0"/>
              </a:rPr>
              <a:t>μέσο όρο τη μετατόπιση του αυτοκινήτου.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Τίποτα </a:t>
            </a:r>
            <a:r>
              <a:rPr lang="el-GR" sz="2000" dirty="0">
                <a:latin typeface="Trebuchet MS" panose="020B0603020202020204" pitchFamily="34" charset="0"/>
              </a:rPr>
              <a:t>από τα παραπάνω.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971600" y="90872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939642" y="4437112"/>
            <a:ext cx="432048" cy="409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4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29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69</a:t>
            </a:r>
            <a:r>
              <a:rPr lang="el-GR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  <a:endParaRPr lang="el-GR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C12F-4D34-4C6D-8BFA-D6903D072FD3}" type="slidenum">
              <a:rPr lang="el-GR" altLang="el-GR"/>
              <a:pPr>
                <a:defRPr/>
              </a:pPr>
              <a:t>3</a:t>
            </a:fld>
            <a:endParaRPr lang="el-GR" altLang="el-GR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2411760" y="260648"/>
            <a:ext cx="4247182" cy="1367434"/>
          </a:xfrm>
          <a:prstGeom prst="cloudCallout">
            <a:avLst>
              <a:gd name="adj1" fmla="val 62335"/>
              <a:gd name="adj2" fmla="val 271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 smtClean="0"/>
              <a:t>Σε τι μας εξυπηρετεί το μέγεθος </a:t>
            </a:r>
            <a:r>
              <a:rPr lang="el-GR" alt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«ταχύτητα»</a:t>
            </a:r>
            <a:r>
              <a:rPr lang="el-GR" altLang="el-GR" sz="1800" b="1" dirty="0" smtClean="0"/>
              <a:t>;</a:t>
            </a:r>
            <a:endParaRPr lang="el-GR" altLang="el-GR" sz="1800" b="1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111388" y="2253278"/>
            <a:ext cx="590465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Γνωρίζοντας την ταχύτητα ενός υλικού σημείου παίρνουμε πληροφορίες για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</a:t>
            </a:r>
            <a:r>
              <a:rPr lang="el-GR" altLang="el-G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πόσο γρήγορα κινείται αυτό, δηλαδή πόσο γρήγορα αλλάζει η θέση του,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την 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κατεύθυνση στην οποία κινείται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αυτό</a:t>
            </a:r>
            <a:endParaRPr lang="el-GR" altLang="el-GR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(η κατεύθυνση της ταχύτητας μάς πληροφορεί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 προς τα που έγινε η μετατόπιση)</a:t>
            </a:r>
            <a:r>
              <a:rPr lang="en-US" altLang="el-GR" sz="2000" b="1" dirty="0">
                <a:latin typeface="Comic Sans MS" panose="030F0702030302020204" pitchFamily="66" charset="0"/>
              </a:rPr>
              <a:t>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587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56" y="1033797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5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404664"/>
            <a:ext cx="7341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αυτοκίνητο διανύει απόσταση </a:t>
            </a:r>
            <a:r>
              <a:rPr lang="el-GR" sz="2000" dirty="0" smtClean="0">
                <a:latin typeface="Trebuchet MS" panose="020B0603020202020204" pitchFamily="34" charset="0"/>
              </a:rPr>
              <a:t>120m </a:t>
            </a:r>
            <a:r>
              <a:rPr lang="el-GR" sz="2000" dirty="0">
                <a:latin typeface="Trebuchet MS" panose="020B0603020202020204" pitchFamily="34" charset="0"/>
              </a:rPr>
              <a:t>σε χρόνο </a:t>
            </a:r>
            <a:r>
              <a:rPr lang="el-GR" sz="2000" dirty="0" smtClean="0">
                <a:latin typeface="Trebuchet MS" panose="020B0603020202020204" pitchFamily="34" charset="0"/>
              </a:rPr>
              <a:t>4s </a:t>
            </a:r>
            <a:r>
              <a:rPr lang="el-GR" sz="2000" dirty="0">
                <a:latin typeface="Trebuchet MS" panose="020B0603020202020204" pitchFamily="34" charset="0"/>
              </a:rPr>
              <a:t>με σταθερή ταχύτητα. Να υπολογίσετε την τιμή της ταχύτητας του αυτοκινήτου και να κάνετε τα διαγράμματα ταχύτητας - χρόνου και διαστήματος - χρόνου.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292080" y="1844824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30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59631" y="2924944"/>
            <a:ext cx="328836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76056" y="2894811"/>
            <a:ext cx="2664296" cy="204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8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899592" y="252804"/>
            <a:ext cx="7128792" cy="4985980"/>
            <a:chOff x="323528" y="2276872"/>
            <a:chExt cx="8352928" cy="4985980"/>
          </a:xfrm>
        </p:grpSpPr>
        <p:sp>
          <p:nvSpPr>
            <p:cNvPr id="5" name="Ορθογώνιο 4"/>
            <p:cNvSpPr/>
            <p:nvPr/>
          </p:nvSpPr>
          <p:spPr>
            <a:xfrm>
              <a:off x="323528" y="2276872"/>
              <a:ext cx="8352928" cy="4985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3.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Όχημα </a:t>
              </a:r>
              <a:r>
                <a:rPr lang="el-GR" sz="2000" dirty="0">
                  <a:latin typeface="Trebuchet MS" panose="020B0603020202020204" pitchFamily="34" charset="0"/>
                </a:rPr>
                <a:t>κάνει ευθύγραμμη κίνηση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διάγραμμα </a:t>
              </a:r>
              <a:r>
                <a:rPr lang="en-US" sz="2000" dirty="0" smtClean="0">
                  <a:latin typeface="Trebuchet MS" panose="020B0603020202020204" pitchFamily="34" charset="0"/>
                </a:rPr>
                <a:t>  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ταχύτητας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- </a:t>
              </a:r>
              <a:r>
                <a:rPr lang="el-GR" sz="2000" dirty="0">
                  <a:latin typeface="Trebuchet MS" panose="020B0603020202020204" pitchFamily="34" charset="0"/>
                </a:rPr>
                <a:t>χρόνου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φαίνεται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στην </a:t>
              </a:r>
              <a:r>
                <a:rPr lang="el-GR" sz="2000" dirty="0">
                  <a:latin typeface="Trebuchet MS" panose="020B0603020202020204" pitchFamily="34" charset="0"/>
                </a:rPr>
                <a:t>εικόνα.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endParaRPr lang="en-US" sz="2400" dirty="0"/>
            </a:p>
            <a:p>
              <a:endParaRPr lang="en-US" sz="2400" dirty="0" smtClean="0"/>
            </a:p>
            <a:p>
              <a:endParaRPr lang="en-US" sz="2400" dirty="0"/>
            </a:p>
            <a:p>
              <a:endParaRPr lang="en-US" sz="2400" dirty="0" smtClean="0"/>
            </a:p>
            <a:p>
              <a:endParaRPr lang="en-US" sz="2400" dirty="0"/>
            </a:p>
            <a:p>
              <a:endParaRPr lang="en-US" sz="2400" b="1" dirty="0" smtClean="0"/>
            </a:p>
            <a:p>
              <a:endParaRPr lang="en-US" sz="2400" b="1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Α.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βρεθεί το συνολικό διάστημα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που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διανύει </a:t>
              </a:r>
              <a:r>
                <a:rPr lang="el-GR" sz="2000" dirty="0">
                  <a:latin typeface="Trebuchet MS" panose="020B0603020202020204" pitchFamily="34" charset="0"/>
                </a:rPr>
                <a:t>το όχημα.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Ποια </a:t>
              </a:r>
              <a:r>
                <a:rPr lang="el-GR" sz="2000" dirty="0">
                  <a:latin typeface="Trebuchet MS" panose="020B0603020202020204" pitchFamily="34" charset="0"/>
                </a:rPr>
                <a:t>είναι η τιμή της μέσης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ταχύτητας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 </a:t>
              </a:r>
              <a:r>
                <a:rPr lang="el-GR" sz="2000" dirty="0">
                  <a:latin typeface="Trebuchet MS" panose="020B0603020202020204" pitchFamily="34" charset="0"/>
                </a:rPr>
                <a:t>οχήματος;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γίνει το διάγραμμα διαστήματος </a:t>
              </a:r>
              <a:r>
                <a:rPr lang="el-GR" sz="2000" dirty="0" smtClean="0">
                  <a:latin typeface="Trebuchet MS" panose="020B0603020202020204" pitchFamily="34" charset="0"/>
                </a:rPr>
                <a:t>-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χρόνου.</a:t>
              </a:r>
              <a:endParaRPr lang="en-US" sz="2000" dirty="0" smtClean="0">
                <a:latin typeface="Trebuchet MS" panose="020B0603020202020204" pitchFamily="34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226" y="3292828"/>
              <a:ext cx="3433734" cy="245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Ορθογώνιο 6"/>
          <p:cNvSpPr/>
          <p:nvPr/>
        </p:nvSpPr>
        <p:spPr>
          <a:xfrm>
            <a:off x="7620000" y="3861048"/>
            <a:ext cx="1025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500m</a:t>
            </a:r>
            <a:r>
              <a:rPr lang="en-US" dirty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7329980" y="4261158"/>
                <a:ext cx="1396807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b="1" dirty="0" smtClean="0">
                    <a:solidFill>
                      <a:srgbClr val="FF0000"/>
                    </a:solidFill>
                    <a:effectLst/>
                    <a:latin typeface="SymbolMT"/>
                  </a:rPr>
                  <a:t> =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NewRomanPSMT"/>
                  </a:rPr>
                  <a:t>12,5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NewRomanPSMT"/>
                  </a:rPr>
                  <a:t>m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80" y="4261158"/>
                <a:ext cx="1396807" cy="453137"/>
              </a:xfrm>
              <a:prstGeom prst="rect">
                <a:avLst/>
              </a:prstGeom>
              <a:blipFill>
                <a:blip r:embed="rId4"/>
                <a:stretch>
                  <a:fillRect b="-25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18648" y="4831313"/>
            <a:ext cx="2051248" cy="137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7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63588" y="404664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αυτοκίνητα ξεκινάνε </a:t>
            </a:r>
            <a:r>
              <a:rPr lang="el-GR" sz="2000" dirty="0" smtClean="0">
                <a:latin typeface="Trebuchet MS" panose="020B0603020202020204" pitchFamily="34" charset="0"/>
              </a:rPr>
              <a:t>ταυτόχρονα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σημεία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Β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μιας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ευθύγραμμης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διαδρομής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κινούμενα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αντίθετα </a:t>
            </a:r>
            <a:r>
              <a:rPr lang="el-GR" sz="2000" dirty="0">
                <a:latin typeface="Trebuchet MS" panose="020B0603020202020204" pitchFamily="34" charset="0"/>
              </a:rPr>
              <a:t>με </a:t>
            </a:r>
            <a:r>
              <a:rPr lang="el-GR" sz="2000" dirty="0" smtClean="0">
                <a:latin typeface="Trebuchet MS" panose="020B0603020202020204" pitchFamily="34" charset="0"/>
              </a:rPr>
              <a:t>σταθερές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ταχύτητες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 = 36km/h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54km/h</a:t>
            </a:r>
            <a:r>
              <a:rPr lang="en-US" sz="2000" dirty="0" smtClean="0">
                <a:latin typeface="Trebuchet MS" panose="020B0603020202020204" pitchFamily="34" charset="0"/>
              </a:rPr>
              <a:t>,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βρεθεί μετά από πόσο χρόνο και </a:t>
            </a:r>
            <a:r>
              <a:rPr lang="el-GR" sz="2000" dirty="0" smtClean="0">
                <a:latin typeface="Trebuchet MS" panose="020B0603020202020204" pitchFamily="34" charset="0"/>
              </a:rPr>
              <a:t>σε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ποιο </a:t>
            </a:r>
            <a:r>
              <a:rPr lang="el-GR" sz="2000" dirty="0">
                <a:latin typeface="Trebuchet MS" panose="020B0603020202020204" pitchFamily="34" charset="0"/>
              </a:rPr>
              <a:t>σημείο θα συναντηθούν τα </a:t>
            </a:r>
            <a:r>
              <a:rPr lang="el-GR" sz="2000" dirty="0" smtClean="0">
                <a:latin typeface="Trebuchet MS" panose="020B0603020202020204" pitchFamily="34" charset="0"/>
              </a:rPr>
              <a:t>αυτοκίνητα,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 </a:t>
            </a:r>
            <a:r>
              <a:rPr lang="el-GR" sz="2000" dirty="0">
                <a:latin typeface="Trebuchet MS" panose="020B0603020202020204" pitchFamily="34" charset="0"/>
              </a:rPr>
              <a:t>είναι </a:t>
            </a:r>
            <a:r>
              <a:rPr lang="el-GR" sz="2000" dirty="0" smtClean="0">
                <a:latin typeface="Trebuchet MS" panose="020B0603020202020204" pitchFamily="34" charset="0"/>
              </a:rPr>
              <a:t>ΑΒ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1km.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γίνουν τα διαγράμματα ταχύτητας </a:t>
            </a:r>
            <a:r>
              <a:rPr lang="el-GR" sz="2000" dirty="0" smtClean="0">
                <a:latin typeface="Trebuchet MS" panose="020B0603020202020204" pitchFamily="34" charset="0"/>
              </a:rPr>
              <a:t>- </a:t>
            </a:r>
            <a:r>
              <a:rPr lang="el-GR" sz="2000" dirty="0">
                <a:latin typeface="Trebuchet MS" panose="020B0603020202020204" pitchFamily="34" charset="0"/>
              </a:rPr>
              <a:t>χρόνου και διαστήματος </a:t>
            </a:r>
            <a:r>
              <a:rPr lang="el-GR" sz="2000" dirty="0" smtClean="0">
                <a:latin typeface="Trebuchet MS" panose="020B0603020202020204" pitchFamily="34" charset="0"/>
              </a:rPr>
              <a:t>– χρόνου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l-GR" sz="2000" dirty="0">
                <a:latin typeface="Trebuchet MS" panose="020B0603020202020204" pitchFamily="34" charset="0"/>
              </a:rPr>
              <a:t>για τα δύο κινητά σε κοινά </a:t>
            </a:r>
            <a:r>
              <a:rPr lang="el-GR" sz="2000" dirty="0" smtClean="0">
                <a:latin typeface="Trebuchet MS" panose="020B0603020202020204" pitchFamily="34" charset="0"/>
              </a:rPr>
              <a:t>συστήματα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αξόνων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986104" y="2708920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40s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 400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από το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36362" y="4293096"/>
            <a:ext cx="258343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17002" y="4147345"/>
            <a:ext cx="2045382" cy="216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474345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Περιπολικό </a:t>
            </a:r>
            <a:r>
              <a:rPr lang="el-GR" sz="2000" dirty="0">
                <a:latin typeface="Trebuchet MS" panose="020B0603020202020204" pitchFamily="34" charset="0"/>
              </a:rPr>
              <a:t>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καταδιώκει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err="1" smtClean="0">
                <a:latin typeface="Trebuchet MS" panose="020B0603020202020204" pitchFamily="34" charset="0"/>
              </a:rPr>
              <a:t>μοτοσυκλετιστή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που βρίσκεται σε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d</a:t>
            </a:r>
            <a:r>
              <a:rPr lang="en-US" sz="2000" i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500m </a:t>
            </a:r>
            <a:r>
              <a:rPr lang="el-GR" sz="2000" dirty="0">
                <a:latin typeface="Trebuchet MS" panose="020B0603020202020204" pitchFamily="34" charset="0"/>
              </a:rPr>
              <a:t>μπροστά από το </a:t>
            </a:r>
            <a:r>
              <a:rPr lang="el-GR" sz="2000" dirty="0" smtClean="0">
                <a:latin typeface="Trebuchet MS" panose="020B0603020202020204" pitchFamily="34" charset="0"/>
              </a:rPr>
              <a:t>περιπολικό.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περιπολικό έχει σταθερή 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Π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30m/s</a:t>
            </a:r>
            <a:r>
              <a:rPr lang="el-GR" sz="2000" dirty="0">
                <a:latin typeface="Trebuchet MS" panose="020B0603020202020204" pitchFamily="34" charset="0"/>
              </a:rPr>
              <a:t>, ενώ ο </a:t>
            </a:r>
            <a:r>
              <a:rPr lang="el-GR" sz="2000" dirty="0" err="1">
                <a:latin typeface="Trebuchet MS" panose="020B0603020202020204" pitchFamily="34" charset="0"/>
              </a:rPr>
              <a:t>μοτοσυκλετιστής</a:t>
            </a:r>
            <a:r>
              <a:rPr lang="el-GR" sz="2000" dirty="0">
                <a:latin typeface="Trebuchet MS" panose="020B0603020202020204" pitchFamily="34" charset="0"/>
              </a:rPr>
              <a:t> κινείται </a:t>
            </a:r>
            <a:r>
              <a:rPr lang="el-GR" sz="2000" dirty="0" smtClean="0">
                <a:latin typeface="Trebuchet MS" panose="020B0603020202020204" pitchFamily="34" charset="0"/>
              </a:rPr>
              <a:t>με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σταθερή </a:t>
            </a:r>
            <a:r>
              <a:rPr lang="el-GR" sz="2000" dirty="0">
                <a:latin typeface="Trebuchet MS" panose="020B0603020202020204" pitchFamily="34" charset="0"/>
              </a:rPr>
              <a:t>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Μ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20m/s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Ο </a:t>
            </a:r>
            <a:r>
              <a:rPr lang="el-GR" sz="2000" dirty="0">
                <a:latin typeface="Trebuchet MS" panose="020B0603020202020204" pitchFamily="34" charset="0"/>
              </a:rPr>
              <a:t>χρόνος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που απαιτείται για να </a:t>
            </a:r>
            <a:r>
              <a:rPr lang="el-GR" sz="2000" dirty="0" smtClean="0">
                <a:latin typeface="Trebuchet MS" panose="020B0603020202020204" pitchFamily="34" charset="0"/>
              </a:rPr>
              <a:t>φτάσει </a:t>
            </a:r>
            <a:r>
              <a:rPr lang="el-GR" sz="2000" dirty="0">
                <a:latin typeface="Trebuchet MS" panose="020B0603020202020204" pitchFamily="34" charset="0"/>
              </a:rPr>
              <a:t>το περιπολικό τον </a:t>
            </a:r>
            <a:r>
              <a:rPr lang="el-GR" sz="2000" dirty="0" err="1">
                <a:latin typeface="Trebuchet MS" panose="020B0603020202020204" pitchFamily="34" charset="0"/>
              </a:rPr>
              <a:t>μοτοσυκλετιστή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διάστημα που θα διανύσει το </a:t>
            </a:r>
            <a:r>
              <a:rPr lang="el-GR" sz="2000" dirty="0" smtClean="0">
                <a:latin typeface="Trebuchet MS" panose="020B0603020202020204" pitchFamily="34" charset="0"/>
              </a:rPr>
              <a:t>περιπολικό </a:t>
            </a:r>
            <a:r>
              <a:rPr lang="el-GR" sz="2000" dirty="0">
                <a:latin typeface="Trebuchet MS" panose="020B0603020202020204" pitchFamily="34" charset="0"/>
              </a:rPr>
              <a:t>στο χρόνο αυτό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75856" y="3284984"/>
            <a:ext cx="629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123728" y="422108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1.500m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404664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6.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εξίσωση κίνησης ενός </a:t>
            </a:r>
            <a:r>
              <a:rPr lang="el-GR" sz="2000" dirty="0" smtClean="0">
                <a:latin typeface="Trebuchet MS" panose="020B0603020202020204" pitchFamily="34" charset="0"/>
              </a:rPr>
              <a:t>ποδηλάτη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που κινείται σε ευθύγραμμη τροχιά είναι:</a:t>
            </a:r>
            <a:r>
              <a:rPr lang="en-US" sz="2000" dirty="0" smtClean="0">
                <a:latin typeface="Trebuchet MS" panose="020B0603020202020204" pitchFamily="34" charset="0"/>
              </a:rPr>
              <a:t>     </a:t>
            </a:r>
            <a:r>
              <a:rPr lang="el-GR" sz="2000" i="1" dirty="0" smtClean="0">
                <a:latin typeface="Trebuchet MS" panose="020B0603020202020204" pitchFamily="34" charset="0"/>
              </a:rPr>
              <a:t>x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10</a:t>
            </a:r>
            <a:r>
              <a:rPr lang="el-GR" sz="2000" i="1" dirty="0" smtClean="0">
                <a:latin typeface="Trebuchet MS" panose="020B0603020202020204" pitchFamily="34" charset="0"/>
              </a:rPr>
              <a:t>t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(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σε m,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γίνει το διάγραμμα ταχύτητας </a:t>
            </a:r>
            <a:r>
              <a:rPr lang="el-GR" sz="2000" dirty="0" smtClean="0">
                <a:latin typeface="Trebuchet MS" panose="020B0603020202020204" pitchFamily="34" charset="0"/>
              </a:rPr>
              <a:t>– χρόνου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για </a:t>
            </a:r>
            <a:r>
              <a:rPr lang="el-GR" sz="2000" dirty="0">
                <a:latin typeface="Trebuchet MS" panose="020B0603020202020204" pitchFamily="34" charset="0"/>
              </a:rPr>
              <a:t>την κίνηση αυτή, από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0 μέχρι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5s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υπολογίσετε το διάστημα που </a:t>
            </a:r>
            <a:r>
              <a:rPr lang="el-GR" sz="2000" dirty="0" smtClean="0">
                <a:latin typeface="Trebuchet MS" panose="020B0603020202020204" pitchFamily="34" charset="0"/>
              </a:rPr>
              <a:t>διάνυσε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ο </a:t>
            </a:r>
            <a:r>
              <a:rPr lang="el-GR" sz="2000" dirty="0">
                <a:latin typeface="Trebuchet MS" panose="020B0603020202020204" pitchFamily="34" charset="0"/>
              </a:rPr>
              <a:t>ποδηλάτης σε </a:t>
            </a:r>
            <a:r>
              <a:rPr lang="el-GR" sz="2000" dirty="0" smtClean="0">
                <a:latin typeface="Trebuchet MS" panose="020B0603020202020204" pitchFamily="34" charset="0"/>
              </a:rPr>
              <a:t>5s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44241" y="2924944"/>
            <a:ext cx="342168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Ορθογώνιο 5"/>
          <p:cNvSpPr/>
          <p:nvPr/>
        </p:nvSpPr>
        <p:spPr>
          <a:xfrm>
            <a:off x="6869470" y="2724889"/>
            <a:ext cx="768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50m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26727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92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8D182-2707-4789-9E9E-AFECBC0D76C0}" type="slidenum">
              <a:rPr lang="el-GR" altLang="el-GR"/>
              <a:pPr>
                <a:defRPr/>
              </a:pPr>
              <a:t>36</a:t>
            </a:fld>
            <a:endParaRPr lang="el-GR" altLang="el-GR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689249" y="488230"/>
            <a:ext cx="782085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1. 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Στην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ευθύγρ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αμμη ομαλή κίνηση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η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τα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χύτητ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μεταβάλλεται.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ο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ρυθμός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αβολής της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θέσης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 σταθερός.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η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κατεύθυνση κίνησης μπορεί να αλλάζει συνέχεια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ο </a:t>
            </a:r>
            <a:r>
              <a:rPr lang="en-US" altLang="el-GR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ρυθ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μ</a:t>
            </a:r>
            <a:r>
              <a:rPr lang="en-US" altLang="el-GR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ός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μ</a:t>
            </a:r>
            <a:r>
              <a:rPr lang="en-US" altLang="el-GR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ετ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αβολής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της ταχύτητας είναι διάφορος του μηδενός. </a:t>
            </a:r>
          </a:p>
        </p:txBody>
      </p:sp>
      <p:sp>
        <p:nvSpPr>
          <p:cNvPr id="135173" name="Oval 5"/>
          <p:cNvSpPr>
            <a:spLocks noChangeArrowheads="1"/>
          </p:cNvSpPr>
          <p:nvPr/>
        </p:nvSpPr>
        <p:spPr bwMode="auto">
          <a:xfrm>
            <a:off x="620674" y="1497303"/>
            <a:ext cx="490538" cy="49472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Ορθογώνιο 6"/>
          <p:cNvSpPr/>
          <p:nvPr/>
        </p:nvSpPr>
        <p:spPr>
          <a:xfrm>
            <a:off x="683569" y="3253285"/>
            <a:ext cx="7728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Η εξίσωση κίνησης ενός κινητού που κινείται ευθύγραμμα είναι: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x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 + 2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(SI). Η αρχική θέση του κινητού είναι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</a:t>
            </a:r>
            <a:r>
              <a:rPr lang="el-GR" sz="2000" dirty="0" smtClean="0">
                <a:latin typeface="Trebuchet MS" panose="020B0603020202020204" pitchFamily="34" charset="0"/>
              </a:rPr>
              <a:t>  10m</a:t>
            </a:r>
            <a:r>
              <a:rPr lang="el-GR" sz="2000" dirty="0">
                <a:latin typeface="Trebuchet MS" panose="020B0603020202020204" pitchFamily="34" charset="0"/>
              </a:rPr>
              <a:t>.            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β.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-</a:t>
            </a:r>
            <a:r>
              <a:rPr lang="el-GR" sz="2000" dirty="0" smtClean="0">
                <a:latin typeface="Trebuchet MS" panose="020B0603020202020204" pitchFamily="34" charset="0"/>
              </a:rPr>
              <a:t>10m</a:t>
            </a:r>
            <a:r>
              <a:rPr lang="el-GR" sz="2000" dirty="0">
                <a:latin typeface="Trebuchet MS" panose="020B0603020202020204" pitchFamily="34" charset="0"/>
              </a:rPr>
              <a:t>.            </a:t>
            </a:r>
            <a:r>
              <a:rPr lang="el-GR" sz="2000" dirty="0" smtClean="0">
                <a:latin typeface="Trebuchet MS" panose="020B0603020202020204" pitchFamily="34" charset="0"/>
              </a:rPr>
              <a:t>   </a:t>
            </a: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2m</a:t>
            </a:r>
            <a:r>
              <a:rPr lang="el-GR" sz="2000" dirty="0">
                <a:latin typeface="Trebuchet MS" panose="020B0603020202020204" pitchFamily="34" charset="0"/>
              </a:rPr>
              <a:t>.       </a:t>
            </a:r>
            <a:r>
              <a:rPr lang="el-GR" sz="2000" dirty="0" smtClean="0">
                <a:latin typeface="Trebuchet MS" panose="020B0603020202020204" pitchFamily="34" charset="0"/>
              </a:rPr>
              <a:t>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δ.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-</a:t>
            </a:r>
            <a:r>
              <a:rPr lang="el-GR" sz="2000" dirty="0" smtClean="0">
                <a:latin typeface="Trebuchet MS" panose="020B0603020202020204" pitchFamily="34" charset="0"/>
              </a:rPr>
              <a:t>2m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  <a:endParaRPr lang="el-GR" sz="2000" dirty="0" smtClean="0">
              <a:latin typeface="Trebuchet MS" panose="020B060302020202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0674" y="4235886"/>
            <a:ext cx="490538" cy="49472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20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 animBg="1"/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56A36-EC90-4089-B965-7CECCB27552A}" type="slidenum">
              <a:rPr lang="el-GR" altLang="el-GR"/>
              <a:pPr>
                <a:defRPr/>
              </a:pPr>
              <a:t>37</a:t>
            </a:fld>
            <a:endParaRPr lang="el-GR" altLang="el-GR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827584" y="211605"/>
            <a:ext cx="74168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3.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σώμα κινείται ευθύγραμμα ομαλά. Η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εξίσωση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κίνησής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στο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σύστημ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SI είναι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x</a:t>
            </a:r>
            <a:r>
              <a:rPr lang="el-GR" altLang="el-GR" sz="20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10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+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2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i="1" dirty="0">
                <a:latin typeface="Trebuchet MS" panose="020B0603020202020204" pitchFamily="34" charset="0"/>
              </a:rPr>
              <a:t>Να χαρα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κτηρίσετε</a:t>
            </a:r>
            <a:r>
              <a:rPr lang="en-US" altLang="el-GR" sz="2000" i="1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τις</a:t>
            </a:r>
            <a:r>
              <a:rPr lang="en-US" altLang="el-GR" sz="2000" i="1" dirty="0">
                <a:latin typeface="Trebuchet MS" panose="020B0603020202020204" pitchFamily="34" charset="0"/>
              </a:rPr>
              <a:t> παρα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κάτω</a:t>
            </a:r>
            <a:r>
              <a:rPr lang="en-US" altLang="el-GR" sz="2000" i="1" dirty="0">
                <a:latin typeface="Trebuchet MS" panose="020B0603020202020204" pitchFamily="34" charset="0"/>
              </a:rPr>
              <a:t> π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ροτάσεις</a:t>
            </a:r>
            <a:r>
              <a:rPr lang="en-US" altLang="el-GR" sz="2000" i="1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με</a:t>
            </a:r>
            <a:r>
              <a:rPr lang="en-US" altLang="el-GR" sz="2000" i="1" dirty="0">
                <a:latin typeface="Trebuchet MS" panose="020B0603020202020204" pitchFamily="34" charset="0"/>
              </a:rPr>
              <a:t> </a:t>
            </a:r>
            <a:r>
              <a:rPr lang="en-US" altLang="el-GR" sz="2000" b="1" i="1" dirty="0">
                <a:latin typeface="Trebuchet MS" panose="020B0603020202020204" pitchFamily="34" charset="0"/>
              </a:rPr>
              <a:t>Σ</a:t>
            </a:r>
            <a:r>
              <a:rPr lang="en-US" altLang="el-GR" sz="2000" i="1" dirty="0">
                <a:latin typeface="Trebuchet MS" panose="020B0603020202020204" pitchFamily="34" charset="0"/>
              </a:rPr>
              <a:t> αν 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είν</a:t>
            </a:r>
            <a:r>
              <a:rPr lang="en-US" altLang="el-GR" sz="2000" i="1" dirty="0">
                <a:latin typeface="Trebuchet MS" panose="020B0603020202020204" pitchFamily="34" charset="0"/>
              </a:rPr>
              <a:t>αι Σωστές και με </a:t>
            </a:r>
            <a:r>
              <a:rPr lang="en-US" altLang="el-GR" sz="2000" b="1" i="1" dirty="0">
                <a:latin typeface="Trebuchet MS" panose="020B0603020202020204" pitchFamily="34" charset="0"/>
              </a:rPr>
              <a:t>Λ</a:t>
            </a:r>
            <a:r>
              <a:rPr lang="en-US" altLang="el-GR" sz="2000" i="1" dirty="0">
                <a:latin typeface="Trebuchet MS" panose="020B0603020202020204" pitchFamily="34" charset="0"/>
              </a:rPr>
              <a:t> αν είναι Λάθος.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endParaRPr lang="en-US" alt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805880" y="2107465"/>
            <a:ext cx="76402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αρχικό διάνυσμα θέσης έχει μέτρο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10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και φορά θετική. 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(………)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τελικό διάνυσμα θέσης έχει μέτρο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10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και φορά αρνητική.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(………)</a:t>
            </a:r>
            <a:endParaRPr lang="el-GR" altLang="el-GR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Η ταχύτητα έχει μέτρο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m/s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(………)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Σε χρόνο 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κινητό θα βρίσκεται στη θέση +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14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m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(………)</a:t>
            </a:r>
            <a:endParaRPr lang="el-GR" altLang="el-GR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115616" y="25630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115616" y="349520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7404100" y="4408429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793418" y="3954677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34366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3" grpId="0"/>
      <p:bldP spid="140294" grpId="0"/>
      <p:bldP spid="140295" grpId="0"/>
      <p:bldP spid="1402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1168" y="332656"/>
            <a:ext cx="74772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4.</a:t>
            </a:r>
            <a:r>
              <a:rPr lang="el-GR" sz="2000" dirty="0">
                <a:latin typeface="Trebuchet MS" panose="020B0603020202020204" pitchFamily="34" charset="0"/>
              </a:rPr>
              <a:t>  Η εξίσωση κίνησης ενός κινητού που κινείται ευθύγραμμα είναι: 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= 4 - 3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(SI). Η ταχύτητα του κινητού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είναι σταθερή και έχει μέτρο </a:t>
            </a:r>
            <a:r>
              <a:rPr lang="el-GR" sz="2000" dirty="0" smtClean="0">
                <a:latin typeface="Trebuchet MS" panose="020B0603020202020204" pitchFamily="34" charset="0"/>
              </a:rPr>
              <a:t>3m/s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είναι σταθερή και έχει μέτρο </a:t>
            </a:r>
            <a:r>
              <a:rPr lang="el-GR" sz="2000" dirty="0" smtClean="0">
                <a:latin typeface="Trebuchet MS" panose="020B0603020202020204" pitchFamily="34" charset="0"/>
              </a:rPr>
              <a:t>4m/s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αρχικά είναι σταθερή και στη συνέχεια αυξάνεται με ρυθμό </a:t>
            </a:r>
            <a:r>
              <a:rPr lang="el-GR" sz="2000" dirty="0" smtClean="0">
                <a:latin typeface="Trebuchet MS" panose="020B0603020202020204" pitchFamily="34" charset="0"/>
              </a:rPr>
              <a:t>  3m/s</a:t>
            </a:r>
            <a:r>
              <a:rPr lang="el-GR" sz="2000" dirty="0">
                <a:latin typeface="Trebuchet MS" panose="020B0603020202020204" pitchFamily="34" charset="0"/>
              </a:rPr>
              <a:t>, κάθε s.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αρχικά είναι σταθερή και στη συνέχεια μειώνεται με ρυθμό </a:t>
            </a:r>
            <a:r>
              <a:rPr lang="el-GR" sz="2000" dirty="0" smtClean="0">
                <a:latin typeface="Trebuchet MS" panose="020B0603020202020204" pitchFamily="34" charset="0"/>
              </a:rPr>
              <a:t> 3m/s</a:t>
            </a:r>
            <a:r>
              <a:rPr lang="el-GR" sz="2000" dirty="0">
                <a:latin typeface="Trebuchet MS" panose="020B0603020202020204" pitchFamily="34" charset="0"/>
              </a:rPr>
              <a:t>, κάθε s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27584" y="1340768"/>
            <a:ext cx="490538" cy="5032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361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26727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2454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E389-B8AC-439D-8265-C58C3C7A1C19}" type="slidenum">
              <a:rPr lang="el-GR" altLang="el-GR"/>
              <a:pPr>
                <a:defRPr/>
              </a:pPr>
              <a:t>4</a:t>
            </a:fld>
            <a:endParaRPr lang="el-GR" altLang="el-G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792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l-GR" altLang="el-GR" sz="2800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838596" y="4825556"/>
            <a:ext cx="4032448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/>
              <a:t>Μονάδα μέτρησης </a:t>
            </a:r>
            <a:r>
              <a:rPr lang="el-GR" altLang="el-GR" sz="2000" b="1" dirty="0" smtClean="0"/>
              <a:t>της ταχύτητας </a:t>
            </a:r>
            <a:r>
              <a:rPr lang="el-GR" altLang="el-GR" sz="2000" b="1" dirty="0"/>
              <a:t>στο </a:t>
            </a:r>
            <a:r>
              <a:rPr lang="en-US" altLang="el-GR" sz="2000" b="1" dirty="0"/>
              <a:t>SI </a:t>
            </a:r>
            <a:r>
              <a:rPr lang="el-GR" altLang="el-GR" sz="2000" b="1" dirty="0"/>
              <a:t>είναι το</a:t>
            </a:r>
            <a:r>
              <a:rPr lang="en-US" altLang="el-GR" sz="2000" b="1" dirty="0"/>
              <a:t> </a:t>
            </a:r>
            <a:r>
              <a:rPr lang="el-GR" altLang="el-GR" sz="2000" dirty="0"/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>
                <a:off x="1739314" y="1207076"/>
                <a:ext cx="612068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ταχύτητα</a:t>
                </a:r>
                <a:r>
                  <a:rPr lang="en-US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ενός υλικού σημείου είναι το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διανυσματικό μέγεθος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το πηλίκο της μετατόπισής </a:t>
                </a:r>
                <a:r>
                  <a:rPr lang="el-GR" altLang="el-GR" sz="2000" b="1" dirty="0" smtClean="0">
                    <a:effectLst/>
                    <a:latin typeface="Comic Sans MS" panose="030F0702030302020204" pitchFamily="66" charset="0"/>
                  </a:rPr>
                  <a:t>του </a:t>
                </a:r>
                <a14:m>
                  <m:oMath xmlns:m="http://schemas.openxmlformats.org/officeDocument/2006/math">
                    <m:r>
                      <a:rPr lang="el-GR" altLang="el-GR" sz="2000" b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altLang="el-GR" sz="2000" b="1" dirty="0" smtClean="0">
                    <a:effectLst/>
                    <a:latin typeface="Comic Sans MS" panose="030F0702030302020204" pitchFamily="66" charset="0"/>
                  </a:rPr>
                  <a:t> σε </a:t>
                </a:r>
                <a:r>
                  <a:rPr lang="el-GR" altLang="el-GR" sz="2000" b="1" dirty="0">
                    <a:effectLst/>
                    <a:latin typeface="Comic Sans MS" panose="030F0702030302020204" pitchFamily="66" charset="0"/>
                  </a:rPr>
                  <a:t>χρονικό διάστημα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Δ</a:t>
                </a:r>
                <a:r>
                  <a:rPr lang="en-US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προς αυτό το χρονικό διάστημα. </a:t>
                </a:r>
              </a:p>
            </p:txBody>
          </p:sp>
        </mc:Choice>
        <mc:Fallback xmlns="">
          <p:sp>
            <p:nvSpPr>
              <p:cNvPr id="972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314" y="1207076"/>
                <a:ext cx="6120680" cy="1938992"/>
              </a:xfrm>
              <a:prstGeom prst="rect">
                <a:avLst/>
              </a:prstGeom>
              <a:blipFill>
                <a:blip r:embed="rId4"/>
                <a:stretch>
                  <a:fillRect l="-1096" r="-1096" b="-3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Ορθογώνιο 1"/>
          <p:cNvSpPr/>
          <p:nvPr/>
        </p:nvSpPr>
        <p:spPr>
          <a:xfrm>
            <a:off x="1691680" y="316845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Αφού η ταχύτητα δείχνει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γρήγορα αλλάζει η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θέση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του κινητού, τότε</a:t>
            </a:r>
            <a:r>
              <a:rPr lang="en-US" altLang="el-GR" sz="2000" b="1" dirty="0">
                <a:latin typeface="Comic Sans MS" panose="030F0702030302020204" pitchFamily="66" charset="0"/>
              </a:rPr>
              <a:t>:</a:t>
            </a:r>
            <a:endParaRPr lang="el-GR" sz="20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7975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54768"/>
              </p:ext>
            </p:extLst>
          </p:nvPr>
        </p:nvGraphicFramePr>
        <p:xfrm>
          <a:off x="4871044" y="5219905"/>
          <a:ext cx="5857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Εξίσωση" r:id="rId6" imgW="285885" imgH="380910" progId="Equation.3">
                  <p:embed/>
                </p:oleObj>
              </mc:Choice>
              <mc:Fallback>
                <p:oleObj name="Εξίσωση" r:id="rId6" imgW="2858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044" y="5219905"/>
                        <a:ext cx="5857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4071" y="3490100"/>
                <a:ext cx="2232249" cy="119244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CCFF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71" y="3490100"/>
                <a:ext cx="2232249" cy="119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CFF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6832" y="3218680"/>
                <a:ext cx="3291631" cy="1463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1600" b="1" dirty="0" smtClean="0">
                    <a:latin typeface="Comic Sans MS" panose="030F0702030302020204" pitchFamily="66" charset="0"/>
                  </a:rPr>
                  <a:t>Το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𝜟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𝜟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εκφράζει το </a:t>
                </a:r>
                <a:r>
                  <a:rPr lang="el-GR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ρυθμό μεταβολής της μετατόπισης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1600" b="1" dirty="0" smtClean="0">
                    <a:latin typeface="Comic Sans MS" panose="030F0702030302020204" pitchFamily="66" charset="0"/>
                  </a:rPr>
                  <a:t>που είναι ίσος με την ταχύτητα. </a:t>
                </a:r>
                <a:r>
                  <a:rPr lang="el-GR" sz="1600" dirty="0" smtClean="0"/>
                  <a:t> </a:t>
                </a:r>
                <a:endParaRPr lang="el-GR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32" y="3218680"/>
                <a:ext cx="3291631" cy="1463862"/>
              </a:xfrm>
              <a:prstGeom prst="rect">
                <a:avLst/>
              </a:prstGeom>
              <a:blipFill>
                <a:blip r:embed="rId9"/>
                <a:stretch>
                  <a:fillRect r="-2778" b="-20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Ελεύθερη σχεδίαση 8"/>
          <p:cNvSpPr/>
          <p:nvPr/>
        </p:nvSpPr>
        <p:spPr>
          <a:xfrm>
            <a:off x="4743450" y="3886200"/>
            <a:ext cx="845820" cy="1485900"/>
          </a:xfrm>
          <a:custGeom>
            <a:avLst/>
            <a:gdLst>
              <a:gd name="connsiteX0" fmla="*/ 0 w 845820"/>
              <a:gd name="connsiteY0" fmla="*/ 0 h 1485900"/>
              <a:gd name="connsiteX1" fmla="*/ 102870 w 845820"/>
              <a:gd name="connsiteY1" fmla="*/ 22860 h 1485900"/>
              <a:gd name="connsiteX2" fmla="*/ 171450 w 845820"/>
              <a:gd name="connsiteY2" fmla="*/ 68580 h 1485900"/>
              <a:gd name="connsiteX3" fmla="*/ 217170 w 845820"/>
              <a:gd name="connsiteY3" fmla="*/ 91440 h 1485900"/>
              <a:gd name="connsiteX4" fmla="*/ 251460 w 845820"/>
              <a:gd name="connsiteY4" fmla="*/ 102870 h 1485900"/>
              <a:gd name="connsiteX5" fmla="*/ 320040 w 845820"/>
              <a:gd name="connsiteY5" fmla="*/ 137160 h 1485900"/>
              <a:gd name="connsiteX6" fmla="*/ 354330 w 845820"/>
              <a:gd name="connsiteY6" fmla="*/ 171450 h 1485900"/>
              <a:gd name="connsiteX7" fmla="*/ 388620 w 845820"/>
              <a:gd name="connsiteY7" fmla="*/ 194310 h 1485900"/>
              <a:gd name="connsiteX8" fmla="*/ 411480 w 845820"/>
              <a:gd name="connsiteY8" fmla="*/ 228600 h 1485900"/>
              <a:gd name="connsiteX9" fmla="*/ 445770 w 845820"/>
              <a:gd name="connsiteY9" fmla="*/ 262890 h 1485900"/>
              <a:gd name="connsiteX10" fmla="*/ 502920 w 845820"/>
              <a:gd name="connsiteY10" fmla="*/ 320040 h 1485900"/>
              <a:gd name="connsiteX11" fmla="*/ 548640 w 845820"/>
              <a:gd name="connsiteY11" fmla="*/ 388620 h 1485900"/>
              <a:gd name="connsiteX12" fmla="*/ 571500 w 845820"/>
              <a:gd name="connsiteY12" fmla="*/ 422910 h 1485900"/>
              <a:gd name="connsiteX13" fmla="*/ 651510 w 845820"/>
              <a:gd name="connsiteY13" fmla="*/ 525780 h 1485900"/>
              <a:gd name="connsiteX14" fmla="*/ 685800 w 845820"/>
              <a:gd name="connsiteY14" fmla="*/ 605790 h 1485900"/>
              <a:gd name="connsiteX15" fmla="*/ 708660 w 845820"/>
              <a:gd name="connsiteY15" fmla="*/ 640080 h 1485900"/>
              <a:gd name="connsiteX16" fmla="*/ 731520 w 845820"/>
              <a:gd name="connsiteY16" fmla="*/ 720090 h 1485900"/>
              <a:gd name="connsiteX17" fmla="*/ 754380 w 845820"/>
              <a:gd name="connsiteY17" fmla="*/ 754380 h 1485900"/>
              <a:gd name="connsiteX18" fmla="*/ 777240 w 845820"/>
              <a:gd name="connsiteY18" fmla="*/ 834390 h 1485900"/>
              <a:gd name="connsiteX19" fmla="*/ 800100 w 845820"/>
              <a:gd name="connsiteY19" fmla="*/ 868680 h 1485900"/>
              <a:gd name="connsiteX20" fmla="*/ 822960 w 845820"/>
              <a:gd name="connsiteY20" fmla="*/ 937260 h 1485900"/>
              <a:gd name="connsiteX21" fmla="*/ 834390 w 845820"/>
              <a:gd name="connsiteY21" fmla="*/ 971550 h 1485900"/>
              <a:gd name="connsiteX22" fmla="*/ 845820 w 845820"/>
              <a:gd name="connsiteY22" fmla="*/ 1005840 h 1485900"/>
              <a:gd name="connsiteX23" fmla="*/ 834390 w 845820"/>
              <a:gd name="connsiteY23" fmla="*/ 1108710 h 1485900"/>
              <a:gd name="connsiteX24" fmla="*/ 800100 w 845820"/>
              <a:gd name="connsiteY24" fmla="*/ 1223010 h 1485900"/>
              <a:gd name="connsiteX25" fmla="*/ 788670 w 845820"/>
              <a:gd name="connsiteY25" fmla="*/ 1257300 h 1485900"/>
              <a:gd name="connsiteX26" fmla="*/ 777240 w 845820"/>
              <a:gd name="connsiteY26" fmla="*/ 1291590 h 1485900"/>
              <a:gd name="connsiteX27" fmla="*/ 754380 w 845820"/>
              <a:gd name="connsiteY27" fmla="*/ 1325880 h 1485900"/>
              <a:gd name="connsiteX28" fmla="*/ 742950 w 845820"/>
              <a:gd name="connsiteY28" fmla="*/ 1360170 h 1485900"/>
              <a:gd name="connsiteX29" fmla="*/ 720090 w 845820"/>
              <a:gd name="connsiteY29" fmla="*/ 1394460 h 1485900"/>
              <a:gd name="connsiteX30" fmla="*/ 685800 w 845820"/>
              <a:gd name="connsiteY30" fmla="*/ 1463040 h 1485900"/>
              <a:gd name="connsiteX31" fmla="*/ 651510 w 845820"/>
              <a:gd name="connsiteY31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5820" h="1485900">
                <a:moveTo>
                  <a:pt x="0" y="0"/>
                </a:moveTo>
                <a:cubicBezTo>
                  <a:pt x="18608" y="3101"/>
                  <a:pt x="78752" y="9461"/>
                  <a:pt x="102870" y="22860"/>
                </a:cubicBezTo>
                <a:cubicBezTo>
                  <a:pt x="126887" y="36203"/>
                  <a:pt x="146876" y="56293"/>
                  <a:pt x="171450" y="68580"/>
                </a:cubicBezTo>
                <a:cubicBezTo>
                  <a:pt x="186690" y="76200"/>
                  <a:pt x="201509" y="84728"/>
                  <a:pt x="217170" y="91440"/>
                </a:cubicBezTo>
                <a:cubicBezTo>
                  <a:pt x="228244" y="96186"/>
                  <a:pt x="240684" y="97482"/>
                  <a:pt x="251460" y="102870"/>
                </a:cubicBezTo>
                <a:cubicBezTo>
                  <a:pt x="340090" y="147185"/>
                  <a:pt x="233851" y="108430"/>
                  <a:pt x="320040" y="137160"/>
                </a:cubicBezTo>
                <a:cubicBezTo>
                  <a:pt x="331470" y="148590"/>
                  <a:pt x="341912" y="161102"/>
                  <a:pt x="354330" y="171450"/>
                </a:cubicBezTo>
                <a:cubicBezTo>
                  <a:pt x="364883" y="180244"/>
                  <a:pt x="378906" y="184596"/>
                  <a:pt x="388620" y="194310"/>
                </a:cubicBezTo>
                <a:cubicBezTo>
                  <a:pt x="398334" y="204024"/>
                  <a:pt x="402686" y="218047"/>
                  <a:pt x="411480" y="228600"/>
                </a:cubicBezTo>
                <a:cubicBezTo>
                  <a:pt x="421828" y="241018"/>
                  <a:pt x="435422" y="250472"/>
                  <a:pt x="445770" y="262890"/>
                </a:cubicBezTo>
                <a:cubicBezTo>
                  <a:pt x="493395" y="320040"/>
                  <a:pt x="440055" y="278130"/>
                  <a:pt x="502920" y="320040"/>
                </a:cubicBezTo>
                <a:cubicBezTo>
                  <a:pt x="523007" y="380301"/>
                  <a:pt x="501074" y="331541"/>
                  <a:pt x="548640" y="388620"/>
                </a:cubicBezTo>
                <a:cubicBezTo>
                  <a:pt x="557434" y="399173"/>
                  <a:pt x="562706" y="412357"/>
                  <a:pt x="571500" y="422910"/>
                </a:cubicBezTo>
                <a:cubicBezTo>
                  <a:pt x="604374" y="462358"/>
                  <a:pt x="632251" y="468003"/>
                  <a:pt x="651510" y="525780"/>
                </a:cubicBezTo>
                <a:cubicBezTo>
                  <a:pt x="664333" y="564250"/>
                  <a:pt x="663201" y="566243"/>
                  <a:pt x="685800" y="605790"/>
                </a:cubicBezTo>
                <a:cubicBezTo>
                  <a:pt x="692616" y="617717"/>
                  <a:pt x="702517" y="627793"/>
                  <a:pt x="708660" y="640080"/>
                </a:cubicBezTo>
                <a:cubicBezTo>
                  <a:pt x="730903" y="684565"/>
                  <a:pt x="709547" y="668819"/>
                  <a:pt x="731520" y="720090"/>
                </a:cubicBezTo>
                <a:cubicBezTo>
                  <a:pt x="736931" y="732716"/>
                  <a:pt x="748237" y="742093"/>
                  <a:pt x="754380" y="754380"/>
                </a:cubicBezTo>
                <a:cubicBezTo>
                  <a:pt x="776623" y="798865"/>
                  <a:pt x="755267" y="783119"/>
                  <a:pt x="777240" y="834390"/>
                </a:cubicBezTo>
                <a:cubicBezTo>
                  <a:pt x="782651" y="847016"/>
                  <a:pt x="794521" y="856127"/>
                  <a:pt x="800100" y="868680"/>
                </a:cubicBezTo>
                <a:cubicBezTo>
                  <a:pt x="809887" y="890700"/>
                  <a:pt x="815340" y="914400"/>
                  <a:pt x="822960" y="937260"/>
                </a:cubicBezTo>
                <a:lnTo>
                  <a:pt x="834390" y="971550"/>
                </a:lnTo>
                <a:lnTo>
                  <a:pt x="845820" y="1005840"/>
                </a:lnTo>
                <a:cubicBezTo>
                  <a:pt x="842010" y="1040130"/>
                  <a:pt x="839636" y="1074610"/>
                  <a:pt x="834390" y="1108710"/>
                </a:cubicBezTo>
                <a:cubicBezTo>
                  <a:pt x="829454" y="1140791"/>
                  <a:pt x="809001" y="1196308"/>
                  <a:pt x="800100" y="1223010"/>
                </a:cubicBezTo>
                <a:lnTo>
                  <a:pt x="788670" y="1257300"/>
                </a:lnTo>
                <a:cubicBezTo>
                  <a:pt x="784860" y="1268730"/>
                  <a:pt x="783923" y="1281565"/>
                  <a:pt x="777240" y="1291590"/>
                </a:cubicBezTo>
                <a:cubicBezTo>
                  <a:pt x="769620" y="1303020"/>
                  <a:pt x="760523" y="1313593"/>
                  <a:pt x="754380" y="1325880"/>
                </a:cubicBezTo>
                <a:cubicBezTo>
                  <a:pt x="748992" y="1336656"/>
                  <a:pt x="748338" y="1349394"/>
                  <a:pt x="742950" y="1360170"/>
                </a:cubicBezTo>
                <a:cubicBezTo>
                  <a:pt x="736807" y="1372457"/>
                  <a:pt x="726233" y="1382173"/>
                  <a:pt x="720090" y="1394460"/>
                </a:cubicBezTo>
                <a:cubicBezTo>
                  <a:pt x="701497" y="1431645"/>
                  <a:pt x="718557" y="1430283"/>
                  <a:pt x="685800" y="1463040"/>
                </a:cubicBezTo>
                <a:cubicBezTo>
                  <a:pt x="676086" y="1472754"/>
                  <a:pt x="651510" y="1485900"/>
                  <a:pt x="651510" y="1485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λεύθερη σχεδίαση 9"/>
          <p:cNvSpPr/>
          <p:nvPr/>
        </p:nvSpPr>
        <p:spPr>
          <a:xfrm>
            <a:off x="4754880" y="4503420"/>
            <a:ext cx="834683" cy="1383030"/>
          </a:xfrm>
          <a:custGeom>
            <a:avLst/>
            <a:gdLst>
              <a:gd name="connsiteX0" fmla="*/ 0 w 834683"/>
              <a:gd name="connsiteY0" fmla="*/ 0 h 1383030"/>
              <a:gd name="connsiteX1" fmla="*/ 57150 w 834683"/>
              <a:gd name="connsiteY1" fmla="*/ 22860 h 1383030"/>
              <a:gd name="connsiteX2" fmla="*/ 125730 w 834683"/>
              <a:gd name="connsiteY2" fmla="*/ 68580 h 1383030"/>
              <a:gd name="connsiteX3" fmla="*/ 148590 w 834683"/>
              <a:gd name="connsiteY3" fmla="*/ 102870 h 1383030"/>
              <a:gd name="connsiteX4" fmla="*/ 182880 w 834683"/>
              <a:gd name="connsiteY4" fmla="*/ 114300 h 1383030"/>
              <a:gd name="connsiteX5" fmla="*/ 228600 w 834683"/>
              <a:gd name="connsiteY5" fmla="*/ 137160 h 1383030"/>
              <a:gd name="connsiteX6" fmla="*/ 354330 w 834683"/>
              <a:gd name="connsiteY6" fmla="*/ 205740 h 1383030"/>
              <a:gd name="connsiteX7" fmla="*/ 388620 w 834683"/>
              <a:gd name="connsiteY7" fmla="*/ 217170 h 1383030"/>
              <a:gd name="connsiteX8" fmla="*/ 457200 w 834683"/>
              <a:gd name="connsiteY8" fmla="*/ 251460 h 1383030"/>
              <a:gd name="connsiteX9" fmla="*/ 502920 w 834683"/>
              <a:gd name="connsiteY9" fmla="*/ 285750 h 1383030"/>
              <a:gd name="connsiteX10" fmla="*/ 548640 w 834683"/>
              <a:gd name="connsiteY10" fmla="*/ 308610 h 1383030"/>
              <a:gd name="connsiteX11" fmla="*/ 582930 w 834683"/>
              <a:gd name="connsiteY11" fmla="*/ 331470 h 1383030"/>
              <a:gd name="connsiteX12" fmla="*/ 662940 w 834683"/>
              <a:gd name="connsiteY12" fmla="*/ 434340 h 1383030"/>
              <a:gd name="connsiteX13" fmla="*/ 685800 w 834683"/>
              <a:gd name="connsiteY13" fmla="*/ 502920 h 1383030"/>
              <a:gd name="connsiteX14" fmla="*/ 731520 w 834683"/>
              <a:gd name="connsiteY14" fmla="*/ 582930 h 1383030"/>
              <a:gd name="connsiteX15" fmla="*/ 742950 w 834683"/>
              <a:gd name="connsiteY15" fmla="*/ 617220 h 1383030"/>
              <a:gd name="connsiteX16" fmla="*/ 777240 w 834683"/>
              <a:gd name="connsiteY16" fmla="*/ 697230 h 1383030"/>
              <a:gd name="connsiteX17" fmla="*/ 800100 w 834683"/>
              <a:gd name="connsiteY17" fmla="*/ 777240 h 1383030"/>
              <a:gd name="connsiteX18" fmla="*/ 822960 w 834683"/>
              <a:gd name="connsiteY18" fmla="*/ 811530 h 1383030"/>
              <a:gd name="connsiteX19" fmla="*/ 834390 w 834683"/>
              <a:gd name="connsiteY19" fmla="*/ 868680 h 1383030"/>
              <a:gd name="connsiteX20" fmla="*/ 800100 w 834683"/>
              <a:gd name="connsiteY20" fmla="*/ 1143000 h 1383030"/>
              <a:gd name="connsiteX21" fmla="*/ 788670 w 834683"/>
              <a:gd name="connsiteY21" fmla="*/ 1177290 h 1383030"/>
              <a:gd name="connsiteX22" fmla="*/ 731520 w 834683"/>
              <a:gd name="connsiteY22" fmla="*/ 1280160 h 1383030"/>
              <a:gd name="connsiteX23" fmla="*/ 697230 w 834683"/>
              <a:gd name="connsiteY23" fmla="*/ 1303020 h 1383030"/>
              <a:gd name="connsiteX24" fmla="*/ 685800 w 834683"/>
              <a:gd name="connsiteY24" fmla="*/ 1337310 h 1383030"/>
              <a:gd name="connsiteX25" fmla="*/ 651510 w 834683"/>
              <a:gd name="connsiteY25" fmla="*/ 1360170 h 1383030"/>
              <a:gd name="connsiteX26" fmla="*/ 628650 w 834683"/>
              <a:gd name="connsiteY26" fmla="*/ 1383030 h 13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4683" h="1383030">
                <a:moveTo>
                  <a:pt x="0" y="0"/>
                </a:moveTo>
                <a:cubicBezTo>
                  <a:pt x="19050" y="7620"/>
                  <a:pt x="39138" y="13035"/>
                  <a:pt x="57150" y="22860"/>
                </a:cubicBezTo>
                <a:cubicBezTo>
                  <a:pt x="81270" y="36016"/>
                  <a:pt x="125730" y="68580"/>
                  <a:pt x="125730" y="68580"/>
                </a:cubicBezTo>
                <a:cubicBezTo>
                  <a:pt x="133350" y="80010"/>
                  <a:pt x="137863" y="94288"/>
                  <a:pt x="148590" y="102870"/>
                </a:cubicBezTo>
                <a:cubicBezTo>
                  <a:pt x="157998" y="110396"/>
                  <a:pt x="171806" y="109554"/>
                  <a:pt x="182880" y="114300"/>
                </a:cubicBezTo>
                <a:cubicBezTo>
                  <a:pt x="198541" y="121012"/>
                  <a:pt x="213806" y="128706"/>
                  <a:pt x="228600" y="137160"/>
                </a:cubicBezTo>
                <a:cubicBezTo>
                  <a:pt x="287033" y="170550"/>
                  <a:pt x="261051" y="174647"/>
                  <a:pt x="354330" y="205740"/>
                </a:cubicBezTo>
                <a:cubicBezTo>
                  <a:pt x="365760" y="209550"/>
                  <a:pt x="377844" y="211782"/>
                  <a:pt x="388620" y="217170"/>
                </a:cubicBezTo>
                <a:cubicBezTo>
                  <a:pt x="477250" y="261485"/>
                  <a:pt x="371011" y="222730"/>
                  <a:pt x="457200" y="251460"/>
                </a:cubicBezTo>
                <a:cubicBezTo>
                  <a:pt x="472440" y="262890"/>
                  <a:pt x="486766" y="275654"/>
                  <a:pt x="502920" y="285750"/>
                </a:cubicBezTo>
                <a:cubicBezTo>
                  <a:pt x="517369" y="294781"/>
                  <a:pt x="533846" y="300156"/>
                  <a:pt x="548640" y="308610"/>
                </a:cubicBezTo>
                <a:cubicBezTo>
                  <a:pt x="560567" y="315426"/>
                  <a:pt x="571500" y="323850"/>
                  <a:pt x="582930" y="331470"/>
                </a:cubicBezTo>
                <a:cubicBezTo>
                  <a:pt x="637616" y="413500"/>
                  <a:pt x="609223" y="380623"/>
                  <a:pt x="662940" y="434340"/>
                </a:cubicBezTo>
                <a:cubicBezTo>
                  <a:pt x="670560" y="457200"/>
                  <a:pt x="672434" y="482870"/>
                  <a:pt x="685800" y="502920"/>
                </a:cubicBezTo>
                <a:cubicBezTo>
                  <a:pt x="708758" y="537357"/>
                  <a:pt x="714118" y="542325"/>
                  <a:pt x="731520" y="582930"/>
                </a:cubicBezTo>
                <a:cubicBezTo>
                  <a:pt x="736266" y="594004"/>
                  <a:pt x="738475" y="606033"/>
                  <a:pt x="742950" y="617220"/>
                </a:cubicBezTo>
                <a:cubicBezTo>
                  <a:pt x="753726" y="644161"/>
                  <a:pt x="767324" y="669961"/>
                  <a:pt x="777240" y="697230"/>
                </a:cubicBezTo>
                <a:cubicBezTo>
                  <a:pt x="787006" y="724086"/>
                  <a:pt x="787220" y="751480"/>
                  <a:pt x="800100" y="777240"/>
                </a:cubicBezTo>
                <a:cubicBezTo>
                  <a:pt x="806243" y="789527"/>
                  <a:pt x="815340" y="800100"/>
                  <a:pt x="822960" y="811530"/>
                </a:cubicBezTo>
                <a:cubicBezTo>
                  <a:pt x="826770" y="830580"/>
                  <a:pt x="834390" y="849253"/>
                  <a:pt x="834390" y="868680"/>
                </a:cubicBezTo>
                <a:cubicBezTo>
                  <a:pt x="834390" y="1060180"/>
                  <a:pt x="840202" y="1022695"/>
                  <a:pt x="800100" y="1143000"/>
                </a:cubicBezTo>
                <a:lnTo>
                  <a:pt x="788670" y="1177290"/>
                </a:lnTo>
                <a:cubicBezTo>
                  <a:pt x="776759" y="1213023"/>
                  <a:pt x="765208" y="1257701"/>
                  <a:pt x="731520" y="1280160"/>
                </a:cubicBezTo>
                <a:lnTo>
                  <a:pt x="697230" y="1303020"/>
                </a:lnTo>
                <a:cubicBezTo>
                  <a:pt x="693420" y="1314450"/>
                  <a:pt x="693326" y="1327902"/>
                  <a:pt x="685800" y="1337310"/>
                </a:cubicBezTo>
                <a:cubicBezTo>
                  <a:pt x="677218" y="1348037"/>
                  <a:pt x="662237" y="1351588"/>
                  <a:pt x="651510" y="1360170"/>
                </a:cubicBezTo>
                <a:cubicBezTo>
                  <a:pt x="643095" y="1366902"/>
                  <a:pt x="636270" y="1375410"/>
                  <a:pt x="628650" y="138303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7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97285" grpId="0"/>
      <p:bldP spid="2" grpId="0"/>
      <p:bldP spid="3" grpId="0" animBg="1"/>
      <p:bldP spid="5" grpId="0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332656"/>
            <a:ext cx="71287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1.</a:t>
            </a:r>
            <a:r>
              <a:rPr lang="en-US" altLang="el-GR" sz="20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εξίσωση κίνησης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ενός κινητού που κινείται ευθύγραμμα είναι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:  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x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= 4 + 3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el-GR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SI).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Ποια είναι η αρχική θέση του κινητού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Ποιο είναι το μέτρο της ταχύτητας του κινητού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  <a:endParaRPr lang="el-GR" altLang="el-GR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B43BC-D0C0-47B9-88E9-3D68D8E4F9A9}" type="slidenum">
              <a:rPr lang="el-GR" altLang="el-GR"/>
              <a:pPr>
                <a:defRPr/>
              </a:pPr>
              <a:t>41</a:t>
            </a:fld>
            <a:endParaRPr lang="el-GR" altLang="el-GR"/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Εξίσωση" r:id="rId3" imgW="114151" imgH="215619" progId="Equation.3">
                  <p:embed/>
                </p:oleObj>
              </mc:Choice>
              <mc:Fallback>
                <p:oleObj name="Εξίσωση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579438" y="188913"/>
            <a:ext cx="7880350" cy="6026151"/>
            <a:chOff x="365" y="119"/>
            <a:chExt cx="4964" cy="3796"/>
          </a:xfrm>
        </p:grpSpPr>
        <p:sp>
          <p:nvSpPr>
            <p:cNvPr id="141316" name="Text Box 4"/>
            <p:cNvSpPr txBox="1">
              <a:spLocks noChangeArrowheads="1"/>
            </p:cNvSpPr>
            <p:nvPr/>
          </p:nvSpPr>
          <p:spPr bwMode="auto">
            <a:xfrm>
              <a:off x="385" y="2209"/>
              <a:ext cx="4944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Στο σχήμα φαίνεται το διάγραμμα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υ</a:t>
              </a: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 – </a:t>
              </a:r>
              <a:r>
                <a:rPr lang="en-US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t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για ένα κινητό που κινείται ευθύγραμμα.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α.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Να περιγράψεις την κίνηση του κινητού για τα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20</a:t>
              </a:r>
              <a:r>
                <a:rPr lang="en-US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s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που κινείται.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β.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Να υπολογίσεις τη μετατόπιση του κινητού από την αρχική του θέση, τη χρονική στιγμή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20</a:t>
              </a:r>
              <a:r>
                <a:rPr lang="en-US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s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.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endPara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365" y="119"/>
              <a:ext cx="4284" cy="2041"/>
              <a:chOff x="365" y="0"/>
              <a:chExt cx="4284" cy="2041"/>
            </a:xfrm>
          </p:grpSpPr>
          <p:grpSp>
            <p:nvGrpSpPr>
              <p:cNvPr id="23560" name="Group 6"/>
              <p:cNvGrpSpPr>
                <a:grpSpLocks/>
              </p:cNvGrpSpPr>
              <p:nvPr/>
            </p:nvGrpSpPr>
            <p:grpSpPr bwMode="auto">
              <a:xfrm>
                <a:off x="365" y="0"/>
                <a:ext cx="4284" cy="2041"/>
                <a:chOff x="365" y="0"/>
                <a:chExt cx="4284" cy="2041"/>
              </a:xfrm>
            </p:grpSpPr>
            <p:sp>
              <p:nvSpPr>
                <p:cNvPr id="235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5" y="68"/>
                  <a:ext cx="36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2000" b="1" dirty="0" smtClean="0">
                      <a:latin typeface="Trebuchet MS" pitchFamily="34" charset="0"/>
                    </a:rPr>
                    <a:t>2</a:t>
                  </a:r>
                  <a:r>
                    <a:rPr lang="en-US" altLang="el-GR" sz="2000" b="1" dirty="0" smtClean="0">
                      <a:latin typeface="Trebuchet MS" pitchFamily="34" charset="0"/>
                    </a:rPr>
                    <a:t>.</a:t>
                  </a:r>
                  <a:endParaRPr lang="el-GR" altLang="el-GR" sz="2000" b="1" dirty="0">
                    <a:latin typeface="Trebuchet MS" pitchFamily="34" charset="0"/>
                  </a:endParaRPr>
                </a:p>
              </p:txBody>
            </p:sp>
            <p:grpSp>
              <p:nvGrpSpPr>
                <p:cNvPr id="23563" name="Group 8"/>
                <p:cNvGrpSpPr>
                  <a:grpSpLocks/>
                </p:cNvGrpSpPr>
                <p:nvPr/>
              </p:nvGrpSpPr>
              <p:grpSpPr bwMode="auto">
                <a:xfrm>
                  <a:off x="1383" y="0"/>
                  <a:ext cx="3266" cy="2041"/>
                  <a:chOff x="1383" y="0"/>
                  <a:chExt cx="3266" cy="2041"/>
                </a:xfrm>
              </p:grpSpPr>
              <p:sp>
                <p:nvSpPr>
                  <p:cNvPr id="2356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1434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356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383" y="0"/>
                    <a:ext cx="3266" cy="2041"/>
                    <a:chOff x="1383" y="119"/>
                    <a:chExt cx="3266" cy="2041"/>
                  </a:xfrm>
                </p:grpSpPr>
                <p:sp>
                  <p:nvSpPr>
                    <p:cNvPr id="23566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1525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2356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3" y="119"/>
                      <a:ext cx="3266" cy="2041"/>
                      <a:chOff x="1383" y="119"/>
                      <a:chExt cx="3266" cy="2041"/>
                    </a:xfrm>
                  </p:grpSpPr>
                  <p:sp>
                    <p:nvSpPr>
                      <p:cNvPr id="23568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3" y="164"/>
                        <a:ext cx="0" cy="19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69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3" y="1525"/>
                        <a:ext cx="25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0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83" y="119"/>
                        <a:ext cx="681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l-GR" altLang="el-GR" sz="1600" i="1">
                            <a:latin typeface="Trebuchet MS" pitchFamily="34" charset="0"/>
                          </a:rPr>
                          <a:t>υ</a:t>
                        </a:r>
                        <a:r>
                          <a:rPr lang="el-GR" altLang="el-GR" sz="1600">
                            <a:latin typeface="Trebuchet MS" pitchFamily="34" charset="0"/>
                          </a:rPr>
                          <a:t> / 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m/s</a:t>
                        </a:r>
                        <a:endParaRPr lang="el-GR" altLang="el-GR" sz="16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1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525"/>
                        <a:ext cx="408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600" i="1">
                            <a:latin typeface="Trebuchet MS" pitchFamily="34" charset="0"/>
                          </a:rPr>
                          <a:t>t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 /s</a:t>
                        </a:r>
                        <a:endParaRPr lang="el-GR" altLang="el-GR" sz="16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2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55" y="482"/>
                        <a:ext cx="317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50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3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3" y="618"/>
                        <a:ext cx="54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4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7" y="663"/>
                        <a:ext cx="0" cy="86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5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81" y="1525"/>
                        <a:ext cx="227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5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6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89" y="1525"/>
                        <a:ext cx="3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10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7" y="1525"/>
                        <a:ext cx="54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3" y="1933"/>
                        <a:ext cx="208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9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87" y="1525"/>
                        <a:ext cx="3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20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80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1" y="1933"/>
                        <a:ext cx="99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81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65" y="1797"/>
                        <a:ext cx="45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-20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3561" name="Text Box 27"/>
              <p:cNvSpPr txBox="1">
                <a:spLocks noChangeArrowheads="1"/>
              </p:cNvSpPr>
              <p:nvPr/>
            </p:nvSpPr>
            <p:spPr bwMode="auto">
              <a:xfrm>
                <a:off x="1791" y="1298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>
                    <a:latin typeface="Trebuchet MS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1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E4F0E-E18B-4525-94AD-CA4AAD7C27AD}" type="slidenum">
              <a:rPr lang="el-GR" altLang="el-GR"/>
              <a:pPr>
                <a:defRPr/>
              </a:pPr>
              <a:t>42</a:t>
            </a:fld>
            <a:endParaRPr lang="el-GR" altLang="el-GR"/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835150" y="908050"/>
            <a:ext cx="648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800">
              <a:latin typeface="Verdana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82668" y="404664"/>
            <a:ext cx="7756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Να υπολογίσεις το διάστημα που έχει διανύσει το κινητό στον ίδιο χρόνο.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Να σχεδιάσεις το αντίστοιχο διάγραμμα 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θέση – χρόνος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lang="el-GR" altLang="el-GR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παίρνοντας</a:t>
            </a:r>
            <a:r>
              <a:rPr lang="el-GR" altLang="el-GR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υπόψη</a:t>
            </a:r>
            <a:r>
              <a:rPr lang="el-GR" altLang="el-GR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ότι το κινητό βρίσκεται στη θέση </a:t>
            </a:r>
            <a:r>
              <a:rPr lang="en-US" altLang="el-GR" sz="20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x</a:t>
            </a:r>
            <a:r>
              <a:rPr lang="en-US" altLang="el-GR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0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τη χρονική στιγμή </a:t>
            </a:r>
            <a:r>
              <a:rPr lang="en-US" altLang="el-GR" sz="20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el-GR" altLang="el-GR" sz="20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=</a:t>
            </a:r>
            <a:r>
              <a:rPr lang="el-GR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l-GR" altLang="el-GR" sz="2000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4B6F-EBD8-435A-82F1-1B3BCCF85272}" type="slidenum">
              <a:rPr lang="el-GR" altLang="el-GR"/>
              <a:pPr>
                <a:defRPr/>
              </a:pPr>
              <a:t>43</a:t>
            </a:fld>
            <a:endParaRPr lang="el-GR" altLang="el-GR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028789" y="192769"/>
            <a:ext cx="574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Trebuchet MS" pitchFamily="34" charset="0"/>
              </a:rPr>
              <a:t>3</a:t>
            </a:r>
            <a:r>
              <a:rPr lang="en-US" altLang="el-GR" sz="2000" b="1" dirty="0" smtClean="0">
                <a:latin typeface="Trebuchet MS" pitchFamily="34" charset="0"/>
              </a:rPr>
              <a:t>.</a:t>
            </a:r>
            <a:endParaRPr lang="el-GR" altLang="el-GR" sz="2000" b="1" dirty="0">
              <a:latin typeface="Trebuchet MS" pitchFamily="34" charset="0"/>
            </a:endParaRP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1028789" y="342106"/>
            <a:ext cx="7272337" cy="5292726"/>
            <a:chOff x="839" y="45"/>
            <a:chExt cx="4581" cy="3334"/>
          </a:xfrm>
        </p:grpSpPr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1565" y="45"/>
              <a:ext cx="2313" cy="2255"/>
              <a:chOff x="1565" y="45"/>
              <a:chExt cx="2313" cy="2255"/>
            </a:xfrm>
          </p:grpSpPr>
          <p:sp>
            <p:nvSpPr>
              <p:cNvPr id="25608" name="Line 5"/>
              <p:cNvSpPr>
                <a:spLocks noChangeShapeType="1"/>
              </p:cNvSpPr>
              <p:nvPr/>
            </p:nvSpPr>
            <p:spPr bwMode="auto">
              <a:xfrm>
                <a:off x="3243" y="1480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09" name="Line 6"/>
              <p:cNvSpPr>
                <a:spLocks noChangeShapeType="1"/>
              </p:cNvSpPr>
              <p:nvPr/>
            </p:nvSpPr>
            <p:spPr bwMode="auto">
              <a:xfrm flipV="1">
                <a:off x="1973" y="45"/>
                <a:ext cx="0" cy="2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1973" y="2069"/>
                <a:ext cx="18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1" name="Text Box 8"/>
              <p:cNvSpPr txBox="1">
                <a:spLocks noChangeArrowheads="1"/>
              </p:cNvSpPr>
              <p:nvPr/>
            </p:nvSpPr>
            <p:spPr bwMode="auto">
              <a:xfrm>
                <a:off x="1565" y="11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i="1">
                    <a:latin typeface="Trebuchet MS" pitchFamily="34" charset="0"/>
                  </a:rPr>
                  <a:t>x</a:t>
                </a:r>
                <a:r>
                  <a:rPr lang="el-GR" altLang="el-GR" sz="1600">
                    <a:latin typeface="Trebuchet MS" pitchFamily="34" charset="0"/>
                  </a:rPr>
                  <a:t> /</a:t>
                </a:r>
                <a:r>
                  <a:rPr lang="en-US" altLang="el-GR" sz="1600">
                    <a:latin typeface="Trebuchet MS" pitchFamily="34" charset="0"/>
                  </a:rPr>
                  <a:t>m</a:t>
                </a:r>
                <a:endParaRPr lang="el-GR" altLang="el-GR" sz="1600">
                  <a:latin typeface="Trebuchet MS" pitchFamily="34" charset="0"/>
                </a:endParaRPr>
              </a:p>
            </p:txBody>
          </p:sp>
          <p:sp>
            <p:nvSpPr>
              <p:cNvPr id="25612" name="Text Box 9"/>
              <p:cNvSpPr txBox="1">
                <a:spLocks noChangeArrowheads="1"/>
              </p:cNvSpPr>
              <p:nvPr/>
            </p:nvSpPr>
            <p:spPr bwMode="auto">
              <a:xfrm>
                <a:off x="3470" y="2069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i="1">
                    <a:latin typeface="Trebuchet MS" pitchFamily="34" charset="0"/>
                  </a:rPr>
                  <a:t>t</a:t>
                </a:r>
                <a:r>
                  <a:rPr lang="en-US" altLang="el-GR" sz="1600">
                    <a:latin typeface="Trebuchet MS" pitchFamily="34" charset="0"/>
                  </a:rPr>
                  <a:t> /s</a:t>
                </a:r>
                <a:endParaRPr lang="el-GR" altLang="el-GR" sz="1600">
                  <a:latin typeface="Trebuchet MS" pitchFamily="34" charset="0"/>
                </a:endParaRPr>
              </a:p>
            </p:txBody>
          </p:sp>
          <p:sp>
            <p:nvSpPr>
              <p:cNvPr id="25613" name="Text Box 10"/>
              <p:cNvSpPr txBox="1">
                <a:spLocks noChangeArrowheads="1"/>
              </p:cNvSpPr>
              <p:nvPr/>
            </p:nvSpPr>
            <p:spPr bwMode="auto">
              <a:xfrm>
                <a:off x="1565" y="363"/>
                <a:ext cx="4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>
                    <a:latin typeface="Trebuchet MS" pitchFamily="34" charset="0"/>
                  </a:rPr>
                  <a:t>1</a:t>
                </a:r>
                <a:r>
                  <a:rPr lang="en-US" altLang="el-GR" sz="1800">
                    <a:latin typeface="Trebuchet MS" pitchFamily="34" charset="0"/>
                  </a:rPr>
                  <a:t>0</a:t>
                </a:r>
                <a:r>
                  <a:rPr lang="el-GR" altLang="el-GR" sz="1800">
                    <a:latin typeface="Trebuchet MS" pitchFamily="34" charset="0"/>
                  </a:rPr>
                  <a:t>0</a:t>
                </a:r>
              </a:p>
            </p:txBody>
          </p:sp>
          <p:sp>
            <p:nvSpPr>
              <p:cNvPr id="25614" name="Text Box 11"/>
              <p:cNvSpPr txBox="1">
                <a:spLocks noChangeArrowheads="1"/>
              </p:cNvSpPr>
              <p:nvPr/>
            </p:nvSpPr>
            <p:spPr bwMode="auto">
              <a:xfrm>
                <a:off x="3152" y="206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>
                    <a:latin typeface="Trebuchet MS" pitchFamily="34" charset="0"/>
                  </a:rPr>
                  <a:t>5</a:t>
                </a:r>
                <a:endParaRPr lang="el-GR" altLang="el-GR" sz="1800">
                  <a:latin typeface="Trebuchet MS" pitchFamily="34" charset="0"/>
                </a:endParaRPr>
              </a:p>
            </p:txBody>
          </p:sp>
          <p:sp>
            <p:nvSpPr>
              <p:cNvPr id="25615" name="Line 12"/>
              <p:cNvSpPr>
                <a:spLocks noChangeShapeType="1"/>
              </p:cNvSpPr>
              <p:nvPr/>
            </p:nvSpPr>
            <p:spPr bwMode="auto">
              <a:xfrm flipV="1">
                <a:off x="1973" y="1480"/>
                <a:ext cx="1270" cy="58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6" name="Text Box 13"/>
              <p:cNvSpPr txBox="1">
                <a:spLocks noChangeArrowheads="1"/>
              </p:cNvSpPr>
              <p:nvPr/>
            </p:nvSpPr>
            <p:spPr bwMode="auto">
              <a:xfrm>
                <a:off x="1655" y="1344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>
                    <a:latin typeface="Trebuchet MS" pitchFamily="34" charset="0"/>
                  </a:rPr>
                  <a:t>40</a:t>
                </a:r>
                <a:endParaRPr lang="el-GR" altLang="el-GR" sz="1800">
                  <a:latin typeface="Trebuchet MS" pitchFamily="34" charset="0"/>
                </a:endParaRPr>
              </a:p>
            </p:txBody>
          </p:sp>
          <p:sp>
            <p:nvSpPr>
              <p:cNvPr id="25617" name="Line 14"/>
              <p:cNvSpPr>
                <a:spLocks noChangeShapeType="1"/>
              </p:cNvSpPr>
              <p:nvPr/>
            </p:nvSpPr>
            <p:spPr bwMode="auto">
              <a:xfrm>
                <a:off x="1973" y="527"/>
                <a:ext cx="1270" cy="9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8" name="Text Box 15"/>
              <p:cNvSpPr txBox="1">
                <a:spLocks noChangeArrowheads="1"/>
              </p:cNvSpPr>
              <p:nvPr/>
            </p:nvSpPr>
            <p:spPr bwMode="auto">
              <a:xfrm>
                <a:off x="1791" y="1933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>
                    <a:latin typeface="Trebuchet MS" pitchFamily="34" charset="0"/>
                  </a:rPr>
                  <a:t>0</a:t>
                </a:r>
              </a:p>
            </p:txBody>
          </p:sp>
          <p:sp>
            <p:nvSpPr>
              <p:cNvPr id="25619" name="Line 16"/>
              <p:cNvSpPr>
                <a:spLocks noChangeShapeType="1"/>
              </p:cNvSpPr>
              <p:nvPr/>
            </p:nvSpPr>
            <p:spPr bwMode="auto">
              <a:xfrm>
                <a:off x="1973" y="1480"/>
                <a:ext cx="12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4401" name="AutoShape 17"/>
              <p:cNvSpPr>
                <a:spLocks noChangeArrowheads="1"/>
              </p:cNvSpPr>
              <p:nvPr/>
            </p:nvSpPr>
            <p:spPr bwMode="auto">
              <a:xfrm>
                <a:off x="2336" y="300"/>
                <a:ext cx="317" cy="318"/>
              </a:xfrm>
              <a:prstGeom prst="wedgeRectCallout">
                <a:avLst>
                  <a:gd name="adj1" fmla="val -12458"/>
                  <a:gd name="adj2" fmla="val 14025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el-GR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A</a:t>
                </a:r>
                <a:endParaRPr lang="el-GR" alt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144402" name="AutoShape 18"/>
              <p:cNvSpPr>
                <a:spLocks noChangeArrowheads="1"/>
              </p:cNvSpPr>
              <p:nvPr/>
            </p:nvSpPr>
            <p:spPr bwMode="auto">
              <a:xfrm>
                <a:off x="2925" y="1661"/>
                <a:ext cx="272" cy="317"/>
              </a:xfrm>
              <a:prstGeom prst="wedgeRectCallout">
                <a:avLst>
                  <a:gd name="adj1" fmla="val -127574"/>
                  <a:gd name="adj2" fmla="val -3012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el-GR" sz="24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B</a:t>
                </a:r>
                <a:endParaRPr lang="el-GR" altLang="el-GR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</p:txBody>
          </p:sp>
        </p:grpSp>
        <p:sp>
          <p:nvSpPr>
            <p:cNvPr id="144403" name="Text Box 19"/>
            <p:cNvSpPr txBox="1">
              <a:spLocks noChangeArrowheads="1"/>
            </p:cNvSpPr>
            <p:nvPr/>
          </p:nvSpPr>
          <p:spPr bwMode="auto">
            <a:xfrm>
              <a:off x="839" y="2387"/>
              <a:ext cx="4581" cy="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Στο σχήμα φαίνεται το διάγραμμα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θέση – χρόνος</a:t>
              </a:r>
              <a:r>
                <a:rPr lang="el-GR" altLang="el-GR" sz="2000" b="1" i="1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για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δύο κινητά</a:t>
              </a:r>
              <a:r>
                <a:rPr lang="el-GR" altLang="el-GR" sz="20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Α και Β.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Να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υπολογίσεις  τις  ταχύτητες  των  δύο  κινητών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4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1C0F-F3E3-4802-A389-3E398295D4ED}" type="slidenum">
              <a:rPr lang="el-GR" altLang="el-GR"/>
              <a:pPr>
                <a:defRPr/>
              </a:pPr>
              <a:t>44</a:t>
            </a:fld>
            <a:endParaRPr lang="el-GR" altLang="el-GR"/>
          </a:p>
        </p:txBody>
      </p:sp>
      <p:grpSp>
        <p:nvGrpSpPr>
          <p:cNvPr id="145433" name="Group 25"/>
          <p:cNvGrpSpPr>
            <a:grpSpLocks/>
          </p:cNvGrpSpPr>
          <p:nvPr/>
        </p:nvGrpSpPr>
        <p:grpSpPr bwMode="auto">
          <a:xfrm>
            <a:off x="539751" y="91331"/>
            <a:ext cx="8355013" cy="6650037"/>
            <a:chOff x="340" y="45"/>
            <a:chExt cx="5263" cy="4090"/>
          </a:xfrm>
        </p:grpSpPr>
        <p:grpSp>
          <p:nvGrpSpPr>
            <p:cNvPr id="26629" name="Group 3"/>
            <p:cNvGrpSpPr>
              <a:grpSpLocks/>
            </p:cNvGrpSpPr>
            <p:nvPr/>
          </p:nvGrpSpPr>
          <p:grpSpPr bwMode="auto">
            <a:xfrm>
              <a:off x="340" y="45"/>
              <a:ext cx="4309" cy="1996"/>
              <a:chOff x="340" y="45"/>
              <a:chExt cx="4309" cy="1996"/>
            </a:xfrm>
          </p:grpSpPr>
          <p:sp>
            <p:nvSpPr>
              <p:cNvPr id="26631" name="Line 4"/>
              <p:cNvSpPr>
                <a:spLocks noChangeShapeType="1"/>
              </p:cNvSpPr>
              <p:nvPr/>
            </p:nvSpPr>
            <p:spPr bwMode="auto">
              <a:xfrm>
                <a:off x="4150" y="1434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6632" name="Group 5"/>
              <p:cNvGrpSpPr>
                <a:grpSpLocks/>
              </p:cNvGrpSpPr>
              <p:nvPr/>
            </p:nvGrpSpPr>
            <p:grpSpPr bwMode="auto">
              <a:xfrm>
                <a:off x="340" y="45"/>
                <a:ext cx="4309" cy="1996"/>
                <a:chOff x="340" y="45"/>
                <a:chExt cx="4309" cy="1996"/>
              </a:xfrm>
            </p:grpSpPr>
            <p:sp>
              <p:nvSpPr>
                <p:cNvPr id="2663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0" y="156"/>
                  <a:ext cx="40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2000" b="1" dirty="0" smtClean="0">
                      <a:latin typeface="Trebuchet MS" pitchFamily="34" charset="0"/>
                    </a:rPr>
                    <a:t>4</a:t>
                  </a:r>
                  <a:r>
                    <a:rPr lang="en-US" altLang="el-GR" sz="2000" b="1" dirty="0" smtClean="0">
                      <a:latin typeface="Trebuchet MS" pitchFamily="34" charset="0"/>
                    </a:rPr>
                    <a:t>.</a:t>
                  </a:r>
                  <a:endParaRPr lang="el-GR" altLang="el-GR" sz="20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26634" name="Line 7"/>
                <p:cNvSpPr>
                  <a:spLocks noChangeShapeType="1"/>
                </p:cNvSpPr>
                <p:nvPr/>
              </p:nvSpPr>
              <p:spPr bwMode="auto">
                <a:xfrm>
                  <a:off x="3288" y="1389"/>
                  <a:ext cx="862" cy="31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3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73" y="45"/>
                  <a:ext cx="0" cy="19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36" name="Line 9"/>
                <p:cNvSpPr>
                  <a:spLocks noChangeShapeType="1"/>
                </p:cNvSpPr>
                <p:nvPr/>
              </p:nvSpPr>
              <p:spPr bwMode="auto">
                <a:xfrm>
                  <a:off x="1973" y="1406"/>
                  <a:ext cx="25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65" y="119"/>
                  <a:ext cx="45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itchFamily="34" charset="0"/>
                    </a:rPr>
                    <a:t>x</a:t>
                  </a:r>
                  <a:r>
                    <a:rPr lang="el-GR" altLang="el-GR" sz="1600">
                      <a:latin typeface="Trebuchet MS" pitchFamily="34" charset="0"/>
                    </a:rPr>
                    <a:t> /</a:t>
                  </a:r>
                  <a:r>
                    <a:rPr lang="en-US" altLang="el-GR" sz="1600">
                      <a:latin typeface="Trebuchet MS" pitchFamily="34" charset="0"/>
                    </a:rPr>
                    <a:t>m</a:t>
                  </a:r>
                  <a:endParaRPr lang="el-GR" altLang="el-GR" sz="1600">
                    <a:latin typeface="Trebuchet MS" pitchFamily="34" charset="0"/>
                  </a:endParaRPr>
                </a:p>
              </p:txBody>
            </p:sp>
            <p:sp>
              <p:nvSpPr>
                <p:cNvPr id="266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41" y="1406"/>
                  <a:ext cx="4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itchFamily="34" charset="0"/>
                    </a:rPr>
                    <a:t>t</a:t>
                  </a:r>
                  <a:r>
                    <a:rPr lang="en-US" altLang="el-GR" sz="1600">
                      <a:latin typeface="Trebuchet MS" pitchFamily="34" charset="0"/>
                    </a:rPr>
                    <a:t> /s</a:t>
                  </a:r>
                  <a:endParaRPr lang="el-GR" altLang="el-GR" sz="1600">
                    <a:latin typeface="Trebuchet MS" pitchFamily="34" charset="0"/>
                  </a:endParaRPr>
                </a:p>
              </p:txBody>
            </p:sp>
            <p:sp>
              <p:nvSpPr>
                <p:cNvPr id="266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01" y="300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80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52" y="1389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30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608" y="1389"/>
                  <a:ext cx="3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20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2" name="Line 15"/>
                <p:cNvSpPr>
                  <a:spLocks noChangeShapeType="1"/>
                </p:cNvSpPr>
                <p:nvPr/>
              </p:nvSpPr>
              <p:spPr bwMode="auto">
                <a:xfrm>
                  <a:off x="2789" y="391"/>
                  <a:ext cx="545" cy="104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923" y="1389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dirty="0">
                      <a:latin typeface="Trebuchet MS" pitchFamily="34" charset="0"/>
                    </a:rPr>
                    <a:t>50</a:t>
                  </a:r>
                  <a:endParaRPr lang="el-GR" altLang="el-GR" sz="1800" dirty="0">
                    <a:latin typeface="Trebuchet MS" pitchFamily="34" charset="0"/>
                  </a:endParaRPr>
                </a:p>
              </p:txBody>
            </p:sp>
            <p:sp>
              <p:nvSpPr>
                <p:cNvPr id="2664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10" y="1570"/>
                  <a:ext cx="4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-20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789" y="391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973" y="391"/>
                  <a:ext cx="816" cy="77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7" name="Line 20"/>
                <p:cNvSpPr>
                  <a:spLocks noChangeShapeType="1"/>
                </p:cNvSpPr>
                <p:nvPr/>
              </p:nvSpPr>
              <p:spPr bwMode="auto">
                <a:xfrm>
                  <a:off x="1973" y="1706"/>
                  <a:ext cx="2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91" y="1298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800">
                      <a:latin typeface="Trebuchet MS" pitchFamily="34" charset="0"/>
                    </a:rPr>
                    <a:t>0</a:t>
                  </a:r>
                </a:p>
              </p:txBody>
            </p:sp>
            <p:sp>
              <p:nvSpPr>
                <p:cNvPr id="2664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01" y="1026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20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50" name="Line 23"/>
                <p:cNvSpPr>
                  <a:spLocks noChangeShapeType="1"/>
                </p:cNvSpPr>
                <p:nvPr/>
              </p:nvSpPr>
              <p:spPr bwMode="auto">
                <a:xfrm>
                  <a:off x="1973" y="391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145432" name="Text Box 24"/>
            <p:cNvSpPr txBox="1">
              <a:spLocks noChangeArrowheads="1"/>
            </p:cNvSpPr>
            <p:nvPr/>
          </p:nvSpPr>
          <p:spPr bwMode="auto">
            <a:xfrm>
              <a:off x="341" y="2041"/>
              <a:ext cx="5262" cy="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Στο σχήμα φαίνεται το διάγραμμα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θέση – χρόνος</a:t>
              </a:r>
              <a:r>
                <a:rPr lang="el-GR" altLang="el-GR" sz="20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για ένα κινητό που κινείται ευθύγραμμα.                                    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                                      </a:t>
              </a:r>
              <a:r>
                <a:rPr lang="el-GR" altLang="el-GR" sz="20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α</a:t>
              </a: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. </a:t>
              </a:r>
              <a:r>
                <a:rPr lang="el-GR" altLang="el-GR" sz="20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Να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σχεδιάσεις το αντίστοιχο διάγραμμα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ταχύτητα – χρόνος</a:t>
              </a:r>
              <a:r>
                <a:rPr lang="el-GR" altLang="el-GR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anose="020B0603020202020204" pitchFamily="34" charset="0"/>
                </a:rPr>
                <a:t>.                                                                           </a:t>
              </a: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β. </a:t>
              </a:r>
              <a:r>
                <a:rPr lang="el-GR" altLang="el-GR" sz="20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Να</a:t>
              </a:r>
              <a:r>
                <a:rPr lang="el-GR" altLang="el-GR" sz="2000" b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υπολογίσεις τη μετατόπιση του κινητού από τη χρονική στιγμή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   </a:t>
              </a:r>
              <a:r>
                <a:rPr lang="en-US" altLang="el-GR" sz="2000" i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t</a:t>
              </a:r>
              <a:r>
                <a:rPr lang="el-GR" altLang="el-GR" sz="2000" i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0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μέχρι τη χρονική στιγμή </a:t>
              </a:r>
              <a:r>
                <a:rPr lang="en-US" altLang="el-GR" sz="2000" i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t</a:t>
              </a:r>
              <a:r>
                <a:rPr lang="el-GR" altLang="el-GR" sz="2000" i="1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5</a:t>
              </a:r>
              <a:r>
                <a:rPr lang="en-US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0s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.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            </a:t>
              </a:r>
              <a:r>
                <a:rPr lang="el-GR" altLang="el-GR" sz="2000" dirty="0" smtClean="0">
                  <a:solidFill>
                    <a:srgbClr val="000000"/>
                  </a:solidFill>
                  <a:latin typeface="Trebuchet MS" panose="020B0603020202020204" pitchFamily="34" charset="0"/>
                </a:rPr>
                <a:t>                                         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altLang="el-GR" sz="2000" b="1" dirty="0">
                  <a:latin typeface="Trebuchet MS" panose="020B0603020202020204" pitchFamily="34" charset="0"/>
                </a:rPr>
                <a:t>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υπολογίσεις το διάστημα που έχει διανύσει το κινητό στο ίδιο χρονικό διάστημα.</a:t>
              </a:r>
              <a:r>
                <a:rPr lang="el-GR" altLang="el-GR" sz="2000" b="1" dirty="0">
                  <a:latin typeface="Trebuchet MS" panose="020B0603020202020204" pitchFamily="34" charset="0"/>
                </a:rPr>
                <a:t> </a:t>
              </a:r>
              <a:endPara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23628" y="304253"/>
            <a:ext cx="6912768" cy="114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Επίσης, αφού η ταχύτητα δείχνει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την κατεύθυνση στην οποία κινείται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 κινητό, τότε</a:t>
            </a:r>
            <a:endParaRPr lang="el-GR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0743"/>
            <a:ext cx="1075184" cy="102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928380"/>
            <a:ext cx="741682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αλλάζει η κατεύθυνση</a:t>
            </a:r>
            <a:r>
              <a:rPr 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αλλάζει η ταχύτητα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κινητού, έστω κι αν το μέτρο της δεν αλλάζει.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3167456" y="1685528"/>
            <a:ext cx="2857500" cy="2895600"/>
            <a:chOff x="3167456" y="1685528"/>
            <a:chExt cx="2857500" cy="289560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3167456" y="1685528"/>
              <a:ext cx="2857500" cy="2895600"/>
              <a:chOff x="3167456" y="1685528"/>
              <a:chExt cx="2857500" cy="2895600"/>
            </a:xfrm>
          </p:grpSpPr>
          <p:pic>
            <p:nvPicPr>
              <p:cNvPr id="13314" name="Picture 2" descr="C:\Users\Merkouris\Desktop\4-02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456" y="1685528"/>
                <a:ext cx="2857500" cy="2895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635896" y="3133328"/>
                    <a:ext cx="432048" cy="338554"/>
                  </a:xfrm>
                  <a:prstGeom prst="rect">
                    <a:avLst/>
                  </a:prstGeom>
                  <a:solidFill>
                    <a:srgbClr val="FFF2E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oMath>
                      </m:oMathPara>
                    </a14:m>
                    <a:endParaRPr lang="el-GR" sz="1600" b="1" i="1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5896" y="3133328"/>
                    <a:ext cx="432048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436096" y="4228842"/>
                  <a:ext cx="360040" cy="338554"/>
                </a:xfrm>
                <a:prstGeom prst="rect">
                  <a:avLst/>
                </a:prstGeom>
                <a:solidFill>
                  <a:srgbClr val="FFF2E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oMath>
                    </m:oMathPara>
                  </a14:m>
                  <a:endParaRPr lang="el-GR" sz="1600" b="1" i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4228842"/>
                  <a:ext cx="360040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03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6C82B-8DD3-4917-B7A8-90C5C9D33774}" type="slidenum">
              <a:rPr lang="el-GR" altLang="el-GR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908720"/>
            <a:ext cx="6408713" cy="79208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ομαλή κίνηση</a:t>
            </a:r>
          </a:p>
        </p:txBody>
      </p:sp>
      <p:pic>
        <p:nvPicPr>
          <p:cNvPr id="12290" name="Picture 2" descr="C:\Users\Merkouris\Desktop\Introduction_to_animation_walkcycle_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104456" cy="350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D94EB-508D-4275-ADEB-1C5893B19BB6}" type="slidenum">
              <a:rPr lang="el-GR" altLang="el-GR"/>
              <a:pPr>
                <a:defRPr/>
              </a:pPr>
              <a:t>7</a:t>
            </a:fld>
            <a:endParaRPr lang="el-GR" altLang="el-GR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42988" y="3212976"/>
            <a:ext cx="727233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Ευθύγραμμη ομαλή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είναι η κίνηση κατά την οποία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το κινητό</a:t>
            </a:r>
            <a:r>
              <a:rPr lang="el-GR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έχει σταθερή κατεύθυνση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και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μέτρο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της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ταχύτητας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είναι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σταθερό,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ή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ταχύτητα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διάνυσμα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είναι σταθερή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(οπότε σε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ίσους χρόνους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διανύονται </a:t>
            </a:r>
            <a:r>
              <a:rPr lang="el-GR" alt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ίσες μετατοπίσεις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).</a:t>
            </a: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1391256" y="289952"/>
            <a:ext cx="1802610" cy="2792491"/>
            <a:chOff x="1457325" y="296863"/>
            <a:chExt cx="1676400" cy="280828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4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7475929"/>
                    </p:ext>
                  </p:extLst>
                </p:nvPr>
              </p:nvGraphicFramePr>
              <p:xfrm>
                <a:off x="1457325" y="296863"/>
                <a:ext cx="1676400" cy="28082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26" name="Φωτογραφία του Photo Editor" r:id="rId4" imgW="1228571" imgH="2057143" progId="MSPhotoEd.3">
                        <p:embed/>
                      </p:oleObj>
                    </mc:Choice>
                    <mc:Fallback>
                      <p:oleObj name="Φωτογραφία του Photo Editor" r:id="rId4" imgW="1228571" imgH="20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96863"/>
                              <a:ext cx="1676400" cy="2808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4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7475929"/>
                    </p:ext>
                  </p:extLst>
                </p:nvPr>
              </p:nvGraphicFramePr>
              <p:xfrm>
                <a:off x="1457325" y="296863"/>
                <a:ext cx="1676400" cy="28082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818" name="Φωτογραφία του Photo Editor" r:id="rId6" imgW="1228571" imgH="2057143" progId="MSPhotoEd.3">
                        <p:embed/>
                      </p:oleObj>
                    </mc:Choice>
                    <mc:Fallback>
                      <p:oleObj name="Φωτογραφία του Photo Editor" r:id="rId6" imgW="1228571" imgH="20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96863"/>
                              <a:ext cx="1676400" cy="2808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2486798" y="2404473"/>
              <a:ext cx="541544" cy="340469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t</a:t>
              </a:r>
              <a:r>
                <a:rPr lang="en-US" sz="1600" b="1" dirty="0" smtClean="0"/>
                <a:t> = 0</a:t>
              </a:r>
              <a:endParaRPr lang="el-GR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3718" y="1754565"/>
              <a:ext cx="324036" cy="338554"/>
            </a:xfrm>
            <a:prstGeom prst="rect">
              <a:avLst/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l-GR" sz="1600" b="1" dirty="0"/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157817" y="375261"/>
              <a:ext cx="541406" cy="418431"/>
              <a:chOff x="355250" y="798017"/>
              <a:chExt cx="541406" cy="418431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27644" y="798017"/>
                    <a:ext cx="369012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644" y="798017"/>
                    <a:ext cx="369012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355250" y="1213099"/>
                <a:ext cx="541406" cy="3349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Ομάδα 17"/>
          <p:cNvGrpSpPr/>
          <p:nvPr/>
        </p:nvGrpSpPr>
        <p:grpSpPr>
          <a:xfrm>
            <a:off x="3131840" y="260648"/>
            <a:ext cx="1717520" cy="2808288"/>
            <a:chOff x="3131840" y="260648"/>
            <a:chExt cx="1717520" cy="28082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3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0639903"/>
                    </p:ext>
                  </p:extLst>
                </p:nvPr>
              </p:nvGraphicFramePr>
              <p:xfrm>
                <a:off x="3131840" y="260648"/>
                <a:ext cx="1662112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27" name="Φωτογραφία του Photo Editor" r:id="rId12" imgW="1228571" imgH="2076740" progId="MSPhotoEd.3">
                        <p:embed/>
                      </p:oleObj>
                    </mc:Choice>
                    <mc:Fallback>
                      <p:oleObj name="Φωτογραφία του Photo Editor" r:id="rId12" imgW="1228571" imgH="2076740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1840" y="260648"/>
                              <a:ext cx="1662112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3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0639903"/>
                    </p:ext>
                  </p:extLst>
                </p:nvPr>
              </p:nvGraphicFramePr>
              <p:xfrm>
                <a:off x="3131840" y="260648"/>
                <a:ext cx="1662112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39" name="Φωτογραφία του Photo Editor" r:id="rId14" imgW="1228571" imgH="2076740" progId="MSPhotoEd.3">
                        <p:embed/>
                      </p:oleObj>
                    </mc:Choice>
                    <mc:Fallback>
                      <p:oleObj name="Φωτογραφία του Photo Editor" r:id="rId14" imgW="1228571" imgH="2076740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1840" y="260648"/>
                              <a:ext cx="1662112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3473718" y="1700808"/>
              <a:ext cx="648072" cy="338554"/>
            </a:xfrm>
            <a:prstGeom prst="rect">
              <a:avLst/>
            </a:prstGeom>
            <a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72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 m</a:t>
              </a:r>
              <a:endParaRPr lang="el-GR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3701" y="2430587"/>
              <a:ext cx="725659" cy="338554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t</a:t>
              </a:r>
              <a:r>
                <a:rPr lang="en-US" sz="1600" b="1" dirty="0" smtClean="0"/>
                <a:t> = </a:t>
              </a:r>
              <a:r>
                <a:rPr lang="el-GR" sz="1600" b="1" dirty="0" smtClean="0"/>
                <a:t>1 </a:t>
              </a:r>
              <a:r>
                <a:rPr lang="en-US" sz="1600" b="1" dirty="0" smtClean="0"/>
                <a:t>s</a:t>
              </a:r>
              <a:endParaRPr lang="el-GR" sz="1600" b="1" dirty="0"/>
            </a:p>
          </p:txBody>
        </p:sp>
        <p:grpSp>
          <p:nvGrpSpPr>
            <p:cNvPr id="21" name="Ομάδα 20"/>
            <p:cNvGrpSpPr/>
            <p:nvPr/>
          </p:nvGrpSpPr>
          <p:grpSpPr>
            <a:xfrm>
              <a:off x="3797754" y="351240"/>
              <a:ext cx="599506" cy="422756"/>
              <a:chOff x="332753" y="773996"/>
              <a:chExt cx="599506" cy="422756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93482" y="773996"/>
                    <a:ext cx="438777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82" y="773996"/>
                    <a:ext cx="438777" cy="36933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Ευθύγραμμο βέλος σύνδεσης 22"/>
              <p:cNvCxnSpPr/>
              <p:nvPr/>
            </p:nvCxnSpPr>
            <p:spPr>
              <a:xfrm>
                <a:off x="332753" y="1196752"/>
                <a:ext cx="599506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Ομάδα 18"/>
          <p:cNvGrpSpPr/>
          <p:nvPr/>
        </p:nvGrpSpPr>
        <p:grpSpPr>
          <a:xfrm>
            <a:off x="4716463" y="260350"/>
            <a:ext cx="1631400" cy="2808288"/>
            <a:chOff x="4716463" y="260350"/>
            <a:chExt cx="1631400" cy="28082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1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3213461"/>
                    </p:ext>
                  </p:extLst>
                </p:nvPr>
              </p:nvGraphicFramePr>
              <p:xfrm>
                <a:off x="4716463" y="260350"/>
                <a:ext cx="1595437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28" name="Φωτογραφία του Photo Editor" r:id="rId18" imgW="1152381" imgH="2029108" progId="MSPhotoEd.3">
                        <p:embed/>
                      </p:oleObj>
                    </mc:Choice>
                    <mc:Fallback>
                      <p:oleObj name="Φωτογραφία του Photo Editor" r:id="rId18" imgW="1152381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16463" y="260350"/>
                              <a:ext cx="1595437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1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3213461"/>
                    </p:ext>
                  </p:extLst>
                </p:nvPr>
              </p:nvGraphicFramePr>
              <p:xfrm>
                <a:off x="4716463" y="260350"/>
                <a:ext cx="1595437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40" name="Φωτογραφία του Photo Editor" r:id="rId20" imgW="1152381" imgH="2029108" progId="MSPhotoEd.3">
                        <p:embed/>
                      </p:oleObj>
                    </mc:Choice>
                    <mc:Fallback>
                      <p:oleObj name="Φωτογραφία του Photo Editor" r:id="rId20" imgW="1152381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16463" y="260350"/>
                              <a:ext cx="1595437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24" name="Ομάδα 23"/>
            <p:cNvGrpSpPr/>
            <p:nvPr/>
          </p:nvGrpSpPr>
          <p:grpSpPr>
            <a:xfrm>
              <a:off x="5283925" y="351240"/>
              <a:ext cx="631344" cy="422756"/>
              <a:chOff x="231151" y="773996"/>
              <a:chExt cx="631344" cy="422756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93483" y="773996"/>
                    <a:ext cx="369012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83" y="773996"/>
                    <a:ext cx="369012" cy="36933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Ευθύγραμμο βέλος σύνδεσης 25"/>
              <p:cNvCxnSpPr/>
              <p:nvPr/>
            </p:nvCxnSpPr>
            <p:spPr>
              <a:xfrm>
                <a:off x="231151" y="1196752"/>
                <a:ext cx="631344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22204" y="2404473"/>
              <a:ext cx="725659" cy="338554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t</a:t>
              </a:r>
              <a:r>
                <a:rPr lang="en-US" sz="1600" b="1" dirty="0" smtClean="0"/>
                <a:t> = 2</a:t>
              </a:r>
              <a:r>
                <a:rPr lang="el-GR" sz="1600" b="1" dirty="0" smtClean="0"/>
                <a:t> </a:t>
              </a:r>
              <a:r>
                <a:rPr lang="en-US" sz="1600" b="1" dirty="0" smtClean="0"/>
                <a:t>s</a:t>
              </a:r>
              <a:endParaRPr lang="el-GR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74132" y="1741548"/>
              <a:ext cx="648072" cy="338554"/>
            </a:xfrm>
            <a:prstGeom prst="rect">
              <a:avLst/>
            </a:prstGeom>
            <a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20 m</a:t>
              </a:r>
              <a:endParaRPr lang="el-GR" sz="1600" b="1" dirty="0"/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6300788" y="260350"/>
            <a:ext cx="1799604" cy="2808610"/>
            <a:chOff x="6300788" y="260350"/>
            <a:chExt cx="1799604" cy="280861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2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6211992"/>
                    </p:ext>
                  </p:extLst>
                </p:nvPr>
              </p:nvGraphicFramePr>
              <p:xfrm>
                <a:off x="6300788" y="260350"/>
                <a:ext cx="1799604" cy="28086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29" name="Φωτογραφία του Photo Editor" r:id="rId24" imgW="1200318" imgH="2029108" progId="MSPhotoEd.3">
                        <p:embed/>
                      </p:oleObj>
                    </mc:Choice>
                    <mc:Fallback>
                      <p:oleObj name="Φωτογραφία του Photo Editor" r:id="rId24" imgW="1200318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0788" y="260350"/>
                              <a:ext cx="1799604" cy="28086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2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6211992"/>
                    </p:ext>
                  </p:extLst>
                </p:nvPr>
              </p:nvGraphicFramePr>
              <p:xfrm>
                <a:off x="6300788" y="260350"/>
                <a:ext cx="1799604" cy="28086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41" name="Φωτογραφία του Photo Editor" r:id="rId26" imgW="1200318" imgH="2029108" progId="MSPhotoEd.3">
                        <p:embed/>
                      </p:oleObj>
                    </mc:Choice>
                    <mc:Fallback>
                      <p:oleObj name="Φωτογραφία του Photo Editor" r:id="rId26" imgW="1200318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0788" y="260350"/>
                              <a:ext cx="1799604" cy="28086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27" name="Ομάδα 26"/>
            <p:cNvGrpSpPr/>
            <p:nvPr/>
          </p:nvGrpSpPr>
          <p:grpSpPr>
            <a:xfrm>
              <a:off x="7002498" y="351240"/>
              <a:ext cx="667119" cy="422756"/>
              <a:chOff x="427158" y="773996"/>
              <a:chExt cx="667119" cy="422756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31805" y="773996"/>
                    <a:ext cx="562472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05" y="773996"/>
                    <a:ext cx="562472" cy="369332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Ευθύγραμμο βέλος σύνδεσης 28"/>
              <p:cNvCxnSpPr/>
              <p:nvPr/>
            </p:nvCxnSpPr>
            <p:spPr>
              <a:xfrm>
                <a:off x="427158" y="1196752"/>
                <a:ext cx="562702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323978" y="2434757"/>
              <a:ext cx="725659" cy="338554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/>
                <a:t>t</a:t>
              </a:r>
              <a:r>
                <a:rPr lang="en-US" sz="1600" b="1" dirty="0" smtClean="0"/>
                <a:t> = 3</a:t>
              </a:r>
              <a:r>
                <a:rPr lang="el-GR" sz="1600" b="1" dirty="0" smtClean="0"/>
                <a:t> </a:t>
              </a:r>
              <a:r>
                <a:rPr lang="en-US" sz="1600" b="1" dirty="0" smtClean="0"/>
                <a:t>s</a:t>
              </a:r>
              <a:endParaRPr lang="el-GR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78462" y="1746718"/>
              <a:ext cx="648072" cy="338554"/>
            </a:xfrm>
            <a:prstGeom prst="rect">
              <a:avLst/>
            </a:prstGeom>
            <a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30 m</a:t>
              </a:r>
              <a:endParaRPr lang="el-GR" sz="1600" b="1" dirty="0"/>
            </a:p>
          </p:txBody>
        </p:sp>
        <p:grpSp>
          <p:nvGrpSpPr>
            <p:cNvPr id="20" name="Ομάδα 19"/>
            <p:cNvGrpSpPr/>
            <p:nvPr/>
          </p:nvGrpSpPr>
          <p:grpSpPr>
            <a:xfrm>
              <a:off x="7345581" y="1277954"/>
              <a:ext cx="352581" cy="354173"/>
              <a:chOff x="7345581" y="1277954"/>
              <a:chExt cx="352581" cy="35417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45581" y="1293573"/>
                <a:ext cx="324036" cy="338554"/>
              </a:xfrm>
              <a:prstGeom prst="rect">
                <a:avLst/>
              </a:prstGeom>
              <a:gradFill flip="none" rotWithShape="1">
                <a:gsLst>
                  <a:gs pos="24000">
                    <a:schemeClr val="bg1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x</a:t>
                </a:r>
                <a:endParaRPr lang="el-GR" sz="1600" b="1" dirty="0"/>
              </a:p>
            </p:txBody>
          </p:sp>
          <p:cxnSp>
            <p:nvCxnSpPr>
              <p:cNvPr id="35" name="Ευθύγραμμο βέλος σύνδεσης 34"/>
              <p:cNvCxnSpPr/>
              <p:nvPr/>
            </p:nvCxnSpPr>
            <p:spPr>
              <a:xfrm>
                <a:off x="7347607" y="1277954"/>
                <a:ext cx="350555" cy="0"/>
              </a:xfrm>
              <a:prstGeom prst="straightConnector1">
                <a:avLst/>
              </a:prstGeom>
              <a:blipFill>
                <a:blip r:embed="rId2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589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5DAF5-E8E9-4D2D-9B13-28C1FC7AB6D9}" type="slidenum">
              <a:rPr lang="el-GR" altLang="el-GR"/>
              <a:pPr>
                <a:defRPr/>
              </a:pPr>
              <a:t>8</a:t>
            </a:fld>
            <a:endParaRPr lang="el-GR" altLang="el-GR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389996" y="201631"/>
            <a:ext cx="51563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έννοια της ταχύτητας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(στην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Ευθύγραμμη Ομαλή Κίνηση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81" name="AutoShape 6"/>
          <p:cNvSpPr>
            <a:spLocks noChangeArrowheads="1"/>
          </p:cNvSpPr>
          <p:nvPr/>
        </p:nvSpPr>
        <p:spPr bwMode="auto">
          <a:xfrm>
            <a:off x="6351857" y="548680"/>
            <a:ext cx="2396607" cy="1152128"/>
          </a:xfrm>
          <a:prstGeom prst="cloudCallout">
            <a:avLst>
              <a:gd name="adj1" fmla="val 27650"/>
              <a:gd name="adj2" fmla="val 732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l-GR" altLang="el-GR" sz="1600" b="1" dirty="0" smtClean="0"/>
              <a:t>Τι σημαίνει ταχύτητα ίση με 10</a:t>
            </a:r>
            <a:r>
              <a:rPr lang="en-US" altLang="el-GR" sz="1600" b="1" dirty="0" smtClean="0"/>
              <a:t>m/s</a:t>
            </a:r>
            <a:r>
              <a:rPr lang="en-US" altLang="el-GR" sz="1800" b="1" dirty="0" smtClean="0"/>
              <a:t>;</a:t>
            </a:r>
            <a:endParaRPr lang="en-US" altLang="el-GR" sz="1800" b="1" dirty="0"/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138237" y="1562206"/>
            <a:ext cx="6481763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/>
              <a:t>Το σώμα που έχει αυτή την σταθερή ταχύτητα, σε κάθε 1</a:t>
            </a:r>
            <a:r>
              <a:rPr lang="en-US" altLang="el-GR" sz="2000" b="1" dirty="0"/>
              <a:t>s </a:t>
            </a:r>
            <a:r>
              <a:rPr lang="el-GR" altLang="el-GR" sz="2000" b="1" dirty="0"/>
              <a:t>μετατοπίζεται κατά </a:t>
            </a:r>
            <a:r>
              <a:rPr lang="el-GR" altLang="el-GR" sz="2000" b="1" dirty="0" smtClean="0"/>
              <a:t>10</a:t>
            </a:r>
            <a:r>
              <a:rPr lang="en-US" altLang="el-GR" sz="2000" b="1" dirty="0" smtClean="0"/>
              <a:t>m</a:t>
            </a:r>
            <a:r>
              <a:rPr lang="en-US" altLang="el-GR" sz="2000" b="1" dirty="0"/>
              <a:t>. </a:t>
            </a:r>
            <a:r>
              <a:rPr lang="el-GR" altLang="el-GR" sz="2000" b="1" dirty="0"/>
              <a:t>Δηλαδή, σε </a:t>
            </a:r>
            <a:r>
              <a:rPr lang="el-GR" altLang="el-GR" sz="2000" b="1" dirty="0" smtClean="0"/>
              <a:t>2</a:t>
            </a:r>
            <a:r>
              <a:rPr lang="en-US" altLang="el-GR" sz="2000" b="1" dirty="0" smtClean="0"/>
              <a:t>s </a:t>
            </a:r>
            <a:r>
              <a:rPr lang="el-GR" altLang="el-GR" sz="2000" b="1" dirty="0"/>
              <a:t>θα έχει </a:t>
            </a:r>
            <a:r>
              <a:rPr lang="el-GR" altLang="el-GR" sz="2000" b="1" dirty="0" smtClean="0"/>
              <a:t>μετατοπιστεί κατά 20</a:t>
            </a:r>
            <a:r>
              <a:rPr lang="en-US" altLang="el-GR" sz="2000" b="1" dirty="0" smtClean="0"/>
              <a:t>m</a:t>
            </a:r>
            <a:r>
              <a:rPr lang="el-GR" altLang="el-GR" sz="2000" b="1" dirty="0" smtClean="0"/>
              <a:t>, σε 3</a:t>
            </a:r>
            <a:r>
              <a:rPr lang="en-US" altLang="el-GR" sz="2000" b="1" dirty="0" smtClean="0"/>
              <a:t>s </a:t>
            </a:r>
            <a:r>
              <a:rPr lang="el-GR" altLang="el-GR" sz="2000" b="1" dirty="0" smtClean="0"/>
              <a:t>κατά 30</a:t>
            </a:r>
            <a:r>
              <a:rPr lang="en-US" altLang="el-GR" sz="2000" b="1" dirty="0" smtClean="0"/>
              <a:t>m </a:t>
            </a:r>
            <a:r>
              <a:rPr lang="el-GR" altLang="el-GR" sz="2000" b="1" dirty="0" smtClean="0"/>
              <a:t>κοκ</a:t>
            </a:r>
            <a:r>
              <a:rPr lang="en-US" altLang="el-GR" sz="2000" b="1" dirty="0" smtClean="0"/>
              <a:t>.</a:t>
            </a:r>
            <a:endParaRPr lang="en-US" altLang="el-GR" sz="2000" b="1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/>
              <a:t>Ο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Usain Bolt </a:t>
            </a:r>
            <a:r>
              <a:rPr lang="el-GR" altLang="el-GR" sz="1800" dirty="0" smtClean="0"/>
              <a:t>(βάλτε ήχο -</a:t>
            </a:r>
            <a:r>
              <a:rPr lang="en-US" altLang="el-GR" sz="1800" dirty="0" smtClean="0"/>
              <a:t> </a:t>
            </a:r>
            <a:r>
              <a:rPr lang="el-GR" altLang="el-GR" sz="1800" dirty="0" smtClean="0"/>
              <a:t>αγώνας </a:t>
            </a:r>
            <a:r>
              <a:rPr lang="el-GR" altLang="el-GR" sz="1800" dirty="0"/>
              <a:t>στο Βερολίνο το 2009)</a:t>
            </a:r>
            <a:r>
              <a:rPr lang="el-GR" altLang="el-GR" sz="1800" b="1" dirty="0"/>
              <a:t>  κατέχει το παγκόσμιο ρεκόρ των 100</a:t>
            </a:r>
            <a:r>
              <a:rPr lang="en-US" altLang="el-GR" sz="1800" b="1" dirty="0"/>
              <a:t>m</a:t>
            </a:r>
            <a:r>
              <a:rPr lang="el-GR" altLang="el-GR" sz="1800" b="1" dirty="0"/>
              <a:t> σε 9,58</a:t>
            </a:r>
            <a:r>
              <a:rPr lang="en-US" altLang="el-GR" sz="1800" b="1" dirty="0"/>
              <a:t>s. </a:t>
            </a:r>
            <a:r>
              <a:rPr lang="el-GR" altLang="el-GR" sz="1800" b="1" dirty="0"/>
              <a:t>Αν υποθέσουμε ότι διανύει όλη τη διαδρομή με σταθερό ρυθμό (σταθερή ταχύτητα) πόση είναι αυτή η ταχύτητα</a:t>
            </a:r>
            <a:r>
              <a:rPr lang="en-US" altLang="el-GR" sz="1800" b="1" dirty="0"/>
              <a:t>;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896871" y="4898744"/>
            <a:ext cx="5472608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μέτρο της ταχύτητας εκφράζει τον ρυθμό με τον οποίο αλλάζει θέση ένα κινητό.</a:t>
            </a:r>
            <a:endParaRPr lang="en-US" alt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21" name="Text Box 17"/>
              <p:cNvSpPr txBox="1">
                <a:spLocks noChangeArrowheads="1"/>
              </p:cNvSpPr>
              <p:nvPr/>
            </p:nvSpPr>
            <p:spPr bwMode="auto">
              <a:xfrm>
                <a:off x="6361417" y="4413960"/>
                <a:ext cx="2016125" cy="461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περίπου 10,43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r>
                          <a:rPr lang="en-US" altLang="el-GR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𝐬</m:t>
                        </m:r>
                      </m:den>
                    </m:f>
                  </m:oMath>
                </a14:m>
                <a:r>
                  <a:rPr lang="el-GR" alt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endPara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392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417" y="4413960"/>
                <a:ext cx="2016125" cy="461729"/>
              </a:xfrm>
              <a:prstGeom prst="rect">
                <a:avLst/>
              </a:prstGeom>
              <a:blipFill>
                <a:blip r:embed="rId3"/>
                <a:stretch>
                  <a:fillRect l="-3030" b="-144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56" y="1971115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18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7181" grpId="0" animBg="1"/>
      <p:bldP spid="123917" grpId="0"/>
      <p:bldP spid="1239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3883E-1503-4CFE-AD24-36D763669F39}" type="slidenum">
              <a:rPr lang="el-GR" altLang="el-GR"/>
              <a:pPr>
                <a:defRPr/>
              </a:pPr>
              <a:t>9</a:t>
            </a:fld>
            <a:endParaRPr lang="el-GR" altLang="el-GR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079500" y="620688"/>
            <a:ext cx="698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Εξίσωση Κίνησης στην Ευθύγραμμη Ομαλή Κίνηση</a:t>
            </a:r>
            <a:endParaRPr lang="en-US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4" name="Picture 2" descr="C:\Users\Merkouris\Desktop\giph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838601" cy="33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2429</Words>
  <Application>Microsoft Office PowerPoint</Application>
  <PresentationFormat>Προβολή στην οθόνη (4:3)</PresentationFormat>
  <Paragraphs>344</Paragraphs>
  <Slides>44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57" baseType="lpstr">
      <vt:lpstr>Arial</vt:lpstr>
      <vt:lpstr>Calibri</vt:lpstr>
      <vt:lpstr>Cambria Math</vt:lpstr>
      <vt:lpstr>Comic Sans MS</vt:lpstr>
      <vt:lpstr>SymbolMT</vt:lpstr>
      <vt:lpstr>Times New Roman</vt:lpstr>
      <vt:lpstr>TimesNewRomanPSMT</vt:lpstr>
      <vt:lpstr>Trebuchet MS</vt:lpstr>
      <vt:lpstr>Verdana</vt:lpstr>
      <vt:lpstr>Wingdings</vt:lpstr>
      <vt:lpstr>2_Θέμα του Office</vt:lpstr>
      <vt:lpstr>Εξίσωση</vt:lpstr>
      <vt:lpstr>Φωτογραφία του Photo Editor</vt:lpstr>
      <vt:lpstr>Η έννοια της ταχύτητας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Ευθύγραμμη ομαλή κίνηση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Γραφικές παραστάσεις στην Ευθύγραμμη Ομαλή Κίνηση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petros xirodimas</cp:lastModifiedBy>
  <cp:revision>226</cp:revision>
  <dcterms:created xsi:type="dcterms:W3CDTF">2017-10-07T18:04:20Z</dcterms:created>
  <dcterms:modified xsi:type="dcterms:W3CDTF">2020-10-04T07:46:22Z</dcterms:modified>
</cp:coreProperties>
</file>