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  <p:sldId id="257" r:id="rId3"/>
    <p:sldId id="270" r:id="rId4"/>
    <p:sldId id="271" r:id="rId5"/>
    <p:sldId id="272" r:id="rId6"/>
    <p:sldId id="273" r:id="rId7"/>
    <p:sldId id="275" r:id="rId8"/>
    <p:sldId id="274" r:id="rId9"/>
    <p:sldId id="276" r:id="rId10"/>
    <p:sldId id="285" r:id="rId11"/>
    <p:sldId id="286" r:id="rId12"/>
    <p:sldId id="287" r:id="rId13"/>
    <p:sldId id="277" r:id="rId14"/>
    <p:sldId id="278" r:id="rId15"/>
    <p:sldId id="279" r:id="rId16"/>
    <p:sldId id="280" r:id="rId17"/>
    <p:sldId id="290" r:id="rId18"/>
    <p:sldId id="289" r:id="rId19"/>
    <p:sldId id="282" r:id="rId20"/>
    <p:sldId id="293" r:id="rId21"/>
    <p:sldId id="291" r:id="rId22"/>
    <p:sldId id="281" r:id="rId23"/>
    <p:sldId id="283" r:id="rId24"/>
    <p:sldId id="292" r:id="rId2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B6B23"/>
    <a:srgbClr val="FF9900"/>
    <a:srgbClr val="F68B32"/>
    <a:srgbClr val="F68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08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6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026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24F44-E708-4DD5-AF0A-FCEF5BE8A6F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78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sz="quarter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914400" y="19812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914400" y="41148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482F6-6567-444F-9A04-38D96E42A2C9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119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3AF50-8782-40CF-8B53-39F564DB54A3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818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Τίτλος και Αντικείμενο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altLang="el-GR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A2E8E-A6A2-4C00-8D22-066B12895CBB}" type="slidenum">
              <a:rPr lang="el-GR" alt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 alt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040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69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01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50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7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81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0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9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56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rgbClr val="FFFFCC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12/10/2017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51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physicsgg.me/" TargetMode="External"/><Relationship Id="rId3" Type="http://schemas.openxmlformats.org/officeDocument/2006/relationships/hyperlink" Target="https://www.youtube.com/watch?v=ulbZLXDXIq4" TargetMode="External"/><Relationship Id="rId7" Type="http://schemas.openxmlformats.org/officeDocument/2006/relationships/hyperlink" Target="https://www.seilias.gr/index.php?option=com_content&amp;task=view&amp;id=466&amp;Itemid=60&amp;catid=65" TargetMode="External"/><Relationship Id="rId12" Type="http://schemas.openxmlformats.org/officeDocument/2006/relationships/hyperlink" Target="https://www.youtube.com/watch?v=m7OTXDkHud0&amp;list=PL_AVbb8Ku5p8xud5gLitDSXKycyj47Fb7&amp;index=13" TargetMode="External"/><Relationship Id="rId2" Type="http://schemas.openxmlformats.org/officeDocument/2006/relationships/hyperlink" Target="http://users.sch.gr/kassetas/zzzzzzzzzzNEWTONLAWS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eilias.gr/" TargetMode="External"/><Relationship Id="rId11" Type="http://schemas.openxmlformats.org/officeDocument/2006/relationships/hyperlink" Target="http://megatv.com/default.asp" TargetMode="External"/><Relationship Id="rId5" Type="http://schemas.openxmlformats.org/officeDocument/2006/relationships/hyperlink" Target="https://www.youtube.com/watch?v=u6EZluvW6fc" TargetMode="External"/><Relationship Id="rId10" Type="http://schemas.openxmlformats.org/officeDocument/2006/relationships/hyperlink" Target="http://ylikonet200.blogspot.gr/p/blog-page_01.html" TargetMode="External"/><Relationship Id="rId4" Type="http://schemas.openxmlformats.org/officeDocument/2006/relationships/hyperlink" Target="https://www.youtube.com/channel/UCTwi6wQYhnSWpMgJA4d3sdw" TargetMode="External"/><Relationship Id="rId9" Type="http://schemas.openxmlformats.org/officeDocument/2006/relationships/hyperlink" Target="https://physicsgg.me/2011/09/06/%CE%BF%CE%B9-%CE%BD%CF%8C%CE%BC%CE%BF%CE%B9-%CF%84%CE%BF%CF%85-%CE%BD%CE%B5%CF%8D%CF%84%CF%89%CE%BD%CE%B1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merkopanas.blogspot.gr/2017/12/newton-hot-potatoes.html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Μερκ. Παναγιωτόπουλος-Φυσικός         </a:t>
            </a: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www.merkopanas.blogspot.gr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46277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778512" y="312234"/>
            <a:ext cx="6634976" cy="1219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Δυναμική στο επίπεδο</a:t>
            </a:r>
          </a:p>
          <a:p>
            <a:pPr>
              <a:lnSpc>
                <a:spcPct val="150000"/>
              </a:lnSpc>
              <a:defRPr/>
            </a:pPr>
            <a:r>
              <a:rPr lang="en-US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O</a:t>
            </a: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Τρίτος  Νόμος της </a:t>
            </a: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Κίνησης</a:t>
            </a:r>
            <a:endParaRPr lang="en-US" altLang="el-GR" sz="32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4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bg1">
                    <a:lumMod val="50000"/>
                  </a:schemeClr>
                </a:solidFill>
              </a:rPr>
              <a:pPr/>
              <a:t>10</a:t>
            </a:fld>
            <a:endParaRPr lang="el-G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5848" y="1379633"/>
            <a:ext cx="1041668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Αναλυτική παρουσίαση των νόμων του </a:t>
            </a:r>
            <a:r>
              <a:rPr lang="en-US" sz="2000" b="1" dirty="0" smtClean="0">
                <a:latin typeface="Comic Sans MS" panose="030F0702030302020204" pitchFamily="66" charset="0"/>
              </a:rPr>
              <a:t>Newton </a:t>
            </a:r>
            <a:r>
              <a:rPr lang="el-GR" sz="2000" b="1" dirty="0" smtClean="0">
                <a:latin typeface="Comic Sans MS" panose="030F0702030302020204" pitchFamily="66" charset="0"/>
              </a:rPr>
              <a:t>από τον Ανδρέα Ι. </a:t>
            </a:r>
            <a:r>
              <a:rPr lang="el-GR" sz="2000" b="1" dirty="0" err="1" smtClean="0">
                <a:latin typeface="Comic Sans MS" panose="030F0702030302020204" pitchFamily="66" charset="0"/>
              </a:rPr>
              <a:t>Κασσέτα</a:t>
            </a:r>
            <a:r>
              <a:rPr lang="el-GR" sz="2000" b="1" dirty="0" smtClean="0">
                <a:latin typeface="Comic Sans MS" panose="030F0702030302020204" pitchFamily="66" charset="0"/>
              </a:rPr>
              <a:t>  </a:t>
            </a:r>
            <a:r>
              <a:rPr lang="el-GR" sz="2000" b="1" dirty="0" smtClean="0">
                <a:latin typeface="Comic Sans MS" panose="030F0702030302020204" pitchFamily="66" charset="0"/>
                <a:hlinkClick r:id="rId2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el-GR" sz="1200" b="1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Διαδικτυακή </a:t>
            </a:r>
            <a:r>
              <a:rPr lang="el-GR" sz="2000" b="1" dirty="0">
                <a:latin typeface="Comic Sans MS" panose="030F0702030302020204" pitchFamily="66" charset="0"/>
              </a:rPr>
              <a:t>παρουσίαση θεωρίας από </a:t>
            </a:r>
            <a:r>
              <a:rPr lang="el-GR" sz="2000" b="1" dirty="0" smtClean="0">
                <a:latin typeface="Comic Sans MS" panose="030F0702030302020204" pitchFamily="66" charset="0"/>
              </a:rPr>
              <a:t>τον Σταύρο </a:t>
            </a:r>
            <a:r>
              <a:rPr lang="el-GR" sz="2000" b="1" dirty="0" err="1" smtClean="0">
                <a:latin typeface="Comic Sans MS" panose="030F0702030302020204" pitchFamily="66" charset="0"/>
              </a:rPr>
              <a:t>Λουβερδή</a:t>
            </a:r>
            <a:r>
              <a:rPr lang="el-GR" sz="2000" b="1" dirty="0" smtClean="0">
                <a:latin typeface="Comic Sans MS" panose="030F0702030302020204" pitchFamily="66" charset="0"/>
              </a:rPr>
              <a:t>  </a:t>
            </a:r>
            <a:r>
              <a:rPr lang="el-GR" sz="2000" b="1" dirty="0" smtClean="0">
                <a:latin typeface="Comic Sans MS" panose="030F0702030302020204" pitchFamily="66" charset="0"/>
                <a:hlinkClick r:id="rId3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el-GR" sz="1200" b="1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latin typeface="Comic Sans MS" panose="030F0702030302020204" pitchFamily="66" charset="0"/>
              </a:rPr>
              <a:t>Διαδικτυακή </a:t>
            </a:r>
            <a:r>
              <a:rPr lang="el-GR" sz="2000" b="1" dirty="0" smtClean="0">
                <a:latin typeface="Comic Sans MS" panose="030F0702030302020204" pitchFamily="66" charset="0"/>
              </a:rPr>
              <a:t>παρουσίαση από την </a:t>
            </a:r>
            <a:r>
              <a:rPr lang="en-US" sz="2000" b="1" dirty="0" err="1" smtClean="0">
                <a:latin typeface="Comic Sans MS" panose="030F0702030302020204" pitchFamily="66" charset="0"/>
                <a:hlinkClick r:id="rId4"/>
              </a:rPr>
              <a:t>KhanAcademyGreek</a:t>
            </a:r>
            <a:r>
              <a:rPr lang="el-GR" sz="2000" dirty="0" smtClean="0"/>
              <a:t>   </a:t>
            </a:r>
            <a:r>
              <a:rPr lang="el-GR" sz="2000" b="1" dirty="0" smtClean="0">
                <a:latin typeface="Comic Sans MS" panose="030F0702030302020204" pitchFamily="66" charset="0"/>
                <a:hlinkClick r:id="rId5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endParaRPr lang="en-US" sz="2000" b="1" dirty="0" smtClean="0">
              <a:latin typeface="Comic Sans MS" panose="030F0702030302020204" pitchFamily="66" charset="0"/>
            </a:endParaRPr>
          </a:p>
          <a:p>
            <a:pPr algn="just"/>
            <a:endParaRPr lang="el-GR" sz="1200" b="1" dirty="0" smtClean="0">
              <a:latin typeface="Comic Sans MS" panose="030F0702030302020204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Προσομοίωση του Ηλία </a:t>
            </a:r>
            <a:r>
              <a:rPr lang="el-GR" sz="2000" b="1" dirty="0" err="1" smtClean="0">
                <a:latin typeface="Comic Sans MS" panose="030F0702030302020204" pitchFamily="66" charset="0"/>
              </a:rPr>
              <a:t>Σιτσανλή</a:t>
            </a:r>
            <a:r>
              <a:rPr lang="el-GR" sz="2000" b="1" dirty="0" smtClean="0">
                <a:latin typeface="Comic Sans MS" panose="030F0702030302020204" pitchFamily="66" charset="0"/>
              </a:rPr>
              <a:t> από το </a:t>
            </a:r>
            <a:r>
              <a:rPr lang="en-US" sz="2000" b="1" dirty="0" smtClean="0">
                <a:latin typeface="Comic Sans MS" panose="030F0702030302020204" pitchFamily="66" charset="0"/>
                <a:hlinkClick r:id="rId6"/>
              </a:rPr>
              <a:t>www.seilias.gr</a:t>
            </a:r>
            <a:r>
              <a:rPr lang="el-GR" sz="2000" b="1" dirty="0" smtClean="0">
                <a:latin typeface="Comic Sans MS" panose="030F0702030302020204" pitchFamily="66" charset="0"/>
              </a:rPr>
              <a:t> για τον 3</a:t>
            </a:r>
            <a:r>
              <a:rPr lang="el-GR" sz="2000" b="1" baseline="30000" dirty="0" smtClean="0">
                <a:latin typeface="Comic Sans MS" panose="030F0702030302020204" pitchFamily="66" charset="0"/>
              </a:rPr>
              <a:t>ο</a:t>
            </a:r>
            <a:r>
              <a:rPr lang="el-GR" sz="2000" b="1" dirty="0" smtClean="0">
                <a:latin typeface="Comic Sans MS" panose="030F0702030302020204" pitchFamily="66" charset="0"/>
              </a:rPr>
              <a:t> νόμο του </a:t>
            </a:r>
            <a:r>
              <a:rPr lang="en-US" sz="2000" b="1" dirty="0" smtClean="0">
                <a:latin typeface="Comic Sans MS" panose="030F0702030302020204" pitchFamily="66" charset="0"/>
              </a:rPr>
              <a:t>Newton</a:t>
            </a:r>
            <a:r>
              <a:rPr lang="el-GR" sz="2000" b="1" dirty="0" smtClean="0">
                <a:latin typeface="Comic Sans MS" panose="030F0702030302020204" pitchFamily="66" charset="0"/>
              </a:rPr>
              <a:t> 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  <a:hlinkClick r:id="rId7"/>
              </a:rPr>
              <a:t>εδώ</a:t>
            </a:r>
            <a:r>
              <a:rPr lang="en-US" sz="2000" b="1" dirty="0" smtClean="0">
                <a:latin typeface="Comic Sans MS" panose="030F0702030302020204" pitchFamily="66" charset="0"/>
              </a:rPr>
              <a:t>.</a:t>
            </a:r>
            <a:endParaRPr lang="el-GR" sz="2000" b="1" dirty="0" smtClean="0">
              <a:latin typeface="Comic Sans MS" panose="030F0702030302020204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Παρουσίαση των νόμων του </a:t>
            </a:r>
            <a:r>
              <a:rPr lang="en-US" sz="2000" b="1" dirty="0" smtClean="0">
                <a:latin typeface="Comic Sans MS" panose="030F0702030302020204" pitchFamily="66" charset="0"/>
              </a:rPr>
              <a:t>Newton </a:t>
            </a:r>
            <a:r>
              <a:rPr lang="el-GR" sz="2000" b="1" dirty="0" smtClean="0">
                <a:latin typeface="Comic Sans MS" panose="030F0702030302020204" pitchFamily="66" charset="0"/>
              </a:rPr>
              <a:t>από την ιστοσελίδα </a:t>
            </a:r>
            <a:r>
              <a:rPr lang="en-US" sz="2000" b="1" dirty="0" smtClean="0">
                <a:latin typeface="Comic Sans MS" panose="030F0702030302020204" pitchFamily="66" charset="0"/>
                <a:hlinkClick r:id="rId8"/>
              </a:rPr>
              <a:t>physicsgg.me</a:t>
            </a:r>
            <a:r>
              <a:rPr lang="el-GR" sz="2000" b="1" dirty="0" smtClean="0">
                <a:latin typeface="Comic Sans MS" panose="030F0702030302020204" pitchFamily="66" charset="0"/>
              </a:rPr>
              <a:t>  </a:t>
            </a:r>
            <a:r>
              <a:rPr lang="el-GR" sz="2000" b="1" dirty="0" smtClean="0">
                <a:latin typeface="Comic Sans MS" panose="030F0702030302020204" pitchFamily="66" charset="0"/>
                <a:hlinkClick r:id="rId9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endParaRPr lang="en-US" sz="2000" b="1" dirty="0" smtClean="0">
              <a:latin typeface="Comic Sans MS" panose="030F0702030302020204" pitchFamily="66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b="1" dirty="0">
                <a:latin typeface="Comic Sans MS" panose="030F0702030302020204" pitchFamily="66" charset="0"/>
              </a:rPr>
              <a:t>Μεγάλη ποικιλία ερωτήσεων και ασκήσεων από το «Υλικό Φυσικής-Χημείας»  </a:t>
            </a:r>
            <a:r>
              <a:rPr lang="el-GR" sz="2000" b="1" dirty="0">
                <a:latin typeface="Comic Sans MS" panose="030F0702030302020204" pitchFamily="66" charset="0"/>
                <a:hlinkClick r:id="rId10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.</a:t>
            </a:r>
            <a:endParaRPr lang="el-GR" sz="1600" b="1" dirty="0" smtClean="0">
              <a:latin typeface="Comic Sans MS" panose="030F0702030302020204" pitchFamily="66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000" b="1" dirty="0" smtClean="0">
                <a:latin typeface="Comic Sans MS" panose="030F0702030302020204" pitchFamily="66" charset="0"/>
              </a:rPr>
              <a:t>…… Και (γιατί όχι), το 1</a:t>
            </a:r>
            <a:r>
              <a:rPr lang="el-GR" sz="2000" b="1" baseline="30000" dirty="0" smtClean="0">
                <a:latin typeface="Comic Sans MS" panose="030F0702030302020204" pitchFamily="66" charset="0"/>
              </a:rPr>
              <a:t>ο</a:t>
            </a:r>
            <a:r>
              <a:rPr lang="el-GR" sz="2000" b="1" dirty="0" smtClean="0">
                <a:latin typeface="Comic Sans MS" panose="030F0702030302020204" pitchFamily="66" charset="0"/>
              </a:rPr>
              <a:t> επεισόδιο της σειράς του (αξέχαστου) </a:t>
            </a:r>
            <a:r>
              <a:rPr lang="en-US" sz="2000" b="1" dirty="0" smtClean="0">
                <a:latin typeface="Comic Sans MS" panose="030F0702030302020204" pitchFamily="66" charset="0"/>
                <a:hlinkClick r:id="rId11"/>
              </a:rPr>
              <a:t>MEGA</a:t>
            </a:r>
            <a:r>
              <a:rPr lang="en-US" sz="2000" b="1" dirty="0" smtClean="0">
                <a:latin typeface="Comic Sans MS" panose="030F0702030302020204" pitchFamily="66" charset="0"/>
              </a:rPr>
              <a:t> </a:t>
            </a:r>
            <a:r>
              <a:rPr lang="el-GR" sz="2000" b="1" dirty="0" smtClean="0">
                <a:latin typeface="Comic Sans MS" panose="030F0702030302020204" pitchFamily="66" charset="0"/>
              </a:rPr>
              <a:t>«Ο 3ος ΝΟΜΟΣ»  </a:t>
            </a:r>
            <a:r>
              <a:rPr lang="el-GR" sz="2000" b="1" dirty="0" smtClean="0">
                <a:latin typeface="Comic Sans MS" panose="030F0702030302020204" pitchFamily="66" charset="0"/>
                <a:hlinkClick r:id="rId12"/>
              </a:rPr>
              <a:t>εδώ</a:t>
            </a:r>
            <a:r>
              <a:rPr lang="el-GR" sz="2000" b="1" dirty="0" smtClean="0">
                <a:latin typeface="Comic Sans MS" panose="030F0702030302020204" pitchFamily="66" charset="0"/>
              </a:rPr>
              <a:t>!</a:t>
            </a:r>
            <a:endParaRPr lang="en-US" sz="2000" b="1" dirty="0" smtClean="0">
              <a:latin typeface="Comic Sans MS" panose="030F0702030302020204" pitchFamily="66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031292" y="311677"/>
            <a:ext cx="7872367" cy="811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l-GR" altLang="el-GR" sz="20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Παρακάτω δίνονται μερικές διευθύνσεις όπου μπορείτε να βρείτε αναρτήσεις για το θέμα 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« 3</a:t>
            </a:r>
            <a:r>
              <a:rPr lang="el-GR" altLang="el-GR" sz="20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ος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Νόμος του </a:t>
            </a:r>
            <a:r>
              <a:rPr lang="en-US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Newton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alt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» </a:t>
            </a:r>
            <a:endParaRPr lang="el-GR" alt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97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bg1">
                    <a:lumMod val="50000"/>
                  </a:schemeClr>
                </a:solidFill>
              </a:rPr>
              <a:pPr/>
              <a:t>11</a:t>
            </a:fld>
            <a:endParaRPr lang="el-G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2522" y="2886305"/>
            <a:ext cx="1022984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l-GR" altLang="el-GR" sz="2400" b="1" dirty="0" smtClean="0">
                <a:latin typeface="Comic Sans MS" pitchFamily="66" charset="0"/>
              </a:rPr>
              <a:t>  Ερωτήσεις </a:t>
            </a:r>
            <a:r>
              <a:rPr lang="el-GR" altLang="el-GR" sz="2400" b="1" dirty="0">
                <a:latin typeface="Comic Sans MS" pitchFamily="66" charset="0"/>
              </a:rPr>
              <a:t>Πολλαπλής </a:t>
            </a:r>
            <a:r>
              <a:rPr lang="el-GR" altLang="el-GR" sz="2400" b="1" dirty="0" smtClean="0">
                <a:latin typeface="Comic Sans MS" pitchFamily="66" charset="0"/>
              </a:rPr>
              <a:t>Επιλογής</a:t>
            </a:r>
            <a:r>
              <a:rPr lang="el-GR" altLang="el-GR" sz="2400" b="1" dirty="0">
                <a:latin typeface="Comic Sans MS" pitchFamily="66" charset="0"/>
              </a:rPr>
              <a:t> </a:t>
            </a:r>
            <a:r>
              <a:rPr lang="el-GR" altLang="el-GR" sz="1600" b="1" dirty="0" smtClean="0">
                <a:latin typeface="Comic Sans MS" pitchFamily="66" charset="0"/>
              </a:rPr>
              <a:t>(θα βρείτε 3 αρχεία μ’ ένα σύνολο 95 ερωτήσεων)</a:t>
            </a:r>
            <a:endParaRPr lang="en-US" altLang="el-GR" sz="1600" b="1" dirty="0" smtClean="0">
              <a:latin typeface="Comic Sans MS" pitchFamily="66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l-GR" altLang="el-GR" sz="2000" b="1" dirty="0" smtClean="0">
                <a:latin typeface="Comic Sans MS" pitchFamily="66" charset="0"/>
              </a:rPr>
              <a:t>και</a:t>
            </a:r>
            <a:endParaRPr lang="en-US" altLang="el-GR" sz="2000" b="1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altLang="el-GR" sz="2400" b="1" dirty="0" smtClean="0">
                <a:latin typeface="Comic Sans MS" pitchFamily="66" charset="0"/>
              </a:rPr>
              <a:t>  </a:t>
            </a:r>
            <a:r>
              <a:rPr lang="el-GR" altLang="el-GR" sz="2400" b="1" dirty="0" smtClean="0">
                <a:latin typeface="Comic Sans MS" pitchFamily="66" charset="0"/>
              </a:rPr>
              <a:t>Ερωτήσεις Σωστού - Λάθους </a:t>
            </a:r>
            <a:r>
              <a:rPr lang="el-GR" altLang="el-GR" sz="1600" b="1" dirty="0" smtClean="0">
                <a:latin typeface="Comic Sans MS" pitchFamily="66" charset="0"/>
              </a:rPr>
              <a:t>(35 ερωτήσεις</a:t>
            </a:r>
            <a:r>
              <a:rPr lang="el-GR" altLang="el-GR" sz="1600" b="1" dirty="0">
                <a:latin typeface="Comic Sans MS" pitchFamily="66" charset="0"/>
              </a:rPr>
              <a:t>) </a:t>
            </a:r>
            <a:r>
              <a:rPr lang="el-GR" altLang="el-GR" sz="1600" b="1" dirty="0" smtClean="0">
                <a:latin typeface="Comic Sans MS" pitchFamily="66" charset="0"/>
              </a:rPr>
              <a:t> </a:t>
            </a:r>
            <a:r>
              <a:rPr lang="el-GR" altLang="el-GR" sz="2400" b="1" dirty="0" smtClean="0">
                <a:latin typeface="Comic Sans MS" pitchFamily="66" charset="0"/>
                <a:hlinkClick r:id="rId2"/>
              </a:rPr>
              <a:t>εδώ</a:t>
            </a:r>
            <a:endParaRPr lang="el-GR" altLang="el-GR" sz="2400" b="1" dirty="0" smtClean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0462" y="2001583"/>
            <a:ext cx="9429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Comic Sans MS" panose="030F0702030302020204" pitchFamily="66" charset="0"/>
              </a:rPr>
              <a:t>Η ανάρτηση περιέχει ερωτήσεις από το σύνολο του θέματος « Δυναμική σε μία διάσταση ».</a:t>
            </a:r>
            <a:endParaRPr lang="el-GR" dirty="0">
              <a:latin typeface="Comic Sans MS" panose="030F0702030302020204" pitchFamily="66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159816" y="400255"/>
            <a:ext cx="7872367" cy="1489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Ερωτήσεις </a:t>
            </a: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για </a:t>
            </a:r>
            <a:r>
              <a:rPr lang="el-GR" alt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«</a:t>
            </a:r>
            <a:r>
              <a:rPr lang="en-US" alt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l-GR" alt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Νόμοι του </a:t>
            </a:r>
            <a:r>
              <a:rPr lang="en-US" alt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Newton</a:t>
            </a:r>
            <a:r>
              <a:rPr lang="el-GR" alt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»</a:t>
            </a:r>
            <a:r>
              <a:rPr lang="el-GR" altLang="el-G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με το πρόγραμμα </a:t>
            </a:r>
            <a:r>
              <a:rPr lang="en-US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Hot Potatoes</a:t>
            </a:r>
            <a:endParaRPr lang="el-GR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51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bg1">
                    <a:lumMod val="50000"/>
                  </a:schemeClr>
                </a:solidFill>
              </a:rPr>
              <a:pPr/>
              <a:t>12</a:t>
            </a:fld>
            <a:endParaRPr lang="el-G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67894" y="1765953"/>
            <a:ext cx="5256212" cy="1488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Ερωτήσεις </a:t>
            </a: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από το βιβλίο (σελ</a:t>
            </a: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. </a:t>
            </a:r>
            <a:r>
              <a:rPr lang="el-GR" altLang="el-GR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151</a:t>
            </a:r>
            <a:r>
              <a:rPr lang="el-GR" alt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)</a:t>
            </a:r>
            <a:endParaRPr lang="en-US" altLang="el-GR" sz="3200" b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09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43965" y="357277"/>
            <a:ext cx="970407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5.  </a:t>
            </a:r>
            <a:r>
              <a:rPr lang="el-GR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Ένα </a:t>
            </a:r>
            <a:r>
              <a:rPr lang="el-GR" sz="2000" dirty="0">
                <a:solidFill>
                  <a:srgbClr val="242021"/>
                </a:solidFill>
                <a:latin typeface="Trebuchet MS" panose="020B0603020202020204" pitchFamily="34" charset="0"/>
              </a:rPr>
              <a:t>ποδήλατο και ένα </a:t>
            </a:r>
            <a:r>
              <a:rPr lang="el-GR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αυτοκίνητο συγκρούονται </a:t>
            </a:r>
            <a:r>
              <a:rPr lang="el-GR" sz="2000" dirty="0">
                <a:solidFill>
                  <a:srgbClr val="242021"/>
                </a:solidFill>
                <a:latin typeface="Trebuchet MS" panose="020B0603020202020204" pitchFamily="34" charset="0"/>
              </a:rPr>
              <a:t>μετωπικά. Μεγαλύτερη </a:t>
            </a:r>
            <a:r>
              <a:rPr lang="el-GR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δύναμη </a:t>
            </a:r>
            <a:r>
              <a:rPr lang="el-GR" sz="2000" dirty="0">
                <a:solidFill>
                  <a:srgbClr val="242021"/>
                </a:solidFill>
                <a:latin typeface="Trebuchet MS" panose="020B0603020202020204" pitchFamily="34" charset="0"/>
              </a:rPr>
              <a:t>δρα πάνω στο ποδήλατο. Συμφωνείτε </a:t>
            </a:r>
            <a:r>
              <a:rPr lang="el-GR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με αυτή </a:t>
            </a:r>
            <a:r>
              <a:rPr lang="el-GR" sz="2000" dirty="0">
                <a:solidFill>
                  <a:srgbClr val="242021"/>
                </a:solidFill>
                <a:latin typeface="Trebuchet MS" panose="020B0603020202020204" pitchFamily="34" charset="0"/>
              </a:rPr>
              <a:t>την </a:t>
            </a:r>
            <a:r>
              <a:rPr lang="el-GR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άποψη;</a:t>
            </a:r>
            <a:r>
              <a:rPr lang="en-US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l-GR" sz="2000" dirty="0" smtClean="0">
                <a:solidFill>
                  <a:srgbClr val="242021"/>
                </a:solidFill>
                <a:latin typeface="Trebuchet MS" panose="020B0603020202020204" pitchFamily="34" charset="0"/>
              </a:rPr>
              <a:t>Δικαιολογήστε </a:t>
            </a:r>
            <a:r>
              <a:rPr lang="el-GR" sz="2000" dirty="0">
                <a:solidFill>
                  <a:srgbClr val="242021"/>
                </a:solidFill>
                <a:latin typeface="Trebuchet MS" panose="020B0603020202020204" pitchFamily="34" charset="0"/>
              </a:rPr>
              <a:t>την απάντησή σας.</a:t>
            </a:r>
            <a:r>
              <a:rPr lang="el-GR" sz="2000" dirty="0">
                <a:latin typeface="Trebuchet MS" panose="020B0603020202020204" pitchFamily="34" charset="0"/>
              </a:rPr>
              <a:t> </a:t>
            </a:r>
            <a:endParaRPr lang="el-GR" sz="2000" dirty="0" smtClean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25.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Σε </a:t>
            </a:r>
            <a:r>
              <a:rPr lang="el-GR" sz="2000" dirty="0">
                <a:latin typeface="Trebuchet MS" panose="020B0603020202020204" pitchFamily="34" charset="0"/>
              </a:rPr>
              <a:t>ποια από τις παρακάτω </a:t>
            </a:r>
            <a:r>
              <a:rPr lang="el-GR" sz="2000" dirty="0" smtClean="0">
                <a:latin typeface="Trebuchet MS" panose="020B0603020202020204" pitchFamily="34" charset="0"/>
              </a:rPr>
              <a:t>περιπτώσεις </a:t>
            </a:r>
            <a:r>
              <a:rPr lang="el-GR" sz="2000" dirty="0">
                <a:latin typeface="Trebuchet MS" panose="020B0603020202020204" pitchFamily="34" charset="0"/>
              </a:rPr>
              <a:t>εφαρμόζουμε την αρχή της δράσης </a:t>
            </a:r>
            <a:r>
              <a:rPr lang="el-GR" sz="2000" dirty="0" smtClean="0">
                <a:latin typeface="Trebuchet MS" panose="020B0603020202020204" pitchFamily="34" charset="0"/>
              </a:rPr>
              <a:t>- αντίδρασης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Μόνο </a:t>
            </a:r>
            <a:r>
              <a:rPr lang="el-GR" sz="2000" dirty="0">
                <a:latin typeface="Trebuchet MS" panose="020B0603020202020204" pitchFamily="34" charset="0"/>
              </a:rPr>
              <a:t>όταν τα σώματα ισορροπούν.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Μόνο </a:t>
            </a:r>
            <a:r>
              <a:rPr lang="el-GR" sz="2000" dirty="0">
                <a:latin typeface="Trebuchet MS" panose="020B0603020202020204" pitchFamily="34" charset="0"/>
              </a:rPr>
              <a:t>όταν τα σώματα είναι σε κίνηση.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Μόνο </a:t>
            </a:r>
            <a:r>
              <a:rPr lang="el-GR" sz="2000" dirty="0">
                <a:latin typeface="Trebuchet MS" panose="020B0603020202020204" pitchFamily="34" charset="0"/>
              </a:rPr>
              <a:t>όταν δεν υπάρχει τριβή.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Δ.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Σε </a:t>
            </a:r>
            <a:r>
              <a:rPr lang="el-GR" sz="2000" dirty="0">
                <a:latin typeface="Trebuchet MS" panose="020B0603020202020204" pitchFamily="34" charset="0"/>
              </a:rPr>
              <a:t>οποιαδήποτε περίπτωση.</a:t>
            </a:r>
          </a:p>
        </p:txBody>
      </p:sp>
      <p:sp>
        <p:nvSpPr>
          <p:cNvPr id="5" name="Οβάλ 4"/>
          <p:cNvSpPr/>
          <p:nvPr/>
        </p:nvSpPr>
        <p:spPr>
          <a:xfrm>
            <a:off x="1179957" y="4480275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925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554480" y="409069"/>
            <a:ext cx="89839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26.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Ένας </a:t>
            </a:r>
            <a:r>
              <a:rPr lang="el-GR" sz="2000" dirty="0">
                <a:latin typeface="Trebuchet MS" panose="020B0603020202020204" pitchFamily="34" charset="0"/>
              </a:rPr>
              <a:t>μαγνήτης τοποθετείται </a:t>
            </a:r>
            <a:r>
              <a:rPr lang="el-GR" sz="2000" dirty="0" smtClean="0">
                <a:latin typeface="Trebuchet MS" panose="020B0603020202020204" pitchFamily="34" charset="0"/>
              </a:rPr>
              <a:t>κοντά σε </a:t>
            </a:r>
            <a:r>
              <a:rPr lang="el-GR" sz="2000" dirty="0">
                <a:latin typeface="Trebuchet MS" panose="020B0603020202020204" pitchFamily="34" charset="0"/>
              </a:rPr>
              <a:t>μια σιδερένια </a:t>
            </a:r>
            <a:r>
              <a:rPr lang="el-GR" sz="2000" dirty="0" smtClean="0">
                <a:latin typeface="Trebuchet MS" panose="020B0603020202020204" pitchFamily="34" charset="0"/>
              </a:rPr>
              <a:t>βίδα. Τότε</a:t>
            </a:r>
            <a:r>
              <a:rPr lang="el-GR" sz="2000" dirty="0">
                <a:latin typeface="Trebuchet MS" panose="020B0603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Μόνο </a:t>
            </a:r>
            <a:r>
              <a:rPr lang="el-GR" sz="2000" dirty="0">
                <a:latin typeface="Trebuchet MS" panose="020B0603020202020204" pitchFamily="34" charset="0"/>
              </a:rPr>
              <a:t>ο μαγνήτης ασκεί δύναμη </a:t>
            </a:r>
            <a:r>
              <a:rPr lang="el-GR" sz="2000" dirty="0" smtClean="0">
                <a:latin typeface="Trebuchet MS" panose="020B0603020202020204" pitchFamily="34" charset="0"/>
              </a:rPr>
              <a:t>στη βίδα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Μόνο </a:t>
            </a:r>
            <a:r>
              <a:rPr lang="el-GR" sz="2000" dirty="0">
                <a:latin typeface="Trebuchet MS" panose="020B0603020202020204" pitchFamily="34" charset="0"/>
              </a:rPr>
              <a:t>η βίδα ασκεί δύναμη στο </a:t>
            </a:r>
            <a:r>
              <a:rPr lang="el-GR" sz="2000" dirty="0" smtClean="0">
                <a:latin typeface="Trebuchet MS" panose="020B0603020202020204" pitchFamily="34" charset="0"/>
              </a:rPr>
              <a:t>μαγνήτη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Η </a:t>
            </a:r>
            <a:r>
              <a:rPr lang="el-GR" sz="2000" dirty="0">
                <a:latin typeface="Trebuchet MS" panose="020B0603020202020204" pitchFamily="34" charset="0"/>
              </a:rPr>
              <a:t>βίδα ασκεί δύναμη στο μαγνήτη </a:t>
            </a:r>
            <a:r>
              <a:rPr lang="el-GR" sz="2000" dirty="0" smtClean="0">
                <a:latin typeface="Trebuchet MS" panose="020B0603020202020204" pitchFamily="34" charset="0"/>
              </a:rPr>
              <a:t>και ο </a:t>
            </a:r>
            <a:r>
              <a:rPr lang="el-GR" sz="2000" dirty="0">
                <a:latin typeface="Trebuchet MS" panose="020B0603020202020204" pitchFamily="34" charset="0"/>
              </a:rPr>
              <a:t>μαγνήτης ασκεί αντίθετη δύναμη </a:t>
            </a:r>
            <a:r>
              <a:rPr lang="el-GR" sz="2000" dirty="0" smtClean="0">
                <a:latin typeface="Trebuchet MS" panose="020B0603020202020204" pitchFamily="34" charset="0"/>
              </a:rPr>
              <a:t>στη βίδα.</a:t>
            </a:r>
          </a:p>
          <a:p>
            <a:pPr algn="just">
              <a:lnSpc>
                <a:spcPct val="150000"/>
              </a:lnSpc>
            </a:pPr>
            <a:endParaRPr lang="el-GR" sz="1200" dirty="0"/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45.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Σε </a:t>
            </a:r>
            <a:r>
              <a:rPr lang="el-GR" sz="2000" dirty="0">
                <a:latin typeface="Trebuchet MS" panose="020B0603020202020204" pitchFamily="34" charset="0"/>
              </a:rPr>
              <a:t>μια διελκυστίνδα είναι ένας </a:t>
            </a:r>
            <a:r>
              <a:rPr lang="el-GR" sz="2000" dirty="0" smtClean="0">
                <a:latin typeface="Trebuchet MS" panose="020B0603020202020204" pitchFamily="34" charset="0"/>
              </a:rPr>
              <a:t>γίγαντας </a:t>
            </a:r>
            <a:r>
              <a:rPr lang="el-GR" sz="2000" dirty="0">
                <a:latin typeface="Trebuchet MS" panose="020B0603020202020204" pitchFamily="34" charset="0"/>
              </a:rPr>
              <a:t>και ένα παιδί. Ποιος από τους δύο </a:t>
            </a:r>
            <a:r>
              <a:rPr lang="el-GR" sz="2000" dirty="0" smtClean="0">
                <a:latin typeface="Trebuchet MS" panose="020B0603020202020204" pitchFamily="34" charset="0"/>
              </a:rPr>
              <a:t>ασκεί μεγαλύτερη </a:t>
            </a:r>
            <a:r>
              <a:rPr lang="el-GR" sz="2000" dirty="0">
                <a:latin typeface="Trebuchet MS" panose="020B0603020202020204" pitchFamily="34" charset="0"/>
              </a:rPr>
              <a:t>δύναμη στον άλλο;</a:t>
            </a:r>
          </a:p>
          <a:p>
            <a:pPr algn="just"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Δικαιολογήστε την απάντησή σας.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Το παιδί.                    </a:t>
            </a:r>
            <a:r>
              <a:rPr lang="el-GR" sz="2000" b="1" dirty="0" smtClean="0">
                <a:latin typeface="Trebuchet MS" panose="020B0603020202020204" pitchFamily="34" charset="0"/>
              </a:rPr>
              <a:t>Β</a:t>
            </a:r>
            <a:r>
              <a:rPr lang="el-GR" sz="2000" b="1" dirty="0">
                <a:latin typeface="Trebuchet MS" panose="020B0603020202020204" pitchFamily="34" charset="0"/>
              </a:rPr>
              <a:t>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Ο γίγαντας.                </a:t>
            </a:r>
            <a:r>
              <a:rPr lang="el-GR" sz="2000" b="1" dirty="0" smtClean="0">
                <a:latin typeface="Trebuchet MS" panose="020B0603020202020204" pitchFamily="34" charset="0"/>
              </a:rPr>
              <a:t>Γ</a:t>
            </a:r>
            <a:r>
              <a:rPr lang="el-GR" sz="2000" b="1" dirty="0">
                <a:latin typeface="Trebuchet MS" panose="020B0603020202020204" pitchFamily="34" charset="0"/>
              </a:rPr>
              <a:t>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Κανείς </a:t>
            </a:r>
            <a:r>
              <a:rPr lang="el-GR" sz="2000" dirty="0">
                <a:latin typeface="Trebuchet MS" panose="020B0603020202020204" pitchFamily="34" charset="0"/>
              </a:rPr>
              <a:t>από τους </a:t>
            </a:r>
            <a:r>
              <a:rPr lang="el-GR" sz="2000" dirty="0" smtClean="0">
                <a:latin typeface="Trebuchet MS" panose="020B0603020202020204" pitchFamily="34" charset="0"/>
              </a:rPr>
              <a:t>δύο.</a:t>
            </a:r>
          </a:p>
        </p:txBody>
      </p:sp>
      <p:sp>
        <p:nvSpPr>
          <p:cNvPr id="5" name="Οβάλ 4"/>
          <p:cNvSpPr/>
          <p:nvPr/>
        </p:nvSpPr>
        <p:spPr>
          <a:xfrm>
            <a:off x="1475423" y="1866591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βάλ 5"/>
          <p:cNvSpPr/>
          <p:nvPr/>
        </p:nvSpPr>
        <p:spPr>
          <a:xfrm>
            <a:off x="7415848" y="4397193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73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163955" y="299502"/>
            <a:ext cx="9864090" cy="3737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27.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Όταν </a:t>
            </a:r>
            <a:r>
              <a:rPr lang="el-GR" sz="2000" dirty="0">
                <a:latin typeface="Trebuchet MS" panose="020B0603020202020204" pitchFamily="34" charset="0"/>
              </a:rPr>
              <a:t>τοποθετήσουμε πάνω σε ένα τραπέζι ένα σιδερένιο σφαιρίδιο, κοντά </a:t>
            </a:r>
            <a:r>
              <a:rPr lang="el-GR" sz="2000" dirty="0" smtClean="0">
                <a:latin typeface="Trebuchet MS" panose="020B0603020202020204" pitchFamily="34" charset="0"/>
              </a:rPr>
              <a:t>σ’ </a:t>
            </a:r>
            <a:r>
              <a:rPr lang="el-GR" sz="2000" dirty="0">
                <a:latin typeface="Trebuchet MS" panose="020B0603020202020204" pitchFamily="34" charset="0"/>
              </a:rPr>
              <a:t>ένα μεγάλο μαγνήτη, το σφαιρίδιο κινείται προς το μαγνήτη και όχι αντίστροφα. Αυτό συμβαίνει γιατί: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Ο </a:t>
            </a:r>
            <a:r>
              <a:rPr lang="el-GR" sz="2000" dirty="0">
                <a:latin typeface="Trebuchet MS" panose="020B0603020202020204" pitchFamily="34" charset="0"/>
              </a:rPr>
              <a:t>μαγνήτης ασκεί δύναμη και όχι το σφαιρίδιο.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Το </a:t>
            </a:r>
            <a:r>
              <a:rPr lang="el-GR" sz="2000" dirty="0">
                <a:latin typeface="Trebuchet MS" panose="020B0603020202020204" pitchFamily="34" charset="0"/>
              </a:rPr>
              <a:t>κάθε σώμα ασκεί δύναμη στο άλλο αλλά η δύναμη που δέχεται το σφαιρίδιο είναι μεγαλύτερη.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  </a:t>
            </a:r>
            <a:r>
              <a:rPr lang="el-GR" sz="2000" dirty="0">
                <a:latin typeface="Trebuchet MS" panose="020B0603020202020204" pitchFamily="34" charset="0"/>
              </a:rPr>
              <a:t>Το κάθε σώμα ασκεί στο άλλο δύναμη ίσης τιμής, αλλά ο μαγνήτης έχει μεγάλη μάζα και η δύναμη αυτή δεν μπορεί να τον κινήσει.</a:t>
            </a:r>
          </a:p>
        </p:txBody>
      </p:sp>
      <p:sp>
        <p:nvSpPr>
          <p:cNvPr id="5" name="Οβάλ 4"/>
          <p:cNvSpPr/>
          <p:nvPr/>
        </p:nvSpPr>
        <p:spPr>
          <a:xfrm>
            <a:off x="1099947" y="3144465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156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32534" y="581859"/>
            <a:ext cx="986599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38.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Να </a:t>
            </a:r>
            <a:r>
              <a:rPr lang="el-GR" sz="2000" dirty="0">
                <a:latin typeface="Trebuchet MS" panose="020B0603020202020204" pitchFamily="34" charset="0"/>
              </a:rPr>
              <a:t>συμπληρώσετε τα κενά στο </a:t>
            </a:r>
            <a:r>
              <a:rPr lang="el-GR" sz="2000" dirty="0" smtClean="0">
                <a:latin typeface="Trebuchet MS" panose="020B0603020202020204" pitchFamily="34" charset="0"/>
              </a:rPr>
              <a:t>κείμενο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Ο </a:t>
            </a:r>
            <a:r>
              <a:rPr lang="el-GR" sz="2000" dirty="0">
                <a:latin typeface="Trebuchet MS" panose="020B0603020202020204" pitchFamily="34" charset="0"/>
              </a:rPr>
              <a:t>νόμος </a:t>
            </a:r>
            <a:r>
              <a:rPr lang="el-GR" sz="2000" dirty="0" smtClean="0">
                <a:latin typeface="Trebuchet MS" panose="020B0603020202020204" pitchFamily="34" charset="0"/>
              </a:rPr>
              <a:t>δράσης - αντίδρασης </a:t>
            </a:r>
            <a:r>
              <a:rPr lang="el-GR" sz="2000" dirty="0">
                <a:latin typeface="Trebuchet MS" panose="020B0603020202020204" pitchFamily="34" charset="0"/>
              </a:rPr>
              <a:t>λέει ότι</a:t>
            </a:r>
            <a:r>
              <a:rPr lang="el-GR" sz="2000" dirty="0" smtClean="0">
                <a:latin typeface="Trebuchet MS" panose="020B0603020202020204" pitchFamily="34" charset="0"/>
              </a:rPr>
              <a:t>: «Αν </a:t>
            </a:r>
            <a:r>
              <a:rPr lang="el-GR" sz="2000" dirty="0">
                <a:latin typeface="Trebuchet MS" panose="020B0603020202020204" pitchFamily="34" charset="0"/>
              </a:rPr>
              <a:t>ένα σώμα Α ασκεί </a:t>
            </a:r>
            <a:r>
              <a:rPr lang="el-GR" sz="2000" dirty="0" smtClean="0">
                <a:latin typeface="Trebuchet MS" panose="020B0603020202020204" pitchFamily="34" charset="0"/>
              </a:rPr>
              <a:t>……………. </a:t>
            </a:r>
            <a:r>
              <a:rPr lang="el-GR" sz="2000" i="1" dirty="0">
                <a:latin typeface="Trebuchet MS" panose="020B0603020202020204" pitchFamily="34" charset="0"/>
              </a:rPr>
              <a:t>F</a:t>
            </a:r>
            <a:r>
              <a:rPr lang="el-GR" sz="2000" dirty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σε ένα </a:t>
            </a:r>
            <a:r>
              <a:rPr lang="el-GR" sz="2000" dirty="0">
                <a:latin typeface="Trebuchet MS" panose="020B0603020202020204" pitchFamily="34" charset="0"/>
              </a:rPr>
              <a:t>σώμα Β, τότε και το σώμα Β </a:t>
            </a:r>
            <a:r>
              <a:rPr lang="el-GR" sz="2000" dirty="0" smtClean="0">
                <a:latin typeface="Trebuchet MS" panose="020B0603020202020204" pitchFamily="34" charset="0"/>
              </a:rPr>
              <a:t>ασκεί ……………… </a:t>
            </a:r>
            <a:r>
              <a:rPr lang="el-GR" sz="2000" dirty="0">
                <a:latin typeface="Trebuchet MS" panose="020B0603020202020204" pitchFamily="34" charset="0"/>
              </a:rPr>
              <a:t>δύναμη στο σώμα </a:t>
            </a:r>
            <a:r>
              <a:rPr lang="el-GR" sz="2000" dirty="0" smtClean="0">
                <a:latin typeface="Trebuchet MS" panose="020B0603020202020204" pitchFamily="34" charset="0"/>
              </a:rPr>
              <a:t>Α».    Οι δυνάμεις δράση - αντίδραση </a:t>
            </a:r>
            <a:r>
              <a:rPr lang="el-GR" sz="2000" dirty="0">
                <a:latin typeface="Trebuchet MS" panose="020B0603020202020204" pitchFamily="34" charset="0"/>
              </a:rPr>
              <a:t>ασκούνται </a:t>
            </a:r>
            <a:r>
              <a:rPr lang="el-GR" sz="2000" dirty="0" smtClean="0">
                <a:latin typeface="Trebuchet MS" panose="020B0603020202020204" pitchFamily="34" charset="0"/>
              </a:rPr>
              <a:t>σε ……………………. </a:t>
            </a:r>
            <a:r>
              <a:rPr lang="el-GR" sz="2000" dirty="0">
                <a:latin typeface="Trebuchet MS" panose="020B0603020202020204" pitchFamily="34" charset="0"/>
              </a:rPr>
              <a:t>σώματα, άρα δεν </a:t>
            </a:r>
            <a:r>
              <a:rPr lang="el-GR" sz="2000" dirty="0" smtClean="0">
                <a:latin typeface="Trebuchet MS" panose="020B0603020202020204" pitchFamily="34" charset="0"/>
              </a:rPr>
              <a:t>μπορούμε </a:t>
            </a:r>
            <a:r>
              <a:rPr lang="el-GR" sz="2000" dirty="0">
                <a:latin typeface="Trebuchet MS" panose="020B0603020202020204" pitchFamily="34" charset="0"/>
              </a:rPr>
              <a:t>να μιλάμε για τη </a:t>
            </a:r>
            <a:r>
              <a:rPr lang="el-GR" sz="2000" dirty="0" smtClean="0">
                <a:latin typeface="Trebuchet MS" panose="020B0603020202020204" pitchFamily="34" charset="0"/>
              </a:rPr>
              <a:t>……………………</a:t>
            </a:r>
            <a:r>
              <a:rPr lang="en-US" sz="2000" dirty="0" smtClean="0">
                <a:latin typeface="Trebuchet MS" panose="020B0603020202020204" pitchFamily="34" charset="0"/>
              </a:rPr>
              <a:t>…</a:t>
            </a:r>
            <a:r>
              <a:rPr lang="el-GR" sz="2000" dirty="0" smtClean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τους.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74760" y="1087065"/>
            <a:ext cx="1064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δύναμη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24487" y="1558280"/>
            <a:ext cx="1343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αντίθετη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4487" y="1982072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διαφορετικά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3122" y="2467646"/>
            <a:ext cx="1688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συνισταμένη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1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383030" y="610076"/>
            <a:ext cx="963549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47</a:t>
            </a:r>
            <a:r>
              <a:rPr lang="el-GR" sz="2000" b="1" dirty="0" smtClean="0">
                <a:latin typeface="Trebuchet MS" panose="020B0603020202020204" pitchFamily="34" charset="0"/>
              </a:rPr>
              <a:t>.  </a:t>
            </a:r>
            <a:r>
              <a:rPr lang="el-GR" sz="2000" dirty="0">
                <a:latin typeface="Trebuchet MS" panose="020B0603020202020204" pitchFamily="34" charset="0"/>
              </a:rPr>
              <a:t>Ένα βιβλίο ισορροπεί πάνω σ’ </a:t>
            </a:r>
            <a:r>
              <a:rPr lang="el-GR" sz="2000" dirty="0" smtClean="0">
                <a:latin typeface="Trebuchet MS" panose="020B0603020202020204" pitchFamily="34" charset="0"/>
              </a:rPr>
              <a:t>ένα θρανίο</a:t>
            </a:r>
            <a:r>
              <a:rPr lang="el-GR" sz="2000" dirty="0">
                <a:latin typeface="Trebuchet MS" panose="020B0603020202020204" pitchFamily="34" charset="0"/>
              </a:rPr>
              <a:t>. </a:t>
            </a:r>
            <a:r>
              <a:rPr lang="el-GR" sz="2000" dirty="0" smtClean="0">
                <a:latin typeface="Trebuchet MS" panose="020B0603020202020204" pitchFamily="34" charset="0"/>
              </a:rPr>
              <a:t>Ποια </a:t>
            </a:r>
            <a:r>
              <a:rPr lang="el-GR" sz="2000" dirty="0">
                <a:latin typeface="Trebuchet MS" panose="020B0603020202020204" pitchFamily="34" charset="0"/>
              </a:rPr>
              <a:t>από τις παρακάτω </a:t>
            </a:r>
            <a:r>
              <a:rPr lang="el-GR" sz="2000" dirty="0" smtClean="0">
                <a:latin typeface="Trebuchet MS" panose="020B0603020202020204" pitchFamily="34" charset="0"/>
              </a:rPr>
              <a:t>προτάσεις είναι σωστή</a:t>
            </a:r>
            <a:r>
              <a:rPr lang="en-US" sz="2000" dirty="0" smtClean="0">
                <a:latin typeface="Trebuchet MS" panose="020B0603020202020204" pitchFamily="34" charset="0"/>
              </a:rPr>
              <a:t>;</a:t>
            </a:r>
            <a:endParaRPr lang="el-GR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Η </a:t>
            </a:r>
            <a:r>
              <a:rPr lang="el-GR" sz="2000" dirty="0">
                <a:latin typeface="Trebuchet MS" panose="020B0603020202020204" pitchFamily="34" charset="0"/>
              </a:rPr>
              <a:t>ισορροπία του είναι αποτέλεσμα </a:t>
            </a:r>
            <a:r>
              <a:rPr lang="el-GR" sz="2000" dirty="0" smtClean="0">
                <a:latin typeface="Trebuchet MS" panose="020B0603020202020204" pitchFamily="34" charset="0"/>
              </a:rPr>
              <a:t>του νόμου </a:t>
            </a:r>
            <a:r>
              <a:rPr lang="el-GR" sz="2000" dirty="0">
                <a:latin typeface="Trebuchet MS" panose="020B0603020202020204" pitchFamily="34" charset="0"/>
              </a:rPr>
              <a:t>της </a:t>
            </a:r>
            <a:r>
              <a:rPr lang="el-GR" sz="2000" dirty="0" smtClean="0">
                <a:latin typeface="Trebuchet MS" panose="020B0603020202020204" pitchFamily="34" charset="0"/>
              </a:rPr>
              <a:t>δράσης - αντίδρασης.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Το </a:t>
            </a:r>
            <a:r>
              <a:rPr lang="el-GR" sz="2000" dirty="0">
                <a:latin typeface="Trebuchet MS" panose="020B0603020202020204" pitchFamily="34" charset="0"/>
              </a:rPr>
              <a:t>θρανίο δεν ασκεί δύναμη στο </a:t>
            </a:r>
            <a:r>
              <a:rPr lang="el-GR" sz="2000" dirty="0" smtClean="0">
                <a:latin typeface="Trebuchet MS" panose="020B0603020202020204" pitchFamily="34" charset="0"/>
              </a:rPr>
              <a:t>βιβλίο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</a:t>
            </a:r>
            <a:r>
              <a:rPr lang="el-GR" sz="2000" b="1" dirty="0" smtClean="0">
                <a:latin typeface="Trebuchet MS" panose="020B0603020202020204" pitchFamily="34" charset="0"/>
              </a:rPr>
              <a:t>  </a:t>
            </a:r>
            <a:r>
              <a:rPr lang="el-GR" sz="2000" dirty="0" smtClean="0">
                <a:latin typeface="Trebuchet MS" panose="020B0603020202020204" pitchFamily="34" charset="0"/>
              </a:rPr>
              <a:t>Το </a:t>
            </a:r>
            <a:r>
              <a:rPr lang="el-GR" sz="2000" dirty="0">
                <a:latin typeface="Trebuchet MS" panose="020B0603020202020204" pitchFamily="34" charset="0"/>
              </a:rPr>
              <a:t>βιβλίο ισορροπεί, διότι η </a:t>
            </a:r>
            <a:r>
              <a:rPr lang="el-GR" sz="2000" dirty="0" smtClean="0">
                <a:latin typeface="Trebuchet MS" panose="020B0603020202020204" pitchFamily="34" charset="0"/>
              </a:rPr>
              <a:t>συνισταμένη </a:t>
            </a:r>
            <a:r>
              <a:rPr lang="el-GR" sz="2000" dirty="0">
                <a:latin typeface="Trebuchet MS" panose="020B0603020202020204" pitchFamily="34" charset="0"/>
              </a:rPr>
              <a:t>των δυνάμεων που ασκούνται</a:t>
            </a:r>
          </a:p>
          <a:p>
            <a:pPr algn="just"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πάνω του είναι μηδέν.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Δ.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l-GR" sz="2000" dirty="0" smtClean="0">
                <a:latin typeface="Trebuchet MS" panose="020B0603020202020204" pitchFamily="34" charset="0"/>
              </a:rPr>
              <a:t>Το </a:t>
            </a:r>
            <a:r>
              <a:rPr lang="el-GR" sz="2000" dirty="0">
                <a:latin typeface="Trebuchet MS" panose="020B0603020202020204" pitchFamily="34" charset="0"/>
              </a:rPr>
              <a:t>βιβλίο ισορροπεί, διότι όλες οι </a:t>
            </a:r>
            <a:r>
              <a:rPr lang="el-GR" sz="2000" dirty="0" smtClean="0">
                <a:latin typeface="Trebuchet MS" panose="020B0603020202020204" pitchFamily="34" charset="0"/>
              </a:rPr>
              <a:t>δυνάμεις </a:t>
            </a:r>
            <a:r>
              <a:rPr lang="el-GR" sz="2000" dirty="0">
                <a:latin typeface="Trebuchet MS" panose="020B0603020202020204" pitchFamily="34" charset="0"/>
              </a:rPr>
              <a:t>που ασκούνται πάνω </a:t>
            </a:r>
            <a:r>
              <a:rPr lang="el-GR" sz="2000" dirty="0" smtClean="0">
                <a:latin typeface="Trebuchet MS" panose="020B0603020202020204" pitchFamily="34" charset="0"/>
              </a:rPr>
              <a:t>του είναι ίσες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6" name="Οβάλ 5"/>
          <p:cNvSpPr/>
          <p:nvPr/>
        </p:nvSpPr>
        <p:spPr>
          <a:xfrm>
            <a:off x="1291971" y="2529531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002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schemeClr val="bg1">
                    <a:lumMod val="50000"/>
                  </a:schemeClr>
                </a:solidFill>
              </a:rPr>
              <a:pPr/>
              <a:t>18</a:t>
            </a:fld>
            <a:endParaRPr lang="el-G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5700" y="1832936"/>
            <a:ext cx="5400600" cy="1488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Ερωτήσεις εκτός του σχολικού βιβλίου</a:t>
            </a:r>
          </a:p>
        </p:txBody>
      </p:sp>
    </p:spTree>
    <p:extLst>
      <p:ext uri="{BB962C8B-B14F-4D97-AF65-F5344CB8AC3E}">
        <p14:creationId xmlns:p14="http://schemas.microsoft.com/office/powerpoint/2010/main" val="8030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00150" y="435702"/>
            <a:ext cx="956691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 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Η δράση και η αντίδραση είναι δυνάμεις που έχουν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α.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την ίδια φορά.                                        </a:t>
            </a:r>
            <a:r>
              <a:rPr lang="el-GR" sz="2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β</a:t>
            </a:r>
            <a:r>
              <a:rPr lang="el-GR" sz="2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ίσα μέτρα.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γ.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την ίδια κατεύθυνση.                               </a:t>
            </a:r>
            <a:r>
              <a:rPr lang="el-GR" sz="20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δ.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εφαρμόζονται στο ίδιο σώμα.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l-GR" sz="2400" b="1" dirty="0" smtClean="0"/>
          </a:p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2.  </a:t>
            </a:r>
            <a:r>
              <a:rPr lang="el-GR" sz="2000" dirty="0" err="1" smtClean="0">
                <a:latin typeface="Trebuchet MS" panose="020B0603020202020204" pitchFamily="34" charset="0"/>
              </a:rPr>
              <a:t>Δύ</a:t>
            </a:r>
            <a:r>
              <a:rPr lang="en-US" sz="2000" dirty="0">
                <a:latin typeface="Trebuchet MS" panose="020B0603020202020204" pitchFamily="34" charset="0"/>
              </a:rPr>
              <a:t>o </a:t>
            </a:r>
            <a:r>
              <a:rPr lang="el-GR" sz="2000" dirty="0">
                <a:latin typeface="Trebuchet MS" panose="020B0603020202020204" pitchFamily="34" charset="0"/>
              </a:rPr>
              <a:t>σφαίρες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διαφορετικών μαζών που </a:t>
            </a:r>
            <a:r>
              <a:rPr lang="el-GR" sz="2000" dirty="0" err="1">
                <a:latin typeface="Trebuchet MS" panose="020B0603020202020204" pitchFamily="34" charset="0"/>
              </a:rPr>
              <a:t>κιν</a:t>
            </a:r>
            <a:r>
              <a:rPr lang="en-US" sz="2000" dirty="0">
                <a:latin typeface="Trebuchet MS" panose="020B0603020202020204" pitchFamily="34" charset="0"/>
              </a:rPr>
              <a:t>o</a:t>
            </a:r>
            <a:r>
              <a:rPr lang="el-GR" sz="2000" dirty="0" err="1">
                <a:latin typeface="Trebuchet MS" panose="020B0603020202020204" pitchFamily="34" charset="0"/>
              </a:rPr>
              <a:t>ύνται</a:t>
            </a:r>
            <a:r>
              <a:rPr lang="el-GR" sz="2000" dirty="0">
                <a:latin typeface="Trebuchet MS" panose="020B0603020202020204" pitchFamily="34" charset="0"/>
              </a:rPr>
              <a:t> με </a:t>
            </a:r>
            <a:r>
              <a:rPr lang="el-GR" sz="2000" dirty="0" err="1">
                <a:latin typeface="Trebuchet MS" panose="020B0603020202020204" pitchFamily="34" charset="0"/>
              </a:rPr>
              <a:t>διαφ</a:t>
            </a:r>
            <a:r>
              <a:rPr lang="en-US" sz="2000" dirty="0">
                <a:latin typeface="Trebuchet MS" panose="020B0603020202020204" pitchFamily="34" charset="0"/>
              </a:rPr>
              <a:t>o</a:t>
            </a:r>
            <a:r>
              <a:rPr lang="el-GR" sz="2000" dirty="0" err="1">
                <a:latin typeface="Trebuchet MS" panose="020B0603020202020204" pitchFamily="34" charset="0"/>
              </a:rPr>
              <a:t>ρετικές</a:t>
            </a:r>
            <a:r>
              <a:rPr lang="el-GR" sz="2000" dirty="0">
                <a:latin typeface="Trebuchet MS" panose="020B0603020202020204" pitchFamily="34" charset="0"/>
              </a:rPr>
              <a:t> ταχύτητες πάνω στ</a:t>
            </a:r>
            <a:r>
              <a:rPr lang="en-US" sz="2000" dirty="0">
                <a:latin typeface="Trebuchet MS" panose="020B0603020202020204" pitchFamily="34" charset="0"/>
              </a:rPr>
              <a:t>o</a:t>
            </a:r>
            <a:r>
              <a:rPr lang="el-GR" sz="2000" dirty="0">
                <a:latin typeface="Trebuchet MS" panose="020B0603020202020204" pitchFamily="34" charset="0"/>
              </a:rPr>
              <a:t>ν </a:t>
            </a:r>
            <a:r>
              <a:rPr lang="el-GR" sz="2000" dirty="0" err="1">
                <a:latin typeface="Trebuchet MS" panose="020B0603020202020204" pitchFamily="34" charset="0"/>
              </a:rPr>
              <a:t>ίδι</a:t>
            </a:r>
            <a:r>
              <a:rPr lang="en-US" sz="2000" dirty="0">
                <a:latin typeface="Trebuchet MS" panose="020B0603020202020204" pitchFamily="34" charset="0"/>
              </a:rPr>
              <a:t>o </a:t>
            </a:r>
            <a:r>
              <a:rPr lang="el-GR" sz="2000" dirty="0" err="1">
                <a:latin typeface="Trebuchet MS" panose="020B0603020202020204" pitchFamily="34" charset="0"/>
              </a:rPr>
              <a:t>ευθύγραμμ</a:t>
            </a:r>
            <a:r>
              <a:rPr lang="en-US" sz="2000" dirty="0">
                <a:latin typeface="Trebuchet MS" panose="020B0603020202020204" pitchFamily="34" charset="0"/>
              </a:rPr>
              <a:t>o  </a:t>
            </a:r>
            <a:r>
              <a:rPr lang="el-GR" sz="2000" dirty="0" err="1">
                <a:latin typeface="Trebuchet MS" panose="020B0603020202020204" pitchFamily="34" charset="0"/>
              </a:rPr>
              <a:t>δρόμ</a:t>
            </a:r>
            <a:r>
              <a:rPr lang="en-US" sz="2000" dirty="0">
                <a:latin typeface="Trebuchet MS" panose="020B0603020202020204" pitchFamily="34" charset="0"/>
              </a:rPr>
              <a:t>o, </a:t>
            </a:r>
            <a:r>
              <a:rPr lang="el-GR" sz="2000" dirty="0">
                <a:latin typeface="Trebuchet MS" panose="020B0603020202020204" pitchFamily="34" charset="0"/>
              </a:rPr>
              <a:t>συγκρούονται.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 </a:t>
            </a:r>
            <a:r>
              <a:rPr lang="en-US" sz="2000" dirty="0">
                <a:latin typeface="Trebuchet MS" panose="020B0603020202020204" pitchFamily="34" charset="0"/>
              </a:rPr>
              <a:t>M</a:t>
            </a:r>
            <a:r>
              <a:rPr lang="el-GR" sz="2000" dirty="0" err="1">
                <a:latin typeface="Trebuchet MS" panose="020B0603020202020204" pitchFamily="34" charset="0"/>
              </a:rPr>
              <a:t>εγαλύτερη</a:t>
            </a:r>
            <a:r>
              <a:rPr lang="el-GR" sz="2000" dirty="0">
                <a:latin typeface="Trebuchet MS" panose="020B0603020202020204" pitchFamily="34" charset="0"/>
              </a:rPr>
              <a:t> δύναμη ασκεί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η σφαίρα με την μεγαλύτερη ταχύτητα.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 </a:t>
            </a:r>
            <a:r>
              <a:rPr lang="en-US" sz="2000" dirty="0">
                <a:latin typeface="Trebuchet MS" panose="020B0603020202020204" pitchFamily="34" charset="0"/>
              </a:rPr>
              <a:t>M</a:t>
            </a:r>
            <a:r>
              <a:rPr lang="el-GR" sz="2000" dirty="0" err="1">
                <a:latin typeface="Trebuchet MS" panose="020B0603020202020204" pitchFamily="34" charset="0"/>
              </a:rPr>
              <a:t>εγαλύτερη</a:t>
            </a:r>
            <a:r>
              <a:rPr lang="el-GR" sz="2000" dirty="0">
                <a:latin typeface="Trebuchet MS" panose="020B0603020202020204" pitchFamily="34" charset="0"/>
              </a:rPr>
              <a:t> δύναμη ασκεί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η σφαίρα με την μεγαλύτερη μάζα.</a:t>
            </a:r>
            <a:endParaRPr lang="en-US" sz="20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</a:t>
            </a:r>
            <a:r>
              <a:rPr lang="el-GR" sz="2000" b="1" dirty="0" smtClean="0">
                <a:latin typeface="Trebuchet MS" panose="020B0603020202020204" pitchFamily="34" charset="0"/>
              </a:rPr>
              <a:t> </a:t>
            </a:r>
            <a:r>
              <a:rPr lang="en-US" sz="2000" dirty="0" smtClean="0">
                <a:latin typeface="Trebuchet MS" panose="020B0603020202020204" pitchFamily="34" charset="0"/>
              </a:rPr>
              <a:t>M</a:t>
            </a:r>
            <a:r>
              <a:rPr lang="el-GR" sz="2000" dirty="0" err="1">
                <a:latin typeface="Trebuchet MS" panose="020B0603020202020204" pitchFamily="34" charset="0"/>
              </a:rPr>
              <a:t>εγαλύτερη</a:t>
            </a:r>
            <a:r>
              <a:rPr lang="el-GR" sz="2000" dirty="0">
                <a:latin typeface="Trebuchet MS" panose="020B0603020202020204" pitchFamily="34" charset="0"/>
              </a:rPr>
              <a:t> δύναμη ασκεί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η σφαίρα με την μεγαλύτερη επιτάχυνση.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δ.  </a:t>
            </a:r>
            <a:r>
              <a:rPr lang="en-US" sz="2000" dirty="0">
                <a:latin typeface="Trebuchet MS" panose="020B0603020202020204" pitchFamily="34" charset="0"/>
              </a:rPr>
              <a:t>H </a:t>
            </a:r>
            <a:r>
              <a:rPr lang="el-GR" sz="2000" dirty="0">
                <a:latin typeface="Trebuchet MS" panose="020B0603020202020204" pitchFamily="34" charset="0"/>
              </a:rPr>
              <a:t>μία σφαίρα  ασκεί</a:t>
            </a: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l-GR" sz="2000" dirty="0">
                <a:latin typeface="Trebuchet MS" panose="020B0603020202020204" pitchFamily="34" charset="0"/>
              </a:rPr>
              <a:t>στην άλλη δύναμη ίδιου μέτρου</a:t>
            </a:r>
            <a:r>
              <a:rPr lang="el-GR" sz="2000" dirty="0" smtClean="0"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6" name="Οβάλ 5"/>
          <p:cNvSpPr/>
          <p:nvPr/>
        </p:nvSpPr>
        <p:spPr>
          <a:xfrm>
            <a:off x="6264343" y="973372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βάλ 7"/>
          <p:cNvSpPr/>
          <p:nvPr/>
        </p:nvSpPr>
        <p:spPr>
          <a:xfrm>
            <a:off x="1129811" y="4691553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1348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53439-851E-44AD-84B1-B6BFC3D0C743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470" y="1115105"/>
            <a:ext cx="1219200" cy="1162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Επεξήγηση με στρογγυλεμένο παραλληλόγραμμο 5"/>
          <p:cNvSpPr/>
          <p:nvPr/>
        </p:nvSpPr>
        <p:spPr>
          <a:xfrm>
            <a:off x="2554963" y="519684"/>
            <a:ext cx="2846920" cy="774086"/>
          </a:xfrm>
          <a:prstGeom prst="wedgeRoundRectCallout">
            <a:avLst>
              <a:gd name="adj1" fmla="val -66142"/>
              <a:gd name="adj2" fmla="val 78321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  <a:ea typeface="+mn-ea"/>
                <a:cs typeface="+mn-cs"/>
              </a:rPr>
              <a:t>Ας θυμηθούμε…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2905821" y="1564279"/>
            <a:ext cx="62909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l-GR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1ος </a:t>
            </a:r>
            <a:r>
              <a:rPr lang="el-GR" altLang="el-GR" sz="2000" b="1" dirty="0">
                <a:solidFill>
                  <a:srgbClr val="000000"/>
                </a:solidFill>
                <a:latin typeface="Comic Sans MS" pitchFamily="66" charset="0"/>
              </a:rPr>
              <a:t>Νόμος </a:t>
            </a:r>
            <a:r>
              <a:rPr lang="el-GR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της Κίνησης ή </a:t>
            </a:r>
            <a:r>
              <a:rPr lang="el-GR" altLang="el-GR" sz="2000" b="1" dirty="0" smtClean="0">
                <a:latin typeface="Comic Sans MS" pitchFamily="66" charset="0"/>
              </a:rPr>
              <a:t>Νόμος της ………………….           </a:t>
            </a:r>
            <a:endParaRPr lang="el-GR" altLang="el-GR" sz="2000" b="1" dirty="0">
              <a:latin typeface="Comic Sans MS" pitchFamily="66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7355490" y="1483682"/>
            <a:ext cx="1382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l-GR" altLang="el-GR" sz="2000" b="1" dirty="0"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Αδράνειας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2190486" y="3627892"/>
            <a:ext cx="7832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l-GR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2ος </a:t>
            </a:r>
            <a:r>
              <a:rPr lang="el-GR" altLang="el-GR" sz="2000" b="1" dirty="0">
                <a:solidFill>
                  <a:srgbClr val="000000"/>
                </a:solidFill>
                <a:latin typeface="Comic Sans MS" pitchFamily="66" charset="0"/>
              </a:rPr>
              <a:t>Νόμος </a:t>
            </a:r>
            <a:r>
              <a:rPr lang="el-GR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της Κίνησης ή </a:t>
            </a:r>
            <a:r>
              <a:rPr lang="el-GR" altLang="el-GR" sz="2000" b="1" dirty="0" smtClean="0">
                <a:latin typeface="Comic Sans MS" pitchFamily="66" charset="0"/>
              </a:rPr>
              <a:t>Θεμελιώδης </a:t>
            </a:r>
            <a:r>
              <a:rPr lang="el-GR" altLang="el-GR" sz="2000" b="1" dirty="0">
                <a:latin typeface="Comic Sans MS" pitchFamily="66" charset="0"/>
              </a:rPr>
              <a:t>Νόμος </a:t>
            </a:r>
            <a:r>
              <a:rPr lang="el-GR" altLang="el-GR" sz="2000" b="1" dirty="0" smtClean="0">
                <a:latin typeface="Comic Sans MS" pitchFamily="66" charset="0"/>
              </a:rPr>
              <a:t>της …………………….</a:t>
            </a:r>
            <a:endParaRPr lang="el-GR" altLang="el-GR" sz="2000" b="1" dirty="0">
              <a:latin typeface="Comic Sans MS" pitchFamily="66" charset="0"/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8172398" y="3539394"/>
            <a:ext cx="1439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Μηχανικής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2424670" y="2042925"/>
            <a:ext cx="82171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Αν η </a:t>
            </a:r>
            <a:r>
              <a:rPr lang="el-GR" sz="2000" b="1" dirty="0" smtClean="0">
                <a:latin typeface="Comic Sans MS" panose="030F0702030302020204" pitchFamily="66" charset="0"/>
              </a:rPr>
              <a:t>……………………… των </a:t>
            </a:r>
            <a:r>
              <a:rPr lang="el-GR" sz="2000" b="1" dirty="0">
                <a:latin typeface="Comic Sans MS" panose="030F0702030302020204" pitchFamily="66" charset="0"/>
              </a:rPr>
              <a:t>δυνάμεων που ασκούνται </a:t>
            </a:r>
            <a:r>
              <a:rPr lang="el-GR" sz="2000" b="1" dirty="0" smtClean="0">
                <a:latin typeface="Comic Sans MS" panose="030F0702030302020204" pitchFamily="66" charset="0"/>
              </a:rPr>
              <a:t>σ’ ένα σώμα </a:t>
            </a:r>
            <a:r>
              <a:rPr lang="el-GR" sz="2000" b="1" dirty="0">
                <a:latin typeface="Comic Sans MS" panose="030F0702030302020204" pitchFamily="66" charset="0"/>
              </a:rPr>
              <a:t>είναι μηδέν, τότε το σώμα ή </a:t>
            </a:r>
            <a:r>
              <a:rPr lang="el-GR" sz="2000" b="1" dirty="0" smtClean="0">
                <a:latin typeface="Comic Sans MS" panose="030F0702030302020204" pitchFamily="66" charset="0"/>
              </a:rPr>
              <a:t>…………… ή </a:t>
            </a:r>
            <a:r>
              <a:rPr lang="el-GR" sz="2000" b="1" dirty="0">
                <a:latin typeface="Comic Sans MS" panose="030F0702030302020204" pitchFamily="66" charset="0"/>
              </a:rPr>
              <a:t>κινείται </a:t>
            </a:r>
            <a:r>
              <a:rPr lang="el-GR" sz="2000" b="1" dirty="0" smtClean="0">
                <a:latin typeface="Comic Sans MS" panose="030F0702030302020204" pitchFamily="66" charset="0"/>
              </a:rPr>
              <a:t>ευθύγραμμα και …………….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3188894" y="2047473"/>
            <a:ext cx="15856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συνισταμένη</a:t>
            </a:r>
            <a:endParaRPr 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Ορθογώνιο 22"/>
          <p:cNvSpPr/>
          <p:nvPr/>
        </p:nvSpPr>
        <p:spPr>
          <a:xfrm>
            <a:off x="5253794" y="2517639"/>
            <a:ext cx="9124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ηρεμεί</a:t>
            </a:r>
            <a:endParaRPr 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Ορθογώνιο 23"/>
          <p:cNvSpPr/>
          <p:nvPr/>
        </p:nvSpPr>
        <p:spPr>
          <a:xfrm>
            <a:off x="9378816" y="2523731"/>
            <a:ext cx="8627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ομαλά</a:t>
            </a:r>
            <a:endParaRPr 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Ορθογώνιο 25"/>
          <p:cNvSpPr/>
          <p:nvPr/>
        </p:nvSpPr>
        <p:spPr>
          <a:xfrm>
            <a:off x="1919961" y="4051810"/>
            <a:ext cx="88696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>
                <a:latin typeface="Comic Sans MS" panose="030F0702030302020204" pitchFamily="66" charset="0"/>
              </a:rPr>
              <a:t>Η συνισταμένη των δυνάμεων που ασκούνται </a:t>
            </a:r>
            <a:r>
              <a:rPr lang="el-GR" sz="2000" b="1" dirty="0" smtClean="0">
                <a:latin typeface="Comic Sans MS" panose="030F0702030302020204" pitchFamily="66" charset="0"/>
              </a:rPr>
              <a:t>σ’ </a:t>
            </a:r>
            <a:r>
              <a:rPr lang="el-GR" sz="2000" b="1" dirty="0">
                <a:latin typeface="Comic Sans MS" panose="030F0702030302020204" pitchFamily="66" charset="0"/>
              </a:rPr>
              <a:t>ένα σώμα, ισούται </a:t>
            </a:r>
            <a:r>
              <a:rPr lang="el-GR" sz="2000" b="1" dirty="0" smtClean="0">
                <a:latin typeface="Comic Sans MS" panose="030F0702030302020204" pitchFamily="66" charset="0"/>
              </a:rPr>
              <a:t>με το γινόμενο της …………… του σώματος επί την ……………………… που αποκτά.</a:t>
            </a:r>
            <a:endParaRPr lang="el-GR" sz="2000" b="1" dirty="0">
              <a:latin typeface="Comic Sans MS" panose="030F0702030302020204" pitchFamily="66" charset="0"/>
            </a:endParaRPr>
          </a:p>
        </p:txBody>
      </p:sp>
      <p:sp>
        <p:nvSpPr>
          <p:cNvPr id="27" name="Ορθογώνιο 26"/>
          <p:cNvSpPr/>
          <p:nvPr/>
        </p:nvSpPr>
        <p:spPr>
          <a:xfrm>
            <a:off x="3556602" y="4534121"/>
            <a:ext cx="8659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μάζας</a:t>
            </a:r>
            <a:endParaRPr 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Ορθογώνιο 27"/>
          <p:cNvSpPr/>
          <p:nvPr/>
        </p:nvSpPr>
        <p:spPr>
          <a:xfrm>
            <a:off x="7119207" y="4534121"/>
            <a:ext cx="14943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επιτάχυνση</a:t>
            </a:r>
            <a:endParaRPr 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01976" y="5138793"/>
                <a:ext cx="2217231" cy="713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𝑭</m:t>
                          </m:r>
                        </m:e>
                      </m:acc>
                      <m:r>
                        <a:rPr lang="en-US" sz="36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𝒎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l-GR" sz="3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𝜶</m:t>
                          </m:r>
                        </m:e>
                      </m:acc>
                    </m:oMath>
                  </m:oMathPara>
                </a14:m>
                <a:endParaRPr lang="el-GR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976" y="5138793"/>
                <a:ext cx="2217231" cy="7136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20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1" grpId="0"/>
      <p:bldP spid="16" grpId="0"/>
      <p:bldP spid="22" grpId="0"/>
      <p:bldP spid="23" grpId="0"/>
      <p:bldP spid="24" grpId="0"/>
      <p:bldP spid="26" grpId="0"/>
      <p:bldP spid="27" grpId="0"/>
      <p:bldP spid="28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13338" y="409160"/>
            <a:ext cx="1005839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3.  </a:t>
            </a:r>
            <a:r>
              <a:rPr lang="el-GR" sz="2000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Ο τρίτος νόμος του Νεύτωνα ισχύει </a:t>
            </a:r>
            <a:endParaRPr lang="el-GR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l-GR" sz="2000" b="1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α.</a:t>
            </a:r>
            <a:r>
              <a:rPr lang="el-GR" sz="2000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 μόνο για δυνάμεις επαφής.</a:t>
            </a:r>
            <a:endParaRPr lang="el-GR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l-GR" sz="2000" b="1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β.</a:t>
            </a:r>
            <a:r>
              <a:rPr lang="el-GR" sz="2000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 μόνο για δυνάμεις από απόσταση.</a:t>
            </a:r>
            <a:endParaRPr lang="el-GR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l-GR" sz="2000" b="1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γ.</a:t>
            </a:r>
            <a:r>
              <a:rPr lang="el-GR" sz="2000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 μόνο για δυνάμεις που ενεργούν στο ίδιο σώμα. </a:t>
            </a:r>
            <a:endParaRPr lang="el-GR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δ.</a:t>
            </a:r>
            <a:r>
              <a:rPr lang="el-GR" sz="2000" dirty="0">
                <a:latin typeface="Trebuchet MS" panose="020B060302020202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  για όλες τις δυνάμεις.   </a:t>
            </a:r>
            <a:endParaRPr lang="el-GR" sz="2000" dirty="0" smtClean="0">
              <a:latin typeface="Trebuchet MS" panose="020B060302020202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</p:txBody>
      </p:sp>
      <p:sp>
        <p:nvSpPr>
          <p:cNvPr id="5" name="Οβάλ 4"/>
          <p:cNvSpPr/>
          <p:nvPr/>
        </p:nvSpPr>
        <p:spPr>
          <a:xfrm>
            <a:off x="1147397" y="2291623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1213338" y="2930913"/>
            <a:ext cx="99353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4.  </a:t>
            </a:r>
            <a:r>
              <a:rPr lang="el-GR" sz="2000" dirty="0">
                <a:latin typeface="Trebuchet MS" panose="020B0603020202020204" pitchFamily="34" charset="0"/>
              </a:rPr>
              <a:t>Για ένα μήλο βάρους 2Ν που πέφτει από ένα δένδρο, με βάση τον τρίτο νόμο του Νεύτωνα προκύπτει ότι</a:t>
            </a:r>
          </a:p>
          <a:p>
            <a:pPr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</a:t>
            </a:r>
            <a:r>
              <a:rPr lang="el-GR" sz="2000" dirty="0">
                <a:latin typeface="Trebuchet MS" panose="020B0603020202020204" pitchFamily="34" charset="0"/>
              </a:rPr>
              <a:t>   η κίνηση του μήλου είναι ευθύγραμμη ομαλή. </a:t>
            </a:r>
          </a:p>
          <a:p>
            <a:pPr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</a:t>
            </a:r>
            <a:r>
              <a:rPr lang="el-GR" sz="2000" dirty="0">
                <a:latin typeface="Trebuchet MS" panose="020B0603020202020204" pitchFamily="34" charset="0"/>
              </a:rPr>
              <a:t>   το μήλο έχει αρχική ταχύτητα.</a:t>
            </a:r>
          </a:p>
          <a:p>
            <a:pPr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</a:t>
            </a:r>
            <a:r>
              <a:rPr lang="el-GR" sz="2000" dirty="0">
                <a:latin typeface="Trebuchet MS" panose="020B0603020202020204" pitchFamily="34" charset="0"/>
              </a:rPr>
              <a:t>   το μήλο ασκεί δύναμη στη Γη ίση με 2Ν.</a:t>
            </a:r>
          </a:p>
          <a:p>
            <a:pPr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δ.</a:t>
            </a:r>
            <a:r>
              <a:rPr lang="el-GR" sz="2000" dirty="0">
                <a:latin typeface="Trebuchet MS" panose="020B0603020202020204" pitchFamily="34" charset="0"/>
              </a:rPr>
              <a:t>   η δύναμη που ασκεί η Γη στο μήλο είναι μεγαλύτερη από 2Ν, γι’ αυτό και πέφτει.</a:t>
            </a:r>
            <a:endParaRPr lang="el-GR" sz="2000" dirty="0"/>
          </a:p>
        </p:txBody>
      </p:sp>
      <p:sp>
        <p:nvSpPr>
          <p:cNvPr id="7" name="Οβάλ 6"/>
          <p:cNvSpPr/>
          <p:nvPr/>
        </p:nvSpPr>
        <p:spPr>
          <a:xfrm>
            <a:off x="1147397" y="4853115"/>
            <a:ext cx="463550" cy="468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997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61110" y="526957"/>
            <a:ext cx="9669780" cy="3276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000" b="1" dirty="0" smtClean="0">
                <a:latin typeface="Trebuchet MS" panose="020B0603020202020204" pitchFamily="34" charset="0"/>
              </a:rPr>
              <a:t>5.  </a:t>
            </a:r>
            <a:r>
              <a:rPr lang="el-GR" sz="2000" dirty="0">
                <a:latin typeface="Trebuchet MS" panose="020B0603020202020204" pitchFamily="34" charset="0"/>
              </a:rPr>
              <a:t>Χαρακτηρίστε κάθε μία από τις παρακάτω επιλογές με </a:t>
            </a:r>
            <a:r>
              <a:rPr lang="el-GR" sz="2000" b="1" dirty="0">
                <a:latin typeface="Trebuchet MS" panose="020B0603020202020204" pitchFamily="34" charset="0"/>
              </a:rPr>
              <a:t>Σ</a:t>
            </a:r>
            <a:r>
              <a:rPr lang="el-GR" sz="2000" dirty="0">
                <a:latin typeface="Trebuchet MS" panose="020B0603020202020204" pitchFamily="34" charset="0"/>
              </a:rPr>
              <a:t> αν είναι </a:t>
            </a:r>
            <a:r>
              <a:rPr lang="el-GR" sz="2000" dirty="0" smtClean="0">
                <a:latin typeface="Trebuchet MS" panose="020B0603020202020204" pitchFamily="34" charset="0"/>
              </a:rPr>
              <a:t>Σωστή </a:t>
            </a:r>
            <a:r>
              <a:rPr lang="el-GR" sz="2000" dirty="0">
                <a:latin typeface="Trebuchet MS" panose="020B0603020202020204" pitchFamily="34" charset="0"/>
              </a:rPr>
              <a:t>και με  </a:t>
            </a:r>
            <a:r>
              <a:rPr lang="el-GR" sz="2000" b="1" dirty="0">
                <a:latin typeface="Trebuchet MS" panose="020B0603020202020204" pitchFamily="34" charset="0"/>
              </a:rPr>
              <a:t>Λ</a:t>
            </a:r>
            <a:r>
              <a:rPr lang="el-GR" sz="2000" dirty="0">
                <a:latin typeface="Trebuchet MS" panose="020B0603020202020204" pitchFamily="34" charset="0"/>
              </a:rPr>
              <a:t>  αν  είναι </a:t>
            </a:r>
            <a:r>
              <a:rPr lang="el-GR" sz="2000" dirty="0" smtClean="0">
                <a:latin typeface="Trebuchet MS" panose="020B0603020202020204" pitchFamily="34" charset="0"/>
              </a:rPr>
              <a:t>Λάθος</a:t>
            </a:r>
            <a:r>
              <a:rPr lang="el-GR" sz="2000" dirty="0">
                <a:latin typeface="Trebuchet MS" panose="020B0603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l-GR" sz="2000" dirty="0">
                <a:latin typeface="Trebuchet MS" panose="020B0603020202020204" pitchFamily="34" charset="0"/>
              </a:rPr>
              <a:t>Η δράση και η αντίδραση είναι δυνάμεις που έχουν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α.  </a:t>
            </a:r>
            <a:r>
              <a:rPr lang="el-GR" sz="2000" dirty="0">
                <a:latin typeface="Trebuchet MS" panose="020B0603020202020204" pitchFamily="34" charset="0"/>
              </a:rPr>
              <a:t>την ίδια φορά.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β.  </a:t>
            </a:r>
            <a:r>
              <a:rPr lang="el-GR" sz="2000" dirty="0">
                <a:latin typeface="Trebuchet MS" panose="020B0603020202020204" pitchFamily="34" charset="0"/>
              </a:rPr>
              <a:t>ίσα μέτρα. 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γ.  </a:t>
            </a:r>
            <a:r>
              <a:rPr lang="el-GR" sz="2000" dirty="0">
                <a:latin typeface="Trebuchet MS" panose="020B0603020202020204" pitchFamily="34" charset="0"/>
              </a:rPr>
              <a:t>την ίδια διεύθυνση.</a:t>
            </a:r>
          </a:p>
          <a:p>
            <a:pPr algn="just">
              <a:lnSpc>
                <a:spcPct val="150000"/>
              </a:lnSpc>
            </a:pPr>
            <a:r>
              <a:rPr lang="el-GR" sz="2000" b="1" dirty="0">
                <a:latin typeface="Trebuchet MS" panose="020B0603020202020204" pitchFamily="34" charset="0"/>
              </a:rPr>
              <a:t>δ.  </a:t>
            </a:r>
            <a:r>
              <a:rPr lang="el-GR" sz="2000" dirty="0">
                <a:latin typeface="Trebuchet MS" panose="020B0603020202020204" pitchFamily="34" charset="0"/>
              </a:rPr>
              <a:t>εφαρμόζονται στο ίδιο σώμα.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96942" y="3341574"/>
            <a:ext cx="27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21031" y="2395930"/>
            <a:ext cx="27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Σ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65249" y="2857595"/>
            <a:ext cx="27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Σ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48570" y="1934265"/>
            <a:ext cx="27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Λ</a:t>
            </a:r>
          </a:p>
        </p:txBody>
      </p:sp>
    </p:spTree>
    <p:extLst>
      <p:ext uri="{BB962C8B-B14F-4D97-AF65-F5344CB8AC3E}">
        <p14:creationId xmlns:p14="http://schemas.microsoft.com/office/powerpoint/2010/main" val="253102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101090" y="337734"/>
            <a:ext cx="99898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6.  </a:t>
            </a:r>
            <a:r>
              <a:rPr lang="el-G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Ένα σώμα είναι ακίνητο πάνω σε τραπέζι και δέχεται από αυτό κατακόρυφη δύναμη </a:t>
            </a:r>
            <a:r>
              <a:rPr lang="el-GR" sz="24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50Ν</a:t>
            </a:r>
            <a:r>
              <a:rPr lang="el-G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Τότε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α.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το βάρος του σώματος είναι μηδέν.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β.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η συνισταμένη των δυνάμεων που δρουν στο σώμα είναι μηδέν.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γ.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η συνισταμένη των δυνάμεων που δρουν στο σώμα είναι 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50Ν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δ.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η 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αντίδραση από το τραπέζι είναι μεγαλύτερη από το βάρος του σώματος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l-GR" sz="1200" dirty="0" smtClean="0"/>
          </a:p>
          <a:p>
            <a:pPr algn="just">
              <a:lnSpc>
                <a:spcPct val="150000"/>
              </a:lnSpc>
            </a:pPr>
            <a:r>
              <a:rPr lang="el-GR" sz="2400" b="1" dirty="0" smtClean="0"/>
              <a:t>7.  </a:t>
            </a:r>
            <a:r>
              <a:rPr lang="el-GR" sz="2400" dirty="0" smtClean="0"/>
              <a:t>Να </a:t>
            </a:r>
            <a:r>
              <a:rPr lang="el-GR" sz="2400" dirty="0"/>
              <a:t>συμπληρώσετε τα κενά στις παρακάτω προτάσεις</a:t>
            </a:r>
            <a:r>
              <a:rPr lang="en-US" sz="2400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el-GR" sz="2400" b="1" dirty="0" smtClean="0"/>
              <a:t>α</a:t>
            </a:r>
            <a:r>
              <a:rPr lang="en-US" sz="2400" b="1" dirty="0" smtClean="0"/>
              <a:t>.  </a:t>
            </a:r>
            <a:r>
              <a:rPr lang="el-GR" sz="2400" dirty="0"/>
              <a:t>Ο 3</a:t>
            </a:r>
            <a:r>
              <a:rPr lang="el-GR" sz="2400" baseline="30000" dirty="0"/>
              <a:t>ος</a:t>
            </a:r>
            <a:r>
              <a:rPr lang="el-GR" sz="2400" dirty="0"/>
              <a:t> νόμος του Νεύτωνα ονομάζεται και «Νόμος Δράσης - </a:t>
            </a:r>
            <a:r>
              <a:rPr lang="el-GR" sz="2400" dirty="0" smtClean="0"/>
              <a:t>…………………..» .</a:t>
            </a:r>
            <a:endParaRPr lang="el-GR" sz="2400" dirty="0"/>
          </a:p>
          <a:p>
            <a:pPr algn="just">
              <a:lnSpc>
                <a:spcPct val="150000"/>
              </a:lnSpc>
            </a:pPr>
            <a:r>
              <a:rPr lang="el-GR" sz="2400" b="1" dirty="0" smtClean="0"/>
              <a:t>β.  </a:t>
            </a:r>
            <a:r>
              <a:rPr lang="el-GR" sz="2400" dirty="0"/>
              <a:t>Στη φύση οι δυνάμεις εμφανίζονται πάντα κατά ………… </a:t>
            </a:r>
            <a:r>
              <a:rPr lang="el-GR" sz="2400" dirty="0" smtClean="0"/>
              <a:t>.</a:t>
            </a:r>
            <a:endParaRPr lang="el-GR" sz="2400" b="1" dirty="0"/>
          </a:p>
        </p:txBody>
      </p:sp>
      <p:sp>
        <p:nvSpPr>
          <p:cNvPr id="6" name="Οβάλ 5"/>
          <p:cNvSpPr/>
          <p:nvPr/>
        </p:nvSpPr>
        <p:spPr>
          <a:xfrm>
            <a:off x="1078230" y="2129122"/>
            <a:ext cx="463550" cy="47691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8915400" y="4511510"/>
            <a:ext cx="1748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Αντίδρασης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25385" y="5045273"/>
            <a:ext cx="1002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ζεύγη</a:t>
            </a:r>
            <a:endParaRPr 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348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211580" y="251581"/>
            <a:ext cx="1006983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 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Ένα βιβλίο ακίνητο πάνω σ' ένα τραπέζι ασκεί μια δύναμη στο τραπέζι προς τα κάτω. Η αντίδραση αυτής της δύναμης είναι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α.</a:t>
            </a:r>
            <a:r>
              <a: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η δύναμη από τη Γη στο βιβλίο.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β.</a:t>
            </a:r>
            <a:r>
              <a: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η δύναμη από τη Γη στο τραπέζι.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γ.</a:t>
            </a:r>
            <a:r>
              <a: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η δύναμη από το τραπέζι στο βιβλίο.</a:t>
            </a:r>
            <a:endParaRPr lang="el-GR" sz="20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δ.</a:t>
            </a:r>
            <a:r>
              <a: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η αδράνεια του σώματος</a:t>
            </a:r>
            <a:r>
              <a: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l-GR" sz="1400" dirty="0" smtClean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9.  </a:t>
            </a:r>
            <a:r>
              <a:rPr lang="el-G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Η μία άκρη ενός δυναμόμετρου στερεώνεται σταθερά, ενώ στην άλλη άκρη </a:t>
            </a:r>
            <a:r>
              <a:rPr lang="el-GR" sz="24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του </a:t>
            </a:r>
            <a:r>
              <a:rPr lang="el-G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ένα παιδί ασκεί δύναμη </a:t>
            </a:r>
            <a:r>
              <a:rPr lang="el-GR" sz="2400" dirty="0" smtClean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15Ν</a:t>
            </a:r>
            <a:r>
              <a:rPr lang="el-GR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 Η ένδειξη που δείχνει το δυναμόμετρο, σε Ν, είναι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sz="24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Α.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0.            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Β</a:t>
            </a:r>
            <a:r>
              <a:rPr lang="el-GR" sz="24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10.                   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Γ</a:t>
            </a:r>
            <a:r>
              <a:rPr lang="el-GR" sz="24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15.                  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l-GR" sz="2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Δ</a:t>
            </a:r>
            <a:r>
              <a:rPr lang="el-GR" sz="24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el-GR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30</a:t>
            </a:r>
            <a:r>
              <a:rPr lang="el-GR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l-GR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Οβάλ 4"/>
          <p:cNvSpPr/>
          <p:nvPr/>
        </p:nvSpPr>
        <p:spPr>
          <a:xfrm>
            <a:off x="1147572" y="2188478"/>
            <a:ext cx="463550" cy="47691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βάλ 6"/>
          <p:cNvSpPr/>
          <p:nvPr/>
        </p:nvSpPr>
        <p:spPr>
          <a:xfrm>
            <a:off x="5293614" y="5091406"/>
            <a:ext cx="463550" cy="47691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953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1398509" y="275015"/>
            <a:ext cx="10026650" cy="4708981"/>
            <a:chOff x="1398509" y="275015"/>
            <a:chExt cx="10026650" cy="4708981"/>
          </a:xfrm>
        </p:grpSpPr>
        <p:pic>
          <p:nvPicPr>
            <p:cNvPr id="4" name="Εικόνα 3" descr="C:\Users\Merkouris\Desktop\Χωρίς τίτλο.jpg"/>
            <p:cNvPicPr/>
            <p:nvPr/>
          </p:nvPicPr>
          <p:blipFill>
            <a:blip r:embed="rId2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0013" y="1542126"/>
              <a:ext cx="4351973" cy="199009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9" name="Ορθογώνιο 8"/>
            <p:cNvSpPr/>
            <p:nvPr/>
          </p:nvSpPr>
          <p:spPr>
            <a:xfrm>
              <a:off x="1398509" y="275015"/>
              <a:ext cx="10026650" cy="47089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l-GR" sz="2000" b="1" dirty="0" smtClean="0">
                  <a:solidFill>
                    <a:srgbClr val="000000"/>
                  </a:solidFill>
                  <a:latin typeface="Trebuchet MS" panose="020B0603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10.  </a:t>
              </a:r>
              <a:r>
                <a:rPr lang="el-GR" sz="2000" dirty="0" smtClean="0">
                  <a:solidFill>
                    <a:srgbClr val="000000"/>
                  </a:solidFill>
                  <a:latin typeface="Trebuchet MS" panose="020B0603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Δύο </a:t>
              </a:r>
              <a:r>
                <a:rPr lang="el-GR" sz="2000" dirty="0">
                  <a:solidFill>
                    <a:srgbClr val="000000"/>
                  </a:solidFill>
                  <a:latin typeface="Trebuchet MS" panose="020B0603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σώματα βάρους </a:t>
              </a:r>
              <a:r>
                <a:rPr lang="el-GR" sz="2000" dirty="0" smtClean="0">
                  <a:solidFill>
                    <a:srgbClr val="000000"/>
                  </a:solidFill>
                  <a:latin typeface="Trebuchet MS" panose="020B0603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10Ν </a:t>
              </a:r>
              <a:r>
                <a:rPr lang="el-GR" sz="2000" dirty="0">
                  <a:solidFill>
                    <a:srgbClr val="000000"/>
                  </a:solidFill>
                  <a:latin typeface="Trebuchet MS" panose="020B0603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συνδέονται μ' ένα δυναμόμετρο, όπως φαίνεται στο παρακάτω σχήμα</a:t>
              </a:r>
              <a:r>
                <a:rPr lang="el-GR" sz="2000" dirty="0" smtClean="0">
                  <a:solidFill>
                    <a:srgbClr val="000000"/>
                  </a:solidFill>
                  <a:latin typeface="Trebuchet MS" panose="020B0603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</a:p>
            <a:p>
              <a:pPr>
                <a:lnSpc>
                  <a:spcPct val="150000"/>
                </a:lnSpc>
              </a:pPr>
              <a:endPara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l-GR" sz="2000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n-US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n-US" sz="2000" dirty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endParaRPr lang="el-GR" sz="2000" dirty="0" smtClean="0">
                <a:solidFill>
                  <a:srgbClr val="000000"/>
                </a:solidFill>
                <a:latin typeface="Trebuchet MS" panose="020B0603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l-GR" sz="2000" dirty="0">
                  <a:latin typeface="Trebuchet MS" panose="020B0603020202020204" pitchFamily="34" charset="0"/>
                </a:rPr>
                <a:t>Η ένδειξη του δυναμόμετρου θα είναι</a:t>
              </a:r>
            </a:p>
            <a:p>
              <a:pPr>
                <a:lnSpc>
                  <a:spcPct val="150000"/>
                </a:lnSpc>
              </a:pPr>
              <a:r>
                <a:rPr lang="el-GR" sz="2000" b="1" dirty="0">
                  <a:latin typeface="Trebuchet MS" panose="020B0603020202020204" pitchFamily="34" charset="0"/>
                </a:rPr>
                <a:t>Α.</a:t>
              </a:r>
              <a:r>
                <a:rPr lang="el-GR" sz="2000" dirty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0Ν</a:t>
              </a:r>
              <a:r>
                <a:rPr lang="el-GR" sz="2000" dirty="0">
                  <a:latin typeface="Trebuchet MS" panose="020B0603020202020204" pitchFamily="34" charset="0"/>
                </a:rPr>
                <a:t>.                          </a:t>
              </a:r>
              <a:r>
                <a:rPr lang="el-GR" sz="2000" b="1" dirty="0">
                  <a:latin typeface="Trebuchet MS" panose="020B0603020202020204" pitchFamily="34" charset="0"/>
                </a:rPr>
                <a:t>Β.</a:t>
              </a:r>
              <a:r>
                <a:rPr lang="el-GR" sz="2000" dirty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10Ν</a:t>
              </a:r>
              <a:r>
                <a:rPr lang="el-GR" sz="2000" dirty="0">
                  <a:latin typeface="Trebuchet MS" panose="020B0603020202020204" pitchFamily="34" charset="0"/>
                </a:rPr>
                <a:t>.                          </a:t>
              </a:r>
              <a:r>
                <a:rPr lang="el-GR" sz="2000" b="1" dirty="0">
                  <a:latin typeface="Trebuchet MS" panose="020B0603020202020204" pitchFamily="34" charset="0"/>
                </a:rPr>
                <a:t>Γ.</a:t>
              </a:r>
              <a:r>
                <a:rPr lang="el-GR" sz="2000" dirty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20Ν</a:t>
              </a:r>
              <a:r>
                <a:rPr lang="el-GR" sz="2000" dirty="0">
                  <a:latin typeface="Trebuchet MS" panose="020B0603020202020204" pitchFamily="34" charset="0"/>
                </a:rPr>
                <a:t>.                       </a:t>
              </a:r>
              <a:r>
                <a:rPr lang="el-GR" sz="2000" b="1" dirty="0">
                  <a:latin typeface="Trebuchet MS" panose="020B0603020202020204" pitchFamily="34" charset="0"/>
                </a:rPr>
                <a:t>Δ.</a:t>
              </a:r>
              <a:r>
                <a:rPr lang="el-GR" sz="2000" dirty="0">
                  <a:latin typeface="Trebuchet MS" panose="020B0603020202020204" pitchFamily="34" charset="0"/>
                </a:rPr>
                <a:t>  </a:t>
              </a:r>
              <a:r>
                <a:rPr lang="el-GR" sz="2000" dirty="0" smtClean="0">
                  <a:latin typeface="Trebuchet MS" panose="020B0603020202020204" pitchFamily="34" charset="0"/>
                </a:rPr>
                <a:t>40Ν.</a:t>
              </a:r>
              <a:endParaRPr lang="el-GR" sz="2000" dirty="0">
                <a:latin typeface="Trebuchet MS" panose="020B0603020202020204" pitchFamily="34" charset="0"/>
              </a:endParaRPr>
            </a:p>
          </p:txBody>
        </p:sp>
      </p:grpSp>
      <p:sp>
        <p:nvSpPr>
          <p:cNvPr id="13" name="Οβάλ 12"/>
          <p:cNvSpPr/>
          <p:nvPr/>
        </p:nvSpPr>
        <p:spPr>
          <a:xfrm>
            <a:off x="4096162" y="4461572"/>
            <a:ext cx="463550" cy="47691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900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8"/>
              <p:cNvSpPr txBox="1">
                <a:spLocks noChangeArrowheads="1"/>
              </p:cNvSpPr>
              <p:nvPr/>
            </p:nvSpPr>
            <p:spPr bwMode="auto">
              <a:xfrm>
                <a:off x="1618004" y="3495935"/>
                <a:ext cx="9277071" cy="18214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ct val="50000"/>
                  </a:spcBef>
                  <a:defRPr/>
                </a:pPr>
                <a:r>
                  <a:rPr lang="el-GR" altLang="el-GR" sz="2400" b="1" dirty="0" smtClean="0">
                    <a:latin typeface="Comic Sans MS" pitchFamily="66" charset="0"/>
                  </a:rPr>
                  <a:t>Όταν ένα οποιοδήποτε σώμα Α ασκεί σ</a:t>
                </a:r>
                <a:r>
                  <a:rPr lang="en-US" altLang="el-GR" sz="2400" b="1" dirty="0" smtClean="0">
                    <a:latin typeface="Comic Sans MS" pitchFamily="66" charset="0"/>
                  </a:rPr>
                  <a:t>’</a:t>
                </a:r>
                <a:r>
                  <a:rPr lang="el-GR" altLang="el-GR" sz="2400" b="1" dirty="0" smtClean="0">
                    <a:latin typeface="Comic Sans MS" pitchFamily="66" charset="0"/>
                  </a:rPr>
                  <a:t> </a:t>
                </a:r>
                <a:r>
                  <a:rPr lang="el-GR" altLang="el-GR" sz="2400" b="1" dirty="0">
                    <a:latin typeface="Comic Sans MS" pitchFamily="66" charset="0"/>
                  </a:rPr>
                  <a:t>ένα σώμα </a:t>
                </a:r>
                <a:r>
                  <a:rPr lang="el-GR" altLang="el-GR" sz="2400" b="1" dirty="0" smtClean="0">
                    <a:latin typeface="Comic Sans MS" pitchFamily="66" charset="0"/>
                  </a:rPr>
                  <a:t>Β</a:t>
                </a:r>
                <a:r>
                  <a:rPr lang="en-US" altLang="el-GR" sz="2400" b="1" dirty="0" smtClean="0">
                    <a:latin typeface="Comic Sans MS" pitchFamily="66" charset="0"/>
                  </a:rPr>
                  <a:t> </a:t>
                </a:r>
                <a:r>
                  <a:rPr lang="el-GR" altLang="el-GR" sz="2400" b="1" dirty="0">
                    <a:latin typeface="Comic Sans MS" pitchFamily="66" charset="0"/>
                  </a:rPr>
                  <a:t>δύναμη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el-GR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l-GR" altLang="el-GR" sz="24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l-GR" sz="24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</m:e>
                      <m:sub>
                        <m:r>
                          <a:rPr lang="en-US" altLang="el-GR" sz="24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𝐀𝐁</m:t>
                        </m:r>
                      </m:sub>
                    </m:sSub>
                  </m:oMath>
                </a14:m>
                <a:r>
                  <a:rPr lang="el-GR" altLang="el-GR" sz="2400" b="1" dirty="0" smtClean="0">
                    <a:latin typeface="Comic Sans MS" pitchFamily="66" charset="0"/>
                  </a:rPr>
                  <a:t>, </a:t>
                </a:r>
                <a:r>
                  <a:rPr lang="el-GR" altLang="el-GR" sz="2400" b="1" dirty="0">
                    <a:latin typeface="Comic Sans MS" pitchFamily="66" charset="0"/>
                  </a:rPr>
                  <a:t>το σώμα</a:t>
                </a:r>
                <a:r>
                  <a:rPr lang="en-US" altLang="el-GR" sz="2400" b="1" dirty="0">
                    <a:latin typeface="Comic Sans MS" pitchFamily="66" charset="0"/>
                  </a:rPr>
                  <a:t> B </a:t>
                </a:r>
                <a:r>
                  <a:rPr lang="el-GR" altLang="el-GR" sz="2400" b="1" dirty="0">
                    <a:latin typeface="Comic Sans MS" pitchFamily="66" charset="0"/>
                  </a:rPr>
                  <a:t>ασκεί ταυτόχρονα μια </a:t>
                </a:r>
                <a:r>
                  <a:rPr lang="el-GR" altLang="el-GR" sz="2400" b="1" dirty="0" smtClean="0">
                    <a:latin typeface="Comic Sans MS" pitchFamily="66" charset="0"/>
                  </a:rPr>
                  <a:t>δύναμη</a:t>
                </a:r>
                <a:r>
                  <a:rPr lang="en-US" altLang="el-GR" sz="2400" b="1" dirty="0" smtClean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el-GR" sz="24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l-GR" altLang="el-GR" sz="24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l-GR" sz="24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</m:e>
                      <m:sub>
                        <m:r>
                          <a:rPr lang="en-US" altLang="el-GR" sz="2400" b="1" i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𝐁𝐀</m:t>
                        </m:r>
                      </m:sub>
                    </m:sSub>
                  </m:oMath>
                </a14:m>
                <a:r>
                  <a:rPr lang="en-US" altLang="el-GR" sz="2400" b="1" dirty="0" smtClean="0">
                    <a:latin typeface="Comic Sans MS" pitchFamily="66" charset="0"/>
                  </a:rPr>
                  <a:t> </a:t>
                </a:r>
                <a:r>
                  <a:rPr lang="el-GR" altLang="el-GR" sz="2400" b="1" dirty="0" smtClean="0">
                    <a:latin typeface="Comic Sans MS" pitchFamily="66" charset="0"/>
                  </a:rPr>
                  <a:t>στο </a:t>
                </a:r>
                <a:r>
                  <a:rPr lang="el-GR" altLang="el-GR" sz="2400" b="1" dirty="0">
                    <a:latin typeface="Comic Sans MS" pitchFamily="66" charset="0"/>
                  </a:rPr>
                  <a:t>σώμα Α. Οι δύο δυνάμεις έχουν ίσα μέτρα και αντίθετες κατευθύνσεις.</a:t>
                </a:r>
              </a:p>
            </p:txBody>
          </p:sp>
        </mc:Choice>
        <mc:Fallback xmlns="">
          <p:sp>
            <p:nvSpPr>
              <p:cNvPr id="4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8004" y="3495935"/>
                <a:ext cx="9277071" cy="1821461"/>
              </a:xfrm>
              <a:prstGeom prst="rect">
                <a:avLst/>
              </a:prstGeom>
              <a:blipFill>
                <a:blip r:embed="rId2"/>
                <a:stretch>
                  <a:fillRect l="-986" r="-1051" b="-33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23678" y="5317396"/>
                <a:ext cx="3144644" cy="713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36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l-GR" sz="36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𝚨𝚩</m:t>
                          </m:r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 </m:t>
                          </m:r>
                        </m:sub>
                      </m:sSub>
                      <m:r>
                        <a:rPr lang="en-US" sz="36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 −</m:t>
                      </m:r>
                      <m:sSub>
                        <m:sSubPr>
                          <m:ctrlPr>
                            <a:rPr lang="el-GR" sz="36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36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sz="3600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𝐁𝐀</m:t>
                          </m:r>
                          <m:r>
                            <a:rPr lang="en-US" sz="36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el-GR" sz="3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678" y="5317396"/>
                <a:ext cx="3144644" cy="7136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3681781" y="1209391"/>
                <a:ext cx="694357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l-GR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𝚩</m:t>
                          </m:r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𝚨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781" y="1209391"/>
                <a:ext cx="694357" cy="402931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Ομάδα 11"/>
          <p:cNvGrpSpPr/>
          <p:nvPr/>
        </p:nvGrpSpPr>
        <p:grpSpPr>
          <a:xfrm>
            <a:off x="3787226" y="549999"/>
            <a:ext cx="4617547" cy="3069832"/>
            <a:chOff x="3824662" y="290588"/>
            <a:chExt cx="4617547" cy="3069832"/>
          </a:xfrm>
        </p:grpSpPr>
        <p:pic>
          <p:nvPicPr>
            <p:cNvPr id="6" name="Εικόνα 5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EFDFB"/>
                </a:clrFrom>
                <a:clrTo>
                  <a:srgbClr val="FEFD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24662" y="290588"/>
              <a:ext cx="4617547" cy="3069832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606290" y="2247564"/>
              <a:ext cx="502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Α</a:t>
              </a:r>
              <a:endPara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096000" y="522438"/>
              <a:ext cx="502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anose="030F0702030302020204" pitchFamily="66" charset="0"/>
                </a:rPr>
                <a:t>Β</a:t>
              </a:r>
              <a:endParaRPr lang="el-G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6490970" y="1209391"/>
                <a:ext cx="694357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l-GR" b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𝚨𝚩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  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0970" y="1209391"/>
                <a:ext cx="694357" cy="402931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888240" y="216820"/>
            <a:ext cx="6634976" cy="411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 </a:t>
            </a:r>
            <a:r>
              <a:rPr lang="en-US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  <a:r>
              <a:rPr lang="el-GR" altLang="el-GR" sz="2800" b="1" baseline="30000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ος</a:t>
            </a: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νόμος του </a:t>
            </a:r>
            <a:r>
              <a:rPr lang="en-US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Newton</a:t>
            </a:r>
          </a:p>
        </p:txBody>
      </p:sp>
    </p:spTree>
    <p:extLst>
      <p:ext uri="{BB962C8B-B14F-4D97-AF65-F5344CB8AC3E}">
        <p14:creationId xmlns:p14="http://schemas.microsoft.com/office/powerpoint/2010/main" val="405399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7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255" y="917407"/>
            <a:ext cx="4058604" cy="2382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8746" y="3396154"/>
                <a:ext cx="5372100" cy="9208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l-GR" sz="1600" b="1" dirty="0" smtClean="0">
                    <a:latin typeface="Comic Sans MS" panose="030F0702030302020204" pitchFamily="66" charset="0"/>
                  </a:rPr>
                  <a:t>Όση δύναμη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el-GR" sz="16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l-GR" altLang="el-GR" sz="16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l-GR" sz="16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</m:e>
                      <m:sub>
                        <m:r>
                          <a:rPr lang="en-US" altLang="el-GR" sz="16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𝐀𝐁</m:t>
                        </m:r>
                      </m:sub>
                    </m:sSub>
                  </m:oMath>
                </a14:m>
                <a:r>
                  <a:rPr lang="el-GR" sz="1600" b="1" dirty="0" smtClean="0">
                    <a:latin typeface="Comic Sans MS" panose="030F0702030302020204" pitchFamily="66" charset="0"/>
                  </a:rPr>
                  <a:t> ασκεί το αγόρι στο κορίτσι, την ίδια (κατά μέτρο) δύναμη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altLang="el-GR" sz="1600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l-GR" altLang="el-GR" sz="16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el-GR" sz="16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</m:acc>
                      </m:e>
                      <m:sub>
                        <m:r>
                          <a:rPr lang="en-US" altLang="el-GR" sz="16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𝐁</m:t>
                        </m:r>
                        <m:r>
                          <a:rPr lang="el-GR" altLang="el-GR" sz="1600" b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/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𝚨</m:t>
                        </m:r>
                      </m:sub>
                    </m:sSub>
                  </m:oMath>
                </a14:m>
                <a:r>
                  <a:rPr lang="el-GR" sz="1600" b="1" dirty="0" smtClean="0">
                    <a:latin typeface="Comic Sans MS" panose="030F0702030302020204" pitchFamily="66" charset="0"/>
                  </a:rPr>
                  <a:t> ασκεί το κορίτσι στο αγόρι.</a:t>
                </a:r>
                <a:endParaRPr lang="el-GR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746" y="3396154"/>
                <a:ext cx="5372100" cy="920893"/>
              </a:xfrm>
              <a:prstGeom prst="rect">
                <a:avLst/>
              </a:prstGeom>
              <a:blipFill>
                <a:blip r:embed="rId4"/>
                <a:stretch>
                  <a:fillRect r="-1022" b="-264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990627" y="1609263"/>
            <a:ext cx="5623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1600" b="1" dirty="0" smtClean="0">
                <a:latin typeface="Comic Sans MS" panose="030F0702030302020204" pitchFamily="66" charset="0"/>
              </a:rPr>
              <a:t>Όση δύναμη ασκεί το αγόρι στον τοίχο (500Ν), την ίδια (κατά μέτρο) δύναμη ασκεί ο τοίχος στο αγόρι (500Ν).</a:t>
            </a:r>
            <a:endParaRPr lang="el-GR" sz="1600" b="1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10149" y="3949035"/>
            <a:ext cx="5777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1600" b="1" dirty="0" smtClean="0">
                <a:latin typeface="Comic Sans MS" panose="030F0702030302020204" pitchFamily="66" charset="0"/>
              </a:rPr>
              <a:t>Όση δύναμη ασκεί το αγόρι στο γίγαντα (500Ν),  την ίδια (κατά μέτρο) δύναμη ασκεί ο γίγαντας στο αγόρι (500Ν).</a:t>
            </a:r>
            <a:endParaRPr lang="el-GR" sz="1600" b="1" dirty="0">
              <a:latin typeface="Comic Sans MS" panose="030F0702030302020204" pitchFamily="66" charset="0"/>
            </a:endParaRPr>
          </a:p>
        </p:txBody>
      </p:sp>
      <p:grpSp>
        <p:nvGrpSpPr>
          <p:cNvPr id="17" name="Ομάδα 16"/>
          <p:cNvGrpSpPr/>
          <p:nvPr/>
        </p:nvGrpSpPr>
        <p:grpSpPr>
          <a:xfrm>
            <a:off x="3318510" y="1857793"/>
            <a:ext cx="674370" cy="340237"/>
            <a:chOff x="3318510" y="1857793"/>
            <a:chExt cx="674370" cy="340237"/>
          </a:xfrm>
        </p:grpSpPr>
        <p:cxnSp>
          <p:nvCxnSpPr>
            <p:cNvPr id="13" name="Ευθύγραμμο βέλος σύνδεσης 12"/>
            <p:cNvCxnSpPr/>
            <p:nvPr/>
          </p:nvCxnSpPr>
          <p:spPr>
            <a:xfrm>
              <a:off x="3318510" y="2198030"/>
              <a:ext cx="67437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Ορθογώνιο 13"/>
                <p:cNvSpPr/>
                <p:nvPr/>
              </p:nvSpPr>
              <p:spPr>
                <a:xfrm>
                  <a:off x="3383280" y="1857793"/>
                  <a:ext cx="522322" cy="33393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altLang="el-GR" sz="1400" b="1" i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altLang="el-GR" sz="14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14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el-GR" sz="14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𝐀𝐁</m:t>
                            </m:r>
                          </m:sub>
                        </m:sSub>
                      </m:oMath>
                    </m:oMathPara>
                  </a14:m>
                  <a:endParaRPr lang="el-GR" sz="1400" dirty="0"/>
                </a:p>
              </p:txBody>
            </p:sp>
          </mc:Choice>
          <mc:Fallback xmlns="">
            <p:sp>
              <p:nvSpPr>
                <p:cNvPr id="14" name="Ορθογώνιο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83280" y="1857793"/>
                  <a:ext cx="522322" cy="333938"/>
                </a:xfrm>
                <a:prstGeom prst="rect">
                  <a:avLst/>
                </a:prstGeom>
                <a:blipFill>
                  <a:blip r:embed="rId5"/>
                  <a:stretch>
                    <a:fillRect b="-363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Ομάδα 15"/>
          <p:cNvGrpSpPr/>
          <p:nvPr/>
        </p:nvGrpSpPr>
        <p:grpSpPr>
          <a:xfrm>
            <a:off x="2560320" y="1857793"/>
            <a:ext cx="674370" cy="340237"/>
            <a:chOff x="2560320" y="1857793"/>
            <a:chExt cx="674370" cy="340237"/>
          </a:xfrm>
        </p:grpSpPr>
        <p:cxnSp>
          <p:nvCxnSpPr>
            <p:cNvPr id="10" name="Ευθύγραμμο βέλος σύνδεσης 9"/>
            <p:cNvCxnSpPr/>
            <p:nvPr/>
          </p:nvCxnSpPr>
          <p:spPr>
            <a:xfrm>
              <a:off x="2560320" y="2198030"/>
              <a:ext cx="67437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Ορθογώνιο 14"/>
                <p:cNvSpPr/>
                <p:nvPr/>
              </p:nvSpPr>
              <p:spPr>
                <a:xfrm>
                  <a:off x="2708910" y="1857793"/>
                  <a:ext cx="522322" cy="33393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altLang="el-GR" sz="1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altLang="el-GR" sz="14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1400" b="1" i="1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/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el-GR" sz="1400" b="1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𝐁</m:t>
                            </m:r>
                            <m:r>
                              <a:rPr lang="el-GR" altLang="el-GR" sz="1400" b="1" i="0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/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</m:sSub>
                      </m:oMath>
                    </m:oMathPara>
                  </a14:m>
                  <a:endParaRPr lang="el-GR" sz="1400" dirty="0"/>
                </a:p>
              </p:txBody>
            </p:sp>
          </mc:Choice>
          <mc:Fallback xmlns="">
            <p:sp>
              <p:nvSpPr>
                <p:cNvPr id="15" name="Ορθογώνιο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8910" y="1857793"/>
                  <a:ext cx="522322" cy="333938"/>
                </a:xfrm>
                <a:prstGeom prst="rect">
                  <a:avLst/>
                </a:prstGeom>
                <a:blipFill>
                  <a:blip r:embed="rId6"/>
                  <a:stretch>
                    <a:fillRect b="-363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9" name="Εικόνα 8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226" y="558277"/>
            <a:ext cx="4753638" cy="1114581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647" y="2621415"/>
            <a:ext cx="4782217" cy="115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58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831593" y="165484"/>
            <a:ext cx="852881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el-GR" altLang="el-GR" sz="2400" b="1" dirty="0">
                <a:latin typeface="Comic Sans MS" pitchFamily="66" charset="0"/>
              </a:rPr>
              <a:t>Από το νόμο αυτό καταλαβαίνουμε ότι</a:t>
            </a:r>
            <a:r>
              <a:rPr lang="en-US" altLang="el-GR" sz="2400" b="1" dirty="0">
                <a:latin typeface="Comic Sans MS" pitchFamily="66" charset="0"/>
              </a:rPr>
              <a:t> </a:t>
            </a:r>
            <a:r>
              <a:rPr lang="el-GR" altLang="el-G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οι δυνάμεις στη φύση αλληλεπιδρούν και εμφανίζονται κατά </a:t>
            </a:r>
            <a:r>
              <a:rPr lang="el-GR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ζεύγη,</a:t>
            </a:r>
            <a:r>
              <a:rPr lang="en-US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>
                <a:latin typeface="Comic Sans MS" pitchFamily="66" charset="0"/>
              </a:rPr>
              <a:t>δηλαδή,</a:t>
            </a:r>
            <a:r>
              <a:rPr lang="el-GR" altLang="el-GR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>
                <a:latin typeface="Comic Sans MS" pitchFamily="66" charset="0"/>
              </a:rPr>
              <a:t>όπου υπάρχει </a:t>
            </a:r>
            <a:r>
              <a:rPr lang="el-GR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ΔΡΑΣΗ</a:t>
            </a:r>
            <a:r>
              <a:rPr lang="el-GR" altLang="el-GR" sz="2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>
                <a:latin typeface="Comic Sans MS" pitchFamily="66" charset="0"/>
              </a:rPr>
              <a:t>αναπτύσσεται</a:t>
            </a:r>
            <a:r>
              <a:rPr lang="el-GR" altLang="el-GR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ΑΝΤΙΔΡΑΣΗ.</a:t>
            </a:r>
            <a:endParaRPr lang="el-GR" altLang="el-G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605" y="1919810"/>
            <a:ext cx="5136216" cy="42497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Line 7"/>
          <p:cNvSpPr>
            <a:spLocks noChangeShapeType="1"/>
          </p:cNvSpPr>
          <p:nvPr/>
        </p:nvSpPr>
        <p:spPr bwMode="auto">
          <a:xfrm flipH="1" flipV="1">
            <a:off x="5074713" y="3026436"/>
            <a:ext cx="1006475" cy="649288"/>
          </a:xfrm>
          <a:prstGeom prst="line">
            <a:avLst/>
          </a:prstGeom>
          <a:noFill/>
          <a:ln w="1016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 flipH="1" flipV="1">
            <a:off x="6082776" y="3674136"/>
            <a:ext cx="1006475" cy="649288"/>
          </a:xfrm>
          <a:prstGeom prst="line">
            <a:avLst/>
          </a:prstGeom>
          <a:noFill/>
          <a:ln w="101600">
            <a:solidFill>
              <a:srgbClr val="000099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662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Ομάδα 10"/>
          <p:cNvGrpSpPr/>
          <p:nvPr/>
        </p:nvGrpSpPr>
        <p:grpSpPr>
          <a:xfrm>
            <a:off x="1994114" y="908720"/>
            <a:ext cx="8119413" cy="5112568"/>
            <a:chOff x="1994114" y="908720"/>
            <a:chExt cx="8119413" cy="5112568"/>
          </a:xfrm>
        </p:grpSpPr>
        <p:pic>
          <p:nvPicPr>
            <p:cNvPr id="5" name="Picture 2" descr="C:\Users\Merkouris\Documents\ΣΥΝΟΛΟ\newtons-laws-airplane-jpg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4114" y="908720"/>
              <a:ext cx="8119413" cy="511256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Ευθύγραμμο βέλος σύνδεσης 5"/>
            <p:cNvCxnSpPr/>
            <p:nvPr/>
          </p:nvCxnSpPr>
          <p:spPr>
            <a:xfrm flipH="1" flipV="1">
              <a:off x="4333529" y="1268760"/>
              <a:ext cx="36849" cy="1656184"/>
            </a:xfrm>
            <a:prstGeom prst="straightConnector1">
              <a:avLst/>
            </a:prstGeom>
            <a:ln w="762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Ευθύγραμμο βέλος σύνδεσης 6"/>
            <p:cNvCxnSpPr/>
            <p:nvPr/>
          </p:nvCxnSpPr>
          <p:spPr>
            <a:xfrm>
              <a:off x="4333529" y="3140968"/>
              <a:ext cx="0" cy="1872208"/>
            </a:xfrm>
            <a:prstGeom prst="straightConnector1">
              <a:avLst/>
            </a:prstGeom>
            <a:ln w="762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Ευθύγραμμο βέλος σύνδεσης 7"/>
            <p:cNvCxnSpPr/>
            <p:nvPr/>
          </p:nvCxnSpPr>
          <p:spPr>
            <a:xfrm>
              <a:off x="8042786" y="5210674"/>
              <a:ext cx="1152128" cy="0"/>
            </a:xfrm>
            <a:prstGeom prst="straightConnector1">
              <a:avLst/>
            </a:prstGeom>
            <a:ln w="82550">
              <a:solidFill>
                <a:srgbClr val="FF0000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Ευθύγραμμο βέλος σύνδεσης 8"/>
            <p:cNvCxnSpPr/>
            <p:nvPr/>
          </p:nvCxnSpPr>
          <p:spPr>
            <a:xfrm flipH="1">
              <a:off x="6170578" y="5210674"/>
              <a:ext cx="1116124" cy="0"/>
            </a:xfrm>
            <a:prstGeom prst="straightConnector1">
              <a:avLst/>
            </a:prstGeom>
            <a:ln w="82550">
              <a:solidFill>
                <a:srgbClr val="FF0000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760470" y="171725"/>
            <a:ext cx="4183380" cy="56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l-GR" altLang="el-GR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Κίνηση αεροπλάνου</a:t>
            </a:r>
            <a:endParaRPr lang="en-US" altLang="el-GR" sz="36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14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664" y="459831"/>
            <a:ext cx="7740015" cy="52142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 flipV="1">
            <a:off x="4766310" y="4714241"/>
            <a:ext cx="287338" cy="5762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z="2400">
              <a:solidFill>
                <a:srgbClr val="000000"/>
              </a:solidFill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V="1">
            <a:off x="4477385" y="5290503"/>
            <a:ext cx="287338" cy="576262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l-GR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38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Picture 1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2"/>
              </a:clrFrom>
              <a:clrTo>
                <a:srgbClr val="FEFE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2" y="1775416"/>
            <a:ext cx="8159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Επεξήγηση με σύννεφο 5"/>
          <p:cNvSpPr/>
          <p:nvPr/>
        </p:nvSpPr>
        <p:spPr>
          <a:xfrm>
            <a:off x="3166110" y="55673"/>
            <a:ext cx="6812280" cy="2824687"/>
          </a:xfrm>
          <a:prstGeom prst="cloudCallout">
            <a:avLst>
              <a:gd name="adj1" fmla="val 59997"/>
              <a:gd name="adj2" fmla="val 1116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l-GR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Ξέρουμε ότι η Γη ασκεί σ’ ένα αβγό ελκτική δύναμη (το βάρος του).</a:t>
            </a:r>
          </a:p>
          <a:p>
            <a:pPr algn="ctr">
              <a:lnSpc>
                <a:spcPct val="150000"/>
              </a:lnSpc>
            </a:pPr>
            <a:r>
              <a:rPr lang="el-GR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Το αβγό ασκεί στη Γη δύναμη ίση κατά μέτρο, αλλά με αντίθετη φορά.</a:t>
            </a:r>
          </a:p>
          <a:p>
            <a:pPr algn="ctr">
              <a:lnSpc>
                <a:spcPct val="150000"/>
              </a:lnSpc>
            </a:pP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Τότε, γιατί το αβγό πέφτει προς τη Γη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;</a:t>
            </a:r>
            <a:r>
              <a:rPr lang="el-G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endParaRPr lang="el-G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grpSp>
        <p:nvGrpSpPr>
          <p:cNvPr id="16" name="Ομάδα 15"/>
          <p:cNvGrpSpPr/>
          <p:nvPr/>
        </p:nvGrpSpPr>
        <p:grpSpPr>
          <a:xfrm>
            <a:off x="680986" y="647224"/>
            <a:ext cx="1911278" cy="3879056"/>
            <a:chOff x="680986" y="647224"/>
            <a:chExt cx="1911278" cy="3879056"/>
          </a:xfrm>
        </p:grpSpPr>
        <p:pic>
          <p:nvPicPr>
            <p:cNvPr id="9" name="Picture 13" descr="ANd9GcSEbDJ9TgcP1qb8eNP0_xuPoXIeusNYuq1rEmY_gP4unPDQiHT2N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1333058" y="647224"/>
              <a:ext cx="484187" cy="649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</p:pic>
        <p:pic>
          <p:nvPicPr>
            <p:cNvPr id="11" name="Εικόνα 10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0986" y="2583180"/>
              <a:ext cx="1911278" cy="1943100"/>
            </a:xfrm>
            <a:prstGeom prst="rect">
              <a:avLst/>
            </a:prstGeom>
          </p:spPr>
        </p:pic>
      </p:grpSp>
      <p:sp>
        <p:nvSpPr>
          <p:cNvPr id="14" name="AutoShape 8"/>
          <p:cNvSpPr>
            <a:spLocks noChangeArrowheads="1"/>
          </p:cNvSpPr>
          <p:nvPr/>
        </p:nvSpPr>
        <p:spPr bwMode="auto">
          <a:xfrm flipV="1">
            <a:off x="1502982" y="3124326"/>
            <a:ext cx="153582" cy="37797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l-GR" altLang="el-GR" sz="2400">
              <a:solidFill>
                <a:srgbClr val="000000"/>
              </a:solidFill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1502982" y="971868"/>
            <a:ext cx="144340" cy="35151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l-GR" altLang="el-GR" sz="2400">
              <a:solidFill>
                <a:srgbClr val="000000"/>
              </a:solidFill>
            </a:endParaRPr>
          </a:p>
        </p:txBody>
      </p:sp>
      <p:pic>
        <p:nvPicPr>
          <p:cNvPr id="17" name="Picture 10" descr="histNewton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168" y="5059364"/>
            <a:ext cx="1160463" cy="12969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Επεξήγηση με στρογγυλεμένο παραλληλόγραμμο 17"/>
          <p:cNvSpPr/>
          <p:nvPr/>
        </p:nvSpPr>
        <p:spPr>
          <a:xfrm>
            <a:off x="4772709" y="3502296"/>
            <a:ext cx="6371541" cy="1892664"/>
          </a:xfrm>
          <a:prstGeom prst="wedgeRoundRectCallout">
            <a:avLst>
              <a:gd name="adj1" fmla="val -59955"/>
              <a:gd name="adj2" fmla="val 36101"/>
              <a:gd name="adj3" fmla="val 16667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Αυτό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οφείλεται στην αδράνεια </a:t>
            </a: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που παρουσιάζουν τα σώματα. Το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αβγό</a:t>
            </a: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 που έχει πολύ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μικρότερη μάζα </a:t>
            </a: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από τη Γη, έχει πολύ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μικρότερη αδράνεια </a:t>
            </a: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απ’ αυτή. Έτσι, αρχίζει να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κινείται</a:t>
            </a: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 πολύ </a:t>
            </a:r>
            <a:r>
              <a: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πιο εύκολα</a:t>
            </a:r>
            <a:r>
              <a:rPr lang="el-GR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756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0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445" y="429577"/>
            <a:ext cx="3333750" cy="2295525"/>
          </a:xfrm>
          <a:prstGeom prst="rect">
            <a:avLst/>
          </a:prstGeom>
        </p:spPr>
      </p:pic>
      <p:sp>
        <p:nvSpPr>
          <p:cNvPr id="5" name="Δεξί βέλος 4"/>
          <p:cNvSpPr/>
          <p:nvPr/>
        </p:nvSpPr>
        <p:spPr>
          <a:xfrm>
            <a:off x="2858452" y="994410"/>
            <a:ext cx="571500" cy="160020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Δεξί βέλος 5"/>
          <p:cNvSpPr/>
          <p:nvPr/>
        </p:nvSpPr>
        <p:spPr>
          <a:xfrm rot="10800000">
            <a:off x="2286952" y="1003935"/>
            <a:ext cx="571500" cy="14097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Picture 2" descr="C:\Users\Merkouris\Desktop\αρχείο λήψης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6285" y="2725102"/>
            <a:ext cx="1008112" cy="151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6035041" y="332656"/>
            <a:ext cx="5795009" cy="1873334"/>
          </a:xfrm>
          <a:prstGeom prst="cloudCallout">
            <a:avLst>
              <a:gd name="adj1" fmla="val 31726"/>
              <a:gd name="adj2" fmla="val 797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altLang="el-GR" sz="2000" b="1" dirty="0">
                <a:solidFill>
                  <a:srgbClr val="000000"/>
                </a:solidFill>
                <a:latin typeface="Comic Sans MS" pitchFamily="66" charset="0"/>
              </a:rPr>
              <a:t>Αφού η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δράση</a:t>
            </a:r>
            <a:r>
              <a:rPr lang="el-GR" altLang="el-GR" sz="2000" b="1" dirty="0">
                <a:solidFill>
                  <a:srgbClr val="000000"/>
                </a:solidFill>
                <a:latin typeface="Comic Sans MS" pitchFamily="66" charset="0"/>
              </a:rPr>
              <a:t> και η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αντίδραση</a:t>
            </a:r>
            <a:r>
              <a:rPr lang="el-GR" altLang="el-GR" sz="2000" b="1" dirty="0">
                <a:solidFill>
                  <a:srgbClr val="000000"/>
                </a:solidFill>
                <a:latin typeface="Comic Sans MS" pitchFamily="66" charset="0"/>
              </a:rPr>
              <a:t> έχουν ίσα μέτρα και αντίθετη φορά, η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συνισταμένη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l-GR" altLang="el-GR" sz="2000" b="1" dirty="0">
                <a:latin typeface="Comic Sans MS" pitchFamily="66" charset="0"/>
              </a:rPr>
              <a:t>τους θα </a:t>
            </a:r>
            <a:r>
              <a:rPr lang="el-GR" altLang="el-GR" sz="2000" b="1" dirty="0">
                <a:solidFill>
                  <a:srgbClr val="000000"/>
                </a:solidFill>
                <a:latin typeface="Comic Sans MS" pitchFamily="66" charset="0"/>
              </a:rPr>
              <a:t> είναι </a:t>
            </a:r>
            <a:r>
              <a:rPr lang="el-GR" alt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μηδέν</a:t>
            </a:r>
            <a:r>
              <a:rPr lang="el-GR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.</a:t>
            </a:r>
            <a:r>
              <a:rPr lang="en-US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l-GR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Σωστά</a:t>
            </a:r>
            <a:r>
              <a:rPr lang="en-US" altLang="el-GR" sz="2000" b="1" dirty="0" smtClean="0">
                <a:solidFill>
                  <a:srgbClr val="000000"/>
                </a:solidFill>
                <a:latin typeface="Comic Sans MS" pitchFamily="66" charset="0"/>
              </a:rPr>
              <a:t>;</a:t>
            </a:r>
            <a:endParaRPr lang="el-GR" altLang="el-GR" sz="20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9" name="Picture 21" descr="histNewton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927" y="4549140"/>
            <a:ext cx="1225550" cy="1368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Επεξήγηση με στρογγυλεμένο παραλληλόγραμμο 10"/>
          <p:cNvSpPr/>
          <p:nvPr/>
        </p:nvSpPr>
        <p:spPr>
          <a:xfrm>
            <a:off x="3902710" y="2474435"/>
            <a:ext cx="4834890" cy="2013501"/>
          </a:xfrm>
          <a:prstGeom prst="wedgeRoundRectCallout">
            <a:avLst>
              <a:gd name="adj1" fmla="val -65041"/>
              <a:gd name="adj2" fmla="val 55297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l-GR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!!!!! </a:t>
            </a:r>
            <a:r>
              <a:rPr lang="el-GR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Αυτό είναι συνηθισμένο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ΛΑΘΟΣ. </a:t>
            </a:r>
            <a:r>
              <a:rPr lang="el-GR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Οι δύο δυνάμεις δρουν σε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διαφορετικά σώματα </a:t>
            </a:r>
            <a:r>
              <a:rPr lang="el-GR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και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δεν</a:t>
            </a:r>
            <a:r>
              <a:rPr lang="el-GR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μπορούν να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έχουν συνισταμένη.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28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1" grpId="0" animBg="1"/>
    </p:bldLst>
  </p:timing>
</p:sld>
</file>

<file path=ppt/theme/theme1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1586</Words>
  <Application>Microsoft Office PowerPoint</Application>
  <PresentationFormat>Ευρεία οθόνη</PresentationFormat>
  <Paragraphs>167</Paragraphs>
  <Slides>24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33" baseType="lpstr">
      <vt:lpstr>Arial</vt:lpstr>
      <vt:lpstr>Calibri</vt:lpstr>
      <vt:lpstr>Cambria Math</vt:lpstr>
      <vt:lpstr>Comic Sans MS</vt:lpstr>
      <vt:lpstr>Tahoma</vt:lpstr>
      <vt:lpstr>Times New Roman</vt:lpstr>
      <vt:lpstr>Trebuchet MS</vt:lpstr>
      <vt:lpstr>Wingdings</vt:lpstr>
      <vt:lpstr>2_Θέμα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Μερκούριος Παναγιωτόπουλος</dc:creator>
  <cp:lastModifiedBy>petros xirodimas</cp:lastModifiedBy>
  <cp:revision>146</cp:revision>
  <dcterms:created xsi:type="dcterms:W3CDTF">2018-01-09T16:55:01Z</dcterms:created>
  <dcterms:modified xsi:type="dcterms:W3CDTF">2021-01-08T11:45:41Z</dcterms:modified>
</cp:coreProperties>
</file>