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88" r:id="rId6"/>
    <p:sldId id="289" r:id="rId7"/>
    <p:sldId id="290" r:id="rId8"/>
    <p:sldId id="263" r:id="rId9"/>
    <p:sldId id="264" r:id="rId10"/>
    <p:sldId id="291" r:id="rId11"/>
    <p:sldId id="266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302" r:id="rId21"/>
    <p:sldId id="275" r:id="rId22"/>
    <p:sldId id="276" r:id="rId23"/>
    <p:sldId id="296" r:id="rId24"/>
    <p:sldId id="298" r:id="rId25"/>
    <p:sldId id="277" r:id="rId26"/>
    <p:sldId id="299" r:id="rId27"/>
    <p:sldId id="297" r:id="rId28"/>
    <p:sldId id="278" r:id="rId29"/>
    <p:sldId id="279" r:id="rId30"/>
    <p:sldId id="300" r:id="rId31"/>
    <p:sldId id="295" r:id="rId32"/>
    <p:sldId id="301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A98D-6A06-418D-B3EA-D8DD6EE7A3E2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FC04-F10B-4E87-BDDE-25B366F623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5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F9917-CA4F-4F6F-B54D-8D411ACCA7A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2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1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0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1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7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4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7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7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2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7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271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86.png"/><Relationship Id="rId5" Type="http://schemas.openxmlformats.org/officeDocument/2006/relationships/image" Target="../media/image800.png"/><Relationship Id="rId10" Type="http://schemas.openxmlformats.org/officeDocument/2006/relationships/image" Target="../media/image85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3" Type="http://schemas.openxmlformats.org/officeDocument/2006/relationships/image" Target="../media/image690.png"/><Relationship Id="rId12" Type="http://schemas.openxmlformats.org/officeDocument/2006/relationships/image" Target="../media/image4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marousis.blogspot.gr/search/label/3.2%20%CE%94%CF%85%CE%BD%CE%B1%CE%BC%CE%B9%CE%BA%CE%AE" TargetMode="External"/><Relationship Id="rId7" Type="http://schemas.openxmlformats.org/officeDocument/2006/relationships/hyperlink" Target="http://ylikonet200.blogspot.gr/p/blog-page_7109.html" TargetMode="External"/><Relationship Id="rId2" Type="http://schemas.openxmlformats.org/officeDocument/2006/relationships/hyperlink" Target="http://www.seilias.gr/index.php?option=com_content&amp;task=view&amp;id=296&amp;Itemid=32&amp;catid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surfingphysics/physics-lyceum/a-class" TargetMode="External"/><Relationship Id="rId5" Type="http://schemas.openxmlformats.org/officeDocument/2006/relationships/hyperlink" Target="https://www.youtube.com/watch?v=YOsg_JyA3fo" TargetMode="External"/><Relationship Id="rId4" Type="http://schemas.openxmlformats.org/officeDocument/2006/relationships/hyperlink" Target="http://physiclessons.blogspot.gr/2012/12/blog-post_12.html#.WnnBxKi6-M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gr/2017/12/newton-hot-potatoes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90.png"/><Relationship Id="rId7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8720" y="570833"/>
            <a:ext cx="10264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Σύνθεση και Ανάλυση δυνάμεων σε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δύο διαστάσεις.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252787" y="1852612"/>
            <a:ext cx="5686425" cy="3221960"/>
            <a:chOff x="3252787" y="1852612"/>
            <a:chExt cx="5686425" cy="322196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787" y="1852612"/>
              <a:ext cx="5686425" cy="31527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8" name="TextBox 7"/>
                <p:cNvSpPr txBox="1"/>
                <p:nvPr/>
              </p:nvSpPr>
              <p:spPr>
                <a:xfrm>
                  <a:off x="5464709" y="2353321"/>
                  <a:ext cx="468630" cy="64466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32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 useBgFill="1"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709" y="2353321"/>
                  <a:ext cx="468630" cy="6446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9" name="TextBox 8"/>
                <p:cNvSpPr txBox="1"/>
                <p:nvPr/>
              </p:nvSpPr>
              <p:spPr>
                <a:xfrm>
                  <a:off x="5699024" y="4429908"/>
                  <a:ext cx="468630" cy="64466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3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 useBgFill="1"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24" y="4429908"/>
                  <a:ext cx="468630" cy="644664"/>
                </a:xfrm>
                <a:prstGeom prst="rect">
                  <a:avLst/>
                </a:prstGeom>
                <a:blipFill>
                  <a:blip r:embed="rId4"/>
                  <a:stretch>
                    <a:fillRect r="-1948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1" name="TextBox 10"/>
                <p:cNvSpPr txBox="1"/>
                <p:nvPr/>
              </p:nvSpPr>
              <p:spPr>
                <a:xfrm>
                  <a:off x="8145261" y="2758609"/>
                  <a:ext cx="468630" cy="70115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2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3200" b="1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32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 useBgFill="1"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5261" y="2758609"/>
                  <a:ext cx="468630" cy="701154"/>
                </a:xfrm>
                <a:prstGeom prst="rect">
                  <a:avLst/>
                </a:prstGeom>
                <a:blipFill>
                  <a:blip r:embed="rId5"/>
                  <a:stretch>
                    <a:fillRect r="-220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60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3771" y="307858"/>
            <a:ext cx="4820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Με το ορθογώνιο σύστημα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αξόνων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649157" y="1112823"/>
            <a:ext cx="4200188" cy="4169506"/>
            <a:chOff x="5020851" y="877265"/>
            <a:chExt cx="4200188" cy="4169506"/>
          </a:xfrm>
        </p:grpSpPr>
        <p:grpSp>
          <p:nvGrpSpPr>
            <p:cNvPr id="6" name="Ομάδα 5"/>
            <p:cNvGrpSpPr/>
            <p:nvPr/>
          </p:nvGrpSpPr>
          <p:grpSpPr>
            <a:xfrm>
              <a:off x="6673073" y="2379670"/>
              <a:ext cx="2547966" cy="966097"/>
              <a:chOff x="6666198" y="2379730"/>
              <a:chExt cx="2547966" cy="966097"/>
            </a:xfrm>
          </p:grpSpPr>
          <p:sp>
            <p:nvSpPr>
              <p:cNvPr id="13" name="Oval 36"/>
              <p:cNvSpPr>
                <a:spLocks noChangeArrowheads="1"/>
              </p:cNvSpPr>
              <p:nvPr/>
            </p:nvSpPr>
            <p:spPr bwMode="auto">
              <a:xfrm flipH="1">
                <a:off x="6666198" y="3201364"/>
                <a:ext cx="144463" cy="1444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" name="Ομάδα 13"/>
              <p:cNvGrpSpPr/>
              <p:nvPr/>
            </p:nvGrpSpPr>
            <p:grpSpPr>
              <a:xfrm>
                <a:off x="6785214" y="2379730"/>
                <a:ext cx="2428950" cy="884278"/>
                <a:chOff x="6428096" y="2654776"/>
                <a:chExt cx="2428950" cy="884278"/>
              </a:xfrm>
            </p:grpSpPr>
            <p:sp>
              <p:nvSpPr>
                <p:cNvPr id="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28096" y="2973450"/>
                  <a:ext cx="2160665" cy="56560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8512977" y="2654776"/>
                      <a:ext cx="344069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2977" y="2654776"/>
                      <a:ext cx="344069" cy="34515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7544" r="-17544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" name="Ομάδα 6"/>
            <p:cNvGrpSpPr/>
            <p:nvPr/>
          </p:nvGrpSpPr>
          <p:grpSpPr>
            <a:xfrm>
              <a:off x="6766528" y="877265"/>
              <a:ext cx="1179631" cy="2351217"/>
              <a:chOff x="6766528" y="877265"/>
              <a:chExt cx="1179631" cy="2351217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6766528" y="1140919"/>
                <a:ext cx="792163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602090" y="877265"/>
                    <a:ext cx="344069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090" y="877265"/>
                    <a:ext cx="344069" cy="34515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544" r="-17544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Ομάδα 7"/>
            <p:cNvGrpSpPr/>
            <p:nvPr/>
          </p:nvGrpSpPr>
          <p:grpSpPr>
            <a:xfrm>
              <a:off x="5020851" y="3323205"/>
              <a:ext cx="1665780" cy="1723566"/>
              <a:chOff x="5056445" y="3252574"/>
              <a:chExt cx="1665780" cy="1723566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5068732" y="3252574"/>
                <a:ext cx="1653493" cy="1347919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056445" y="4630981"/>
                    <a:ext cx="344069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6445" y="4630981"/>
                    <a:ext cx="344069" cy="3451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9643" r="-19643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514889" y="946823"/>
            <a:ext cx="489324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1ο βήμα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Σχεδιάζουμε </a:t>
            </a:r>
            <a:r>
              <a:rPr lang="el-GR" altLang="el-GR" b="1" dirty="0">
                <a:latin typeface="Comic Sans MS" pitchFamily="66" charset="0"/>
              </a:rPr>
              <a:t>κατάλληλο ορθογώνιο σύστημα αξόνων. Η αρχή μέτρησης των αξόνων θα συμπίπτει με το σώμα </a:t>
            </a:r>
            <a:r>
              <a:rPr lang="el-GR" altLang="el-GR" b="1" dirty="0" smtClean="0">
                <a:latin typeface="Comic Sans MS" pitchFamily="66" charset="0"/>
              </a:rPr>
              <a:t>(σημείο) στο </a:t>
            </a:r>
            <a:r>
              <a:rPr lang="el-GR" altLang="el-GR" b="1" dirty="0">
                <a:latin typeface="Comic Sans MS" pitchFamily="66" charset="0"/>
              </a:rPr>
              <a:t>οποίο δρουν οι δυνάμεις.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3603771" y="844475"/>
            <a:ext cx="6553200" cy="5473700"/>
            <a:chOff x="2195612" y="588750"/>
            <a:chExt cx="6553200" cy="5473700"/>
          </a:xfrm>
        </p:grpSpPr>
        <p:grpSp>
          <p:nvGrpSpPr>
            <p:cNvPr id="19" name="Group 60"/>
            <p:cNvGrpSpPr>
              <a:grpSpLocks/>
            </p:cNvGrpSpPr>
            <p:nvPr/>
          </p:nvGrpSpPr>
          <p:grpSpPr bwMode="auto">
            <a:xfrm>
              <a:off x="2195612" y="588750"/>
              <a:ext cx="6553200" cy="5473700"/>
              <a:chOff x="748" y="164"/>
              <a:chExt cx="4128" cy="3448"/>
            </a:xfrm>
          </p:grpSpPr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884" y="1832"/>
                <a:ext cx="39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0" name="Group 54"/>
              <p:cNvGrpSpPr>
                <a:grpSpLocks/>
              </p:cNvGrpSpPr>
              <p:nvPr/>
            </p:nvGrpSpPr>
            <p:grpSpPr bwMode="auto">
              <a:xfrm>
                <a:off x="748" y="164"/>
                <a:ext cx="4128" cy="3448"/>
                <a:chOff x="748" y="164"/>
                <a:chExt cx="4128" cy="3448"/>
              </a:xfrm>
            </p:grpSpPr>
            <p:sp>
              <p:nvSpPr>
                <p:cNvPr id="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38" y="1903"/>
                  <a:ext cx="22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sz="1600" b="1" dirty="0">
                      <a:latin typeface="Comic Sans MS" pitchFamily="66" charset="0"/>
                    </a:rPr>
                    <a:t>Ο</a:t>
                  </a:r>
                </a:p>
              </p:txBody>
            </p:sp>
            <p:grpSp>
              <p:nvGrpSpPr>
                <p:cNvPr id="32" name="Group 53"/>
                <p:cNvGrpSpPr>
                  <a:grpSpLocks/>
                </p:cNvGrpSpPr>
                <p:nvPr/>
              </p:nvGrpSpPr>
              <p:grpSpPr bwMode="auto">
                <a:xfrm>
                  <a:off x="748" y="164"/>
                  <a:ext cx="4128" cy="3448"/>
                  <a:chOff x="748" y="164"/>
                  <a:chExt cx="4128" cy="3448"/>
                </a:xfrm>
              </p:grpSpPr>
              <p:sp>
                <p:nvSpPr>
                  <p:cNvPr id="3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"/>
                    <a:ext cx="0" cy="34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4" y="1842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842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x'</a:t>
                    </a:r>
                  </a:p>
                </p:txBody>
              </p:sp>
              <p:sp>
                <p:nvSpPr>
                  <p:cNvPr id="36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4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3385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y'</a:t>
                    </a:r>
                  </a:p>
                </p:txBody>
              </p:sp>
            </p:grpSp>
          </p:grpSp>
        </p:grpSp>
        <p:grpSp>
          <p:nvGrpSpPr>
            <p:cNvPr id="20" name="Ομάδα 19"/>
            <p:cNvGrpSpPr/>
            <p:nvPr/>
          </p:nvGrpSpPr>
          <p:grpSpPr>
            <a:xfrm>
              <a:off x="6031114" y="2912717"/>
              <a:ext cx="294043" cy="338554"/>
              <a:chOff x="6031114" y="2912717"/>
              <a:chExt cx="294043" cy="338554"/>
            </a:xfrm>
          </p:grpSpPr>
          <p:sp>
            <p:nvSpPr>
              <p:cNvPr id="27" name="Text Box 36"/>
              <p:cNvSpPr txBox="1">
                <a:spLocks noChangeArrowheads="1"/>
              </p:cNvSpPr>
              <p:nvPr/>
            </p:nvSpPr>
            <p:spPr bwMode="auto">
              <a:xfrm>
                <a:off x="6031114" y="2912717"/>
                <a:ext cx="28733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φ</a:t>
                </a:r>
              </a:p>
            </p:txBody>
          </p:sp>
          <p:sp>
            <p:nvSpPr>
              <p:cNvPr id="28" name="Arc 37"/>
              <p:cNvSpPr>
                <a:spLocks/>
              </p:cNvSpPr>
              <p:nvPr/>
            </p:nvSpPr>
            <p:spPr bwMode="auto">
              <a:xfrm>
                <a:off x="6256604" y="2948183"/>
                <a:ext cx="68553" cy="2973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5156402" y="2540950"/>
              <a:ext cx="371147" cy="723900"/>
              <a:chOff x="5156402" y="2540950"/>
              <a:chExt cx="371147" cy="723900"/>
            </a:xfrm>
          </p:grpSpPr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>
                <a:off x="5156402" y="2800494"/>
                <a:ext cx="35877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θ</a:t>
                </a:r>
              </a:p>
            </p:txBody>
          </p:sp>
          <p:sp>
            <p:nvSpPr>
              <p:cNvPr id="26" name="Arc 39"/>
              <p:cNvSpPr>
                <a:spLocks/>
              </p:cNvSpPr>
              <p:nvPr/>
            </p:nvSpPr>
            <p:spPr bwMode="auto">
              <a:xfrm>
                <a:off x="5165599" y="2540950"/>
                <a:ext cx="361950" cy="723900"/>
              </a:xfrm>
              <a:custGeom>
                <a:avLst/>
                <a:gdLst>
                  <a:gd name="G0" fmla="+- 0 0 0"/>
                  <a:gd name="G1" fmla="+- 20563 0 0"/>
                  <a:gd name="G2" fmla="+- 21600 0 0"/>
                  <a:gd name="T0" fmla="*/ 6612 w 21600"/>
                  <a:gd name="T1" fmla="*/ 0 h 21759"/>
                  <a:gd name="T2" fmla="*/ 21567 w 21600"/>
                  <a:gd name="T3" fmla="*/ 21759 h 21759"/>
                  <a:gd name="T4" fmla="*/ 0 w 21600"/>
                  <a:gd name="T5" fmla="*/ 20563 h 2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59" fill="none" extrusionOk="0">
                    <a:moveTo>
                      <a:pt x="6612" y="-1"/>
                    </a:moveTo>
                    <a:cubicBezTo>
                      <a:pt x="15543" y="2871"/>
                      <a:pt x="21600" y="11181"/>
                      <a:pt x="21600" y="20563"/>
                    </a:cubicBezTo>
                    <a:cubicBezTo>
                      <a:pt x="21600" y="20961"/>
                      <a:pt x="21588" y="21360"/>
                      <a:pt x="21566" y="21758"/>
                    </a:cubicBezTo>
                  </a:path>
                  <a:path w="21600" h="21759" stroke="0" extrusionOk="0">
                    <a:moveTo>
                      <a:pt x="6612" y="-1"/>
                    </a:moveTo>
                    <a:cubicBezTo>
                      <a:pt x="15543" y="2871"/>
                      <a:pt x="21600" y="11181"/>
                      <a:pt x="21600" y="20563"/>
                    </a:cubicBezTo>
                    <a:cubicBezTo>
                      <a:pt x="21600" y="20961"/>
                      <a:pt x="21588" y="21360"/>
                      <a:pt x="21566" y="21758"/>
                    </a:cubicBezTo>
                    <a:lnTo>
                      <a:pt x="0" y="2056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4236083" y="3249037"/>
              <a:ext cx="407454" cy="435436"/>
              <a:chOff x="4236083" y="3249037"/>
              <a:chExt cx="407454" cy="435436"/>
            </a:xfrm>
          </p:grpSpPr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283174" y="3272550"/>
                <a:ext cx="3603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ω</a:t>
                </a:r>
              </a:p>
            </p:txBody>
          </p:sp>
          <p:sp>
            <p:nvSpPr>
              <p:cNvPr id="24" name="Arc 41"/>
              <p:cNvSpPr>
                <a:spLocks/>
              </p:cNvSpPr>
              <p:nvPr/>
            </p:nvSpPr>
            <p:spPr bwMode="auto">
              <a:xfrm rot="13291819">
                <a:off x="4236083" y="3249037"/>
                <a:ext cx="388086" cy="435436"/>
              </a:xfrm>
              <a:custGeom>
                <a:avLst/>
                <a:gdLst>
                  <a:gd name="G0" fmla="+- 0 0 0"/>
                  <a:gd name="G1" fmla="+- 21349 0 0"/>
                  <a:gd name="G2" fmla="+- 21600 0 0"/>
                  <a:gd name="T0" fmla="*/ 3282 w 21048"/>
                  <a:gd name="T1" fmla="*/ 0 h 21349"/>
                  <a:gd name="T2" fmla="*/ 21048 w 21048"/>
                  <a:gd name="T3" fmla="*/ 16495 h 21349"/>
                  <a:gd name="T4" fmla="*/ 0 w 21048"/>
                  <a:gd name="T5" fmla="*/ 21349 h 2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48" h="21349" fill="none" extrusionOk="0">
                    <a:moveTo>
                      <a:pt x="3282" y="-1"/>
                    </a:moveTo>
                    <a:cubicBezTo>
                      <a:pt x="12022" y="1343"/>
                      <a:pt x="19060" y="7878"/>
                      <a:pt x="21047" y="16495"/>
                    </a:cubicBezTo>
                  </a:path>
                  <a:path w="21048" h="21349" stroke="0" extrusionOk="0">
                    <a:moveTo>
                      <a:pt x="3282" y="-1"/>
                    </a:moveTo>
                    <a:cubicBezTo>
                      <a:pt x="12022" y="1343"/>
                      <a:pt x="19060" y="7878"/>
                      <a:pt x="21047" y="16495"/>
                    </a:cubicBezTo>
                    <a:lnTo>
                      <a:pt x="0" y="213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385688" y="4206406"/>
            <a:ext cx="391539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2ο βήμα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Αναλύουμε κάθε δύναμη σε δύο συνιστώσες που βρίσκονται στους άξονες  </a:t>
            </a:r>
            <a:r>
              <a:rPr lang="en-US" altLang="el-GR" b="1" dirty="0" err="1">
                <a:latin typeface="Comic Sans MS" pitchFamily="66" charset="0"/>
              </a:rPr>
              <a:t>x′x</a:t>
            </a:r>
            <a:r>
              <a:rPr lang="en-US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 και  </a:t>
            </a:r>
            <a:r>
              <a:rPr lang="en-US" altLang="el-GR" b="1" dirty="0" err="1">
                <a:latin typeface="Comic Sans MS" pitchFamily="66" charset="0"/>
              </a:rPr>
              <a:t>y′y</a:t>
            </a:r>
            <a:r>
              <a:rPr lang="en-US" altLang="el-GR" b="1" dirty="0">
                <a:latin typeface="Comic Sans MS" pitchFamily="66" charset="0"/>
              </a:rPr>
              <a:t>.</a:t>
            </a:r>
          </a:p>
        </p:txBody>
      </p:sp>
      <p:grpSp>
        <p:nvGrpSpPr>
          <p:cNvPr id="39" name="Ομάδα 38"/>
          <p:cNvGrpSpPr/>
          <p:nvPr/>
        </p:nvGrpSpPr>
        <p:grpSpPr>
          <a:xfrm>
            <a:off x="6435503" y="2914334"/>
            <a:ext cx="2130448" cy="585832"/>
            <a:chOff x="6734753" y="2686970"/>
            <a:chExt cx="2130448" cy="585832"/>
          </a:xfrm>
        </p:grpSpPr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8865201" y="2698127"/>
              <a:ext cx="0" cy="574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6734753" y="2686970"/>
              <a:ext cx="1953812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6385758" y="1396590"/>
            <a:ext cx="837933" cy="2102916"/>
            <a:chOff x="6695215" y="1189861"/>
            <a:chExt cx="837933" cy="2102916"/>
          </a:xfrm>
        </p:grpSpPr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7533148" y="1205214"/>
              <a:ext cx="0" cy="2087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H="1">
              <a:off x="6695215" y="1189861"/>
              <a:ext cx="792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" name="Ομάδα 44"/>
          <p:cNvGrpSpPr/>
          <p:nvPr/>
        </p:nvGrpSpPr>
        <p:grpSpPr>
          <a:xfrm>
            <a:off x="4688532" y="3535355"/>
            <a:ext cx="1746971" cy="1371327"/>
            <a:chOff x="5011408" y="3272802"/>
            <a:chExt cx="1746971" cy="1371327"/>
          </a:xfrm>
        </p:grpSpPr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5031179" y="4644129"/>
              <a:ext cx="172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5011408" y="3272802"/>
              <a:ext cx="0" cy="1296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" name="Ομάδα 47"/>
          <p:cNvGrpSpPr/>
          <p:nvPr/>
        </p:nvGrpSpPr>
        <p:grpSpPr>
          <a:xfrm>
            <a:off x="5746634" y="2704758"/>
            <a:ext cx="3051697" cy="1194655"/>
            <a:chOff x="6062815" y="2463349"/>
            <a:chExt cx="3051697" cy="1194655"/>
          </a:xfrm>
        </p:grpSpPr>
        <p:grpSp>
          <p:nvGrpSpPr>
            <p:cNvPr id="49" name="Ομάδα 48"/>
            <p:cNvGrpSpPr/>
            <p:nvPr/>
          </p:nvGrpSpPr>
          <p:grpSpPr>
            <a:xfrm>
              <a:off x="6695215" y="3252555"/>
              <a:ext cx="2419297" cy="405449"/>
              <a:chOff x="6544182" y="3251272"/>
              <a:chExt cx="2419297" cy="405449"/>
            </a:xfrm>
          </p:grpSpPr>
          <p:sp>
            <p:nvSpPr>
              <p:cNvPr id="53" name="Line 25"/>
              <p:cNvSpPr>
                <a:spLocks noChangeShapeType="1"/>
              </p:cNvSpPr>
              <p:nvPr/>
            </p:nvSpPr>
            <p:spPr bwMode="auto">
              <a:xfrm>
                <a:off x="6544182" y="3251272"/>
                <a:ext cx="21605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521628" y="3311562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628" y="3311562"/>
                    <a:ext cx="441851" cy="3451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278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Ομάδα 49"/>
            <p:cNvGrpSpPr/>
            <p:nvPr/>
          </p:nvGrpSpPr>
          <p:grpSpPr>
            <a:xfrm>
              <a:off x="6062815" y="2463349"/>
              <a:ext cx="670753" cy="794748"/>
              <a:chOff x="6062815" y="2463349"/>
              <a:chExt cx="670753" cy="7947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062815" y="2463349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2815" y="2463349"/>
                    <a:ext cx="456279" cy="3804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 r="-12000" b="-2741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Ευθύγραμμο βέλος σύνδεσης 51"/>
              <p:cNvCxnSpPr/>
              <p:nvPr/>
            </p:nvCxnSpPr>
            <p:spPr>
              <a:xfrm flipH="1" flipV="1">
                <a:off x="6726702" y="2675073"/>
                <a:ext cx="6866" cy="58302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Ομάδα 56"/>
          <p:cNvGrpSpPr/>
          <p:nvPr/>
        </p:nvGrpSpPr>
        <p:grpSpPr>
          <a:xfrm>
            <a:off x="5950267" y="1112822"/>
            <a:ext cx="1512422" cy="2792474"/>
            <a:chOff x="6259418" y="904405"/>
            <a:chExt cx="1512422" cy="2792474"/>
          </a:xfrm>
        </p:grpSpPr>
        <p:grpSp>
          <p:nvGrpSpPr>
            <p:cNvPr id="58" name="Ομάδα 57"/>
            <p:cNvGrpSpPr/>
            <p:nvPr/>
          </p:nvGrpSpPr>
          <p:grpSpPr>
            <a:xfrm>
              <a:off x="6259418" y="904405"/>
              <a:ext cx="476278" cy="2348150"/>
              <a:chOff x="5854661" y="882200"/>
              <a:chExt cx="476278" cy="2348150"/>
            </a:xfrm>
          </p:grpSpPr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 flipV="1">
                <a:off x="6330939" y="1142787"/>
                <a:ext cx="0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854661" y="882200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661" y="882200"/>
                    <a:ext cx="456279" cy="3804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333" r="-18667"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Ομάδα 58"/>
            <p:cNvGrpSpPr/>
            <p:nvPr/>
          </p:nvGrpSpPr>
          <p:grpSpPr>
            <a:xfrm>
              <a:off x="6715697" y="3273401"/>
              <a:ext cx="1056143" cy="423478"/>
              <a:chOff x="6477005" y="3273420"/>
              <a:chExt cx="1056143" cy="4234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091297" y="3351739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1297" y="3351739"/>
                    <a:ext cx="441851" cy="34515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278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6477005" y="3273420"/>
                <a:ext cx="817145" cy="25178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64" name="Ομάδα 63"/>
          <p:cNvGrpSpPr/>
          <p:nvPr/>
        </p:nvGrpSpPr>
        <p:grpSpPr>
          <a:xfrm>
            <a:off x="4466193" y="3063610"/>
            <a:ext cx="2480056" cy="2067213"/>
            <a:chOff x="4740390" y="2803346"/>
            <a:chExt cx="2480056" cy="2067213"/>
          </a:xfrm>
        </p:grpSpPr>
        <p:grpSp>
          <p:nvGrpSpPr>
            <p:cNvPr id="65" name="Ομάδα 64"/>
            <p:cNvGrpSpPr/>
            <p:nvPr/>
          </p:nvGrpSpPr>
          <p:grpSpPr>
            <a:xfrm>
              <a:off x="6696467" y="3266037"/>
              <a:ext cx="523979" cy="1604522"/>
              <a:chOff x="6526166" y="3252573"/>
              <a:chExt cx="523979" cy="1604522"/>
            </a:xfrm>
          </p:grpSpPr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6526166" y="3252573"/>
                <a:ext cx="0" cy="138294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6605087" y="4476670"/>
                    <a:ext cx="445058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5087" y="4476670"/>
                    <a:ext cx="445058" cy="38042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699" r="-15068" b="-269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Ομάδα 65"/>
            <p:cNvGrpSpPr/>
            <p:nvPr/>
          </p:nvGrpSpPr>
          <p:grpSpPr>
            <a:xfrm>
              <a:off x="4740390" y="2803346"/>
              <a:ext cx="1948126" cy="451836"/>
              <a:chOff x="4578039" y="2816614"/>
              <a:chExt cx="1948126" cy="4518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578039" y="2816614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8039" y="2816614"/>
                    <a:ext cx="441851" cy="34515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278" r="-1111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Line 33"/>
              <p:cNvSpPr>
                <a:spLocks noChangeShapeType="1"/>
              </p:cNvSpPr>
              <p:nvPr/>
            </p:nvSpPr>
            <p:spPr bwMode="auto">
              <a:xfrm flipH="1">
                <a:off x="4798965" y="3268450"/>
                <a:ext cx="17272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65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11</a:t>
            </a:fld>
            <a:endParaRPr lang="el-GR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703513" y="211662"/>
            <a:ext cx="5076825" cy="4567238"/>
            <a:chOff x="1133" y="164"/>
            <a:chExt cx="3198" cy="287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290" y="1888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133" y="164"/>
              <a:ext cx="3198" cy="2877"/>
              <a:chOff x="1133" y="164"/>
              <a:chExt cx="3198" cy="2877"/>
            </a:xfrm>
          </p:grpSpPr>
          <p:sp>
            <p:nvSpPr>
              <p:cNvPr id="9" name="Line 2"/>
              <p:cNvSpPr>
                <a:spLocks noChangeShapeType="1"/>
              </p:cNvSpPr>
              <p:nvPr/>
            </p:nvSpPr>
            <p:spPr bwMode="auto">
              <a:xfrm flipH="1">
                <a:off x="2517" y="210"/>
                <a:ext cx="0" cy="28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>
                <a:off x="1156" y="1843"/>
                <a:ext cx="30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4059" y="1808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133" y="1843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x'</a:t>
                </a: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2290" y="164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2270" y="2828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y'</a:t>
                </a:r>
              </a:p>
            </p:txBody>
          </p:sp>
        </p:grpSp>
        <p:sp>
          <p:nvSpPr>
            <p:cNvPr id="8" name="Oval 36"/>
            <p:cNvSpPr>
              <a:spLocks noChangeArrowheads="1"/>
            </p:cNvSpPr>
            <p:nvPr/>
          </p:nvSpPr>
          <p:spPr bwMode="auto">
            <a:xfrm flipH="1">
              <a:off x="2472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7859295" y="1739375"/>
            <a:ext cx="3235325" cy="3198814"/>
            <a:chOff x="2780" y="1133"/>
            <a:chExt cx="2038" cy="2015"/>
          </a:xfrm>
        </p:grpSpPr>
        <p:sp>
          <p:nvSpPr>
            <p:cNvPr id="44" name="Line 2"/>
            <p:cNvSpPr>
              <a:spLocks noChangeShapeType="1"/>
            </p:cNvSpPr>
            <p:nvPr/>
          </p:nvSpPr>
          <p:spPr bwMode="auto">
            <a:xfrm flipH="1">
              <a:off x="3559" y="1240"/>
              <a:ext cx="7" cy="1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 flipV="1">
              <a:off x="2788" y="2474"/>
              <a:ext cx="2030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381" y="245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4604" y="2474"/>
              <a:ext cx="2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2780" y="2456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x'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382" y="1133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370" y="2935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y'</a:t>
              </a:r>
            </a:p>
          </p:txBody>
        </p:sp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3520" y="242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9095526" y="2596625"/>
            <a:ext cx="863600" cy="1295400"/>
            <a:chOff x="8544024" y="2173811"/>
            <a:chExt cx="863600" cy="1295400"/>
          </a:xfrm>
        </p:grpSpPr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8544024" y="2173812"/>
              <a:ext cx="86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 flipV="1">
              <a:off x="9407624" y="2173811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6"/>
              <p:cNvSpPr txBox="1">
                <a:spLocks noChangeArrowheads="1"/>
              </p:cNvSpPr>
              <p:nvPr/>
            </p:nvSpPr>
            <p:spPr bwMode="auto">
              <a:xfrm>
                <a:off x="4045479" y="4782553"/>
                <a:ext cx="4410289" cy="1390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4ο βήμα</a:t>
                </a:r>
                <a:r>
                  <a:rPr lang="en-US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Βρίσκουμε </a:t>
                </a:r>
                <a:r>
                  <a:rPr lang="el-GR" altLang="el-GR" b="1" dirty="0">
                    <a:latin typeface="Comic Sans MS" pitchFamily="66" charset="0"/>
                  </a:rPr>
                  <a:t>τη συνισταμένη των δυνάμεων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altLang="el-G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.</a:t>
                </a:r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Η</a:t>
                </a:r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είναι </a:t>
                </a:r>
                <a:r>
                  <a:rPr lang="el-GR" altLang="el-GR" b="1" dirty="0">
                    <a:latin typeface="Comic Sans MS" pitchFamily="66" charset="0"/>
                  </a:rPr>
                  <a:t>η συνισταμένη όλων των δυνάμεων. </a:t>
                </a:r>
                <a:endParaRPr lang="en-US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479" y="4782553"/>
                <a:ext cx="4410289" cy="1390958"/>
              </a:xfrm>
              <a:prstGeom prst="rect">
                <a:avLst/>
              </a:prstGeom>
              <a:blipFill>
                <a:blip r:embed="rId2"/>
                <a:stretch>
                  <a:fillRect l="-1383" r="-1107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5"/>
              <p:cNvSpPr txBox="1">
                <a:spLocks noChangeArrowheads="1"/>
              </p:cNvSpPr>
              <p:nvPr/>
            </p:nvSpPr>
            <p:spPr bwMode="auto">
              <a:xfrm>
                <a:off x="4708964" y="103338"/>
                <a:ext cx="5898075" cy="148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3ο βήμα</a:t>
                </a:r>
                <a:r>
                  <a:rPr lang="en-US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Βρίσκουμε τη συνισταμένη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 όλων </a:t>
                </a:r>
                <a:r>
                  <a:rPr lang="el-GR" altLang="el-GR" b="1" dirty="0">
                    <a:latin typeface="Comic Sans MS" pitchFamily="66" charset="0"/>
                  </a:rPr>
                  <a:t>των δυνάμεων που βρίσκονται στον άξονα </a:t>
                </a:r>
                <a:r>
                  <a:rPr lang="en-US" altLang="el-GR" b="1" dirty="0" err="1">
                    <a:latin typeface="Comic Sans MS" pitchFamily="66" charset="0"/>
                  </a:rPr>
                  <a:t>x′x</a:t>
                </a:r>
                <a:r>
                  <a:rPr lang="el-GR" altLang="el-GR" b="1" dirty="0">
                    <a:latin typeface="Comic Sans MS" pitchFamily="66" charset="0"/>
                  </a:rPr>
                  <a:t> και τη </a:t>
                </a:r>
                <a:r>
                  <a:rPr lang="el-GR" altLang="el-GR" b="1" dirty="0" smtClean="0">
                    <a:latin typeface="Comic Sans MS" pitchFamily="66" charset="0"/>
                  </a:rPr>
                  <a:t>συνισταμένη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r>
                      <a:rPr lang="en-US" altLang="el-G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όλων </a:t>
                </a:r>
                <a:r>
                  <a:rPr lang="el-GR" altLang="el-GR" b="1" dirty="0">
                    <a:latin typeface="Comic Sans MS" pitchFamily="66" charset="0"/>
                  </a:rPr>
                  <a:t>των δυνάμεων στον </a:t>
                </a:r>
                <a:r>
                  <a:rPr lang="el-GR" altLang="el-GR" b="1" dirty="0" smtClean="0">
                    <a:latin typeface="Comic Sans MS" pitchFamily="66" charset="0"/>
                  </a:rPr>
                  <a:t>άξονα </a:t>
                </a:r>
                <a:r>
                  <a:rPr lang="en-US" altLang="el-GR" b="1" dirty="0" err="1">
                    <a:latin typeface="Comic Sans MS" pitchFamily="66" charset="0"/>
                  </a:rPr>
                  <a:t>y′y</a:t>
                </a:r>
                <a:r>
                  <a:rPr lang="en-US" altLang="el-GR" b="1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8964" y="103338"/>
                <a:ext cx="5898075" cy="1487330"/>
              </a:xfrm>
              <a:prstGeom prst="rect">
                <a:avLst/>
              </a:prstGeom>
              <a:blipFill>
                <a:blip r:embed="rId3"/>
                <a:stretch>
                  <a:fillRect l="-930" r="-930" b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5"/>
          <p:cNvSpPr>
            <a:spLocks noChangeShapeType="1"/>
          </p:cNvSpPr>
          <p:nvPr/>
        </p:nvSpPr>
        <p:spPr bwMode="auto">
          <a:xfrm flipV="1">
            <a:off x="9107072" y="2579802"/>
            <a:ext cx="852488" cy="1304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9853284" y="2233065"/>
                <a:ext cx="40588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284" y="2233065"/>
                <a:ext cx="405880" cy="437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9106276" y="3874563"/>
            <a:ext cx="1267279" cy="476971"/>
            <a:chOff x="8554774" y="3451749"/>
            <a:chExt cx="1267279" cy="476971"/>
          </a:xfrm>
        </p:grpSpPr>
        <p:sp>
          <p:nvSpPr>
            <p:cNvPr id="55" name="Line 13"/>
            <p:cNvSpPr>
              <a:spLocks noChangeShapeType="1"/>
            </p:cNvSpPr>
            <p:nvPr/>
          </p:nvSpPr>
          <p:spPr bwMode="auto">
            <a:xfrm flipV="1">
              <a:off x="8554774" y="3451749"/>
              <a:ext cx="872333" cy="174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9301782" y="3491228"/>
                  <a:ext cx="520271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1782" y="3491228"/>
                  <a:ext cx="520271" cy="4374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8640314" y="2293708"/>
            <a:ext cx="523477" cy="1591019"/>
            <a:chOff x="8088812" y="1870894"/>
            <a:chExt cx="523477" cy="1591019"/>
          </a:xfrm>
        </p:grpSpPr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V="1">
              <a:off x="8554774" y="2166513"/>
              <a:ext cx="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8088812" y="1870894"/>
                  <a:ext cx="523477" cy="4727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812" y="1870894"/>
                  <a:ext cx="523477" cy="472758"/>
                </a:xfrm>
                <a:prstGeom prst="rect">
                  <a:avLst/>
                </a:prstGeom>
                <a:blipFill>
                  <a:blip r:embed="rId6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Ομάδα 39"/>
          <p:cNvGrpSpPr/>
          <p:nvPr/>
        </p:nvGrpSpPr>
        <p:grpSpPr>
          <a:xfrm>
            <a:off x="2201153" y="605363"/>
            <a:ext cx="4049471" cy="3673749"/>
            <a:chOff x="2201153" y="605363"/>
            <a:chExt cx="4049471" cy="3673749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3899819" y="776295"/>
              <a:ext cx="12325" cy="3467891"/>
              <a:chOff x="4931222" y="824982"/>
              <a:chExt cx="12325" cy="3467891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V="1">
                <a:off x="4943547" y="824982"/>
                <a:ext cx="0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 flipV="1">
                <a:off x="4931222" y="2349773"/>
                <a:ext cx="0" cy="57467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4931495" y="2924448"/>
                <a:ext cx="0" cy="1368425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3" name="Ομάδα 32"/>
            <p:cNvGrpSpPr/>
            <p:nvPr/>
          </p:nvGrpSpPr>
          <p:grpSpPr>
            <a:xfrm>
              <a:off x="2266325" y="2875487"/>
              <a:ext cx="3794082" cy="273"/>
              <a:chOff x="3297728" y="2924175"/>
              <a:chExt cx="3794082" cy="273"/>
            </a:xfrm>
          </p:grpSpPr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4931222" y="2924448"/>
                <a:ext cx="216058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943547" y="2924175"/>
                <a:ext cx="792163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H="1">
                <a:off x="3297728" y="2924175"/>
                <a:ext cx="1584325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808773" y="2983903"/>
                  <a:ext cx="441851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73" y="2983903"/>
                  <a:ext cx="441851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13889" r="-11111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95668" y="2036782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668" y="2036782"/>
                  <a:ext cx="445058" cy="380425"/>
                </a:xfrm>
                <a:prstGeom prst="rect">
                  <a:avLst/>
                </a:prstGeom>
                <a:blipFill>
                  <a:blip r:embed="rId8"/>
                  <a:stretch>
                    <a:fillRect l="-13699" r="-15068" b="-269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451083" y="2983903"/>
                  <a:ext cx="485934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083" y="2983903"/>
                  <a:ext cx="485934" cy="345159"/>
                </a:xfrm>
                <a:prstGeom prst="rect">
                  <a:avLst/>
                </a:prstGeom>
                <a:blipFill>
                  <a:blip r:embed="rId9"/>
                  <a:stretch>
                    <a:fillRect l="-7500" r="-3750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201153" y="2458891"/>
                  <a:ext cx="441851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0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153" y="2458891"/>
                  <a:ext cx="441851" cy="345159"/>
                </a:xfrm>
                <a:prstGeom prst="rect">
                  <a:avLst/>
                </a:prstGeom>
                <a:blipFill>
                  <a:blip r:embed="rId10"/>
                  <a:stretch>
                    <a:fillRect l="-13699" r="-9589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405592" y="605363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592" y="605363"/>
                  <a:ext cx="445058" cy="380425"/>
                </a:xfrm>
                <a:prstGeom prst="rect">
                  <a:avLst/>
                </a:prstGeom>
                <a:blipFill>
                  <a:blip r:embed="rId11"/>
                  <a:stretch>
                    <a:fillRect l="-15068" r="-13699" b="-269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977602" y="3898687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0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602" y="3898687"/>
                  <a:ext cx="445058" cy="380425"/>
                </a:xfrm>
                <a:prstGeom prst="rect">
                  <a:avLst/>
                </a:prstGeom>
                <a:blipFill>
                  <a:blip r:embed="rId12"/>
                  <a:stretch>
                    <a:fillRect l="-13514" r="-13514" b="-2741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19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" grpId="0"/>
      <p:bldP spid="60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17419" y="-40884"/>
            <a:ext cx="68199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του μέτρου και της κατεύθυνσης της συνισταμένης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δύναμης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6" name="Ομάδα 55"/>
          <p:cNvGrpSpPr/>
          <p:nvPr/>
        </p:nvGrpSpPr>
        <p:grpSpPr>
          <a:xfrm>
            <a:off x="3239552" y="1000875"/>
            <a:ext cx="6553200" cy="5426075"/>
            <a:chOff x="3719612" y="758614"/>
            <a:chExt cx="6553200" cy="5426075"/>
          </a:xfrm>
        </p:grpSpPr>
        <p:grpSp>
          <p:nvGrpSpPr>
            <p:cNvPr id="48" name="Ομάδα 47"/>
            <p:cNvGrpSpPr/>
            <p:nvPr/>
          </p:nvGrpSpPr>
          <p:grpSpPr>
            <a:xfrm>
              <a:off x="3719612" y="758614"/>
              <a:ext cx="6553200" cy="5426075"/>
              <a:chOff x="3719612" y="758614"/>
              <a:chExt cx="6553200" cy="5426075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3719612" y="758614"/>
                <a:ext cx="6553200" cy="5426075"/>
                <a:chOff x="3719612" y="758614"/>
                <a:chExt cx="6553200" cy="5426075"/>
              </a:xfrm>
            </p:grpSpPr>
            <p:grpSp>
              <p:nvGrpSpPr>
                <p:cNvPr id="6" name="Ομάδα 5"/>
                <p:cNvGrpSpPr/>
                <p:nvPr/>
              </p:nvGrpSpPr>
              <p:grpSpPr>
                <a:xfrm>
                  <a:off x="3719612" y="758614"/>
                  <a:ext cx="6553200" cy="5426075"/>
                  <a:chOff x="2195612" y="758613"/>
                  <a:chExt cx="6553200" cy="5426075"/>
                </a:xfrm>
              </p:grpSpPr>
              <p:grpSp>
                <p:nvGrpSpPr>
                  <p:cNvPr id="1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195612" y="758613"/>
                    <a:ext cx="6553200" cy="5426075"/>
                    <a:chOff x="748" y="271"/>
                    <a:chExt cx="4128" cy="3418"/>
                  </a:xfrm>
                </p:grpSpPr>
                <p:sp>
                  <p:nvSpPr>
                    <p:cNvPr id="2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842"/>
                      <a:ext cx="394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2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8" y="271"/>
                      <a:ext cx="4128" cy="3418"/>
                      <a:chOff x="748" y="271"/>
                      <a:chExt cx="4128" cy="3418"/>
                    </a:xfrm>
                  </p:grpSpPr>
                  <p:sp>
                    <p:nvSpPr>
                      <p:cNvPr id="28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38" y="1903"/>
                        <a:ext cx="227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1600" b="1" dirty="0">
                            <a:latin typeface="Comic Sans MS" pitchFamily="66" charset="0"/>
                          </a:rPr>
                          <a:t>Ο</a:t>
                        </a:r>
                      </a:p>
                    </p:txBody>
                  </p:sp>
                  <p:grpSp>
                    <p:nvGrpSpPr>
                      <p:cNvPr id="29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271"/>
                        <a:ext cx="4128" cy="3418"/>
                        <a:chOff x="748" y="271"/>
                        <a:chExt cx="4128" cy="3418"/>
                      </a:xfrm>
                    </p:grpSpPr>
                    <p:sp>
                      <p:nvSpPr>
                        <p:cNvPr id="30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17" y="287"/>
                          <a:ext cx="0" cy="34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1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4" y="1842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x</a:t>
                          </a:r>
                          <a:endParaRPr lang="el-GR" altLang="el-GR" sz="1600" dirty="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32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1842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x'</a:t>
                          </a:r>
                        </a:p>
                      </p:txBody>
                    </p:sp>
                    <p:sp>
                      <p:nvSpPr>
                        <p:cNvPr id="33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8" y="271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y</a:t>
                          </a:r>
                          <a:endParaRPr lang="el-GR" altLang="el-GR" sz="1600" dirty="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34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7" y="3377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y'</a:t>
                          </a:r>
                        </a:p>
                      </p:txBody>
                    </p:sp>
                  </p:grpSp>
                </p:grpSp>
              </p:grpSp>
              <p:grpSp>
                <p:nvGrpSpPr>
                  <p:cNvPr id="17" name="Ομάδα 16"/>
                  <p:cNvGrpSpPr/>
                  <p:nvPr/>
                </p:nvGrpSpPr>
                <p:grpSpPr>
                  <a:xfrm>
                    <a:off x="6031114" y="2912717"/>
                    <a:ext cx="294043" cy="338554"/>
                    <a:chOff x="6031114" y="2912717"/>
                    <a:chExt cx="294043" cy="338554"/>
                  </a:xfrm>
                </p:grpSpPr>
                <p:sp>
                  <p:nvSpPr>
                    <p:cNvPr id="24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31114" y="2912717"/>
                      <a:ext cx="287338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25" name="Arc 37"/>
                    <p:cNvSpPr>
                      <a:spLocks/>
                    </p:cNvSpPr>
                    <p:nvPr/>
                  </p:nvSpPr>
                  <p:spPr bwMode="auto">
                    <a:xfrm>
                      <a:off x="6256604" y="2948183"/>
                      <a:ext cx="68553" cy="29731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5156402" y="2540950"/>
                    <a:ext cx="371147" cy="723900"/>
                    <a:chOff x="5156402" y="2540950"/>
                    <a:chExt cx="371147" cy="723900"/>
                  </a:xfrm>
                </p:grpSpPr>
                <p:sp>
                  <p:nvSpPr>
                    <p:cNvPr id="2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56402" y="2800494"/>
                      <a:ext cx="358775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θ</a:t>
                      </a:r>
                    </a:p>
                  </p:txBody>
                </p:sp>
                <p:sp>
                  <p:nvSpPr>
                    <p:cNvPr id="23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5165599" y="2540950"/>
                      <a:ext cx="361950" cy="723900"/>
                    </a:xfrm>
                    <a:custGeom>
                      <a:avLst/>
                      <a:gdLst>
                        <a:gd name="G0" fmla="+- 0 0 0"/>
                        <a:gd name="G1" fmla="+- 20563 0 0"/>
                        <a:gd name="G2" fmla="+- 21600 0 0"/>
                        <a:gd name="T0" fmla="*/ 6612 w 21600"/>
                        <a:gd name="T1" fmla="*/ 0 h 21759"/>
                        <a:gd name="T2" fmla="*/ 21567 w 21600"/>
                        <a:gd name="T3" fmla="*/ 21759 h 21759"/>
                        <a:gd name="T4" fmla="*/ 0 w 21600"/>
                        <a:gd name="T5" fmla="*/ 20563 h 217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59" fill="none" extrusionOk="0">
                          <a:moveTo>
                            <a:pt x="6612" y="-1"/>
                          </a:moveTo>
                          <a:cubicBezTo>
                            <a:pt x="15543" y="2871"/>
                            <a:pt x="21600" y="11181"/>
                            <a:pt x="21600" y="20563"/>
                          </a:cubicBezTo>
                          <a:cubicBezTo>
                            <a:pt x="21600" y="20961"/>
                            <a:pt x="21588" y="21360"/>
                            <a:pt x="21566" y="21758"/>
                          </a:cubicBezTo>
                        </a:path>
                        <a:path w="21600" h="21759" stroke="0" extrusionOk="0">
                          <a:moveTo>
                            <a:pt x="6612" y="-1"/>
                          </a:moveTo>
                          <a:cubicBezTo>
                            <a:pt x="15543" y="2871"/>
                            <a:pt x="21600" y="11181"/>
                            <a:pt x="21600" y="20563"/>
                          </a:cubicBezTo>
                          <a:cubicBezTo>
                            <a:pt x="21600" y="20961"/>
                            <a:pt x="21588" y="21360"/>
                            <a:pt x="21566" y="21758"/>
                          </a:cubicBezTo>
                          <a:lnTo>
                            <a:pt x="0" y="2056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9" name="Ομάδα 18"/>
                  <p:cNvGrpSpPr/>
                  <p:nvPr/>
                </p:nvGrpSpPr>
                <p:grpSpPr>
                  <a:xfrm>
                    <a:off x="4281940" y="3266424"/>
                    <a:ext cx="361597" cy="435436"/>
                    <a:chOff x="4281940" y="3266424"/>
                    <a:chExt cx="361597" cy="435436"/>
                  </a:xfrm>
                </p:grpSpPr>
                <p:sp>
                  <p:nvSpPr>
                    <p:cNvPr id="2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3174" y="3272550"/>
                      <a:ext cx="360363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ω</a:t>
                      </a:r>
                    </a:p>
                  </p:txBody>
                </p:sp>
                <p:sp>
                  <p:nvSpPr>
                    <p:cNvPr id="21" name="Arc 41"/>
                    <p:cNvSpPr>
                      <a:spLocks/>
                    </p:cNvSpPr>
                    <p:nvPr/>
                  </p:nvSpPr>
                  <p:spPr bwMode="auto">
                    <a:xfrm rot="13291819">
                      <a:off x="4281940" y="3266424"/>
                      <a:ext cx="335636" cy="435436"/>
                    </a:xfrm>
                    <a:custGeom>
                      <a:avLst/>
                      <a:gdLst>
                        <a:gd name="G0" fmla="+- 0 0 0"/>
                        <a:gd name="G1" fmla="+- 21349 0 0"/>
                        <a:gd name="G2" fmla="+- 21600 0 0"/>
                        <a:gd name="T0" fmla="*/ 3282 w 21048"/>
                        <a:gd name="T1" fmla="*/ 0 h 21349"/>
                        <a:gd name="T2" fmla="*/ 21048 w 21048"/>
                        <a:gd name="T3" fmla="*/ 16495 h 21349"/>
                        <a:gd name="T4" fmla="*/ 0 w 21048"/>
                        <a:gd name="T5" fmla="*/ 21349 h 21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048" h="21349" fill="none" extrusionOk="0">
                          <a:moveTo>
                            <a:pt x="3282" y="-1"/>
                          </a:moveTo>
                          <a:cubicBezTo>
                            <a:pt x="12022" y="1343"/>
                            <a:pt x="19060" y="7878"/>
                            <a:pt x="21047" y="16495"/>
                          </a:cubicBezTo>
                        </a:path>
                        <a:path w="21048" h="21349" stroke="0" extrusionOk="0">
                          <a:moveTo>
                            <a:pt x="3282" y="-1"/>
                          </a:moveTo>
                          <a:cubicBezTo>
                            <a:pt x="12022" y="1343"/>
                            <a:pt x="19060" y="7878"/>
                            <a:pt x="21047" y="16495"/>
                          </a:cubicBezTo>
                          <a:lnTo>
                            <a:pt x="0" y="21349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8537340" y="3311563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37340" y="3311563"/>
                      <a:ext cx="441851" cy="34515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5278" r="-11111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6059348" y="2386553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9348" y="2386553"/>
                      <a:ext cx="445058" cy="38042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3699" r="-15068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Ορθογώνιο 8"/>
                    <p:cNvSpPr/>
                    <p:nvPr/>
                  </p:nvSpPr>
                  <p:spPr>
                    <a:xfrm>
                      <a:off x="8557587" y="2312466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9" name="Ορθογώνιο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7587" y="2312466"/>
                      <a:ext cx="528734" cy="4374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155084" y="3343173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5084" y="3343173"/>
                      <a:ext cx="441851" cy="34515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889" r="-11111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6010901" y="1048826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10901" y="1048826"/>
                      <a:ext cx="445058" cy="38042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3699" r="-15068" b="-274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Ορθογώνιο 11"/>
                    <p:cNvSpPr/>
                    <p:nvPr/>
                  </p:nvSpPr>
                  <p:spPr>
                    <a:xfrm>
                      <a:off x="7290747" y="1003973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12" name="Ορθογώνιο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90747" y="1003973"/>
                      <a:ext cx="528734" cy="43749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Ορθογώνιο 12"/>
                    <p:cNvSpPr/>
                    <p:nvPr/>
                  </p:nvSpPr>
                  <p:spPr>
                    <a:xfrm>
                      <a:off x="4535360" y="4632029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13" name="Ορθογώνιο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5360" y="4632029"/>
                      <a:ext cx="528734" cy="43749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606101" y="4436312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101" y="4436312"/>
                      <a:ext cx="445058" cy="38042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3699" r="-15068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710785" y="2791019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10785" y="2791019"/>
                      <a:ext cx="441851" cy="34515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3889" r="-11111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Ομάδα 34"/>
              <p:cNvGrpSpPr/>
              <p:nvPr/>
            </p:nvGrpSpPr>
            <p:grpSpPr>
              <a:xfrm>
                <a:off x="4793491" y="1161907"/>
                <a:ext cx="3905804" cy="3470503"/>
                <a:chOff x="4798965" y="1165010"/>
                <a:chExt cx="3905804" cy="3470503"/>
              </a:xfrm>
            </p:grpSpPr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>
                  <a:off x="6544182" y="3251272"/>
                  <a:ext cx="216058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Line 27"/>
                <p:cNvSpPr>
                  <a:spLocks noChangeShapeType="1"/>
                </p:cNvSpPr>
                <p:nvPr/>
              </p:nvSpPr>
              <p:spPr bwMode="auto">
                <a:xfrm>
                  <a:off x="6544183" y="3252574"/>
                  <a:ext cx="79216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526165" y="1165010"/>
                  <a:ext cx="0" cy="2087563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527899" y="2682124"/>
                  <a:ext cx="0" cy="57529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798965" y="3268450"/>
                  <a:ext cx="1727200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>
                  <a:off x="6526166" y="3252573"/>
                  <a:ext cx="0" cy="138294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2" name="Ομάδα 41"/>
                <p:cNvGrpSpPr/>
                <p:nvPr/>
              </p:nvGrpSpPr>
              <p:grpSpPr>
                <a:xfrm>
                  <a:off x="4800779" y="1165012"/>
                  <a:ext cx="3882532" cy="3455987"/>
                  <a:chOff x="3276778" y="1165012"/>
                  <a:chExt cx="3882532" cy="3455987"/>
                </a:xfrm>
              </p:grpSpPr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3276778" y="1165012"/>
                    <a:ext cx="3882532" cy="3455987"/>
                    <a:chOff x="3276778" y="1165012"/>
                    <a:chExt cx="3882532" cy="3455987"/>
                  </a:xfrm>
                </p:grpSpPr>
                <p:sp>
                  <p:nvSpPr>
                    <p:cNvPr id="45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900" y="2707691"/>
                      <a:ext cx="2155410" cy="54488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6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978" y="1165012"/>
                      <a:ext cx="792163" cy="208756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33CC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76778" y="3252574"/>
                      <a:ext cx="1727200" cy="136842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66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4" name="Oval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47950" y="3201364"/>
                    <a:ext cx="144463" cy="1444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49" name="Ομάδα 48"/>
            <p:cNvGrpSpPr/>
            <p:nvPr/>
          </p:nvGrpSpPr>
          <p:grpSpPr>
            <a:xfrm>
              <a:off x="4816982" y="1174082"/>
              <a:ext cx="3871584" cy="3461431"/>
              <a:chOff x="4816982" y="1174082"/>
              <a:chExt cx="3871584" cy="3461431"/>
            </a:xfrm>
          </p:grpSpPr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8688565" y="2686971"/>
                <a:ext cx="0" cy="574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 flipH="1">
                <a:off x="6527979" y="2686970"/>
                <a:ext cx="21605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Line 21"/>
              <p:cNvSpPr>
                <a:spLocks noChangeShapeType="1"/>
              </p:cNvSpPr>
              <p:nvPr/>
            </p:nvSpPr>
            <p:spPr bwMode="auto">
              <a:xfrm>
                <a:off x="7318327" y="1174083"/>
                <a:ext cx="0" cy="20875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Line 22"/>
              <p:cNvSpPr>
                <a:spLocks noChangeShapeType="1"/>
              </p:cNvSpPr>
              <p:nvPr/>
            </p:nvSpPr>
            <p:spPr bwMode="auto">
              <a:xfrm flipH="1">
                <a:off x="6526166" y="1174082"/>
                <a:ext cx="792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4816982" y="4635513"/>
                <a:ext cx="172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V="1">
                <a:off x="4816982" y="3267088"/>
                <a:ext cx="0" cy="12969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8499131" y="4374398"/>
            <a:ext cx="2303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1x</a:t>
            </a:r>
            <a:r>
              <a:rPr lang="el-GR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8516967" y="4980348"/>
            <a:ext cx="2285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1y</a:t>
            </a:r>
            <a:r>
              <a:rPr lang="el-GR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1127034" y="1617715"/>
            <a:ext cx="220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endParaRPr lang="el-GR" altLang="el-GR" sz="24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1127033" y="2229598"/>
            <a:ext cx="220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endParaRPr lang="el-GR" altLang="el-GR" sz="24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1178079" y="5311782"/>
            <a:ext cx="2160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  <a:endParaRPr lang="el-GR" altLang="el-GR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1106071" y="4749516"/>
            <a:ext cx="2232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  <a:endParaRPr lang="el-GR" altLang="el-GR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13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249083" y="300951"/>
            <a:ext cx="5076825" cy="4567238"/>
            <a:chOff x="3542383" y="71302"/>
            <a:chExt cx="5076825" cy="4567238"/>
          </a:xfrm>
        </p:grpSpPr>
        <p:grpSp>
          <p:nvGrpSpPr>
            <p:cNvPr id="54" name="Ομάδα 53"/>
            <p:cNvGrpSpPr/>
            <p:nvPr/>
          </p:nvGrpSpPr>
          <p:grpSpPr>
            <a:xfrm>
              <a:off x="3542383" y="71302"/>
              <a:ext cx="5076825" cy="4567238"/>
              <a:chOff x="179512" y="211662"/>
              <a:chExt cx="5076825" cy="4567238"/>
            </a:xfrm>
          </p:grpSpPr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179512" y="211662"/>
                <a:ext cx="5076825" cy="4567238"/>
                <a:chOff x="1133" y="164"/>
                <a:chExt cx="3198" cy="2877"/>
              </a:xfrm>
            </p:grpSpPr>
            <p:sp>
              <p:nvSpPr>
                <p:cNvPr id="2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290" y="1888"/>
                  <a:ext cx="22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sz="1600" b="1" dirty="0">
                      <a:latin typeface="Comic Sans MS" pitchFamily="66" charset="0"/>
                    </a:rPr>
                    <a:t>Ο</a:t>
                  </a:r>
                </a:p>
              </p:txBody>
            </p:sp>
            <p:grpSp>
              <p:nvGrpSpPr>
                <p:cNvPr id="27" name="Group 48"/>
                <p:cNvGrpSpPr>
                  <a:grpSpLocks/>
                </p:cNvGrpSpPr>
                <p:nvPr/>
              </p:nvGrpSpPr>
              <p:grpSpPr bwMode="auto">
                <a:xfrm>
                  <a:off x="1133" y="164"/>
                  <a:ext cx="3198" cy="2877"/>
                  <a:chOff x="1133" y="164"/>
                  <a:chExt cx="3198" cy="2877"/>
                </a:xfrm>
              </p:grpSpPr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210"/>
                    <a:ext cx="0" cy="28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0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843"/>
                    <a:ext cx="303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9" y="1808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" y="1843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x'</a:t>
                    </a:r>
                  </a:p>
                </p:txBody>
              </p:sp>
              <p:sp>
                <p:nvSpPr>
                  <p:cNvPr id="3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4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0" y="2828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y'</a:t>
                    </a:r>
                  </a:p>
                </p:txBody>
              </p:sp>
            </p:grpSp>
            <p:sp>
              <p:nvSpPr>
                <p:cNvPr id="28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2472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5" name="Ομάδα 34"/>
              <p:cNvGrpSpPr/>
              <p:nvPr/>
            </p:nvGrpSpPr>
            <p:grpSpPr>
              <a:xfrm>
                <a:off x="2375819" y="776294"/>
                <a:ext cx="12325" cy="3467891"/>
                <a:chOff x="4931222" y="824982"/>
                <a:chExt cx="12325" cy="3467891"/>
              </a:xfrm>
            </p:grpSpPr>
            <p:sp>
              <p:nvSpPr>
                <p:cNvPr id="3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943547" y="824982"/>
                  <a:ext cx="0" cy="2087563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931222" y="2349773"/>
                  <a:ext cx="0" cy="57467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>
                  <a:off x="4931495" y="2924448"/>
                  <a:ext cx="0" cy="1368425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4" name="Ομάδα 43"/>
              <p:cNvGrpSpPr/>
              <p:nvPr/>
            </p:nvGrpSpPr>
            <p:grpSpPr>
              <a:xfrm>
                <a:off x="743587" y="2860004"/>
                <a:ext cx="3792820" cy="15756"/>
                <a:chOff x="3298990" y="2908692"/>
                <a:chExt cx="3792820" cy="15756"/>
              </a:xfrm>
            </p:grpSpPr>
            <p:sp>
              <p:nvSpPr>
                <p:cNvPr id="52" name="Line 23"/>
                <p:cNvSpPr>
                  <a:spLocks noChangeShapeType="1"/>
                </p:cNvSpPr>
                <p:nvPr/>
              </p:nvSpPr>
              <p:spPr bwMode="auto">
                <a:xfrm>
                  <a:off x="4931222" y="2924448"/>
                  <a:ext cx="216058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" name="Line 25"/>
                <p:cNvSpPr>
                  <a:spLocks noChangeShapeType="1"/>
                </p:cNvSpPr>
                <p:nvPr/>
              </p:nvSpPr>
              <p:spPr bwMode="auto">
                <a:xfrm>
                  <a:off x="4943547" y="2924175"/>
                  <a:ext cx="79216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98990" y="2908692"/>
                  <a:ext cx="1584325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4" name="Ομάδα 3"/>
            <p:cNvGrpSpPr/>
            <p:nvPr/>
          </p:nvGrpSpPr>
          <p:grpSpPr>
            <a:xfrm>
              <a:off x="3944674" y="474609"/>
              <a:ext cx="4098669" cy="3786676"/>
              <a:chOff x="3944674" y="474609"/>
              <a:chExt cx="4098669" cy="3786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7601492" y="2846710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1492" y="2846710"/>
                    <a:ext cx="441851" cy="34515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3889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245725" y="1909381"/>
                    <a:ext cx="445058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5725" y="1909381"/>
                    <a:ext cx="445058" cy="3804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068" r="-13699" b="-269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377133" y="2824305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7133" y="2824305"/>
                    <a:ext cx="441851" cy="3451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699" r="-9589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210179" y="474609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179" y="474609"/>
                    <a:ext cx="456279" cy="38042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667" r="-17333" b="-338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944674" y="2237625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4674" y="2237625"/>
                    <a:ext cx="441851" cy="34515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699" r="-9589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09881" y="3880860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9881" y="3880860"/>
                    <a:ext cx="456279" cy="3804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333" r="-18667"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28828" y="747138"/>
                <a:ext cx="3651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28" y="747138"/>
                <a:ext cx="365106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30175" y="1858857"/>
                <a:ext cx="3649717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5" y="1858857"/>
                <a:ext cx="3649717" cy="4703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8204296" y="4722139"/>
            <a:ext cx="360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latin typeface="Comic Sans MS" pitchFamily="66" charset="0"/>
              </a:rPr>
              <a:t>Ο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7250208" y="2617113"/>
            <a:ext cx="3235325" cy="3198814"/>
            <a:chOff x="7250208" y="2617113"/>
            <a:chExt cx="3235325" cy="3198814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7250208" y="2617113"/>
              <a:ext cx="3235325" cy="3198814"/>
              <a:chOff x="7250208" y="2617113"/>
              <a:chExt cx="3235325" cy="3198814"/>
            </a:xfrm>
          </p:grpSpPr>
          <p:sp>
            <p:nvSpPr>
              <p:cNvPr id="55" name="Line 2"/>
              <p:cNvSpPr>
                <a:spLocks noChangeShapeType="1"/>
              </p:cNvSpPr>
              <p:nvPr/>
            </p:nvSpPr>
            <p:spPr bwMode="auto">
              <a:xfrm flipH="1">
                <a:off x="8486871" y="2786976"/>
                <a:ext cx="11113" cy="30226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Line 3"/>
              <p:cNvSpPr>
                <a:spLocks noChangeShapeType="1"/>
              </p:cNvSpPr>
              <p:nvPr/>
            </p:nvSpPr>
            <p:spPr bwMode="auto">
              <a:xfrm flipV="1">
                <a:off x="7262908" y="4745951"/>
                <a:ext cx="3222625" cy="6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10145808" y="4745951"/>
                <a:ext cx="339725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7250208" y="4717376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x'</a:t>
                </a: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8205883" y="2617113"/>
                <a:ext cx="3937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186833" y="5477789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y'</a:t>
                </a:r>
              </a:p>
            </p:txBody>
          </p:sp>
        </p:grpSp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8424958" y="4674514"/>
              <a:ext cx="144463" cy="1444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49" name="Ευθύγραμμο βέλος σύνδεσης 48"/>
          <p:cNvCxnSpPr/>
          <p:nvPr/>
        </p:nvCxnSpPr>
        <p:spPr>
          <a:xfrm>
            <a:off x="8559897" y="4752301"/>
            <a:ext cx="898968" cy="10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265822" y="4849104"/>
                <a:ext cx="335605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22" y="4849104"/>
                <a:ext cx="335605" cy="345159"/>
              </a:xfrm>
              <a:prstGeom prst="rect">
                <a:avLst/>
              </a:prstGeom>
              <a:blipFill>
                <a:blip r:embed="rId10"/>
                <a:stretch>
                  <a:fillRect l="-18182" r="-3636" b="-8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124181" y="3205581"/>
                <a:ext cx="338811" cy="380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181" y="3205581"/>
                <a:ext cx="338811" cy="380425"/>
              </a:xfrm>
              <a:prstGeom prst="rect">
                <a:avLst/>
              </a:prstGeom>
              <a:blipFill>
                <a:blip r:embed="rId11"/>
                <a:stretch>
                  <a:fillRect l="-18182" r="-10909" b="-193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>
            <a:stCxn id="69" idx="0"/>
          </p:cNvCxnSpPr>
          <p:nvPr/>
        </p:nvCxnSpPr>
        <p:spPr>
          <a:xfrm flipV="1">
            <a:off x="8497190" y="3475678"/>
            <a:ext cx="794" cy="11988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Ομάδα 18"/>
          <p:cNvGrpSpPr/>
          <p:nvPr/>
        </p:nvGrpSpPr>
        <p:grpSpPr>
          <a:xfrm>
            <a:off x="5670588" y="547083"/>
            <a:ext cx="655320" cy="400110"/>
            <a:chOff x="5670588" y="547083"/>
            <a:chExt cx="655320" cy="400110"/>
          </a:xfrm>
        </p:grpSpPr>
        <p:cxnSp>
          <p:nvCxnSpPr>
            <p:cNvPr id="14" name="Ευθύγραμμο βέλος σύνδεσης 13"/>
            <p:cNvCxnSpPr/>
            <p:nvPr/>
          </p:nvCxnSpPr>
          <p:spPr>
            <a:xfrm>
              <a:off x="5670588" y="924358"/>
              <a:ext cx="65532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19012" y="547083"/>
              <a:ext cx="5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(+)</a:t>
              </a:r>
              <a:endParaRPr lang="el-GR" sz="2000" b="1" dirty="0"/>
            </a:p>
          </p:txBody>
        </p:sp>
      </p:grpSp>
      <p:grpSp>
        <p:nvGrpSpPr>
          <p:cNvPr id="72" name="Ομάδα 71"/>
          <p:cNvGrpSpPr/>
          <p:nvPr/>
        </p:nvGrpSpPr>
        <p:grpSpPr>
          <a:xfrm rot="16200000">
            <a:off x="5670589" y="1799457"/>
            <a:ext cx="655320" cy="506896"/>
            <a:chOff x="5670588" y="493690"/>
            <a:chExt cx="655320" cy="506896"/>
          </a:xfrm>
        </p:grpSpPr>
        <p:cxnSp>
          <p:nvCxnSpPr>
            <p:cNvPr id="73" name="Ευθύγραμμο βέλος σύνδεσης 72"/>
            <p:cNvCxnSpPr/>
            <p:nvPr/>
          </p:nvCxnSpPr>
          <p:spPr>
            <a:xfrm>
              <a:off x="5670588" y="924358"/>
              <a:ext cx="65532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5400000">
              <a:off x="5819012" y="547083"/>
              <a:ext cx="5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(+)</a:t>
              </a:r>
              <a:endParaRPr lang="el-G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72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3" grpId="0"/>
      <p:bldP spid="64" grpId="0"/>
      <p:bldP spid="5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14</a:t>
            </a:fld>
            <a:endParaRPr lang="el-GR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5513852" y="1103526"/>
            <a:ext cx="874781" cy="12727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8845" y="3931015"/>
                <a:ext cx="515800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latin typeface="Comic Sans MS" panose="030F0702030302020204" pitchFamily="66" charset="0"/>
                  </a:rPr>
                  <a:t>Το μέτρο της συνισταμένης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45" y="3931015"/>
                <a:ext cx="5158000" cy="506421"/>
              </a:xfrm>
              <a:prstGeom prst="rect">
                <a:avLst/>
              </a:prstGeom>
              <a:blipFill>
                <a:blip r:embed="rId5"/>
                <a:stretch>
                  <a:fillRect l="-1771" r="-3188" b="-277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38844" y="4887140"/>
                <a:ext cx="5056363" cy="120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Η κατεύθυνση της συνισταμένης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βρίσκεται από τη γωνία </a:t>
                </a:r>
                <a:r>
                  <a:rPr lang="el-GR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44" y="4887140"/>
                <a:ext cx="5056363" cy="1206228"/>
              </a:xfrm>
              <a:prstGeom prst="rect">
                <a:avLst/>
              </a:prstGeom>
              <a:blipFill>
                <a:blip r:embed="rId6"/>
                <a:stretch>
                  <a:fillRect l="-1566" b="-131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Ομάδα 42"/>
          <p:cNvGrpSpPr/>
          <p:nvPr/>
        </p:nvGrpSpPr>
        <p:grpSpPr>
          <a:xfrm>
            <a:off x="5693608" y="1983949"/>
            <a:ext cx="503237" cy="431800"/>
            <a:chOff x="5693608" y="1983949"/>
            <a:chExt cx="503237" cy="431800"/>
          </a:xfrm>
        </p:grpSpPr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5693608" y="2025224"/>
              <a:ext cx="50323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solidFill>
                    <a:srgbClr val="0000FF"/>
                  </a:solidFill>
                  <a:latin typeface="Comic Sans MS" pitchFamily="66" charset="0"/>
                </a:rPr>
                <a:t>θ</a:t>
              </a:r>
            </a:p>
          </p:txBody>
        </p:sp>
        <p:sp>
          <p:nvSpPr>
            <p:cNvPr id="28" name="Arc 20"/>
            <p:cNvSpPr>
              <a:spLocks/>
            </p:cNvSpPr>
            <p:nvPr/>
          </p:nvSpPr>
          <p:spPr bwMode="auto">
            <a:xfrm>
              <a:off x="5807969" y="1983949"/>
              <a:ext cx="287238" cy="431800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362 h 21600"/>
                <a:gd name="T4" fmla="*/ 0 w 21600"/>
                <a:gd name="T5" fmla="*/ 3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5524599" y="1120349"/>
            <a:ext cx="863600" cy="1295400"/>
            <a:chOff x="5524599" y="1120349"/>
            <a:chExt cx="863600" cy="129540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24599" y="1120350"/>
              <a:ext cx="86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6388199" y="1120349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241976" y="241061"/>
            <a:ext cx="3235325" cy="3363915"/>
            <a:chOff x="2780" y="1133"/>
            <a:chExt cx="2038" cy="2119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3595" y="1348"/>
              <a:ext cx="7" cy="1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2788" y="2474"/>
              <a:ext cx="2030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81" y="245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604" y="2474"/>
              <a:ext cx="2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780" y="2456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x'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382" y="1133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370" y="2935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y'</a:t>
              </a:r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3520" y="242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6319805" y="704107"/>
                <a:ext cx="45076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05" y="704107"/>
                <a:ext cx="450764" cy="506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Ομάδα 12"/>
          <p:cNvGrpSpPr/>
          <p:nvPr/>
        </p:nvGrpSpPr>
        <p:grpSpPr>
          <a:xfrm>
            <a:off x="5535349" y="1103526"/>
            <a:ext cx="864832" cy="1295400"/>
            <a:chOff x="5535349" y="1103526"/>
            <a:chExt cx="864832" cy="1295400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5535349" y="1103526"/>
              <a:ext cx="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32" name="Ευθύγραμμο βέλος σύνδεσης 31"/>
            <p:cNvCxnSpPr/>
            <p:nvPr/>
          </p:nvCxnSpPr>
          <p:spPr>
            <a:xfrm flipV="1">
              <a:off x="5569604" y="2364120"/>
              <a:ext cx="830577" cy="242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/>
          <p:cNvGrpSpPr/>
          <p:nvPr/>
        </p:nvGrpSpPr>
        <p:grpSpPr>
          <a:xfrm>
            <a:off x="5162341" y="851567"/>
            <a:ext cx="1477246" cy="1988682"/>
            <a:chOff x="5162341" y="851567"/>
            <a:chExt cx="1477246" cy="1988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303982" y="2495090"/>
                  <a:ext cx="335605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82" y="2495090"/>
                  <a:ext cx="335605" cy="345159"/>
                </a:xfrm>
                <a:prstGeom prst="rect">
                  <a:avLst/>
                </a:prstGeom>
                <a:blipFill>
                  <a:blip r:embed="rId8"/>
                  <a:stretch>
                    <a:fillRect l="-16364" r="-3636" b="-877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162341" y="851567"/>
                  <a:ext cx="338811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341" y="851567"/>
                  <a:ext cx="338811" cy="380425"/>
                </a:xfrm>
                <a:prstGeom prst="rect">
                  <a:avLst/>
                </a:prstGeom>
                <a:blipFill>
                  <a:blip r:embed="rId9"/>
                  <a:stretch>
                    <a:fillRect l="-18182" r="-10909" b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39587" y="3721456"/>
                <a:ext cx="243444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87" y="3721456"/>
                <a:ext cx="2434449" cy="876843"/>
              </a:xfrm>
              <a:prstGeom prst="rect">
                <a:avLst/>
              </a:prstGeom>
              <a:blipFill>
                <a:blip r:embed="rId10"/>
                <a:stretch>
                  <a:fillRect r="-500" b="-6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72717" y="5012235"/>
                <a:ext cx="1700658" cy="894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𝛆𝛗</m:t>
                      </m:r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7" y="5012235"/>
                <a:ext cx="1700658" cy="894412"/>
              </a:xfrm>
              <a:prstGeom prst="rect">
                <a:avLst/>
              </a:prstGeom>
              <a:blipFill>
                <a:blip r:embed="rId11"/>
                <a:stretch>
                  <a:fillRect r="-1075" b="-61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33" grpId="0"/>
      <p:bldP spid="26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15580" y="1231295"/>
            <a:ext cx="756084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Σύμφωνα με τον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 </a:t>
            </a:r>
            <a:r>
              <a:rPr lang="el-GR" sz="2400" b="1" dirty="0">
                <a:latin typeface="Comic Sans MS" panose="030F0702030302020204" pitchFamily="66" charset="0"/>
              </a:rPr>
              <a:t>του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ικανή και αναγκαία συνθήκη για να ισορροπεί ένα σώμα είναι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909" y="3223867"/>
            <a:ext cx="760952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Αν οι δυνάμεις που δρουν στο σώμα εκτείνονται στο επίπεδο, ο 1</a:t>
            </a:r>
            <a:r>
              <a:rPr lang="el-GR" sz="2000" b="1" baseline="30000" dirty="0">
                <a:latin typeface="Comic Sans MS" panose="030F0702030302020204" pitchFamily="66" charset="0"/>
              </a:rPr>
              <a:t>ος</a:t>
            </a:r>
            <a:r>
              <a:rPr lang="el-GR" sz="2000" b="1" dirty="0">
                <a:latin typeface="Comic Sans MS" panose="030F0702030302020204" pitchFamily="66" charset="0"/>
              </a:rPr>
              <a:t> νόμος του </a:t>
            </a:r>
            <a:r>
              <a:rPr lang="en-US" sz="2000" b="1" dirty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</a:rPr>
              <a:t>βρίσκει εφαρμογή έτσι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Αριστερό άγκιστρο 10"/>
          <p:cNvSpPr/>
          <p:nvPr/>
        </p:nvSpPr>
        <p:spPr>
          <a:xfrm>
            <a:off x="2654141" y="4227121"/>
            <a:ext cx="288032" cy="179111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5148731" y="44208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για τις δυνάμεις που βρίσκονται στον άξονα </a:t>
            </a:r>
            <a:r>
              <a:rPr lang="en-US" b="1" dirty="0" err="1">
                <a:latin typeface="Comic Sans MS" panose="030F0702030302020204" pitchFamily="66" charset="0"/>
              </a:rPr>
              <a:t>x’x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9984" y="535805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για τις δυνάμεις που βρίσκονται στον άξονα </a:t>
            </a:r>
            <a:r>
              <a:rPr lang="en-US" b="1" dirty="0" err="1">
                <a:latin typeface="Comic Sans MS" panose="030F0702030302020204" pitchFamily="66" charset="0"/>
              </a:rPr>
              <a:t>y’y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63607" y="4025511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07" y="4025511"/>
                <a:ext cx="2266377" cy="1284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82354" y="4957614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354" y="4957614"/>
                <a:ext cx="2266377" cy="1284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46481" y="2297517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81" y="2297517"/>
                <a:ext cx="2266377" cy="1284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05698" y="116059"/>
            <a:ext cx="63479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σώματος με την επίδραση πολλών (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ομοεπίπεδων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δυνάμεων.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9" grpId="0"/>
      <p:bldP spid="20" grpId="0"/>
      <p:bldP spid="21" grpId="0"/>
      <p:bldP spid="24" grpId="0"/>
      <p:bldP spid="2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16</a:t>
            </a:fld>
            <a:endParaRPr lang="el-GR"/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4830823" y="1724603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 flipV="1">
            <a:off x="6703031" y="1724604"/>
            <a:ext cx="916902" cy="849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Ομάδα 8"/>
          <p:cNvGrpSpPr/>
          <p:nvPr/>
        </p:nvGrpSpPr>
        <p:grpSpPr>
          <a:xfrm>
            <a:off x="5720005" y="1321672"/>
            <a:ext cx="1241301" cy="1216110"/>
            <a:chOff x="4196004" y="1321672"/>
            <a:chExt cx="1241301" cy="1216110"/>
          </a:xfrm>
        </p:grpSpPr>
        <p:cxnSp>
          <p:nvCxnSpPr>
            <p:cNvPr id="18" name="Ευθύγραμμο βέλος σύνδεσης 17"/>
            <p:cNvCxnSpPr>
              <a:stCxn id="5" idx="7"/>
            </p:cNvCxnSpPr>
            <p:nvPr/>
          </p:nvCxnSpPr>
          <p:spPr>
            <a:xfrm flipV="1">
              <a:off x="4196004" y="1724603"/>
              <a:ext cx="957195" cy="8131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943121" y="1321672"/>
                  <a:ext cx="49418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121" y="1321672"/>
                  <a:ext cx="494184" cy="4029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2469" b="-75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Ομάδα 37"/>
          <p:cNvGrpSpPr/>
          <p:nvPr/>
        </p:nvGrpSpPr>
        <p:grpSpPr>
          <a:xfrm>
            <a:off x="4354291" y="1321673"/>
            <a:ext cx="3349957" cy="2198431"/>
            <a:chOff x="2799323" y="2017957"/>
            <a:chExt cx="3349957" cy="2198431"/>
          </a:xfrm>
        </p:grpSpPr>
        <p:cxnSp>
          <p:nvCxnSpPr>
            <p:cNvPr id="7" name="Ευθύγραμμο βέλος σύνδεσης 6"/>
            <p:cNvCxnSpPr>
              <a:stCxn id="5" idx="6"/>
            </p:cNvCxnSpPr>
            <p:nvPr/>
          </p:nvCxnSpPr>
          <p:spPr>
            <a:xfrm>
              <a:off x="4211960" y="3284984"/>
              <a:ext cx="1872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>
              <a:stCxn id="5" idx="1"/>
            </p:cNvCxnSpPr>
            <p:nvPr/>
          </p:nvCxnSpPr>
          <p:spPr>
            <a:xfrm flipH="1" flipV="1">
              <a:off x="3275856" y="2420888"/>
              <a:ext cx="813179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 flipV="1">
              <a:off x="3159363" y="3305944"/>
              <a:ext cx="957195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Ομάδα 29"/>
            <p:cNvGrpSpPr/>
            <p:nvPr/>
          </p:nvGrpSpPr>
          <p:grpSpPr>
            <a:xfrm>
              <a:off x="3995936" y="3212976"/>
              <a:ext cx="432048" cy="465512"/>
              <a:chOff x="3995936" y="3212976"/>
              <a:chExt cx="432048" cy="465512"/>
            </a:xfrm>
          </p:grpSpPr>
          <p:sp>
            <p:nvSpPr>
              <p:cNvPr id="5" name="Έλλειψη 4"/>
              <p:cNvSpPr/>
              <p:nvPr/>
            </p:nvSpPr>
            <p:spPr>
              <a:xfrm>
                <a:off x="4067944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95936" y="33399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Σ</a:t>
                </a: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4560713" y="5178365"/>
            <a:ext cx="2026560" cy="648626"/>
            <a:chOff x="3152471" y="4941168"/>
            <a:chExt cx="1751737" cy="648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860092" y="4945130"/>
                  <a:ext cx="1044116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l-GR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l-GR" sz="3200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3200" b="1" baseline="-25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092" y="4945130"/>
                  <a:ext cx="1044116" cy="64466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52471" y="4941168"/>
                  <a:ext cx="792088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32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sz="32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471" y="4941168"/>
                  <a:ext cx="792088" cy="64466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43572" y="3585012"/>
                <a:ext cx="7704856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Για να ισορροπεί το σώμα Σ με την επίδραση των τριών δυνάμεων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πρέπει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συνισταμένη των δύο από αυτές (π.χ.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να είναι αντίθετη της τρίτης.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72" y="3585012"/>
                <a:ext cx="7704856" cy="1523174"/>
              </a:xfrm>
              <a:prstGeom prst="rect">
                <a:avLst/>
              </a:prstGeom>
              <a:blipFill>
                <a:blip r:embed="rId13"/>
                <a:stretch>
                  <a:fillRect l="-791" r="-870" b="-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005698" y="116059"/>
            <a:ext cx="6001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σώματος με την επίδραση τριών (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ομοεπίπεδων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δυνάμεων.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711625" y="1844825"/>
            <a:ext cx="651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22028" y="1095453"/>
            <a:ext cx="6347942" cy="7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Β.  Ο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νόμος του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96" y="2085694"/>
            <a:ext cx="5510605" cy="312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5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700393" y="6334762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5960" y="177956"/>
                <a:ext cx="8481060" cy="15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σώμα μάζας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m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κινείται ευθύγραμμα με την επίδραση σταθερής (συνισταμένης)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τότε αυτό αποκτά ..........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επιτάχυνση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 κινείται με ευθύγραμμη ....... ................. κίνηση.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177956"/>
                <a:ext cx="8481060" cy="1533433"/>
              </a:xfrm>
              <a:prstGeom prst="rect">
                <a:avLst/>
              </a:prstGeom>
              <a:blipFill>
                <a:blip r:embed="rId2"/>
                <a:stretch>
                  <a:fillRect l="-791" r="-719" b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48265" y="69083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5247499" y="1182288"/>
            <a:ext cx="2876830" cy="411988"/>
            <a:chOff x="3430089" y="984503"/>
            <a:chExt cx="2876830" cy="411988"/>
          </a:xfrm>
        </p:grpSpPr>
        <p:sp>
          <p:nvSpPr>
            <p:cNvPr id="11" name="TextBox 10"/>
            <p:cNvSpPr txBox="1"/>
            <p:nvPr/>
          </p:nvSpPr>
          <p:spPr>
            <a:xfrm>
              <a:off x="3430089" y="984503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ομαλά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62703" y="996381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μεταβαλλόμενη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1619" y="1826924"/>
            <a:ext cx="550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Σύμφωνα με το 2</a:t>
            </a:r>
            <a:r>
              <a:rPr lang="el-GR" sz="2400" b="1" baseline="30000" dirty="0">
                <a:latin typeface="Comic Sans MS" panose="030F0702030302020204" pitchFamily="66" charset="0"/>
              </a:rPr>
              <a:t>ο</a:t>
            </a:r>
            <a:r>
              <a:rPr lang="el-GR" sz="2400" b="1" dirty="0">
                <a:latin typeface="Comic Sans MS" panose="030F0702030302020204" pitchFamily="66" charset="0"/>
              </a:rPr>
              <a:t> νόμο του </a:t>
            </a:r>
            <a:r>
              <a:rPr lang="en-US" sz="2400" b="1" dirty="0">
                <a:latin typeface="Comic Sans MS" panose="030F0702030302020204" pitchFamily="66" charset="0"/>
              </a:rPr>
              <a:t>Newton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3472" y="3681564"/>
                <a:ext cx="7548026" cy="16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Ενδέχεται η συνισταμένη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να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μπορεί να αναλυθεί σε δύο συνιστώσες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,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σε άξονες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x’x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  </a:t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y’y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Τότε ο 2</a:t>
                </a:r>
                <a:r>
                  <a:rPr lang="el-GR" sz="2000" b="1" baseline="30000" dirty="0">
                    <a:latin typeface="Comic Sans MS" panose="030F0702030302020204" pitchFamily="66" charset="0"/>
                  </a:rPr>
                  <a:t>ος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νόμος του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Newton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θα πάρει την ισοδύναμη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μορφή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: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2" y="3681564"/>
                <a:ext cx="7548026" cy="1636795"/>
              </a:xfrm>
              <a:prstGeom prst="rect">
                <a:avLst/>
              </a:prstGeom>
              <a:blipFill>
                <a:blip r:embed="rId3"/>
                <a:stretch>
                  <a:fillRect l="-889" r="-808" b="-2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24950" y="2158909"/>
                <a:ext cx="1813375" cy="11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50" y="2158909"/>
                <a:ext cx="1813375" cy="1141787"/>
              </a:xfrm>
              <a:prstGeom prst="rect">
                <a:avLst/>
              </a:prstGeom>
              <a:blipFill>
                <a:blip r:embed="rId4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83543" y="2458973"/>
                <a:ext cx="2897955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⟹</a:t>
                </a:r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l-GR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acc>
                  </m:oMath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543" y="2458973"/>
                <a:ext cx="2897955" cy="713657"/>
              </a:xfrm>
              <a:prstGeom prst="rect">
                <a:avLst/>
              </a:prstGeom>
              <a:blipFill>
                <a:blip r:embed="rId5"/>
                <a:stretch>
                  <a:fillRect l="-5684" b="-3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Αριστερό άγκιστρο 22"/>
          <p:cNvSpPr/>
          <p:nvPr/>
        </p:nvSpPr>
        <p:spPr>
          <a:xfrm>
            <a:off x="8603369" y="3683069"/>
            <a:ext cx="288032" cy="179111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0393" y="3580489"/>
                <a:ext cx="2834126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93" y="3580489"/>
                <a:ext cx="2834126" cy="1135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91401" y="4499961"/>
                <a:ext cx="2632901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401" y="4499961"/>
                <a:ext cx="2632901" cy="1135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5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8" grpId="0"/>
      <p:bldP spid="21" grpId="0"/>
      <p:bldP spid="22" grpId="0"/>
      <p:bldP spid="23" grpId="0" animBg="1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684" y="1262648"/>
            <a:ext cx="99946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Ένα εκπαιδευτικό σενάριο για τη διδασκαλία του θέματος </a:t>
            </a:r>
            <a:r>
              <a:rPr lang="el-GR" sz="2000" b="1" dirty="0" smtClean="0">
                <a:latin typeface="Comic Sans MS" panose="030F0702030302020204" pitchFamily="66" charset="0"/>
              </a:rPr>
              <a:t>από </a:t>
            </a:r>
            <a:r>
              <a:rPr lang="el-GR" sz="2000" b="1" dirty="0">
                <a:latin typeface="Comic Sans MS" panose="030F0702030302020204" pitchFamily="66" charset="0"/>
              </a:rPr>
              <a:t>την ιστοσελίδα του Ηλία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n-US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την ιστοσελίδα «Φυσικής Ζητήματα» του Βαγγέλη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Μαρούση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Από την ιστοσελίδα «</a:t>
            </a:r>
            <a:r>
              <a:rPr lang="en-US" sz="2000" b="1" dirty="0" smtClean="0">
                <a:latin typeface="Comic Sans MS" panose="030F0702030302020204" pitchFamily="66" charset="0"/>
              </a:rPr>
              <a:t>Physic Lessons</a:t>
            </a:r>
            <a:r>
              <a:rPr lang="el-GR" sz="2000" b="1" dirty="0" smtClean="0">
                <a:latin typeface="Comic Sans MS" panose="030F0702030302020204" pitchFamily="66" charset="0"/>
              </a:rPr>
              <a:t>»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Στέργιου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Πελλή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n-US" sz="2000" b="1" dirty="0" err="1">
                <a:latin typeface="Comic Sans MS" panose="030F0702030302020204" pitchFamily="66" charset="0"/>
              </a:rPr>
              <a:t>ZimZam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Physics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την ιστοσελίδα «Σερφάροντας στη σχολική Φυσική» του Άρη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Δεκατρή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«</a:t>
            </a:r>
            <a:r>
              <a:rPr lang="en-US" sz="2000" b="1" dirty="0" err="1" smtClean="0">
                <a:latin typeface="Comic Sans MS" panose="030F0702030302020204" pitchFamily="66" charset="0"/>
              </a:rPr>
              <a:t>ylikonet</a:t>
            </a:r>
            <a:r>
              <a:rPr lang="el-GR" sz="2000" b="1" dirty="0" smtClean="0">
                <a:latin typeface="Comic Sans MS" panose="030F0702030302020204" pitchFamily="66" charset="0"/>
              </a:rPr>
              <a:t>» 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800" b="1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754" y="246985"/>
            <a:ext cx="9306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Σύνθεση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Ανάλυση – Ισορροπία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Δυνάμεων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επίπεδο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5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Users\Merkouris\Desktop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58" y="2395456"/>
            <a:ext cx="5617442" cy="250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10783" y="285824"/>
            <a:ext cx="7770434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Σύνθεση δύο δυνάμεων που οι κατευθύνσεις τους σχηματίζουν γωνία </a:t>
            </a:r>
            <a:r>
              <a:rPr lang="el-GR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4826978" y="3478012"/>
            <a:ext cx="303334" cy="399395"/>
            <a:chOff x="4826978" y="3478012"/>
            <a:chExt cx="303334" cy="399395"/>
          </a:xfrm>
        </p:grpSpPr>
        <p:sp>
          <p:nvSpPr>
            <p:cNvPr id="2" name="TextBox 1"/>
            <p:cNvSpPr txBox="1"/>
            <p:nvPr/>
          </p:nvSpPr>
          <p:spPr>
            <a:xfrm>
              <a:off x="4826978" y="3478012"/>
              <a:ext cx="290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</a:rPr>
                <a:t>φ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Τόξο 6"/>
            <p:cNvSpPr/>
            <p:nvPr/>
          </p:nvSpPr>
          <p:spPr>
            <a:xfrm>
              <a:off x="4826978" y="3478012"/>
              <a:ext cx="303334" cy="399395"/>
            </a:xfrm>
            <a:prstGeom prst="arc">
              <a:avLst>
                <a:gd name="adj1" fmla="val 16200000"/>
                <a:gd name="adj2" fmla="val 614628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242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522" y="2886305"/>
            <a:ext cx="102298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(θα βρείτε 3 αρχεία μ’ ένα σύνολο 95 ερωτήσεων)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 smtClean="0">
                <a:latin typeface="Comic Sans MS" pitchFamily="66" charset="0"/>
              </a:rPr>
              <a:t>(35 ερωτήσεις</a:t>
            </a:r>
            <a:r>
              <a:rPr lang="el-GR" altLang="el-GR" sz="1600" b="1" dirty="0">
                <a:latin typeface="Comic Sans MS" pitchFamily="66" charset="0"/>
              </a:rPr>
              <a:t>) </a:t>
            </a:r>
            <a:r>
              <a:rPr lang="el-GR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038" y="1687934"/>
            <a:ext cx="959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(Η ανάρτηση περιέχει ερωτήσεις από το σύνολο του θέματος « Δυναμική σε μία διάσταση »).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71969" y="1012784"/>
            <a:ext cx="8510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με το πρόγραμμα 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21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9078" y="1726016"/>
            <a:ext cx="621384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151)</a:t>
            </a:r>
          </a:p>
        </p:txBody>
      </p:sp>
    </p:spTree>
    <p:extLst>
      <p:ext uri="{BB962C8B-B14F-4D97-AF65-F5344CB8AC3E}">
        <p14:creationId xmlns:p14="http://schemas.microsoft.com/office/powerpoint/2010/main" val="18212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22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1905692" y="188641"/>
            <a:ext cx="8496944" cy="4240334"/>
            <a:chOff x="381692" y="188640"/>
            <a:chExt cx="8496944" cy="4240334"/>
          </a:xfrm>
        </p:grpSpPr>
        <p:sp>
          <p:nvSpPr>
            <p:cNvPr id="5" name="Ορθογώνιο 4"/>
            <p:cNvSpPr/>
            <p:nvPr/>
          </p:nvSpPr>
          <p:spPr>
            <a:xfrm>
              <a:off x="381692" y="188640"/>
              <a:ext cx="8496944" cy="2240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14.</a:t>
              </a:r>
              <a:r>
                <a:rPr lang="el-GR" sz="2400" dirty="0"/>
                <a:t>  Μια σφαίρα μάζας </a:t>
              </a:r>
              <a:r>
                <a:rPr lang="el-GR" sz="2400" i="1" dirty="0"/>
                <a:t>m</a:t>
              </a:r>
              <a:r>
                <a:rPr lang="el-GR" sz="2400" dirty="0"/>
                <a:t> δέχεται δυνάμεις που είναι κάθετες με τιμή </a:t>
              </a:r>
              <a:r>
                <a:rPr lang="el-GR" sz="2400" i="1" dirty="0"/>
                <a:t>F</a:t>
              </a:r>
              <a:r>
                <a:rPr lang="el-GR" sz="2400" dirty="0"/>
                <a:t> η κάθε μία, όπως φαίνεται στην εικόνα.  Να σχεδιάσετε την επιτάχυνση που αποκτά η σφαίρα και να γράψετε τη σχέση  από την οποία υπολογίζεται η τιμή της. </a:t>
              </a:r>
            </a:p>
          </p:txBody>
        </p:sp>
        <p:pic>
          <p:nvPicPr>
            <p:cNvPr id="9218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42" y="3000224"/>
              <a:ext cx="1806348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utoShape 4" descr="data:image/jpeg;base64,/9j/4AAQSkZJRgABAQAAAQABAAD/2wCEAAkGBxISEBUUERQQEBUVFxoVEA8VEhQXFxcVGBQXFxQUFhgYHSwgGBomHBYYIjEiJyouLi4uFx8zOjcsNzQtLi0BCgoKDg0OGhAQGy8kICQxLzAsLCwyLCwsNCwsLC0vLiw0LCwsLCwsLCwsLCwsLCwsLCwsKywsLCwsLCwsLDQsLP/AABEIAO8A0wMBIgACEQEDEQH/xAAcAAEAAgMBAQEAAAAAAAAAAAAABAYBAwUCBwj/xABDEAACAgECAwMHCgMHAwUAAAABAgADEQQhEhMxBUFRBiIyUlNxkhQVI2Fyc4GTs9EzQpEHQ1ShsdPwYrLBNDWC4fH/xAAaAQEAAgMBAAAAAAAAAAAAAAAAAwQBAgUG/8QAMBEBAAIBAgMFCAEFAQAAAAAAAAECAwQRITFRBRITFVIiMjNBcYGh0ZE0YbHB4RT/2gAMAwEAAhEDEQA/APuMREBERAREQEREBERAREQEREBERAREQEREBERAREQEREBERAREQEREBERAREQEREBERAREQEREBERAREQEREBERAREQEREBERAREQEREBERATw1gBAJGT0Gdz44nuUry20TW6/s8Vty7FGqemzfAsWusrxAdVPQjvBgXMWDOMjOM4zvjxx4T1KR5O9o8/texyprb5BSttRIJrsXV6kOhx4Hv7xgy7wEREBERAREQEREBERAREQERIus19dXCbXSsM61oWYDidjhUXPVj4CBKiIgIiICIiAiIgIzNeps4UZuvCpOPcMzj9meUtFtYbF6Ho9Z09xZG2JU4THeCD3ggjYiB3JC1PZ1b3V3MCbKeMVMGIxzAA+2cHIUdekxoO1qb+PlNxctuCwcLKVbAbhPEBvgg48CPGToHO03Y1KamzUqgF1qKlrgnzlQnh2zjO/XrOjEQEREBERAREQEREBERAGeQZ5e0AH/n/7KlrNRqdUSPP0dAJBTCG63B6lgWVazg+bgkg743BzFZtyRZc1MUb2l2dZ27WGauoi+xTh0U7IRgkWPjCHDDCnc52GMkV/tTRCxkuvC22q9IRuEhax8pqP0Ssx4ScAls8RIHcABO0ujSpAlarWo6Ko2958Se89TPPaPoD7yn9euWYxRWvFxra++XLWteEbwtkREqu8REQEREBERAj9oj6Gz7Df9pnAQWPWlta3IgqVLFAeu2xfMJIQqHUrhsfzHLgDdWlnnloGrRhOWvL4eDHmcJBBHiD3zeJy2+gbPSpyS/hW5OeLPqMeueh3zidQQEREBERAREQEREBEwTI2u11dSguwXJ4UGfOZsEhUHVmwCcDwMCQxnI1nbW5SgCxh6VhB5aZ6b/3jf9CnPiVyMwtVqbbshuKqvO1auQ7jqDYwwV3/AJFPduSCVHqpAAAAFA6ADAHuk9MO/GXK1PaVa+zj4y1LR53G55lhGOYR0BwSqD+RcjoPqzmbgJmMSzERHJw73tee9ad5YMjdo+gPvKf165JMjdo+gPvKf165i3uyk0/xa/WFsiIlB60iIgIiICIiAiIgeLawwIOCCMEHvB6zn6R+U4pc+af/AEznvABJqJ72UAkd5Ud5DGdOaNXphYuDnxUjYqw6Mp7jA3BozOSnai1VN8pdK2pVWvc7KQ2VWxdzgMVOBucgjfqfm3ld/aRZdmvRcVCdDqNuYwBIynUIpGDxel9k7yPJlrjjezemO152hePKTy20mjcJYxezI466xxFF2JZ/DY5A6nfA64slNyuoZTkMAynxBGQZ+ZJ9A/s08sFoxptSyrV5xqvd8Cs9TWxY4CHBx0we7fIr4tXF7bTw6LGXSzSu8fd9fieVMzLiozMEyNq9clS8VjBQThcndm7lUdWY9wG5nF1WqsvyDxUV9wV2W1xjqzLg1fUFOcdSDsNq0m08EObUUwxvaUvXdrjiKUjmOPSOG5adR5zjYsPUBzgjOMgzn1VtnisbmORhnwQBnBKouTwLkDbcnAySd57rqCgBQFA2CgAAe4DYTZLVMcVcDVa2+bhyjowJmIkqiRI3aGtWmp7H2VAWPTO3cM958JjRa5LQeAk46gqykeBwwzg9Qehmvejfbfi3jHaa97bgkmRu0fQH3lP69ckyN2j6A+8p/Xri3uy30/xa/WFsiIlB60iIgIiR9fra6KmtuYV1oOJ3PRQOpMCRE5XY3lJpNWWGmvruKbuqncA9CQd8fXOpxQMxEQEqflZ5c6fRZQfT3dRQpwANxmx8YUZHT0vAEZItTCfG/wC0ryROmsbVU45NjjmVjA5VjYGQO9Wbf6ixHSRZrWrTeqXFWtrbWlVfKLtm/W2LbqGVmTPKVVwiA8IYIMkgELvkkznI+Rn+o8DncGeiJrYYy2PeB3/X7/8AWce15vPtc3VrWKRwhsmGUEEHoRg+7vhGBGQQQehHQ+6ekUkgKGcn0VVSzH7Krkt+E0iJ34c28zERu+ueQflu96cm5Xt1C5wUNS8xABhzzHUF85BC56A7ZwLBqfKJ/OWrT3O6kBlL6fhBPczCw4I8OvSfP/JjyGdWW7UO9TLvXVUxVxtglrFPepKlR1BOTvgX2qsKoVQFUDCqoAAHcAB0E9Dp8F5pHf4PJ67tHFjvNcPFArus4uOyrU2uc5cnTAAH+VFFuFX+p8Ses3fK3/w9/wAWn/3ZLxMy5FNuU/4/ThXz9+d7RE/z+0P5W/8Ah7/i0/8Aux8rf/D3/Fp/92TIme7PWfx+mnfr6Y/P7Q/lj/4e/wCLT/7sfLH/AMPf8Wn/AN2S5mO7PWfx+jxK+mPz+3M117NU6tp7iCjAgnT4wVOc4tlP7H1ViabTXILSgHKtIegsNiv0XE2W387lspxxHhwM5+gugIIPQjB9xlP8kvJ0rh7Q6hC3Jqbv4jvY3nHPm8OBsM5OMynnx3nJXb+fu6ejz464b97aOXDjx/K1aSxmXLY6nBGQGHc2DuM+E89o+gPvKf165JxI3aJ8wfeU/r1y5PuqGKd88THWFsiIlF6siIgJWP7Tv/Z9b9w3+ks81arTJajJaiWIww9bqGVh4FTsRApOnstPaFJ1dum1D2VW00NowycpcCy17AzucHloA2QAcDHnSZ5Jdo2X2uLLGYUrwUjhKjUIXIGrO2+eHhGNvSPRlnd0Xk/o6Qwp02lpDjhcV0VpxL3huEbj6jJa6OsFWCVgovBWwUAqhxlFP8q+auw22EDcJmIgJp1OmSxGSxQ6sCHRhkEHqCO+bpxu1u3kqfk1g6jUMMppa92wdg9hGeVXnbjbbfbJ2gfGPLXybbQX8JOaXy1Fm+w4t626niXKjJ9IYOT52K5u3io/zP1jw7//AKn2rt3yaGor5naOo84ZGmqQFKq3ZSBisOWttIOPS7sL3k1fsDyDHEW1R41BwlSll4h6znYjORsDtg7nuo30dpv7ELFu0MeLHvln6dZcHQ+SRsTTGiwFbUzcz5xU/FvWGAwzEHITrtuehn0Pyf8AJqjSDzAXsPp3tuxO/oj+Rd+g/HJ3m7snSVnSrXwqEBYKoAULw2sU4QPRKkAjHQgYknRWsco+7oBxHGA4PSweGcHI7jkb9T1MOlpjnvfOXmtd2hl1EdyJ2iPklATMxMy25JERAREQAHhNnyd/Vb+kxpfTX3iV7yd7VNzILO0bhabGB0gro4Tw2thM8rOCq+tnrvK+bP4cxDp6HQ11FJtM7bLF8nf1W/pMfJ39Vv6TvTOJr489FvynH6p/CvvSw3II98h9o+gPvKf1653+1fQHv/ecDtL0B95T+vXJIvNqTMqOTTxh1NaxPRbIiJUejIiIFK8utFcHpsq1muo52oo07VVvUKwrtwsyhqyQ2PE4+qWrszRmmpazZbeVzm60qbGySfOKqBtnGwGwEjdvdkfKRSOPl8rUVX+jxcXKbi4Ooxnx3x4GdSAieLrAqlj0AJPuAyZp0OuS6pLajxJYqvW3irDKnf6oDtLWpTTZa+eGtGd+EEnhUEnAHU4HSZF68HHxKFwDxE4GD0JJ6CcXyz7R5WmbhS+9i1ZOnoray16udXzgFXoDWWGTgb9RK188aLnY1LvXTUotq0uo5lHAbG5oY0WY5wR1wMA8vCgDvAWBu0L9btom5FBxntBk89+/GmrsXDKdvpW80g+aG6hpRRpeKrSJzLM5vtZyx4+7n2sS7tjYAZwAB5oxPV+ptu23or6csY5jePGwJCqfVG+2eIdBimkKoVQFUbKigAAeAA6CT0wzPGXL1PaUU9nHxnr8nhKTxcTs1j7+ecDAz6KqNlX/AD8STvN0TIlmIiI4OHbJa9t7TvKF2P8AwR9qz9V561tBIDJjmJk1knAJIxwuRvwnv/A9QJ57H/gj7Vn6ryaZjbg2tbbJM/3adPeGXIyO4qeoIOGB+sHbbbbqZukHUqa25qgkHAuQeBIHNx0JUde8qO/CiTUO22/gZmGtojnHKWYiJloREQPem9JfeP8AWTPJ/s06fTrUWDFS54gMDz7Gfv8AtY/CQ9P6a+8f6zvCVNRHtQ73ZPw7fX/RMxEhdVC7V9Ee/wD8GcDtL0B95T+vXO/2r6I9/wD4M4HaXoD7yn9euWcfw5cPWf1dfstkRErO4REQERMZgR+0v4Nn2G/7TK72dqm+jSnirquGV1PACgtIL2pWOLJZvObiK8AYH0ieE2DtK2sVNzGKrjBKswbfYBSnncRzgcO+TtKrqdEbRwrZq6KT1Q32NY5/lbjsZmpA2OFIbIHTcHatZtyQ5s9MUb3l17NSlHEmnUPZ/eOzMSNtja5yznfYZzjPSQPk3EyvaxssB4hZuApIIIrXJ4FwcY3z3knebqaVRQqKqKPRRVCqPqCjYTbLVMUV5uDqddfLO1eENWnuV14lIYHvE24nhs5zkYwMDG+d8knO46d22O+exJVGxAiBBCF2P/BH2rP1Xk2Qux/4I+1Z+q8mzEcm2T35+pINP0LCvpWxxT/0kKSa/qGASvdsRt5oM6adVQHVkbOGGMg4I8GUjdWHUEdCAYmCk/KeTbMyFVqscQsIVlyS3QMvc4/yyB0PvGduh1K2pxrxYyy4ZWQ5R2RgVYZG6nrETuWx2ji3mVKvtzV4vu49E6U6iykaMI41FipbwDgY2Y4zkEDhwcd3UW2Ugdg3KdSo0Ghd7rr7Ke02vCXVC1mNbDhqLgrnbDj8JHl73DZd7PjDNreLt9120GpRrCAd0cI4IIwxCsBuN8hhuPGWJTPm3a1XHq9PQli2MSh16jh4uXR9NVY6gjgLWAL9YsOOktAJmlqTklNi1NdLSOG+/HosWYzK9n3xn3zH/nnqk83j0fn/AI6navoD3/8Agzg9o+gPvKf165KMi9o+gPvKf165JFO7SYVLajxtRW+23JbIiJTekJgxNGt1aVLx2MqLkDJPUk4VR4sTsANydhA3Fpy9d2wFPBUOdZ3jJCJg4PG4BAOf5R52/TGSIOr1ll2R51Ff1MRaw7wSv8L/AOJLb5ysxXUAMAADuA92JNTDM8ZcvU9o1pwx8Z/DUKizB7DzHHRsEBdsHloSeXkHBxv4kzfM4iWoiI5OHfJa872neSDETLRrvpDqVYZDAhh4g9RMg7gYJ29LIwMYwDk5yc5/A/Vn3NN1fFgAsuCDkHwOcH6j4fXMMxPylugRAmT5oXY/8Efas/VeTZC7H/gj7Vn6rybMRybZPfn6k8Odjjc9wzjJ8M909zVqLVRWZ9lUFmbwAGSZlrHNy1NwC2W0NZcpDVimylqkwQWT6Xlt5w24jxEHccJxJHYVhaosUeotbe3LcAMvFqrWAIH1H3SRejMoCnlg+mf5gPVXwP193d4jev8Az/hkdabW3W82pm+OKTER9HqDESRTeFrAJIABPVgBk46ZPfPYiIZmdyIiGGDI3aPoD7yn9euSTI3aPoD7yn9eua292U2n+LX6wtkREoPWq/2l5S0V2NSllL3L/EQ2ooqyMqbcnIz3AAk/UMkcsa+otx2aimx98MbKwFB6qijYDcjJy2DuTLfyF7wp/ARyF9VfhE3reK/JV1GC2aNu9tH9lWHadHtqPzU/eZ+c6PbUfmp+8s/JX1V+ERyV9VfhEk8eeil5TX1Kx850e2o/NT94+c6PbUfmp+8s/JX1V+ERyV9VfhEePPQ8pr6pVj5zo9tR+an7x850e2o/NT95Z+Svqr8Ijkr6q/CI8eeh5TX1SrHznR7aj81P3j5zo9tR+an7yz8lfVX4RHJX1V+ER489DymvqlUl7SoTiJ1FJXrg2p5vjg56d+O7fuwBuHadHtqPzU/eWW3SIwIZEYHYqVBBHgRMmlfVX+gjx56M+VV9Sm9kdpUcofTUjzn/AL1PaN9cmfOdHtqPzU/edbsOtfk4PCPSs/lB/vXkxawSMKmMEkkYIO2BwkeGc7jGB17njz0LdlVmZnvKzf2vSOHFtLZbH8VMAYJLE52G34kgR840HrdpyO4cxPf62/T8Jaa9MoGOEfjv/mZ65K+qvwiPHnoeVV9SsfOdHtqPzU/ePnOj21H5qfvLPyV9VfhEclfVX4RHjz0Y8pr6pVj5zo9tR+an7x850e2o/NT95Z+Svqr8Ijkr6q/CI8eeh5TX1SrHznR7aj81P3j5zo9tR+an7yz8lfVX4RHJX1V+ER489DymvqlWPnOj21H5qfvHznR7aj81P3ln5K+qvwiOSvqr8Ijx56HlNfVKsHtOj21H5qfvI3aHaVHAPpqf4lP96nt6898uHJX1V+ETy+kRtmRCNjgqDuCCD08QD+ETmmY2bU7LrS0W73Jq+eNN7ej81P3iSeSvqr/QRIHVe8RiZiBjEYmYgYxGJmIGMRiZiBjEYmYgYxOP5QdjJe1VpLBqOMrgMwdWXzq2UbkEqjbedlBjvz2ZjECp9ieTvFXW2or5BVuYNOlrFg3MLrzLEbDjcDgGV8S0tnDMxAxiMTMQMYjEzEDGIxMxAxiMTMQMYjEzEDGIxMxAREQEREBERAREQEREBERAREQESi+TvlXrbatJdemjarVlVCUmzmoXViGIbIZRw77jAJO+MG9QEREBERAREQEREBERAREQEREBERAREQEREBERAREQEwTMxA+U+TXkrqaqNNWnZ9Wh1NfK5vaYuoLFVdTcMV5Z+JAy4O3ndZ9WiICIiAiIgIiICIiAiIgIiICIi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9238" name="Ευθεία γραμμή σύνδεσης 9237"/>
          <p:cNvCxnSpPr/>
          <p:nvPr/>
        </p:nvCxnSpPr>
        <p:spPr>
          <a:xfrm>
            <a:off x="5625464" y="3144241"/>
            <a:ext cx="9092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0" name="Ευθεία γραμμή σύνδεσης 9239"/>
          <p:cNvCxnSpPr/>
          <p:nvPr/>
        </p:nvCxnSpPr>
        <p:spPr>
          <a:xfrm flipV="1">
            <a:off x="6534726" y="3144241"/>
            <a:ext cx="0" cy="864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Ομάδα 37"/>
          <p:cNvGrpSpPr/>
          <p:nvPr/>
        </p:nvGrpSpPr>
        <p:grpSpPr>
          <a:xfrm>
            <a:off x="5625464" y="3000225"/>
            <a:ext cx="1512168" cy="1008112"/>
            <a:chOff x="4283968" y="1196752"/>
            <a:chExt cx="1512168" cy="1008112"/>
          </a:xfrm>
        </p:grpSpPr>
        <p:cxnSp>
          <p:nvCxnSpPr>
            <p:cNvPr id="9243" name="Ευθύγραμμο βέλος σύνδεσης 9242"/>
            <p:cNvCxnSpPr/>
            <p:nvPr/>
          </p:nvCxnSpPr>
          <p:spPr>
            <a:xfrm flipV="1">
              <a:off x="4283968" y="1340768"/>
              <a:ext cx="909262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148064" y="119675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Trebuchet MS" panose="020B0603020202020204" pitchFamily="34" charset="0"/>
                </a:rPr>
                <a:t>F</a:t>
              </a:r>
              <a:r>
                <a:rPr lang="el-GR" sz="1600" b="1" baseline="-25000" dirty="0" err="1">
                  <a:latin typeface="Trebuchet MS" panose="020B0603020202020204" pitchFamily="34" charset="0"/>
                </a:rPr>
                <a:t>ολ</a:t>
              </a:r>
              <a:endParaRPr lang="el-GR" sz="1600" b="1" i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37" name="Ομάδα 36"/>
          <p:cNvGrpSpPr/>
          <p:nvPr/>
        </p:nvGrpSpPr>
        <p:grpSpPr>
          <a:xfrm>
            <a:off x="5625464" y="3465877"/>
            <a:ext cx="684076" cy="542460"/>
            <a:chOff x="4283968" y="1662404"/>
            <a:chExt cx="684076" cy="542460"/>
          </a:xfrm>
        </p:grpSpPr>
        <p:cxnSp>
          <p:nvCxnSpPr>
            <p:cNvPr id="9246" name="Ευθύγραμμο βέλος σύνδεσης 9245"/>
            <p:cNvCxnSpPr/>
            <p:nvPr/>
          </p:nvCxnSpPr>
          <p:spPr>
            <a:xfrm flipV="1">
              <a:off x="4283968" y="1772816"/>
              <a:ext cx="454631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644008" y="1662404"/>
              <a:ext cx="32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26400" y="3792313"/>
                <a:ext cx="123798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α </a:t>
                </a:r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l-GR" sz="28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𝝄𝝀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3792313"/>
                <a:ext cx="1237980" cy="721929"/>
              </a:xfrm>
              <a:prstGeom prst="rect">
                <a:avLst/>
              </a:prstGeom>
              <a:blipFill>
                <a:blip r:embed="rId3"/>
                <a:stretch>
                  <a:fillRect l="-8374" b="-67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90744" y="2996535"/>
                <a:ext cx="1786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l-GR" sz="2400" b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ολ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1" i="1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44" y="2996535"/>
                <a:ext cx="1786356" cy="523220"/>
              </a:xfrm>
              <a:prstGeom prst="rect">
                <a:avLst/>
              </a:prstGeom>
              <a:blipFill>
                <a:blip r:embed="rId4"/>
                <a:stretch>
                  <a:fillRect l="-5119" b="-24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2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60030" y="504067"/>
            <a:ext cx="9188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15. </a:t>
            </a:r>
            <a:r>
              <a:rPr lang="el-GR" sz="2400" dirty="0"/>
              <a:t> Ένα κιβώτιο ισορροπεί πάνω σε κεκλιμένο επίπεδο. Να αναλύσετε τις δυνάμεις (που δρουν στο κιβώτιο) και να γράψετε τη συνθήκη ισορροπίας (του).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786012" y="2985095"/>
            <a:ext cx="3096344" cy="1224136"/>
            <a:chOff x="1259632" y="4077072"/>
            <a:chExt cx="3096344" cy="1224136"/>
          </a:xfrm>
        </p:grpSpPr>
        <p:sp>
          <p:nvSpPr>
            <p:cNvPr id="6" name="Ορθογώνιο τρίγωνο 5"/>
            <p:cNvSpPr/>
            <p:nvPr/>
          </p:nvSpPr>
          <p:spPr>
            <a:xfrm>
              <a:off x="1259632" y="4077072"/>
              <a:ext cx="3096344" cy="1224136"/>
            </a:xfrm>
            <a:prstGeom prst="rtTriangl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Ορθογώνιο 6"/>
            <p:cNvSpPr/>
            <p:nvPr/>
          </p:nvSpPr>
          <p:spPr>
            <a:xfrm rot="1205055">
              <a:off x="2236434" y="4180390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819838" y="3245363"/>
            <a:ext cx="435403" cy="847420"/>
            <a:chOff x="2288093" y="4324406"/>
            <a:chExt cx="435403" cy="847420"/>
          </a:xfrm>
        </p:grpSpPr>
        <p:cxnSp>
          <p:nvCxnSpPr>
            <p:cNvPr id="9" name="Ευθύγραμμο βέλος σύνδεσης 8"/>
            <p:cNvCxnSpPr/>
            <p:nvPr/>
          </p:nvCxnSpPr>
          <p:spPr>
            <a:xfrm>
              <a:off x="2380450" y="4324406"/>
              <a:ext cx="0" cy="5999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flipH="1">
              <a:off x="2288093" y="4833272"/>
              <a:ext cx="435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5346864" y="3247823"/>
            <a:ext cx="567009" cy="544754"/>
            <a:chOff x="1813441" y="4324406"/>
            <a:chExt cx="567009" cy="544754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 flipH="1">
              <a:off x="2195736" y="4324406"/>
              <a:ext cx="184714" cy="5447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13441" y="4509120"/>
              <a:ext cx="423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r>
                <a:rPr lang="en-US" sz="16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y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5495357" y="2847386"/>
            <a:ext cx="427354" cy="383813"/>
            <a:chOff x="1933418" y="3927152"/>
            <a:chExt cx="427354" cy="383813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>
              <a:off x="2113438" y="4218608"/>
              <a:ext cx="247334" cy="92357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33418" y="3927152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T</a:t>
              </a:r>
              <a:endParaRPr lang="el-GR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5937743" y="2602587"/>
            <a:ext cx="515343" cy="628612"/>
            <a:chOff x="2380450" y="3695794"/>
            <a:chExt cx="515343" cy="628612"/>
          </a:xfrm>
        </p:grpSpPr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2380450" y="3861048"/>
              <a:ext cx="184714" cy="4633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35753" y="3695794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N</a:t>
              </a:r>
              <a:endPara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5737997" y="3317181"/>
            <a:ext cx="400972" cy="533392"/>
            <a:chOff x="5749574" y="4750358"/>
            <a:chExt cx="400972" cy="533392"/>
          </a:xfrm>
        </p:grpSpPr>
        <p:cxnSp>
          <p:nvCxnSpPr>
            <p:cNvPr id="36" name="Ευθεία γραμμή σύνδεσης 35"/>
            <p:cNvCxnSpPr/>
            <p:nvPr/>
          </p:nvCxnSpPr>
          <p:spPr>
            <a:xfrm>
              <a:off x="5749574" y="5194941"/>
              <a:ext cx="184714" cy="888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 flipV="1">
              <a:off x="5965832" y="4750358"/>
              <a:ext cx="184714" cy="5076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Ομάδα 37"/>
          <p:cNvGrpSpPr/>
          <p:nvPr/>
        </p:nvGrpSpPr>
        <p:grpSpPr>
          <a:xfrm>
            <a:off x="5906831" y="3073871"/>
            <a:ext cx="642591" cy="338554"/>
            <a:chOff x="2380450" y="4165848"/>
            <a:chExt cx="642591" cy="338554"/>
          </a:xfrm>
        </p:grpSpPr>
        <p:cxnSp>
          <p:nvCxnSpPr>
            <p:cNvPr id="39" name="Ευθύγραμμο βέλος σύνδεσης 38"/>
            <p:cNvCxnSpPr/>
            <p:nvPr/>
          </p:nvCxnSpPr>
          <p:spPr>
            <a:xfrm>
              <a:off x="2380450" y="4324406"/>
              <a:ext cx="247334" cy="923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35753" y="4165848"/>
              <a:ext cx="487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r>
                <a:rPr lang="en-US" sz="16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x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79648" y="4336584"/>
                <a:ext cx="1824434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8" y="4336584"/>
                <a:ext cx="1824434" cy="986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38653" y="5175708"/>
                <a:ext cx="1706423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53" y="5175708"/>
                <a:ext cx="1706423" cy="986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Δεξί βέλος 42"/>
          <p:cNvSpPr/>
          <p:nvPr/>
        </p:nvSpPr>
        <p:spPr>
          <a:xfrm>
            <a:off x="5342921" y="4709562"/>
            <a:ext cx="664911" cy="148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78" y="4520079"/>
                <a:ext cx="1902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78" y="4520079"/>
                <a:ext cx="190224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53086" y="5304887"/>
                <a:ext cx="1902243" cy="49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86" y="5304887"/>
                <a:ext cx="1902243" cy="495520"/>
              </a:xfrm>
              <a:prstGeom prst="rect">
                <a:avLst/>
              </a:prstGeom>
              <a:blipFill>
                <a:blip r:embed="rId5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Δεξί βέλος 46"/>
          <p:cNvSpPr/>
          <p:nvPr/>
        </p:nvSpPr>
        <p:spPr>
          <a:xfrm>
            <a:off x="5379744" y="5490108"/>
            <a:ext cx="664911" cy="148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2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2" grpId="0"/>
      <p:bldP spid="43" grpId="0" animBg="1"/>
      <p:bldP spid="45" grpId="0"/>
      <p:bldP spid="46" grpId="0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72612" y="227916"/>
            <a:ext cx="933831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16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Ένα σωμάτιο ισορροπεί υπό την </a:t>
            </a:r>
            <a:r>
              <a:rPr lang="el-GR" sz="2400" dirty="0" smtClean="0"/>
              <a:t>επίδραση </a:t>
            </a:r>
            <a:r>
              <a:rPr lang="el-GR" sz="2400" dirty="0"/>
              <a:t>τριών </a:t>
            </a:r>
            <a:r>
              <a:rPr lang="el-GR" sz="2400" dirty="0" err="1"/>
              <a:t>ομοεπιπέδων</a:t>
            </a:r>
            <a:r>
              <a:rPr lang="el-GR" sz="2400" dirty="0"/>
              <a:t> </a:t>
            </a:r>
            <a:r>
              <a:rPr lang="el-GR" sz="2400" dirty="0" smtClean="0"/>
              <a:t>δυνάμεων.</a:t>
            </a:r>
            <a:r>
              <a:rPr lang="en-US" sz="2400" dirty="0" smtClean="0"/>
              <a:t> </a:t>
            </a:r>
            <a:r>
              <a:rPr lang="el-GR" sz="2400" dirty="0" smtClean="0"/>
              <a:t>Ποια </a:t>
            </a:r>
            <a:r>
              <a:rPr lang="el-GR" sz="2400" dirty="0"/>
              <a:t>συνθήκη πρέπει να ισχύει στην </a:t>
            </a:r>
            <a:r>
              <a:rPr lang="el-GR" sz="2400" dirty="0" smtClean="0"/>
              <a:t>περίπτωση </a:t>
            </a:r>
            <a:r>
              <a:rPr lang="el-GR" sz="2400" dirty="0"/>
              <a:t>αυτή;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85103" y="1773916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 flipH="1" flipV="1">
            <a:off x="6657311" y="1773917"/>
            <a:ext cx="916902" cy="849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Ομάδα 6"/>
          <p:cNvGrpSpPr/>
          <p:nvPr/>
        </p:nvGrpSpPr>
        <p:grpSpPr>
          <a:xfrm>
            <a:off x="5702538" y="1413945"/>
            <a:ext cx="1395558" cy="1171877"/>
            <a:chOff x="4150284" y="1415218"/>
            <a:chExt cx="1395558" cy="1171877"/>
          </a:xfrm>
        </p:grpSpPr>
        <p:cxnSp>
          <p:nvCxnSpPr>
            <p:cNvPr id="8" name="Ευθύγραμμο βέλος σύνδεσης 7"/>
            <p:cNvCxnSpPr>
              <a:stCxn id="18" idx="7"/>
            </p:cNvCxnSpPr>
            <p:nvPr/>
          </p:nvCxnSpPr>
          <p:spPr>
            <a:xfrm flipV="1">
              <a:off x="4150284" y="1773916"/>
              <a:ext cx="957195" cy="8131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51658" y="1415218"/>
                  <a:ext cx="49418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1658" y="1415218"/>
                  <a:ext cx="494184" cy="402931"/>
                </a:xfrm>
                <a:prstGeom prst="rect">
                  <a:avLst/>
                </a:prstGeom>
                <a:blipFill>
                  <a:blip r:embed="rId2"/>
                  <a:stretch>
                    <a:fillRect r="-2469" b="-75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4308571" y="1370986"/>
            <a:ext cx="3349957" cy="2198431"/>
            <a:chOff x="2799323" y="2017957"/>
            <a:chExt cx="3349957" cy="2198431"/>
          </a:xfrm>
        </p:grpSpPr>
        <p:cxnSp>
          <p:nvCxnSpPr>
            <p:cNvPr id="11" name="Ευθύγραμμο βέλος σύνδεσης 10"/>
            <p:cNvCxnSpPr>
              <a:stCxn id="18" idx="6"/>
            </p:cNvCxnSpPr>
            <p:nvPr/>
          </p:nvCxnSpPr>
          <p:spPr>
            <a:xfrm>
              <a:off x="4211960" y="3284984"/>
              <a:ext cx="1872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>
              <a:stCxn id="18" idx="1"/>
            </p:cNvCxnSpPr>
            <p:nvPr/>
          </p:nvCxnSpPr>
          <p:spPr>
            <a:xfrm flipH="1" flipV="1">
              <a:off x="3275856" y="2420888"/>
              <a:ext cx="813179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3159363" y="3305944"/>
              <a:ext cx="957195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3995936" y="3212976"/>
              <a:ext cx="432048" cy="465512"/>
              <a:chOff x="3995936" y="3212976"/>
              <a:chExt cx="432048" cy="465512"/>
            </a:xfrm>
          </p:grpSpPr>
          <p:sp>
            <p:nvSpPr>
              <p:cNvPr id="18" name="Έλλειψη 4"/>
              <p:cNvSpPr/>
              <p:nvPr/>
            </p:nvSpPr>
            <p:spPr>
              <a:xfrm>
                <a:off x="4067944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995936" y="33399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Σ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28707" y="3722051"/>
                <a:ext cx="7704856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Για να ισορροπεί το σώμα Σ με την επίδραση των τριών δυνάμεων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πρέπει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συνισταμένη των δύο από αυτές (π.χ.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να είναι αντίθετη της τρίτης.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07" y="3722051"/>
                <a:ext cx="7704856" cy="1523174"/>
              </a:xfrm>
              <a:prstGeom prst="rect">
                <a:avLst/>
              </a:prstGeom>
              <a:blipFill>
                <a:blip r:embed="rId6"/>
                <a:stretch>
                  <a:fillRect l="-791" r="-870" b="-6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Ομάδα 29"/>
          <p:cNvGrpSpPr/>
          <p:nvPr/>
        </p:nvGrpSpPr>
        <p:grpSpPr>
          <a:xfrm>
            <a:off x="4824444" y="5287133"/>
            <a:ext cx="2026560" cy="648626"/>
            <a:chOff x="4824444" y="5287133"/>
            <a:chExt cx="2026560" cy="648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43081" y="5291095"/>
                  <a:ext cx="1207923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l-GR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l-GR" sz="3200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3200" b="1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3081" y="5291095"/>
                  <a:ext cx="1207923" cy="644664"/>
                </a:xfrm>
                <a:prstGeom prst="rect">
                  <a:avLst/>
                </a:prstGeom>
                <a:blipFill>
                  <a:blip r:embed="rId7"/>
                  <a:stretch>
                    <a:fillRect r="-5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24444" y="5287133"/>
                  <a:ext cx="916356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32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sz="32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444" y="5287133"/>
                  <a:ext cx="916356" cy="6446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97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25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1600200" y="448103"/>
            <a:ext cx="9246870" cy="4718761"/>
            <a:chOff x="-99824" y="116632"/>
            <a:chExt cx="9246870" cy="4718761"/>
          </a:xfrm>
        </p:grpSpPr>
        <p:pic>
          <p:nvPicPr>
            <p:cNvPr id="11266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337" y="1870958"/>
              <a:ext cx="4908550" cy="2964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-99824" y="116632"/>
              <a:ext cx="92468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44. </a:t>
              </a:r>
              <a:r>
                <a:rPr lang="en-US" sz="2400" dirty="0"/>
                <a:t>  </a:t>
              </a:r>
              <a:r>
                <a:rPr lang="el-GR" sz="2400" dirty="0"/>
                <a:t>Ένα σώμα κινείται προς τα αριστερά με σταθερή ταχύτητα.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Ποια από τις παρακάτω εικόνες αναπαριστά σωστά τις δυνάμεις που ασκούνται στο σώμα;</a:t>
              </a:r>
            </a:p>
          </p:txBody>
        </p:sp>
      </p:grpSp>
      <p:sp>
        <p:nvSpPr>
          <p:cNvPr id="7" name="Έλλειψη 6"/>
          <p:cNvSpPr/>
          <p:nvPr/>
        </p:nvSpPr>
        <p:spPr>
          <a:xfrm>
            <a:off x="4023361" y="3309393"/>
            <a:ext cx="380216" cy="375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4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78940" y="404336"/>
            <a:ext cx="9579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47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Ένα βιβλίο ισορροπεί πάνω σ’ </a:t>
            </a:r>
            <a:r>
              <a:rPr lang="el-GR" sz="2400" dirty="0" smtClean="0"/>
              <a:t>ένα</a:t>
            </a:r>
            <a:r>
              <a:rPr lang="en-US" sz="2400" dirty="0" smtClean="0"/>
              <a:t> </a:t>
            </a:r>
            <a:r>
              <a:rPr lang="el-GR" sz="2400" dirty="0" smtClean="0"/>
              <a:t>θρανίο</a:t>
            </a:r>
            <a:r>
              <a:rPr lang="el-GR" sz="2400" dirty="0"/>
              <a:t>. Ποιες από τις παρακάτω </a:t>
            </a:r>
            <a:r>
              <a:rPr lang="el-GR" sz="2400" dirty="0" smtClean="0"/>
              <a:t>προτάσεις</a:t>
            </a:r>
            <a:r>
              <a:rPr lang="en-US" sz="2400" dirty="0" smtClean="0"/>
              <a:t> </a:t>
            </a:r>
            <a:r>
              <a:rPr lang="el-GR" sz="2400" dirty="0" smtClean="0"/>
              <a:t>είναι </a:t>
            </a:r>
            <a:r>
              <a:rPr lang="el-GR" sz="2400" dirty="0"/>
              <a:t>σωστές.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ισορροπία του είναι αποτέλεσμα </a:t>
            </a:r>
            <a:r>
              <a:rPr lang="el-GR" sz="2400" dirty="0" smtClean="0"/>
              <a:t>του</a:t>
            </a:r>
            <a:r>
              <a:rPr lang="en-US" sz="2400" dirty="0" smtClean="0"/>
              <a:t> </a:t>
            </a:r>
            <a:r>
              <a:rPr lang="el-GR" sz="2400" dirty="0" smtClean="0"/>
              <a:t>νόμου </a:t>
            </a:r>
            <a:r>
              <a:rPr lang="el-GR" sz="2400" dirty="0"/>
              <a:t>της </a:t>
            </a:r>
            <a:r>
              <a:rPr lang="el-GR" sz="2400" dirty="0" smtClean="0"/>
              <a:t>δράσης-αντίδρασης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</a:t>
            </a:r>
            <a:r>
              <a:rPr lang="en-US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θρανίο δεν ασκεί δύναμη στο </a:t>
            </a:r>
            <a:r>
              <a:rPr lang="el-GR" sz="2400" dirty="0" smtClean="0"/>
              <a:t>βιβλίο</a:t>
            </a:r>
            <a:r>
              <a:rPr lang="el-GR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</a:t>
            </a:r>
            <a:r>
              <a:rPr lang="en-US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βιβλίο ισορροπεί, διότι η </a:t>
            </a:r>
            <a:r>
              <a:rPr lang="el-GR" sz="2400" dirty="0" smtClean="0"/>
              <a:t>συνισταμένη </a:t>
            </a:r>
            <a:r>
              <a:rPr lang="el-GR" sz="2400" dirty="0"/>
              <a:t>των δυνάμεων που </a:t>
            </a:r>
            <a:r>
              <a:rPr lang="el-GR" sz="2400" dirty="0" smtClean="0"/>
              <a:t>ασκούνται</a:t>
            </a:r>
            <a:r>
              <a:rPr lang="en-US" sz="2400" dirty="0" smtClean="0"/>
              <a:t> </a:t>
            </a:r>
            <a:r>
              <a:rPr lang="el-GR" sz="2400" dirty="0" smtClean="0"/>
              <a:t>πάνω </a:t>
            </a:r>
            <a:r>
              <a:rPr lang="el-GR" sz="2400" dirty="0"/>
              <a:t>του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Δ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Το βιβλίο ισορροπεί, διότι όλες οι </a:t>
            </a:r>
            <a:r>
              <a:rPr lang="el-GR" sz="2400" dirty="0" smtClean="0"/>
              <a:t>δυνάμεις </a:t>
            </a:r>
            <a:r>
              <a:rPr lang="el-GR" sz="2400" dirty="0"/>
              <a:t>που ασκούνται πάνω του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ίσες</a:t>
            </a:r>
            <a:r>
              <a:rPr lang="el-GR" sz="2400" dirty="0"/>
              <a:t>.</a:t>
            </a:r>
          </a:p>
        </p:txBody>
      </p:sp>
      <p:sp>
        <p:nvSpPr>
          <p:cNvPr id="5" name="Έλλειψη 6"/>
          <p:cNvSpPr/>
          <p:nvPr/>
        </p:nvSpPr>
        <p:spPr>
          <a:xfrm>
            <a:off x="1678940" y="2760753"/>
            <a:ext cx="380216" cy="375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5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569720" y="316968"/>
            <a:ext cx="9052560" cy="4549536"/>
            <a:chOff x="22860" y="2831567"/>
            <a:chExt cx="9052560" cy="4549536"/>
          </a:xfrm>
        </p:grpSpPr>
        <p:sp>
          <p:nvSpPr>
            <p:cNvPr id="5" name="Ορθογώνιο 4"/>
            <p:cNvSpPr/>
            <p:nvPr/>
          </p:nvSpPr>
          <p:spPr>
            <a:xfrm>
              <a:off x="22860" y="2831567"/>
              <a:ext cx="90525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48.  </a:t>
              </a:r>
              <a:r>
                <a:rPr lang="el-GR" sz="2400" dirty="0"/>
                <a:t>Σε ποιο από τα σχήματα της επόμενης εικόνας έχουν σχεδιαστεί σωστά οι δυνάμεις που ασκούνται στο σφαιρίδιο του εκκρεμούς; H αντίσταση του αέρα θεωρείται αμελητέα.</a:t>
              </a:r>
            </a:p>
          </p:txBody>
        </p:sp>
        <p:pic>
          <p:nvPicPr>
            <p:cNvPr id="6" name="Picture 4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310" y="4949980"/>
              <a:ext cx="5171659" cy="243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Έλλειψη 13"/>
          <p:cNvSpPr/>
          <p:nvPr/>
        </p:nvSpPr>
        <p:spPr>
          <a:xfrm>
            <a:off x="3759034" y="4489904"/>
            <a:ext cx="457366" cy="440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4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28</a:t>
            </a:fld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89078" y="1945472"/>
            <a:ext cx="6213843" cy="12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σελ. 157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722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29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483112" y="352604"/>
            <a:ext cx="957211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1. </a:t>
            </a:r>
            <a:r>
              <a:rPr lang="el-GR" sz="24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Έστω </a:t>
            </a:r>
            <a:r>
              <a:rPr lang="el-GR" sz="2400" dirty="0"/>
              <a:t>μια δύναμη </a:t>
            </a:r>
            <a:r>
              <a:rPr lang="el-GR" sz="2400" i="1" dirty="0"/>
              <a:t>F</a:t>
            </a:r>
            <a:r>
              <a:rPr lang="el-GR" sz="2400" dirty="0"/>
              <a:t> = 10N. Να αναλυθεί σε δύο συνιστώσες </a:t>
            </a:r>
            <a:r>
              <a:rPr lang="el-GR" sz="2400" i="1" dirty="0"/>
              <a:t>F</a:t>
            </a:r>
            <a:r>
              <a:rPr lang="el-GR" sz="2400" baseline="-25000" dirty="0"/>
              <a:t>1</a:t>
            </a:r>
            <a:r>
              <a:rPr lang="el-GR" sz="2400" dirty="0"/>
              <a:t> και </a:t>
            </a:r>
            <a:r>
              <a:rPr lang="el-GR" sz="2400" i="1" dirty="0"/>
              <a:t>F</a:t>
            </a:r>
            <a:r>
              <a:rPr lang="el-GR" sz="2400" baseline="-25000" dirty="0"/>
              <a:t>2</a:t>
            </a:r>
            <a:r>
              <a:rPr lang="el-GR" sz="2400" dirty="0"/>
              <a:t>, που είναι κάθετες μεταξύ τους και έχουν ίσες τιμές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2. </a:t>
            </a:r>
            <a:r>
              <a:rPr lang="el-GR" sz="2400" b="1" dirty="0" smtClean="0"/>
              <a:t> </a:t>
            </a:r>
            <a:r>
              <a:rPr lang="el-GR" sz="2400" dirty="0" smtClean="0"/>
              <a:t>Δύο </a:t>
            </a:r>
            <a:r>
              <a:rPr lang="el-GR" sz="2400" dirty="0"/>
              <a:t>δυνάμεις </a:t>
            </a:r>
            <a:r>
              <a:rPr lang="el-GR" sz="2400" i="1" dirty="0"/>
              <a:t>F</a:t>
            </a:r>
            <a:r>
              <a:rPr lang="el-GR" sz="2400" baseline="-25000" dirty="0"/>
              <a:t>1</a:t>
            </a:r>
            <a:r>
              <a:rPr lang="el-GR" sz="2400" dirty="0"/>
              <a:t> = 4N και </a:t>
            </a:r>
            <a:r>
              <a:rPr lang="el-GR" sz="2400" i="1" dirty="0"/>
              <a:t>F</a:t>
            </a:r>
            <a:r>
              <a:rPr lang="el-GR" sz="2400" baseline="-25000" dirty="0"/>
              <a:t>2</a:t>
            </a:r>
            <a:r>
              <a:rPr lang="el-GR" sz="2400" dirty="0"/>
              <a:t> = 5N ασκούνται στο ίδιο σωμάτιο και είναι κάθετες μεταξύ τους. Να βρεθεί η δύναμη </a:t>
            </a:r>
            <a:r>
              <a:rPr lang="el-GR" sz="2400" i="1" dirty="0"/>
              <a:t>F</a:t>
            </a:r>
            <a:r>
              <a:rPr lang="el-GR" sz="2400" baseline="-25000" dirty="0"/>
              <a:t>3</a:t>
            </a:r>
            <a:r>
              <a:rPr lang="el-GR" sz="2400" dirty="0"/>
              <a:t> που πρέπει να ασκηθεί στο σωμάτιο, ώστε αυτό να ισορροπεί</a:t>
            </a:r>
            <a:r>
              <a:rPr lang="el-G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3</a:t>
            </a:r>
            <a:r>
              <a:rPr lang="el-GR" sz="2400" b="1" dirty="0" smtClean="0"/>
              <a:t>.  </a:t>
            </a:r>
            <a:r>
              <a:rPr lang="el-GR" sz="2400" dirty="0"/>
              <a:t>Στο ίδιο σημείο ενός σώματος </a:t>
            </a:r>
            <a:r>
              <a:rPr lang="el-GR" sz="2400" dirty="0" smtClean="0"/>
              <a:t>μάζας 1kg </a:t>
            </a:r>
            <a:r>
              <a:rPr lang="el-GR" sz="2400" dirty="0"/>
              <a:t>ασκούνται δύο κάθετες μεταξύ </a:t>
            </a:r>
            <a:r>
              <a:rPr lang="el-GR" sz="2400" dirty="0" smtClean="0"/>
              <a:t>τους δυνάμεις </a:t>
            </a:r>
            <a:r>
              <a:rPr lang="el-GR" sz="2400" i="1" dirty="0" smtClean="0"/>
              <a:t>F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= 6Ν και </a:t>
            </a:r>
            <a:r>
              <a:rPr lang="el-GR" sz="2400" i="1" dirty="0" smtClean="0"/>
              <a:t>F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= 8Ν.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Να προσδιορίσετε την επιτάχυνση που αποκτά το σώμα (μέτρο και κατεύθυνση).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6868" y="999960"/>
                <a:ext cx="2107302" cy="49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868" y="999960"/>
                <a:ext cx="2107302" cy="497572"/>
              </a:xfrm>
              <a:prstGeom prst="rect">
                <a:avLst/>
              </a:prstGeom>
              <a:blipFill>
                <a:blip r:embed="rId2"/>
                <a:stretch>
                  <a:fillRect l="-4624" t="-3659" r="-4624" b="-341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80671" y="2961715"/>
                <a:ext cx="343239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𝟒𝟏</m:t>
                        </m:r>
                      </m:e>
                    </m:rad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71" y="2961715"/>
                <a:ext cx="3432394" cy="506421"/>
              </a:xfrm>
              <a:prstGeom prst="rect">
                <a:avLst/>
              </a:prstGeom>
              <a:blipFill>
                <a:blip r:embed="rId3"/>
                <a:stretch>
                  <a:fillRect l="-3020" t="-2410" b="-325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2565" y="5429891"/>
                <a:ext cx="5330005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,      </a:t>
                </a:r>
                <a:r>
                  <a:rPr lang="el-GR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εφ</a:t>
                </a:r>
                <a:r>
                  <a:rPr lang="el-GR" sz="2400" b="1" i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l-GR" sz="1600" i="1" dirty="0" smtClean="0">
                    <a:solidFill>
                      <a:srgbClr val="FF0000"/>
                    </a:solidFill>
                  </a:rPr>
                  <a:t>θ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 η γωνία της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με την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16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</a:t>
                </a:r>
                <a:endParaRPr lang="el-G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65" y="5429891"/>
                <a:ext cx="5330005" cy="624786"/>
              </a:xfrm>
              <a:prstGeom prst="rect">
                <a:avLst/>
              </a:prstGeom>
              <a:blipFill>
                <a:blip r:embed="rId4"/>
                <a:stretch>
                  <a:fillRect l="-1945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4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0552" y="3520845"/>
            <a:ext cx="36004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3301545" y="342530"/>
            <a:ext cx="6493966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2823209" y="1644370"/>
                <a:ext cx="7848872" cy="4122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που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θα συντεθούν ξεκινούν από το ίδιο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σημείο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 και σχηματίζουν γωνία </a:t>
                </a:r>
                <a:r>
                  <a:rPr lang="el-GR" sz="2000" b="1" i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φ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Α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πό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το τέλος της μιας 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φέρνουμε παράλληλη στη διεύθυνση της δεύτερης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και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από το τέλος της δεύτερης 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φέρνουμε παράλληλη στη διεύθυνση της πρώτης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).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Ε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νώνουμε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την κοινή αρχή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 με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το σημείο τομής των δύο παραλλήλων. Αυτό είναι το διάνυσμα της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συνισταμένης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09" y="1644370"/>
                <a:ext cx="7848872" cy="4122282"/>
              </a:xfrm>
              <a:prstGeom prst="rect">
                <a:avLst/>
              </a:prstGeom>
              <a:blipFill>
                <a:blip r:embed="rId2"/>
                <a:stretch>
                  <a:fillRect l="-699" r="-776" b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Ομάδα 46"/>
          <p:cNvGrpSpPr/>
          <p:nvPr/>
        </p:nvGrpSpPr>
        <p:grpSpPr>
          <a:xfrm>
            <a:off x="1573502" y="1792222"/>
            <a:ext cx="1008108" cy="1202584"/>
            <a:chOff x="1573502" y="1792222"/>
            <a:chExt cx="1008108" cy="1202584"/>
          </a:xfrm>
        </p:grpSpPr>
        <p:cxnSp>
          <p:nvCxnSpPr>
            <p:cNvPr id="39" name="Ευθεία γραμμή σύνδεσης 38"/>
            <p:cNvCxnSpPr/>
            <p:nvPr/>
          </p:nvCxnSpPr>
          <p:spPr>
            <a:xfrm flipV="1">
              <a:off x="1817369" y="1822267"/>
              <a:ext cx="764241" cy="11725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>
              <a:off x="1573502" y="1792222"/>
              <a:ext cx="10081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Ομάδα 45"/>
          <p:cNvGrpSpPr/>
          <p:nvPr/>
        </p:nvGrpSpPr>
        <p:grpSpPr>
          <a:xfrm>
            <a:off x="742950" y="1481624"/>
            <a:ext cx="1334606" cy="1846991"/>
            <a:chOff x="742950" y="1481624"/>
            <a:chExt cx="1334606" cy="1846991"/>
          </a:xfrm>
        </p:grpSpPr>
        <p:grpSp>
          <p:nvGrpSpPr>
            <p:cNvPr id="37" name="Ομάδα 36"/>
            <p:cNvGrpSpPr/>
            <p:nvPr/>
          </p:nvGrpSpPr>
          <p:grpSpPr>
            <a:xfrm>
              <a:off x="742950" y="1481624"/>
              <a:ext cx="1334606" cy="1846991"/>
              <a:chOff x="822960" y="361484"/>
              <a:chExt cx="1334606" cy="1846991"/>
            </a:xfrm>
          </p:grpSpPr>
          <p:grpSp>
            <p:nvGrpSpPr>
              <p:cNvPr id="34" name="Ομάδα 33"/>
              <p:cNvGrpSpPr/>
              <p:nvPr/>
            </p:nvGrpSpPr>
            <p:grpSpPr>
              <a:xfrm>
                <a:off x="822960" y="640080"/>
                <a:ext cx="1074420" cy="1290763"/>
                <a:chOff x="822960" y="640080"/>
                <a:chExt cx="1074420" cy="1290763"/>
              </a:xfrm>
            </p:grpSpPr>
            <p:sp>
              <p:nvSpPr>
                <p:cNvPr id="29" name="Οβάλ 28"/>
                <p:cNvSpPr/>
                <p:nvPr/>
              </p:nvSpPr>
              <p:spPr>
                <a:xfrm>
                  <a:off x="822960" y="1865875"/>
                  <a:ext cx="57150" cy="649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1" name="Ευθύγραμμο βέλος σύνδεσης 30"/>
                <p:cNvCxnSpPr>
                  <a:stCxn id="29" idx="7"/>
                </p:cNvCxnSpPr>
                <p:nvPr/>
              </p:nvCxnSpPr>
              <p:spPr>
                <a:xfrm flipV="1">
                  <a:off x="871741" y="1865875"/>
                  <a:ext cx="1025639" cy="951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Ευθύγραμμο βέλος σύνδεσης 32"/>
                <p:cNvCxnSpPr>
                  <a:stCxn id="29" idx="7"/>
                </p:cNvCxnSpPr>
                <p:nvPr/>
              </p:nvCxnSpPr>
              <p:spPr>
                <a:xfrm flipV="1">
                  <a:off x="871741" y="640080"/>
                  <a:ext cx="774179" cy="1235309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37193" y="1897877"/>
                    <a:ext cx="520373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193" y="1897877"/>
                    <a:ext cx="520373" cy="3105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257904" y="361484"/>
                    <a:ext cx="436797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7904" y="361484"/>
                    <a:ext cx="436797" cy="3105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549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/>
            <p:cNvSpPr txBox="1"/>
            <p:nvPr/>
          </p:nvSpPr>
          <p:spPr>
            <a:xfrm>
              <a:off x="1019777" y="2652181"/>
              <a:ext cx="500567" cy="34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φ</a:t>
              </a:r>
              <a:endParaRPr lang="el-GR" sz="1600" b="1" i="1" dirty="0">
                <a:latin typeface="Comic Sans MS" panose="030F0702030302020204" pitchFamily="66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Τόξο 44"/>
            <p:cNvSpPr/>
            <p:nvPr/>
          </p:nvSpPr>
          <p:spPr>
            <a:xfrm>
              <a:off x="874247" y="2611388"/>
              <a:ext cx="451787" cy="352139"/>
            </a:xfrm>
            <a:prstGeom prst="arc">
              <a:avLst>
                <a:gd name="adj1" fmla="val 14923121"/>
                <a:gd name="adj2" fmla="val 401765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9816" y="3008503"/>
            <a:ext cx="500567" cy="34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Ο</a:t>
            </a:r>
            <a:endParaRPr lang="el-GR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0" name="Ευθύγραμμο βέλος σύνδεσης 49"/>
          <p:cNvCxnSpPr>
            <a:stCxn id="48" idx="0"/>
          </p:cNvCxnSpPr>
          <p:nvPr/>
        </p:nvCxnSpPr>
        <p:spPr>
          <a:xfrm flipV="1">
            <a:off x="800100" y="1805940"/>
            <a:ext cx="1771650" cy="1202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80108" y="1451434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108" y="1451434"/>
                <a:ext cx="203004" cy="310598"/>
              </a:xfrm>
              <a:prstGeom prst="rect">
                <a:avLst/>
              </a:prstGeom>
              <a:blipFill>
                <a:blip r:embed="rId5"/>
                <a:stretch>
                  <a:fillRect l="-27273" r="-42424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00400" y="281295"/>
            <a:ext cx="65036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να βρούμε τη συνισταμένη ακολουθούμε τη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μέθοδο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παραλληλογράμμου ».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5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073001" y="386576"/>
            <a:ext cx="10308253" cy="5632311"/>
            <a:chOff x="5519271" y="283706"/>
            <a:chExt cx="10308253" cy="5632311"/>
          </a:xfrm>
        </p:grpSpPr>
        <p:pic>
          <p:nvPicPr>
            <p:cNvPr id="5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400" y="1328213"/>
              <a:ext cx="4069675" cy="188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Ορθογώνιο 5"/>
            <p:cNvSpPr/>
            <p:nvPr/>
          </p:nvSpPr>
          <p:spPr>
            <a:xfrm>
              <a:off x="5519271" y="283706"/>
              <a:ext cx="1030825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*22. </a:t>
              </a:r>
              <a:r>
                <a:rPr lang="el-GR" sz="2400" dirty="0"/>
                <a:t> 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Ένα </a:t>
              </a:r>
              <a:r>
                <a:rPr lang="el-GR" sz="2400" dirty="0"/>
                <a:t>σώμα μάζας </a:t>
              </a:r>
              <a:r>
                <a:rPr lang="el-GR" sz="2400" i="1" dirty="0"/>
                <a:t>m</a:t>
              </a:r>
              <a:r>
                <a:rPr lang="el-GR" sz="2400" dirty="0"/>
                <a:t> = 10kg ηρεμεί σε λείο οριζόντιο επίπεδο. Ασκούμε στο σώμα δύναμη </a:t>
              </a:r>
              <a:r>
                <a:rPr lang="el-GR" sz="2400" i="1" dirty="0"/>
                <a:t>F</a:t>
              </a:r>
              <a:r>
                <a:rPr lang="el-GR" sz="2400" dirty="0"/>
                <a:t> = 40N η οποία σχηματίζει γωνία 60</a:t>
              </a:r>
              <a:r>
                <a:rPr lang="el-GR" sz="2400" baseline="30000" dirty="0"/>
                <a:t>o </a:t>
              </a:r>
              <a:r>
                <a:rPr lang="el-GR" sz="2400" dirty="0"/>
                <a:t>με το οριζόντιο επίπεδο</a:t>
              </a:r>
              <a:r>
                <a:rPr lang="el-GR" sz="2400" dirty="0" smtClean="0"/>
                <a:t>.</a:t>
              </a: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Να 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</a:t>
              </a:r>
              <a:r>
                <a:rPr lang="en-US" sz="2400" b="1" dirty="0" smtClean="0"/>
                <a:t> </a:t>
              </a:r>
              <a:r>
                <a:rPr lang="el-GR" sz="2400" dirty="0" smtClean="0"/>
                <a:t>Τη </a:t>
              </a:r>
              <a:r>
                <a:rPr lang="el-GR" sz="2400" dirty="0"/>
                <a:t>δύναμη που δέχεται το σώμα από το οριζόντιο επίπεδο.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Β.</a:t>
              </a:r>
              <a:r>
                <a:rPr lang="el-GR" sz="2400" dirty="0"/>
                <a:t> 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ταχύτητα του σώματος μετά από 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</a:t>
              </a:r>
              <a:r>
                <a:rPr lang="el-GR" sz="2400" dirty="0"/>
                <a:t> Την απόσταση που διανύει το σώμα κατά τη διάρκεια του πέμπτου δευτερόλεπτου της κίνησής του. Δίνεται  </a:t>
              </a:r>
              <a:r>
                <a:rPr lang="en-US" sz="2400" i="1" dirty="0"/>
                <a:t>g</a:t>
              </a:r>
              <a:r>
                <a:rPr lang="en-US" sz="2400" dirty="0"/>
                <a:t> = 10m/s</a:t>
              </a:r>
              <a:r>
                <a:rPr lang="en-US" sz="2400" baseline="30000" dirty="0"/>
                <a:t>2</a:t>
              </a:r>
              <a:r>
                <a:rPr lang="en-US" sz="2400" dirty="0" smtClean="0"/>
                <a:t>.</a:t>
              </a:r>
              <a:endParaRPr lang="el-GR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326881" y="3753505"/>
            <a:ext cx="10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65,4Ν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0580" y="4210705"/>
                <a:ext cx="845820" cy="58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</m:t>
                        </m:r>
                      </m:den>
                    </m:f>
                  </m:oMath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80" y="4210705"/>
                <a:ext cx="845820" cy="584904"/>
              </a:xfrm>
              <a:prstGeom prst="rect">
                <a:avLst/>
              </a:prstGeom>
              <a:blipFill>
                <a:blip r:embed="rId3"/>
                <a:stretch>
                  <a:fillRect l="-12230" t="-1042" b="-15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99171" y="5401667"/>
            <a:ext cx="72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0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5427" y="1577851"/>
            <a:ext cx="56611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και 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1798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14762" y="393185"/>
            <a:ext cx="1031487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1.   </a:t>
            </a:r>
            <a:r>
              <a:rPr lang="el-GR" sz="2400" dirty="0" smtClean="0"/>
              <a:t>Σ</a:t>
            </a:r>
            <a:r>
              <a:rPr lang="el-GR" sz="2400" dirty="0"/>
              <a:t>’ ένα κιβώτιο που έχει μάζα 50kg ασκούμε δύναμη 30Ν και αυτό κινείται ευθύγραμμα με σταθερή ταχύτητα. Η συνισταμένη δύναμη που δρα στο κιβώτιο έχει μέτρο ίσο με                                                                                                                   </a:t>
            </a:r>
          </a:p>
          <a:p>
            <a:pPr algn="just"/>
            <a:r>
              <a:rPr lang="el-GR" sz="2400" b="1" dirty="0"/>
              <a:t>α.  </a:t>
            </a:r>
            <a:r>
              <a:rPr lang="el-GR" sz="2400" dirty="0"/>
              <a:t>50N.                    </a:t>
            </a:r>
            <a:r>
              <a:rPr lang="el-GR" sz="2400" dirty="0" smtClean="0"/>
              <a:t>    </a:t>
            </a:r>
            <a:r>
              <a:rPr lang="el-GR" sz="2400" b="1" dirty="0"/>
              <a:t>β.  </a:t>
            </a:r>
            <a:r>
              <a:rPr lang="el-GR" sz="2400" dirty="0"/>
              <a:t>80N.                </a:t>
            </a:r>
            <a:r>
              <a:rPr lang="el-GR" sz="2400" dirty="0" smtClean="0"/>
              <a:t>       </a:t>
            </a:r>
            <a:r>
              <a:rPr lang="el-GR" sz="2400" b="1" dirty="0"/>
              <a:t>γ.  </a:t>
            </a:r>
            <a:r>
              <a:rPr lang="el-GR" sz="2400" dirty="0"/>
              <a:t>0Ν.                   </a:t>
            </a:r>
            <a:r>
              <a:rPr lang="el-GR" sz="2400" dirty="0" smtClean="0"/>
              <a:t>       </a:t>
            </a:r>
            <a:r>
              <a:rPr lang="el-GR" sz="2400" b="1" dirty="0"/>
              <a:t>δ.  </a:t>
            </a:r>
            <a:r>
              <a:rPr lang="el-GR" sz="2400" dirty="0"/>
              <a:t>20Ν.  </a:t>
            </a:r>
            <a:endParaRPr lang="el-GR" sz="2400" dirty="0" smtClean="0"/>
          </a:p>
          <a:p>
            <a:pPr algn="just"/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2.  </a:t>
            </a:r>
            <a:r>
              <a:rPr lang="el-GR" sz="2400" dirty="0" smtClean="0"/>
              <a:t>Δύο </a:t>
            </a:r>
            <a:r>
              <a:rPr lang="el-GR" sz="2400" dirty="0"/>
              <a:t>δυνάμεις </a:t>
            </a:r>
            <a:r>
              <a:rPr lang="el-GR" sz="2400" dirty="0" smtClean="0"/>
              <a:t>10Ν </a:t>
            </a:r>
            <a:r>
              <a:rPr lang="el-GR" sz="2400" dirty="0"/>
              <a:t>και </a:t>
            </a:r>
            <a:r>
              <a:rPr lang="el-GR" sz="2400" dirty="0" smtClean="0"/>
              <a:t>4Ν </a:t>
            </a:r>
            <a:r>
              <a:rPr lang="el-GR" sz="2400" dirty="0"/>
              <a:t>ασκούνται στο ίδιο σώμα.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14Ν</a:t>
            </a:r>
            <a:r>
              <a:rPr lang="el-GR" sz="2400" dirty="0"/>
              <a:t>.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6Ν</a:t>
            </a:r>
            <a:r>
              <a:rPr lang="el-GR" sz="2400" dirty="0"/>
              <a:t>.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40Ν</a:t>
            </a:r>
            <a:r>
              <a:rPr lang="el-GR" sz="2400" dirty="0"/>
              <a:t>.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δ. </a:t>
            </a:r>
            <a:r>
              <a:rPr lang="el-GR" sz="2400" dirty="0" smtClean="0"/>
              <a:t>Τα </a:t>
            </a:r>
            <a:r>
              <a:rPr lang="el-GR" sz="2400" dirty="0"/>
              <a:t>στοιχεία δεν επαρκούν για να υπολογίσω το μέτρο της </a:t>
            </a:r>
            <a:r>
              <a:rPr lang="el-GR" sz="2400" dirty="0" smtClean="0"/>
              <a:t>συνισταμένης δύναμης.</a:t>
            </a:r>
            <a:endParaRPr lang="el-GR" sz="2400" dirty="0"/>
          </a:p>
        </p:txBody>
      </p:sp>
      <p:sp>
        <p:nvSpPr>
          <p:cNvPr id="5" name="Οβάλ 4"/>
          <p:cNvSpPr/>
          <p:nvPr/>
        </p:nvSpPr>
        <p:spPr>
          <a:xfrm>
            <a:off x="6080760" y="2057400"/>
            <a:ext cx="514350" cy="4914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918210" y="5090160"/>
            <a:ext cx="514350" cy="4914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2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33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880110" y="260649"/>
            <a:ext cx="10469880" cy="5401479"/>
            <a:chOff x="880110" y="260649"/>
            <a:chExt cx="10469880" cy="5401479"/>
          </a:xfrm>
        </p:grpSpPr>
        <p:sp>
          <p:nvSpPr>
            <p:cNvPr id="4" name="Ορθογώνιο 3"/>
            <p:cNvSpPr/>
            <p:nvPr/>
          </p:nvSpPr>
          <p:spPr>
            <a:xfrm>
              <a:off x="880110" y="260649"/>
              <a:ext cx="10469880" cy="540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3.  </a:t>
              </a:r>
              <a:r>
                <a:rPr lang="el-GR" sz="2400" dirty="0" smtClean="0"/>
                <a:t>Σε </a:t>
              </a:r>
              <a:r>
                <a:rPr lang="el-GR" sz="2400" dirty="0"/>
                <a:t>κιβώτιο που έχει μάζα 10kg ασκείται δύναμη μέτρου </a:t>
              </a:r>
              <a:r>
                <a:rPr lang="el-GR" sz="2400" i="1" dirty="0"/>
                <a:t>F</a:t>
              </a:r>
              <a:r>
                <a:rPr lang="el-GR" sz="2400" baseline="-25000" dirty="0"/>
                <a:t> </a:t>
              </a:r>
              <a:r>
                <a:rPr lang="el-GR" sz="2400" baseline="-25000" dirty="0" smtClean="0"/>
                <a:t> </a:t>
              </a:r>
              <a:r>
                <a:rPr lang="el-GR" sz="2400" dirty="0" smtClean="0"/>
                <a:t>= 40N, </a:t>
              </a:r>
              <a:r>
                <a:rPr lang="el-GR" sz="2400" dirty="0"/>
                <a:t>όπως φαίνεται στο σχήμα. Το κιβώτιο κινείται σε λείο οριζόντιο επίπεδο. </a:t>
              </a: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1400" dirty="0"/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 </a:t>
              </a:r>
              <a:r>
                <a:rPr lang="el-GR" sz="2400" dirty="0"/>
                <a:t>σχεδιάσετε τις δυνάμεις που δρουν στο κιβώτιο.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</a:t>
              </a:r>
              <a:r>
                <a:rPr lang="el-GR" sz="2400" b="1" dirty="0" smtClean="0"/>
                <a:t> </a:t>
              </a:r>
              <a:r>
                <a:rPr lang="el-GR" sz="2400" dirty="0"/>
                <a:t>υπολογίσετε την επιτάχυνση που αποκτά το κιβώτιο.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</a:t>
              </a:r>
              <a:r>
                <a:rPr lang="el-GR" sz="2400" b="1" dirty="0" smtClean="0"/>
                <a:t> </a:t>
              </a:r>
              <a:r>
                <a:rPr lang="el-GR" sz="2400" dirty="0"/>
                <a:t>υπολογίσετε τα μέτρα των άγνωστων δυνάμεων που δρουν στο κιβώτιο.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Δίνονται</a:t>
              </a:r>
              <a:r>
                <a:rPr lang="en-US" sz="2400" dirty="0"/>
                <a:t>: </a:t>
              </a:r>
              <a:r>
                <a:rPr lang="en-US" sz="2400" i="1" dirty="0"/>
                <a:t>g</a:t>
              </a:r>
              <a:r>
                <a:rPr lang="en-US" sz="2400" dirty="0"/>
                <a:t> = 10m/s</a:t>
              </a:r>
              <a:r>
                <a:rPr lang="en-US" sz="2400" baseline="30000" dirty="0"/>
                <a:t>2</a:t>
              </a:r>
              <a:r>
                <a:rPr lang="en-US" sz="2400" dirty="0"/>
                <a:t>,  </a:t>
              </a:r>
              <a:r>
                <a:rPr lang="el-GR" sz="2400" dirty="0" err="1"/>
                <a:t>ημ</a:t>
              </a:r>
              <a:r>
                <a:rPr lang="el-GR" sz="2400" i="1" dirty="0" err="1"/>
                <a:t>θ</a:t>
              </a:r>
              <a:r>
                <a:rPr lang="el-GR" sz="2400" dirty="0"/>
                <a:t> = 0,6 , </a:t>
              </a:r>
              <a:r>
                <a:rPr lang="el-GR" sz="2400" dirty="0" err="1"/>
                <a:t>συν</a:t>
              </a:r>
              <a:r>
                <a:rPr lang="el-GR" sz="2400" i="1" dirty="0" err="1"/>
                <a:t>θ</a:t>
              </a:r>
              <a:r>
                <a:rPr lang="el-GR" sz="2400" dirty="0"/>
                <a:t> = 0,8. </a:t>
              </a:r>
              <a:r>
                <a:rPr lang="en-US" sz="2400" dirty="0"/>
                <a:t>    </a:t>
              </a:r>
              <a:endParaRPr lang="el-GR" sz="2400" dirty="0"/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3989070" y="2035481"/>
              <a:ext cx="3264200" cy="872480"/>
              <a:chOff x="1547664" y="5403929"/>
              <a:chExt cx="2520280" cy="530619"/>
            </a:xfrm>
          </p:grpSpPr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1547664" y="5896903"/>
                <a:ext cx="2520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Ορθογώνιο 7"/>
              <p:cNvSpPr/>
              <p:nvPr/>
            </p:nvSpPr>
            <p:spPr>
              <a:xfrm>
                <a:off x="2411760" y="5680879"/>
                <a:ext cx="396044" cy="2160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0" name="Ευθεία γραμμή σύνδεσης 9"/>
              <p:cNvCxnSpPr>
                <a:stCxn id="8" idx="3"/>
              </p:cNvCxnSpPr>
              <p:nvPr/>
            </p:nvCxnSpPr>
            <p:spPr>
              <a:xfrm>
                <a:off x="2807804" y="5788891"/>
                <a:ext cx="82809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Ομάδα 13"/>
              <p:cNvGrpSpPr/>
              <p:nvPr/>
            </p:nvGrpSpPr>
            <p:grpSpPr>
              <a:xfrm>
                <a:off x="2807804" y="5403929"/>
                <a:ext cx="712114" cy="384962"/>
                <a:chOff x="2807804" y="5403929"/>
                <a:chExt cx="712114" cy="384962"/>
              </a:xfrm>
            </p:grpSpPr>
            <p:cxnSp>
              <p:nvCxnSpPr>
                <p:cNvPr id="12" name="Ευθύγραμμο βέλος σύνδεσης 11"/>
                <p:cNvCxnSpPr>
                  <a:stCxn id="8" idx="3"/>
                </p:cNvCxnSpPr>
                <p:nvPr/>
              </p:nvCxnSpPr>
              <p:spPr>
                <a:xfrm flipV="1">
                  <a:off x="2807804" y="5526222"/>
                  <a:ext cx="366615" cy="26266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098951" y="5403929"/>
                      <a:ext cx="420967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8951" y="5403929"/>
                      <a:ext cx="420967" cy="3684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" name="TextBox 14"/>
              <p:cNvSpPr txBox="1"/>
              <p:nvPr/>
            </p:nvSpPr>
            <p:spPr>
              <a:xfrm>
                <a:off x="2898777" y="562677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aseline="30000" dirty="0">
                    <a:latin typeface="Trebuchet MS" panose="020B0603020202020204" pitchFamily="34" charset="0"/>
                  </a:rPr>
                  <a:t> </a:t>
                </a:r>
                <a:r>
                  <a:rPr lang="el-GR" sz="1400" i="1" dirty="0">
                    <a:latin typeface="Trebuchet MS" panose="020B0603020202020204" pitchFamily="34" charset="0"/>
                  </a:rPr>
                  <a:t>θ</a:t>
                </a:r>
                <a:endParaRPr lang="el-GR" sz="1200" baseline="30000" dirty="0">
                  <a:latin typeface="Trebuchet MS" panose="020B0603020202020204" pitchFamily="34" charset="0"/>
                </a:endParaRPr>
              </a:p>
            </p:txBody>
          </p:sp>
        </p:grpSp>
      </p:grpSp>
      <p:cxnSp>
        <p:nvCxnSpPr>
          <p:cNvPr id="6" name="Ευθύγραμμο βέλος σύνδεσης 5"/>
          <p:cNvCxnSpPr/>
          <p:nvPr/>
        </p:nvCxnSpPr>
        <p:spPr>
          <a:xfrm flipV="1">
            <a:off x="5621170" y="2654927"/>
            <a:ext cx="493880" cy="13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5621170" y="2236568"/>
            <a:ext cx="0" cy="431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5609740" y="2260992"/>
            <a:ext cx="486260" cy="5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V="1">
            <a:off x="6115050" y="2260992"/>
            <a:ext cx="0" cy="4074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H="1">
            <a:off x="5372099" y="2668466"/>
            <a:ext cx="1" cy="694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V="1">
            <a:off x="5372100" y="2293148"/>
            <a:ext cx="0" cy="375318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07645" y="3207373"/>
                <a:ext cx="54522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1600" b="1" baseline="-25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45" y="3207373"/>
                <a:ext cx="545225" cy="332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17549" y="1984740"/>
                <a:ext cx="545225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l-GR" sz="1600" b="1" baseline="-25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549" y="1984740"/>
                <a:ext cx="545225" cy="368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77105" y="2604873"/>
                <a:ext cx="52578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05" y="2604873"/>
                <a:ext cx="525780" cy="402931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14079" y="1861626"/>
                <a:ext cx="525780" cy="43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79" y="1861626"/>
                <a:ext cx="525780" cy="434734"/>
              </a:xfrm>
              <a:prstGeom prst="rect">
                <a:avLst/>
              </a:prstGeom>
              <a:blipFill>
                <a:blip r:embed="rId6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8737600" y="3928662"/>
                <a:ext cx="933654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3928662"/>
                <a:ext cx="933654" cy="584904"/>
              </a:xfrm>
              <a:prstGeom prst="rect">
                <a:avLst/>
              </a:prstGeom>
              <a:blipFill>
                <a:blip r:embed="rId7"/>
                <a:stretch>
                  <a:fillRect l="-10458" t="-2083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45920" y="589788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7028571" y="508750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100N, 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76N 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0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1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34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154431" y="260649"/>
            <a:ext cx="9784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4</a:t>
            </a:r>
            <a:r>
              <a:rPr lang="en-US" sz="2400" b="1" dirty="0" smtClean="0"/>
              <a:t>. </a:t>
            </a:r>
            <a:r>
              <a:rPr lang="el-GR" sz="2400" b="1" dirty="0" smtClean="0"/>
              <a:t> </a:t>
            </a:r>
            <a:r>
              <a:rPr lang="el-GR" sz="2400" dirty="0" smtClean="0"/>
              <a:t>Ένα </a:t>
            </a:r>
            <a:r>
              <a:rPr lang="el-GR" sz="2400" dirty="0"/>
              <a:t>κουτί μάζας </a:t>
            </a:r>
            <a:r>
              <a:rPr lang="en-US" sz="2400" dirty="0"/>
              <a:t>10</a:t>
            </a:r>
            <a:r>
              <a:rPr lang="el-GR" sz="2400" dirty="0" err="1"/>
              <a:t>kg</a:t>
            </a:r>
            <a:r>
              <a:rPr lang="el-GR" sz="2400" dirty="0"/>
              <a:t> αφήνεται να ολισθήσει σε επικλινές λείο επίπεδο που</a:t>
            </a:r>
            <a:r>
              <a:rPr lang="en-US" sz="2400" dirty="0"/>
              <a:t> </a:t>
            </a:r>
            <a:r>
              <a:rPr lang="el-GR" sz="2400" dirty="0"/>
              <a:t>έχει κλίση  </a:t>
            </a:r>
            <a:r>
              <a:rPr lang="el-GR" sz="2400" i="1" dirty="0"/>
              <a:t>θ</a:t>
            </a:r>
            <a:r>
              <a:rPr lang="el-GR" sz="2400" dirty="0"/>
              <a:t>° µε το οριζόντιο επίπεδο.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σχεδιάσετε τις δυνάμεις που δρουν στο κουτί.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n-US" sz="2400" b="1" dirty="0"/>
              <a:t>.</a:t>
            </a:r>
            <a:r>
              <a:rPr lang="el-GR" sz="2400" b="1" dirty="0"/>
              <a:t> </a:t>
            </a:r>
            <a:r>
              <a:rPr lang="el-GR" sz="2400" b="1" dirty="0" smtClean="0"/>
              <a:t> </a:t>
            </a:r>
            <a:r>
              <a:rPr lang="el-GR" sz="2400" dirty="0" smtClean="0"/>
              <a:t>Να</a:t>
            </a:r>
            <a:r>
              <a:rPr lang="el-GR" sz="2400" b="1" dirty="0" smtClean="0"/>
              <a:t> </a:t>
            </a:r>
            <a:r>
              <a:rPr lang="el-GR" sz="2400" dirty="0"/>
              <a:t>υπολογίσετε την επιτάχυνση που αποκτά το κουτί.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γ</a:t>
            </a:r>
            <a:r>
              <a:rPr lang="en-US" sz="2400" b="1" dirty="0"/>
              <a:t>.</a:t>
            </a:r>
            <a:r>
              <a:rPr lang="el-GR" sz="2400" b="1" dirty="0"/>
              <a:t> </a:t>
            </a:r>
            <a:r>
              <a:rPr lang="el-GR" sz="2400" b="1" dirty="0" smtClean="0"/>
              <a:t> </a:t>
            </a:r>
            <a:r>
              <a:rPr lang="el-GR" sz="2400" dirty="0" smtClean="0"/>
              <a:t>Να</a:t>
            </a:r>
            <a:r>
              <a:rPr lang="el-GR" sz="2400" b="1" dirty="0" smtClean="0"/>
              <a:t> </a:t>
            </a:r>
            <a:r>
              <a:rPr lang="el-GR" sz="2400" dirty="0"/>
              <a:t>υπολογίσετε το μέτρο της δύναμης που ασκεί το κουτί κάθετα στο επικλινές επίπεδο.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Δίνονται</a:t>
            </a:r>
            <a:r>
              <a:rPr lang="en-US" sz="2400" dirty="0"/>
              <a:t>: </a:t>
            </a:r>
            <a:r>
              <a:rPr lang="en-US" sz="2400" i="1" dirty="0"/>
              <a:t>g</a:t>
            </a:r>
            <a:r>
              <a:rPr lang="en-US" sz="2400" dirty="0"/>
              <a:t> = 10m/s</a:t>
            </a:r>
            <a:r>
              <a:rPr lang="en-US" sz="2400" baseline="30000" dirty="0"/>
              <a:t>2</a:t>
            </a:r>
            <a:r>
              <a:rPr lang="en-US" sz="2400" dirty="0"/>
              <a:t>,  </a:t>
            </a:r>
            <a:r>
              <a:rPr lang="el-GR" sz="2400" dirty="0" err="1"/>
              <a:t>ημ</a:t>
            </a:r>
            <a:r>
              <a:rPr lang="el-GR" sz="2400" i="1" dirty="0" err="1"/>
              <a:t>θ</a:t>
            </a:r>
            <a:r>
              <a:rPr lang="el-GR" sz="2400" dirty="0"/>
              <a:t> = 0,6 , </a:t>
            </a:r>
            <a:r>
              <a:rPr lang="el-GR" sz="2400" dirty="0" err="1"/>
              <a:t>συν</a:t>
            </a:r>
            <a:r>
              <a:rPr lang="el-GR" sz="2400" i="1" dirty="0" err="1"/>
              <a:t>θ</a:t>
            </a:r>
            <a:r>
              <a:rPr lang="el-GR" sz="2400" dirty="0"/>
              <a:t> = 0,8. </a:t>
            </a:r>
            <a:r>
              <a:rPr lang="en-US" sz="2400" dirty="0"/>
              <a:t>    </a:t>
            </a:r>
            <a:r>
              <a:rPr lang="el-GR" sz="2400" dirty="0"/>
              <a:t>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388625" y="3125774"/>
            <a:ext cx="81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8737600" y="1953356"/>
                <a:ext cx="584199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1953356"/>
                <a:ext cx="584199" cy="584904"/>
              </a:xfrm>
              <a:prstGeom prst="rect">
                <a:avLst/>
              </a:prstGeom>
              <a:blipFill>
                <a:blip r:embed="rId2"/>
                <a:stretch>
                  <a:fillRect l="-16667" t="-3125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1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35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120140" y="404664"/>
            <a:ext cx="9966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5</a:t>
            </a:r>
            <a:r>
              <a:rPr lang="en-US" sz="2400" b="1" dirty="0" smtClean="0"/>
              <a:t>.</a:t>
            </a:r>
            <a:r>
              <a:rPr lang="el-GR" sz="2400" b="1" dirty="0" smtClean="0"/>
              <a:t> </a:t>
            </a:r>
            <a:r>
              <a:rPr lang="el-GR" sz="2400" dirty="0"/>
              <a:t>Σώμα μάζας 2kg ηρεμεί στη βάση λείου κεκλιμένου επιπέδου γωνίας κλίσης </a:t>
            </a:r>
            <a:r>
              <a:rPr lang="el-GR" sz="2400" i="1" dirty="0"/>
              <a:t>φ</a:t>
            </a:r>
            <a:r>
              <a:rPr lang="el-GR" sz="2400" baseline="30000" dirty="0"/>
              <a:t>0</a:t>
            </a:r>
            <a:r>
              <a:rPr lang="en-US" sz="2400" baseline="30000" dirty="0"/>
              <a:t> </a:t>
            </a:r>
            <a:r>
              <a:rPr lang="el-GR" sz="2400" dirty="0"/>
              <a:t>και ύψους </a:t>
            </a:r>
            <a:r>
              <a:rPr lang="el-GR" sz="2400" i="1" dirty="0" smtClean="0"/>
              <a:t>h </a:t>
            </a:r>
            <a:r>
              <a:rPr lang="el-GR" sz="2400" dirty="0" smtClean="0"/>
              <a:t>= 30m</a:t>
            </a:r>
            <a:r>
              <a:rPr lang="el-GR" sz="2400" dirty="0"/>
              <a:t>. Τη στιγμή </a:t>
            </a:r>
            <a:r>
              <a:rPr lang="el-GR" sz="2400" i="1" dirty="0" smtClean="0"/>
              <a:t>t </a:t>
            </a:r>
            <a:r>
              <a:rPr lang="el-GR" sz="2400" dirty="0" smtClean="0"/>
              <a:t>= 0 </a:t>
            </a:r>
            <a:r>
              <a:rPr lang="el-GR" sz="2400" dirty="0"/>
              <a:t>δέχεται σταθερή δύναμη μέτρου 20N παράλληλη στο κεκλιμένο επίπεδο και με φορά προς τα πάνω. Να υπολογίσετε: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επιτάχυνση που θ’ αποκτήσει το σώμα.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</a:t>
            </a:r>
            <a:r>
              <a:rPr lang="el-GR" sz="2400" b="1" dirty="0" smtClean="0"/>
              <a:t> </a:t>
            </a:r>
            <a:r>
              <a:rPr lang="el-GR" sz="2400" dirty="0" smtClean="0"/>
              <a:t>Τον </a:t>
            </a:r>
            <a:r>
              <a:rPr lang="el-GR" sz="2400" dirty="0"/>
              <a:t>χρόνο που θα χρειαστεί για να φτάσει στην κορυφή του κεκλιμένου επιπέδου.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ταχύτητα με την οποία θα φτάσει στην κορυφή.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Δίνονται</a:t>
            </a:r>
            <a:r>
              <a:rPr lang="en-US" sz="2400" dirty="0"/>
              <a:t>: </a:t>
            </a:r>
            <a:r>
              <a:rPr lang="en-US" sz="2400" i="1" dirty="0"/>
              <a:t>g</a:t>
            </a:r>
            <a:r>
              <a:rPr lang="en-US" sz="2400" dirty="0"/>
              <a:t> = 10m/s</a:t>
            </a:r>
            <a:r>
              <a:rPr lang="en-US" sz="2400" baseline="30000" dirty="0"/>
              <a:t>2</a:t>
            </a:r>
            <a:r>
              <a:rPr lang="en-US" sz="2400" dirty="0"/>
              <a:t>,  </a:t>
            </a:r>
            <a:r>
              <a:rPr lang="el-GR" sz="2400" dirty="0" err="1"/>
              <a:t>ημ</a:t>
            </a:r>
            <a:r>
              <a:rPr lang="el-GR" sz="2400" i="1" dirty="0" err="1"/>
              <a:t>φ</a:t>
            </a:r>
            <a:r>
              <a:rPr lang="el-GR" sz="2400" dirty="0"/>
              <a:t> = 0,6 , </a:t>
            </a:r>
            <a:r>
              <a:rPr lang="el-GR" sz="2400" dirty="0" err="1"/>
              <a:t>συν</a:t>
            </a:r>
            <a:r>
              <a:rPr lang="el-GR" sz="2400" i="1" dirty="0" err="1"/>
              <a:t>φ</a:t>
            </a:r>
            <a:r>
              <a:rPr lang="el-GR" sz="2400" dirty="0"/>
              <a:t> = 0,8. </a:t>
            </a:r>
            <a:r>
              <a:rPr lang="en-US" sz="2400" dirty="0"/>
              <a:t>    </a:t>
            </a:r>
            <a:r>
              <a:rPr lang="el-GR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7734300" y="2651368"/>
                <a:ext cx="584199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2651368"/>
                <a:ext cx="584199" cy="584904"/>
              </a:xfrm>
              <a:prstGeom prst="rect">
                <a:avLst/>
              </a:prstGeom>
              <a:blipFill>
                <a:blip r:embed="rId2"/>
                <a:stretch>
                  <a:fillRect l="-17708" t="-3125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0380" y="381762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5s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61070" y="4279285"/>
                <a:ext cx="120015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070" y="4279285"/>
                <a:ext cx="1200150" cy="730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7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698406" y="2068654"/>
            <a:ext cx="2133296" cy="1899694"/>
            <a:chOff x="698406" y="2068654"/>
            <a:chExt cx="2133296" cy="1899694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722092" y="2409442"/>
              <a:ext cx="1008108" cy="1202584"/>
              <a:chOff x="1573502" y="1792222"/>
              <a:chExt cx="1008108" cy="1202584"/>
            </a:xfrm>
          </p:grpSpPr>
          <p:cxnSp>
            <p:nvCxnSpPr>
              <p:cNvPr id="6" name="Ευθεία γραμμή σύνδεσης 5"/>
              <p:cNvCxnSpPr/>
              <p:nvPr/>
            </p:nvCxnSpPr>
            <p:spPr>
              <a:xfrm flipV="1">
                <a:off x="1817369" y="1822267"/>
                <a:ext cx="764241" cy="1172539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1573502" y="1792222"/>
                <a:ext cx="10081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Ομάδα 42"/>
            <p:cNvGrpSpPr/>
            <p:nvPr/>
          </p:nvGrpSpPr>
          <p:grpSpPr>
            <a:xfrm>
              <a:off x="698406" y="2068654"/>
              <a:ext cx="2133296" cy="1899694"/>
              <a:chOff x="698406" y="2068654"/>
              <a:chExt cx="2133296" cy="1899694"/>
            </a:xfrm>
          </p:grpSpPr>
          <p:grpSp>
            <p:nvGrpSpPr>
              <p:cNvPr id="25" name="Ομάδα 24"/>
              <p:cNvGrpSpPr/>
              <p:nvPr/>
            </p:nvGrpSpPr>
            <p:grpSpPr>
              <a:xfrm>
                <a:off x="698406" y="2098844"/>
                <a:ext cx="1375825" cy="1869504"/>
                <a:chOff x="698406" y="2098844"/>
                <a:chExt cx="1375825" cy="1869504"/>
              </a:xfrm>
            </p:grpSpPr>
            <p:grpSp>
              <p:nvGrpSpPr>
                <p:cNvPr id="8" name="Ομάδα 7"/>
                <p:cNvGrpSpPr/>
                <p:nvPr/>
              </p:nvGrpSpPr>
              <p:grpSpPr>
                <a:xfrm>
                  <a:off x="891540" y="2098844"/>
                  <a:ext cx="1182691" cy="1846268"/>
                  <a:chOff x="742950" y="1481624"/>
                  <a:chExt cx="1182691" cy="1846268"/>
                </a:xfrm>
              </p:grpSpPr>
              <p:grpSp>
                <p:nvGrpSpPr>
                  <p:cNvPr id="9" name="Ομάδα 8"/>
                  <p:cNvGrpSpPr/>
                  <p:nvPr/>
                </p:nvGrpSpPr>
                <p:grpSpPr>
                  <a:xfrm>
                    <a:off x="742950" y="1481624"/>
                    <a:ext cx="1182691" cy="1846268"/>
                    <a:chOff x="822960" y="361484"/>
                    <a:chExt cx="1182691" cy="1846268"/>
                  </a:xfrm>
                </p:grpSpPr>
                <p:grpSp>
                  <p:nvGrpSpPr>
                    <p:cNvPr id="12" name="Ομάδα 11"/>
                    <p:cNvGrpSpPr/>
                    <p:nvPr/>
                  </p:nvGrpSpPr>
                  <p:grpSpPr>
                    <a:xfrm>
                      <a:off x="822960" y="640080"/>
                      <a:ext cx="1074420" cy="1290763"/>
                      <a:chOff x="822960" y="640080"/>
                      <a:chExt cx="1074420" cy="1290763"/>
                    </a:xfrm>
                  </p:grpSpPr>
                  <p:sp>
                    <p:nvSpPr>
                      <p:cNvPr id="15" name="Οβάλ 14"/>
                      <p:cNvSpPr/>
                      <p:nvPr/>
                    </p:nvSpPr>
                    <p:spPr>
                      <a:xfrm>
                        <a:off x="822960" y="1865875"/>
                        <a:ext cx="57150" cy="649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16" name="Ευθύγραμμο βέλος σύνδεσης 15"/>
                      <p:cNvCxnSpPr>
                        <a:stCxn id="15" idx="7"/>
                      </p:cNvCxnSpPr>
                      <p:nvPr/>
                    </p:nvCxnSpPr>
                    <p:spPr>
                      <a:xfrm flipV="1">
                        <a:off x="871741" y="1865875"/>
                        <a:ext cx="1025639" cy="951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Ευθύγραμμο βέλος σύνδεσης 16"/>
                      <p:cNvCxnSpPr>
                        <a:stCxn id="15" idx="7"/>
                      </p:cNvCxnSpPr>
                      <p:nvPr/>
                    </p:nvCxnSpPr>
                    <p:spPr>
                      <a:xfrm flipV="1">
                        <a:off x="871741" y="640080"/>
                        <a:ext cx="774179" cy="1235309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0000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" name="TextBox 12"/>
                        <p:cNvSpPr txBox="1"/>
                        <p:nvPr/>
                      </p:nvSpPr>
                      <p:spPr>
                        <a:xfrm>
                          <a:off x="1485278" y="1897154"/>
                          <a:ext cx="520373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3" name="TextBox 1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85278" y="1897154"/>
                          <a:ext cx="520373" cy="31059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b="-1568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1257904" y="361484"/>
                          <a:ext cx="436797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b="1" i="1" smtClean="0">
                                            <a:solidFill>
                                              <a:srgbClr val="00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4" name="TextBox 1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57904" y="361484"/>
                          <a:ext cx="436797" cy="310598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2549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92131" y="2652904"/>
                    <a:ext cx="500567" cy="342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i="1" dirty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a:t>φ</a:t>
                    </a:r>
                    <a:endParaRPr lang="el-GR" sz="1600" b="1" i="1" dirty="0">
                      <a:latin typeface="Comic Sans MS" panose="030F0702030302020204" pitchFamily="66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1" name="Τόξο 10"/>
                  <p:cNvSpPr/>
                  <p:nvPr/>
                </p:nvSpPr>
                <p:spPr>
                  <a:xfrm>
                    <a:off x="874247" y="2611388"/>
                    <a:ext cx="451787" cy="352139"/>
                  </a:xfrm>
                  <a:prstGeom prst="arc">
                    <a:avLst>
                      <a:gd name="adj1" fmla="val 14923121"/>
                      <a:gd name="adj2" fmla="val 4017652"/>
                    </a:avLst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698406" y="3625723"/>
                  <a:ext cx="500567" cy="342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Ο</a:t>
                  </a:r>
                  <a:endParaRPr 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3" name="Ομάδα 22"/>
              <p:cNvGrpSpPr/>
              <p:nvPr/>
            </p:nvGrpSpPr>
            <p:grpSpPr>
              <a:xfrm>
                <a:off x="948690" y="2068654"/>
                <a:ext cx="1883012" cy="1557069"/>
                <a:chOff x="948690" y="2068654"/>
                <a:chExt cx="1883012" cy="1557069"/>
              </a:xfrm>
            </p:grpSpPr>
            <p:cxnSp>
              <p:nvCxnSpPr>
                <p:cNvPr id="19" name="Ευθύγραμμο βέλος σύνδεσης 18"/>
                <p:cNvCxnSpPr>
                  <a:stCxn id="18" idx="0"/>
                </p:cNvCxnSpPr>
                <p:nvPr/>
              </p:nvCxnSpPr>
              <p:spPr>
                <a:xfrm flipV="1">
                  <a:off x="948690" y="2423160"/>
                  <a:ext cx="1771650" cy="1202563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628698" y="2068654"/>
                      <a:ext cx="203004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8698" y="2068654"/>
                      <a:ext cx="203004" cy="31059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6471" r="-38235" b="-176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auto">
              <a:xfrm>
                <a:off x="2389566" y="1183056"/>
                <a:ext cx="8844607" cy="506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l-GR" altLang="el-GR" sz="2400" b="1" kern="0" dirty="0" smtClean="0">
                    <a:latin typeface="Comic Sans MS" pitchFamily="66" charset="0"/>
                  </a:rPr>
                  <a:t>Η συνισταμένη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400" b="1" kern="0" dirty="0" smtClean="0">
                    <a:latin typeface="Comic Sans MS" pitchFamily="66" charset="0"/>
                  </a:rPr>
                  <a:t> έχει </a:t>
                </a:r>
                <a:r>
                  <a:rPr lang="el-GR" altLang="el-GR" sz="2400" b="1" kern="0" dirty="0">
                    <a:latin typeface="Comic Sans MS" pitchFamily="66" charset="0"/>
                  </a:rPr>
                  <a:t>μέτρο</a:t>
                </a:r>
                <a:r>
                  <a:rPr lang="en-US" altLang="el-GR" sz="2400" b="1" kern="0" dirty="0">
                    <a:latin typeface="Comic Sans MS" pitchFamily="66" charset="0"/>
                  </a:rPr>
                  <a:t> </a:t>
                </a:r>
                <a:r>
                  <a:rPr lang="el-GR" altLang="el-GR" sz="2400" b="1" kern="0" dirty="0">
                    <a:latin typeface="Comic Sans MS" pitchFamily="66" charset="0"/>
                  </a:rPr>
                  <a:t>που υπολογίζεται από τη σχέση                 </a:t>
                </a:r>
              </a:p>
            </p:txBody>
          </p:sp>
        </mc:Choice>
        <mc:Fallback xmlns="">
          <p:sp>
            <p:nvSpPr>
              <p:cNvPr id="2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566" y="1183056"/>
                <a:ext cx="8844607" cy="506421"/>
              </a:xfrm>
              <a:prstGeom prst="rect">
                <a:avLst/>
              </a:prstGeom>
              <a:blipFill>
                <a:blip r:embed="rId6"/>
                <a:stretch>
                  <a:fillRect l="-1103" b="-277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60909" y="2256959"/>
                <a:ext cx="4940327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𝛔𝛖𝛎</m:t>
                        </m:r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09" y="2256959"/>
                <a:ext cx="4940327" cy="876843"/>
              </a:xfrm>
              <a:prstGeom prst="rect">
                <a:avLst/>
              </a:prstGeom>
              <a:blipFill>
                <a:blip r:embed="rId7"/>
                <a:stretch>
                  <a:fillRect l="-4568" r="-12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Ομάδα 48"/>
          <p:cNvGrpSpPr/>
          <p:nvPr/>
        </p:nvGrpSpPr>
        <p:grpSpPr>
          <a:xfrm>
            <a:off x="1964257" y="2379252"/>
            <a:ext cx="1480952" cy="1598610"/>
            <a:chOff x="1964257" y="2379252"/>
            <a:chExt cx="1480952" cy="1598610"/>
          </a:xfrm>
        </p:grpSpPr>
        <p:sp>
          <p:nvSpPr>
            <p:cNvPr id="39" name="TextBox 38"/>
            <p:cNvSpPr txBox="1"/>
            <p:nvPr/>
          </p:nvSpPr>
          <p:spPr>
            <a:xfrm>
              <a:off x="1964257" y="2920743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omic Sans MS" panose="030F0702030302020204" pitchFamily="66" charset="0"/>
                </a:rPr>
                <a:t>F</a:t>
              </a:r>
              <a:r>
                <a:rPr lang="en-US" sz="1400" baseline="-25000" dirty="0">
                  <a:latin typeface="Comic Sans MS" panose="030F0702030302020204" pitchFamily="66" charset="0"/>
                </a:rPr>
                <a:t>2</a:t>
              </a:r>
              <a:endParaRPr lang="el-GR" sz="1400" i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48" name="Ομάδα 47"/>
            <p:cNvGrpSpPr/>
            <p:nvPr/>
          </p:nvGrpSpPr>
          <p:grpSpPr>
            <a:xfrm>
              <a:off x="1964257" y="2379252"/>
              <a:ext cx="1480952" cy="1598610"/>
              <a:chOff x="1964257" y="2379252"/>
              <a:chExt cx="1480952" cy="1598610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1965959" y="2379252"/>
                <a:ext cx="764241" cy="1255985"/>
                <a:chOff x="1965959" y="2379252"/>
                <a:chExt cx="764241" cy="1255985"/>
              </a:xfrm>
            </p:grpSpPr>
            <p:cxnSp>
              <p:nvCxnSpPr>
                <p:cNvPr id="22" name="Ευθεία γραμμή σύνδεσης 21"/>
                <p:cNvCxnSpPr/>
                <p:nvPr/>
              </p:nvCxnSpPr>
              <p:spPr>
                <a:xfrm>
                  <a:off x="1965959" y="3634514"/>
                  <a:ext cx="723299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Ευθεία γραμμή σύνδεσης 23"/>
                <p:cNvCxnSpPr>
                  <a:stCxn id="20" idx="2"/>
                </p:cNvCxnSpPr>
                <p:nvPr/>
              </p:nvCxnSpPr>
              <p:spPr>
                <a:xfrm flipH="1">
                  <a:off x="2689259" y="2379252"/>
                  <a:ext cx="40941" cy="12559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Ομάδα 46"/>
              <p:cNvGrpSpPr/>
              <p:nvPr/>
            </p:nvGrpSpPr>
            <p:grpSpPr>
              <a:xfrm>
                <a:off x="1964257" y="2884027"/>
                <a:ext cx="1480952" cy="1093835"/>
                <a:chOff x="1964257" y="2884027"/>
                <a:chExt cx="1480952" cy="109383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658521" y="2884027"/>
                  <a:ext cx="7866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aseline="-25000" dirty="0">
                      <a:latin typeface="Comic Sans MS" panose="030F0702030302020204" pitchFamily="66" charset="0"/>
                    </a:rPr>
                    <a:t>2</a:t>
                  </a:r>
                  <a:r>
                    <a:rPr lang="el-GR" sz="1400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1400" dirty="0" err="1">
                      <a:latin typeface="Comic Sans MS" panose="030F0702030302020204" pitchFamily="66" charset="0"/>
                    </a:rPr>
                    <a:t>ημ</a:t>
                  </a:r>
                  <a:r>
                    <a:rPr lang="el-GR" sz="1400" i="1" dirty="0" err="1">
                      <a:latin typeface="Comic Sans MS" panose="030F0702030302020204" pitchFamily="66" charset="0"/>
                    </a:rPr>
                    <a:t>φ</a:t>
                  </a:r>
                  <a:endParaRPr lang="el-GR" sz="1400" i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964257" y="3670085"/>
                  <a:ext cx="7866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aseline="-25000" dirty="0">
                      <a:latin typeface="Comic Sans MS" panose="030F0702030302020204" pitchFamily="66" charset="0"/>
                    </a:rPr>
                    <a:t>2</a:t>
                  </a:r>
                  <a:r>
                    <a:rPr lang="el-GR" sz="1400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1400" dirty="0" err="1">
                      <a:latin typeface="Comic Sans MS" panose="030F0702030302020204" pitchFamily="66" charset="0"/>
                    </a:rPr>
                    <a:t>συν</a:t>
                  </a:r>
                  <a:r>
                    <a:rPr lang="el-GR" sz="1400" i="1" dirty="0" err="1">
                      <a:latin typeface="Comic Sans MS" panose="030F0702030302020204" pitchFamily="66" charset="0"/>
                    </a:rPr>
                    <a:t>φ</a:t>
                  </a:r>
                  <a:endParaRPr lang="el-GR" sz="1400" i="1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40" name="Ομάδα 39"/>
              <p:cNvGrpSpPr/>
              <p:nvPr/>
            </p:nvGrpSpPr>
            <p:grpSpPr>
              <a:xfrm>
                <a:off x="2014741" y="3267855"/>
                <a:ext cx="328821" cy="441921"/>
                <a:chOff x="5138180" y="1978967"/>
                <a:chExt cx="328821" cy="441921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5138180" y="2012668"/>
                  <a:ext cx="2160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i="1" dirty="0">
                      <a:latin typeface="Comic Sans MS" panose="030F0702030302020204" pitchFamily="66" charset="0"/>
                    </a:rPr>
                    <a:t>φ</a:t>
                  </a:r>
                </a:p>
              </p:txBody>
            </p:sp>
            <p:sp>
              <p:nvSpPr>
                <p:cNvPr id="42" name="Τόξο 41"/>
                <p:cNvSpPr/>
                <p:nvPr/>
              </p:nvSpPr>
              <p:spPr>
                <a:xfrm>
                  <a:off x="5183868" y="1978967"/>
                  <a:ext cx="283133" cy="441921"/>
                </a:xfrm>
                <a:prstGeom prst="arc">
                  <a:avLst>
                    <a:gd name="adj1" fmla="val 16200000"/>
                    <a:gd name="adj2" fmla="val 299775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2389566" y="321060"/>
                <a:ext cx="7770434" cy="575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Υπολογισμός του μέτρου της συνισταμένης</a:t>
                </a:r>
                <a:r>
                  <a:rPr lang="en-US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  </a:t>
                </a:r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566" y="321060"/>
                <a:ext cx="7770434" cy="575479"/>
              </a:xfrm>
              <a:prstGeom prst="rect">
                <a:avLst/>
              </a:prstGeom>
              <a:blipFill>
                <a:blip r:embed="rId8"/>
                <a:stretch>
                  <a:fillRect l="-1725" t="-3191" r="-4471" b="-361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89250" y="3673060"/>
                <a:ext cx="9218609" cy="120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Η κατεύθυνση της συνισταμένης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την κατεύθυνση του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άξονα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x’x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σχηματίζει γωνία </a:t>
                </a:r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υπολογίζεται από τη σχέση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50" y="3673060"/>
                <a:ext cx="9218609" cy="1206228"/>
              </a:xfrm>
              <a:prstGeom prst="rect">
                <a:avLst/>
              </a:prstGeom>
              <a:blipFill>
                <a:blip r:embed="rId9"/>
                <a:stretch>
                  <a:fillRect b="-13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Ομάδα 53"/>
          <p:cNvGrpSpPr/>
          <p:nvPr/>
        </p:nvGrpSpPr>
        <p:grpSpPr>
          <a:xfrm>
            <a:off x="1416937" y="3191804"/>
            <a:ext cx="309700" cy="786058"/>
            <a:chOff x="1416937" y="3191804"/>
            <a:chExt cx="309700" cy="786058"/>
          </a:xfrm>
        </p:grpSpPr>
        <p:sp>
          <p:nvSpPr>
            <p:cNvPr id="51" name="Ορθογώνιο 50"/>
            <p:cNvSpPr/>
            <p:nvPr/>
          </p:nvSpPr>
          <p:spPr>
            <a:xfrm>
              <a:off x="1416937" y="3232849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θ</a:t>
              </a:r>
              <a:endParaRPr lang="el-GR" sz="1600" dirty="0"/>
            </a:p>
          </p:txBody>
        </p:sp>
        <p:sp>
          <p:nvSpPr>
            <p:cNvPr id="53" name="Τόξο 52"/>
            <p:cNvSpPr/>
            <p:nvPr/>
          </p:nvSpPr>
          <p:spPr>
            <a:xfrm>
              <a:off x="1520192" y="3191804"/>
              <a:ext cx="168234" cy="78605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74820" y="4989978"/>
                <a:ext cx="3337560" cy="84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𝛆𝛗</m:t>
                      </m:r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l-GR" sz="2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𝛈𝛍</m:t>
                          </m:r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l-GR" sz="2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𝛔𝛖𝛎</m:t>
                          </m:r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20" y="4989978"/>
                <a:ext cx="3337560" cy="8462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3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  <p:bldP spid="45" grpId="0"/>
      <p:bldP spid="50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5</a:t>
            </a:fld>
            <a:endParaRPr lang="el-GR"/>
          </a:p>
        </p:txBody>
      </p:sp>
      <p:cxnSp>
        <p:nvCxnSpPr>
          <p:cNvPr id="18" name="Ευθεία γραμμή σύνδεσης 17"/>
          <p:cNvCxnSpPr/>
          <p:nvPr/>
        </p:nvCxnSpPr>
        <p:spPr>
          <a:xfrm flipV="1">
            <a:off x="4428588" y="1481904"/>
            <a:ext cx="0" cy="15816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3189241" y="1480657"/>
            <a:ext cx="1230287" cy="6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Ομάδα 24"/>
          <p:cNvGrpSpPr/>
          <p:nvPr/>
        </p:nvGrpSpPr>
        <p:grpSpPr>
          <a:xfrm>
            <a:off x="2778160" y="1325947"/>
            <a:ext cx="1830448" cy="2103054"/>
            <a:chOff x="2778160" y="1325947"/>
            <a:chExt cx="1830448" cy="2103054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2778160" y="1325947"/>
              <a:ext cx="1830448" cy="2103054"/>
              <a:chOff x="2778160" y="1325947"/>
              <a:chExt cx="1830448" cy="2103054"/>
            </a:xfrm>
          </p:grpSpPr>
          <p:grpSp>
            <p:nvGrpSpPr>
              <p:cNvPr id="21" name="Ομάδα 20"/>
              <p:cNvGrpSpPr/>
              <p:nvPr/>
            </p:nvGrpSpPr>
            <p:grpSpPr>
              <a:xfrm>
                <a:off x="3178354" y="3058000"/>
                <a:ext cx="1430254" cy="371001"/>
                <a:chOff x="3178354" y="3058000"/>
                <a:chExt cx="1430254" cy="371001"/>
              </a:xfrm>
            </p:grpSpPr>
            <p:cxnSp>
              <p:nvCxnSpPr>
                <p:cNvPr id="9" name="Ευθύγραμμο βέλος σύνδεσης 8"/>
                <p:cNvCxnSpPr>
                  <a:stCxn id="15" idx="0"/>
                </p:cNvCxnSpPr>
                <p:nvPr/>
              </p:nvCxnSpPr>
              <p:spPr>
                <a:xfrm flipH="1" flipV="1">
                  <a:off x="3178354" y="3058000"/>
                  <a:ext cx="1250234" cy="2502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248568" y="3060502"/>
                      <a:ext cx="360040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16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48568" y="3060502"/>
                      <a:ext cx="360040" cy="3684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3390"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Ομάδα 21"/>
              <p:cNvGrpSpPr/>
              <p:nvPr/>
            </p:nvGrpSpPr>
            <p:grpSpPr>
              <a:xfrm>
                <a:off x="2778160" y="1325947"/>
                <a:ext cx="400194" cy="1737057"/>
                <a:chOff x="2778160" y="1325947"/>
                <a:chExt cx="400194" cy="1737057"/>
              </a:xfrm>
            </p:grpSpPr>
            <p:cxnSp>
              <p:nvCxnSpPr>
                <p:cNvPr id="8" name="Ευθύγραμμο βέλος σύνδεσης 7"/>
                <p:cNvCxnSpPr/>
                <p:nvPr/>
              </p:nvCxnSpPr>
              <p:spPr>
                <a:xfrm>
                  <a:off x="3178354" y="1478828"/>
                  <a:ext cx="0" cy="1584176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2778160" y="1325947"/>
                      <a:ext cx="360040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16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8160" y="1325947"/>
                      <a:ext cx="360040" cy="3684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3390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" name="Ομάδα 29"/>
            <p:cNvGrpSpPr/>
            <p:nvPr/>
          </p:nvGrpSpPr>
          <p:grpSpPr>
            <a:xfrm>
              <a:off x="3206650" y="2954992"/>
              <a:ext cx="133130" cy="108012"/>
              <a:chOff x="1143912" y="3248980"/>
              <a:chExt cx="133130" cy="108012"/>
            </a:xfrm>
          </p:grpSpPr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1143912" y="3248980"/>
                <a:ext cx="1331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>
              <a:xfrm>
                <a:off x="1259632" y="3248980"/>
                <a:ext cx="0" cy="108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Ευθύγραμμο βέλος σύνδεσης 23"/>
          <p:cNvCxnSpPr/>
          <p:nvPr/>
        </p:nvCxnSpPr>
        <p:spPr>
          <a:xfrm flipV="1">
            <a:off x="3189241" y="1481330"/>
            <a:ext cx="1241173" cy="15779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06700" y="1190577"/>
                <a:ext cx="57606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00" y="1190577"/>
                <a:ext cx="576064" cy="437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039780" y="3501008"/>
            <a:ext cx="156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«γραφικός» υπολογισμός συνισταμένης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8226" y="3678874"/>
            <a:ext cx="3281493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αλγεβρικός υπολογισμός του μέτρου της συνισταμένης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76369" y="1871674"/>
                <a:ext cx="3168352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69" y="1871674"/>
                <a:ext cx="3168352" cy="969176"/>
              </a:xfrm>
              <a:prstGeom prst="rect">
                <a:avLst/>
              </a:prstGeom>
              <a:blipFill>
                <a:blip r:embed="rId5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351584" y="46299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Έτσι έχουν προκύψει τα γνωστά αποτελέσματα</a:t>
            </a:r>
            <a:r>
              <a:rPr lang="en-US" b="1" dirty="0">
                <a:latin typeface="Comic Sans MS" panose="030F0702030302020204" pitchFamily="66" charset="0"/>
              </a:rPr>
              <a:t>: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8267118" y="5029497"/>
            <a:ext cx="1654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883714" y="5590821"/>
                <a:ext cx="18528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F  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sz="20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sz="20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714" y="5590821"/>
                <a:ext cx="1852866" cy="400110"/>
              </a:xfrm>
              <a:prstGeom prst="rect">
                <a:avLst/>
              </a:prstGeom>
              <a:blipFill>
                <a:blip r:embed="rId6"/>
                <a:stretch>
                  <a:fillRect l="-3618" t="-12121" b="-30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81542" y="2991482"/>
                <a:ext cx="1803699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𝛆𝛗</m:t>
                    </m:r>
                  </m:oMath>
                </a14:m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800" b="1" i="1" baseline="-25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800" b="1" i="1" baseline="-25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42" y="2991482"/>
                <a:ext cx="1803699" cy="712631"/>
              </a:xfrm>
              <a:prstGeom prst="rect">
                <a:avLst/>
              </a:prstGeom>
              <a:blipFill>
                <a:blip r:embed="rId7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3311484" y="2696181"/>
            <a:ext cx="352254" cy="638571"/>
            <a:chOff x="1798370" y="2689711"/>
            <a:chExt cx="352254" cy="638571"/>
          </a:xfrm>
        </p:grpSpPr>
        <p:sp>
          <p:nvSpPr>
            <p:cNvPr id="5" name="TextBox 4"/>
            <p:cNvSpPr txBox="1"/>
            <p:nvPr/>
          </p:nvSpPr>
          <p:spPr>
            <a:xfrm>
              <a:off x="1798370" y="2718421"/>
              <a:ext cx="283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i="1" dirty="0">
                  <a:latin typeface="Comic Sans MS" panose="030F0702030302020204" pitchFamily="66" charset="0"/>
                </a:rPr>
                <a:t>θ</a:t>
              </a:r>
            </a:p>
          </p:txBody>
        </p:sp>
        <p:sp>
          <p:nvSpPr>
            <p:cNvPr id="7" name="Τόξο 6"/>
            <p:cNvSpPr/>
            <p:nvPr/>
          </p:nvSpPr>
          <p:spPr>
            <a:xfrm>
              <a:off x="1815780" y="2689711"/>
              <a:ext cx="334844" cy="638571"/>
            </a:xfrm>
            <a:prstGeom prst="arc">
              <a:avLst>
                <a:gd name="adj1" fmla="val 16200000"/>
                <a:gd name="adj2" fmla="val 43045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6076369" y="1421296"/>
            <a:ext cx="3410388" cy="404021"/>
            <a:chOff x="4527264" y="1317020"/>
            <a:chExt cx="3410388" cy="404021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5925545" y="1317020"/>
              <a:ext cx="2012107" cy="400110"/>
              <a:chOff x="5452797" y="1294161"/>
              <a:chExt cx="2012107" cy="400110"/>
            </a:xfrm>
          </p:grpSpPr>
          <p:sp>
            <p:nvSpPr>
              <p:cNvPr id="42" name="Δεξιό βέλος 41"/>
              <p:cNvSpPr/>
              <p:nvPr/>
            </p:nvSpPr>
            <p:spPr>
              <a:xfrm>
                <a:off x="5452797" y="1478827"/>
                <a:ext cx="469798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92724" y="1294161"/>
                <a:ext cx="1472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συν</a:t>
                </a:r>
                <a:r>
                  <a:rPr lang="el-GR" sz="2000" b="1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l-GR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27264" y="1328048"/>
                  <a:ext cx="1215204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latin typeface="Cambria Math"/>
                          </a:rPr>
                          <m:t> =</m:t>
                        </m:r>
                        <m:r>
                          <a:rPr lang="el-GR" sz="2000" b="1" i="1">
                            <a:latin typeface="Cambria Math"/>
                          </a:rPr>
                          <m:t>𝟗𝟎</m:t>
                        </m:r>
                        <m:r>
                          <a:rPr lang="el-GR" sz="2000" b="1" i="1" baseline="30000">
                            <a:latin typeface="Cambria Math"/>
                          </a:rPr>
                          <m:t>𝝄</m:t>
                        </m:r>
                      </m:oMath>
                    </m:oMathPara>
                  </a14:m>
                  <a:endParaRPr lang="el-GR" sz="2000" b="1" baseline="30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264" y="1328048"/>
                  <a:ext cx="1215204" cy="392993"/>
                </a:xfrm>
                <a:prstGeom prst="rect">
                  <a:avLst/>
                </a:prstGeom>
                <a:blipFill>
                  <a:blip r:embed="rId8"/>
                  <a:stretch>
                    <a:fillRect t="-6250" b="-1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2250334" y="5066442"/>
            <a:ext cx="5861891" cy="392993"/>
            <a:chOff x="726333" y="5066441"/>
            <a:chExt cx="5861891" cy="392993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726333" y="5068485"/>
              <a:ext cx="586189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l-GR" altLang="el-GR" sz="1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σύνθεση δύο δυνάμεων ίδιας κατεύθυνσης (           )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08551" y="5066441"/>
                  <a:ext cx="106452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 baseline="3000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2000" b="1" baseline="30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8551" y="5066441"/>
                  <a:ext cx="1064522" cy="392993"/>
                </a:xfrm>
                <a:prstGeom prst="rect">
                  <a:avLst/>
                </a:prstGeom>
                <a:blipFill>
                  <a:blip r:embed="rId9"/>
                  <a:stretch>
                    <a:fillRect t="-7692" b="-184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Ομάδα 18"/>
          <p:cNvGrpSpPr/>
          <p:nvPr/>
        </p:nvGrpSpPr>
        <p:grpSpPr>
          <a:xfrm>
            <a:off x="2268725" y="5571749"/>
            <a:ext cx="6867903" cy="392993"/>
            <a:chOff x="744724" y="5571748"/>
            <a:chExt cx="6867903" cy="392993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744724" y="5598968"/>
              <a:ext cx="68679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l-GR" altLang="el-GR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σύνθεση δύο δυνάμεων αντίθετης κατεύθυνσης (             )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527287" y="5571748"/>
                  <a:ext cx="1491572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𝟏𝟖𝟎</m:t>
                        </m:r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 baseline="30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2000" b="1" baseline="30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287" y="5571748"/>
                  <a:ext cx="1491572" cy="392993"/>
                </a:xfrm>
                <a:prstGeom prst="rect">
                  <a:avLst/>
                </a:prstGeom>
                <a:blipFill>
                  <a:blip r:embed="rId10"/>
                  <a:stretch>
                    <a:fillRect t="-7813" b="-203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329566" y="9370"/>
            <a:ext cx="7770434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Εύρεση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συνισταμένης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 δυνάμεων που οι κατευθύνσεις τους σχηματίζουν γωνία 90</a:t>
            </a:r>
            <a:r>
              <a:rPr lang="el-GR" sz="28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47" grpId="0"/>
      <p:bldP spid="50" grpId="0"/>
      <p:bldP spid="55" grpId="0"/>
      <p:bldP spid="4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17520" y="196304"/>
            <a:ext cx="637159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Ανάλυση μιας δύναμης (συνισταμένη) σε δύο δυνάμεις (συνιστώσες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Merkouris\Desktop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5" y="1928256"/>
            <a:ext cx="4613910" cy="335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57960" y="341435"/>
                <a:ext cx="7779640" cy="5391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000" b="1" dirty="0" smtClean="0">
                    <a:latin typeface="Comic Sans MS" pitchFamily="66" charset="0"/>
                  </a:rPr>
                  <a:t>Κάθε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δύναμη</a:t>
                </a:r>
                <a:r>
                  <a:rPr lang="el-GR" altLang="el-GR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 (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συνισταμένη) </a:t>
                </a:r>
                <a:r>
                  <a:rPr lang="el-GR" altLang="el-GR" sz="2000" b="1" dirty="0">
                    <a:latin typeface="Comic Sans MS" pitchFamily="66" charset="0"/>
                  </a:rPr>
                  <a:t>μπορεί να αναλυθεί σε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δύο</a:t>
                </a:r>
                <a:r>
                  <a:rPr lang="el-GR" altLang="el-GR" sz="2000" b="1" dirty="0">
                    <a:latin typeface="Comic Sans MS" pitchFamily="66" charset="0"/>
                  </a:rPr>
                  <a:t> επιμέρους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δυνάμεις</a:t>
                </a:r>
                <a:r>
                  <a:rPr lang="el-GR" altLang="el-GR" sz="2000" b="1" dirty="0">
                    <a:latin typeface="Comic Sans MS" pitchFamily="66" charset="0"/>
                  </a:rPr>
                  <a:t> που λέγονται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συνιστώσες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.</a:t>
                </a:r>
                <a:endParaRPr lang="en-US" altLang="el-GR" sz="2000" b="1" dirty="0" smtClean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Επιλέγουμε τους άξονες (με κοινή αρχή)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στους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οποίους θα αναλύσουμε τη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δύναμη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Συνήθως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η ανάλυση </a:t>
                </a:r>
                <a:r>
                  <a:rPr lang="el-GR" altLang="el-GR" sz="2000" b="1" dirty="0">
                    <a:latin typeface="Comic Sans MS" pitchFamily="66" charset="0"/>
                  </a:rPr>
                  <a:t>γίνεται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σε διευθύνσεις κάθετες </a:t>
                </a:r>
                <a:r>
                  <a:rPr lang="el-GR" altLang="el-GR" sz="2000" b="1" dirty="0">
                    <a:latin typeface="Comic Sans MS" pitchFamily="66" charset="0"/>
                  </a:rPr>
                  <a:t>μεταξύ τους, γιατί μας εξυπηρετεί στους υπολογισμούς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.</a:t>
                </a:r>
                <a:endParaRPr lang="en-US" altLang="el-GR" sz="2000" b="1" dirty="0" smtClean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Από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 τέλος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 smtClean="0"/>
                  <a:t> 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φέρνουμε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παράλληλη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προς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κάθε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άξονα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Ενώνουμε την κοινή αρχή των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αξόνων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 σημείο τομής κάθε παράλληλης με τον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άξονα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 </a:t>
                </a:r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οι συνιστώσες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μαζί κάνουν την ίδια «δουλειά»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που έκανε η συνισταμένη μόνη της. </a:t>
                </a:r>
                <a:r>
                  <a:rPr lang="el-GR" sz="2000" dirty="0" smtClean="0"/>
                  <a:t> </a:t>
                </a:r>
                <a:endParaRPr lang="el-GR" sz="2000" dirty="0"/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960" y="341435"/>
                <a:ext cx="7779640" cy="5391861"/>
              </a:xfrm>
              <a:prstGeom prst="rect">
                <a:avLst/>
              </a:prstGeom>
              <a:blipFill>
                <a:blip r:embed="rId2"/>
                <a:stretch>
                  <a:fillRect l="-784" r="-12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8966200" y="2720340"/>
            <a:ext cx="2463498" cy="1774893"/>
            <a:chOff x="5996934" y="3664887"/>
            <a:chExt cx="2463498" cy="1774893"/>
          </a:xfrm>
        </p:grpSpPr>
        <p:grpSp>
          <p:nvGrpSpPr>
            <p:cNvPr id="7" name="Ομάδα 6"/>
            <p:cNvGrpSpPr/>
            <p:nvPr/>
          </p:nvGrpSpPr>
          <p:grpSpPr>
            <a:xfrm>
              <a:off x="6254387" y="3664887"/>
              <a:ext cx="2206045" cy="1573428"/>
              <a:chOff x="3340572" y="4303844"/>
              <a:chExt cx="2642794" cy="1573428"/>
            </a:xfrm>
          </p:grpSpPr>
          <p:cxnSp>
            <p:nvCxnSpPr>
              <p:cNvPr id="9" name="Ευθεία γραμμή σύνδεσης 8"/>
              <p:cNvCxnSpPr/>
              <p:nvPr/>
            </p:nvCxnSpPr>
            <p:spPr>
              <a:xfrm>
                <a:off x="3340572" y="4303844"/>
                <a:ext cx="7292" cy="157342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Ευθεία γραμμή σύνδεσης 9"/>
              <p:cNvCxnSpPr/>
              <p:nvPr/>
            </p:nvCxnSpPr>
            <p:spPr>
              <a:xfrm>
                <a:off x="3347864" y="5877272"/>
                <a:ext cx="26355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996934" y="5132003"/>
              <a:ext cx="248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mic Sans MS" panose="030F0702030302020204" pitchFamily="66" charset="0"/>
                </a:rPr>
                <a:t>O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9244767" y="3201199"/>
            <a:ext cx="2011750" cy="1092570"/>
            <a:chOff x="3347864" y="4784702"/>
            <a:chExt cx="2011750" cy="1092570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3347864" y="5187633"/>
              <a:ext cx="1728192" cy="689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32040" y="4784702"/>
                  <a:ext cx="42757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784702"/>
                  <a:ext cx="427574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9257781" y="3592352"/>
            <a:ext cx="1715178" cy="713194"/>
            <a:chOff x="7824366" y="4525122"/>
            <a:chExt cx="1715178" cy="713194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flipH="1">
              <a:off x="7824366" y="4525122"/>
              <a:ext cx="171517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9530043" y="4525123"/>
              <a:ext cx="9500" cy="7131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Ομάδα 16"/>
          <p:cNvGrpSpPr/>
          <p:nvPr/>
        </p:nvGrpSpPr>
        <p:grpSpPr>
          <a:xfrm>
            <a:off x="8810041" y="3402664"/>
            <a:ext cx="2232689" cy="1317590"/>
            <a:chOff x="7355836" y="4323657"/>
            <a:chExt cx="2232689" cy="1317590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7769448" y="5214762"/>
              <a:ext cx="1819077" cy="426485"/>
              <a:chOff x="6245447" y="5214761"/>
              <a:chExt cx="1819077" cy="426485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6245447" y="5214761"/>
                <a:ext cx="1770096" cy="23554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595993" y="5238315"/>
                    <a:ext cx="468531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l-GR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5993" y="5238315"/>
                    <a:ext cx="468531" cy="4029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Ομάδα 18"/>
            <p:cNvGrpSpPr/>
            <p:nvPr/>
          </p:nvGrpSpPr>
          <p:grpSpPr>
            <a:xfrm>
              <a:off x="7355836" y="4323657"/>
              <a:ext cx="468531" cy="891105"/>
              <a:chOff x="5831835" y="4323656"/>
              <a:chExt cx="468531" cy="891105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 flipV="1">
                <a:off x="6260474" y="4525122"/>
                <a:ext cx="0" cy="689639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31835" y="4323656"/>
                    <a:ext cx="468531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baseline="-2500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𝐲</m:t>
                          </m:r>
                        </m:oMath>
                      </m:oMathPara>
                    </a14:m>
                    <a:endParaRPr lang="el-GR" b="1" baseline="-250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1835" y="4323656"/>
                    <a:ext cx="468531" cy="4029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687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8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1174628" y="2049891"/>
            <a:ext cx="2628597" cy="2314033"/>
            <a:chOff x="525820" y="1839813"/>
            <a:chExt cx="2628597" cy="231403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25820" y="1839813"/>
              <a:ext cx="2628597" cy="2314033"/>
              <a:chOff x="702004" y="461332"/>
              <a:chExt cx="2628597" cy="2314033"/>
            </a:xfrm>
          </p:grpSpPr>
          <p:cxnSp>
            <p:nvCxnSpPr>
              <p:cNvPr id="4" name="Ευθεία γραμμή σύνδεσης 3"/>
              <p:cNvCxnSpPr>
                <a:endCxn id="14" idx="3"/>
              </p:cNvCxnSpPr>
              <p:nvPr/>
            </p:nvCxnSpPr>
            <p:spPr>
              <a:xfrm flipH="1">
                <a:off x="1170535" y="1659241"/>
                <a:ext cx="1715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Ομάδα 4"/>
              <p:cNvGrpSpPr/>
              <p:nvPr/>
            </p:nvGrpSpPr>
            <p:grpSpPr>
              <a:xfrm>
                <a:off x="1148020" y="1256310"/>
                <a:ext cx="2011750" cy="1092570"/>
                <a:chOff x="3347864" y="4784702"/>
                <a:chExt cx="2011750" cy="1092570"/>
              </a:xfrm>
            </p:grpSpPr>
            <p:cxnSp>
              <p:nvCxnSpPr>
                <p:cNvPr id="6" name="Ευθύγραμμο βέλος σύνδεσης 5"/>
                <p:cNvCxnSpPr/>
                <p:nvPr/>
              </p:nvCxnSpPr>
              <p:spPr>
                <a:xfrm flipV="1">
                  <a:off x="3347864" y="5187633"/>
                  <a:ext cx="1728192" cy="68963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4932040" y="4784702"/>
                      <a:ext cx="427574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4784702"/>
                      <a:ext cx="427574" cy="402931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Ευθεία γραμμή σύνδεσης 7"/>
              <p:cNvCxnSpPr/>
              <p:nvPr/>
            </p:nvCxnSpPr>
            <p:spPr>
              <a:xfrm>
                <a:off x="2876212" y="1659241"/>
                <a:ext cx="9500" cy="71319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Ομάδα 8"/>
              <p:cNvGrpSpPr/>
              <p:nvPr/>
            </p:nvGrpSpPr>
            <p:grpSpPr>
              <a:xfrm>
                <a:off x="1115616" y="2348880"/>
                <a:ext cx="1819077" cy="426485"/>
                <a:chOff x="6245447" y="5214761"/>
                <a:chExt cx="1819077" cy="426485"/>
              </a:xfrm>
            </p:grpSpPr>
            <p:cxnSp>
              <p:nvCxnSpPr>
                <p:cNvPr id="10" name="Ευθύγραμμο βέλος σύνδεσης 9"/>
                <p:cNvCxnSpPr/>
                <p:nvPr/>
              </p:nvCxnSpPr>
              <p:spPr>
                <a:xfrm>
                  <a:off x="6245447" y="5214761"/>
                  <a:ext cx="1770096" cy="23554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7595993" y="5238315"/>
                      <a:ext cx="468531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l-GR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5993" y="5238315"/>
                      <a:ext cx="468531" cy="40293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Ομάδα 11"/>
              <p:cNvGrpSpPr/>
              <p:nvPr/>
            </p:nvGrpSpPr>
            <p:grpSpPr>
              <a:xfrm>
                <a:off x="702004" y="1457775"/>
                <a:ext cx="468531" cy="891105"/>
                <a:chOff x="5831835" y="4323656"/>
                <a:chExt cx="468531" cy="891105"/>
              </a:xfrm>
            </p:grpSpPr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flipV="1">
                  <a:off x="6260474" y="4525122"/>
                  <a:ext cx="0" cy="689639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5831835" y="4323656"/>
                      <a:ext cx="468531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b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𝐲</m:t>
                            </m:r>
                          </m:oMath>
                        </m:oMathPara>
                      </a14:m>
                      <a:endParaRPr lang="el-GR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1835" y="4323656"/>
                      <a:ext cx="468531" cy="40293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Ομάδα 14"/>
              <p:cNvGrpSpPr/>
              <p:nvPr/>
            </p:nvGrpSpPr>
            <p:grpSpPr>
              <a:xfrm>
                <a:off x="867103" y="461332"/>
                <a:ext cx="2463498" cy="2112567"/>
                <a:chOff x="5996934" y="3327213"/>
                <a:chExt cx="2463498" cy="2112567"/>
              </a:xfrm>
            </p:grpSpPr>
            <p:grpSp>
              <p:nvGrpSpPr>
                <p:cNvPr id="16" name="Ομάδα 15"/>
                <p:cNvGrpSpPr/>
                <p:nvPr/>
              </p:nvGrpSpPr>
              <p:grpSpPr>
                <a:xfrm>
                  <a:off x="6230420" y="3327213"/>
                  <a:ext cx="2230012" cy="1911102"/>
                  <a:chOff x="3311860" y="3966170"/>
                  <a:chExt cx="2671506" cy="1911102"/>
                </a:xfrm>
              </p:grpSpPr>
              <p:cxnSp>
                <p:nvCxnSpPr>
                  <p:cNvPr id="18" name="Ευθεία γραμμή σύνδεσης 17"/>
                  <p:cNvCxnSpPr/>
                  <p:nvPr/>
                </p:nvCxnSpPr>
                <p:spPr>
                  <a:xfrm>
                    <a:off x="3311860" y="3966170"/>
                    <a:ext cx="36004" cy="191110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>
                    <a:off x="3395654" y="5853718"/>
                    <a:ext cx="2587712" cy="235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5996934" y="5132003"/>
                  <a:ext cx="2485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omic Sans MS" panose="030F0702030302020204" pitchFamily="66" charset="0"/>
                    </a:rPr>
                    <a:t>O</a:t>
                  </a:r>
                  <a:endParaRPr lang="el-GR" sz="1400" b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4" name="Ομάδα 23"/>
            <p:cNvGrpSpPr/>
            <p:nvPr/>
          </p:nvGrpSpPr>
          <p:grpSpPr>
            <a:xfrm>
              <a:off x="1447879" y="3436887"/>
              <a:ext cx="336458" cy="535730"/>
              <a:chOff x="1639275" y="2060151"/>
              <a:chExt cx="336458" cy="5357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639275" y="207372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23" name="Τόξο 22"/>
              <p:cNvSpPr/>
              <p:nvPr/>
            </p:nvSpPr>
            <p:spPr>
              <a:xfrm rot="764362">
                <a:off x="1704506" y="2060151"/>
                <a:ext cx="271227" cy="535730"/>
              </a:xfrm>
              <a:prstGeom prst="arc">
                <a:avLst>
                  <a:gd name="adj1" fmla="val 1640405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30021" y="3397952"/>
                <a:ext cx="1885068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𝛈𝛍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21" y="3397952"/>
                <a:ext cx="1885068" cy="913455"/>
              </a:xfrm>
              <a:prstGeom prst="rect">
                <a:avLst/>
              </a:prstGeom>
              <a:blipFill>
                <a:blip r:embed="rId5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484804" y="3592619"/>
            <a:ext cx="229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ημ</a:t>
            </a:r>
            <a:r>
              <a:rPr 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Δεξιό βέλος 27"/>
          <p:cNvSpPr/>
          <p:nvPr/>
        </p:nvSpPr>
        <p:spPr>
          <a:xfrm>
            <a:off x="7488442" y="3854681"/>
            <a:ext cx="623010" cy="14857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8484804" y="4769621"/>
            <a:ext cx="229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. </a:t>
            </a:r>
            <a:r>
              <a:rPr 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συν</a:t>
            </a:r>
            <a:r>
              <a:rPr 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18936" y="1352134"/>
                <a:ext cx="7565929" cy="1952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Μπορούμε να υπολογίσουμε τα μέτρα των συνιστωσών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 βοήθεια του μέτρου της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συνισταμένης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και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της γωνίας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36" y="1352134"/>
                <a:ext cx="7565929" cy="1952201"/>
              </a:xfrm>
              <a:prstGeom prst="rect">
                <a:avLst/>
              </a:prstGeom>
              <a:blipFill>
                <a:blip r:embed="rId6"/>
                <a:stretch>
                  <a:fillRect l="-1289" r="-1209" b="-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1463983" y="350121"/>
            <a:ext cx="9215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Υπολογισμός του μέτρου των συνιστωσών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δυνάμεων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7705" y="4639830"/>
                <a:ext cx="2056589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𝛔𝛖𝛎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05" y="4639830"/>
                <a:ext cx="2056589" cy="913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Δεξιό βέλος 27"/>
          <p:cNvSpPr/>
          <p:nvPr/>
        </p:nvSpPr>
        <p:spPr>
          <a:xfrm>
            <a:off x="7496024" y="5031231"/>
            <a:ext cx="623010" cy="14857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6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/>
      <p:bldP spid="21" grpId="0"/>
      <p:bldP spid="40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9</a:t>
            </a:fld>
            <a:endParaRPr lang="el-G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5557729" y="3337367"/>
            <a:ext cx="1943100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708667" y="3349531"/>
            <a:ext cx="739924" cy="106733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614072" y="2186430"/>
            <a:ext cx="2591356" cy="141508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6205429" y="2186429"/>
            <a:ext cx="1223963" cy="1150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2052122" y="5171999"/>
            <a:ext cx="792088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Αυτή η μέθοδος μας εξυπηρετεί στην εύρεση της συνισταμένης «γραφικά», όχι όμως στον εύκολο υπολογισμό του μέτρου της. 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74570" y="320298"/>
            <a:ext cx="769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Σύνθεση πολλών (</a:t>
            </a:r>
            <a:r>
              <a:rPr lang="el-GR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ομοεπίπεδων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δυνάμεων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940977" y="1028302"/>
            <a:ext cx="57092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Με τη μέθοδο του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παραλληλογράμμου »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837004" y="3349531"/>
            <a:ext cx="2611587" cy="138182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95551" y="3234276"/>
                <a:ext cx="45627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51" y="3234276"/>
                <a:ext cx="456279" cy="345159"/>
              </a:xfrm>
              <a:prstGeom prst="rect">
                <a:avLst/>
              </a:prstGeom>
              <a:blipFill>
                <a:blip r:embed="rId2"/>
                <a:stretch>
                  <a:fillRect l="-14865" r="-14865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4583270" y="4416868"/>
            <a:ext cx="2125397" cy="653044"/>
            <a:chOff x="4583270" y="4416868"/>
            <a:chExt cx="2125397" cy="65304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4765567" y="4416868"/>
              <a:ext cx="1943100" cy="360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583270" y="4731358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54944" y="4416867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44" y="4416867"/>
                <a:ext cx="344069" cy="345159"/>
              </a:xfrm>
              <a:prstGeom prst="rect">
                <a:avLst/>
              </a:prstGeom>
              <a:blipFill>
                <a:blip r:embed="rId3"/>
                <a:stretch>
                  <a:fillRect l="-17857" r="-10714" b="-160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765567" y="3696143"/>
            <a:ext cx="792163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9895" y="3349531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95" y="3349531"/>
                <a:ext cx="344069" cy="345159"/>
              </a:xfrm>
              <a:prstGeom prst="rect">
                <a:avLst/>
              </a:prstGeom>
              <a:blipFill>
                <a:blip r:embed="rId4"/>
                <a:stretch>
                  <a:fillRect l="-15789" r="-8772" b="-14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575207" y="3570897"/>
            <a:ext cx="1223963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50570" y="3287847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70" y="3287847"/>
                <a:ext cx="344069" cy="345159"/>
              </a:xfrm>
              <a:prstGeom prst="rect">
                <a:avLst/>
              </a:prstGeom>
              <a:blipFill>
                <a:blip r:embed="rId5"/>
                <a:stretch>
                  <a:fillRect l="-15789" r="-8772" b="-14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4784553" y="2186414"/>
            <a:ext cx="1420813" cy="2570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12562" y="1772646"/>
                <a:ext cx="445058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562" y="1772646"/>
                <a:ext cx="445058" cy="345159"/>
              </a:xfrm>
              <a:prstGeom prst="rect">
                <a:avLst/>
              </a:prstGeom>
              <a:blipFill>
                <a:blip r:embed="rId6"/>
                <a:stretch>
                  <a:fillRect l="-13699" r="-15068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1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 animBg="1"/>
      <p:bldP spid="29" grpId="0"/>
      <p:bldP spid="30" grpId="0"/>
      <p:bldP spid="31" grpId="0"/>
      <p:bldP spid="14" grpId="0" animBg="1"/>
      <p:bldP spid="33" grpId="0"/>
      <p:bldP spid="6" grpId="0"/>
      <p:bldP spid="9" grpId="0" animBg="1"/>
      <p:bldP spid="32" grpId="0"/>
      <p:bldP spid="19" grpId="0" animBg="1"/>
      <p:bldP spid="34" grpId="0"/>
      <p:bldP spid="27" grpId="0" animBg="1"/>
      <p:bldP spid="35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2992</Words>
  <Application>Microsoft Office PowerPoint</Application>
  <PresentationFormat>Ευρεία οθόνη</PresentationFormat>
  <Paragraphs>359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petros xirodimas</cp:lastModifiedBy>
  <cp:revision>235</cp:revision>
  <dcterms:created xsi:type="dcterms:W3CDTF">2018-02-05T16:11:04Z</dcterms:created>
  <dcterms:modified xsi:type="dcterms:W3CDTF">2021-02-12T08:19:58Z</dcterms:modified>
</cp:coreProperties>
</file>