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vsdx" ContentType="application/vnd.ms-visio.drawing"/>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58" r:id="rId4"/>
    <p:sldId id="260" r:id="rId5"/>
    <p:sldId id="276" r:id="rId6"/>
    <p:sldId id="278" r:id="rId7"/>
    <p:sldId id="268" r:id="rId8"/>
    <p:sldId id="267" r:id="rId9"/>
    <p:sldId id="270" r:id="rId10"/>
    <p:sldId id="277" r:id="rId11"/>
    <p:sldId id="269" r:id="rId12"/>
    <p:sldId id="273" r:id="rId13"/>
    <p:sldId id="289" r:id="rId14"/>
    <p:sldId id="290" r:id="rId15"/>
    <p:sldId id="291" r:id="rId16"/>
    <p:sldId id="292" r:id="rId17"/>
    <p:sldId id="293" r:id="rId18"/>
    <p:sldId id="294" r:id="rId19"/>
    <p:sldId id="261" r:id="rId20"/>
    <p:sldId id="263" r:id="rId21"/>
    <p:sldId id="298" r:id="rId22"/>
    <p:sldId id="284" r:id="rId23"/>
    <p:sldId id="285" r:id="rId24"/>
    <p:sldId id="286" r:id="rId25"/>
    <p:sldId id="287" r:id="rId26"/>
    <p:sldId id="288" r:id="rId27"/>
    <p:sldId id="262" r:id="rId28"/>
    <p:sldId id="274" r:id="rId29"/>
    <p:sldId id="279" r:id="rId30"/>
    <p:sldId id="281" r:id="rId31"/>
    <p:sldId id="280" r:id="rId32"/>
    <p:sldId id="283" r:id="rId33"/>
    <p:sldId id="308" r:id="rId34"/>
    <p:sldId id="309" r:id="rId35"/>
    <p:sldId id="326" r:id="rId36"/>
    <p:sldId id="327" r:id="rId37"/>
    <p:sldId id="328" r:id="rId38"/>
    <p:sldId id="329" r:id="rId39"/>
    <p:sldId id="300" r:id="rId40"/>
    <p:sldId id="295" r:id="rId41"/>
    <p:sldId id="264" r:id="rId42"/>
    <p:sldId id="297" r:id="rId43"/>
    <p:sldId id="318" r:id="rId44"/>
    <p:sldId id="299" r:id="rId45"/>
    <p:sldId id="296" r:id="rId46"/>
    <p:sldId id="322" r:id="rId47"/>
    <p:sldId id="319" r:id="rId48"/>
    <p:sldId id="320" r:id="rId49"/>
    <p:sldId id="321" r:id="rId50"/>
    <p:sldId id="323" r:id="rId51"/>
    <p:sldId id="301" r:id="rId52"/>
    <p:sldId id="302" r:id="rId53"/>
    <p:sldId id="303" r:id="rId54"/>
    <p:sldId id="304" r:id="rId55"/>
    <p:sldId id="305" r:id="rId56"/>
    <p:sldId id="306" r:id="rId57"/>
    <p:sldId id="324" r:id="rId58"/>
    <p:sldId id="307" r:id="rId59"/>
    <p:sldId id="325" r:id="rId60"/>
    <p:sldId id="310" r:id="rId61"/>
    <p:sldId id="311" r:id="rId62"/>
    <p:sldId id="312" r:id="rId63"/>
    <p:sldId id="314" r:id="rId64"/>
    <p:sldId id="313" r:id="rId65"/>
    <p:sldId id="336" r:id="rId66"/>
    <p:sldId id="265" r:id="rId67"/>
    <p:sldId id="330" r:id="rId68"/>
    <p:sldId id="331" r:id="rId69"/>
    <p:sldId id="332" r:id="rId70"/>
    <p:sldId id="333" r:id="rId71"/>
    <p:sldId id="334" r:id="rId72"/>
    <p:sldId id="335" r:id="rId73"/>
    <p:sldId id="315"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34" autoAdjust="0"/>
  </p:normalViewPr>
  <p:slideViewPr>
    <p:cSldViewPr>
      <p:cViewPr varScale="1">
        <p:scale>
          <a:sx n="62" d="100"/>
          <a:sy n="62" d="100"/>
        </p:scale>
        <p:origin x="-15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2A17DAD-3C4B-4EC1-8CBC-1BDCEB3C166E}" type="datetimeFigureOut">
              <a:rPr lang="el-GR" smtClean="0"/>
              <a:pPr/>
              <a:t>3/4/2022</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4789394-7615-4DCF-9EA5-76A93214EB2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92A17DAD-3C4B-4EC1-8CBC-1BDCEB3C166E}" type="datetimeFigureOut">
              <a:rPr lang="el-GR" smtClean="0"/>
              <a:pPr/>
              <a:t>3/4/2022</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4789394-7615-4DCF-9EA5-76A93214EB2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2A17DAD-3C4B-4EC1-8CBC-1BDCEB3C166E}" type="datetimeFigureOut">
              <a:rPr lang="el-GR" smtClean="0"/>
              <a:pPr/>
              <a:t>3/4/2022</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B4789394-7615-4DCF-9EA5-76A93214EB2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92A17DAD-3C4B-4EC1-8CBC-1BDCEB3C166E}" type="datetimeFigureOut">
              <a:rPr lang="el-GR" smtClean="0"/>
              <a:pPr/>
              <a:t>3/4/2022</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92A17DAD-3C4B-4EC1-8CBC-1BDCEB3C166E}" type="datetimeFigureOut">
              <a:rPr lang="el-GR" smtClean="0"/>
              <a:pPr/>
              <a:t>3/4/2022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4789394-7615-4DCF-9EA5-76A93214EB20}"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2A17DAD-3C4B-4EC1-8CBC-1BDCEB3C166E}" type="datetimeFigureOut">
              <a:rPr lang="el-GR" smtClean="0"/>
              <a:pPr/>
              <a:t>3/4/2022</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4789394-7615-4DCF-9EA5-76A93214EB2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A7AA68A5-C462-4CF4-95A6-330840AE123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60984379-A3BD-4E57-B592-02B7C4342EF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ffiori.it" TargetMode="External"/><Relationship Id="rId2" Type="http://schemas.openxmlformats.org/officeDocument/2006/relationships/hyperlink" Target="mailto:info@flora.g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id:91EBCF4C-ED3A-482C-B9B2-BF8AEB83A23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info@ffiori.it" TargetMode="External"/><Relationship Id="rId2" Type="http://schemas.openxmlformats.org/officeDocument/2006/relationships/hyperlink" Target="mailto:info@flora.g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Visio_Drawing56666425222222222222222222222222232121252727272727272727272727272727888101113131311111.vs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Visio_Drawing56666425222222222222222222222222232121252727272727272727272727272727888101113131322222.vsd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Visio_Drawing10111111118292626262626262626262626262725252931313131313131313131313131319991112141414133333.vsdx"/></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7CFB9FFE-2BDC-4CF9-8288-39BF121DD90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algn="ctr"/>
            <a:r>
              <a:rPr lang="el-GR" sz="2800" dirty="0" smtClean="0">
                <a:solidFill>
                  <a:srgbClr val="FF0000"/>
                </a:solidFill>
              </a:rPr>
              <a:t>4.1</a:t>
            </a:r>
            <a:r>
              <a:rPr lang="el-GR" sz="2800" dirty="0" smtClean="0"/>
              <a:t> </a:t>
            </a:r>
            <a:r>
              <a:rPr lang="el-GR" sz="2800" dirty="0" err="1" smtClean="0"/>
              <a:t>Αντικειμενοστραφησ</a:t>
            </a:r>
            <a:r>
              <a:rPr lang="el-GR" sz="2800" dirty="0" smtClean="0"/>
              <a:t> </a:t>
            </a:r>
            <a:r>
              <a:rPr lang="el-GR" sz="2800" dirty="0" err="1" smtClean="0"/>
              <a:t>προγραμματισμοσ</a:t>
            </a:r>
            <a:r>
              <a:rPr lang="el-GR" sz="2800" dirty="0" smtClean="0"/>
              <a:t> </a:t>
            </a:r>
            <a:r>
              <a:rPr lang="el-GR" sz="1800" dirty="0" smtClean="0">
                <a:solidFill>
                  <a:srgbClr val="FF0000"/>
                </a:solidFill>
              </a:rPr>
              <a:t/>
            </a:r>
            <a:br>
              <a:rPr lang="el-GR" sz="1800" dirty="0" smtClean="0">
                <a:solidFill>
                  <a:srgbClr val="FF0000"/>
                </a:solidFill>
              </a:rPr>
            </a:br>
            <a:r>
              <a:rPr lang="el-GR" sz="1800" dirty="0" smtClean="0"/>
              <a:t> </a:t>
            </a:r>
            <a:endParaRPr lang="el-GR" sz="1800" dirty="0"/>
          </a:p>
        </p:txBody>
      </p:sp>
      <p:sp>
        <p:nvSpPr>
          <p:cNvPr id="6" name="5 - Ορθογώνιο"/>
          <p:cNvSpPr/>
          <p:nvPr/>
        </p:nvSpPr>
        <p:spPr>
          <a:xfrm>
            <a:off x="285720" y="1571612"/>
            <a:ext cx="7929618" cy="4247317"/>
          </a:xfrm>
          <a:prstGeom prst="rect">
            <a:avLst/>
          </a:prstGeom>
        </p:spPr>
        <p:txBody>
          <a:bodyPr wrap="square">
            <a:spAutoFit/>
          </a:bodyPr>
          <a:lstStyle/>
          <a:p>
            <a:r>
              <a:rPr lang="el-GR" dirty="0" smtClean="0">
                <a:solidFill>
                  <a:srgbClr val="FF0000"/>
                </a:solidFill>
              </a:rPr>
              <a:t>Αντικειμενοστραφής προγραμματισμός </a:t>
            </a:r>
            <a:r>
              <a:rPr lang="el-GR" dirty="0" smtClean="0"/>
              <a:t>(</a:t>
            </a:r>
            <a:r>
              <a:rPr lang="el-GR" dirty="0" err="1" smtClean="0"/>
              <a:t>object</a:t>
            </a:r>
            <a:r>
              <a:rPr lang="el-GR" dirty="0" smtClean="0"/>
              <a:t>-</a:t>
            </a:r>
            <a:r>
              <a:rPr lang="el-GR" dirty="0" err="1" smtClean="0"/>
              <a:t>oriented</a:t>
            </a:r>
            <a:r>
              <a:rPr lang="el-GR" dirty="0" smtClean="0"/>
              <a:t> </a:t>
            </a:r>
            <a:r>
              <a:rPr lang="el-GR" dirty="0" err="1" smtClean="0"/>
              <a:t>programming</a:t>
            </a:r>
            <a:r>
              <a:rPr lang="el-GR" dirty="0" smtClean="0"/>
              <a:t>) ή αντικειμενοστραφής σχεδίαση είναι μια μεθοδολογία ανάπτυξης εφαρμογών η οποία στηρίζεται σε αυτόνομες προγραμματιστικές οντότητες με δική τους ταυτότητα και συμπεριφορά. </a:t>
            </a:r>
          </a:p>
          <a:p>
            <a:r>
              <a:rPr lang="el-GR" dirty="0" smtClean="0"/>
              <a:t>Οι οντότητες αυτές καλούνται </a:t>
            </a:r>
            <a:r>
              <a:rPr lang="el-GR" b="1" dirty="0" smtClean="0">
                <a:solidFill>
                  <a:srgbClr val="00B050"/>
                </a:solidFill>
              </a:rPr>
              <a:t>αντικείμενα </a:t>
            </a:r>
            <a:r>
              <a:rPr lang="el-GR" dirty="0" smtClean="0"/>
              <a:t>(</a:t>
            </a:r>
            <a:r>
              <a:rPr lang="el-GR" dirty="0" err="1" smtClean="0"/>
              <a:t>objects</a:t>
            </a:r>
            <a:r>
              <a:rPr lang="el-GR" dirty="0" smtClean="0"/>
              <a:t>), αντιστοιχούν σε φυσικές οντότητες ή έννοιες του φυσικού μας κόσμου, και δομούνται με βάση δεδομένα (</a:t>
            </a:r>
            <a:r>
              <a:rPr lang="el-GR" b="1" dirty="0" smtClean="0">
                <a:solidFill>
                  <a:srgbClr val="00B050"/>
                </a:solidFill>
              </a:rPr>
              <a:t>ιδιότητες</a:t>
            </a:r>
            <a:r>
              <a:rPr lang="el-GR" dirty="0" smtClean="0"/>
              <a:t>) που προσδιορίζουν την υπόστασή τους και </a:t>
            </a:r>
            <a:r>
              <a:rPr lang="el-GR" b="1" dirty="0" smtClean="0">
                <a:solidFill>
                  <a:srgbClr val="00B050"/>
                </a:solidFill>
              </a:rPr>
              <a:t>ενέργειες </a:t>
            </a:r>
            <a:r>
              <a:rPr lang="el-GR" dirty="0" smtClean="0"/>
              <a:t>(κανόνες συμπεριφοράς) που εφαρμόζονται πάνω στα δεδομένα.</a:t>
            </a:r>
          </a:p>
          <a:p>
            <a:r>
              <a:rPr lang="el-GR" dirty="0" smtClean="0"/>
              <a:t> Σε μια εφαρμογή, ένα αντικείμενο είναι ο ομαδοποιημένος συνδυασμός δεδομένων και κώδικα, τα οποία έχουμε τη δυνατότητα να χειριστούμε ενιαία. </a:t>
            </a:r>
            <a:r>
              <a:rPr lang="el-GR" dirty="0" err="1" smtClean="0"/>
              <a:t>Tα</a:t>
            </a:r>
            <a:r>
              <a:rPr lang="el-GR" dirty="0" smtClean="0"/>
              <a:t> δεδομένα αποτελούν τα χαρακτηριστικά ενός αντικειμένου και αναφέρονται ως ιδιότητες (</a:t>
            </a:r>
            <a:r>
              <a:rPr lang="el-GR" dirty="0" err="1" smtClean="0"/>
              <a:t>properties</a:t>
            </a:r>
            <a:r>
              <a:rPr lang="el-GR" dirty="0" smtClean="0"/>
              <a:t>) ενώ οι ενέργειες καθορίζουν τη συμπεριφορά του. Οι ενέργειες στον αντικειμενοστραφή προγραμματισμό αναφέρονται και ως </a:t>
            </a:r>
            <a:r>
              <a:rPr lang="el-GR" dirty="0" smtClean="0">
                <a:solidFill>
                  <a:srgbClr val="00B050"/>
                </a:solidFill>
              </a:rPr>
              <a:t>μέθοδοι (</a:t>
            </a:r>
            <a:r>
              <a:rPr lang="el-GR" dirty="0" err="1" smtClean="0">
                <a:solidFill>
                  <a:srgbClr val="00B050"/>
                </a:solidFill>
              </a:rPr>
              <a:t>methods</a:t>
            </a:r>
            <a:r>
              <a:rPr lang="el-GR" dirty="0" smtClean="0">
                <a:solidFill>
                  <a:srgbClr val="00B050"/>
                </a:solidFill>
              </a:rPr>
              <a:t>).</a:t>
            </a:r>
            <a:endParaRPr lang="el-GR" dirty="0" smtClean="0">
              <a:solidFill>
                <a:srgbClr val="00B050"/>
              </a:solidFill>
              <a:latin typeface="+mj-lt"/>
              <a:ea typeface="+mj-ea"/>
              <a:cs typeface="+mj-cs"/>
            </a:endParaRPr>
          </a:p>
          <a:p>
            <a:endParaRPr lang="el-GR" dirty="0"/>
          </a:p>
        </p:txBody>
      </p:sp>
      <p:sp>
        <p:nvSpPr>
          <p:cNvPr id="7" name="4 - Τίτλος"/>
          <p:cNvSpPr txBox="1">
            <a:spLocks/>
          </p:cNvSpPr>
          <p:nvPr/>
        </p:nvSpPr>
        <p:spPr>
          <a:xfrm>
            <a:off x="642910" y="485776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1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800" dirty="0" err="1" smtClean="0"/>
              <a:t>Δραστηριοτητα</a:t>
            </a:r>
            <a:r>
              <a:rPr lang="el-GR" sz="2800" dirty="0" smtClean="0"/>
              <a:t> 2 – </a:t>
            </a:r>
            <a:r>
              <a:rPr lang="el-GR" sz="2800" dirty="0" err="1" smtClean="0"/>
              <a:t>Παραγγελια</a:t>
            </a:r>
            <a:r>
              <a:rPr lang="el-GR" sz="2800" dirty="0" smtClean="0"/>
              <a:t> </a:t>
            </a:r>
            <a:r>
              <a:rPr lang="el-GR" sz="2800" dirty="0" err="1" smtClean="0"/>
              <a:t>Πιτσασ</a:t>
            </a:r>
            <a:r>
              <a:rPr lang="el-GR" sz="2800" dirty="0" smtClean="0"/>
              <a:t>: </a:t>
            </a:r>
            <a:r>
              <a:rPr lang="el-GR" sz="2800" dirty="0" err="1" smtClean="0"/>
              <a:t>Μεθοδολογια</a:t>
            </a:r>
            <a:r>
              <a:rPr lang="el-GR" sz="2800" dirty="0" smtClean="0"/>
              <a:t> και </a:t>
            </a:r>
            <a:r>
              <a:rPr lang="el-GR" sz="2800" dirty="0" err="1" smtClean="0"/>
              <a:t>διαγραμματικη</a:t>
            </a:r>
            <a:r>
              <a:rPr lang="el-GR" sz="2800" dirty="0" smtClean="0"/>
              <a:t> </a:t>
            </a:r>
            <a:r>
              <a:rPr lang="el-GR" sz="2800" dirty="0" err="1" smtClean="0"/>
              <a:t>αναπαρασταση</a:t>
            </a:r>
            <a:r>
              <a:rPr lang="el-GR" sz="2800" dirty="0" smtClean="0"/>
              <a:t> </a:t>
            </a:r>
            <a:endParaRPr lang="el-GR" sz="2800" dirty="0"/>
          </a:p>
        </p:txBody>
      </p:sp>
      <p:sp>
        <p:nvSpPr>
          <p:cNvPr id="3" name="2 - Θέση περιεχομένου"/>
          <p:cNvSpPr>
            <a:spLocks noGrp="1"/>
          </p:cNvSpPr>
          <p:nvPr>
            <p:ph idx="1"/>
          </p:nvPr>
        </p:nvSpPr>
        <p:spPr>
          <a:xfrm>
            <a:off x="457200" y="1609416"/>
            <a:ext cx="7400948" cy="4846320"/>
          </a:xfrm>
        </p:spPr>
        <p:txBody>
          <a:bodyPr/>
          <a:lstStyle/>
          <a:p>
            <a:r>
              <a:rPr lang="el-GR" dirty="0" smtClean="0"/>
              <a:t>Ας επιστρέψουμε στο πρόβλημα «Παραγγελία πίτσας» για το οποίο θέλουμε να αναπτύξουμε την ηλεκτρονική εφαρμογή «e-</a:t>
            </a:r>
            <a:r>
              <a:rPr lang="el-GR" dirty="0" err="1" smtClean="0"/>
              <a:t>pizz</a:t>
            </a:r>
            <a:r>
              <a:rPr lang="el-GR" dirty="0" smtClean="0"/>
              <a:t>a». Εφαρμόστε τη μεθοδολογία ανάλυσης που παρουσιάστηκε στην ενότητα και δώστε τη διαγραμματική αναπαράσταση του σεναρίου της παραγγελίας σας στον κ. Αλέξανδρο και της παράδοσης της πίτσας από τον κ. Πέτρο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 Θέση περιεχομένου"/>
          <p:cNvSpPr txBox="1">
            <a:spLocks/>
          </p:cNvSpPr>
          <p:nvPr/>
        </p:nvSpPr>
        <p:spPr>
          <a:xfrm>
            <a:off x="285720" y="1142984"/>
            <a:ext cx="7381876" cy="1500198"/>
          </a:xfrm>
          <a:prstGeom prst="rect">
            <a:avLst/>
          </a:prstGeom>
        </p:spPr>
        <p:txBody>
          <a:bodyPr vert="horz">
            <a:normAutofit/>
          </a:bodyPr>
          <a:lstStyle/>
          <a:p>
            <a:pPr lvl="0"/>
            <a:r>
              <a:rPr lang="el-GR" sz="1900" dirty="0" smtClean="0"/>
              <a:t>Στο σενάριο αυτό,</a:t>
            </a:r>
          </a:p>
          <a:p>
            <a:pPr lvl="0"/>
            <a:r>
              <a:rPr lang="el-GR" sz="1900" dirty="0" smtClean="0"/>
              <a:t> Ελένη (Πελάτης)</a:t>
            </a:r>
            <a:r>
              <a:rPr lang="en-US" sz="1900" dirty="0" smtClean="0"/>
              <a:t>: </a:t>
            </a:r>
            <a:r>
              <a:rPr lang="el-GR" sz="1900" dirty="0" err="1" smtClean="0"/>
              <a:t>ΚάνειΠαραγγελία</a:t>
            </a:r>
            <a:r>
              <a:rPr lang="el-GR" sz="1900" dirty="0" smtClean="0"/>
              <a:t>()</a:t>
            </a:r>
            <a:r>
              <a:rPr lang="en-US" sz="1900" dirty="0" smtClean="0"/>
              <a:t>,</a:t>
            </a:r>
            <a:r>
              <a:rPr lang="el-GR" sz="1900" dirty="0" smtClean="0"/>
              <a:t> </a:t>
            </a:r>
            <a:r>
              <a:rPr lang="el-GR" sz="1900" dirty="0" err="1" smtClean="0"/>
              <a:t>ΑποδέχεταιΠίτσα</a:t>
            </a:r>
            <a:r>
              <a:rPr lang="el-GR" sz="1900" dirty="0" smtClean="0"/>
              <a:t>()</a:t>
            </a:r>
          </a:p>
          <a:p>
            <a:pPr lvl="0"/>
            <a:r>
              <a:rPr lang="el-GR" sz="1900" dirty="0" smtClean="0"/>
              <a:t>Αλέξανδρος (Μάγειρας/Ιδιοκτήτης Πιτσαρίας): </a:t>
            </a:r>
            <a:r>
              <a:rPr lang="el-GR" sz="1900" dirty="0" err="1" smtClean="0"/>
              <a:t>ΕτοιμάζειΠίτσα</a:t>
            </a:r>
            <a:r>
              <a:rPr lang="el-GR" sz="1900" dirty="0" smtClean="0"/>
              <a:t>()</a:t>
            </a:r>
          </a:p>
          <a:p>
            <a:pPr lvl="0"/>
            <a:r>
              <a:rPr lang="el-GR" sz="1900" dirty="0" smtClean="0"/>
              <a:t>Πέτρος (Διανομέας Πίτσας)</a:t>
            </a:r>
            <a:r>
              <a:rPr lang="en-US" sz="1900" dirty="0" smtClean="0"/>
              <a:t>: </a:t>
            </a:r>
            <a:r>
              <a:rPr lang="el-GR" sz="1900" dirty="0" err="1" smtClean="0"/>
              <a:t>ΠαραδίδειΠίτσα</a:t>
            </a:r>
            <a:r>
              <a:rPr lang="el-GR" sz="1900" dirty="0" smtClean="0"/>
              <a:t>()</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1 - Τίτλος"/>
          <p:cNvSpPr txBox="1">
            <a:spLocks/>
          </p:cNvSpPr>
          <p:nvPr/>
        </p:nvSpPr>
        <p:spPr>
          <a:xfrm>
            <a:off x="428596" y="500042"/>
            <a:ext cx="7239000" cy="428628"/>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Οι </a:t>
            </a: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βασικοι</a:t>
            </a: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ρολοι</a:t>
            </a: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υπηρεσιεσ</a:t>
            </a: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t>
            </a: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ενεργειεσ</a:t>
            </a: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t>
            </a:r>
            <a:endParaRPr lang="el-G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pic>
        <p:nvPicPr>
          <p:cNvPr id="13" name="3 - Θέση περιεχομένου" descr="cid:A7AA68A5-C462-4CF4-95A6-330840AE123A"/>
          <p:cNvPicPr>
            <a:picLocks noGrp="1"/>
          </p:cNvPicPr>
          <p:nvPr>
            <p:ph idx="1"/>
          </p:nvPr>
        </p:nvPicPr>
        <p:blipFill>
          <a:blip r:embed="rId2" r:link="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595437" y="2837656"/>
            <a:ext cx="4962525" cy="2390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txBox="1">
            <a:spLocks noGrp="1"/>
          </p:cNvSpPr>
          <p:nvPr>
            <p:ph idx="1"/>
          </p:nvPr>
        </p:nvSpPr>
        <p:spPr>
          <a:xfrm>
            <a:off x="214282" y="857232"/>
            <a:ext cx="8001056" cy="2000264"/>
          </a:xfrm>
          <a:prstGeom prst="rect">
            <a:avLst/>
          </a:prstGeom>
        </p:spPr>
        <p:txBody>
          <a:bodyPr vert="horz">
            <a:normAutofit/>
          </a:bodyPr>
          <a:lstStyle/>
          <a:p>
            <a:r>
              <a:rPr lang="el-GR" sz="1900" dirty="0" smtClean="0"/>
              <a:t>Για κάθε αντικείμενο, είναι οι εξής:</a:t>
            </a:r>
          </a:p>
          <a:p>
            <a:pPr lvl="0">
              <a:buFont typeface="Arial" pitchFamily="34" charset="0"/>
              <a:buChar char="•"/>
            </a:pPr>
            <a:r>
              <a:rPr lang="el-GR" sz="1900" dirty="0" smtClean="0"/>
              <a:t>Ελένη (Πελάτης): Όνομα, Επώνυμο, Διεύθυνση, Τηλέφωνο</a:t>
            </a:r>
          </a:p>
          <a:p>
            <a:pPr lvl="0">
              <a:buFont typeface="Arial" pitchFamily="34" charset="0"/>
              <a:buChar char="•"/>
            </a:pPr>
            <a:r>
              <a:rPr lang="el-GR" sz="1900" dirty="0" smtClean="0"/>
              <a:t>Αλέξανδρος (Μάγειρας/Ιδιοκτήτης Πιτσαρίας): Όνομα, Επώνυμο, Διεύθυνση, Τηλέφωνο</a:t>
            </a:r>
          </a:p>
          <a:p>
            <a:pPr lvl="0">
              <a:buFont typeface="Arial" pitchFamily="34" charset="0"/>
              <a:buChar char="•"/>
            </a:pPr>
            <a:r>
              <a:rPr lang="el-GR" sz="1900" dirty="0" smtClean="0"/>
              <a:t>Πέτρος (Διανομέας Πίτσας): Όνομα, Επώνυμο, Διεύθυνση, Τηλέφωνο</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1 - Τίτλος"/>
          <p:cNvSpPr txBox="1">
            <a:spLocks/>
          </p:cNvSpPr>
          <p:nvPr/>
        </p:nvSpPr>
        <p:spPr>
          <a:xfrm>
            <a:off x="428596" y="214290"/>
            <a:ext cx="7239000" cy="465754"/>
          </a:xfrm>
          <a:prstGeom prst="rect">
            <a:avLst/>
          </a:prstGeom>
        </p:spPr>
        <p:txBody>
          <a:bodyPr vert="horz" lIns="45720" tIns="0" rIns="45720" bIns="0" anchor="b" anchorCtr="0">
            <a:normAutofit/>
          </a:bodyPr>
          <a:lstStyle/>
          <a:p>
            <a:pPr lvl="0">
              <a:spcBef>
                <a:spcPct val="0"/>
              </a:spcBef>
            </a:pP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ιδιοτητεσ</a:t>
            </a:r>
            <a:endParaRPr lang="el-G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pic>
        <p:nvPicPr>
          <p:cNvPr id="6" name="5 - Εικόνα" descr="cid:60984379-A3BD-4E57-B592-02B7C4342EF5"/>
          <p:cNvPicPr/>
          <p:nvPr/>
        </p:nvPicPr>
        <p:blipFill>
          <a:blip r:embed="rId2" r:link="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000232" y="2928934"/>
            <a:ext cx="4744529" cy="3713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err="1" smtClean="0"/>
              <a:t>Προβλημα</a:t>
            </a:r>
            <a:r>
              <a:rPr lang="el-GR" dirty="0" smtClean="0"/>
              <a:t> </a:t>
            </a:r>
            <a:r>
              <a:rPr lang="el-GR" dirty="0" err="1" smtClean="0"/>
              <a:t>αποστολησ</a:t>
            </a:r>
            <a:r>
              <a:rPr lang="el-GR" dirty="0" smtClean="0"/>
              <a:t> </a:t>
            </a:r>
            <a:r>
              <a:rPr lang="el-GR" dirty="0" err="1" smtClean="0"/>
              <a:t>λουλουδιων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Έστω ότι η</a:t>
            </a:r>
            <a:r>
              <a:rPr lang="el-GR" dirty="0" smtClean="0">
                <a:solidFill>
                  <a:srgbClr val="7030A0"/>
                </a:solidFill>
              </a:rPr>
              <a:t> μαμά </a:t>
            </a:r>
            <a:r>
              <a:rPr lang="el-GR" dirty="0" smtClean="0"/>
              <a:t>σας ήθελε να στείλει λουλούδια στη φίλη της την </a:t>
            </a:r>
            <a:r>
              <a:rPr lang="el-GR" dirty="0" smtClean="0">
                <a:solidFill>
                  <a:srgbClr val="7030A0"/>
                </a:solidFill>
              </a:rPr>
              <a:t>Άννα</a:t>
            </a:r>
            <a:r>
              <a:rPr lang="el-GR" dirty="0" smtClean="0"/>
              <a:t> που γιόρταζε αλλά το τελευταίο διάστημα κατοικούσε στη Ρώμη! Η μητέρα σας, η οποία ήταν αδύνατο να πάει αυτοπροσώπως τα λουλούδια στην Άννα, έπρεπε να επισκεφθεί το ανθοπωλείο της γειτονιάς, να δώσει τα προσωπικά της στοιχεία (όνομα, επώνυμο, διεύθυνση, τηλέφωνο, </a:t>
            </a:r>
            <a:r>
              <a:rPr lang="el-GR" dirty="0" err="1" smtClean="0"/>
              <a:t>email</a:t>
            </a:r>
            <a:r>
              <a:rPr lang="el-GR" dirty="0" smtClean="0"/>
              <a:t>), να περιγράψει στον κ. </a:t>
            </a:r>
            <a:r>
              <a:rPr lang="el-GR" dirty="0" smtClean="0">
                <a:solidFill>
                  <a:srgbClr val="7030A0"/>
                </a:solidFill>
              </a:rPr>
              <a:t>Γιώργο</a:t>
            </a:r>
            <a:r>
              <a:rPr lang="el-GR" dirty="0" smtClean="0"/>
              <a:t> τον ανθοπώλη το είδος της ανθοδέσμης που ήθελε να στείλει, να δώσει τη διεύθυνση και τα στοιχεία επικοινωνίας της Άννας στη Ρώμη και τέλος Ήταν σίγουρη ότι η ανθοδέσμη με τις ευχές της θα έφταναν έγκαιρα στη φίλη της.</a:t>
            </a:r>
          </a:p>
          <a:p>
            <a:r>
              <a:rPr lang="el-GR" dirty="0" smtClean="0"/>
              <a:t>Αυτό, βέβαια, έκρυβε ένα ολόκληρο σχέδιο ενεργειών για τον κ. </a:t>
            </a:r>
            <a:r>
              <a:rPr lang="el-GR" dirty="0" smtClean="0">
                <a:solidFill>
                  <a:srgbClr val="7030A0"/>
                </a:solidFill>
              </a:rPr>
              <a:t>Γιώργο, </a:t>
            </a:r>
            <a:r>
              <a:rPr lang="el-GR" dirty="0" smtClean="0"/>
              <a:t>ο οποίος έπρεπε να στείλει ένα μήνυμα στο δίκτυο ανθοπωλών που συμμετείχε για να </a:t>
            </a:r>
            <a:r>
              <a:rPr lang="el-GR" dirty="0" smtClean="0">
                <a:solidFill>
                  <a:srgbClr val="FF0000"/>
                </a:solidFill>
              </a:rPr>
              <a:t>εντοπίσει συνεργαζόμενο </a:t>
            </a:r>
            <a:r>
              <a:rPr lang="el-GR" dirty="0" smtClean="0"/>
              <a:t>ανθοπωλείο στη Ρώμη και να αποστείλει τα στοιχεία της παραγγελίας της μαμάς, ο τοπικός ανθοπώλης κ. </a:t>
            </a:r>
            <a:r>
              <a:rPr lang="el-GR" dirty="0" smtClean="0">
                <a:solidFill>
                  <a:srgbClr val="7030A0"/>
                </a:solidFill>
              </a:rPr>
              <a:t>Τζιοβάνι</a:t>
            </a:r>
            <a:r>
              <a:rPr lang="el-GR" dirty="0" smtClean="0"/>
              <a:t> να </a:t>
            </a:r>
            <a:r>
              <a:rPr lang="el-GR" dirty="0" smtClean="0">
                <a:solidFill>
                  <a:srgbClr val="FF0000"/>
                </a:solidFill>
              </a:rPr>
              <a:t>αποδεχτεί</a:t>
            </a:r>
            <a:r>
              <a:rPr lang="el-GR" dirty="0" smtClean="0"/>
              <a:t> τη συνεργασία, να </a:t>
            </a:r>
            <a:r>
              <a:rPr lang="el-GR" dirty="0" smtClean="0">
                <a:solidFill>
                  <a:srgbClr val="FF0000"/>
                </a:solidFill>
              </a:rPr>
              <a:t>αναθέσει</a:t>
            </a:r>
            <a:r>
              <a:rPr lang="el-GR" dirty="0" smtClean="0"/>
              <a:t> στον ανθοδέτη του κ. </a:t>
            </a:r>
            <a:r>
              <a:rPr lang="el-GR" dirty="0" smtClean="0">
                <a:solidFill>
                  <a:srgbClr val="7030A0"/>
                </a:solidFill>
              </a:rPr>
              <a:t>Αντόνιο </a:t>
            </a:r>
            <a:r>
              <a:rPr lang="el-GR" dirty="0" smtClean="0"/>
              <a:t>να </a:t>
            </a:r>
            <a:r>
              <a:rPr lang="el-GR" dirty="0" smtClean="0">
                <a:solidFill>
                  <a:srgbClr val="FF0000"/>
                </a:solidFill>
              </a:rPr>
              <a:t>φτιάξει</a:t>
            </a:r>
            <a:r>
              <a:rPr lang="el-GR" dirty="0" smtClean="0"/>
              <a:t> την ανθοδέσμη και στη συνέχεια </a:t>
            </a:r>
            <a:r>
              <a:rPr lang="el-GR" dirty="0" smtClean="0">
                <a:solidFill>
                  <a:srgbClr val="FF0000"/>
                </a:solidFill>
              </a:rPr>
              <a:t>να καλέσει </a:t>
            </a:r>
            <a:r>
              <a:rPr lang="el-GR" dirty="0" smtClean="0"/>
              <a:t>τον </a:t>
            </a:r>
            <a:r>
              <a:rPr lang="el-GR" dirty="0" err="1" smtClean="0"/>
              <a:t>ταχυμεταφορέα</a:t>
            </a:r>
            <a:r>
              <a:rPr lang="el-GR" dirty="0" smtClean="0"/>
              <a:t> κ. </a:t>
            </a:r>
            <a:r>
              <a:rPr lang="el-GR" dirty="0" err="1" smtClean="0">
                <a:solidFill>
                  <a:srgbClr val="7030A0"/>
                </a:solidFill>
              </a:rPr>
              <a:t>Πέπε</a:t>
            </a:r>
            <a:r>
              <a:rPr lang="el-GR" dirty="0" smtClean="0"/>
              <a:t> να </a:t>
            </a:r>
            <a:r>
              <a:rPr lang="el-GR" dirty="0" smtClean="0">
                <a:solidFill>
                  <a:srgbClr val="FF0000"/>
                </a:solidFill>
              </a:rPr>
              <a:t>παραδώσει</a:t>
            </a:r>
            <a:r>
              <a:rPr lang="el-GR" dirty="0" smtClean="0"/>
              <a:t> την ανθοδέσμη στην κα Άννα.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965820"/>
          </a:xfrm>
        </p:spPr>
        <p:txBody>
          <a:bodyPr/>
          <a:lstStyle/>
          <a:p>
            <a:pPr algn="ctr"/>
            <a:r>
              <a:rPr lang="el-GR" dirty="0" err="1" smtClean="0"/>
              <a:t>αντικειμενα</a:t>
            </a:r>
            <a:endParaRPr lang="el-GR" dirty="0"/>
          </a:p>
        </p:txBody>
      </p:sp>
      <p:sp>
        <p:nvSpPr>
          <p:cNvPr id="3" name="2 - Θέση περιεχομένου"/>
          <p:cNvSpPr>
            <a:spLocks noGrp="1"/>
          </p:cNvSpPr>
          <p:nvPr>
            <p:ph idx="1"/>
          </p:nvPr>
        </p:nvSpPr>
        <p:spPr>
          <a:xfrm>
            <a:off x="428596" y="2928934"/>
            <a:ext cx="7239000" cy="3071834"/>
          </a:xfrm>
        </p:spPr>
        <p:txBody>
          <a:bodyPr/>
          <a:lstStyle/>
          <a:p>
            <a:r>
              <a:rPr lang="el-GR" dirty="0" smtClean="0"/>
              <a:t>Μαμά (Πελάτης),</a:t>
            </a:r>
          </a:p>
          <a:p>
            <a:r>
              <a:rPr lang="el-GR" dirty="0" smtClean="0"/>
              <a:t>Γιώργος (Ανθοπώλης),</a:t>
            </a:r>
          </a:p>
          <a:p>
            <a:r>
              <a:rPr lang="el-GR" dirty="0" smtClean="0"/>
              <a:t>Τζιοβάνι (Ανθοπώλης),</a:t>
            </a:r>
          </a:p>
          <a:p>
            <a:r>
              <a:rPr lang="el-GR" dirty="0" smtClean="0"/>
              <a:t>Αντόνιο (Ανθοδέτης),</a:t>
            </a:r>
          </a:p>
          <a:p>
            <a:r>
              <a:rPr lang="el-GR" dirty="0" err="1" smtClean="0"/>
              <a:t>Πέπε</a:t>
            </a:r>
            <a:r>
              <a:rPr lang="el-GR" dirty="0" smtClean="0"/>
              <a:t> (</a:t>
            </a:r>
            <a:r>
              <a:rPr lang="el-GR" dirty="0" err="1" smtClean="0"/>
              <a:t>Ταχυμεταφορέας</a:t>
            </a:r>
            <a:r>
              <a:rPr lang="el-GR" dirty="0" smtClean="0"/>
              <a:t>),</a:t>
            </a:r>
          </a:p>
          <a:p>
            <a:r>
              <a:rPr lang="el-GR" dirty="0" smtClean="0"/>
              <a:t>Άννα (Πελάτης)</a:t>
            </a:r>
            <a:endParaRPr lang="el-GR" dirty="0"/>
          </a:p>
        </p:txBody>
      </p:sp>
      <p:sp>
        <p:nvSpPr>
          <p:cNvPr id="4" name="3 - TextBox"/>
          <p:cNvSpPr txBox="1"/>
          <p:nvPr/>
        </p:nvSpPr>
        <p:spPr>
          <a:xfrm>
            <a:off x="500034" y="1571612"/>
            <a:ext cx="7358114" cy="646331"/>
          </a:xfrm>
          <a:prstGeom prst="rect">
            <a:avLst/>
          </a:prstGeom>
          <a:noFill/>
        </p:spPr>
        <p:txBody>
          <a:bodyPr wrap="square" rtlCol="0">
            <a:spAutoFit/>
          </a:bodyPr>
          <a:lstStyle/>
          <a:p>
            <a:r>
              <a:rPr lang="el-GR" dirty="0" smtClean="0"/>
              <a:t>Βρίσκω τα άτομα που εμπλέκονται στην διαδικασία αποστολής λουλουδιών.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822944"/>
          </a:xfrm>
        </p:spPr>
        <p:txBody>
          <a:bodyPr/>
          <a:lstStyle/>
          <a:p>
            <a:pPr algn="ctr"/>
            <a:r>
              <a:rPr lang="el-GR" dirty="0" err="1" smtClean="0"/>
              <a:t>ιδιοτητεσ</a:t>
            </a:r>
            <a:endParaRPr lang="el-GR" dirty="0"/>
          </a:p>
        </p:txBody>
      </p:sp>
      <p:sp>
        <p:nvSpPr>
          <p:cNvPr id="3" name="2 - Θέση περιεχομένου"/>
          <p:cNvSpPr>
            <a:spLocks noGrp="1"/>
          </p:cNvSpPr>
          <p:nvPr>
            <p:ph idx="1"/>
          </p:nvPr>
        </p:nvSpPr>
        <p:spPr>
          <a:xfrm>
            <a:off x="457200" y="1643050"/>
            <a:ext cx="7239000" cy="4812686"/>
          </a:xfrm>
        </p:spPr>
        <p:txBody>
          <a:bodyPr>
            <a:normAutofit/>
          </a:bodyPr>
          <a:lstStyle/>
          <a:p>
            <a:r>
              <a:rPr lang="el-GR" sz="1600" dirty="0" smtClean="0">
                <a:solidFill>
                  <a:srgbClr val="7030A0"/>
                </a:solidFill>
              </a:rPr>
              <a:t>Μαμά (Πελάτης): </a:t>
            </a:r>
            <a:r>
              <a:rPr lang="el-GR" sz="1600" u="sng" dirty="0" smtClean="0"/>
              <a:t>Όνομα, Επώνυμο, Διεύθυνση, Τηλέφωνο, </a:t>
            </a:r>
            <a:r>
              <a:rPr lang="el-GR" sz="1600" u="sng" dirty="0" err="1" smtClean="0"/>
              <a:t>Email</a:t>
            </a:r>
            <a:endParaRPr lang="el-GR" sz="1600" u="sng" dirty="0" smtClean="0"/>
          </a:p>
          <a:p>
            <a:r>
              <a:rPr lang="el-GR" sz="1600" dirty="0" smtClean="0">
                <a:solidFill>
                  <a:srgbClr val="7030A0"/>
                </a:solidFill>
              </a:rPr>
              <a:t>Άννα (Πελάτης): </a:t>
            </a:r>
            <a:r>
              <a:rPr lang="el-GR" sz="1600" u="sng" dirty="0" smtClean="0"/>
              <a:t>Όνομα, Επώνυμο, Διεύθυνση, Τηλέφωνο, </a:t>
            </a:r>
            <a:r>
              <a:rPr lang="el-GR" sz="1600" u="sng" dirty="0" err="1" smtClean="0"/>
              <a:t>Email</a:t>
            </a:r>
            <a:r>
              <a:rPr lang="el-GR" sz="1600" u="sng" dirty="0" smtClean="0"/>
              <a:t> </a:t>
            </a:r>
          </a:p>
          <a:p>
            <a:r>
              <a:rPr lang="el-GR" sz="1600" dirty="0" smtClean="0">
                <a:solidFill>
                  <a:srgbClr val="7030A0"/>
                </a:solidFill>
              </a:rPr>
              <a:t>Γιώργος (Ανθοπώλης): </a:t>
            </a:r>
            <a:r>
              <a:rPr lang="el-GR" sz="1600" u="sng" dirty="0" smtClean="0"/>
              <a:t>Επωνυμία εταιρείας, Όνομα Ιδιοκτήτη, Επώνυμο Ιδιοκτήτη, Διεύθυνση, ΑΦΜ, Τηλέφωνο, </a:t>
            </a:r>
            <a:r>
              <a:rPr lang="el-GR" sz="1600" u="sng" dirty="0" err="1" smtClean="0"/>
              <a:t>Email</a:t>
            </a:r>
            <a:r>
              <a:rPr lang="el-GR" sz="1600" u="sng" dirty="0" smtClean="0"/>
              <a:t>, Τραπεζικός Λογαριασμός, Κωδικός Δικτύου Συνεργασίας</a:t>
            </a:r>
          </a:p>
          <a:p>
            <a:r>
              <a:rPr lang="el-GR" sz="1600" dirty="0" smtClean="0"/>
              <a:t> </a:t>
            </a:r>
            <a:r>
              <a:rPr lang="el-GR" sz="1600" dirty="0" smtClean="0">
                <a:solidFill>
                  <a:srgbClr val="7030A0"/>
                </a:solidFill>
              </a:rPr>
              <a:t>Τζιοβάνι (Ανθοπώλης): </a:t>
            </a:r>
            <a:r>
              <a:rPr lang="el-GR" sz="1600" u="sng" dirty="0" smtClean="0"/>
              <a:t>Επωνυμία εταιρείας, Όνομα Ιδιοκτήτη, Επώνυμο Ιδιοκτήτη, Διεύθυνση, ΑΦΜ, Τηλέφωνο, </a:t>
            </a:r>
            <a:r>
              <a:rPr lang="el-GR" sz="1600" u="sng" dirty="0" err="1" smtClean="0"/>
              <a:t>Email</a:t>
            </a:r>
            <a:r>
              <a:rPr lang="el-GR" sz="1600" u="sng" dirty="0" smtClean="0"/>
              <a:t>, Τραπεζικός Λογαριασμός, Κωδικός Δικτύου Συνεργασίας</a:t>
            </a:r>
          </a:p>
          <a:p>
            <a:r>
              <a:rPr lang="el-GR" sz="1600" dirty="0" smtClean="0">
                <a:solidFill>
                  <a:srgbClr val="7030A0"/>
                </a:solidFill>
              </a:rPr>
              <a:t>Αντόνιο (Ανθοδέτης): </a:t>
            </a:r>
            <a:r>
              <a:rPr lang="el-GR" sz="1600" u="sng" dirty="0" smtClean="0"/>
              <a:t>Επωνυμία εταιρείας, Όνομα Ιδιοκτήτη, Επώνυμο Ιδιοκτήτη, </a:t>
            </a:r>
            <a:r>
              <a:rPr lang="el-GR" sz="1600" u="sng" dirty="0" err="1" smtClean="0"/>
              <a:t>Διεύθυνση,ΑΦΜ</a:t>
            </a:r>
            <a:r>
              <a:rPr lang="el-GR" sz="1600" u="sng" dirty="0" smtClean="0"/>
              <a:t>, Τηλέφωνο, </a:t>
            </a:r>
            <a:r>
              <a:rPr lang="el-GR" sz="1600" u="sng" dirty="0" err="1" smtClean="0"/>
              <a:t>Email</a:t>
            </a:r>
            <a:r>
              <a:rPr lang="el-GR" sz="1600" u="sng" dirty="0" smtClean="0"/>
              <a:t>, Ειδικότητα, Ωριαία αμοιβή</a:t>
            </a:r>
          </a:p>
          <a:p>
            <a:r>
              <a:rPr lang="el-GR" sz="1600" dirty="0" err="1" smtClean="0">
                <a:solidFill>
                  <a:srgbClr val="7030A0"/>
                </a:solidFill>
              </a:rPr>
              <a:t>Πέπε</a:t>
            </a:r>
            <a:r>
              <a:rPr lang="el-GR" sz="1600" dirty="0" smtClean="0">
                <a:solidFill>
                  <a:srgbClr val="7030A0"/>
                </a:solidFill>
              </a:rPr>
              <a:t> (</a:t>
            </a:r>
            <a:r>
              <a:rPr lang="el-GR" sz="1600" dirty="0" err="1" smtClean="0">
                <a:solidFill>
                  <a:srgbClr val="7030A0"/>
                </a:solidFill>
              </a:rPr>
              <a:t>Ταχυμεταφορέας</a:t>
            </a:r>
            <a:r>
              <a:rPr lang="el-GR" sz="1600" dirty="0" smtClean="0">
                <a:solidFill>
                  <a:srgbClr val="7030A0"/>
                </a:solidFill>
              </a:rPr>
              <a:t>): </a:t>
            </a:r>
            <a:r>
              <a:rPr lang="el-GR" sz="1600" u="sng" dirty="0" smtClean="0"/>
              <a:t>Επωνυμία εταιρείας, Όνομα Ιδιοκτήτη, Επώνυμο Ιδιοκτήτη, Διεύθυνση, ΑΦΜ, Τηλέφωνο, </a:t>
            </a:r>
            <a:r>
              <a:rPr lang="el-GR" sz="1600" u="sng" dirty="0" err="1" smtClean="0"/>
              <a:t>Email</a:t>
            </a:r>
            <a:r>
              <a:rPr lang="el-GR" sz="1600" u="sng" dirty="0" smtClean="0"/>
              <a:t>, Τύπος</a:t>
            </a:r>
            <a:endParaRPr lang="el-GR" sz="1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822944"/>
          </a:xfrm>
        </p:spPr>
        <p:txBody>
          <a:bodyPr/>
          <a:lstStyle/>
          <a:p>
            <a:pPr algn="ctr"/>
            <a:r>
              <a:rPr lang="el-GR" dirty="0" err="1" smtClean="0"/>
              <a:t>Ενεργειεσ</a:t>
            </a:r>
            <a:r>
              <a:rPr lang="el-GR" dirty="0" smtClean="0"/>
              <a:t>-</a:t>
            </a:r>
            <a:r>
              <a:rPr lang="el-GR" dirty="0" err="1" smtClean="0"/>
              <a:t>μεθοδοι</a:t>
            </a:r>
            <a:endParaRPr lang="el-GR" dirty="0"/>
          </a:p>
        </p:txBody>
      </p:sp>
      <p:sp>
        <p:nvSpPr>
          <p:cNvPr id="3" name="2 - Θέση περιεχομένου"/>
          <p:cNvSpPr>
            <a:spLocks noGrp="1"/>
          </p:cNvSpPr>
          <p:nvPr>
            <p:ph idx="1"/>
          </p:nvPr>
        </p:nvSpPr>
        <p:spPr/>
        <p:txBody>
          <a:bodyPr>
            <a:normAutofit/>
          </a:bodyPr>
          <a:lstStyle/>
          <a:p>
            <a:r>
              <a:rPr lang="el-GR" sz="1600" dirty="0" smtClean="0"/>
              <a:t>Μαμά (Πελάτης): </a:t>
            </a:r>
            <a:r>
              <a:rPr lang="el-GR" sz="1600" dirty="0" err="1" smtClean="0">
                <a:solidFill>
                  <a:srgbClr val="00B050"/>
                </a:solidFill>
              </a:rPr>
              <a:t>ΚάνειΠαραγγελία</a:t>
            </a:r>
            <a:r>
              <a:rPr lang="el-GR" sz="1600" dirty="0" smtClean="0">
                <a:solidFill>
                  <a:srgbClr val="00B050"/>
                </a:solidFill>
              </a:rPr>
              <a:t>()</a:t>
            </a:r>
          </a:p>
          <a:p>
            <a:r>
              <a:rPr lang="el-GR" sz="1600" dirty="0" smtClean="0"/>
              <a:t>Γιώργος (Ανθοπώλης): </a:t>
            </a:r>
            <a:r>
              <a:rPr lang="el-GR" sz="1600" dirty="0" err="1" smtClean="0">
                <a:solidFill>
                  <a:srgbClr val="00B050"/>
                </a:solidFill>
              </a:rPr>
              <a:t>δέχεταιΠαραγγελία</a:t>
            </a:r>
            <a:r>
              <a:rPr lang="el-GR" sz="1600" dirty="0" smtClean="0">
                <a:solidFill>
                  <a:srgbClr val="00B050"/>
                </a:solidFill>
              </a:rPr>
              <a:t>(), </a:t>
            </a:r>
            <a:r>
              <a:rPr lang="el-GR" sz="1600" dirty="0" err="1" smtClean="0">
                <a:solidFill>
                  <a:srgbClr val="00B050"/>
                </a:solidFill>
              </a:rPr>
              <a:t>ΖητάΣυνεργασία</a:t>
            </a:r>
            <a:r>
              <a:rPr lang="el-GR" sz="1600" dirty="0" smtClean="0">
                <a:solidFill>
                  <a:srgbClr val="00B050"/>
                </a:solidFill>
              </a:rPr>
              <a:t>()</a:t>
            </a:r>
          </a:p>
          <a:p>
            <a:r>
              <a:rPr lang="el-GR" sz="1600" dirty="0" smtClean="0"/>
              <a:t>Τζιοβάνι (Ανθοπώλης): </a:t>
            </a:r>
            <a:r>
              <a:rPr lang="el-GR" sz="1600" dirty="0" err="1" smtClean="0">
                <a:solidFill>
                  <a:srgbClr val="00B050"/>
                </a:solidFill>
              </a:rPr>
              <a:t>ΑποδέχεταιΣυνεργασία</a:t>
            </a:r>
            <a:r>
              <a:rPr lang="el-GR" sz="1600" dirty="0" smtClean="0">
                <a:solidFill>
                  <a:srgbClr val="00B050"/>
                </a:solidFill>
              </a:rPr>
              <a:t>(), </a:t>
            </a:r>
            <a:r>
              <a:rPr lang="el-GR" sz="1600" dirty="0" err="1" smtClean="0">
                <a:solidFill>
                  <a:srgbClr val="00B050"/>
                </a:solidFill>
              </a:rPr>
              <a:t>ΑναθέτειΑνθοδεσία</a:t>
            </a:r>
            <a:r>
              <a:rPr lang="el-GR" sz="1600" dirty="0" smtClean="0">
                <a:solidFill>
                  <a:srgbClr val="00B050"/>
                </a:solidFill>
              </a:rPr>
              <a:t>(), </a:t>
            </a:r>
            <a:r>
              <a:rPr lang="el-GR" sz="1600" dirty="0" err="1" smtClean="0">
                <a:solidFill>
                  <a:srgbClr val="00B050"/>
                </a:solidFill>
              </a:rPr>
              <a:t>ΑναθέτειΠαράδοση</a:t>
            </a:r>
            <a:r>
              <a:rPr lang="el-GR" sz="1600" dirty="0" smtClean="0">
                <a:solidFill>
                  <a:srgbClr val="00B050"/>
                </a:solidFill>
              </a:rPr>
              <a:t>()</a:t>
            </a:r>
          </a:p>
          <a:p>
            <a:r>
              <a:rPr lang="el-GR" sz="1600" dirty="0" smtClean="0"/>
              <a:t>Αντόνιο (Ανθοδέτης): </a:t>
            </a:r>
            <a:r>
              <a:rPr lang="el-GR" sz="1600" dirty="0" err="1" smtClean="0">
                <a:solidFill>
                  <a:srgbClr val="00B050"/>
                </a:solidFill>
              </a:rPr>
              <a:t>ΕτοιμάζειΑνθοδέσμη</a:t>
            </a:r>
            <a:r>
              <a:rPr lang="el-GR" sz="1600" dirty="0" smtClean="0">
                <a:solidFill>
                  <a:srgbClr val="00B050"/>
                </a:solidFill>
              </a:rPr>
              <a:t>()</a:t>
            </a:r>
          </a:p>
          <a:p>
            <a:r>
              <a:rPr lang="el-GR" sz="1600" dirty="0" err="1" smtClean="0"/>
              <a:t>Πέπε</a:t>
            </a:r>
            <a:r>
              <a:rPr lang="el-GR" sz="1600" dirty="0" smtClean="0"/>
              <a:t> (</a:t>
            </a:r>
            <a:r>
              <a:rPr lang="el-GR" sz="1600" dirty="0" err="1" smtClean="0"/>
              <a:t>Ταχυμεταφορέας</a:t>
            </a:r>
            <a:r>
              <a:rPr lang="el-GR" sz="1600" dirty="0" smtClean="0"/>
              <a:t>): </a:t>
            </a:r>
            <a:r>
              <a:rPr lang="el-GR" sz="1600" dirty="0" err="1" smtClean="0">
                <a:solidFill>
                  <a:srgbClr val="00B050"/>
                </a:solidFill>
              </a:rPr>
              <a:t>ΠαραδίδειΑνθοδέσμη</a:t>
            </a:r>
            <a:r>
              <a:rPr lang="el-GR" sz="1600" dirty="0" smtClean="0">
                <a:solidFill>
                  <a:srgbClr val="00B050"/>
                </a:solidFill>
              </a:rPr>
              <a:t>()</a:t>
            </a:r>
          </a:p>
          <a:p>
            <a:r>
              <a:rPr lang="el-GR" sz="1600" dirty="0" smtClean="0"/>
              <a:t>Άννα (Πελάτης): </a:t>
            </a:r>
            <a:r>
              <a:rPr lang="el-GR" sz="1600" dirty="0" err="1" smtClean="0">
                <a:solidFill>
                  <a:srgbClr val="00B050"/>
                </a:solidFill>
              </a:rPr>
              <a:t>ΠαραλαμβάνειΑνθοδέσμη</a:t>
            </a:r>
            <a:r>
              <a:rPr lang="el-GR" sz="1600" dirty="0" smtClean="0">
                <a:solidFill>
                  <a:srgbClr val="00B050"/>
                </a:solidFill>
              </a:rPr>
              <a:t>()</a:t>
            </a:r>
            <a:endParaRPr lang="el-GR" sz="1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894382"/>
          </a:xfrm>
        </p:spPr>
        <p:txBody>
          <a:bodyPr/>
          <a:lstStyle/>
          <a:p>
            <a:r>
              <a:rPr lang="el-GR" dirty="0" err="1" smtClean="0"/>
              <a:t>Ειδοσ</a:t>
            </a:r>
            <a:r>
              <a:rPr lang="el-GR" dirty="0" smtClean="0"/>
              <a:t> </a:t>
            </a:r>
            <a:r>
              <a:rPr lang="el-GR" dirty="0" err="1" smtClean="0"/>
              <a:t>συνεργασιασ</a:t>
            </a:r>
            <a:r>
              <a:rPr lang="el-GR" dirty="0" smtClean="0"/>
              <a:t> / </a:t>
            </a:r>
            <a:r>
              <a:rPr lang="el-GR" dirty="0" err="1" smtClean="0"/>
              <a:t>σχεσεισ</a:t>
            </a:r>
            <a:endParaRPr lang="el-GR" dirty="0"/>
          </a:p>
        </p:txBody>
      </p:sp>
      <p:sp>
        <p:nvSpPr>
          <p:cNvPr id="3" name="2 - Θέση περιεχομένου"/>
          <p:cNvSpPr>
            <a:spLocks noGrp="1"/>
          </p:cNvSpPr>
          <p:nvPr>
            <p:ph idx="1"/>
          </p:nvPr>
        </p:nvSpPr>
        <p:spPr/>
        <p:txBody>
          <a:bodyPr>
            <a:normAutofit/>
          </a:bodyPr>
          <a:lstStyle/>
          <a:p>
            <a:r>
              <a:rPr lang="el-GR" sz="1800" dirty="0" smtClean="0">
                <a:solidFill>
                  <a:srgbClr val="FF0000"/>
                </a:solidFill>
              </a:rPr>
              <a:t>Παραγγελία</a:t>
            </a:r>
            <a:r>
              <a:rPr lang="el-GR" sz="1800" dirty="0" smtClean="0"/>
              <a:t>: Μαμά (Πελάτης) - Γιώργος (Ανθοπώλης)</a:t>
            </a:r>
          </a:p>
          <a:p>
            <a:r>
              <a:rPr lang="el-GR" sz="1800" dirty="0" smtClean="0">
                <a:solidFill>
                  <a:srgbClr val="FF0000"/>
                </a:solidFill>
              </a:rPr>
              <a:t>Συνεργασία</a:t>
            </a:r>
            <a:r>
              <a:rPr lang="el-GR" sz="1800" dirty="0" smtClean="0"/>
              <a:t>: Γιώργος (Ανθοπώλης) - Τζιοβάνι (Ανθοπώλης)</a:t>
            </a:r>
          </a:p>
          <a:p>
            <a:r>
              <a:rPr lang="el-GR" sz="1800" dirty="0" smtClean="0">
                <a:solidFill>
                  <a:srgbClr val="FF0000"/>
                </a:solidFill>
              </a:rPr>
              <a:t>Ανάθεση </a:t>
            </a:r>
            <a:r>
              <a:rPr lang="el-GR" sz="1800" dirty="0" err="1" smtClean="0">
                <a:solidFill>
                  <a:srgbClr val="FF0000"/>
                </a:solidFill>
              </a:rPr>
              <a:t>ανθοδεσίας</a:t>
            </a:r>
            <a:r>
              <a:rPr lang="el-GR" sz="1800" dirty="0" smtClean="0"/>
              <a:t>: Τζιοβάνι (Ανθοπώλης) - Αντόνιο (Ανθοδέτης)</a:t>
            </a:r>
          </a:p>
          <a:p>
            <a:r>
              <a:rPr lang="el-GR" sz="1800" dirty="0" smtClean="0">
                <a:solidFill>
                  <a:srgbClr val="FF0000"/>
                </a:solidFill>
              </a:rPr>
              <a:t>Ανάθεση παράδοσης</a:t>
            </a:r>
            <a:r>
              <a:rPr lang="el-GR" sz="1800" dirty="0" smtClean="0"/>
              <a:t>: Τζιοβάνι (Ανθοπώλης) - </a:t>
            </a:r>
            <a:r>
              <a:rPr lang="el-GR" sz="1800" dirty="0" err="1" smtClean="0"/>
              <a:t>Πέπε</a:t>
            </a:r>
            <a:r>
              <a:rPr lang="el-GR" sz="1800" dirty="0" smtClean="0"/>
              <a:t> (</a:t>
            </a:r>
            <a:r>
              <a:rPr lang="el-GR" sz="1800" dirty="0" err="1" smtClean="0"/>
              <a:t>Ταχυμεταφορέας</a:t>
            </a:r>
            <a:r>
              <a:rPr lang="el-GR" sz="1800" dirty="0" smtClean="0"/>
              <a:t>)</a:t>
            </a:r>
          </a:p>
          <a:p>
            <a:r>
              <a:rPr lang="el-GR" sz="1800" dirty="0" smtClean="0">
                <a:solidFill>
                  <a:srgbClr val="FF0000"/>
                </a:solidFill>
              </a:rPr>
              <a:t>Παράδοση</a:t>
            </a:r>
            <a:r>
              <a:rPr lang="el-GR" sz="1800" dirty="0" smtClean="0"/>
              <a:t>: </a:t>
            </a:r>
            <a:r>
              <a:rPr lang="el-GR" sz="1800" dirty="0" err="1" smtClean="0"/>
              <a:t>Πέπε</a:t>
            </a:r>
            <a:r>
              <a:rPr lang="el-GR" sz="1800" dirty="0" smtClean="0"/>
              <a:t> (</a:t>
            </a:r>
            <a:r>
              <a:rPr lang="el-GR" sz="1800" dirty="0" err="1" smtClean="0"/>
              <a:t>Ταχυμεταφορέας</a:t>
            </a:r>
            <a:r>
              <a:rPr lang="el-GR" sz="1800" dirty="0" smtClean="0"/>
              <a:t>) - Άννα (Πελάτης)</a:t>
            </a:r>
            <a:endParaRPr lang="el-G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08630"/>
          </a:xfrm>
        </p:spPr>
        <p:txBody>
          <a:bodyPr>
            <a:normAutofit fontScale="90000"/>
          </a:bodyPr>
          <a:lstStyle/>
          <a:p>
            <a:r>
              <a:rPr lang="el-GR" dirty="0" err="1" smtClean="0"/>
              <a:t>Διαγραμματικη</a:t>
            </a:r>
            <a:r>
              <a:rPr lang="el-GR" dirty="0" smtClean="0"/>
              <a:t> </a:t>
            </a:r>
            <a:r>
              <a:rPr lang="el-GR" dirty="0" err="1" smtClean="0"/>
              <a:t>αναπαρασταση</a:t>
            </a:r>
            <a:endParaRPr lang="el-GR" dirty="0"/>
          </a:p>
        </p:txBody>
      </p:sp>
      <p:cxnSp>
        <p:nvCxnSpPr>
          <p:cNvPr id="25" name="24 - Ευθεία γραμμή σύνδεσης"/>
          <p:cNvCxnSpPr>
            <a:stCxn id="6" idx="2"/>
            <a:endCxn id="7" idx="0"/>
          </p:cNvCxnSpPr>
          <p:nvPr/>
        </p:nvCxnSpPr>
        <p:spPr>
          <a:xfrm rot="16200000" flipH="1">
            <a:off x="3743757" y="3600889"/>
            <a:ext cx="477758" cy="35719"/>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4" name="23 - Ομάδα"/>
          <p:cNvGrpSpPr/>
          <p:nvPr/>
        </p:nvGrpSpPr>
        <p:grpSpPr>
          <a:xfrm>
            <a:off x="142844" y="1071546"/>
            <a:ext cx="7858180" cy="5463738"/>
            <a:chOff x="142844" y="1214422"/>
            <a:chExt cx="7858180" cy="5463738"/>
          </a:xfrm>
        </p:grpSpPr>
        <p:grpSp>
          <p:nvGrpSpPr>
            <p:cNvPr id="22" name="21 - Ομάδα"/>
            <p:cNvGrpSpPr/>
            <p:nvPr/>
          </p:nvGrpSpPr>
          <p:grpSpPr>
            <a:xfrm>
              <a:off x="2571736" y="4143380"/>
              <a:ext cx="2928958" cy="1588"/>
              <a:chOff x="2571736" y="4143380"/>
              <a:chExt cx="2928958" cy="1588"/>
            </a:xfrm>
          </p:grpSpPr>
          <p:cxnSp>
            <p:nvCxnSpPr>
              <p:cNvPr id="27" name="26 - Ευθεία γραμμή σύνδεσης"/>
              <p:cNvCxnSpPr/>
              <p:nvPr/>
            </p:nvCxnSpPr>
            <p:spPr>
              <a:xfrm>
                <a:off x="2571736" y="4143380"/>
                <a:ext cx="142876"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a:off x="5286380" y="4143380"/>
                <a:ext cx="214314" cy="1588"/>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1" name="20 - Ομάδα"/>
            <p:cNvGrpSpPr/>
            <p:nvPr/>
          </p:nvGrpSpPr>
          <p:grpSpPr>
            <a:xfrm>
              <a:off x="142844" y="1214422"/>
              <a:ext cx="7858180" cy="5463738"/>
              <a:chOff x="142844" y="1214422"/>
              <a:chExt cx="7858180" cy="5463738"/>
            </a:xfrm>
          </p:grpSpPr>
          <p:sp>
            <p:nvSpPr>
              <p:cNvPr id="4" name="3 - Ορθογώνιο"/>
              <p:cNvSpPr/>
              <p:nvPr/>
            </p:nvSpPr>
            <p:spPr>
              <a:xfrm>
                <a:off x="142844" y="1857364"/>
                <a:ext cx="2143140" cy="1015663"/>
              </a:xfrm>
              <a:prstGeom prst="rect">
                <a:avLst/>
              </a:prstGeom>
              <a:ln>
                <a:solidFill>
                  <a:schemeClr val="tx1"/>
                </a:solidFill>
              </a:ln>
            </p:spPr>
            <p:txBody>
              <a:bodyPr wrap="square">
                <a:spAutoFit/>
              </a:bodyPr>
              <a:lstStyle/>
              <a:p>
                <a:r>
                  <a:rPr lang="el-GR" sz="1200" dirty="0" smtClean="0">
                    <a:solidFill>
                      <a:srgbClr val="FF0000"/>
                    </a:solidFill>
                  </a:rPr>
                  <a:t>Μαμά( Πελάτης)</a:t>
                </a:r>
              </a:p>
              <a:p>
                <a:r>
                  <a:rPr lang="el-GR" sz="1200" dirty="0" err="1" smtClean="0"/>
                  <a:t>Όνομα:Μαρία</a:t>
                </a:r>
                <a:endParaRPr lang="el-GR" sz="1200" dirty="0" smtClean="0"/>
              </a:p>
              <a:p>
                <a:r>
                  <a:rPr lang="el-GR" sz="1200" dirty="0" err="1" smtClean="0"/>
                  <a:t>Επώνυμο:Πέτρου</a:t>
                </a:r>
                <a:endParaRPr lang="el-GR" sz="1200" dirty="0" smtClean="0"/>
              </a:p>
              <a:p>
                <a:r>
                  <a:rPr lang="el-GR" sz="1200" dirty="0" err="1" smtClean="0"/>
                  <a:t>Διεύθυνση:Λαυρίου</a:t>
                </a:r>
                <a:r>
                  <a:rPr lang="el-GR" sz="1200" dirty="0" smtClean="0"/>
                  <a:t> 2,Αθήνα</a:t>
                </a:r>
              </a:p>
              <a:p>
                <a:r>
                  <a:rPr lang="el-GR" sz="1200" dirty="0" err="1" smtClean="0">
                    <a:solidFill>
                      <a:srgbClr val="00B050"/>
                    </a:solidFill>
                  </a:rPr>
                  <a:t>ΚάνειΠαραγγελία</a:t>
                </a:r>
                <a:r>
                  <a:rPr lang="el-GR" sz="1200" dirty="0" smtClean="0">
                    <a:solidFill>
                      <a:srgbClr val="00B050"/>
                    </a:solidFill>
                  </a:rPr>
                  <a:t>()</a:t>
                </a:r>
                <a:endParaRPr lang="el-GR" sz="1200" dirty="0">
                  <a:solidFill>
                    <a:srgbClr val="00B050"/>
                  </a:solidFill>
                </a:endParaRPr>
              </a:p>
            </p:txBody>
          </p:sp>
          <p:sp>
            <p:nvSpPr>
              <p:cNvPr id="5" name="4 - Ορθογώνιο"/>
              <p:cNvSpPr/>
              <p:nvPr/>
            </p:nvSpPr>
            <p:spPr>
              <a:xfrm>
                <a:off x="5715008" y="1857364"/>
                <a:ext cx="2143140" cy="1015663"/>
              </a:xfrm>
              <a:prstGeom prst="rect">
                <a:avLst/>
              </a:prstGeom>
              <a:ln>
                <a:solidFill>
                  <a:schemeClr val="tx1"/>
                </a:solidFill>
              </a:ln>
            </p:spPr>
            <p:txBody>
              <a:bodyPr wrap="square">
                <a:spAutoFit/>
              </a:bodyPr>
              <a:lstStyle/>
              <a:p>
                <a:r>
                  <a:rPr lang="el-GR" sz="1200" dirty="0" err="1" smtClean="0">
                    <a:solidFill>
                      <a:srgbClr val="FF0000"/>
                    </a:solidFill>
                  </a:rPr>
                  <a:t>Αννα</a:t>
                </a:r>
                <a:r>
                  <a:rPr lang="el-GR" sz="1200" dirty="0" smtClean="0">
                    <a:solidFill>
                      <a:srgbClr val="FF0000"/>
                    </a:solidFill>
                  </a:rPr>
                  <a:t> (Πελάτης)</a:t>
                </a:r>
              </a:p>
              <a:p>
                <a:r>
                  <a:rPr lang="el-GR" sz="1200" dirty="0" err="1" smtClean="0"/>
                  <a:t>Όνομα:Άννα</a:t>
                </a:r>
                <a:endParaRPr lang="el-GR" sz="1200" dirty="0" smtClean="0"/>
              </a:p>
              <a:p>
                <a:r>
                  <a:rPr lang="el-GR" sz="1200" dirty="0" err="1" smtClean="0"/>
                  <a:t>Επώνυμο:Γεωργίου</a:t>
                </a:r>
                <a:endParaRPr lang="el-GR" sz="1200" dirty="0" smtClean="0"/>
              </a:p>
              <a:p>
                <a:r>
                  <a:rPr lang="el-GR" sz="1200" dirty="0" err="1" smtClean="0"/>
                  <a:t>Διεύθυνση:Μοντάνα</a:t>
                </a:r>
                <a:r>
                  <a:rPr lang="el-GR" sz="1200" dirty="0" smtClean="0"/>
                  <a:t> 4 Ρώμη </a:t>
                </a:r>
              </a:p>
              <a:p>
                <a:r>
                  <a:rPr lang="el-GR" sz="1200" dirty="0" err="1" smtClean="0">
                    <a:solidFill>
                      <a:srgbClr val="00B050"/>
                    </a:solidFill>
                  </a:rPr>
                  <a:t>ΠαραλαμβάνειΠαραγγελία</a:t>
                </a:r>
                <a:r>
                  <a:rPr lang="el-GR" sz="1200" dirty="0" smtClean="0">
                    <a:solidFill>
                      <a:srgbClr val="00B050"/>
                    </a:solidFill>
                  </a:rPr>
                  <a:t>()</a:t>
                </a:r>
                <a:endParaRPr lang="el-GR" sz="1200" dirty="0">
                  <a:solidFill>
                    <a:srgbClr val="00B050"/>
                  </a:solidFill>
                </a:endParaRPr>
              </a:p>
            </p:txBody>
          </p:sp>
          <p:sp>
            <p:nvSpPr>
              <p:cNvPr id="6" name="5 - TextBox"/>
              <p:cNvSpPr txBox="1"/>
              <p:nvPr/>
            </p:nvSpPr>
            <p:spPr>
              <a:xfrm>
                <a:off x="2643174" y="1214422"/>
                <a:ext cx="2643206" cy="2308324"/>
              </a:xfrm>
              <a:prstGeom prst="rect">
                <a:avLst/>
              </a:prstGeom>
              <a:noFill/>
              <a:ln>
                <a:solidFill>
                  <a:schemeClr val="tx1"/>
                </a:solidFill>
              </a:ln>
            </p:spPr>
            <p:txBody>
              <a:bodyPr wrap="square" rtlCol="0">
                <a:spAutoFit/>
              </a:bodyPr>
              <a:lstStyle/>
              <a:p>
                <a:r>
                  <a:rPr lang="el-GR" sz="1200" dirty="0" smtClean="0">
                    <a:solidFill>
                      <a:srgbClr val="FF0000"/>
                    </a:solidFill>
                  </a:rPr>
                  <a:t>Γιώργος (Ανθοπώλης)</a:t>
                </a:r>
              </a:p>
              <a:p>
                <a:r>
                  <a:rPr lang="el-GR" sz="1200" dirty="0" smtClean="0"/>
                  <a:t>Επωνυμία:</a:t>
                </a:r>
                <a:r>
                  <a:rPr lang="en-US" sz="1200" dirty="0" smtClean="0"/>
                  <a:t> </a:t>
                </a:r>
                <a:r>
                  <a:rPr lang="el-GR" sz="1200" dirty="0" err="1" smtClean="0"/>
                  <a:t>Φλόρα</a:t>
                </a:r>
                <a:r>
                  <a:rPr lang="el-GR" sz="1200" dirty="0" smtClean="0"/>
                  <a:t> ΕΠΕ</a:t>
                </a:r>
              </a:p>
              <a:p>
                <a:r>
                  <a:rPr lang="el-GR" sz="1200" dirty="0" smtClean="0"/>
                  <a:t>Όνομα: Γιώργος</a:t>
                </a:r>
              </a:p>
              <a:p>
                <a:r>
                  <a:rPr lang="el-GR" sz="1200" dirty="0" smtClean="0"/>
                  <a:t>Επώνυμο:</a:t>
                </a:r>
                <a:r>
                  <a:rPr lang="en-US" sz="1200" dirty="0" smtClean="0"/>
                  <a:t> </a:t>
                </a:r>
                <a:r>
                  <a:rPr lang="el-GR" sz="1200" dirty="0" smtClean="0"/>
                  <a:t>Παπαδόπουλος</a:t>
                </a:r>
              </a:p>
              <a:p>
                <a:r>
                  <a:rPr lang="el-GR" sz="1200" dirty="0" smtClean="0"/>
                  <a:t>Διεύθυνση: Πηνειού 120 ,Αθήνα</a:t>
                </a:r>
              </a:p>
              <a:p>
                <a:r>
                  <a:rPr lang="el-GR" sz="1200" dirty="0" smtClean="0"/>
                  <a:t>ΑΦΜ : 99999999</a:t>
                </a:r>
              </a:p>
              <a:p>
                <a:r>
                  <a:rPr lang="el-GR" sz="1200" dirty="0" smtClean="0"/>
                  <a:t>ΤΗΛ: 2101234567</a:t>
                </a:r>
              </a:p>
              <a:p>
                <a:r>
                  <a:rPr lang="el-GR" sz="1200" dirty="0" smtClean="0"/>
                  <a:t>Ε</a:t>
                </a:r>
                <a:r>
                  <a:rPr lang="en-US" sz="1200" dirty="0" smtClean="0"/>
                  <a:t>mail</a:t>
                </a:r>
                <a:r>
                  <a:rPr lang="el-GR" sz="1200" dirty="0" smtClean="0"/>
                  <a:t>: </a:t>
                </a:r>
                <a:r>
                  <a:rPr lang="en-US" sz="1200" dirty="0" smtClean="0">
                    <a:hlinkClick r:id="rId2"/>
                  </a:rPr>
                  <a:t>info@flora.gr</a:t>
                </a:r>
                <a:endParaRPr lang="en-US" sz="1200" dirty="0" smtClean="0"/>
              </a:p>
              <a:p>
                <a:r>
                  <a:rPr lang="el-GR" sz="1200" dirty="0" smtClean="0"/>
                  <a:t>Τραπεζικός Λογαριασμός:</a:t>
                </a:r>
                <a:r>
                  <a:rPr lang="en-US" sz="1200" dirty="0" smtClean="0"/>
                  <a:t>GR 1111</a:t>
                </a:r>
                <a:endParaRPr lang="el-GR" sz="1200" dirty="0" smtClean="0"/>
              </a:p>
              <a:p>
                <a:r>
                  <a:rPr lang="el-GR" sz="1200" dirty="0" err="1" smtClean="0"/>
                  <a:t>Κωδ</a:t>
                </a:r>
                <a:r>
                  <a:rPr lang="el-GR" sz="1200" dirty="0" smtClean="0"/>
                  <a:t> </a:t>
                </a:r>
                <a:r>
                  <a:rPr lang="el-GR" sz="1200" dirty="0" err="1" smtClean="0"/>
                  <a:t>δικ</a:t>
                </a:r>
                <a:r>
                  <a:rPr lang="el-GR" sz="1200" dirty="0" smtClean="0"/>
                  <a:t> συν:</a:t>
                </a:r>
                <a:r>
                  <a:rPr lang="en-US" sz="1200" dirty="0" smtClean="0"/>
                  <a:t>World </a:t>
                </a:r>
                <a:r>
                  <a:rPr lang="en-US" sz="1200" dirty="0" err="1" smtClean="0"/>
                  <a:t>WideFlower</a:t>
                </a:r>
                <a:r>
                  <a:rPr lang="en-US" sz="1200" dirty="0" smtClean="0"/>
                  <a:t> 157</a:t>
                </a:r>
              </a:p>
              <a:p>
                <a:r>
                  <a:rPr lang="el-GR" sz="1200" dirty="0" err="1" smtClean="0">
                    <a:solidFill>
                      <a:srgbClr val="00B050"/>
                    </a:solidFill>
                  </a:rPr>
                  <a:t>ΔέχεταιΠαραγγελία</a:t>
                </a:r>
                <a:r>
                  <a:rPr lang="el-GR" sz="1200" dirty="0" smtClean="0">
                    <a:solidFill>
                      <a:srgbClr val="00B050"/>
                    </a:solidFill>
                  </a:rPr>
                  <a:t>()</a:t>
                </a:r>
              </a:p>
              <a:p>
                <a:r>
                  <a:rPr lang="el-GR" sz="1200" dirty="0" err="1" smtClean="0">
                    <a:solidFill>
                      <a:srgbClr val="00B050"/>
                    </a:solidFill>
                  </a:rPr>
                  <a:t>ΖητάΣυνεργασία</a:t>
                </a:r>
                <a:r>
                  <a:rPr lang="el-GR" sz="1200" dirty="0" smtClean="0">
                    <a:solidFill>
                      <a:srgbClr val="00B050"/>
                    </a:solidFill>
                  </a:rPr>
                  <a:t>()</a:t>
                </a:r>
                <a:endParaRPr lang="el-GR" dirty="0">
                  <a:solidFill>
                    <a:srgbClr val="00B050"/>
                  </a:solidFill>
                </a:endParaRPr>
              </a:p>
            </p:txBody>
          </p:sp>
          <p:sp>
            <p:nvSpPr>
              <p:cNvPr id="7" name="6 - TextBox"/>
              <p:cNvSpPr txBox="1"/>
              <p:nvPr/>
            </p:nvSpPr>
            <p:spPr>
              <a:xfrm>
                <a:off x="2714612" y="4000504"/>
                <a:ext cx="2571768" cy="2677656"/>
              </a:xfrm>
              <a:prstGeom prst="rect">
                <a:avLst/>
              </a:prstGeom>
              <a:noFill/>
              <a:ln>
                <a:solidFill>
                  <a:schemeClr val="tx1"/>
                </a:solidFill>
              </a:ln>
            </p:spPr>
            <p:txBody>
              <a:bodyPr wrap="square" rtlCol="0">
                <a:spAutoFit/>
              </a:bodyPr>
              <a:lstStyle/>
              <a:p>
                <a:r>
                  <a:rPr lang="el-GR" sz="1200" dirty="0" smtClean="0">
                    <a:solidFill>
                      <a:srgbClr val="FF0000"/>
                    </a:solidFill>
                  </a:rPr>
                  <a:t>Τζιοβάνι (Ανθοπώλης)</a:t>
                </a:r>
              </a:p>
              <a:p>
                <a:r>
                  <a:rPr lang="el-GR" sz="1200" dirty="0" smtClean="0"/>
                  <a:t>Επωνυμία:</a:t>
                </a:r>
                <a:r>
                  <a:rPr lang="en-US" sz="1200" dirty="0" smtClean="0"/>
                  <a:t> </a:t>
                </a:r>
                <a:r>
                  <a:rPr lang="el-GR" sz="1200" dirty="0" err="1" smtClean="0"/>
                  <a:t>Φιορι</a:t>
                </a:r>
                <a:r>
                  <a:rPr lang="el-GR" sz="1200" dirty="0" smtClean="0"/>
                  <a:t> ΟΕ</a:t>
                </a:r>
              </a:p>
              <a:p>
                <a:r>
                  <a:rPr lang="el-GR" sz="1200" dirty="0" smtClean="0"/>
                  <a:t>Όνομα: Τζιοβάνι</a:t>
                </a:r>
              </a:p>
              <a:p>
                <a:r>
                  <a:rPr lang="el-GR" sz="1200" dirty="0" smtClean="0"/>
                  <a:t>Επώνυμο:</a:t>
                </a:r>
                <a:r>
                  <a:rPr lang="en-US" sz="1200" dirty="0" smtClean="0"/>
                  <a:t> </a:t>
                </a:r>
                <a:r>
                  <a:rPr lang="el-GR" sz="1200" dirty="0" err="1" smtClean="0"/>
                  <a:t>Λορέτο</a:t>
                </a:r>
                <a:endParaRPr lang="el-GR" sz="1200" dirty="0" smtClean="0"/>
              </a:p>
              <a:p>
                <a:r>
                  <a:rPr lang="el-GR" sz="1200" dirty="0" smtClean="0"/>
                  <a:t>Διεύθυνση: </a:t>
                </a:r>
                <a:r>
                  <a:rPr lang="el-GR" sz="1200" dirty="0" err="1" smtClean="0"/>
                  <a:t>Ρικελέτο</a:t>
                </a:r>
                <a:r>
                  <a:rPr lang="el-GR" sz="1200" dirty="0" smtClean="0"/>
                  <a:t> 43 Ρώμη</a:t>
                </a:r>
              </a:p>
              <a:p>
                <a:r>
                  <a:rPr lang="el-GR" sz="1200" dirty="0" smtClean="0"/>
                  <a:t>ΑΦΜ : 888888888</a:t>
                </a:r>
              </a:p>
              <a:p>
                <a:r>
                  <a:rPr lang="el-GR" sz="1200" dirty="0" smtClean="0"/>
                  <a:t>ΤΗΛ: 06237777</a:t>
                </a:r>
              </a:p>
              <a:p>
                <a:r>
                  <a:rPr lang="el-GR" sz="1200" dirty="0" smtClean="0"/>
                  <a:t>Ε</a:t>
                </a:r>
                <a:r>
                  <a:rPr lang="en-US" sz="1200" dirty="0" smtClean="0"/>
                  <a:t>mail</a:t>
                </a:r>
                <a:r>
                  <a:rPr lang="el-GR" sz="1200" dirty="0" smtClean="0"/>
                  <a:t>: </a:t>
                </a:r>
                <a:r>
                  <a:rPr lang="en-US" sz="1200" dirty="0" smtClean="0">
                    <a:hlinkClick r:id="rId3"/>
                  </a:rPr>
                  <a:t>info@ffiori.it</a:t>
                </a:r>
                <a:endParaRPr lang="en-US" sz="1200" dirty="0" smtClean="0"/>
              </a:p>
              <a:p>
                <a:r>
                  <a:rPr lang="en-US" sz="1200" dirty="0" smtClean="0"/>
                  <a:t>T</a:t>
                </a:r>
                <a:r>
                  <a:rPr lang="el-GR" sz="1200" dirty="0" err="1" smtClean="0"/>
                  <a:t>ραπεζικός</a:t>
                </a:r>
                <a:r>
                  <a:rPr lang="el-GR" sz="1200" dirty="0" smtClean="0"/>
                  <a:t> Λογαριασμός:</a:t>
                </a:r>
                <a:r>
                  <a:rPr lang="en-US" sz="1200" dirty="0" smtClean="0"/>
                  <a:t>IT 2222</a:t>
                </a:r>
                <a:endParaRPr lang="el-GR" sz="1200" dirty="0" smtClean="0"/>
              </a:p>
              <a:p>
                <a:r>
                  <a:rPr lang="el-GR" sz="1200" dirty="0" err="1" smtClean="0"/>
                  <a:t>Κωδ</a:t>
                </a:r>
                <a:r>
                  <a:rPr lang="el-GR" sz="1200" dirty="0" smtClean="0"/>
                  <a:t> </a:t>
                </a:r>
                <a:r>
                  <a:rPr lang="el-GR" sz="1200" dirty="0" err="1" smtClean="0"/>
                  <a:t>δικ</a:t>
                </a:r>
                <a:r>
                  <a:rPr lang="el-GR" sz="1200" dirty="0" smtClean="0"/>
                  <a:t> συν:</a:t>
                </a:r>
                <a:r>
                  <a:rPr lang="en-US" sz="1200" dirty="0" smtClean="0"/>
                  <a:t>World </a:t>
                </a:r>
                <a:r>
                  <a:rPr lang="en-US" sz="1200" dirty="0" err="1" smtClean="0"/>
                  <a:t>WideFlower</a:t>
                </a:r>
                <a:r>
                  <a:rPr lang="en-US" sz="1200" dirty="0" smtClean="0"/>
                  <a:t> 34</a:t>
                </a:r>
              </a:p>
              <a:p>
                <a:r>
                  <a:rPr lang="el-GR" sz="1200" dirty="0" err="1" smtClean="0">
                    <a:solidFill>
                      <a:srgbClr val="00B050"/>
                    </a:solidFill>
                  </a:rPr>
                  <a:t>ΑποδέχεταιΣυνεργασία</a:t>
                </a:r>
                <a:r>
                  <a:rPr lang="el-GR" sz="1200" dirty="0" smtClean="0">
                    <a:solidFill>
                      <a:srgbClr val="00B050"/>
                    </a:solidFill>
                  </a:rPr>
                  <a:t>()</a:t>
                </a:r>
              </a:p>
              <a:p>
                <a:r>
                  <a:rPr lang="el-GR" sz="1200" dirty="0" err="1" smtClean="0">
                    <a:solidFill>
                      <a:srgbClr val="00B050"/>
                    </a:solidFill>
                  </a:rPr>
                  <a:t>ΑναθέτειΑνθοδεσία</a:t>
                </a:r>
                <a:r>
                  <a:rPr lang="el-GR" sz="1200" dirty="0" smtClean="0">
                    <a:solidFill>
                      <a:srgbClr val="00B050"/>
                    </a:solidFill>
                  </a:rPr>
                  <a:t>()</a:t>
                </a:r>
                <a:r>
                  <a:rPr lang="el-GR" dirty="0" smtClean="0">
                    <a:solidFill>
                      <a:srgbClr val="00B050"/>
                    </a:solidFill>
                  </a:rPr>
                  <a:t> </a:t>
                </a:r>
                <a:r>
                  <a:rPr lang="el-GR" sz="1200" dirty="0" err="1" smtClean="0">
                    <a:solidFill>
                      <a:srgbClr val="00B050"/>
                    </a:solidFill>
                  </a:rPr>
                  <a:t>ΑναθέτειΠαράδοση</a:t>
                </a:r>
                <a:r>
                  <a:rPr lang="el-GR" sz="1200" dirty="0" smtClean="0">
                    <a:solidFill>
                      <a:srgbClr val="00B050"/>
                    </a:solidFill>
                  </a:rPr>
                  <a:t>()</a:t>
                </a:r>
                <a:endParaRPr lang="el-GR" sz="1200" dirty="0">
                  <a:solidFill>
                    <a:srgbClr val="00B050"/>
                  </a:solidFill>
                </a:endParaRPr>
              </a:p>
            </p:txBody>
          </p:sp>
          <p:sp>
            <p:nvSpPr>
              <p:cNvPr id="8" name="7 - TextBox"/>
              <p:cNvSpPr txBox="1"/>
              <p:nvPr/>
            </p:nvSpPr>
            <p:spPr>
              <a:xfrm>
                <a:off x="5715008" y="4643446"/>
                <a:ext cx="2286016" cy="1938992"/>
              </a:xfrm>
              <a:prstGeom prst="rect">
                <a:avLst/>
              </a:prstGeom>
              <a:noFill/>
              <a:ln>
                <a:solidFill>
                  <a:schemeClr val="tx1"/>
                </a:solidFill>
              </a:ln>
            </p:spPr>
            <p:txBody>
              <a:bodyPr wrap="square" rtlCol="0">
                <a:spAutoFit/>
              </a:bodyPr>
              <a:lstStyle/>
              <a:p>
                <a:r>
                  <a:rPr lang="el-GR" sz="1200" dirty="0" smtClean="0">
                    <a:solidFill>
                      <a:srgbClr val="FF0000"/>
                    </a:solidFill>
                  </a:rPr>
                  <a:t>Φράνκο (</a:t>
                </a:r>
                <a:r>
                  <a:rPr lang="el-GR" sz="1200" dirty="0" err="1" smtClean="0">
                    <a:solidFill>
                      <a:srgbClr val="FF0000"/>
                    </a:solidFill>
                  </a:rPr>
                  <a:t>Ταχυμεταφορέας</a:t>
                </a:r>
                <a:r>
                  <a:rPr lang="el-GR" sz="1200" dirty="0" smtClean="0">
                    <a:solidFill>
                      <a:srgbClr val="FF0000"/>
                    </a:solidFill>
                  </a:rPr>
                  <a:t>)</a:t>
                </a:r>
              </a:p>
              <a:p>
                <a:r>
                  <a:rPr lang="el-GR" sz="1200" dirty="0" smtClean="0"/>
                  <a:t>Επωνυμία:</a:t>
                </a:r>
                <a:r>
                  <a:rPr lang="en-US" sz="1200" dirty="0" smtClean="0"/>
                  <a:t> </a:t>
                </a:r>
                <a:r>
                  <a:rPr lang="el-GR" sz="1200" dirty="0" err="1" smtClean="0"/>
                  <a:t>Ράπιντο</a:t>
                </a:r>
                <a:r>
                  <a:rPr lang="el-GR" sz="1200" dirty="0" smtClean="0"/>
                  <a:t> ΟΕ</a:t>
                </a:r>
              </a:p>
              <a:p>
                <a:r>
                  <a:rPr lang="el-GR" sz="1200" dirty="0" smtClean="0"/>
                  <a:t>Όνομα: Φράνκο</a:t>
                </a:r>
              </a:p>
              <a:p>
                <a:r>
                  <a:rPr lang="el-GR" sz="1200" dirty="0" smtClean="0"/>
                  <a:t>Επώνυμο:</a:t>
                </a:r>
                <a:r>
                  <a:rPr lang="en-US" sz="1200" dirty="0" smtClean="0"/>
                  <a:t> </a:t>
                </a:r>
                <a:r>
                  <a:rPr lang="el-GR" sz="1200" dirty="0" err="1" smtClean="0"/>
                  <a:t>Αρντίτο</a:t>
                </a:r>
                <a:endParaRPr lang="el-GR" sz="1200" dirty="0" smtClean="0"/>
              </a:p>
              <a:p>
                <a:r>
                  <a:rPr lang="el-GR" sz="1200" dirty="0" smtClean="0"/>
                  <a:t>Διεύθυνση: </a:t>
                </a:r>
                <a:r>
                  <a:rPr lang="el-GR" sz="1200" dirty="0" err="1" smtClean="0"/>
                  <a:t>Καρακόλε</a:t>
                </a:r>
                <a:r>
                  <a:rPr lang="el-GR" sz="1200" dirty="0" smtClean="0"/>
                  <a:t> 67 Ρώμη</a:t>
                </a:r>
              </a:p>
              <a:p>
                <a:r>
                  <a:rPr lang="el-GR" sz="1200" dirty="0" smtClean="0"/>
                  <a:t>ΑΦΜ :7777777</a:t>
                </a:r>
              </a:p>
              <a:p>
                <a:r>
                  <a:rPr lang="el-GR" sz="1200" dirty="0" smtClean="0"/>
                  <a:t>ΤΗΛ: 06785622</a:t>
                </a:r>
              </a:p>
              <a:p>
                <a:r>
                  <a:rPr lang="el-GR" sz="1200" dirty="0" smtClean="0"/>
                  <a:t>Ε</a:t>
                </a:r>
                <a:r>
                  <a:rPr lang="en-US" sz="1200" dirty="0" smtClean="0"/>
                  <a:t>mail</a:t>
                </a:r>
                <a:r>
                  <a:rPr lang="el-GR" sz="1200" dirty="0" smtClean="0"/>
                  <a:t>: </a:t>
                </a:r>
                <a:r>
                  <a:rPr lang="en-US" sz="1200" dirty="0" smtClean="0">
                    <a:hlinkClick r:id="rId3"/>
                  </a:rPr>
                  <a:t>info@ffiori.it</a:t>
                </a:r>
                <a:endParaRPr lang="el-GR" sz="1200" dirty="0" smtClean="0"/>
              </a:p>
              <a:p>
                <a:r>
                  <a:rPr lang="el-GR" sz="1200" dirty="0" smtClean="0"/>
                  <a:t>Τύπος: Πόρτα-Πόρτα</a:t>
                </a:r>
                <a:endParaRPr lang="en-US" sz="1200" dirty="0" smtClean="0"/>
              </a:p>
              <a:p>
                <a:r>
                  <a:rPr lang="el-GR" sz="1200" dirty="0" err="1" smtClean="0">
                    <a:solidFill>
                      <a:srgbClr val="00B050"/>
                    </a:solidFill>
                  </a:rPr>
                  <a:t>ΠαραδίδειΑνθοδέσμη</a:t>
                </a:r>
                <a:r>
                  <a:rPr lang="el-GR" sz="1200" dirty="0" smtClean="0">
                    <a:solidFill>
                      <a:srgbClr val="00B050"/>
                    </a:solidFill>
                  </a:rPr>
                  <a:t>()</a:t>
                </a:r>
                <a:endParaRPr lang="el-GR" dirty="0">
                  <a:solidFill>
                    <a:srgbClr val="00B050"/>
                  </a:solidFill>
                </a:endParaRPr>
              </a:p>
            </p:txBody>
          </p:sp>
          <p:sp>
            <p:nvSpPr>
              <p:cNvPr id="9" name="8 - TextBox"/>
              <p:cNvSpPr txBox="1"/>
              <p:nvPr/>
            </p:nvSpPr>
            <p:spPr>
              <a:xfrm>
                <a:off x="142844" y="4500570"/>
                <a:ext cx="2285984" cy="2123658"/>
              </a:xfrm>
              <a:prstGeom prst="rect">
                <a:avLst/>
              </a:prstGeom>
              <a:noFill/>
              <a:ln>
                <a:solidFill>
                  <a:schemeClr val="tx1"/>
                </a:solidFill>
              </a:ln>
            </p:spPr>
            <p:txBody>
              <a:bodyPr wrap="square" rtlCol="0">
                <a:spAutoFit/>
              </a:bodyPr>
              <a:lstStyle/>
              <a:p>
                <a:r>
                  <a:rPr lang="el-GR" sz="1200" dirty="0" smtClean="0">
                    <a:solidFill>
                      <a:srgbClr val="FF0000"/>
                    </a:solidFill>
                  </a:rPr>
                  <a:t>Αντόνιο (Ανθοδέτης)</a:t>
                </a:r>
              </a:p>
              <a:p>
                <a:r>
                  <a:rPr lang="el-GR" sz="1200" dirty="0" smtClean="0"/>
                  <a:t>Επωνυμία:</a:t>
                </a:r>
                <a:r>
                  <a:rPr lang="en-US" sz="1200" dirty="0" smtClean="0"/>
                  <a:t> </a:t>
                </a:r>
                <a:r>
                  <a:rPr lang="el-GR" sz="1200" dirty="0" err="1" smtClean="0"/>
                  <a:t>Κρεστσιόνε</a:t>
                </a:r>
                <a:r>
                  <a:rPr lang="el-GR" sz="1200" dirty="0" smtClean="0"/>
                  <a:t>  ΟΕ</a:t>
                </a:r>
              </a:p>
              <a:p>
                <a:r>
                  <a:rPr lang="el-GR" sz="1200" dirty="0" smtClean="0"/>
                  <a:t>Όνομα: Αντόνιο</a:t>
                </a:r>
              </a:p>
              <a:p>
                <a:r>
                  <a:rPr lang="el-GR" sz="1200" dirty="0" smtClean="0"/>
                  <a:t>Επώνυμο:</a:t>
                </a:r>
                <a:r>
                  <a:rPr lang="en-US" sz="1200" dirty="0" smtClean="0"/>
                  <a:t> </a:t>
                </a:r>
                <a:r>
                  <a:rPr lang="el-GR" sz="1200" dirty="0" err="1" smtClean="0"/>
                  <a:t>Περότι</a:t>
                </a:r>
                <a:endParaRPr lang="el-GR" sz="1200" dirty="0" smtClean="0"/>
              </a:p>
              <a:p>
                <a:r>
                  <a:rPr lang="el-GR" sz="1200" dirty="0" smtClean="0"/>
                  <a:t>Διεύθυνση: </a:t>
                </a:r>
                <a:r>
                  <a:rPr lang="el-GR" sz="1200" dirty="0" err="1" smtClean="0"/>
                  <a:t>Κολοσέο</a:t>
                </a:r>
                <a:r>
                  <a:rPr lang="el-GR" sz="1200" dirty="0" smtClean="0"/>
                  <a:t> 13 Ρώμη</a:t>
                </a:r>
              </a:p>
              <a:p>
                <a:r>
                  <a:rPr lang="el-GR" sz="1200" dirty="0" smtClean="0"/>
                  <a:t>ΑΦΜ : 555555555</a:t>
                </a:r>
              </a:p>
              <a:p>
                <a:r>
                  <a:rPr lang="el-GR" sz="1200" dirty="0" smtClean="0"/>
                  <a:t>ΤΗΛ: 06636362</a:t>
                </a:r>
              </a:p>
              <a:p>
                <a:r>
                  <a:rPr lang="el-GR" sz="1200" dirty="0" smtClean="0"/>
                  <a:t>Ε</a:t>
                </a:r>
                <a:r>
                  <a:rPr lang="en-US" sz="1200" dirty="0" smtClean="0"/>
                  <a:t>mail</a:t>
                </a:r>
                <a:r>
                  <a:rPr lang="el-GR" sz="1200" dirty="0" smtClean="0"/>
                  <a:t>: </a:t>
                </a:r>
                <a:r>
                  <a:rPr lang="en-US" sz="1200" dirty="0" smtClean="0">
                    <a:hlinkClick r:id="rId3"/>
                  </a:rPr>
                  <a:t>info@ffiori.it</a:t>
                </a:r>
                <a:endParaRPr lang="en-US" sz="1200" dirty="0" smtClean="0"/>
              </a:p>
              <a:p>
                <a:r>
                  <a:rPr lang="el-GR" sz="1200" dirty="0" smtClean="0"/>
                  <a:t>Ειδικότητα: Ανθοδέσμες</a:t>
                </a:r>
              </a:p>
              <a:p>
                <a:r>
                  <a:rPr lang="el-GR" sz="1200" dirty="0" smtClean="0"/>
                  <a:t>Ωριαία αμοιβή:20</a:t>
                </a:r>
                <a:endParaRPr lang="en-US" sz="1200" dirty="0" smtClean="0"/>
              </a:p>
              <a:p>
                <a:r>
                  <a:rPr lang="el-GR" sz="1200" dirty="0" err="1" smtClean="0">
                    <a:solidFill>
                      <a:srgbClr val="00B050"/>
                    </a:solidFill>
                  </a:rPr>
                  <a:t>ΕτοιμάζειΑνθοδέσμη</a:t>
                </a:r>
                <a:r>
                  <a:rPr lang="el-GR" sz="1200" dirty="0" smtClean="0">
                    <a:solidFill>
                      <a:srgbClr val="00B050"/>
                    </a:solidFill>
                  </a:rPr>
                  <a:t>()</a:t>
                </a:r>
                <a:endParaRPr lang="el-GR" dirty="0">
                  <a:solidFill>
                    <a:srgbClr val="00B050"/>
                  </a:solidFill>
                </a:endParaRPr>
              </a:p>
            </p:txBody>
          </p:sp>
          <p:cxnSp>
            <p:nvCxnSpPr>
              <p:cNvPr id="13" name="12 - Shape"/>
              <p:cNvCxnSpPr>
                <a:stCxn id="4" idx="2"/>
              </p:cNvCxnSpPr>
              <p:nvPr/>
            </p:nvCxnSpPr>
            <p:spPr>
              <a:xfrm rot="16200000" flipH="1">
                <a:off x="1722246" y="2365195"/>
                <a:ext cx="413097" cy="1428760"/>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15" name="14 - Shape"/>
              <p:cNvCxnSpPr>
                <a:stCxn id="9" idx="3"/>
              </p:cNvCxnSpPr>
              <p:nvPr/>
            </p:nvCxnSpPr>
            <p:spPr>
              <a:xfrm flipV="1">
                <a:off x="2428828" y="4143380"/>
                <a:ext cx="142908" cy="1419019"/>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20" name="19 - Shape"/>
              <p:cNvCxnSpPr>
                <a:stCxn id="8" idx="1"/>
              </p:cNvCxnSpPr>
              <p:nvPr/>
            </p:nvCxnSpPr>
            <p:spPr>
              <a:xfrm rot="10800000">
                <a:off x="5500694" y="4143380"/>
                <a:ext cx="214314" cy="1469562"/>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a:stCxn id="5" idx="2"/>
                <a:endCxn id="8" idx="0"/>
              </p:cNvCxnSpPr>
              <p:nvPr/>
            </p:nvCxnSpPr>
            <p:spPr>
              <a:xfrm rot="16200000" flipH="1">
                <a:off x="5937088" y="3722517"/>
                <a:ext cx="1770419" cy="7143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32 - TextBox"/>
              <p:cNvSpPr txBox="1"/>
              <p:nvPr/>
            </p:nvSpPr>
            <p:spPr>
              <a:xfrm>
                <a:off x="6929454" y="3286124"/>
                <a:ext cx="928694" cy="276999"/>
              </a:xfrm>
              <a:prstGeom prst="rect">
                <a:avLst/>
              </a:prstGeom>
              <a:noFill/>
            </p:spPr>
            <p:txBody>
              <a:bodyPr wrap="square" rtlCol="0">
                <a:spAutoFit/>
              </a:bodyPr>
              <a:lstStyle/>
              <a:p>
                <a:r>
                  <a:rPr lang="el-GR" sz="1200" dirty="0" smtClean="0"/>
                  <a:t>παράδοση</a:t>
                </a:r>
                <a:endParaRPr lang="el-GR" sz="1200" dirty="0"/>
              </a:p>
            </p:txBody>
          </p:sp>
          <p:sp>
            <p:nvSpPr>
              <p:cNvPr id="34" name="33 - TextBox"/>
              <p:cNvSpPr txBox="1"/>
              <p:nvPr/>
            </p:nvSpPr>
            <p:spPr>
              <a:xfrm>
                <a:off x="5572132" y="4000504"/>
                <a:ext cx="1000132" cy="461665"/>
              </a:xfrm>
              <a:prstGeom prst="rect">
                <a:avLst/>
              </a:prstGeom>
              <a:noFill/>
            </p:spPr>
            <p:txBody>
              <a:bodyPr wrap="square" rtlCol="0">
                <a:spAutoFit/>
              </a:bodyPr>
              <a:lstStyle/>
              <a:p>
                <a:r>
                  <a:rPr lang="el-GR" sz="1200" dirty="0" smtClean="0"/>
                  <a:t>Ανάθεση παράδοσης</a:t>
                </a:r>
                <a:endParaRPr lang="el-GR" sz="1200" dirty="0"/>
              </a:p>
            </p:txBody>
          </p:sp>
          <p:sp>
            <p:nvSpPr>
              <p:cNvPr id="35" name="34 - TextBox"/>
              <p:cNvSpPr txBox="1"/>
              <p:nvPr/>
            </p:nvSpPr>
            <p:spPr>
              <a:xfrm>
                <a:off x="1500166" y="4000504"/>
                <a:ext cx="1000132" cy="461665"/>
              </a:xfrm>
              <a:prstGeom prst="rect">
                <a:avLst/>
              </a:prstGeom>
              <a:noFill/>
            </p:spPr>
            <p:txBody>
              <a:bodyPr wrap="square" rtlCol="0">
                <a:spAutoFit/>
              </a:bodyPr>
              <a:lstStyle/>
              <a:p>
                <a:r>
                  <a:rPr lang="el-GR" sz="1200" dirty="0" smtClean="0"/>
                  <a:t>Ανάθεση </a:t>
                </a:r>
                <a:r>
                  <a:rPr lang="el-GR" sz="1200" dirty="0" err="1" smtClean="0"/>
                  <a:t>ανθοδεσίας</a:t>
                </a:r>
                <a:endParaRPr lang="el-GR" sz="1200" dirty="0"/>
              </a:p>
            </p:txBody>
          </p:sp>
          <p:sp>
            <p:nvSpPr>
              <p:cNvPr id="37" name="36 - TextBox"/>
              <p:cNvSpPr txBox="1"/>
              <p:nvPr/>
            </p:nvSpPr>
            <p:spPr>
              <a:xfrm>
                <a:off x="1357290" y="2928934"/>
                <a:ext cx="1000132" cy="276999"/>
              </a:xfrm>
              <a:prstGeom prst="rect">
                <a:avLst/>
              </a:prstGeom>
              <a:noFill/>
            </p:spPr>
            <p:txBody>
              <a:bodyPr wrap="square" rtlCol="0">
                <a:spAutoFit/>
              </a:bodyPr>
              <a:lstStyle/>
              <a:p>
                <a:r>
                  <a:rPr lang="el-GR" sz="1200" dirty="0" smtClean="0"/>
                  <a:t>παραγγελία</a:t>
                </a:r>
                <a:endParaRPr lang="el-GR" sz="1200" dirty="0"/>
              </a:p>
            </p:txBody>
          </p:sp>
          <p:sp>
            <p:nvSpPr>
              <p:cNvPr id="38" name="37 - TextBox"/>
              <p:cNvSpPr txBox="1"/>
              <p:nvPr/>
            </p:nvSpPr>
            <p:spPr>
              <a:xfrm>
                <a:off x="4000496" y="3643314"/>
                <a:ext cx="1071570" cy="276999"/>
              </a:xfrm>
              <a:prstGeom prst="rect">
                <a:avLst/>
              </a:prstGeom>
              <a:noFill/>
            </p:spPr>
            <p:txBody>
              <a:bodyPr wrap="square" rtlCol="0">
                <a:spAutoFit/>
              </a:bodyPr>
              <a:lstStyle/>
              <a:p>
                <a:r>
                  <a:rPr lang="el-GR" sz="1200" dirty="0" smtClean="0"/>
                  <a:t>συνεργασία</a:t>
                </a:r>
                <a:endParaRPr lang="el-GR" sz="12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7242048" cy="1500190"/>
          </a:xfrm>
        </p:spPr>
        <p:txBody>
          <a:bodyPr>
            <a:normAutofit/>
          </a:bodyPr>
          <a:lstStyle/>
          <a:p>
            <a:pPr algn="ctr"/>
            <a:r>
              <a:rPr lang="el-GR" sz="2800" dirty="0" smtClean="0">
                <a:solidFill>
                  <a:srgbClr val="FF0000"/>
                </a:solidFill>
              </a:rPr>
              <a:t>4.3</a:t>
            </a:r>
            <a:r>
              <a:rPr lang="el-GR" sz="2800" dirty="0" smtClean="0"/>
              <a:t> </a:t>
            </a:r>
            <a:r>
              <a:rPr lang="el-GR" sz="2800" dirty="0" err="1" smtClean="0"/>
              <a:t>Ομαδοποιηση</a:t>
            </a:r>
            <a:r>
              <a:rPr lang="el-GR" sz="2800" dirty="0" smtClean="0"/>
              <a:t> </a:t>
            </a:r>
            <a:r>
              <a:rPr lang="el-GR" sz="2800" dirty="0" err="1" smtClean="0"/>
              <a:t>Αντικειμενων</a:t>
            </a:r>
            <a:r>
              <a:rPr lang="el-GR" sz="2800" dirty="0" smtClean="0"/>
              <a:t> σε </a:t>
            </a:r>
            <a:r>
              <a:rPr lang="el-GR" sz="2800" dirty="0" err="1" smtClean="0"/>
              <a:t>Κλασεισ</a:t>
            </a:r>
            <a:r>
              <a:rPr lang="el-GR" sz="2800" dirty="0" smtClean="0"/>
              <a:t>: </a:t>
            </a:r>
            <a:r>
              <a:rPr lang="el-GR" sz="2800" dirty="0" err="1" smtClean="0"/>
              <a:t>Αφαιρετικοτητα</a:t>
            </a:r>
            <a:r>
              <a:rPr lang="el-GR" sz="2800" dirty="0" smtClean="0"/>
              <a:t> και </a:t>
            </a:r>
            <a:r>
              <a:rPr lang="el-GR" sz="2800" dirty="0" err="1" smtClean="0"/>
              <a:t>Ενθυλακωση</a:t>
            </a:r>
            <a:r>
              <a:rPr lang="el-GR" sz="2800" dirty="0" smtClean="0"/>
              <a:t> (</a:t>
            </a:r>
            <a:r>
              <a:rPr lang="el-GR" sz="2800" dirty="0" err="1" smtClean="0"/>
              <a:t>encapsulation</a:t>
            </a:r>
            <a:r>
              <a:rPr lang="el-GR" sz="2800" dirty="0" smtClean="0"/>
              <a:t>). </a:t>
            </a:r>
            <a:endParaRPr lang="el-GR" sz="2800" dirty="0"/>
          </a:p>
        </p:txBody>
      </p:sp>
      <p:sp>
        <p:nvSpPr>
          <p:cNvPr id="3" name="1 - Τίτλος"/>
          <p:cNvSpPr txBox="1">
            <a:spLocks/>
          </p:cNvSpPr>
          <p:nvPr/>
        </p:nvSpPr>
        <p:spPr>
          <a:xfrm>
            <a:off x="214282" y="2571744"/>
            <a:ext cx="8072494" cy="4000528"/>
          </a:xfrm>
          <a:prstGeom prst="rect">
            <a:avLst/>
          </a:prstGeom>
        </p:spPr>
        <p:txBody>
          <a:bodyPr vert="horz" lIns="91440" tIns="45720" rIns="91440" bIns="45720" rtlCol="0" anchor="t" anchorCtr="0">
            <a:norm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l-GR" sz="2400" dirty="0" smtClean="0">
              <a:latin typeface="+mj-lt"/>
              <a:ea typeface="+mj-ea"/>
              <a:cs typeface="+mj-cs"/>
            </a:endParaRPr>
          </a:p>
          <a:p>
            <a:pPr lvl="0">
              <a:spcBef>
                <a:spcPct val="0"/>
              </a:spcBef>
              <a:defRPr/>
            </a:pPr>
            <a:r>
              <a:rPr lang="el-GR" sz="1900" dirty="0" smtClean="0"/>
              <a:t>Σε μια αντικειμενοστραφή εφαρμογή κάθε αντικείμενο αποτελεί ξεχωριστή οντότητα και περιέχει ενσωματωμένες τις ιδιότητες (δεδομένα) και τους κανόνες συμπεριφοράς του (μεθόδους). Η δυνατότητα ενός αντικειμένου να συνδυάζει εσωτερικά τα δεδομένα και τις μεθόδους χειρισμού του καλείται </a:t>
            </a:r>
            <a:r>
              <a:rPr lang="el-GR" sz="1900" dirty="0" smtClean="0">
                <a:solidFill>
                  <a:srgbClr val="FF0000"/>
                </a:solidFill>
              </a:rPr>
              <a:t>ενθυλάκωση </a:t>
            </a:r>
            <a:r>
              <a:rPr lang="el-GR" sz="1900" dirty="0" smtClean="0"/>
              <a:t>(</a:t>
            </a:r>
            <a:r>
              <a:rPr lang="el-GR" sz="1900" dirty="0" err="1" smtClean="0"/>
              <a:t>encapsulation</a:t>
            </a:r>
            <a:r>
              <a:rPr lang="el-GR" sz="1900" dirty="0" smtClean="0"/>
              <a:t>). </a:t>
            </a:r>
          </a:p>
          <a:p>
            <a:pPr lvl="0">
              <a:spcBef>
                <a:spcPct val="0"/>
              </a:spcBef>
              <a:defRPr/>
            </a:pPr>
            <a:r>
              <a:rPr lang="el-GR" sz="1900" dirty="0" smtClean="0"/>
              <a:t>Την ενθυλάκωση μπορούμε να την παρομοιάσουμε σαν ένα κέλυφος που υπάρχει γύρω από κάθε αντικείμενο και διαχωρίζει τον εσωτερικό από τον εξωτερικό του κόσμο</a:t>
            </a:r>
            <a:endParaRPr kumimoji="0" lang="el-GR" sz="19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1 - Τίτλος"/>
          <p:cNvSpPr txBox="1">
            <a:spLocks/>
          </p:cNvSpPr>
          <p:nvPr/>
        </p:nvSpPr>
        <p:spPr>
          <a:xfrm>
            <a:off x="285720" y="2143116"/>
            <a:ext cx="7242048" cy="462932"/>
          </a:xfrm>
          <a:prstGeom prst="rect">
            <a:avLst/>
          </a:prstGeom>
        </p:spPr>
        <p:txBody>
          <a:bodyPr vert="horz" lIns="45720" tIns="0" rIns="45720" bIns="0" anchor="b" anchorCtr="0">
            <a:normAutofit/>
          </a:bodyPr>
          <a:lstStyle/>
          <a:p>
            <a:pPr lvl="0" algn="ctr">
              <a:spcBef>
                <a:spcPct val="0"/>
              </a:spcBef>
            </a:pPr>
            <a:r>
              <a:rPr lang="el-GR" sz="2800" dirty="0" smtClean="0">
                <a:solidFill>
                  <a:srgbClr val="FF0000"/>
                </a:solidFill>
              </a:rPr>
              <a:t>Ενθυλάκωση (</a:t>
            </a:r>
            <a:r>
              <a:rPr lang="el-GR" sz="2800" dirty="0" err="1" smtClean="0">
                <a:solidFill>
                  <a:srgbClr val="FF0000"/>
                </a:solidFill>
              </a:rPr>
              <a:t>encapsulation</a:t>
            </a:r>
            <a:r>
              <a:rPr lang="el-GR" sz="2800" dirty="0" smtClean="0">
                <a:solidFill>
                  <a:srgbClr val="FF0000"/>
                </a:solidFill>
              </a:rPr>
              <a:t>).</a:t>
            </a:r>
            <a:endParaRPr kumimoji="0" lang="el-GR" sz="2800" b="1" i="0" u="none" strike="noStrike" kern="1200" cap="all" spc="0" normalizeH="0" baseline="0" noProof="0" dirty="0">
              <a:ln w="500">
                <a:solidFill>
                  <a:schemeClr val="tx2">
                    <a:shade val="20000"/>
                    <a:satMod val="120000"/>
                  </a:schemeClr>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algn="ctr"/>
            <a:r>
              <a:rPr lang="el-GR" sz="2800" dirty="0" smtClean="0">
                <a:solidFill>
                  <a:srgbClr val="FF0000"/>
                </a:solidFill>
              </a:rPr>
              <a:t>4.2</a:t>
            </a:r>
            <a:r>
              <a:rPr lang="el-GR" sz="2800" dirty="0" smtClean="0"/>
              <a:t> </a:t>
            </a:r>
            <a:r>
              <a:rPr lang="el-GR" sz="2800" dirty="0" err="1" smtClean="0"/>
              <a:t>Χτίζοντασ</a:t>
            </a:r>
            <a:r>
              <a:rPr lang="el-GR" sz="2800" dirty="0" smtClean="0"/>
              <a:t> </a:t>
            </a:r>
            <a:r>
              <a:rPr lang="el-GR" sz="2800" dirty="0" err="1" smtClean="0"/>
              <a:t>Αντικειμενοστραφη</a:t>
            </a:r>
            <a:r>
              <a:rPr lang="el-GR" sz="2800" dirty="0" smtClean="0"/>
              <a:t> </a:t>
            </a:r>
            <a:r>
              <a:rPr lang="el-GR" sz="2800" dirty="0" err="1" smtClean="0"/>
              <a:t>Προγραμματα</a:t>
            </a:r>
            <a:endParaRPr lang="el-GR" sz="2800" dirty="0">
              <a:solidFill>
                <a:srgbClr val="FF0000"/>
              </a:solidFill>
            </a:endParaRPr>
          </a:p>
        </p:txBody>
      </p:sp>
      <p:sp>
        <p:nvSpPr>
          <p:cNvPr id="8" name="7 - Ορθογώνιο"/>
          <p:cNvSpPr/>
          <p:nvPr/>
        </p:nvSpPr>
        <p:spPr>
          <a:xfrm>
            <a:off x="714348" y="1571612"/>
            <a:ext cx="7429552" cy="1477328"/>
          </a:xfrm>
          <a:prstGeom prst="rect">
            <a:avLst/>
          </a:prstGeom>
        </p:spPr>
        <p:txBody>
          <a:bodyPr wrap="square">
            <a:spAutoFit/>
          </a:bodyPr>
          <a:lstStyle/>
          <a:p>
            <a:r>
              <a:rPr lang="el-GR" dirty="0" smtClean="0"/>
              <a:t>Το «χτίσιμο» μιας αντικειμενοστραφούς εφαρμογής επιτυγχάνεται με τη δημιουργία και τον χειρισμό αντικειμένων τα οποία πρέπει να συνεργαστούν για την επίτευξη του κοινού στόχου που είναι η επίλυση του προβλήματος. Με ποιον όμως τρόπο εργαζόμαστε, ώστε να εντοπίσουμε τα απαραίτητα δομικά στοιχεία της εφαρμογής;</a:t>
            </a:r>
            <a:endParaRPr lang="el-GR" dirty="0"/>
          </a:p>
        </p:txBody>
      </p:sp>
      <p:sp>
        <p:nvSpPr>
          <p:cNvPr id="7" name="6 - Ορθογώνιο"/>
          <p:cNvSpPr/>
          <p:nvPr/>
        </p:nvSpPr>
        <p:spPr>
          <a:xfrm>
            <a:off x="642910" y="3214686"/>
            <a:ext cx="7786742" cy="3286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solidFill>
                  <a:srgbClr val="FF0000"/>
                </a:solidFill>
              </a:rPr>
              <a:t>4.2.1 Μεθοδολογία</a:t>
            </a:r>
            <a:r>
              <a:rPr lang="el-GR" dirty="0" smtClean="0">
                <a:solidFill>
                  <a:schemeClr val="tx1"/>
                </a:solidFill>
              </a:rPr>
              <a:t> Το μόνο που έχουμε να κάνουμε είναι να αναλύσουμε το πρόβλημα το οποίο θέλουμε να επιλύσουμε, δηλαδή να αναγνωρίσουμε και να καταγράψουμε τα βασικά συστατικά στοιχεία της διαδικασίας επίλυσής του που είναι:</a:t>
            </a:r>
          </a:p>
          <a:p>
            <a:r>
              <a:rPr lang="el-GR" dirty="0" smtClean="0">
                <a:solidFill>
                  <a:schemeClr val="tx1"/>
                </a:solidFill>
              </a:rPr>
              <a:t> 1</a:t>
            </a:r>
            <a:r>
              <a:rPr lang="el-GR" dirty="0" smtClean="0">
                <a:solidFill>
                  <a:srgbClr val="FF0000"/>
                </a:solidFill>
              </a:rPr>
              <a:t>. τα αντικείμενα </a:t>
            </a:r>
            <a:r>
              <a:rPr lang="el-GR" dirty="0" smtClean="0">
                <a:solidFill>
                  <a:schemeClr val="tx1"/>
                </a:solidFill>
              </a:rPr>
              <a:t>που συμμετέχουν με βάση τον ρόλο τους στο συγκεκριμένο σενάριο, </a:t>
            </a:r>
          </a:p>
          <a:p>
            <a:r>
              <a:rPr lang="el-GR" dirty="0" smtClean="0">
                <a:solidFill>
                  <a:schemeClr val="tx1"/>
                </a:solidFill>
              </a:rPr>
              <a:t>2. </a:t>
            </a:r>
            <a:r>
              <a:rPr lang="el-GR" dirty="0" smtClean="0">
                <a:solidFill>
                  <a:srgbClr val="FF0000"/>
                </a:solidFill>
              </a:rPr>
              <a:t>οι ιδιότητες κάθε αντικειμένου</a:t>
            </a:r>
            <a:r>
              <a:rPr lang="el-GR" dirty="0" smtClean="0">
                <a:solidFill>
                  <a:schemeClr val="tx1"/>
                </a:solidFill>
              </a:rPr>
              <a:t>, δηλ. τα σχετικά με το συγκεκριμένο πρόβλημα χαρακτηριστικά του, και</a:t>
            </a:r>
          </a:p>
          <a:p>
            <a:r>
              <a:rPr lang="el-GR" dirty="0" smtClean="0">
                <a:solidFill>
                  <a:schemeClr val="tx1"/>
                </a:solidFill>
              </a:rPr>
              <a:t> 3. </a:t>
            </a:r>
            <a:r>
              <a:rPr lang="el-GR" dirty="0" smtClean="0">
                <a:solidFill>
                  <a:srgbClr val="FF0000"/>
                </a:solidFill>
              </a:rPr>
              <a:t>οι υπηρεσίες που προσφέρει ή οι ενέργειες </a:t>
            </a:r>
            <a:r>
              <a:rPr lang="el-GR" dirty="0" smtClean="0">
                <a:solidFill>
                  <a:schemeClr val="tx1"/>
                </a:solidFill>
              </a:rPr>
              <a:t>που υλοποιεί κάθε αντικείμενο (μέθοδοι) προς αξιοποίηση από άλλες, ώστε να αναπτυχθούν οι απαραίτητες </a:t>
            </a:r>
            <a:r>
              <a:rPr lang="el-GR" dirty="0" smtClean="0">
                <a:solidFill>
                  <a:srgbClr val="00B050"/>
                </a:solidFill>
              </a:rPr>
              <a:t>συνεργασίες</a:t>
            </a:r>
            <a:r>
              <a:rPr lang="el-GR" dirty="0" smtClean="0">
                <a:solidFill>
                  <a:schemeClr val="tx1"/>
                </a:solidFill>
              </a:rPr>
              <a:t> μεταξύ των αντικειμένων για την επίλυση του προβλήματος. </a:t>
            </a:r>
            <a:endParaRPr lang="el-G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00042"/>
            <a:ext cx="7239000" cy="1500198"/>
          </a:xfrm>
        </p:spPr>
        <p:txBody>
          <a:bodyPr>
            <a:normAutofit/>
          </a:bodyPr>
          <a:lstStyle/>
          <a:p>
            <a:pPr algn="ctr"/>
            <a:r>
              <a:rPr lang="el-GR" sz="2800" dirty="0" smtClean="0">
                <a:solidFill>
                  <a:srgbClr val="FF0000"/>
                </a:solidFill>
              </a:rPr>
              <a:t>4.3</a:t>
            </a:r>
            <a:r>
              <a:rPr lang="el-GR" sz="2800" dirty="0" smtClean="0"/>
              <a:t> </a:t>
            </a:r>
            <a:r>
              <a:rPr lang="el-GR" sz="2800" dirty="0" err="1" smtClean="0"/>
              <a:t>Ομαδοποιηση</a:t>
            </a:r>
            <a:r>
              <a:rPr lang="el-GR" sz="2800" dirty="0" smtClean="0"/>
              <a:t> </a:t>
            </a:r>
            <a:r>
              <a:rPr lang="el-GR" sz="2800" dirty="0" err="1" smtClean="0"/>
              <a:t>Αντικειμενων</a:t>
            </a:r>
            <a:r>
              <a:rPr lang="el-GR" sz="2800" dirty="0" smtClean="0"/>
              <a:t> σε </a:t>
            </a:r>
            <a:r>
              <a:rPr lang="el-GR" sz="2800" dirty="0" err="1" smtClean="0"/>
              <a:t>Κλασεισ</a:t>
            </a:r>
            <a:r>
              <a:rPr lang="el-GR" sz="2800" dirty="0" smtClean="0"/>
              <a:t>: </a:t>
            </a:r>
            <a:r>
              <a:rPr lang="el-GR" sz="2800" dirty="0" err="1" smtClean="0"/>
              <a:t>Αφαιρετικοτητα</a:t>
            </a:r>
            <a:r>
              <a:rPr lang="el-GR" sz="2800" dirty="0" smtClean="0"/>
              <a:t> και </a:t>
            </a:r>
            <a:r>
              <a:rPr lang="el-GR" sz="2800" dirty="0" err="1" smtClean="0"/>
              <a:t>Ενθυλακωση</a:t>
            </a:r>
            <a:endParaRPr lang="el-GR" sz="2800" dirty="0"/>
          </a:p>
        </p:txBody>
      </p:sp>
      <p:sp>
        <p:nvSpPr>
          <p:cNvPr id="3" name="2 - Θέση περιεχομένου"/>
          <p:cNvSpPr>
            <a:spLocks noGrp="1"/>
          </p:cNvSpPr>
          <p:nvPr>
            <p:ph idx="1"/>
          </p:nvPr>
        </p:nvSpPr>
        <p:spPr>
          <a:xfrm>
            <a:off x="214282" y="3143248"/>
            <a:ext cx="7715304" cy="3346122"/>
          </a:xfrm>
        </p:spPr>
        <p:txBody>
          <a:bodyPr>
            <a:normAutofit/>
          </a:bodyPr>
          <a:lstStyle/>
          <a:p>
            <a:pPr>
              <a:buNone/>
            </a:pPr>
            <a:r>
              <a:rPr lang="el-GR" dirty="0" smtClean="0"/>
              <a:t>	</a:t>
            </a:r>
            <a:r>
              <a:rPr lang="el-GR" sz="1900" dirty="0" smtClean="0"/>
              <a:t>Για οικονομία στην ανάπτυξη αντικειμενοστραφών προγραμμάτων ομαδοποιούμε τα αντικείμενα σε κλάσεις.</a:t>
            </a:r>
          </a:p>
          <a:p>
            <a:pPr>
              <a:buNone/>
            </a:pPr>
            <a:r>
              <a:rPr lang="el-GR" sz="1900" dirty="0" smtClean="0"/>
              <a:t>	Ο γενικός τύπος ενός αντικειμένου καλείται </a:t>
            </a:r>
            <a:r>
              <a:rPr lang="el-GR" sz="1900" dirty="0" smtClean="0">
                <a:solidFill>
                  <a:srgbClr val="FF0000"/>
                </a:solidFill>
              </a:rPr>
              <a:t>κλάση</a:t>
            </a:r>
            <a:r>
              <a:rPr lang="el-GR" sz="1900" dirty="0" smtClean="0"/>
              <a:t> (</a:t>
            </a:r>
            <a:r>
              <a:rPr lang="el-GR" sz="1900" dirty="0" err="1" smtClean="0"/>
              <a:t>class</a:t>
            </a:r>
            <a:r>
              <a:rPr lang="el-GR" sz="1900" dirty="0" smtClean="0"/>
              <a:t>) και καθορίζει τις αρχικές ιδιότητες και τη συμπεριφορά κάθε αντικειμένου που προέρχεται από αυτή. </a:t>
            </a:r>
          </a:p>
          <a:p>
            <a:pPr>
              <a:buNone/>
            </a:pPr>
            <a:r>
              <a:rPr lang="el-GR" sz="1900" dirty="0" smtClean="0"/>
              <a:t>	Μια κλάση αποτελεί ένα αφαιρετικό (</a:t>
            </a:r>
            <a:r>
              <a:rPr lang="el-GR" sz="1900" dirty="0" err="1" smtClean="0"/>
              <a:t>abstract</a:t>
            </a:r>
            <a:r>
              <a:rPr lang="el-GR" sz="1900" dirty="0" smtClean="0"/>
              <a:t>) στοιχείο (τύπο) και μπορεί να παράγει ένα απεριόριστο πλήθος δομικά ίδιων αντικειμένων.</a:t>
            </a:r>
            <a:endParaRPr lang="el-GR" sz="1900" dirty="0"/>
          </a:p>
        </p:txBody>
      </p:sp>
      <p:sp>
        <p:nvSpPr>
          <p:cNvPr id="4" name="3 - Ορθογώνιο"/>
          <p:cNvSpPr/>
          <p:nvPr/>
        </p:nvSpPr>
        <p:spPr>
          <a:xfrm>
            <a:off x="714348" y="2357430"/>
            <a:ext cx="6572296" cy="523220"/>
          </a:xfrm>
          <a:prstGeom prst="rect">
            <a:avLst/>
          </a:prstGeom>
        </p:spPr>
        <p:txBody>
          <a:bodyPr wrap="square">
            <a:spAutoFit/>
          </a:bodyPr>
          <a:lstStyle/>
          <a:p>
            <a:pPr algn="ctr">
              <a:spcBef>
                <a:spcPct val="0"/>
              </a:spcBef>
            </a:pPr>
            <a:r>
              <a:rPr lang="el-GR" sz="2800" dirty="0" smtClean="0">
                <a:solidFill>
                  <a:srgbClr val="FF0000"/>
                </a:solidFill>
              </a:rPr>
              <a:t>Κλάσεις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62 - Ομάδα"/>
          <p:cNvGrpSpPr/>
          <p:nvPr/>
        </p:nvGrpSpPr>
        <p:grpSpPr>
          <a:xfrm>
            <a:off x="285720" y="1162441"/>
            <a:ext cx="6929485" cy="5695559"/>
            <a:chOff x="571472" y="1162441"/>
            <a:chExt cx="6929485" cy="5695559"/>
          </a:xfrm>
        </p:grpSpPr>
        <p:cxnSp>
          <p:nvCxnSpPr>
            <p:cNvPr id="30" name="12 - Shape"/>
            <p:cNvCxnSpPr/>
            <p:nvPr/>
          </p:nvCxnSpPr>
          <p:spPr>
            <a:xfrm flipV="1">
              <a:off x="3071802" y="4929198"/>
              <a:ext cx="1571636" cy="642942"/>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rot="5400000" flipH="1" flipV="1">
              <a:off x="4393008" y="4679562"/>
              <a:ext cx="5008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p:nvPr/>
          </p:nvCxnSpPr>
          <p:spPr>
            <a:xfrm rot="5400000">
              <a:off x="5857884" y="4572008"/>
              <a:ext cx="285752"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55 - Ευθεία γραμμή σύνδεσης"/>
            <p:cNvCxnSpPr/>
            <p:nvPr/>
          </p:nvCxnSpPr>
          <p:spPr>
            <a:xfrm>
              <a:off x="6357950" y="2500306"/>
              <a:ext cx="642942" cy="158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2" name="61 - Ομάδα"/>
            <p:cNvGrpSpPr/>
            <p:nvPr/>
          </p:nvGrpSpPr>
          <p:grpSpPr>
            <a:xfrm>
              <a:off x="571472" y="1162441"/>
              <a:ext cx="6929485" cy="5695559"/>
              <a:chOff x="357159" y="642918"/>
              <a:chExt cx="6929485" cy="5695559"/>
            </a:xfrm>
          </p:grpSpPr>
          <p:grpSp>
            <p:nvGrpSpPr>
              <p:cNvPr id="6" name="20 - Ομάδα"/>
              <p:cNvGrpSpPr/>
              <p:nvPr/>
            </p:nvGrpSpPr>
            <p:grpSpPr>
              <a:xfrm>
                <a:off x="357159" y="694899"/>
                <a:ext cx="6929485" cy="5643578"/>
                <a:chOff x="142845" y="990335"/>
                <a:chExt cx="7010974" cy="5409783"/>
              </a:xfrm>
            </p:grpSpPr>
            <p:sp>
              <p:nvSpPr>
                <p:cNvPr id="7" name="3 - Ορθογώνιο"/>
                <p:cNvSpPr/>
                <p:nvPr/>
              </p:nvSpPr>
              <p:spPr>
                <a:xfrm>
                  <a:off x="142845" y="1693773"/>
                  <a:ext cx="2240621" cy="1150603"/>
                </a:xfrm>
                <a:prstGeom prst="rect">
                  <a:avLst/>
                </a:prstGeom>
                <a:ln>
                  <a:solidFill>
                    <a:schemeClr val="tx1"/>
                  </a:solidFill>
                </a:ln>
              </p:spPr>
              <p:txBody>
                <a:bodyPr wrap="square">
                  <a:spAutoFit/>
                </a:bodyPr>
                <a:lstStyle/>
                <a:p>
                  <a:r>
                    <a:rPr lang="el-GR" sz="1200" dirty="0" smtClean="0">
                      <a:solidFill>
                        <a:srgbClr val="FF0000"/>
                      </a:solidFill>
                    </a:rPr>
                    <a:t> Πελάτης</a:t>
                  </a:r>
                </a:p>
                <a:p>
                  <a:r>
                    <a:rPr lang="el-GR" sz="1200" dirty="0" smtClean="0"/>
                    <a:t>Όνομα:</a:t>
                  </a:r>
                </a:p>
                <a:p>
                  <a:r>
                    <a:rPr lang="el-GR" sz="1200" dirty="0" smtClean="0"/>
                    <a:t>Επώνυμο:</a:t>
                  </a:r>
                </a:p>
                <a:p>
                  <a:r>
                    <a:rPr lang="el-GR" sz="1200" dirty="0" smtClean="0"/>
                    <a:t>Διεύθυνση:</a:t>
                  </a:r>
                </a:p>
                <a:p>
                  <a:r>
                    <a:rPr lang="el-GR" sz="1200" dirty="0" err="1" smtClean="0">
                      <a:solidFill>
                        <a:srgbClr val="00B050"/>
                      </a:solidFill>
                    </a:rPr>
                    <a:t>ΚάνειΠαραγγελία</a:t>
                  </a:r>
                  <a:r>
                    <a:rPr lang="el-GR" sz="1200" dirty="0" smtClean="0">
                      <a:solidFill>
                        <a:srgbClr val="00B050"/>
                      </a:solidFill>
                    </a:rPr>
                    <a:t>()</a:t>
                  </a:r>
                </a:p>
                <a:p>
                  <a:r>
                    <a:rPr lang="el-GR" sz="1200" dirty="0" err="1" smtClean="0">
                      <a:solidFill>
                        <a:srgbClr val="00B050"/>
                      </a:solidFill>
                    </a:rPr>
                    <a:t>ΠαραλαμβάνειΠαραγγελία</a:t>
                  </a:r>
                  <a:r>
                    <a:rPr lang="el-GR" sz="1200" dirty="0" smtClean="0">
                      <a:solidFill>
                        <a:srgbClr val="00B050"/>
                      </a:solidFill>
                    </a:rPr>
                    <a:t>()</a:t>
                  </a:r>
                  <a:endParaRPr lang="el-GR" sz="1200" dirty="0">
                    <a:solidFill>
                      <a:srgbClr val="00B050"/>
                    </a:solidFill>
                  </a:endParaRPr>
                </a:p>
              </p:txBody>
            </p:sp>
            <p:sp>
              <p:nvSpPr>
                <p:cNvPr id="9" name="8 - TextBox"/>
                <p:cNvSpPr txBox="1"/>
                <p:nvPr/>
              </p:nvSpPr>
              <p:spPr>
                <a:xfrm>
                  <a:off x="3539915" y="1332728"/>
                  <a:ext cx="2431715" cy="2743745"/>
                </a:xfrm>
                <a:prstGeom prst="rect">
                  <a:avLst/>
                </a:prstGeom>
                <a:noFill/>
                <a:ln>
                  <a:solidFill>
                    <a:schemeClr val="tx1"/>
                  </a:solidFill>
                </a:ln>
              </p:spPr>
              <p:txBody>
                <a:bodyPr wrap="square" rtlCol="0">
                  <a:spAutoFit/>
                </a:bodyPr>
                <a:lstStyle/>
                <a:p>
                  <a:r>
                    <a:rPr lang="el-GR" sz="1200" dirty="0" smtClean="0">
                      <a:solidFill>
                        <a:srgbClr val="FF0000"/>
                      </a:solidFill>
                    </a:rPr>
                    <a:t>Ανθοπώλης</a:t>
                  </a:r>
                </a:p>
                <a:p>
                  <a:r>
                    <a:rPr lang="el-GR" sz="1200" b="1" dirty="0" smtClean="0">
                      <a:solidFill>
                        <a:schemeClr val="tx2">
                          <a:lumMod val="75000"/>
                        </a:schemeClr>
                      </a:solidFill>
                    </a:rPr>
                    <a:t>Επωνυμία:</a:t>
                  </a:r>
                </a:p>
                <a:p>
                  <a:r>
                    <a:rPr lang="el-GR" sz="1200" b="1" dirty="0" smtClean="0">
                      <a:solidFill>
                        <a:schemeClr val="tx2">
                          <a:lumMod val="75000"/>
                        </a:schemeClr>
                      </a:solidFill>
                    </a:rPr>
                    <a:t>Όνομα:</a:t>
                  </a:r>
                </a:p>
                <a:p>
                  <a:r>
                    <a:rPr lang="el-GR" sz="1200" b="1" dirty="0" smtClean="0">
                      <a:solidFill>
                        <a:schemeClr val="tx2">
                          <a:lumMod val="75000"/>
                        </a:schemeClr>
                      </a:solidFill>
                    </a:rPr>
                    <a:t>Επώνυμο:</a:t>
                  </a:r>
                </a:p>
                <a:p>
                  <a:r>
                    <a:rPr lang="el-GR" sz="1200" b="1" dirty="0" smtClean="0">
                      <a:solidFill>
                        <a:schemeClr val="tx2">
                          <a:lumMod val="75000"/>
                        </a:schemeClr>
                      </a:solidFill>
                    </a:rPr>
                    <a:t>Διεύθυνση:</a:t>
                  </a:r>
                </a:p>
                <a:p>
                  <a:r>
                    <a:rPr lang="el-GR" sz="1200" b="1" dirty="0" smtClean="0">
                      <a:solidFill>
                        <a:schemeClr val="tx2">
                          <a:lumMod val="75000"/>
                        </a:schemeClr>
                      </a:solidFill>
                    </a:rPr>
                    <a:t>ΑΦΜ:</a:t>
                  </a:r>
                </a:p>
                <a:p>
                  <a:r>
                    <a:rPr lang="el-GR" sz="1200" b="1" dirty="0" smtClean="0">
                      <a:solidFill>
                        <a:schemeClr val="tx2">
                          <a:lumMod val="75000"/>
                        </a:schemeClr>
                      </a:solidFill>
                    </a:rPr>
                    <a:t>ΤΗΛ:</a:t>
                  </a:r>
                </a:p>
                <a:p>
                  <a:r>
                    <a:rPr lang="el-GR" sz="1200" b="1" dirty="0" smtClean="0">
                      <a:solidFill>
                        <a:schemeClr val="tx2">
                          <a:lumMod val="75000"/>
                        </a:schemeClr>
                      </a:solidFill>
                    </a:rPr>
                    <a:t>Ε</a:t>
                  </a:r>
                  <a:r>
                    <a:rPr lang="en-US" sz="1200" b="1" dirty="0" smtClean="0">
                      <a:solidFill>
                        <a:schemeClr val="tx2">
                          <a:lumMod val="75000"/>
                        </a:schemeClr>
                      </a:solidFill>
                    </a:rPr>
                    <a:t>mail</a:t>
                  </a:r>
                  <a:r>
                    <a:rPr lang="el-GR" sz="1200" b="1" dirty="0" smtClean="0">
                      <a:solidFill>
                        <a:schemeClr val="tx2">
                          <a:lumMod val="75000"/>
                        </a:schemeClr>
                      </a:solidFill>
                    </a:rPr>
                    <a:t>:</a:t>
                  </a:r>
                  <a:endParaRPr lang="en-US" sz="1200" b="1" dirty="0" smtClean="0">
                    <a:solidFill>
                      <a:schemeClr val="tx2">
                        <a:lumMod val="75000"/>
                      </a:schemeClr>
                    </a:solidFill>
                  </a:endParaRPr>
                </a:p>
                <a:p>
                  <a:r>
                    <a:rPr lang="el-GR" sz="1200" dirty="0" smtClean="0"/>
                    <a:t>Τραπεζικός Λογαριασμός:</a:t>
                  </a:r>
                </a:p>
                <a:p>
                  <a:r>
                    <a:rPr lang="el-GR" sz="1200" dirty="0" err="1" smtClean="0"/>
                    <a:t>Κωδ</a:t>
                  </a:r>
                  <a:r>
                    <a:rPr lang="el-GR" sz="1200" dirty="0" smtClean="0"/>
                    <a:t> </a:t>
                  </a:r>
                  <a:r>
                    <a:rPr lang="el-GR" sz="1200" dirty="0" err="1" smtClean="0"/>
                    <a:t>δικ</a:t>
                  </a:r>
                  <a:r>
                    <a:rPr lang="el-GR" sz="1200" dirty="0" smtClean="0"/>
                    <a:t> συν:</a:t>
                  </a:r>
                  <a:endParaRPr lang="en-US" sz="1200" dirty="0" smtClean="0"/>
                </a:p>
                <a:p>
                  <a:r>
                    <a:rPr lang="el-GR" sz="1200" dirty="0" err="1" smtClean="0">
                      <a:solidFill>
                        <a:srgbClr val="00B050"/>
                      </a:solidFill>
                    </a:rPr>
                    <a:t>ΔέχεταιΠαραγγελία</a:t>
                  </a:r>
                  <a:r>
                    <a:rPr lang="el-GR" sz="1200" dirty="0" smtClean="0">
                      <a:solidFill>
                        <a:srgbClr val="00B050"/>
                      </a:solidFill>
                    </a:rPr>
                    <a:t>()</a:t>
                  </a:r>
                </a:p>
                <a:p>
                  <a:r>
                    <a:rPr lang="el-GR" sz="1200" dirty="0" err="1" smtClean="0">
                      <a:solidFill>
                        <a:srgbClr val="00B050"/>
                      </a:solidFill>
                    </a:rPr>
                    <a:t>ΖητάΣυνεργασία</a:t>
                  </a:r>
                  <a:r>
                    <a:rPr lang="el-GR" sz="1200" dirty="0" smtClean="0">
                      <a:solidFill>
                        <a:srgbClr val="00B050"/>
                      </a:solidFill>
                    </a:rPr>
                    <a:t>() </a:t>
                  </a:r>
                  <a:r>
                    <a:rPr lang="el-GR" sz="1200" dirty="0" err="1" smtClean="0">
                      <a:solidFill>
                        <a:srgbClr val="00B050"/>
                      </a:solidFill>
                    </a:rPr>
                    <a:t>ΑποδέχεταιΣυνεργασία</a:t>
                  </a:r>
                  <a:r>
                    <a:rPr lang="el-GR" sz="1200" dirty="0" smtClean="0">
                      <a:solidFill>
                        <a:srgbClr val="00B050"/>
                      </a:solidFill>
                    </a:rPr>
                    <a:t>()</a:t>
                  </a:r>
                </a:p>
                <a:p>
                  <a:r>
                    <a:rPr lang="el-GR" sz="1200" dirty="0" err="1" smtClean="0">
                      <a:solidFill>
                        <a:srgbClr val="00B050"/>
                      </a:solidFill>
                    </a:rPr>
                    <a:t>ΑναθέτειΑνθοδεσία</a:t>
                  </a:r>
                  <a:r>
                    <a:rPr lang="el-GR" sz="1200" dirty="0" smtClean="0">
                      <a:solidFill>
                        <a:srgbClr val="00B050"/>
                      </a:solidFill>
                    </a:rPr>
                    <a:t>() </a:t>
                  </a:r>
                  <a:r>
                    <a:rPr lang="el-GR" sz="1200" dirty="0" err="1" smtClean="0">
                      <a:solidFill>
                        <a:srgbClr val="00B050"/>
                      </a:solidFill>
                    </a:rPr>
                    <a:t>ΑναθέτειΠαράδοση</a:t>
                  </a:r>
                  <a:r>
                    <a:rPr lang="el-GR" sz="1200" dirty="0" smtClean="0">
                      <a:solidFill>
                        <a:srgbClr val="00B050"/>
                      </a:solidFill>
                    </a:rPr>
                    <a:t>()</a:t>
                  </a:r>
                  <a:endParaRPr lang="el-GR" dirty="0">
                    <a:solidFill>
                      <a:srgbClr val="00B050"/>
                    </a:solidFill>
                  </a:endParaRPr>
                </a:p>
              </p:txBody>
            </p:sp>
            <p:sp>
              <p:nvSpPr>
                <p:cNvPr id="11" name="10 - TextBox"/>
                <p:cNvSpPr txBox="1"/>
                <p:nvPr/>
              </p:nvSpPr>
              <p:spPr>
                <a:xfrm>
                  <a:off x="375489" y="4432914"/>
                  <a:ext cx="2286016" cy="1858666"/>
                </a:xfrm>
                <a:prstGeom prst="rect">
                  <a:avLst/>
                </a:prstGeom>
                <a:noFill/>
                <a:ln>
                  <a:solidFill>
                    <a:schemeClr val="tx1"/>
                  </a:solidFill>
                </a:ln>
              </p:spPr>
              <p:txBody>
                <a:bodyPr wrap="square" rtlCol="0">
                  <a:spAutoFit/>
                </a:bodyPr>
                <a:lstStyle/>
                <a:p>
                  <a:r>
                    <a:rPr lang="el-GR" sz="1200" dirty="0" err="1" smtClean="0">
                      <a:solidFill>
                        <a:srgbClr val="FF0000"/>
                      </a:solidFill>
                    </a:rPr>
                    <a:t>Ταχυμεταφορέας</a:t>
                  </a:r>
                  <a:endParaRPr lang="el-GR" sz="1200" dirty="0" smtClean="0">
                    <a:solidFill>
                      <a:srgbClr val="FF0000"/>
                    </a:solidFill>
                  </a:endParaRPr>
                </a:p>
                <a:p>
                  <a:r>
                    <a:rPr lang="el-GR" sz="1200" b="1" dirty="0" smtClean="0">
                      <a:solidFill>
                        <a:schemeClr val="tx2">
                          <a:lumMod val="75000"/>
                        </a:schemeClr>
                      </a:solidFill>
                    </a:rPr>
                    <a:t>Επωνυμία:</a:t>
                  </a:r>
                  <a:r>
                    <a:rPr lang="en-US" sz="1200" b="1" dirty="0" smtClean="0">
                      <a:solidFill>
                        <a:schemeClr val="tx2">
                          <a:lumMod val="75000"/>
                        </a:schemeClr>
                      </a:solidFill>
                    </a:rPr>
                    <a:t> </a:t>
                  </a:r>
                  <a:endParaRPr lang="el-GR" sz="1200" b="1" dirty="0" smtClean="0">
                    <a:solidFill>
                      <a:schemeClr val="tx2">
                        <a:lumMod val="75000"/>
                      </a:schemeClr>
                    </a:solidFill>
                  </a:endParaRPr>
                </a:p>
                <a:p>
                  <a:r>
                    <a:rPr lang="el-GR" sz="1200" b="1" dirty="0" smtClean="0">
                      <a:solidFill>
                        <a:schemeClr val="tx2">
                          <a:lumMod val="75000"/>
                        </a:schemeClr>
                      </a:solidFill>
                    </a:rPr>
                    <a:t>Όνομα:</a:t>
                  </a:r>
                </a:p>
                <a:p>
                  <a:r>
                    <a:rPr lang="el-GR" sz="1200" b="1" dirty="0" smtClean="0">
                      <a:solidFill>
                        <a:schemeClr val="tx2">
                          <a:lumMod val="75000"/>
                        </a:schemeClr>
                      </a:solidFill>
                    </a:rPr>
                    <a:t>Επώνυμο:</a:t>
                  </a:r>
                </a:p>
                <a:p>
                  <a:r>
                    <a:rPr lang="el-GR" sz="1200" b="1" dirty="0" smtClean="0">
                      <a:solidFill>
                        <a:schemeClr val="tx2">
                          <a:lumMod val="75000"/>
                        </a:schemeClr>
                      </a:solidFill>
                    </a:rPr>
                    <a:t>Διεύθυνση:</a:t>
                  </a:r>
                </a:p>
                <a:p>
                  <a:r>
                    <a:rPr lang="el-GR" sz="1200" b="1" dirty="0" smtClean="0">
                      <a:solidFill>
                        <a:schemeClr val="tx2">
                          <a:lumMod val="75000"/>
                        </a:schemeClr>
                      </a:solidFill>
                    </a:rPr>
                    <a:t>ΑΦΜ :</a:t>
                  </a:r>
                </a:p>
                <a:p>
                  <a:r>
                    <a:rPr lang="el-GR" sz="1200" b="1" dirty="0" smtClean="0">
                      <a:solidFill>
                        <a:schemeClr val="tx2">
                          <a:lumMod val="75000"/>
                        </a:schemeClr>
                      </a:solidFill>
                    </a:rPr>
                    <a:t>ΤΗΛ:</a:t>
                  </a:r>
                </a:p>
                <a:p>
                  <a:r>
                    <a:rPr lang="el-GR" sz="1200" b="1" dirty="0" smtClean="0">
                      <a:solidFill>
                        <a:schemeClr val="tx2">
                          <a:lumMod val="75000"/>
                        </a:schemeClr>
                      </a:solidFill>
                    </a:rPr>
                    <a:t>Ε</a:t>
                  </a:r>
                  <a:r>
                    <a:rPr lang="en-US" sz="1200" b="1" dirty="0" smtClean="0">
                      <a:solidFill>
                        <a:schemeClr val="tx2">
                          <a:lumMod val="75000"/>
                        </a:schemeClr>
                      </a:solidFill>
                    </a:rPr>
                    <a:t>mail</a:t>
                  </a:r>
                  <a:r>
                    <a:rPr lang="el-GR" sz="1200" b="1" dirty="0" smtClean="0">
                      <a:solidFill>
                        <a:schemeClr val="tx2">
                          <a:lumMod val="75000"/>
                        </a:schemeClr>
                      </a:solidFill>
                    </a:rPr>
                    <a:t>:</a:t>
                  </a:r>
                </a:p>
                <a:p>
                  <a:r>
                    <a:rPr lang="el-GR" sz="1200" dirty="0" smtClean="0"/>
                    <a:t>Τύπος:</a:t>
                  </a:r>
                  <a:endParaRPr lang="en-US" sz="1200" dirty="0" smtClean="0"/>
                </a:p>
                <a:p>
                  <a:r>
                    <a:rPr lang="el-GR" sz="1200" dirty="0" err="1" smtClean="0">
                      <a:solidFill>
                        <a:srgbClr val="00B050"/>
                      </a:solidFill>
                    </a:rPr>
                    <a:t>ΠαραδίδειΑνθοδέσμη</a:t>
                  </a:r>
                  <a:r>
                    <a:rPr lang="el-GR" sz="1200" dirty="0" smtClean="0">
                      <a:solidFill>
                        <a:srgbClr val="00B050"/>
                      </a:solidFill>
                    </a:rPr>
                    <a:t>()</a:t>
                  </a:r>
                  <a:endParaRPr lang="el-GR" dirty="0">
                    <a:solidFill>
                      <a:srgbClr val="00B050"/>
                    </a:solidFill>
                  </a:endParaRPr>
                </a:p>
              </p:txBody>
            </p:sp>
            <p:sp>
              <p:nvSpPr>
                <p:cNvPr id="12" name="11 - TextBox"/>
                <p:cNvSpPr txBox="1"/>
                <p:nvPr/>
              </p:nvSpPr>
              <p:spPr>
                <a:xfrm>
                  <a:off x="4840920" y="4364436"/>
                  <a:ext cx="2285984" cy="2035682"/>
                </a:xfrm>
                <a:prstGeom prst="rect">
                  <a:avLst/>
                </a:prstGeom>
                <a:noFill/>
                <a:ln>
                  <a:solidFill>
                    <a:schemeClr val="tx1"/>
                  </a:solidFill>
                </a:ln>
              </p:spPr>
              <p:txBody>
                <a:bodyPr wrap="square" rtlCol="0">
                  <a:spAutoFit/>
                </a:bodyPr>
                <a:lstStyle/>
                <a:p>
                  <a:r>
                    <a:rPr lang="el-GR" sz="1200" dirty="0" smtClean="0">
                      <a:solidFill>
                        <a:srgbClr val="FF0000"/>
                      </a:solidFill>
                    </a:rPr>
                    <a:t>Ανθοδέτης</a:t>
                  </a:r>
                </a:p>
                <a:p>
                  <a:r>
                    <a:rPr lang="el-GR" sz="1200" b="1" dirty="0" smtClean="0">
                      <a:solidFill>
                        <a:schemeClr val="tx2">
                          <a:lumMod val="75000"/>
                        </a:schemeClr>
                      </a:solidFill>
                    </a:rPr>
                    <a:t>Επωνυμία:</a:t>
                  </a:r>
                </a:p>
                <a:p>
                  <a:r>
                    <a:rPr lang="el-GR" sz="1200" b="1" dirty="0" smtClean="0">
                      <a:solidFill>
                        <a:schemeClr val="tx2">
                          <a:lumMod val="75000"/>
                        </a:schemeClr>
                      </a:solidFill>
                    </a:rPr>
                    <a:t>Όνομα:</a:t>
                  </a:r>
                </a:p>
                <a:p>
                  <a:r>
                    <a:rPr lang="el-GR" sz="1200" b="1" dirty="0" smtClean="0">
                      <a:solidFill>
                        <a:schemeClr val="tx2">
                          <a:lumMod val="75000"/>
                        </a:schemeClr>
                      </a:solidFill>
                    </a:rPr>
                    <a:t>Επώνυμο:</a:t>
                  </a:r>
                  <a:r>
                    <a:rPr lang="en-US" sz="1200" b="1" dirty="0" smtClean="0">
                      <a:solidFill>
                        <a:schemeClr val="tx2">
                          <a:lumMod val="75000"/>
                        </a:schemeClr>
                      </a:solidFill>
                    </a:rPr>
                    <a:t> </a:t>
                  </a:r>
                  <a:endParaRPr lang="el-GR" sz="1200" b="1" dirty="0" smtClean="0">
                    <a:solidFill>
                      <a:schemeClr val="tx2">
                        <a:lumMod val="75000"/>
                      </a:schemeClr>
                    </a:solidFill>
                  </a:endParaRPr>
                </a:p>
                <a:p>
                  <a:r>
                    <a:rPr lang="el-GR" sz="1200" b="1" dirty="0" smtClean="0">
                      <a:solidFill>
                        <a:schemeClr val="tx2">
                          <a:lumMod val="75000"/>
                        </a:schemeClr>
                      </a:solidFill>
                    </a:rPr>
                    <a:t>Διεύθυνση: </a:t>
                  </a:r>
                </a:p>
                <a:p>
                  <a:r>
                    <a:rPr lang="el-GR" sz="1200" b="1" dirty="0" smtClean="0">
                      <a:solidFill>
                        <a:schemeClr val="tx2">
                          <a:lumMod val="75000"/>
                        </a:schemeClr>
                      </a:solidFill>
                    </a:rPr>
                    <a:t>ΑΦΜ :</a:t>
                  </a:r>
                </a:p>
                <a:p>
                  <a:r>
                    <a:rPr lang="el-GR" sz="1200" b="1" dirty="0" smtClean="0">
                      <a:solidFill>
                        <a:schemeClr val="tx2">
                          <a:lumMod val="75000"/>
                        </a:schemeClr>
                      </a:solidFill>
                    </a:rPr>
                    <a:t>ΤΗΛ:</a:t>
                  </a:r>
                </a:p>
                <a:p>
                  <a:r>
                    <a:rPr lang="el-GR" sz="1200" b="1" dirty="0" smtClean="0">
                      <a:solidFill>
                        <a:schemeClr val="tx2">
                          <a:lumMod val="75000"/>
                        </a:schemeClr>
                      </a:solidFill>
                    </a:rPr>
                    <a:t>Ε</a:t>
                  </a:r>
                  <a:r>
                    <a:rPr lang="en-US" sz="1200" b="1" dirty="0" smtClean="0">
                      <a:solidFill>
                        <a:schemeClr val="tx2">
                          <a:lumMod val="75000"/>
                        </a:schemeClr>
                      </a:solidFill>
                    </a:rPr>
                    <a:t>mail</a:t>
                  </a:r>
                  <a:r>
                    <a:rPr lang="el-GR" sz="1200" b="1" dirty="0" smtClean="0">
                      <a:solidFill>
                        <a:schemeClr val="tx2">
                          <a:lumMod val="75000"/>
                        </a:schemeClr>
                      </a:solidFill>
                    </a:rPr>
                    <a:t>:</a:t>
                  </a:r>
                  <a:endParaRPr lang="en-US" sz="1200" b="1" dirty="0" smtClean="0">
                    <a:solidFill>
                      <a:schemeClr val="tx2">
                        <a:lumMod val="75000"/>
                      </a:schemeClr>
                    </a:solidFill>
                  </a:endParaRPr>
                </a:p>
                <a:p>
                  <a:r>
                    <a:rPr lang="el-GR" sz="1200" dirty="0" smtClean="0"/>
                    <a:t>Ειδικότητα:</a:t>
                  </a:r>
                </a:p>
                <a:p>
                  <a:r>
                    <a:rPr lang="el-GR" sz="1200" dirty="0" smtClean="0"/>
                    <a:t>Ωριαία αμοιβή:</a:t>
                  </a:r>
                  <a:endParaRPr lang="en-US" sz="1200" dirty="0" smtClean="0"/>
                </a:p>
                <a:p>
                  <a:r>
                    <a:rPr lang="el-GR" sz="1200" dirty="0" err="1" smtClean="0">
                      <a:solidFill>
                        <a:srgbClr val="00B050"/>
                      </a:solidFill>
                    </a:rPr>
                    <a:t>ΕτοιμάζειΑνθοδέσμη</a:t>
                  </a:r>
                  <a:r>
                    <a:rPr lang="el-GR" sz="1200" dirty="0" smtClean="0">
                      <a:solidFill>
                        <a:srgbClr val="00B050"/>
                      </a:solidFill>
                    </a:rPr>
                    <a:t>()</a:t>
                  </a:r>
                  <a:endParaRPr lang="el-GR" dirty="0">
                    <a:solidFill>
                      <a:srgbClr val="00B050"/>
                    </a:solidFill>
                  </a:endParaRPr>
                </a:p>
              </p:txBody>
            </p:sp>
            <p:cxnSp>
              <p:nvCxnSpPr>
                <p:cNvPr id="13" name="12 - Shape"/>
                <p:cNvCxnSpPr/>
                <p:nvPr/>
              </p:nvCxnSpPr>
              <p:spPr>
                <a:xfrm>
                  <a:off x="2383465" y="2447036"/>
                  <a:ext cx="1156449" cy="82174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5400000">
                  <a:off x="590092" y="3639389"/>
                  <a:ext cx="1575007" cy="120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3539915" y="4619699"/>
                  <a:ext cx="1002106" cy="442540"/>
                </a:xfrm>
                <a:prstGeom prst="rect">
                  <a:avLst/>
                </a:prstGeom>
                <a:noFill/>
              </p:spPr>
              <p:txBody>
                <a:bodyPr wrap="square" rtlCol="0">
                  <a:spAutoFit/>
                </a:bodyPr>
                <a:lstStyle/>
                <a:p>
                  <a:r>
                    <a:rPr lang="el-GR" sz="1200" dirty="0" smtClean="0"/>
                    <a:t>Ανάθεση παράδοσης</a:t>
                  </a:r>
                  <a:endParaRPr lang="el-GR" sz="1200" dirty="0"/>
                </a:p>
              </p:txBody>
            </p:sp>
            <p:sp>
              <p:nvSpPr>
                <p:cNvPr id="18" name="17 - TextBox"/>
                <p:cNvSpPr txBox="1"/>
                <p:nvPr/>
              </p:nvSpPr>
              <p:spPr>
                <a:xfrm>
                  <a:off x="375489" y="3611172"/>
                  <a:ext cx="1000132" cy="265524"/>
                </a:xfrm>
                <a:prstGeom prst="rect">
                  <a:avLst/>
                </a:prstGeom>
                <a:noFill/>
              </p:spPr>
              <p:txBody>
                <a:bodyPr wrap="square" rtlCol="0">
                  <a:spAutoFit/>
                </a:bodyPr>
                <a:lstStyle/>
                <a:p>
                  <a:r>
                    <a:rPr lang="el-GR" sz="1200" dirty="0" smtClean="0"/>
                    <a:t>παράδοση</a:t>
                  </a:r>
                  <a:endParaRPr lang="el-GR" sz="1200" dirty="0"/>
                </a:p>
              </p:txBody>
            </p:sp>
            <p:sp>
              <p:nvSpPr>
                <p:cNvPr id="19" name="18 - TextBox"/>
                <p:cNvSpPr txBox="1"/>
                <p:nvPr/>
              </p:nvSpPr>
              <p:spPr>
                <a:xfrm>
                  <a:off x="5997370" y="3934913"/>
                  <a:ext cx="1156449" cy="442540"/>
                </a:xfrm>
                <a:prstGeom prst="rect">
                  <a:avLst/>
                </a:prstGeom>
                <a:noFill/>
              </p:spPr>
              <p:txBody>
                <a:bodyPr wrap="square" rtlCol="0">
                  <a:spAutoFit/>
                </a:bodyPr>
                <a:lstStyle/>
                <a:p>
                  <a:r>
                    <a:rPr lang="el-GR" sz="1200" dirty="0" smtClean="0"/>
                    <a:t>Ανάθεση </a:t>
                  </a:r>
                  <a:r>
                    <a:rPr lang="el-GR" sz="1200" dirty="0" err="1" smtClean="0"/>
                    <a:t>ανθοδεσίας</a:t>
                  </a:r>
                  <a:endParaRPr lang="el-GR" sz="1200" dirty="0"/>
                </a:p>
              </p:txBody>
            </p:sp>
            <p:sp>
              <p:nvSpPr>
                <p:cNvPr id="20" name="19 - TextBox"/>
                <p:cNvSpPr txBox="1"/>
                <p:nvPr/>
              </p:nvSpPr>
              <p:spPr>
                <a:xfrm>
                  <a:off x="1877518" y="2926386"/>
                  <a:ext cx="1008676" cy="265524"/>
                </a:xfrm>
                <a:prstGeom prst="rect">
                  <a:avLst/>
                </a:prstGeom>
                <a:noFill/>
              </p:spPr>
              <p:txBody>
                <a:bodyPr wrap="square" rtlCol="0">
                  <a:spAutoFit/>
                </a:bodyPr>
                <a:lstStyle/>
                <a:p>
                  <a:r>
                    <a:rPr lang="el-GR" sz="1200" dirty="0" smtClean="0"/>
                    <a:t>παραγγελία</a:t>
                  </a:r>
                  <a:endParaRPr lang="el-GR" sz="1200" dirty="0"/>
                </a:p>
              </p:txBody>
            </p:sp>
            <p:sp>
              <p:nvSpPr>
                <p:cNvPr id="21" name="20 - TextBox"/>
                <p:cNvSpPr txBox="1"/>
                <p:nvPr/>
              </p:nvSpPr>
              <p:spPr>
                <a:xfrm>
                  <a:off x="5346867" y="990335"/>
                  <a:ext cx="1071569" cy="276999"/>
                </a:xfrm>
                <a:prstGeom prst="rect">
                  <a:avLst/>
                </a:prstGeom>
                <a:noFill/>
              </p:spPr>
              <p:txBody>
                <a:bodyPr wrap="square" rtlCol="0">
                  <a:spAutoFit/>
                </a:bodyPr>
                <a:lstStyle/>
                <a:p>
                  <a:r>
                    <a:rPr lang="el-GR" sz="1200" dirty="0" smtClean="0"/>
                    <a:t>συνεργασία</a:t>
                  </a:r>
                  <a:endParaRPr lang="el-GR" sz="1200" dirty="0"/>
                </a:p>
              </p:txBody>
            </p:sp>
          </p:grpSp>
          <p:cxnSp>
            <p:nvCxnSpPr>
              <p:cNvPr id="47" name="46 - Ευθεία γραμμή σύνδεσης"/>
              <p:cNvCxnSpPr/>
              <p:nvPr/>
            </p:nvCxnSpPr>
            <p:spPr>
              <a:xfrm rot="5400000" flipH="1" flipV="1">
                <a:off x="5072066" y="857232"/>
                <a:ext cx="428628" cy="158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1" name="60 - Ομάδα"/>
              <p:cNvGrpSpPr/>
              <p:nvPr/>
            </p:nvGrpSpPr>
            <p:grpSpPr>
              <a:xfrm>
                <a:off x="5286380" y="642918"/>
                <a:ext cx="1500992" cy="1358116"/>
                <a:chOff x="5286380" y="642918"/>
                <a:chExt cx="1500992" cy="1358116"/>
              </a:xfrm>
            </p:grpSpPr>
            <p:cxnSp>
              <p:nvCxnSpPr>
                <p:cNvPr id="58" name="57 - Ευθεία γραμμή σύνδεσης"/>
                <p:cNvCxnSpPr/>
                <p:nvPr/>
              </p:nvCxnSpPr>
              <p:spPr>
                <a:xfrm>
                  <a:off x="5286380" y="642918"/>
                  <a:ext cx="150019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rot="5400000">
                  <a:off x="6107917" y="1321579"/>
                  <a:ext cx="1357322" cy="1588"/>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sp>
        <p:nvSpPr>
          <p:cNvPr id="64" name="1 - Τίτλος"/>
          <p:cNvSpPr>
            <a:spLocks noGrp="1"/>
          </p:cNvSpPr>
          <p:nvPr>
            <p:ph type="title"/>
          </p:nvPr>
        </p:nvSpPr>
        <p:spPr>
          <a:xfrm>
            <a:off x="457200" y="320675"/>
            <a:ext cx="7239000" cy="679450"/>
          </a:xfrm>
        </p:spPr>
        <p:txBody>
          <a:bodyPr>
            <a:noAutofit/>
          </a:bodyPr>
          <a:lstStyle/>
          <a:p>
            <a:pPr algn="ctr"/>
            <a:r>
              <a:rPr lang="el-GR" sz="2000" dirty="0" smtClean="0"/>
              <a:t>4.3 </a:t>
            </a:r>
            <a:r>
              <a:rPr lang="el-GR" sz="2000" dirty="0" err="1" smtClean="0"/>
              <a:t>Ομαδοποιηση</a:t>
            </a:r>
            <a:r>
              <a:rPr lang="el-GR" sz="2000" dirty="0" smtClean="0"/>
              <a:t> </a:t>
            </a:r>
            <a:r>
              <a:rPr lang="el-GR" sz="2000" dirty="0" err="1" smtClean="0"/>
              <a:t>Αντικειμενων</a:t>
            </a:r>
            <a:r>
              <a:rPr lang="el-GR" sz="2000" dirty="0" smtClean="0"/>
              <a:t> σε </a:t>
            </a:r>
            <a:r>
              <a:rPr lang="el-GR" sz="2000" dirty="0" err="1" smtClean="0"/>
              <a:t>Κλασεισ</a:t>
            </a:r>
            <a:r>
              <a:rPr lang="el-GR" sz="2000" dirty="0" smtClean="0"/>
              <a:t>: </a:t>
            </a:r>
            <a:r>
              <a:rPr lang="el-GR" sz="2000" dirty="0" err="1" smtClean="0"/>
              <a:t>Αφαιρετικοτητα</a:t>
            </a:r>
            <a:r>
              <a:rPr lang="el-GR" sz="2000" dirty="0" smtClean="0"/>
              <a:t> και </a:t>
            </a:r>
            <a:r>
              <a:rPr lang="el-GR" sz="2000" dirty="0" err="1" smtClean="0"/>
              <a:t>Ενθυλακωση</a:t>
            </a:r>
            <a:endParaRPr lang="el-GR" sz="2000" dirty="0"/>
          </a:p>
        </p:txBody>
      </p:sp>
      <p:sp>
        <p:nvSpPr>
          <p:cNvPr id="73" name="72 - Επεξήγηση με στρογγυλεμένο παραλληλόγραμμο"/>
          <p:cNvSpPr/>
          <p:nvPr/>
        </p:nvSpPr>
        <p:spPr>
          <a:xfrm>
            <a:off x="6143636" y="2714620"/>
            <a:ext cx="1785950" cy="428628"/>
          </a:xfrm>
          <a:prstGeom prst="wedgeRoundRectCallout">
            <a:avLst>
              <a:gd name="adj1" fmla="val -124380"/>
              <a:gd name="adj2" fmla="val -159409"/>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
        <p:nvSpPr>
          <p:cNvPr id="74" name="73 - Επεξήγηση με στρογγυλεμένο παραλληλόγραμμο"/>
          <p:cNvSpPr/>
          <p:nvPr/>
        </p:nvSpPr>
        <p:spPr>
          <a:xfrm>
            <a:off x="3000364" y="6143644"/>
            <a:ext cx="1714512" cy="428628"/>
          </a:xfrm>
          <a:prstGeom prst="wedgeRoundRectCallout">
            <a:avLst>
              <a:gd name="adj1" fmla="val 64162"/>
              <a:gd name="adj2" fmla="val -191182"/>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
        <p:nvSpPr>
          <p:cNvPr id="75" name="74 - Επεξήγηση με στρογγυλεμένο παραλληλόγραμμο"/>
          <p:cNvSpPr/>
          <p:nvPr/>
        </p:nvSpPr>
        <p:spPr>
          <a:xfrm>
            <a:off x="1714480" y="3929066"/>
            <a:ext cx="1714512" cy="428628"/>
          </a:xfrm>
          <a:prstGeom prst="wedgeRoundRectCallout">
            <a:avLst>
              <a:gd name="adj1" fmla="val -53153"/>
              <a:gd name="adj2" fmla="val 328531"/>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1" animBg="1"/>
      <p:bldP spid="74" grpId="0" animBg="1"/>
      <p:bldP spid="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822944"/>
          </a:xfrm>
        </p:spPr>
        <p:txBody>
          <a:bodyPr>
            <a:normAutofit fontScale="90000"/>
          </a:bodyPr>
          <a:lstStyle/>
          <a:p>
            <a:r>
              <a:rPr lang="el-GR" dirty="0" err="1" smtClean="0"/>
              <a:t>Παραδειγμα</a:t>
            </a:r>
            <a:r>
              <a:rPr lang="el-GR" dirty="0" smtClean="0"/>
              <a:t> </a:t>
            </a:r>
            <a:r>
              <a:rPr lang="el-GR" dirty="0" err="1" smtClean="0"/>
              <a:t>ενοικιασησ</a:t>
            </a:r>
            <a:r>
              <a:rPr lang="el-GR" dirty="0" smtClean="0"/>
              <a:t> </a:t>
            </a:r>
            <a:r>
              <a:rPr lang="el-GR" dirty="0" err="1" smtClean="0"/>
              <a:t>ταινιων</a:t>
            </a:r>
            <a:endParaRPr lang="el-GR" dirty="0"/>
          </a:p>
        </p:txBody>
      </p:sp>
      <p:sp>
        <p:nvSpPr>
          <p:cNvPr id="3" name="2 - Ορθογώνιο"/>
          <p:cNvSpPr/>
          <p:nvPr/>
        </p:nvSpPr>
        <p:spPr>
          <a:xfrm>
            <a:off x="642910" y="1214422"/>
            <a:ext cx="6643734" cy="3970318"/>
          </a:xfrm>
          <a:prstGeom prst="rect">
            <a:avLst/>
          </a:prstGeom>
        </p:spPr>
        <p:txBody>
          <a:bodyPr wrap="square">
            <a:spAutoFit/>
          </a:bodyPr>
          <a:lstStyle/>
          <a:p>
            <a:r>
              <a:rPr lang="el-GR" dirty="0" smtClean="0"/>
              <a:t>Αποφασίζετε με τους φίλους σας να ενοικιάσετε μια ταινία από ένα κατάστημα ενοικίασης ταινιών της περιοχής σας. Για τον σκοπό αυτό χρησιμοποιείτε σχετική διαδικτυακή εφαρμογή, στην οποία διαθέτετε κωδικό πελάτη. Το σενάριο ενοικίασης της ταινίας που επιλέξατε είναι το εξής:</a:t>
            </a:r>
          </a:p>
          <a:p>
            <a:r>
              <a:rPr lang="el-GR" i="1" dirty="0" smtClean="0"/>
              <a:t>«Ο Γιώργος Πέτρου με κωδικό 676 που διαμένει στην οδό Σμύρνης 8 στο Χαλάνδρι με τηλέφωνο 2191234567 είναι πελάτης του καταστήματος «</a:t>
            </a:r>
            <a:r>
              <a:rPr lang="el-GR" i="1" dirty="0" err="1" smtClean="0"/>
              <a:t>ΒιντεοΔράση</a:t>
            </a:r>
            <a:r>
              <a:rPr lang="el-GR" i="1" dirty="0" smtClean="0"/>
              <a:t>» στην οδό Κορίνθου 4 στο Χαλάνδρι και, αφού </a:t>
            </a:r>
            <a:r>
              <a:rPr lang="el-GR" i="1" dirty="0" smtClean="0">
                <a:solidFill>
                  <a:srgbClr val="00B050"/>
                </a:solidFill>
              </a:rPr>
              <a:t>ζητήσει είσοδο </a:t>
            </a:r>
            <a:r>
              <a:rPr lang="el-GR" i="1" dirty="0" smtClean="0"/>
              <a:t>στην εφαρμογή και </a:t>
            </a:r>
            <a:r>
              <a:rPr lang="el-GR" i="1" dirty="0" err="1" smtClean="0">
                <a:solidFill>
                  <a:srgbClr val="00B050"/>
                </a:solidFill>
              </a:rPr>
              <a:t>ταυτοποιηθεί</a:t>
            </a:r>
            <a:r>
              <a:rPr lang="el-GR" i="1" dirty="0" smtClean="0"/>
              <a:t> ως πελάτης, </a:t>
            </a:r>
            <a:r>
              <a:rPr lang="el-GR" i="1" dirty="0" smtClean="0">
                <a:solidFill>
                  <a:srgbClr val="00B050"/>
                </a:solidFill>
              </a:rPr>
              <a:t>ενοικιάζει</a:t>
            </a:r>
            <a:r>
              <a:rPr lang="el-GR" i="1" dirty="0" smtClean="0"/>
              <a:t> την ταινία αρ. 1543,</a:t>
            </a:r>
          </a:p>
          <a:p>
            <a:r>
              <a:rPr lang="el-GR" i="1" dirty="0" smtClean="0"/>
              <a:t>«Ο Πόλεμος των Άστρων» που είναι </a:t>
            </a:r>
            <a:r>
              <a:rPr lang="el-GR" i="1" dirty="0" smtClean="0">
                <a:solidFill>
                  <a:srgbClr val="00B050"/>
                </a:solidFill>
              </a:rPr>
              <a:t>αποθηκευμένη </a:t>
            </a:r>
            <a:r>
              <a:rPr lang="el-GR" i="1" dirty="0" smtClean="0"/>
              <a:t>στο συγκεκριμένο κατάστημα ενοικίασης ταινιών».</a:t>
            </a:r>
          </a:p>
          <a:p>
            <a:r>
              <a:rPr lang="el-GR" dirty="0" smtClean="0"/>
              <a:t>Ας προσπαθήσουμε με βάση το σενάριο αυτό να εντοπίσουμε τις κλάσεις που εμπλέκονται στην ανάπτυξη της εφαρμογής.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680068"/>
          </a:xfrm>
        </p:spPr>
        <p:txBody>
          <a:bodyPr>
            <a:normAutofit fontScale="90000"/>
          </a:bodyPr>
          <a:lstStyle/>
          <a:p>
            <a:r>
              <a:rPr lang="el-GR" dirty="0" err="1" smtClean="0"/>
              <a:t>Αντικειμενα</a:t>
            </a:r>
            <a:r>
              <a:rPr lang="el-GR" dirty="0" smtClean="0"/>
              <a:t>-</a:t>
            </a:r>
            <a:r>
              <a:rPr lang="el-GR" dirty="0" err="1" smtClean="0"/>
              <a:t>κλασεισ</a:t>
            </a:r>
            <a:r>
              <a:rPr lang="el-GR" dirty="0" smtClean="0"/>
              <a:t> / </a:t>
            </a:r>
            <a:r>
              <a:rPr lang="el-GR" dirty="0" err="1" smtClean="0"/>
              <a:t>ιδιοτητεσ</a:t>
            </a:r>
            <a:endParaRPr lang="el-GR" dirty="0"/>
          </a:p>
        </p:txBody>
      </p:sp>
      <p:sp>
        <p:nvSpPr>
          <p:cNvPr id="3" name="2 - Ορθογώνιο"/>
          <p:cNvSpPr/>
          <p:nvPr/>
        </p:nvSpPr>
        <p:spPr>
          <a:xfrm>
            <a:off x="214282" y="1643050"/>
            <a:ext cx="4572032" cy="2308324"/>
          </a:xfrm>
          <a:prstGeom prst="rect">
            <a:avLst/>
          </a:prstGeom>
        </p:spPr>
        <p:txBody>
          <a:bodyPr wrap="square">
            <a:spAutoFit/>
          </a:bodyPr>
          <a:lstStyle/>
          <a:p>
            <a:r>
              <a:rPr lang="el-GR" dirty="0" smtClean="0"/>
              <a:t>1. Γιώργος Πέτρου (Πελάτης)</a:t>
            </a:r>
          </a:p>
          <a:p>
            <a:r>
              <a:rPr lang="el-GR" dirty="0" smtClean="0"/>
              <a:t>2. </a:t>
            </a:r>
            <a:r>
              <a:rPr lang="el-GR" dirty="0" err="1" smtClean="0"/>
              <a:t>ΒιντεοΔράση</a:t>
            </a:r>
            <a:r>
              <a:rPr lang="el-GR" dirty="0" smtClean="0"/>
              <a:t> (Κατάστημα)</a:t>
            </a:r>
          </a:p>
          <a:p>
            <a:r>
              <a:rPr lang="el-GR" dirty="0" smtClean="0"/>
              <a:t>3. Πόλεμος των Άστρων (Ταινία)</a:t>
            </a:r>
          </a:p>
          <a:p>
            <a:endParaRPr lang="el-GR" dirty="0" smtClean="0"/>
          </a:p>
          <a:p>
            <a:r>
              <a:rPr lang="el-GR" dirty="0" smtClean="0"/>
              <a:t>Συνεπώς, οι απαιτούμενες κλάσεις είναι</a:t>
            </a:r>
          </a:p>
          <a:p>
            <a:pPr>
              <a:buFont typeface="Arial" pitchFamily="34" charset="0"/>
              <a:buChar char="•"/>
            </a:pPr>
            <a:r>
              <a:rPr lang="el-GR" dirty="0" smtClean="0"/>
              <a:t> Πελάτης</a:t>
            </a:r>
          </a:p>
          <a:p>
            <a:pPr>
              <a:buFont typeface="Arial" pitchFamily="34" charset="0"/>
              <a:buChar char="•"/>
            </a:pPr>
            <a:r>
              <a:rPr lang="el-GR" dirty="0" smtClean="0"/>
              <a:t> Κατάστημα</a:t>
            </a:r>
          </a:p>
          <a:p>
            <a:pPr>
              <a:buFont typeface="Arial" pitchFamily="34" charset="0"/>
              <a:buChar char="•"/>
            </a:pPr>
            <a:r>
              <a:rPr lang="el-GR" dirty="0" smtClean="0"/>
              <a:t>Ταινία</a:t>
            </a:r>
            <a:endParaRPr lang="el-GR" dirty="0"/>
          </a:p>
        </p:txBody>
      </p:sp>
      <p:sp>
        <p:nvSpPr>
          <p:cNvPr id="4" name="3 - Ορθογώνιο"/>
          <p:cNvSpPr/>
          <p:nvPr/>
        </p:nvSpPr>
        <p:spPr>
          <a:xfrm>
            <a:off x="357158" y="4143380"/>
            <a:ext cx="7143800" cy="1477328"/>
          </a:xfrm>
          <a:prstGeom prst="rect">
            <a:avLst/>
          </a:prstGeom>
        </p:spPr>
        <p:txBody>
          <a:bodyPr wrap="square">
            <a:spAutoFit/>
          </a:bodyPr>
          <a:lstStyle/>
          <a:p>
            <a:r>
              <a:rPr lang="el-GR" dirty="0" smtClean="0"/>
              <a:t>Οι </a:t>
            </a:r>
            <a:r>
              <a:rPr lang="el-GR" b="1" dirty="0" smtClean="0">
                <a:solidFill>
                  <a:srgbClr val="FF0000"/>
                </a:solidFill>
              </a:rPr>
              <a:t>ιδιότητες</a:t>
            </a:r>
            <a:r>
              <a:rPr lang="el-GR" b="1" dirty="0" smtClean="0"/>
              <a:t> των κλάσεων που απορρέουν από τις πληροφορίες του σεναρίου είναι:</a:t>
            </a:r>
          </a:p>
          <a:p>
            <a:r>
              <a:rPr lang="el-GR" dirty="0" smtClean="0"/>
              <a:t>1. Πελάτης: Όνομα, Επώνυμο, Κωδικός, Διεύθυνση, Τηλέφωνο</a:t>
            </a:r>
          </a:p>
          <a:p>
            <a:r>
              <a:rPr lang="el-GR" dirty="0" smtClean="0"/>
              <a:t>2. Κατάστημα: Ονομασία, Διεύθυνση</a:t>
            </a:r>
          </a:p>
          <a:p>
            <a:r>
              <a:rPr lang="el-GR" dirty="0" smtClean="0"/>
              <a:t>3. Ταινία: Τίτλος, Αριθμός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751506"/>
          </a:xfrm>
        </p:spPr>
        <p:txBody>
          <a:bodyPr>
            <a:normAutofit fontScale="90000"/>
          </a:bodyPr>
          <a:lstStyle/>
          <a:p>
            <a:pPr algn="ctr"/>
            <a:r>
              <a:rPr lang="el-GR" dirty="0" err="1" smtClean="0"/>
              <a:t>Σχεσεισ</a:t>
            </a:r>
            <a:r>
              <a:rPr lang="el-GR" dirty="0" smtClean="0"/>
              <a:t> </a:t>
            </a:r>
            <a:r>
              <a:rPr lang="el-GR" dirty="0" err="1" smtClean="0"/>
              <a:t>μεταξυ</a:t>
            </a:r>
            <a:r>
              <a:rPr lang="el-GR" dirty="0" smtClean="0"/>
              <a:t> </a:t>
            </a:r>
            <a:r>
              <a:rPr lang="el-GR" dirty="0" err="1" smtClean="0"/>
              <a:t>αντεικειμενων</a:t>
            </a:r>
            <a:endParaRPr lang="el-GR" dirty="0"/>
          </a:p>
        </p:txBody>
      </p:sp>
      <p:sp>
        <p:nvSpPr>
          <p:cNvPr id="3" name="2 - Θέση περιεχομένου"/>
          <p:cNvSpPr>
            <a:spLocks noGrp="1"/>
          </p:cNvSpPr>
          <p:nvPr>
            <p:ph idx="1"/>
          </p:nvPr>
        </p:nvSpPr>
        <p:spPr/>
        <p:txBody>
          <a:bodyPr/>
          <a:lstStyle/>
          <a:p>
            <a:r>
              <a:rPr lang="el-GR" dirty="0" smtClean="0"/>
              <a:t>Τα </a:t>
            </a:r>
            <a:r>
              <a:rPr lang="el-GR" b="1" dirty="0" smtClean="0"/>
              <a:t>είδη συνεργασίας που περιγράφονται στο σενάριο μεταξύ των συμμετεχόντων αντικειμένων είναι:</a:t>
            </a:r>
          </a:p>
          <a:p>
            <a:r>
              <a:rPr lang="el-GR" dirty="0" smtClean="0"/>
              <a:t>1. </a:t>
            </a:r>
            <a:r>
              <a:rPr lang="el-GR" dirty="0" smtClean="0">
                <a:solidFill>
                  <a:srgbClr val="FF0000"/>
                </a:solidFill>
              </a:rPr>
              <a:t>Είναι πελάτης</a:t>
            </a:r>
            <a:r>
              <a:rPr lang="el-GR" dirty="0" smtClean="0"/>
              <a:t>: Γιώργος Πέτρου (Πελάτης) - </a:t>
            </a:r>
            <a:r>
              <a:rPr lang="el-GR" dirty="0" err="1" smtClean="0"/>
              <a:t>ΒιντεοΔράση</a:t>
            </a:r>
            <a:r>
              <a:rPr lang="el-GR" dirty="0" smtClean="0"/>
              <a:t> (Κατάστημα)</a:t>
            </a:r>
          </a:p>
          <a:p>
            <a:r>
              <a:rPr lang="el-GR" dirty="0" smtClean="0"/>
              <a:t>2. </a:t>
            </a:r>
            <a:r>
              <a:rPr lang="el-GR" dirty="0" smtClean="0">
                <a:solidFill>
                  <a:srgbClr val="FF0000"/>
                </a:solidFill>
              </a:rPr>
              <a:t>Ενοικιάζει</a:t>
            </a:r>
            <a:r>
              <a:rPr lang="el-GR" dirty="0" smtClean="0"/>
              <a:t>: Γιώργος Πέτρου (Πελάτης) - Πόλεμος των Άστρων (Ταινία)</a:t>
            </a:r>
          </a:p>
          <a:p>
            <a:r>
              <a:rPr lang="el-GR" dirty="0" smtClean="0"/>
              <a:t>3. </a:t>
            </a:r>
            <a:r>
              <a:rPr lang="el-GR" dirty="0" smtClean="0">
                <a:solidFill>
                  <a:srgbClr val="FF0000"/>
                </a:solidFill>
              </a:rPr>
              <a:t>Αποθηκεύει: </a:t>
            </a:r>
            <a:r>
              <a:rPr lang="el-GR" dirty="0" err="1" smtClean="0"/>
              <a:t>ΒιντεοΔράση</a:t>
            </a:r>
            <a:r>
              <a:rPr lang="el-GR" dirty="0" smtClean="0"/>
              <a:t> (Κατάστημα) - Πόλεμος των Άστρων (Ταινία)</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80068"/>
          </a:xfrm>
        </p:spPr>
        <p:txBody>
          <a:bodyPr/>
          <a:lstStyle/>
          <a:p>
            <a:pPr algn="ctr"/>
            <a:r>
              <a:rPr lang="el-GR" dirty="0" err="1" smtClean="0"/>
              <a:t>Μεθοδοι</a:t>
            </a:r>
            <a:r>
              <a:rPr lang="el-GR" dirty="0" smtClean="0"/>
              <a:t> </a:t>
            </a:r>
            <a:r>
              <a:rPr lang="el-GR" dirty="0" err="1" smtClean="0"/>
              <a:t>αντικειμενων</a:t>
            </a:r>
            <a:endParaRPr lang="el-GR" dirty="0"/>
          </a:p>
        </p:txBody>
      </p:sp>
      <p:sp>
        <p:nvSpPr>
          <p:cNvPr id="3" name="2 - Θέση περιεχομένου"/>
          <p:cNvSpPr>
            <a:spLocks noGrp="1"/>
          </p:cNvSpPr>
          <p:nvPr>
            <p:ph idx="1"/>
          </p:nvPr>
        </p:nvSpPr>
        <p:spPr>
          <a:xfrm>
            <a:off x="214282" y="1609416"/>
            <a:ext cx="7715304" cy="4846320"/>
          </a:xfrm>
        </p:spPr>
        <p:txBody>
          <a:bodyPr/>
          <a:lstStyle/>
          <a:p>
            <a:r>
              <a:rPr lang="el-GR" dirty="0" smtClean="0"/>
              <a:t>1. Γιώργος Πέτρου (Πελάτης): </a:t>
            </a:r>
            <a:r>
              <a:rPr lang="el-GR" dirty="0" err="1" smtClean="0">
                <a:solidFill>
                  <a:srgbClr val="FF0000"/>
                </a:solidFill>
              </a:rPr>
              <a:t>ΚάνωΕγγραφή</a:t>
            </a:r>
            <a:r>
              <a:rPr lang="el-GR" dirty="0" smtClean="0">
                <a:solidFill>
                  <a:srgbClr val="FF0000"/>
                </a:solidFill>
              </a:rPr>
              <a:t>(),</a:t>
            </a:r>
            <a:r>
              <a:rPr lang="el-GR" dirty="0" err="1" smtClean="0">
                <a:solidFill>
                  <a:srgbClr val="FF0000"/>
                </a:solidFill>
              </a:rPr>
              <a:t>ΖητώΕίσοδο</a:t>
            </a:r>
            <a:r>
              <a:rPr lang="el-GR" dirty="0" smtClean="0">
                <a:solidFill>
                  <a:srgbClr val="FF0000"/>
                </a:solidFill>
              </a:rPr>
              <a:t>(), </a:t>
            </a:r>
            <a:r>
              <a:rPr lang="el-GR" dirty="0" err="1" smtClean="0">
                <a:solidFill>
                  <a:srgbClr val="FF0000"/>
                </a:solidFill>
              </a:rPr>
              <a:t>ΖητώΕνοικίαση</a:t>
            </a:r>
            <a:r>
              <a:rPr lang="el-GR" dirty="0" smtClean="0">
                <a:solidFill>
                  <a:srgbClr val="FF0000"/>
                </a:solidFill>
              </a:rPr>
              <a:t>()</a:t>
            </a:r>
          </a:p>
          <a:p>
            <a:r>
              <a:rPr lang="el-GR" dirty="0" smtClean="0"/>
              <a:t>2. </a:t>
            </a:r>
            <a:r>
              <a:rPr lang="el-GR" dirty="0" err="1" smtClean="0"/>
              <a:t>ΒιντεοΔράση</a:t>
            </a:r>
            <a:r>
              <a:rPr lang="el-GR" dirty="0" smtClean="0"/>
              <a:t> (Κατάστημα): </a:t>
            </a:r>
            <a:r>
              <a:rPr lang="el-GR" dirty="0" err="1" smtClean="0">
                <a:solidFill>
                  <a:srgbClr val="FF0000"/>
                </a:solidFill>
              </a:rPr>
              <a:t>ΤαυτοποιώΠελάτη</a:t>
            </a:r>
            <a:r>
              <a:rPr lang="el-GR" dirty="0" smtClean="0">
                <a:solidFill>
                  <a:srgbClr val="FF0000"/>
                </a:solidFill>
              </a:rPr>
              <a:t>(), </a:t>
            </a:r>
            <a:r>
              <a:rPr lang="el-GR" dirty="0" err="1" smtClean="0">
                <a:solidFill>
                  <a:srgbClr val="FF0000"/>
                </a:solidFill>
              </a:rPr>
              <a:t>ΑποθηκεύωΤαινία</a:t>
            </a:r>
            <a:r>
              <a:rPr lang="el-GR" dirty="0" smtClean="0">
                <a:solidFill>
                  <a:srgbClr val="FF0000"/>
                </a:solidFill>
              </a:rPr>
              <a:t>()</a:t>
            </a:r>
          </a:p>
          <a:p>
            <a:r>
              <a:rPr lang="el-GR" dirty="0" smtClean="0"/>
              <a:t>3. Πόλεμος των Άστρων (Ταινία): </a:t>
            </a:r>
            <a:r>
              <a:rPr lang="el-GR" dirty="0" smtClean="0">
                <a:solidFill>
                  <a:srgbClr val="FF0000"/>
                </a:solidFill>
              </a:rPr>
              <a:t>Ενοικίαση()</a:t>
            </a:r>
            <a:endParaRPr lang="el-G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7239000" cy="1108672"/>
          </a:xfrm>
        </p:spPr>
        <p:txBody>
          <a:bodyPr>
            <a:normAutofit fontScale="90000"/>
          </a:bodyPr>
          <a:lstStyle/>
          <a:p>
            <a:pPr algn="ctr"/>
            <a:r>
              <a:rPr lang="el-GR" dirty="0" err="1" smtClean="0"/>
              <a:t>Διαγραμματικη</a:t>
            </a:r>
            <a:r>
              <a:rPr lang="el-GR" dirty="0" smtClean="0"/>
              <a:t> </a:t>
            </a:r>
            <a:r>
              <a:rPr lang="el-GR" dirty="0" err="1" smtClean="0"/>
              <a:t>αναπαρασταση</a:t>
            </a:r>
            <a:r>
              <a:rPr lang="el-GR" dirty="0" smtClean="0"/>
              <a:t> </a:t>
            </a:r>
            <a:r>
              <a:rPr lang="el-GR" dirty="0" err="1" smtClean="0"/>
              <a:t>κλασεων</a:t>
            </a:r>
            <a:endParaRPr lang="el-GR" dirty="0"/>
          </a:p>
        </p:txBody>
      </p:sp>
      <p:grpSp>
        <p:nvGrpSpPr>
          <p:cNvPr id="15" name="14 - Ομάδα"/>
          <p:cNvGrpSpPr/>
          <p:nvPr/>
        </p:nvGrpSpPr>
        <p:grpSpPr>
          <a:xfrm>
            <a:off x="1571604" y="1643050"/>
            <a:ext cx="5143536" cy="4538149"/>
            <a:chOff x="1428728" y="1214422"/>
            <a:chExt cx="5143536" cy="4538149"/>
          </a:xfrm>
        </p:grpSpPr>
        <p:cxnSp>
          <p:nvCxnSpPr>
            <p:cNvPr id="11" name="10 - Ευθεία γραμμή σύνδεσης"/>
            <p:cNvCxnSpPr/>
            <p:nvPr/>
          </p:nvCxnSpPr>
          <p:spPr>
            <a:xfrm rot="16200000" flipH="1">
              <a:off x="4939649" y="4061484"/>
              <a:ext cx="2146245" cy="2402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1428728" y="1214422"/>
              <a:ext cx="2000264" cy="2554545"/>
            </a:xfrm>
            <a:prstGeom prst="rect">
              <a:avLst/>
            </a:prstGeom>
            <a:noFill/>
            <a:ln>
              <a:solidFill>
                <a:schemeClr val="tx1"/>
              </a:solidFill>
            </a:ln>
          </p:spPr>
          <p:txBody>
            <a:bodyPr wrap="square" rtlCol="0">
              <a:spAutoFit/>
            </a:bodyPr>
            <a:lstStyle/>
            <a:p>
              <a:r>
                <a:rPr lang="el-GR" sz="1600" dirty="0" smtClean="0">
                  <a:solidFill>
                    <a:srgbClr val="C00000"/>
                  </a:solidFill>
                </a:rPr>
                <a:t>Πελάτης</a:t>
              </a:r>
            </a:p>
            <a:p>
              <a:r>
                <a:rPr lang="el-GR" sz="1600" dirty="0" smtClean="0"/>
                <a:t>Όνομα:</a:t>
              </a:r>
            </a:p>
            <a:p>
              <a:r>
                <a:rPr lang="el-GR" sz="1600" dirty="0" smtClean="0"/>
                <a:t>Επώνυμο:</a:t>
              </a:r>
            </a:p>
            <a:p>
              <a:r>
                <a:rPr lang="el-GR" sz="1600" dirty="0" smtClean="0"/>
                <a:t>Κωδικός:</a:t>
              </a:r>
            </a:p>
            <a:p>
              <a:r>
                <a:rPr lang="el-GR" sz="1600" dirty="0" smtClean="0"/>
                <a:t>Διεύθυνση:</a:t>
              </a:r>
            </a:p>
            <a:p>
              <a:r>
                <a:rPr lang="el-GR" sz="1600" dirty="0" smtClean="0"/>
                <a:t>Τηλέφωνο:</a:t>
              </a:r>
            </a:p>
            <a:p>
              <a:r>
                <a:rPr lang="el-GR" sz="1600" dirty="0" err="1" smtClean="0">
                  <a:solidFill>
                    <a:srgbClr val="00B050"/>
                  </a:solidFill>
                </a:rPr>
                <a:t>ΚάνωΕγγραφή</a:t>
              </a:r>
              <a:r>
                <a:rPr lang="el-GR" sz="1600" dirty="0" smtClean="0">
                  <a:solidFill>
                    <a:srgbClr val="00B050"/>
                  </a:solidFill>
                </a:rPr>
                <a:t>()</a:t>
              </a:r>
            </a:p>
            <a:p>
              <a:r>
                <a:rPr lang="el-GR" sz="1600" dirty="0" err="1" smtClean="0">
                  <a:solidFill>
                    <a:srgbClr val="00B050"/>
                  </a:solidFill>
                </a:rPr>
                <a:t>ΖητώΕίσοδο</a:t>
              </a:r>
              <a:r>
                <a:rPr lang="el-GR" sz="1600" dirty="0" smtClean="0">
                  <a:solidFill>
                    <a:srgbClr val="00B050"/>
                  </a:solidFill>
                </a:rPr>
                <a:t>()</a:t>
              </a:r>
            </a:p>
            <a:p>
              <a:r>
                <a:rPr lang="el-GR" sz="1600" dirty="0" err="1" smtClean="0">
                  <a:solidFill>
                    <a:srgbClr val="00B050"/>
                  </a:solidFill>
                </a:rPr>
                <a:t>ΖητώΕνοικίαση</a:t>
              </a:r>
              <a:r>
                <a:rPr lang="el-GR" sz="1600" dirty="0" smtClean="0">
                  <a:solidFill>
                    <a:srgbClr val="00B050"/>
                  </a:solidFill>
                </a:rPr>
                <a:t>()</a:t>
              </a:r>
            </a:p>
            <a:p>
              <a:endParaRPr lang="el-GR" sz="1600" dirty="0"/>
            </a:p>
          </p:txBody>
        </p:sp>
        <p:sp>
          <p:nvSpPr>
            <p:cNvPr id="7" name="6 - TextBox"/>
            <p:cNvSpPr txBox="1"/>
            <p:nvPr/>
          </p:nvSpPr>
          <p:spPr>
            <a:xfrm>
              <a:off x="5286380" y="1643050"/>
              <a:ext cx="1237839" cy="1354217"/>
            </a:xfrm>
            <a:prstGeom prst="rect">
              <a:avLst/>
            </a:prstGeom>
            <a:noFill/>
            <a:ln>
              <a:solidFill>
                <a:schemeClr val="tx1"/>
              </a:solidFill>
            </a:ln>
          </p:spPr>
          <p:txBody>
            <a:bodyPr wrap="none" rtlCol="0">
              <a:spAutoFit/>
            </a:bodyPr>
            <a:lstStyle/>
            <a:p>
              <a:r>
                <a:rPr lang="el-GR" sz="1600" dirty="0" smtClean="0">
                  <a:solidFill>
                    <a:srgbClr val="C00000"/>
                  </a:solidFill>
                </a:rPr>
                <a:t>Ταινία</a:t>
              </a:r>
            </a:p>
            <a:p>
              <a:r>
                <a:rPr lang="el-GR" sz="1600" dirty="0" smtClean="0"/>
                <a:t>Τίτλος:</a:t>
              </a:r>
            </a:p>
            <a:p>
              <a:r>
                <a:rPr lang="el-GR" sz="1600" dirty="0" smtClean="0"/>
                <a:t>Αριθμός:</a:t>
              </a:r>
            </a:p>
            <a:p>
              <a:r>
                <a:rPr lang="el-GR" sz="1600" dirty="0" smtClean="0">
                  <a:solidFill>
                    <a:srgbClr val="00B050"/>
                  </a:solidFill>
                </a:rPr>
                <a:t>Ενοικίαση()</a:t>
              </a:r>
            </a:p>
            <a:p>
              <a:endParaRPr lang="el-GR" dirty="0"/>
            </a:p>
          </p:txBody>
        </p:sp>
        <p:sp>
          <p:nvSpPr>
            <p:cNvPr id="8" name="7 - Ορθογώνιο"/>
            <p:cNvSpPr/>
            <p:nvPr/>
          </p:nvSpPr>
          <p:spPr>
            <a:xfrm>
              <a:off x="3214678" y="4429132"/>
              <a:ext cx="2214578" cy="1323439"/>
            </a:xfrm>
            <a:prstGeom prst="rect">
              <a:avLst/>
            </a:prstGeom>
            <a:ln>
              <a:solidFill>
                <a:schemeClr val="tx1"/>
              </a:solidFill>
            </a:ln>
          </p:spPr>
          <p:txBody>
            <a:bodyPr wrap="square">
              <a:spAutoFit/>
            </a:bodyPr>
            <a:lstStyle/>
            <a:p>
              <a:r>
                <a:rPr lang="el-GR" sz="1600" dirty="0" smtClean="0">
                  <a:solidFill>
                    <a:srgbClr val="C00000"/>
                  </a:solidFill>
                </a:rPr>
                <a:t>Κατάστημα</a:t>
              </a:r>
            </a:p>
            <a:p>
              <a:r>
                <a:rPr lang="el-GR" sz="1600" dirty="0" smtClean="0"/>
                <a:t>Ονομασία:</a:t>
              </a:r>
            </a:p>
            <a:p>
              <a:r>
                <a:rPr lang="el-GR" sz="1600" dirty="0" smtClean="0"/>
                <a:t>Διεύθυνση:</a:t>
              </a:r>
            </a:p>
            <a:p>
              <a:r>
                <a:rPr lang="el-GR" sz="1600" dirty="0" err="1" smtClean="0">
                  <a:solidFill>
                    <a:srgbClr val="00B050"/>
                  </a:solidFill>
                </a:rPr>
                <a:t>ΤαυτοποιώΠελάτη</a:t>
              </a:r>
              <a:r>
                <a:rPr lang="el-GR" sz="1600" dirty="0" smtClean="0">
                  <a:solidFill>
                    <a:srgbClr val="00B050"/>
                  </a:solidFill>
                </a:rPr>
                <a:t>()</a:t>
              </a:r>
            </a:p>
            <a:p>
              <a:r>
                <a:rPr lang="el-GR" sz="1600" dirty="0" err="1" smtClean="0">
                  <a:solidFill>
                    <a:srgbClr val="00B050"/>
                  </a:solidFill>
                </a:rPr>
                <a:t>ΑποθηκεύωΤαινία</a:t>
              </a:r>
              <a:r>
                <a:rPr lang="el-GR" sz="1600" dirty="0" smtClean="0">
                  <a:solidFill>
                    <a:srgbClr val="00B050"/>
                  </a:solidFill>
                </a:rPr>
                <a:t>()</a:t>
              </a:r>
              <a:endParaRPr lang="el-GR" sz="1600" dirty="0">
                <a:solidFill>
                  <a:srgbClr val="00B050"/>
                </a:solidFill>
              </a:endParaRPr>
            </a:p>
          </p:txBody>
        </p:sp>
        <p:cxnSp>
          <p:nvCxnSpPr>
            <p:cNvPr id="10" name="9 - Ευθεία γραμμή σύνδεσης"/>
            <p:cNvCxnSpPr>
              <a:stCxn id="6" idx="3"/>
            </p:cNvCxnSpPr>
            <p:nvPr/>
          </p:nvCxnSpPr>
          <p:spPr>
            <a:xfrm>
              <a:off x="3428992" y="2491695"/>
              <a:ext cx="1857388" cy="86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5400000">
              <a:off x="1715274" y="4429132"/>
              <a:ext cx="1285090" cy="7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2357422" y="5072074"/>
              <a:ext cx="857256"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a:stCxn id="8" idx="3"/>
            </p:cNvCxnSpPr>
            <p:nvPr/>
          </p:nvCxnSpPr>
          <p:spPr>
            <a:xfrm>
              <a:off x="5429256" y="5090852"/>
              <a:ext cx="571504" cy="526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28 - TextBox"/>
            <p:cNvSpPr txBox="1"/>
            <p:nvPr/>
          </p:nvSpPr>
          <p:spPr>
            <a:xfrm>
              <a:off x="3786182" y="2143116"/>
              <a:ext cx="1071570" cy="307777"/>
            </a:xfrm>
            <a:prstGeom prst="rect">
              <a:avLst/>
            </a:prstGeom>
            <a:noFill/>
          </p:spPr>
          <p:txBody>
            <a:bodyPr wrap="square" rtlCol="0">
              <a:spAutoFit/>
            </a:bodyPr>
            <a:lstStyle/>
            <a:p>
              <a:r>
                <a:rPr lang="el-GR" sz="1400" dirty="0" smtClean="0"/>
                <a:t>ενοικιάζει</a:t>
              </a:r>
              <a:endParaRPr lang="el-GR" sz="1400" dirty="0"/>
            </a:p>
          </p:txBody>
        </p:sp>
        <p:sp>
          <p:nvSpPr>
            <p:cNvPr id="31" name="30 - TextBox"/>
            <p:cNvSpPr txBox="1"/>
            <p:nvPr/>
          </p:nvSpPr>
          <p:spPr>
            <a:xfrm>
              <a:off x="1714480" y="4214818"/>
              <a:ext cx="1071570" cy="523220"/>
            </a:xfrm>
            <a:prstGeom prst="rect">
              <a:avLst/>
            </a:prstGeom>
            <a:noFill/>
          </p:spPr>
          <p:txBody>
            <a:bodyPr wrap="square" rtlCol="0">
              <a:spAutoFit/>
            </a:bodyPr>
            <a:lstStyle/>
            <a:p>
              <a:r>
                <a:rPr lang="el-GR" sz="1400" dirty="0" smtClean="0"/>
                <a:t>Είναι πελάτης</a:t>
              </a:r>
              <a:endParaRPr lang="el-GR" sz="1400" dirty="0"/>
            </a:p>
          </p:txBody>
        </p:sp>
        <p:sp>
          <p:nvSpPr>
            <p:cNvPr id="30" name="29 - TextBox"/>
            <p:cNvSpPr txBox="1"/>
            <p:nvPr/>
          </p:nvSpPr>
          <p:spPr>
            <a:xfrm>
              <a:off x="5429256" y="3714752"/>
              <a:ext cx="1143008" cy="307777"/>
            </a:xfrm>
            <a:prstGeom prst="rect">
              <a:avLst/>
            </a:prstGeom>
            <a:noFill/>
          </p:spPr>
          <p:txBody>
            <a:bodyPr wrap="square" rtlCol="0">
              <a:spAutoFit/>
            </a:bodyPr>
            <a:lstStyle/>
            <a:p>
              <a:r>
                <a:rPr lang="el-GR" sz="1400" dirty="0" smtClean="0"/>
                <a:t>αποθηκεύει</a:t>
              </a:r>
              <a:endParaRPr lang="el-GR"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7643866" cy="1357322"/>
          </a:xfrm>
        </p:spPr>
        <p:txBody>
          <a:bodyPr>
            <a:normAutofit fontScale="90000"/>
          </a:bodyPr>
          <a:lstStyle/>
          <a:p>
            <a:pPr algn="ctr"/>
            <a:r>
              <a:rPr lang="el-GR" sz="3100" dirty="0" err="1" smtClean="0"/>
              <a:t>Δραστηριοτητα</a:t>
            </a:r>
            <a:r>
              <a:rPr lang="el-GR" sz="3100" dirty="0" smtClean="0"/>
              <a:t> 3 – </a:t>
            </a:r>
            <a:r>
              <a:rPr lang="el-GR" sz="3100" dirty="0" err="1" smtClean="0"/>
              <a:t>Παραγγελια</a:t>
            </a:r>
            <a:r>
              <a:rPr lang="el-GR" sz="3100" dirty="0" smtClean="0"/>
              <a:t> </a:t>
            </a:r>
            <a:r>
              <a:rPr lang="el-GR" sz="3100" dirty="0" err="1" smtClean="0"/>
              <a:t>Πιτσασ</a:t>
            </a:r>
            <a:r>
              <a:rPr lang="el-GR" sz="3100" dirty="0" smtClean="0"/>
              <a:t>: </a:t>
            </a:r>
            <a:r>
              <a:rPr lang="el-GR" sz="3100" dirty="0" err="1" smtClean="0"/>
              <a:t>Κλασεισ</a:t>
            </a:r>
            <a:r>
              <a:rPr lang="el-GR" sz="3100" dirty="0" smtClean="0"/>
              <a:t> και διαγραμματική </a:t>
            </a:r>
            <a:r>
              <a:rPr lang="el-GR" sz="3100" dirty="0" err="1" smtClean="0"/>
              <a:t>αναπαρασταση</a:t>
            </a:r>
            <a:endParaRPr lang="el-GR" dirty="0"/>
          </a:p>
        </p:txBody>
      </p:sp>
      <p:sp>
        <p:nvSpPr>
          <p:cNvPr id="3" name="2 - Θέση περιεχομένου"/>
          <p:cNvSpPr>
            <a:spLocks noGrp="1"/>
          </p:cNvSpPr>
          <p:nvPr>
            <p:ph idx="1"/>
          </p:nvPr>
        </p:nvSpPr>
        <p:spPr>
          <a:xfrm>
            <a:off x="428596" y="2000240"/>
            <a:ext cx="7239000" cy="4391352"/>
          </a:xfrm>
        </p:spPr>
        <p:txBody>
          <a:bodyPr>
            <a:normAutofit fontScale="77500" lnSpcReduction="20000"/>
          </a:bodyPr>
          <a:lstStyle/>
          <a:p>
            <a:r>
              <a:rPr lang="el-GR" dirty="0" smtClean="0"/>
              <a:t>Ας επιστρέψουμε στο πρόβλημα «Παραγγελία Πίτσας» της Όταν σκεφτόσασταν να παραγγείλετε πίτσα, γνωρίζατε τον τρόπο που λειτουργούν οι πιτσαρίες και τις υπηρεσίες που παρέχουν. Όλες οι πιτσαρίες έχουν κάποια συγκεκριμένα κοινά χαρακτηριστικά, που σας επιτρέπουν να τις ομαδοποιήσετε και να τις εντάξετε σε μία ομάδα ή αλλιώς σε μία κλάση με το όνομα πιτσαρία. Η δικιά σας, η τοπική πιτσαρία από την οποία παραγγείλατε, έχει μία συγκεκριμένη διεύθυνση που την κάνει να ξεχωρίζει από τις άλλες πιτσαρίες. Η δικιά σας η τοπική πιτσαρία αλλά και όλες οι άλλες πιτσαρίες αποτελούν αντικείμενα της κλάσης πιτσαρία. </a:t>
            </a:r>
          </a:p>
          <a:p>
            <a:r>
              <a:rPr lang="el-GR" dirty="0" smtClean="0"/>
              <a:t>Με βάση την ανάλυση του σεναρίου παραγγελίας που αναπτύξατε στην προηγούμενη υποενότητα, προσπαθήστε να εντοπίσετε τις κατάλληλες </a:t>
            </a:r>
            <a:r>
              <a:rPr lang="el-GR" dirty="0" smtClean="0">
                <a:solidFill>
                  <a:srgbClr val="FF0000"/>
                </a:solidFill>
              </a:rPr>
              <a:t>κλάσεις </a:t>
            </a:r>
            <a:r>
              <a:rPr lang="el-GR" dirty="0" smtClean="0"/>
              <a:t>για την εφαρμογή σας και να τις αναπαραστήσετε σε ένα νέο </a:t>
            </a:r>
            <a:r>
              <a:rPr lang="el-GR" dirty="0" smtClean="0">
                <a:solidFill>
                  <a:srgbClr val="FF0000"/>
                </a:solidFill>
              </a:rPr>
              <a:t>διάγραμμα κλάσεων.</a:t>
            </a:r>
            <a:endParaRPr lang="el-G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7239000" cy="1248750"/>
          </a:xfrm>
        </p:spPr>
        <p:txBody>
          <a:bodyPr>
            <a:noAutofit/>
          </a:bodyPr>
          <a:lstStyle/>
          <a:p>
            <a:pPr algn="ctr"/>
            <a:r>
              <a:rPr lang="el-GR" sz="2800" dirty="0" err="1" smtClean="0"/>
              <a:t>Ομαδοποιηση</a:t>
            </a:r>
            <a:r>
              <a:rPr lang="el-GR" sz="2800" dirty="0" smtClean="0"/>
              <a:t> </a:t>
            </a:r>
            <a:r>
              <a:rPr lang="el-GR" sz="2800" dirty="0" err="1" smtClean="0"/>
              <a:t>Αντικειμενων</a:t>
            </a:r>
            <a:r>
              <a:rPr lang="el-GR" sz="2800" dirty="0" smtClean="0"/>
              <a:t> σε </a:t>
            </a:r>
            <a:r>
              <a:rPr lang="el-GR" sz="2800" dirty="0" err="1" smtClean="0"/>
              <a:t>Κλασεισ</a:t>
            </a:r>
            <a:r>
              <a:rPr lang="el-GR" sz="2800" dirty="0" smtClean="0"/>
              <a:t/>
            </a:r>
            <a:br>
              <a:rPr lang="el-GR" sz="2800" dirty="0" smtClean="0"/>
            </a:br>
            <a:r>
              <a:rPr lang="el-GR" sz="2800" dirty="0" err="1" smtClean="0"/>
              <a:t>διαγραμματικη</a:t>
            </a:r>
            <a:r>
              <a:rPr lang="el-GR" sz="2800" dirty="0" smtClean="0"/>
              <a:t> </a:t>
            </a:r>
            <a:r>
              <a:rPr lang="el-GR" sz="2800" dirty="0" err="1" smtClean="0"/>
              <a:t>αναπαρασταση</a:t>
            </a:r>
            <a:endParaRPr lang="el-GR" sz="2800" dirty="0"/>
          </a:p>
        </p:txBody>
      </p:sp>
      <p:pic>
        <p:nvPicPr>
          <p:cNvPr id="4" name="3 - Θέση περιεχομένου" descr="cid:91EBCF4C-ED3A-482C-B9B2-BF8AEB83A23E"/>
          <p:cNvPicPr>
            <a:picLocks noGrp="1"/>
          </p:cNvPicPr>
          <p:nvPr>
            <p:ph idx="1"/>
          </p:nvPr>
        </p:nvPicPr>
        <p:blipFill>
          <a:blip r:embed="rId2" r:link="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4414" y="1766094"/>
            <a:ext cx="5786478" cy="4734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Δραστηριοτητα</a:t>
            </a:r>
            <a:r>
              <a:rPr lang="el-GR" dirty="0" smtClean="0"/>
              <a:t> 5 – </a:t>
            </a:r>
            <a:r>
              <a:rPr lang="el-GR" dirty="0" err="1" smtClean="0"/>
              <a:t>Αγορα</a:t>
            </a:r>
            <a:r>
              <a:rPr lang="el-GR" dirty="0" smtClean="0"/>
              <a:t> </a:t>
            </a:r>
            <a:r>
              <a:rPr lang="el-GR" dirty="0" err="1" smtClean="0"/>
              <a:t>εισιτηριων</a:t>
            </a:r>
            <a:r>
              <a:rPr lang="el-GR" dirty="0" smtClean="0"/>
              <a:t> </a:t>
            </a:r>
            <a:r>
              <a:rPr lang="el-GR" dirty="0" err="1" smtClean="0"/>
              <a:t>μεσω</a:t>
            </a:r>
            <a:r>
              <a:rPr lang="el-GR" dirty="0" smtClean="0"/>
              <a:t> </a:t>
            </a:r>
            <a:r>
              <a:rPr lang="el-GR" dirty="0" err="1" smtClean="0"/>
              <a:t>Διαδικτυου</a:t>
            </a:r>
            <a:endParaRPr lang="el-GR" dirty="0"/>
          </a:p>
        </p:txBody>
      </p:sp>
      <p:sp>
        <p:nvSpPr>
          <p:cNvPr id="3" name="2 - Θέση περιεχομένου"/>
          <p:cNvSpPr>
            <a:spLocks noGrp="1"/>
          </p:cNvSpPr>
          <p:nvPr>
            <p:ph idx="1"/>
          </p:nvPr>
        </p:nvSpPr>
        <p:spPr/>
        <p:txBody>
          <a:bodyPr>
            <a:normAutofit fontScale="77500" lnSpcReduction="20000"/>
          </a:bodyPr>
          <a:lstStyle/>
          <a:p>
            <a:endParaRPr lang="el-GR" dirty="0" smtClean="0"/>
          </a:p>
          <a:p>
            <a:r>
              <a:rPr lang="el-GR" dirty="0" smtClean="0"/>
              <a:t>Τα τελευταία χρόνια υπάρχουν πολλές ιστοσελίδες που δίνουν τη δυνατότητα αγοράς εισιτηρίων για διάφορα θεάματα (θεατρικές παραστάσεις, συναυλίες, κ.λπ.). Οι εταιρείες που προσφέρουν τέτοιες υπηρεσίες έχουν αναπτύξει κατάλληλο πληροφοριακό σύστημα. Οι βασικές λειτουργίες του πληροφοριακού συστήματος είναι: </a:t>
            </a:r>
          </a:p>
          <a:p>
            <a:r>
              <a:rPr lang="el-GR" dirty="0" smtClean="0">
                <a:solidFill>
                  <a:srgbClr val="00B050"/>
                </a:solidFill>
              </a:rPr>
              <a:t>εγγραφή και διαγραφή χρήστη, σύνδεση και αποσύνδεση </a:t>
            </a:r>
            <a:r>
              <a:rPr lang="el-GR" dirty="0" smtClean="0"/>
              <a:t>χρήστη, </a:t>
            </a:r>
            <a:r>
              <a:rPr lang="el-GR" dirty="0" smtClean="0">
                <a:solidFill>
                  <a:srgbClr val="7030A0"/>
                </a:solidFill>
              </a:rPr>
              <a:t>καταχώριση και απενεργοποίηση </a:t>
            </a:r>
            <a:r>
              <a:rPr lang="el-GR" dirty="0" smtClean="0"/>
              <a:t>θεάματος, </a:t>
            </a:r>
            <a:r>
              <a:rPr lang="el-GR" dirty="0" smtClean="0">
                <a:solidFill>
                  <a:srgbClr val="FFC000"/>
                </a:solidFill>
              </a:rPr>
              <a:t>παραγγελία εισιτηρίου και ακύρωση παραγγελίας, εξόφληση παραγγελίας.</a:t>
            </a:r>
          </a:p>
          <a:p>
            <a:r>
              <a:rPr lang="el-GR" dirty="0" smtClean="0"/>
              <a:t>Σύμφωνα με την παραπάνω περιγραφή, εντοπίστε τις </a:t>
            </a:r>
            <a:r>
              <a:rPr lang="el-GR" dirty="0" smtClean="0">
                <a:solidFill>
                  <a:srgbClr val="FF0000"/>
                </a:solidFill>
              </a:rPr>
              <a:t>κλάσεις</a:t>
            </a:r>
            <a:r>
              <a:rPr lang="el-GR" dirty="0" smtClean="0"/>
              <a:t> που πρέπει να δημιουργηθούν στο πληροφοριακό σύστημα αγοράς εισιτηρίων. Καθορίστε τις </a:t>
            </a:r>
            <a:r>
              <a:rPr lang="el-GR" dirty="0" smtClean="0">
                <a:solidFill>
                  <a:srgbClr val="FF0000"/>
                </a:solidFill>
              </a:rPr>
              <a:t>ιδιότητες</a:t>
            </a:r>
            <a:r>
              <a:rPr lang="el-GR" dirty="0" smtClean="0"/>
              <a:t> και </a:t>
            </a:r>
            <a:r>
              <a:rPr lang="el-GR" dirty="0" smtClean="0">
                <a:solidFill>
                  <a:srgbClr val="FF0000"/>
                </a:solidFill>
              </a:rPr>
              <a:t>μεθόδους</a:t>
            </a:r>
            <a:r>
              <a:rPr lang="el-GR" dirty="0" smtClean="0"/>
              <a:t> κάθε κλάσης και αποτυπώστε τις </a:t>
            </a:r>
            <a:r>
              <a:rPr lang="el-GR" dirty="0" smtClean="0">
                <a:solidFill>
                  <a:srgbClr val="FF0000"/>
                </a:solidFill>
              </a:rPr>
              <a:t>σχέσεις </a:t>
            </a:r>
            <a:r>
              <a:rPr lang="el-GR" dirty="0" smtClean="0"/>
              <a:t>μεταξύ των κλάσεων, ώστε να υλοποιηθεί το σενάριο.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57158" y="500042"/>
            <a:ext cx="7715304" cy="1077218"/>
          </a:xfrm>
          <a:prstGeom prst="rect">
            <a:avLst/>
          </a:prstGeom>
        </p:spPr>
        <p:txBody>
          <a:bodyPr wrap="square">
            <a:spAutoFit/>
          </a:bodyPr>
          <a:lstStyle/>
          <a:p>
            <a:pPr algn="ctr"/>
            <a:r>
              <a:rPr lang="el-GR" sz="2800" b="1" cap="all" dirty="0" smtClean="0">
                <a:ln w="500">
                  <a:solidFill>
                    <a:schemeClr val="tx2">
                      <a:shade val="20000"/>
                      <a:satMod val="120000"/>
                    </a:schemeClr>
                  </a:solidFill>
                </a:ln>
                <a:solidFill>
                  <a:srgbClr val="FF0000"/>
                </a:solidFill>
                <a:latin typeface="+mj-lt"/>
                <a:ea typeface="+mj-ea"/>
                <a:cs typeface="+mj-cs"/>
              </a:rPr>
              <a:t>4.2.2</a:t>
            </a: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Διαγραμματικη</a:t>
            </a:r>
            <a:r>
              <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28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αναπαρασταση</a:t>
            </a:r>
            <a:endParaRPr lang="el-GR"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a:p>
            <a:pPr algn="ctr"/>
            <a:endParaRPr lang="el-GR" b="1" dirty="0" smtClean="0">
              <a:solidFill>
                <a:srgbClr val="FF0000"/>
              </a:solidFill>
            </a:endParaRPr>
          </a:p>
          <a:p>
            <a:endParaRPr lang="el-GR" dirty="0"/>
          </a:p>
        </p:txBody>
      </p:sp>
      <p:sp>
        <p:nvSpPr>
          <p:cNvPr id="30" name="29 - Ορθογώνιο"/>
          <p:cNvSpPr/>
          <p:nvPr/>
        </p:nvSpPr>
        <p:spPr>
          <a:xfrm>
            <a:off x="500034" y="1571612"/>
            <a:ext cx="7358114" cy="2862322"/>
          </a:xfrm>
          <a:prstGeom prst="rect">
            <a:avLst/>
          </a:prstGeom>
        </p:spPr>
        <p:txBody>
          <a:bodyPr wrap="square">
            <a:spAutoFit/>
          </a:bodyPr>
          <a:lstStyle/>
          <a:p>
            <a:r>
              <a:rPr lang="el-GR" dirty="0" smtClean="0"/>
              <a:t>Αφού εντοπίσουμε τα συστατικά επίλυσης του προβλήματος, μπορούμε να τα οργανώσουμε σε μια απλή διαγραμματική αναπαράσταση χρησιμοποιώντας </a:t>
            </a:r>
            <a:r>
              <a:rPr lang="el-GR" dirty="0" smtClean="0">
                <a:solidFill>
                  <a:srgbClr val="FF0000"/>
                </a:solidFill>
              </a:rPr>
              <a:t>παραλληλόγραμμα</a:t>
            </a:r>
            <a:r>
              <a:rPr lang="el-GR" dirty="0" smtClean="0"/>
              <a:t> για την αποτύπωση των αντικειμένων, των ιδιοτήτων και των μεθόδων τους και </a:t>
            </a:r>
            <a:r>
              <a:rPr lang="el-GR" dirty="0" smtClean="0">
                <a:solidFill>
                  <a:srgbClr val="FF0000"/>
                </a:solidFill>
              </a:rPr>
              <a:t>γραμμές σύνδεσης </a:t>
            </a:r>
            <a:r>
              <a:rPr lang="el-GR" dirty="0" smtClean="0"/>
              <a:t>για την περιγραφή του είδους της μεταξύ τους συνεργασίας.</a:t>
            </a:r>
          </a:p>
          <a:p>
            <a:r>
              <a:rPr lang="el-GR" dirty="0" smtClean="0"/>
              <a:t>Η αναπαράσταση αυτή είναι ιδιαίτερα σημαντική, διότι μας δίνει την εποπτική εικόνα των συνεργαζόμενων οντοτήτων του προβλήματός μας και ουσιαστικά αποτελεί το σχέδιο επίλυσής του με βάση την αντικειμενοστραφή προσέγγιση,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err="1" smtClean="0"/>
              <a:t>Κλασεισ</a:t>
            </a:r>
            <a:r>
              <a:rPr lang="el-GR" dirty="0" smtClean="0"/>
              <a:t> (</a:t>
            </a:r>
            <a:r>
              <a:rPr lang="el-GR" dirty="0" err="1" smtClean="0"/>
              <a:t>βασικα</a:t>
            </a:r>
            <a:r>
              <a:rPr lang="el-GR" dirty="0" smtClean="0"/>
              <a:t> </a:t>
            </a:r>
            <a:r>
              <a:rPr lang="el-GR" dirty="0" err="1" smtClean="0"/>
              <a:t>συστατικα</a:t>
            </a:r>
            <a:r>
              <a:rPr lang="el-GR" dirty="0" smtClean="0"/>
              <a:t> </a:t>
            </a:r>
            <a:r>
              <a:rPr lang="el-GR" dirty="0" err="1" smtClean="0"/>
              <a:t>σεναριου</a:t>
            </a:r>
            <a:r>
              <a:rPr lang="el-GR" dirty="0" smtClean="0"/>
              <a:t>)</a:t>
            </a:r>
            <a:endParaRPr lang="el-GR" dirty="0"/>
          </a:p>
        </p:txBody>
      </p:sp>
      <p:sp>
        <p:nvSpPr>
          <p:cNvPr id="3" name="2 - Θέση περιεχομένου"/>
          <p:cNvSpPr>
            <a:spLocks noGrp="1"/>
          </p:cNvSpPr>
          <p:nvPr>
            <p:ph idx="1"/>
          </p:nvPr>
        </p:nvSpPr>
        <p:spPr/>
        <p:txBody>
          <a:bodyPr/>
          <a:lstStyle/>
          <a:p>
            <a:pPr lvl="0"/>
            <a:r>
              <a:rPr lang="el-GR" dirty="0" smtClean="0"/>
              <a:t>Χρήστης</a:t>
            </a:r>
          </a:p>
          <a:p>
            <a:pPr lvl="0"/>
            <a:r>
              <a:rPr lang="el-GR" dirty="0" smtClean="0"/>
              <a:t>Διαδικτυακό Κατάστημα</a:t>
            </a:r>
          </a:p>
          <a:p>
            <a:pPr lvl="0"/>
            <a:r>
              <a:rPr lang="el-GR" dirty="0" smtClean="0"/>
              <a:t>Θέαμα</a:t>
            </a:r>
          </a:p>
          <a:p>
            <a:pPr lvl="0"/>
            <a:r>
              <a:rPr lang="el-GR" dirty="0" smtClean="0"/>
              <a:t>Εισιτήριο</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7239000" cy="1071570"/>
          </a:xfrm>
        </p:spPr>
        <p:txBody>
          <a:bodyPr>
            <a:normAutofit fontScale="90000"/>
          </a:bodyPr>
          <a:lstStyle/>
          <a:p>
            <a:pPr algn="ctr"/>
            <a:r>
              <a:rPr lang="el-GR" dirty="0" err="1" smtClean="0"/>
              <a:t>Σχεσεισ</a:t>
            </a:r>
            <a:r>
              <a:rPr lang="el-GR" dirty="0" smtClean="0"/>
              <a:t> </a:t>
            </a:r>
            <a:r>
              <a:rPr lang="el-GR" dirty="0" err="1" smtClean="0"/>
              <a:t>μεταξυ</a:t>
            </a:r>
            <a:r>
              <a:rPr lang="el-GR" dirty="0" smtClean="0"/>
              <a:t> </a:t>
            </a:r>
            <a:r>
              <a:rPr lang="el-GR" dirty="0" err="1" smtClean="0"/>
              <a:t>κλασεων</a:t>
            </a:r>
            <a:r>
              <a:rPr lang="el-GR" dirty="0" smtClean="0"/>
              <a:t> </a:t>
            </a:r>
            <a:r>
              <a:rPr lang="el-GR" dirty="0" err="1" smtClean="0"/>
              <a:t>μεθοδοι</a:t>
            </a:r>
            <a:r>
              <a:rPr lang="el-GR" dirty="0" smtClean="0"/>
              <a:t> </a:t>
            </a:r>
            <a:endParaRPr lang="el-GR" dirty="0"/>
          </a:p>
        </p:txBody>
      </p:sp>
      <p:sp>
        <p:nvSpPr>
          <p:cNvPr id="3" name="2 - Θέση περιεχομένου"/>
          <p:cNvSpPr>
            <a:spLocks noGrp="1"/>
          </p:cNvSpPr>
          <p:nvPr>
            <p:ph idx="1"/>
          </p:nvPr>
        </p:nvSpPr>
        <p:spPr/>
        <p:txBody>
          <a:bodyPr>
            <a:normAutofit fontScale="92500" lnSpcReduction="20000"/>
          </a:bodyPr>
          <a:lstStyle/>
          <a:p>
            <a:pPr lvl="0"/>
            <a:r>
              <a:rPr lang="el-GR" b="1" dirty="0" smtClean="0"/>
              <a:t>Χρήστης – Διαδικτυακό </a:t>
            </a:r>
            <a:r>
              <a:rPr lang="el-GR" b="1" dirty="0" err="1" smtClean="0"/>
              <a:t>Κατάστημα:</a:t>
            </a:r>
            <a:r>
              <a:rPr lang="el-GR" dirty="0" err="1" smtClean="0"/>
              <a:t>Ο</a:t>
            </a:r>
            <a:r>
              <a:rPr lang="el-GR" dirty="0" smtClean="0"/>
              <a:t> χρήστης εγγράφεται, διαγράφεται (ζητάει διαγραφή του λογαριασμού του), συνδέεται και αποσυνδέεται. Επίσης αναζητάει θεάματα.</a:t>
            </a:r>
          </a:p>
          <a:p>
            <a:pPr lvl="0"/>
            <a:r>
              <a:rPr lang="el-GR" b="1" dirty="0" smtClean="0"/>
              <a:t>Διαδικτυακό Κατάστημα – Θέαμα:</a:t>
            </a:r>
            <a:r>
              <a:rPr lang="el-GR" dirty="0" smtClean="0"/>
              <a:t> Οι διαχειριστές του καταστήματος καταχωρούν και απενεργοποιούν θεάματα.</a:t>
            </a:r>
          </a:p>
          <a:p>
            <a:pPr lvl="0"/>
            <a:r>
              <a:rPr lang="el-GR" b="1" dirty="0" smtClean="0"/>
              <a:t>Χρήστης – Εισιτήριο:</a:t>
            </a:r>
            <a:r>
              <a:rPr lang="el-GR" dirty="0" smtClean="0"/>
              <a:t> Ο χρήστης παραγγέλνει, ακυρώνει και εξοφλεί ένα εισιτήριο. Όταν εξοφληθεί ένα εισιτήριο, ο χρήστης παραλαμβάνει το εισιτήριο με </a:t>
            </a:r>
            <a:r>
              <a:rPr lang="en-US" dirty="0" smtClean="0"/>
              <a:t>e</a:t>
            </a:r>
            <a:r>
              <a:rPr lang="el-GR" dirty="0" smtClean="0"/>
              <a:t>-</a:t>
            </a:r>
            <a:r>
              <a:rPr lang="en-US" dirty="0" smtClean="0"/>
              <a:t>mail</a:t>
            </a:r>
            <a:r>
              <a:rPr lang="el-GR" dirty="0" smtClean="0"/>
              <a:t>.</a:t>
            </a:r>
          </a:p>
          <a:p>
            <a:pPr lvl="0"/>
            <a:r>
              <a:rPr lang="el-GR" b="1" dirty="0" smtClean="0"/>
              <a:t>Εισιτήριο – Θέαμα:</a:t>
            </a:r>
            <a:r>
              <a:rPr lang="el-GR" dirty="0" smtClean="0"/>
              <a:t> Η παραγγελία ενός εισιτηρίου δεσμεύει θέση σε θέαμα, ενώ η ακύρωση αποδεσμεύει θέση.</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08630"/>
          </a:xfrm>
        </p:spPr>
        <p:txBody>
          <a:bodyPr>
            <a:normAutofit fontScale="90000"/>
          </a:bodyPr>
          <a:lstStyle/>
          <a:p>
            <a:pPr algn="ctr"/>
            <a:r>
              <a:rPr lang="el-GR" dirty="0" err="1" smtClean="0"/>
              <a:t>Διαγραμματικη</a:t>
            </a:r>
            <a:r>
              <a:rPr lang="el-GR" dirty="0" smtClean="0"/>
              <a:t> </a:t>
            </a:r>
            <a:r>
              <a:rPr lang="el-GR" dirty="0" err="1" smtClean="0"/>
              <a:t>αναπαρασταση</a:t>
            </a:r>
            <a:endParaRPr lang="el-GR" dirty="0"/>
          </a:p>
        </p:txBody>
      </p:sp>
      <p:pic>
        <p:nvPicPr>
          <p:cNvPr id="4" name="Picture 0" descr="Δραστηριότητα5_v5.png"/>
          <p:cNvPicPr>
            <a:picLocks noGrp="1"/>
          </p:cNvPicPr>
          <p:nvPr>
            <p:ph idx="1"/>
          </p:nvPr>
        </p:nvPicPr>
        <p:blipFill>
          <a:blip r:embed="rId2" cstate="print"/>
          <a:stretch>
            <a:fillRect/>
          </a:stretch>
        </p:blipFill>
        <p:spPr>
          <a:xfrm>
            <a:off x="1549736" y="1609725"/>
            <a:ext cx="5053928" cy="484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85720" y="214290"/>
          <a:ext cx="7572428" cy="2643206"/>
        </p:xfrm>
        <a:graphic>
          <a:graphicData uri="http://schemas.openxmlformats.org/drawingml/2006/table">
            <a:tbl>
              <a:tblPr/>
              <a:tblGrid>
                <a:gridCol w="7572428"/>
              </a:tblGrid>
              <a:tr h="2643206">
                <a:tc>
                  <a:txBody>
                    <a:bodyPr/>
                    <a:lstStyle/>
                    <a:p>
                      <a:pPr algn="just">
                        <a:lnSpc>
                          <a:spcPct val="115000"/>
                        </a:lnSpc>
                        <a:spcBef>
                          <a:spcPts val="600"/>
                        </a:spcBef>
                        <a:spcAft>
                          <a:spcPts val="0"/>
                        </a:spcAft>
                      </a:pPr>
                      <a:r>
                        <a:rPr lang="el-GR" sz="1400" b="1" dirty="0">
                          <a:latin typeface="Calibri"/>
                          <a:ea typeface="Times New Roman"/>
                          <a:cs typeface="Calibri"/>
                        </a:rPr>
                        <a:t>Ε.6</a:t>
                      </a:r>
                      <a:r>
                        <a:rPr lang="el-GR" sz="1400" b="1" dirty="0" smtClean="0">
                          <a:latin typeface="Calibri"/>
                          <a:ea typeface="Times New Roman"/>
                          <a:cs typeface="Calibri"/>
                        </a:rPr>
                        <a:t>:  </a:t>
                      </a:r>
                      <a:r>
                        <a:rPr lang="el-GR" sz="1400" b="1" dirty="0">
                          <a:latin typeface="Calibri"/>
                          <a:ea typeface="Times New Roman"/>
                          <a:cs typeface="Calibri"/>
                        </a:rPr>
                        <a:t>Εκπαιδευτικοί και Μαθητές Σχολικής Μονάδας</a:t>
                      </a:r>
                      <a:endParaRPr lang="el-GR" sz="1400" dirty="0">
                        <a:latin typeface="Calibri"/>
                        <a:ea typeface="Times New Roman"/>
                        <a:cs typeface="Times New Roman"/>
                      </a:endParaRPr>
                    </a:p>
                    <a:p>
                      <a:pPr algn="just">
                        <a:lnSpc>
                          <a:spcPct val="115000"/>
                        </a:lnSpc>
                        <a:spcAft>
                          <a:spcPts val="0"/>
                        </a:spcAft>
                      </a:pPr>
                      <a:r>
                        <a:rPr lang="el-GR" sz="1400" dirty="0">
                          <a:latin typeface="Calibri"/>
                          <a:ea typeface="Arial"/>
                          <a:cs typeface="Calibri"/>
                        </a:rPr>
                        <a:t>Για την υποστήριξη της λειτουργίας των σχολείων έχει αναπτυχθεί κεντρικό πληροφοριακό σύστημα από το Υπουργείο Παιδείας. Στην έναρξη κάθε σχολικής χρονιάς, </a:t>
                      </a:r>
                      <a:r>
                        <a:rPr lang="el-GR" sz="1400" dirty="0">
                          <a:solidFill>
                            <a:srgbClr val="FF0000"/>
                          </a:solidFill>
                          <a:latin typeface="Calibri"/>
                          <a:ea typeface="Arial"/>
                          <a:cs typeface="Calibri"/>
                        </a:rPr>
                        <a:t>οι εκπαιδευτικοί αναλαμβάνουν υπηρεσία στο σχολείο</a:t>
                      </a:r>
                      <a:r>
                        <a:rPr lang="el-GR" sz="1400" dirty="0">
                          <a:latin typeface="Calibri"/>
                          <a:ea typeface="Arial"/>
                          <a:cs typeface="Calibri"/>
                        </a:rPr>
                        <a:t> τοποθέτησής τους. Αντίστοιχα, </a:t>
                      </a:r>
                      <a:r>
                        <a:rPr lang="el-GR" sz="1400" dirty="0">
                          <a:solidFill>
                            <a:srgbClr val="FF0000"/>
                          </a:solidFill>
                          <a:latin typeface="Calibri"/>
                          <a:ea typeface="Arial"/>
                          <a:cs typeface="Calibri"/>
                        </a:rPr>
                        <a:t>οι μαθητές εγγράφονται ή ανανεώνουν την εγγραφή τους στο σχολείο</a:t>
                      </a:r>
                      <a:r>
                        <a:rPr lang="el-GR" sz="1400" dirty="0">
                          <a:latin typeface="Calibri"/>
                          <a:ea typeface="Arial"/>
                          <a:cs typeface="Calibri"/>
                        </a:rPr>
                        <a:t> φοίτησής τους.</a:t>
                      </a:r>
                      <a:endParaRPr lang="el-GR" sz="1400" dirty="0">
                        <a:latin typeface="Calibri"/>
                        <a:ea typeface="Times New Roman"/>
                        <a:cs typeface="Times New Roman"/>
                      </a:endParaRPr>
                    </a:p>
                    <a:p>
                      <a:pPr algn="just">
                        <a:lnSpc>
                          <a:spcPct val="115000"/>
                        </a:lnSpc>
                        <a:spcAft>
                          <a:spcPts val="0"/>
                        </a:spcAft>
                      </a:pPr>
                      <a:r>
                        <a:rPr lang="el-GR" sz="1400" dirty="0">
                          <a:latin typeface="Calibri"/>
                          <a:ea typeface="Arial"/>
                          <a:cs typeface="Calibri"/>
                        </a:rPr>
                        <a:t>Με βάση το παραπάνω σενάριο, αναγνωρίστε τις κλάσεις που πρέπει να υλοποιηθούν στο κεντρικό πληροφοριακό σύστημα του Υπουργείου Παιδείας. Για κάθε κλάση καθορίστε τις ιδιότητες και μεθόδους που απαιτούνται για την υλοποίηση του παραπάνω σεναρίου. Επίσης, καθορίστε τις σχέσεις μεταξύ των κλάσεων και δημιουργήστε το αντίστοιχο διάγραμμα.</a:t>
                      </a:r>
                      <a:endParaRPr lang="el-GR" sz="1400" dirty="0">
                        <a:latin typeface="Calibri"/>
                        <a:ea typeface="Times New Roman"/>
                        <a:cs typeface="Times New Roman"/>
                      </a:endParaRPr>
                    </a:p>
                  </a:txBody>
                  <a:tcPr marL="66354" marR="66354" marT="0" marB="0" anchor="ctr">
                    <a:lnL>
                      <a:noFill/>
                    </a:lnL>
                    <a:lnR>
                      <a:noFill/>
                    </a:lnR>
                    <a:lnT>
                      <a:noFill/>
                    </a:lnT>
                    <a:lnB>
                      <a:noFill/>
                    </a:lnB>
                    <a:noFill/>
                  </a:tcPr>
                </a:tc>
              </a:tr>
            </a:tbl>
          </a:graphicData>
        </a:graphic>
      </p:graphicFrame>
      <p:sp>
        <p:nvSpPr>
          <p:cNvPr id="5" name="4 - Ορθογώνιο"/>
          <p:cNvSpPr/>
          <p:nvPr/>
        </p:nvSpPr>
        <p:spPr>
          <a:xfrm>
            <a:off x="428596" y="3429000"/>
            <a:ext cx="7429552" cy="2062103"/>
          </a:xfrm>
          <a:prstGeom prst="rect">
            <a:avLst/>
          </a:prstGeom>
        </p:spPr>
        <p:txBody>
          <a:bodyPr wrap="square">
            <a:spAutoFit/>
          </a:bodyPr>
          <a:lstStyle/>
          <a:p>
            <a:r>
              <a:rPr lang="el-GR" sz="1600" dirty="0" smtClean="0"/>
              <a:t>Σύμφωνα με το σενάριο υπάρχουν οι ακόλουθες κλάσεις αντικειμένων:</a:t>
            </a:r>
          </a:p>
          <a:p>
            <a:pPr lvl="0">
              <a:buFont typeface="Wingdings" pitchFamily="2" charset="2"/>
              <a:buChar char="Ø"/>
            </a:pPr>
            <a:r>
              <a:rPr lang="el-GR" sz="1600" dirty="0" smtClean="0"/>
              <a:t>Σχολική Μονάδα</a:t>
            </a:r>
          </a:p>
          <a:p>
            <a:pPr lvl="0">
              <a:buFont typeface="Wingdings" pitchFamily="2" charset="2"/>
              <a:buChar char="Ø"/>
            </a:pPr>
            <a:r>
              <a:rPr lang="el-GR" sz="1600" dirty="0" smtClean="0"/>
              <a:t>Εκπαιδευτικός</a:t>
            </a:r>
          </a:p>
          <a:p>
            <a:pPr lvl="0">
              <a:buFont typeface="Wingdings" pitchFamily="2" charset="2"/>
              <a:buChar char="Ø"/>
            </a:pPr>
            <a:r>
              <a:rPr lang="el-GR" sz="1600" dirty="0" smtClean="0"/>
              <a:t>Μαθητής</a:t>
            </a:r>
          </a:p>
          <a:p>
            <a:pPr lvl="0">
              <a:buFont typeface="Arial" pitchFamily="34" charset="0"/>
              <a:buChar char="•"/>
            </a:pPr>
            <a:endParaRPr lang="el-GR" sz="1600" dirty="0" smtClean="0"/>
          </a:p>
          <a:p>
            <a:r>
              <a:rPr lang="el-GR" sz="1600" dirty="0" smtClean="0"/>
              <a:t>Επίσης, σύμφωνα με το σενάριο υπάρχουν οι ακόλουθες σχέσεις:</a:t>
            </a:r>
          </a:p>
          <a:p>
            <a:pPr lvl="0">
              <a:buFont typeface="Wingdings" pitchFamily="2" charset="2"/>
              <a:buChar char="Ø"/>
            </a:pPr>
            <a:r>
              <a:rPr lang="el-GR" sz="1600" dirty="0" smtClean="0"/>
              <a:t>Ανάληψη Υπηρεσίας: Εκπαιδευτικός – Σχολική Μονάδα</a:t>
            </a:r>
          </a:p>
          <a:p>
            <a:pPr lvl="0">
              <a:buFont typeface="Wingdings" pitchFamily="2" charset="2"/>
              <a:buChar char="Ø"/>
            </a:pPr>
            <a:r>
              <a:rPr lang="el-GR" sz="1600" dirty="0" smtClean="0"/>
              <a:t>Εγγραφή/Ανανέωση Εγγραφής: Μαθητής – Σχολική Μονάδα</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Άσκηση_Ε6_v3.png"/>
          <p:cNvPicPr/>
          <p:nvPr/>
        </p:nvPicPr>
        <p:blipFill>
          <a:blip r:embed="rId2" cstate="print"/>
          <a:stretch>
            <a:fillRect/>
          </a:stretch>
        </p:blipFill>
        <p:spPr>
          <a:xfrm>
            <a:off x="785786" y="214290"/>
            <a:ext cx="6143668" cy="4071966"/>
          </a:xfrm>
          <a:prstGeom prst="rect">
            <a:avLst/>
          </a:prstGeom>
        </p:spPr>
      </p:pic>
      <p:sp>
        <p:nvSpPr>
          <p:cNvPr id="6" name="5 - Ορθογώνιο"/>
          <p:cNvSpPr/>
          <p:nvPr/>
        </p:nvSpPr>
        <p:spPr>
          <a:xfrm>
            <a:off x="214282" y="4357694"/>
            <a:ext cx="8429684" cy="2246769"/>
          </a:xfrm>
          <a:prstGeom prst="rect">
            <a:avLst/>
          </a:prstGeom>
        </p:spPr>
        <p:txBody>
          <a:bodyPr wrap="square">
            <a:spAutoFit/>
          </a:bodyPr>
          <a:lstStyle/>
          <a:p>
            <a:r>
              <a:rPr lang="el-GR" sz="1400" dirty="0" smtClean="0"/>
              <a:t>Για να υλοποιηθούν αυτές οι σχέσεις απαιτούνται οι κατάλληλες μέθοδοι. Για να αποφασίσουμε σε ποια κλάση θα οριστούν οι μέθοδοι πρέπει να εξετάσουμε αν οι λειτουργίες ανάληψης υπηρεσίας εκπαιδευτικού, εγγραφής μαθητή και ανανέωσης εγγραφής μαθητή απαιτούν ενέργειες και από τις δύο κλάσεις που συμμετέχουν στις αντίστοιχες σχέσεις ή αν ολοκληρώνονται από μία μόνο κλάση.</a:t>
            </a:r>
          </a:p>
          <a:p>
            <a:endParaRPr lang="el-GR" sz="1400" dirty="0" smtClean="0"/>
          </a:p>
          <a:p>
            <a:r>
              <a:rPr lang="el-GR" sz="1400" dirty="0" smtClean="0"/>
              <a:t>Η </a:t>
            </a:r>
            <a:r>
              <a:rPr lang="el-GR" sz="1400" dirty="0" smtClean="0">
                <a:solidFill>
                  <a:srgbClr val="FF0000"/>
                </a:solidFill>
              </a:rPr>
              <a:t>διαδικασία ανάληψης υπηρεσίας </a:t>
            </a:r>
            <a:r>
              <a:rPr lang="el-GR" sz="1400" dirty="0" smtClean="0"/>
              <a:t>ξεκινάει με πρωτοβουλία του εκπαιδευτικού αλλά για να ολοκληρωθεί απαιτεί επικύρωση από τη σχολική μονάδα. Αντίστοιχα, </a:t>
            </a:r>
            <a:r>
              <a:rPr lang="el-GR" sz="1400" dirty="0" smtClean="0">
                <a:solidFill>
                  <a:srgbClr val="FF0000"/>
                </a:solidFill>
              </a:rPr>
              <a:t>η αίτηση εγγραφής ή ανανέωσης εγγραφής </a:t>
            </a:r>
            <a:r>
              <a:rPr lang="el-GR" sz="1400" dirty="0" smtClean="0"/>
              <a:t>ξεκινάει με πρωτοβουλία του μαθητή αλλά για να ολοκληρωθεί απαιτείται έγκριση από τη σχολική μονάδα. Συνεπώς και για τις τρεις λειτουργίες (ανάληψη υπηρεσίας, εγγραφή μαθητή, ανανέωση εγγραφής μαθητή) χρειάζονται μέθοδοι και στις δύο κλάσεις που συμμετέχουν στις σχέσεις.</a:t>
            </a:r>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214282" y="357166"/>
          <a:ext cx="7572428" cy="1948498"/>
        </p:xfrm>
        <a:graphic>
          <a:graphicData uri="http://schemas.openxmlformats.org/drawingml/2006/table">
            <a:tbl>
              <a:tblPr/>
              <a:tblGrid>
                <a:gridCol w="7572428"/>
              </a:tblGrid>
              <a:tr h="1714512">
                <a:tc>
                  <a:txBody>
                    <a:bodyPr/>
                    <a:lstStyle/>
                    <a:p>
                      <a:pPr algn="just">
                        <a:lnSpc>
                          <a:spcPct val="115000"/>
                        </a:lnSpc>
                        <a:spcBef>
                          <a:spcPts val="600"/>
                        </a:spcBef>
                        <a:spcAft>
                          <a:spcPts val="0"/>
                        </a:spcAft>
                      </a:pPr>
                      <a:r>
                        <a:rPr lang="el-GR" sz="1400" b="1" dirty="0">
                          <a:latin typeface="Calibri"/>
                          <a:ea typeface="Times New Roman"/>
                          <a:cs typeface="Calibri"/>
                        </a:rPr>
                        <a:t>Ε.7: Ανάρτηση σε Κοινωνικό Δίκτυο</a:t>
                      </a:r>
                      <a:endParaRPr lang="el-GR" sz="1400" dirty="0">
                        <a:latin typeface="Calibri"/>
                        <a:ea typeface="Times New Roman"/>
                        <a:cs typeface="Times New Roman"/>
                      </a:endParaRPr>
                    </a:p>
                    <a:p>
                      <a:pPr algn="just">
                        <a:lnSpc>
                          <a:spcPct val="115000"/>
                        </a:lnSpc>
                        <a:spcAft>
                          <a:spcPts val="0"/>
                        </a:spcAft>
                      </a:pPr>
                      <a:r>
                        <a:rPr lang="el-GR" sz="1400" dirty="0">
                          <a:latin typeface="Calibri"/>
                          <a:ea typeface="Arial"/>
                          <a:cs typeface="Calibri"/>
                        </a:rPr>
                        <a:t>Ένα συνηθισμένο σενάριο χρήσης ενός κοινωνικού δικτύου είναι το ακόλουθο: ο </a:t>
                      </a:r>
                      <a:r>
                        <a:rPr lang="el-GR" sz="1400" dirty="0">
                          <a:solidFill>
                            <a:srgbClr val="FF0000"/>
                          </a:solidFill>
                          <a:latin typeface="Calibri"/>
                          <a:ea typeface="Arial"/>
                          <a:cs typeface="Calibri"/>
                        </a:rPr>
                        <a:t>χρήστης</a:t>
                      </a:r>
                      <a:r>
                        <a:rPr lang="el-GR" sz="1400" dirty="0">
                          <a:latin typeface="Calibri"/>
                          <a:ea typeface="Arial"/>
                          <a:cs typeface="Calibri"/>
                        </a:rPr>
                        <a:t> συνδέεται, δημιουργεί μια νέα </a:t>
                      </a:r>
                      <a:r>
                        <a:rPr lang="el-GR" sz="1400" dirty="0">
                          <a:solidFill>
                            <a:srgbClr val="FF0000"/>
                          </a:solidFill>
                          <a:latin typeface="Calibri"/>
                          <a:ea typeface="Arial"/>
                          <a:cs typeface="Calibri"/>
                        </a:rPr>
                        <a:t>ανάρτηση</a:t>
                      </a:r>
                      <a:r>
                        <a:rPr lang="el-GR" sz="1400" dirty="0">
                          <a:latin typeface="Calibri"/>
                          <a:ea typeface="Arial"/>
                          <a:cs typeface="Calibri"/>
                        </a:rPr>
                        <a:t>, αποδέχεται ή απορρίπτει </a:t>
                      </a:r>
                      <a:r>
                        <a:rPr lang="el-GR" sz="1400" dirty="0">
                          <a:solidFill>
                            <a:srgbClr val="FF0000"/>
                          </a:solidFill>
                          <a:latin typeface="Calibri"/>
                          <a:ea typeface="Arial"/>
                          <a:cs typeface="Calibri"/>
                        </a:rPr>
                        <a:t>αιτήματα</a:t>
                      </a:r>
                      <a:r>
                        <a:rPr lang="el-GR" sz="1400" dirty="0">
                          <a:latin typeface="Calibri"/>
                          <a:ea typeface="Arial"/>
                          <a:cs typeface="Calibri"/>
                        </a:rPr>
                        <a:t> άλλων χρηστών, </a:t>
                      </a:r>
                      <a:r>
                        <a:rPr lang="el-GR" sz="1400" dirty="0">
                          <a:solidFill>
                            <a:srgbClr val="FF0000"/>
                          </a:solidFill>
                          <a:latin typeface="Calibri"/>
                          <a:ea typeface="Arial"/>
                          <a:cs typeface="Calibri"/>
                        </a:rPr>
                        <a:t>σχολιάζε</a:t>
                      </a:r>
                      <a:r>
                        <a:rPr lang="el-GR" sz="1400" dirty="0">
                          <a:latin typeface="Calibri"/>
                          <a:ea typeface="Arial"/>
                          <a:cs typeface="Calibri"/>
                        </a:rPr>
                        <a:t>ι αναρτήσεις άλλων χρηστών και τέλος αποσυνδέεται.</a:t>
                      </a:r>
                      <a:endParaRPr lang="el-GR" sz="1400" dirty="0">
                        <a:latin typeface="Calibri"/>
                        <a:ea typeface="Times New Roman"/>
                        <a:cs typeface="Times New Roman"/>
                      </a:endParaRPr>
                    </a:p>
                    <a:p>
                      <a:pPr algn="just">
                        <a:lnSpc>
                          <a:spcPct val="115000"/>
                        </a:lnSpc>
                        <a:spcAft>
                          <a:spcPts val="0"/>
                        </a:spcAft>
                      </a:pPr>
                      <a:r>
                        <a:rPr lang="el-GR" sz="1400" dirty="0">
                          <a:latin typeface="Calibri"/>
                          <a:ea typeface="Arial"/>
                          <a:cs typeface="Calibri"/>
                        </a:rPr>
                        <a:t>Καθορίστε τις κλάσεις που απαιτούνται για την υποστήριξη του παραπάνω σεναρίου από το πληροφοριακό σύστημα του κοινωνικού δικτύου. Για κάθε κλάση ορίστε τις ιδιότητες και τις μεθόδους που απαιτούνται. Επίσης, εντοπίστε τις σχέσεις μεταξύ των κλάσεων και δημιουργήστε το κατάλληλο διάγραμμα.</a:t>
                      </a:r>
                      <a:endParaRPr lang="el-GR" sz="1400" dirty="0">
                        <a:latin typeface="Calibri"/>
                        <a:ea typeface="Times New Roman"/>
                        <a:cs typeface="Times New Roman"/>
                      </a:endParaRPr>
                    </a:p>
                  </a:txBody>
                  <a:tcPr marL="66354" marR="66354" marT="0" marB="0" anchor="ctr">
                    <a:lnL>
                      <a:noFill/>
                    </a:lnL>
                    <a:lnR>
                      <a:noFill/>
                    </a:lnR>
                    <a:lnT>
                      <a:noFill/>
                    </a:lnT>
                    <a:lnB>
                      <a:noFill/>
                    </a:lnB>
                    <a:noFill/>
                  </a:tcPr>
                </a:tc>
              </a:tr>
            </a:tbl>
          </a:graphicData>
        </a:graphic>
      </p:graphicFrame>
      <p:sp>
        <p:nvSpPr>
          <p:cNvPr id="137217" name="Rectangle 1"/>
          <p:cNvSpPr>
            <a:spLocks noChangeArrowheads="1"/>
          </p:cNvSpPr>
          <p:nvPr/>
        </p:nvSpPr>
        <p:spPr bwMode="auto">
          <a:xfrm>
            <a:off x="214282" y="2428868"/>
            <a:ext cx="75724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Κλάσεις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Παρατηρούμε, λοιπόν, ότι τα σημαντικά αντικείμενα που συμμετέχουν στο σενάριο αυτό είναι τα εξής: ο χρήστης, η ανάρτηση, το σχόλιο, το κοινωνικό δίκτυο και το αίτημα φιλίας. Αντίστοιχες θα είναι και οι κλάσεις στη διαγραμματική αναπαράσταση</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43108" y="4429132"/>
            <a:ext cx="3890514" cy="1373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17"/>
                                        </p:tgtEl>
                                        <p:attrNameLst>
                                          <p:attrName>style.visibility</p:attrName>
                                        </p:attrNameLst>
                                      </p:cBhvr>
                                      <p:to>
                                        <p:strVal val="visible"/>
                                      </p:to>
                                    </p:set>
                                    <p:anim calcmode="lin" valueType="num">
                                      <p:cBhvr additive="base">
                                        <p:cTn id="13" dur="500" fill="hold"/>
                                        <p:tgtEl>
                                          <p:spTgt spid="137217"/>
                                        </p:tgtEl>
                                        <p:attrNameLst>
                                          <p:attrName>ppt_x</p:attrName>
                                        </p:attrNameLst>
                                      </p:cBhvr>
                                      <p:tavLst>
                                        <p:tav tm="0">
                                          <p:val>
                                            <p:strVal val="#ppt_x"/>
                                          </p:val>
                                        </p:tav>
                                        <p:tav tm="100000">
                                          <p:val>
                                            <p:strVal val="#ppt_x"/>
                                          </p:val>
                                        </p:tav>
                                      </p:tavLst>
                                    </p:anim>
                                    <p:anim calcmode="lin" valueType="num">
                                      <p:cBhvr additive="base">
                                        <p:cTn id="14" dur="500" fill="hold"/>
                                        <p:tgtEl>
                                          <p:spTgt spid="1372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214282" y="214290"/>
            <a:ext cx="807249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Σχέσεις/Αλληλεπιδράσεις μεταξύ Κλάσεων</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Ο χρηστής δημιουργεί αναρτήσεις. Επομένως, στη διαγραμματική αναπαράσταση των κλάσεων θα υπάρχει σύνδεση μεταξύ των κλάσεων «Χρήστης» και «Ανάρτηση» με το όνομα «Δημιουργεί».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Κάθε ανάρτηση συνοδεύεται και από μία σειρά από σχόλια. Επομένως, στη διαγραμματική αναπαράσταση των κλάσεων θα υπάρχει σύνδεση μεταξύ των κλάσεων «Ανάρτηση» και «Σχόλιο» με το όνομα «Περιέχει».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Ο χρήστης σχολιάζει αναρτήσεις. Δηλαδή δημιουργεί ένα σχόλιο. Επομένως, στη διαγραμματική αναπαράσταση των κλάσεων θα υπάρχει σύνδεση μεταξύ των κλάσεων «Χρήστης» και «Σχόλιο» με το όνομα «Δημιουργεί».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Ο χρήστης κάνει αλλά και δέχεται αιτήματα φιλίας. Επομένως, στη διαγραμματική αναπαράσταση των κλάσεων θα υπάρχει σύνδεση μεταξύ των κλάσεων «Χρήστης» και «Αίτημα Φιλίας» με το όνομα «Κάνει/</a:t>
            </a:r>
            <a:r>
              <a:rPr kumimoji="0" lang="el-GR"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Δέχετα</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ι». </a:t>
            </a:r>
          </a:p>
          <a:p>
            <a:pPr eaLnBrk="0" fontAlgn="base" hangingPunct="0">
              <a:spcBef>
                <a:spcPct val="0"/>
              </a:spcBef>
              <a:spcAft>
                <a:spcPct val="0"/>
              </a:spcAft>
            </a:pPr>
            <a:r>
              <a:rPr lang="el-GR" sz="1400" dirty="0" smtClean="0"/>
              <a:t>Ο χρήστης συνδέεται σε ένα κοινωνικό δίκτυο, του οποίου ο διαχειριστής είναι υπεύθυνος για την ταυτοποίηση του χρήστη. Επομένως, στη διαγραμματική αναπαράσταση των κλάσεων θα υπάρχει σύνδεση μεταξύ των κλάσεων «Χρήστης» και «Κοινωνικό Δίκτυο» με το όνομα «Συνδέεται». </a:t>
            </a:r>
          </a:p>
          <a:p>
            <a:pPr marL="0" marR="0" lvl="0" indent="0"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42910" y="3714752"/>
            <a:ext cx="6786610" cy="2928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57"/>
                                        </p:tgtEl>
                                        <p:attrNameLst>
                                          <p:attrName>style.visibility</p:attrName>
                                        </p:attrNameLst>
                                      </p:cBhvr>
                                      <p:to>
                                        <p:strVal val="visible"/>
                                      </p:to>
                                    </p:set>
                                    <p:anim calcmode="lin" valueType="num">
                                      <p:cBhvr additive="base">
                                        <p:cTn id="7" dur="500" fill="hold"/>
                                        <p:tgtEl>
                                          <p:spTgt spid="147457"/>
                                        </p:tgtEl>
                                        <p:attrNameLst>
                                          <p:attrName>ppt_x</p:attrName>
                                        </p:attrNameLst>
                                      </p:cBhvr>
                                      <p:tavLst>
                                        <p:tav tm="0">
                                          <p:val>
                                            <p:strVal val="#ppt_x"/>
                                          </p:val>
                                        </p:tav>
                                        <p:tav tm="100000">
                                          <p:val>
                                            <p:strVal val="#ppt_x"/>
                                          </p:val>
                                        </p:tav>
                                      </p:tavLst>
                                    </p:anim>
                                    <p:anim calcmode="lin" valueType="num">
                                      <p:cBhvr additive="base">
                                        <p:cTn id="8" dur="500" fill="hold"/>
                                        <p:tgtEl>
                                          <p:spTgt spid="1474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0"/>
            <a:ext cx="828677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Μέθοδοι/Ρόλοι Κλάσεων</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Για να μπορεί ο χρήστης να δημιουργεί αναρτήσεις θα πρέπει η κλάση «Ανάρτηση» να μπορεί να υποστηρίζει την ενέργεια αυτή, δηλαδή να υπάρχουν οι αντίστοιχες μέθοδοι στην κλάση «Ανάρτηση». Άρα, η κλάση «Ανάρτηση» έχει τη μέθοδο «</a:t>
            </a:r>
            <a:r>
              <a:rPr kumimoji="0" lang="el-GR"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ΔημοσίευσηΑνάρτησης</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eaLnBrk="0" fontAlgn="base" hangingPunct="0">
              <a:spcBef>
                <a:spcPct val="0"/>
              </a:spcBef>
              <a:spcAft>
                <a:spcPct val="0"/>
              </a:spcAf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Με το ίδιο σκεπτικό, υπάρχουν οι μέθοδοι «</a:t>
            </a:r>
            <a:r>
              <a:rPr kumimoji="0" lang="el-GR"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ΔημοσίευσηΣχολίου</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στην κλάση «Σχόλιο» και «</a:t>
            </a:r>
            <a:r>
              <a:rPr kumimoji="0" lang="el-GR"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ΤαυτοποίησηΧρήστη</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στην κλάση «Κοινωνικό Δίκτυο».</a:t>
            </a:r>
            <a:r>
              <a:rPr lang="el-GR" sz="1400" dirty="0" smtClean="0"/>
              <a:t> </a:t>
            </a:r>
          </a:p>
          <a:p>
            <a:pPr eaLnBrk="0" fontAlgn="base" hangingPunct="0">
              <a:spcBef>
                <a:spcPct val="0"/>
              </a:spcBef>
              <a:spcAft>
                <a:spcPct val="0"/>
              </a:spcAft>
            </a:pPr>
            <a:r>
              <a:rPr lang="el-GR" sz="1400" dirty="0" smtClean="0"/>
              <a:t>Η κλάση «Αίτημα Φιλίας» είναι υπεύθυνη για τη διαχείριση των αιτημάτων φιλίας, καθώς και για την ενημέρωση της λίστας των φίλων στο κοινωνικό δίκτυο. Θεωρούμε ότι ένα αντικείμενο «Αίτημα Φιλίας» συμπεριφέρεται σαν εξυπηρετητής ή διαμεσολαβητής των διαφόρων αιτημάτων φιλίας μεταξύ των αντικειμένων «Χρήστης». Κατά αυτόν τον τρόπο, αφαιρούμε όλο το διαδικαστικό κομμάτι της προσθήκης φίλων από το αντικείμενο «Χρήστης» και το μεταβιβάζουμε στο αντικείμενο «Αίτημα Φιλίας». </a:t>
            </a:r>
          </a:p>
          <a:p>
            <a:pPr eaLnBrk="0" fontAlgn="base" hangingPunct="0">
              <a:spcBef>
                <a:spcPct val="0"/>
              </a:spcBef>
              <a:spcAft>
                <a:spcPct val="0"/>
              </a:spcAft>
            </a:pPr>
            <a:r>
              <a:rPr lang="el-GR" sz="1400" dirty="0" smtClean="0"/>
              <a:t>Η τεχνογνωσία της κλάσης «Αίτημα Φιλίας» μεταφράζεται με τις υπηρεσίες: «</a:t>
            </a:r>
            <a:r>
              <a:rPr lang="el-GR" sz="1400" dirty="0" err="1" smtClean="0"/>
              <a:t>ΑποστολήΑιτήματος</a:t>
            </a:r>
            <a:r>
              <a:rPr lang="el-GR" sz="1400" dirty="0" smtClean="0"/>
              <a:t>()» και «</a:t>
            </a:r>
            <a:r>
              <a:rPr lang="el-GR" sz="1400" dirty="0" err="1" smtClean="0"/>
              <a:t>ΠροσθήκηΦίλων</a:t>
            </a:r>
            <a:r>
              <a:rPr lang="el-GR" sz="1400" dirty="0" smtClean="0"/>
              <a:t>()». Τονίζουμε ότι προτιμούμε να προσθέσουμε την μέθοδο «</a:t>
            </a:r>
            <a:r>
              <a:rPr lang="el-GR" sz="1400" dirty="0" err="1" smtClean="0"/>
              <a:t>ΑποστολήΑιτήματος</a:t>
            </a:r>
            <a:r>
              <a:rPr lang="el-GR" sz="1400" dirty="0" smtClean="0"/>
              <a:t>()» στην κλάση «Αίτημα Φιλίας» και όχι στη κλάση «Χρήστης» διότι ναι μεν ένα αντικείμενο της κλάσης «Χρήστης» αναλαμβάνει την πρωτοβουλία να στείλει ένα αίτημα φιλίας αλλά δεν είναι το ίδιο υπεύθυνο για την εκτέλεση της ενέργειας αυτής. Από την άλλη πλευρά, η κλάση «Χρήστης», μέσω της μεθόδου της «</a:t>
            </a:r>
            <a:r>
              <a:rPr lang="el-GR" sz="1400" dirty="0" err="1" smtClean="0"/>
              <a:t>ΑπόκρισηΣτοΑίτημα</a:t>
            </a:r>
            <a:r>
              <a:rPr lang="el-GR" sz="1400" dirty="0" smtClean="0"/>
              <a:t>()» γνωστοποιεί στη κλάση «Αίτημα Φιλίας» την πρόθεσή της να αποδεχτεί ή να απορρίψει ένα αίτημα φιλίας.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285852" y="4429132"/>
            <a:ext cx="5562600" cy="2197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1"/>
                                        </p:tgtEl>
                                        <p:attrNameLst>
                                          <p:attrName>style.visibility</p:attrName>
                                        </p:attrNameLst>
                                      </p:cBhvr>
                                      <p:to>
                                        <p:strVal val="visible"/>
                                      </p:to>
                                    </p:set>
                                    <p:anim calcmode="lin" valueType="num">
                                      <p:cBhvr additive="base">
                                        <p:cTn id="7" dur="500" fill="hold"/>
                                        <p:tgtEl>
                                          <p:spTgt spid="148481"/>
                                        </p:tgtEl>
                                        <p:attrNameLst>
                                          <p:attrName>ppt_x</p:attrName>
                                        </p:attrNameLst>
                                      </p:cBhvr>
                                      <p:tavLst>
                                        <p:tav tm="0">
                                          <p:val>
                                            <p:strVal val="#ppt_x"/>
                                          </p:val>
                                        </p:tav>
                                        <p:tav tm="100000">
                                          <p:val>
                                            <p:strVal val="#ppt_x"/>
                                          </p:val>
                                        </p:tav>
                                      </p:tavLst>
                                    </p:anim>
                                    <p:anim calcmode="lin" valueType="num">
                                      <p:cBhvr additive="base">
                                        <p:cTn id="8" dur="500" fill="hold"/>
                                        <p:tgtEl>
                                          <p:spTgt spid="1484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0" y="214290"/>
            <a:ext cx="81439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Ιδιότητες Κλάσεων</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Οι ιδιότητες που χαρακτηρίζουν τις κλάσεις έχουν να κάνουν συνήθως και με τις αντίστοιχες μεθόδους. Και αυτό διότι οι μέθοδοι τροποποιούν/χρησιμοποιούν (ή προβάλλουν) τις ιδιότητες των αντικειμένων. Δηλαδή, η μέθοδος «</a:t>
            </a:r>
            <a:r>
              <a:rPr kumimoji="0" lang="el-GR"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ΠροσθήκηΦίλων</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της κλάσης «Αίτημα Φιλίας» προϋποθέτει την ύπαρξη μιας ιδιότητας (δηλαδή κάποιων πληροφοριών), αυτής της λίστας φίλων, για να μπορέσει για παράδειγμα να προσθέσει το γεγονός ότι η Ελένη είναι φίλη με την Μαρία. Στο επίπεδο που βρισκόμαστε τώρα όμως, δηλαδή στον σχεδιασμό του εννοιολογικού μοντέλου, δεν μας ενδιαφέρει η υλοποίηση της λίστας, που θα μπορούσε να ήταν για παράδειγμα και ένας δισδιάστατος πίνακας. Σκεπτόμενοι παρόμοια, εντοπίζουμε ενδεικτικά και τις ιδιότητες των άλλων αντικειμένων, όπως παρουσιάζονται στην Εικόνα 20 Προτιμούμε να προσθέσουμε την ιδιότητα ή αλλιώς την πληροφορία «</a:t>
            </a:r>
            <a:r>
              <a:rPr kumimoji="0" lang="el-GR"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ΛίσταΦίλων</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στην κλάση «Αίτημα Φιλίας» και όχι στην κλάση «Χρήστης» για λόγους ενθυλάκωσης (ομαδοποίηση δεδομένων και ενεργειών πάνω στα δεδομένα αυτά σε ένα ενιαίο σύνολο).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000100" y="3714752"/>
            <a:ext cx="5943600" cy="2525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5"/>
                                        </p:tgtEl>
                                        <p:attrNameLst>
                                          <p:attrName>style.visibility</p:attrName>
                                        </p:attrNameLst>
                                      </p:cBhvr>
                                      <p:to>
                                        <p:strVal val="visible"/>
                                      </p:to>
                                    </p:set>
                                    <p:anim calcmode="lin" valueType="num">
                                      <p:cBhvr additive="base">
                                        <p:cTn id="7" dur="500" fill="hold"/>
                                        <p:tgtEl>
                                          <p:spTgt spid="149505"/>
                                        </p:tgtEl>
                                        <p:attrNameLst>
                                          <p:attrName>ppt_x</p:attrName>
                                        </p:attrNameLst>
                                      </p:cBhvr>
                                      <p:tavLst>
                                        <p:tav tm="0">
                                          <p:val>
                                            <p:strVal val="#ppt_x"/>
                                          </p:val>
                                        </p:tav>
                                        <p:tav tm="100000">
                                          <p:val>
                                            <p:strVal val="#ppt_x"/>
                                          </p:val>
                                        </p:tav>
                                      </p:tavLst>
                                    </p:anim>
                                    <p:anim calcmode="lin" valueType="num">
                                      <p:cBhvr additive="base">
                                        <p:cTn id="8" dur="500" fill="hold"/>
                                        <p:tgtEl>
                                          <p:spTgt spid="1495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214422"/>
            <a:ext cx="7239000" cy="1928818"/>
          </a:xfrm>
        </p:spPr>
        <p:txBody>
          <a:bodyPr>
            <a:normAutofit/>
          </a:bodyPr>
          <a:lstStyle/>
          <a:p>
            <a:pPr algn="ctr"/>
            <a:r>
              <a:rPr lang="el-GR" dirty="0" smtClean="0"/>
              <a:t>ΚΛΗΡΟΝΟΜΙΚΟΤΗΤΑ</a:t>
            </a:r>
            <a:r>
              <a:rPr lang="el-GR" sz="4000" dirty="0" smtClean="0"/>
              <a:t> </a:t>
            </a:r>
            <a:br>
              <a:rPr lang="el-GR" sz="4000" dirty="0" smtClean="0"/>
            </a:br>
            <a:r>
              <a:rPr lang="el-GR" sz="4000" dirty="0" err="1" smtClean="0"/>
              <a:t>Κλασεισ</a:t>
            </a:r>
            <a:r>
              <a:rPr lang="el-GR" sz="4000" dirty="0" smtClean="0"/>
              <a:t> - </a:t>
            </a:r>
            <a:r>
              <a:rPr lang="el-GR" sz="4000" dirty="0" err="1" smtClean="0"/>
              <a:t>Προγονοι</a:t>
            </a:r>
            <a:r>
              <a:rPr lang="el-GR" sz="4000" dirty="0" smtClean="0"/>
              <a:t> </a:t>
            </a:r>
            <a:br>
              <a:rPr lang="el-GR" sz="4000" dirty="0" smtClean="0"/>
            </a:br>
            <a:r>
              <a:rPr lang="el-GR" sz="4000" dirty="0" err="1" smtClean="0"/>
              <a:t>Κλασεισ</a:t>
            </a:r>
            <a:r>
              <a:rPr lang="el-GR" sz="4000" dirty="0" smtClean="0"/>
              <a:t> - </a:t>
            </a:r>
            <a:r>
              <a:rPr lang="el-GR" sz="4000" dirty="0" err="1" smtClean="0"/>
              <a:t>Απογονοι</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00108"/>
            <a:ext cx="7242048" cy="462932"/>
          </a:xfrm>
        </p:spPr>
        <p:txBody>
          <a:bodyPr>
            <a:normAutofit/>
          </a:bodyPr>
          <a:lstStyle/>
          <a:p>
            <a:pPr algn="ctr"/>
            <a:r>
              <a:rPr lang="el-GR" sz="2800" dirty="0" err="1" smtClean="0"/>
              <a:t>συμπερασμα</a:t>
            </a:r>
            <a:endParaRPr lang="el-GR" sz="2800" dirty="0"/>
          </a:p>
        </p:txBody>
      </p:sp>
      <p:sp>
        <p:nvSpPr>
          <p:cNvPr id="3" name="1 - Τίτλος"/>
          <p:cNvSpPr txBox="1">
            <a:spLocks/>
          </p:cNvSpPr>
          <p:nvPr/>
        </p:nvSpPr>
        <p:spPr>
          <a:xfrm>
            <a:off x="285720" y="2000240"/>
            <a:ext cx="8072494" cy="3429024"/>
          </a:xfrm>
          <a:prstGeom prst="rect">
            <a:avLst/>
          </a:prstGeom>
        </p:spPr>
        <p:txBody>
          <a:bodyPr vert="horz" lIns="91440" tIns="45720" rIns="91440" bIns="45720" rtlCol="0" anchor="t" anchorCtr="0">
            <a:norm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l-GR" sz="2400" dirty="0" smtClean="0">
              <a:latin typeface="+mj-lt"/>
              <a:ea typeface="+mj-ea"/>
              <a:cs typeface="+mj-cs"/>
            </a:endParaRPr>
          </a:p>
          <a:p>
            <a:pPr lvl="0">
              <a:spcBef>
                <a:spcPct val="0"/>
              </a:spcBef>
              <a:defRPr/>
            </a:pPr>
            <a:r>
              <a:rPr lang="el-GR" sz="2400" dirty="0" smtClean="0"/>
              <a:t>Ένα αντικειμενοστραφές πρόγραμμα δομείται ως ένα δίκτυο συνεργαζόμενων οντοτήτων που είναι τα </a:t>
            </a:r>
            <a:r>
              <a:rPr lang="el-GR" sz="2400" dirty="0" smtClean="0">
                <a:solidFill>
                  <a:srgbClr val="FF0000"/>
                </a:solidFill>
              </a:rPr>
              <a:t>αντικείμενα</a:t>
            </a:r>
            <a:r>
              <a:rPr lang="el-GR" sz="2400" dirty="0" smtClean="0"/>
              <a:t>. Κάθε αντικείμενο έχει ένα συγκεκριμένο ρόλο στην εφαρμογή και παρέχει μια υπηρεσία ή εκτελεί μια </a:t>
            </a:r>
            <a:r>
              <a:rPr lang="el-GR" sz="2400" dirty="0" smtClean="0">
                <a:solidFill>
                  <a:srgbClr val="FF0000"/>
                </a:solidFill>
              </a:rPr>
              <a:t>ενέργεια (μέθοδο) </a:t>
            </a:r>
            <a:r>
              <a:rPr lang="el-GR" sz="2400" dirty="0" smtClean="0"/>
              <a:t>που χρησιμοποιείται από άλλα μέλη του δικτύου, δηλαδή από άλλα αντικείμενα, για την υλοποίηση της </a:t>
            </a:r>
            <a:r>
              <a:rPr lang="el-GR" sz="2400" dirty="0" smtClean="0">
                <a:solidFill>
                  <a:srgbClr val="FF0000"/>
                </a:solidFill>
              </a:rPr>
              <a:t>συνεργασία</a:t>
            </a:r>
            <a:r>
              <a:rPr lang="el-GR" sz="2400" dirty="0" smtClean="0"/>
              <a:t>ς που θα επιλύσει το πρόβλημα</a:t>
            </a:r>
            <a:endParaRPr kumimoji="0" lang="el-GR"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609416"/>
            <a:ext cx="7500990" cy="4846320"/>
          </a:xfrm>
        </p:spPr>
        <p:txBody>
          <a:bodyPr>
            <a:normAutofit lnSpcReduction="10000"/>
          </a:bodyPr>
          <a:lstStyle/>
          <a:p>
            <a:r>
              <a:rPr lang="el-GR" dirty="0" smtClean="0"/>
              <a:t>Όταν τα αντικείμενα διαφορετικών κλάσεων (πχ Ανθοπώλης, Ανθοδέτης, </a:t>
            </a:r>
            <a:r>
              <a:rPr lang="el-GR" dirty="0" err="1" smtClean="0"/>
              <a:t>Ταχυμεταφορέας</a:t>
            </a:r>
            <a:r>
              <a:rPr lang="el-GR" dirty="0" smtClean="0"/>
              <a:t>), παρατηρούμε ότι έχουν πολλά κοινά στοιχεία (ιδιότητες) μεταξύ τους ( Έχουν όμως και διαφορές) μπορούμε να ομαδοποιήσουμε τα κοινά στοιχεία των τριών κλάσεων, ώστε η αποτύπωση του σεναρίου μας να είναι ακόμη περισσότερο εποπτική</a:t>
            </a:r>
          </a:p>
          <a:p>
            <a:r>
              <a:rPr lang="el-GR" dirty="0" smtClean="0"/>
              <a:t>Η αντικειμενοστραφής προσέγγιση μας παρέχει τη δυνατότητα να συνδέσουμε ιεραρχικά δύο ή περισσότερες κλάσεις με κοινές ιδιότητες και μεθόδους.</a:t>
            </a:r>
            <a:endParaRPr lang="el-GR" dirty="0"/>
          </a:p>
        </p:txBody>
      </p:sp>
      <p:sp>
        <p:nvSpPr>
          <p:cNvPr id="4" name="1 - Τίτλος"/>
          <p:cNvSpPr>
            <a:spLocks noGrp="1"/>
          </p:cNvSpPr>
          <p:nvPr>
            <p:ph type="title"/>
          </p:nvPr>
        </p:nvSpPr>
        <p:spPr/>
        <p:txBody>
          <a:bodyPr>
            <a:normAutofit fontScale="90000"/>
          </a:bodyPr>
          <a:lstStyle/>
          <a:p>
            <a:pPr algn="ctr"/>
            <a:r>
              <a:rPr lang="el-GR" sz="2800" dirty="0" smtClean="0">
                <a:solidFill>
                  <a:srgbClr val="FF0000"/>
                </a:solidFill>
              </a:rPr>
              <a:t>4.4</a:t>
            </a:r>
            <a:r>
              <a:rPr lang="el-GR" sz="2800" dirty="0" smtClean="0"/>
              <a:t> Η </a:t>
            </a:r>
            <a:r>
              <a:rPr lang="el-GR" sz="2800" dirty="0" err="1" smtClean="0"/>
              <a:t>Αντικειμενοστραφησ«Οικογενεια</a:t>
            </a:r>
            <a:r>
              <a:rPr lang="el-GR" sz="2800" dirty="0" smtClean="0"/>
              <a:t>»   </a:t>
            </a:r>
            <a:r>
              <a:rPr lang="el-GR" sz="2800" dirty="0" err="1" smtClean="0"/>
              <a:t>Κλασεισ</a:t>
            </a:r>
            <a:r>
              <a:rPr lang="el-GR" sz="2800" dirty="0" smtClean="0"/>
              <a:t> - </a:t>
            </a:r>
            <a:r>
              <a:rPr lang="el-GR" sz="2800" dirty="0" err="1" smtClean="0"/>
              <a:t>Προγονοι</a:t>
            </a:r>
            <a:r>
              <a:rPr lang="el-GR" sz="2800" dirty="0" smtClean="0"/>
              <a:t> </a:t>
            </a:r>
            <a:br>
              <a:rPr lang="el-GR" sz="2800" dirty="0" smtClean="0"/>
            </a:br>
            <a:r>
              <a:rPr lang="el-GR" sz="2800" dirty="0" err="1" smtClean="0"/>
              <a:t>Κλασεισ</a:t>
            </a:r>
            <a:r>
              <a:rPr lang="el-GR" sz="2800" dirty="0" smtClean="0"/>
              <a:t> - </a:t>
            </a:r>
            <a:r>
              <a:rPr lang="el-GR" sz="2800" dirty="0" err="1" smtClean="0"/>
              <a:t>Απογονοι</a:t>
            </a:r>
            <a:endParaRPr lang="el-GR"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7715304" cy="1571636"/>
          </a:xfrm>
        </p:spPr>
        <p:txBody>
          <a:bodyPr>
            <a:normAutofit/>
          </a:bodyPr>
          <a:lstStyle/>
          <a:p>
            <a:pPr algn="ctr"/>
            <a:r>
              <a:rPr lang="el-GR" sz="2800" dirty="0" smtClean="0">
                <a:solidFill>
                  <a:srgbClr val="FF0000"/>
                </a:solidFill>
              </a:rPr>
              <a:t>4.4</a:t>
            </a:r>
            <a:r>
              <a:rPr lang="el-GR" sz="2800" dirty="0" smtClean="0"/>
              <a:t> Η </a:t>
            </a:r>
            <a:r>
              <a:rPr lang="el-GR" sz="2800" dirty="0" err="1" smtClean="0"/>
              <a:t>Αντικειμενοστραφησ«Οικογενεια</a:t>
            </a:r>
            <a:r>
              <a:rPr lang="el-GR" sz="2800" dirty="0" smtClean="0"/>
              <a:t>»   </a:t>
            </a:r>
            <a:r>
              <a:rPr lang="el-GR" sz="2800" dirty="0" err="1" smtClean="0"/>
              <a:t>Κλασεισ</a:t>
            </a:r>
            <a:r>
              <a:rPr lang="el-GR" sz="2800" dirty="0" smtClean="0"/>
              <a:t> - </a:t>
            </a:r>
            <a:r>
              <a:rPr lang="el-GR" sz="2800" dirty="0" err="1" smtClean="0"/>
              <a:t>Προγονοι</a:t>
            </a:r>
            <a:r>
              <a:rPr lang="el-GR" sz="2800" dirty="0" smtClean="0"/>
              <a:t> </a:t>
            </a:r>
            <a:br>
              <a:rPr lang="el-GR" sz="2800" dirty="0" smtClean="0"/>
            </a:br>
            <a:r>
              <a:rPr lang="el-GR" sz="2800" dirty="0" err="1" smtClean="0"/>
              <a:t>Κλασεισ</a:t>
            </a:r>
            <a:r>
              <a:rPr lang="el-GR" sz="2800" dirty="0" smtClean="0"/>
              <a:t> - </a:t>
            </a:r>
            <a:r>
              <a:rPr lang="el-GR" sz="2800" dirty="0" err="1" smtClean="0"/>
              <a:t>Απογονοι</a:t>
            </a:r>
            <a:endParaRPr lang="el-GR" sz="2800" dirty="0"/>
          </a:p>
        </p:txBody>
      </p:sp>
      <p:sp>
        <p:nvSpPr>
          <p:cNvPr id="3" name="2 - Θέση περιεχομένου"/>
          <p:cNvSpPr>
            <a:spLocks noGrp="1"/>
          </p:cNvSpPr>
          <p:nvPr>
            <p:ph idx="1"/>
          </p:nvPr>
        </p:nvSpPr>
        <p:spPr>
          <a:xfrm>
            <a:off x="285720" y="2285992"/>
            <a:ext cx="7643866" cy="4169744"/>
          </a:xfrm>
        </p:spPr>
        <p:txBody>
          <a:bodyPr>
            <a:normAutofit/>
          </a:bodyPr>
          <a:lstStyle/>
          <a:p>
            <a:r>
              <a:rPr lang="el-GR" sz="1800" dirty="0" smtClean="0"/>
              <a:t>Η δυνατότητα δημιουργίας ιεραρχιών αντικειμένων καλείται κληρονομικότητα (</a:t>
            </a:r>
            <a:r>
              <a:rPr lang="el-GR" sz="1800" dirty="0" err="1" smtClean="0"/>
              <a:t>inheritance</a:t>
            </a:r>
            <a:r>
              <a:rPr lang="el-GR" sz="1800" dirty="0" smtClean="0"/>
              <a:t>). Με βάση την κληρονομικότητα, μια κλάση μπορεί να περιγραφεί γενικά και στη συνέχεια μέσω αυτής της κλάσης να οριστούν υποκλάσεις αντικειμένων. </a:t>
            </a:r>
          </a:p>
          <a:p>
            <a:r>
              <a:rPr lang="el-GR" sz="1800" dirty="0" smtClean="0"/>
              <a:t>Η κλάση απόγονος (υποκλάση) κληρονομεί και μπορεί να χρησιμοποιήσει όλα τα δεδομένα (ιδιότητες) και τις μεθόδους που περιέχει η κλάση πρόγονος (</a:t>
            </a:r>
            <a:r>
              <a:rPr lang="el-GR" sz="1800" dirty="0" err="1" smtClean="0"/>
              <a:t>υπερκλάση</a:t>
            </a:r>
            <a:r>
              <a:rPr lang="el-GR" sz="1800" dirty="0" smtClean="0"/>
              <a:t>).</a:t>
            </a:r>
          </a:p>
          <a:p>
            <a:r>
              <a:rPr lang="el-GR" sz="1800" dirty="0" smtClean="0"/>
              <a:t>Σε μια σχέση κληρονομικότητας, η κλάση-πρόγονος περιλαμβάνει τις κοινές ιδιότητες και μεθόδους όλων των κλάσεων-απογόνων της, ενώ οι κλάσεις-απόγονοι εμφανίζουν μόνο τις διαφορετικές τους ιδιότητες και μεθόδους αφού τις κοινές τις κληρονομούν από τη «μητέρα» τους</a:t>
            </a:r>
            <a:endParaRPr lang="el-GR" sz="1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 TextBox"/>
          <p:cNvSpPr txBox="1"/>
          <p:nvPr/>
        </p:nvSpPr>
        <p:spPr>
          <a:xfrm>
            <a:off x="571472" y="500042"/>
            <a:ext cx="2432703" cy="369332"/>
          </a:xfrm>
          <a:prstGeom prst="rect">
            <a:avLst/>
          </a:prstGeom>
          <a:noFill/>
        </p:spPr>
        <p:txBody>
          <a:bodyPr wrap="square" rtlCol="0">
            <a:spAutoFit/>
          </a:bodyPr>
          <a:lstStyle/>
          <a:p>
            <a:r>
              <a:rPr lang="el-GR" dirty="0" smtClean="0"/>
              <a:t>Για να θυμηθούμε!!!</a:t>
            </a:r>
            <a:endParaRPr lang="el-GR" dirty="0"/>
          </a:p>
        </p:txBody>
      </p:sp>
      <p:grpSp>
        <p:nvGrpSpPr>
          <p:cNvPr id="62" name="61 - Ομάδα"/>
          <p:cNvGrpSpPr/>
          <p:nvPr/>
        </p:nvGrpSpPr>
        <p:grpSpPr>
          <a:xfrm>
            <a:off x="142844" y="1071546"/>
            <a:ext cx="7858180" cy="5409806"/>
            <a:chOff x="142844" y="1071546"/>
            <a:chExt cx="7858180" cy="5409806"/>
          </a:xfrm>
        </p:grpSpPr>
        <p:grpSp>
          <p:nvGrpSpPr>
            <p:cNvPr id="39" name="38 - Ομάδα"/>
            <p:cNvGrpSpPr/>
            <p:nvPr/>
          </p:nvGrpSpPr>
          <p:grpSpPr>
            <a:xfrm>
              <a:off x="142844" y="1071546"/>
              <a:ext cx="7858180" cy="5409806"/>
              <a:chOff x="142844" y="1214422"/>
              <a:chExt cx="7858180" cy="5409806"/>
            </a:xfrm>
          </p:grpSpPr>
          <p:grpSp>
            <p:nvGrpSpPr>
              <p:cNvPr id="40" name="21 - Ομάδα"/>
              <p:cNvGrpSpPr/>
              <p:nvPr/>
            </p:nvGrpSpPr>
            <p:grpSpPr>
              <a:xfrm>
                <a:off x="2571736" y="4143380"/>
                <a:ext cx="2928958" cy="1588"/>
                <a:chOff x="2571736" y="4143380"/>
                <a:chExt cx="2928958" cy="1588"/>
              </a:xfrm>
            </p:grpSpPr>
            <p:cxnSp>
              <p:nvCxnSpPr>
                <p:cNvPr id="57" name="56 - Ευθεία γραμμή σύνδεσης"/>
                <p:cNvCxnSpPr/>
                <p:nvPr/>
              </p:nvCxnSpPr>
              <p:spPr>
                <a:xfrm>
                  <a:off x="2571736" y="4143380"/>
                  <a:ext cx="142876"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57 - Ευθεία γραμμή σύνδεσης"/>
                <p:cNvCxnSpPr/>
                <p:nvPr/>
              </p:nvCxnSpPr>
              <p:spPr>
                <a:xfrm>
                  <a:off x="5286380" y="4143380"/>
                  <a:ext cx="214314" cy="1588"/>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41" name="20 - Ομάδα"/>
              <p:cNvGrpSpPr/>
              <p:nvPr/>
            </p:nvGrpSpPr>
            <p:grpSpPr>
              <a:xfrm>
                <a:off x="142844" y="1214422"/>
                <a:ext cx="7858180" cy="5409806"/>
                <a:chOff x="142844" y="1214422"/>
                <a:chExt cx="7858180" cy="5409806"/>
              </a:xfrm>
            </p:grpSpPr>
            <p:sp>
              <p:nvSpPr>
                <p:cNvPr id="42" name="3 - Ορθογώνιο"/>
                <p:cNvSpPr/>
                <p:nvPr/>
              </p:nvSpPr>
              <p:spPr>
                <a:xfrm>
                  <a:off x="142844" y="1857364"/>
                  <a:ext cx="2143140" cy="1015663"/>
                </a:xfrm>
                <a:prstGeom prst="rect">
                  <a:avLst/>
                </a:prstGeom>
                <a:ln>
                  <a:solidFill>
                    <a:schemeClr val="tx1"/>
                  </a:solidFill>
                </a:ln>
              </p:spPr>
              <p:txBody>
                <a:bodyPr wrap="square">
                  <a:spAutoFit/>
                </a:bodyPr>
                <a:lstStyle/>
                <a:p>
                  <a:r>
                    <a:rPr lang="el-GR" sz="1200" dirty="0" smtClean="0">
                      <a:solidFill>
                        <a:srgbClr val="FF0000"/>
                      </a:solidFill>
                    </a:rPr>
                    <a:t>Μαμά( Πελάτης)</a:t>
                  </a:r>
                </a:p>
                <a:p>
                  <a:r>
                    <a:rPr lang="el-GR" sz="1200" dirty="0" err="1" smtClean="0"/>
                    <a:t>Όνομα:Μαρία</a:t>
                  </a:r>
                  <a:endParaRPr lang="el-GR" sz="1200" dirty="0" smtClean="0"/>
                </a:p>
                <a:p>
                  <a:r>
                    <a:rPr lang="el-GR" sz="1200" dirty="0" err="1" smtClean="0"/>
                    <a:t>Επώνυμο:Πέτρου</a:t>
                  </a:r>
                  <a:endParaRPr lang="el-GR" sz="1200" dirty="0" smtClean="0"/>
                </a:p>
                <a:p>
                  <a:r>
                    <a:rPr lang="el-GR" sz="1200" dirty="0" err="1" smtClean="0"/>
                    <a:t>Διεύθυνση:Λαυρίου</a:t>
                  </a:r>
                  <a:r>
                    <a:rPr lang="el-GR" sz="1200" dirty="0" smtClean="0"/>
                    <a:t> 2,Αθήνα</a:t>
                  </a:r>
                </a:p>
                <a:p>
                  <a:r>
                    <a:rPr lang="el-GR" sz="1200" dirty="0" err="1" smtClean="0">
                      <a:solidFill>
                        <a:srgbClr val="00B050"/>
                      </a:solidFill>
                    </a:rPr>
                    <a:t>ΚάνειΠαραγγελία</a:t>
                  </a:r>
                  <a:r>
                    <a:rPr lang="el-GR" sz="1200" dirty="0" smtClean="0">
                      <a:solidFill>
                        <a:srgbClr val="00B050"/>
                      </a:solidFill>
                    </a:rPr>
                    <a:t>()</a:t>
                  </a:r>
                  <a:endParaRPr lang="el-GR" sz="1200" dirty="0">
                    <a:solidFill>
                      <a:srgbClr val="00B050"/>
                    </a:solidFill>
                  </a:endParaRPr>
                </a:p>
              </p:txBody>
            </p:sp>
            <p:sp>
              <p:nvSpPr>
                <p:cNvPr id="43" name="42 - Ορθογώνιο"/>
                <p:cNvSpPr/>
                <p:nvPr/>
              </p:nvSpPr>
              <p:spPr>
                <a:xfrm>
                  <a:off x="5715008" y="1857364"/>
                  <a:ext cx="2143140" cy="1015663"/>
                </a:xfrm>
                <a:prstGeom prst="rect">
                  <a:avLst/>
                </a:prstGeom>
                <a:ln>
                  <a:solidFill>
                    <a:schemeClr val="tx1"/>
                  </a:solidFill>
                </a:ln>
              </p:spPr>
              <p:txBody>
                <a:bodyPr wrap="square">
                  <a:spAutoFit/>
                </a:bodyPr>
                <a:lstStyle/>
                <a:p>
                  <a:r>
                    <a:rPr lang="el-GR" sz="1200" dirty="0" err="1" smtClean="0">
                      <a:solidFill>
                        <a:srgbClr val="FF0000"/>
                      </a:solidFill>
                    </a:rPr>
                    <a:t>Αννα</a:t>
                  </a:r>
                  <a:r>
                    <a:rPr lang="el-GR" sz="1200" dirty="0" smtClean="0">
                      <a:solidFill>
                        <a:srgbClr val="FF0000"/>
                      </a:solidFill>
                    </a:rPr>
                    <a:t> (Πελάτης)</a:t>
                  </a:r>
                </a:p>
                <a:p>
                  <a:r>
                    <a:rPr lang="el-GR" sz="1200" dirty="0" err="1" smtClean="0"/>
                    <a:t>Όνομα:Άννα</a:t>
                  </a:r>
                  <a:endParaRPr lang="el-GR" sz="1200" dirty="0" smtClean="0"/>
                </a:p>
                <a:p>
                  <a:r>
                    <a:rPr lang="el-GR" sz="1200" dirty="0" err="1" smtClean="0"/>
                    <a:t>Επώνυμο:Γεωργίου</a:t>
                  </a:r>
                  <a:endParaRPr lang="el-GR" sz="1200" dirty="0" smtClean="0"/>
                </a:p>
                <a:p>
                  <a:r>
                    <a:rPr lang="el-GR" sz="1200" dirty="0" err="1" smtClean="0"/>
                    <a:t>Διεύθυνση:Μοντάνα</a:t>
                  </a:r>
                  <a:r>
                    <a:rPr lang="el-GR" sz="1200" dirty="0" smtClean="0"/>
                    <a:t> 4 Ρώμη </a:t>
                  </a:r>
                </a:p>
                <a:p>
                  <a:r>
                    <a:rPr lang="el-GR" sz="1200" dirty="0" err="1" smtClean="0">
                      <a:solidFill>
                        <a:srgbClr val="00B050"/>
                      </a:solidFill>
                    </a:rPr>
                    <a:t>ΠαραλαμβάνειΠαραγγελία</a:t>
                  </a:r>
                  <a:r>
                    <a:rPr lang="el-GR" sz="1200" dirty="0" smtClean="0">
                      <a:solidFill>
                        <a:srgbClr val="00B050"/>
                      </a:solidFill>
                    </a:rPr>
                    <a:t>()</a:t>
                  </a:r>
                  <a:endParaRPr lang="el-GR" sz="1200" dirty="0">
                    <a:solidFill>
                      <a:srgbClr val="00B050"/>
                    </a:solidFill>
                  </a:endParaRPr>
                </a:p>
              </p:txBody>
            </p:sp>
            <p:sp>
              <p:nvSpPr>
                <p:cNvPr id="44" name="43 - TextBox"/>
                <p:cNvSpPr txBox="1"/>
                <p:nvPr/>
              </p:nvSpPr>
              <p:spPr>
                <a:xfrm>
                  <a:off x="2643174" y="1214422"/>
                  <a:ext cx="2643206" cy="2308324"/>
                </a:xfrm>
                <a:prstGeom prst="rect">
                  <a:avLst/>
                </a:prstGeom>
                <a:noFill/>
                <a:ln>
                  <a:solidFill>
                    <a:schemeClr val="tx1"/>
                  </a:solidFill>
                </a:ln>
              </p:spPr>
              <p:txBody>
                <a:bodyPr wrap="square" rtlCol="0">
                  <a:spAutoFit/>
                </a:bodyPr>
                <a:lstStyle/>
                <a:p>
                  <a:r>
                    <a:rPr lang="el-GR" sz="1200" dirty="0" smtClean="0">
                      <a:solidFill>
                        <a:srgbClr val="FF0000"/>
                      </a:solidFill>
                    </a:rPr>
                    <a:t>Γιώργος (Ανθοπώλης)</a:t>
                  </a:r>
                </a:p>
                <a:p>
                  <a:r>
                    <a:rPr lang="el-GR" sz="1200" dirty="0" smtClean="0"/>
                    <a:t>Επωνυμία:</a:t>
                  </a:r>
                  <a:r>
                    <a:rPr lang="en-US" sz="1200" dirty="0" smtClean="0"/>
                    <a:t> </a:t>
                  </a:r>
                  <a:r>
                    <a:rPr lang="el-GR" sz="1200" dirty="0" err="1" smtClean="0"/>
                    <a:t>Φλόρα</a:t>
                  </a:r>
                  <a:r>
                    <a:rPr lang="el-GR" sz="1200" dirty="0" smtClean="0"/>
                    <a:t> ΕΠΕ</a:t>
                  </a:r>
                </a:p>
                <a:p>
                  <a:r>
                    <a:rPr lang="el-GR" sz="1200" dirty="0" smtClean="0"/>
                    <a:t>Όνομα: Γιώργος</a:t>
                  </a:r>
                </a:p>
                <a:p>
                  <a:r>
                    <a:rPr lang="el-GR" sz="1200" dirty="0" smtClean="0"/>
                    <a:t>Επώνυμο:</a:t>
                  </a:r>
                  <a:r>
                    <a:rPr lang="en-US" sz="1200" dirty="0" smtClean="0"/>
                    <a:t> </a:t>
                  </a:r>
                  <a:r>
                    <a:rPr lang="el-GR" sz="1200" dirty="0" smtClean="0"/>
                    <a:t>Παπαδόπουλος</a:t>
                  </a:r>
                </a:p>
                <a:p>
                  <a:r>
                    <a:rPr lang="el-GR" sz="1200" dirty="0" smtClean="0"/>
                    <a:t>Διεύθυνση: Πηνειού 120 ,Αθήνα</a:t>
                  </a:r>
                </a:p>
                <a:p>
                  <a:r>
                    <a:rPr lang="el-GR" sz="1200" dirty="0" smtClean="0"/>
                    <a:t>ΑΦΜ : 99999999</a:t>
                  </a:r>
                </a:p>
                <a:p>
                  <a:r>
                    <a:rPr lang="el-GR" sz="1200" dirty="0" smtClean="0"/>
                    <a:t>ΤΗΛ: 2101234567</a:t>
                  </a:r>
                </a:p>
                <a:p>
                  <a:r>
                    <a:rPr lang="el-GR" sz="1200" dirty="0" smtClean="0"/>
                    <a:t>Ε</a:t>
                  </a:r>
                  <a:r>
                    <a:rPr lang="en-US" sz="1200" dirty="0" smtClean="0"/>
                    <a:t>mail</a:t>
                  </a:r>
                  <a:r>
                    <a:rPr lang="el-GR" sz="1200" dirty="0" smtClean="0"/>
                    <a:t>: </a:t>
                  </a:r>
                  <a:r>
                    <a:rPr lang="en-US" sz="1200" dirty="0" smtClean="0">
                      <a:hlinkClick r:id="rId2"/>
                    </a:rPr>
                    <a:t>info@flora.gr</a:t>
                  </a:r>
                  <a:endParaRPr lang="en-US" sz="1200" dirty="0" smtClean="0"/>
                </a:p>
                <a:p>
                  <a:r>
                    <a:rPr lang="el-GR" sz="1200" dirty="0" smtClean="0"/>
                    <a:t>Τραπεζικός Λογαριασμός:</a:t>
                  </a:r>
                  <a:r>
                    <a:rPr lang="en-US" sz="1200" dirty="0" smtClean="0"/>
                    <a:t>GR 1111</a:t>
                  </a:r>
                  <a:endParaRPr lang="el-GR" sz="1200" dirty="0" smtClean="0"/>
                </a:p>
                <a:p>
                  <a:r>
                    <a:rPr lang="el-GR" sz="1200" dirty="0" err="1" smtClean="0"/>
                    <a:t>Κωδ</a:t>
                  </a:r>
                  <a:r>
                    <a:rPr lang="el-GR" sz="1200" dirty="0" smtClean="0"/>
                    <a:t> </a:t>
                  </a:r>
                  <a:r>
                    <a:rPr lang="el-GR" sz="1200" dirty="0" err="1" smtClean="0"/>
                    <a:t>δικ</a:t>
                  </a:r>
                  <a:r>
                    <a:rPr lang="el-GR" sz="1200" dirty="0" smtClean="0"/>
                    <a:t> συν:</a:t>
                  </a:r>
                  <a:r>
                    <a:rPr lang="en-US" sz="1200" dirty="0" smtClean="0"/>
                    <a:t>World </a:t>
                  </a:r>
                  <a:r>
                    <a:rPr lang="en-US" sz="1200" dirty="0" err="1" smtClean="0"/>
                    <a:t>WideFlower</a:t>
                  </a:r>
                  <a:r>
                    <a:rPr lang="en-US" sz="1200" dirty="0" smtClean="0"/>
                    <a:t> 157</a:t>
                  </a:r>
                </a:p>
                <a:p>
                  <a:r>
                    <a:rPr lang="el-GR" sz="1200" dirty="0" err="1" smtClean="0">
                      <a:solidFill>
                        <a:srgbClr val="00B050"/>
                      </a:solidFill>
                    </a:rPr>
                    <a:t>ΔέχεταιΠαραγγελία</a:t>
                  </a:r>
                  <a:r>
                    <a:rPr lang="el-GR" sz="1200" dirty="0" smtClean="0">
                      <a:solidFill>
                        <a:srgbClr val="00B050"/>
                      </a:solidFill>
                    </a:rPr>
                    <a:t>()</a:t>
                  </a:r>
                </a:p>
                <a:p>
                  <a:r>
                    <a:rPr lang="el-GR" sz="1200" dirty="0" err="1" smtClean="0">
                      <a:solidFill>
                        <a:srgbClr val="00B050"/>
                      </a:solidFill>
                    </a:rPr>
                    <a:t>ΖητάΣυνεργασία</a:t>
                  </a:r>
                  <a:r>
                    <a:rPr lang="el-GR" sz="1200" dirty="0" smtClean="0">
                      <a:solidFill>
                        <a:srgbClr val="00B050"/>
                      </a:solidFill>
                    </a:rPr>
                    <a:t>()</a:t>
                  </a:r>
                  <a:endParaRPr lang="el-GR" dirty="0">
                    <a:solidFill>
                      <a:srgbClr val="00B050"/>
                    </a:solidFill>
                  </a:endParaRPr>
                </a:p>
              </p:txBody>
            </p:sp>
            <p:sp>
              <p:nvSpPr>
                <p:cNvPr id="45" name="44 - TextBox"/>
                <p:cNvSpPr txBox="1"/>
                <p:nvPr/>
              </p:nvSpPr>
              <p:spPr>
                <a:xfrm>
                  <a:off x="2714612" y="4000504"/>
                  <a:ext cx="2571768" cy="2492990"/>
                </a:xfrm>
                <a:prstGeom prst="rect">
                  <a:avLst/>
                </a:prstGeom>
                <a:noFill/>
                <a:ln>
                  <a:solidFill>
                    <a:schemeClr val="tx1"/>
                  </a:solidFill>
                </a:ln>
              </p:spPr>
              <p:txBody>
                <a:bodyPr wrap="square" rtlCol="0">
                  <a:spAutoFit/>
                </a:bodyPr>
                <a:lstStyle/>
                <a:p>
                  <a:r>
                    <a:rPr lang="el-GR" sz="1200" dirty="0" smtClean="0">
                      <a:solidFill>
                        <a:srgbClr val="FF0000"/>
                      </a:solidFill>
                    </a:rPr>
                    <a:t>Τζιοβάνι (Ανθοπώλης)</a:t>
                  </a:r>
                </a:p>
                <a:p>
                  <a:r>
                    <a:rPr lang="el-GR" sz="1200" dirty="0" smtClean="0"/>
                    <a:t>Επωνυμία:</a:t>
                  </a:r>
                  <a:r>
                    <a:rPr lang="en-US" sz="1200" dirty="0" smtClean="0"/>
                    <a:t> </a:t>
                  </a:r>
                  <a:r>
                    <a:rPr lang="el-GR" sz="1200" dirty="0" err="1" smtClean="0"/>
                    <a:t>Φιορι</a:t>
                  </a:r>
                  <a:r>
                    <a:rPr lang="el-GR" sz="1200" dirty="0" smtClean="0"/>
                    <a:t> ΟΕ</a:t>
                  </a:r>
                </a:p>
                <a:p>
                  <a:r>
                    <a:rPr lang="el-GR" sz="1200" dirty="0" smtClean="0"/>
                    <a:t>Όνομα: Τζιοβάνι</a:t>
                  </a:r>
                </a:p>
                <a:p>
                  <a:r>
                    <a:rPr lang="el-GR" sz="1200" dirty="0" smtClean="0"/>
                    <a:t>Επώνυμο:</a:t>
                  </a:r>
                  <a:r>
                    <a:rPr lang="en-US" sz="1200" dirty="0" smtClean="0"/>
                    <a:t> </a:t>
                  </a:r>
                  <a:r>
                    <a:rPr lang="el-GR" sz="1200" dirty="0" err="1" smtClean="0"/>
                    <a:t>Λορέτο</a:t>
                  </a:r>
                  <a:endParaRPr lang="el-GR" sz="1200" dirty="0" smtClean="0"/>
                </a:p>
                <a:p>
                  <a:r>
                    <a:rPr lang="el-GR" sz="1200" dirty="0" smtClean="0"/>
                    <a:t>Διεύθυνση: </a:t>
                  </a:r>
                  <a:r>
                    <a:rPr lang="el-GR" sz="1200" dirty="0" err="1" smtClean="0"/>
                    <a:t>Ρικελέτο</a:t>
                  </a:r>
                  <a:r>
                    <a:rPr lang="el-GR" sz="1200" dirty="0" smtClean="0"/>
                    <a:t> 43 Ρώμη</a:t>
                  </a:r>
                </a:p>
                <a:p>
                  <a:r>
                    <a:rPr lang="el-GR" sz="1200" dirty="0" smtClean="0"/>
                    <a:t>ΑΦΜ : 888888888</a:t>
                  </a:r>
                </a:p>
                <a:p>
                  <a:r>
                    <a:rPr lang="el-GR" sz="1200" dirty="0" smtClean="0"/>
                    <a:t>ΤΗΛ: 06237777</a:t>
                  </a:r>
                </a:p>
                <a:p>
                  <a:r>
                    <a:rPr lang="el-GR" sz="1200" dirty="0" smtClean="0"/>
                    <a:t>Ε</a:t>
                  </a:r>
                  <a:r>
                    <a:rPr lang="en-US" sz="1200" dirty="0" smtClean="0"/>
                    <a:t>mail</a:t>
                  </a:r>
                  <a:r>
                    <a:rPr lang="el-GR" sz="1200" dirty="0" smtClean="0"/>
                    <a:t>: </a:t>
                  </a:r>
                  <a:r>
                    <a:rPr lang="en-US" sz="1200" dirty="0" smtClean="0">
                      <a:hlinkClick r:id="rId3"/>
                    </a:rPr>
                    <a:t>info@ffiori.it</a:t>
                  </a:r>
                  <a:endParaRPr lang="en-US" sz="1200" dirty="0" smtClean="0"/>
                </a:p>
                <a:p>
                  <a:r>
                    <a:rPr lang="en-US" sz="1200" dirty="0" smtClean="0"/>
                    <a:t>T</a:t>
                  </a:r>
                  <a:r>
                    <a:rPr lang="el-GR" sz="1200" dirty="0" err="1" smtClean="0"/>
                    <a:t>ραπεζικός</a:t>
                  </a:r>
                  <a:r>
                    <a:rPr lang="el-GR" sz="1200" dirty="0" smtClean="0"/>
                    <a:t> Λογαριασμός:</a:t>
                  </a:r>
                  <a:r>
                    <a:rPr lang="en-US" sz="1200" dirty="0" smtClean="0"/>
                    <a:t>IT 2222</a:t>
                  </a:r>
                  <a:endParaRPr lang="el-GR" sz="1200" dirty="0" smtClean="0"/>
                </a:p>
                <a:p>
                  <a:r>
                    <a:rPr lang="el-GR" sz="1200" dirty="0" err="1" smtClean="0"/>
                    <a:t>Κωδ</a:t>
                  </a:r>
                  <a:r>
                    <a:rPr lang="el-GR" sz="1200" dirty="0" smtClean="0"/>
                    <a:t> </a:t>
                  </a:r>
                  <a:r>
                    <a:rPr lang="el-GR" sz="1200" dirty="0" err="1" smtClean="0"/>
                    <a:t>δικ</a:t>
                  </a:r>
                  <a:r>
                    <a:rPr lang="el-GR" sz="1200" dirty="0" smtClean="0"/>
                    <a:t> συν:</a:t>
                  </a:r>
                  <a:r>
                    <a:rPr lang="en-US" sz="1200" dirty="0" smtClean="0"/>
                    <a:t>World </a:t>
                  </a:r>
                  <a:r>
                    <a:rPr lang="en-US" sz="1200" dirty="0" err="1" smtClean="0"/>
                    <a:t>WideFlower</a:t>
                  </a:r>
                  <a:r>
                    <a:rPr lang="en-US" sz="1200" dirty="0" smtClean="0"/>
                    <a:t> 34</a:t>
                  </a:r>
                </a:p>
                <a:p>
                  <a:r>
                    <a:rPr lang="el-GR" sz="1200" dirty="0" err="1" smtClean="0">
                      <a:solidFill>
                        <a:srgbClr val="00B050"/>
                      </a:solidFill>
                    </a:rPr>
                    <a:t>ΑποδέχεταιΣυνεργασία</a:t>
                  </a:r>
                  <a:r>
                    <a:rPr lang="el-GR" sz="1200" dirty="0" smtClean="0">
                      <a:solidFill>
                        <a:srgbClr val="00B050"/>
                      </a:solidFill>
                    </a:rPr>
                    <a:t>()</a:t>
                  </a:r>
                </a:p>
                <a:p>
                  <a:r>
                    <a:rPr lang="el-GR" sz="1200" dirty="0" err="1" smtClean="0">
                      <a:solidFill>
                        <a:srgbClr val="00B050"/>
                      </a:solidFill>
                    </a:rPr>
                    <a:t>ΑναθέτειΑνθοδεσία</a:t>
                  </a:r>
                  <a:r>
                    <a:rPr lang="el-GR" sz="1200" dirty="0" smtClean="0">
                      <a:solidFill>
                        <a:srgbClr val="00B050"/>
                      </a:solidFill>
                    </a:rPr>
                    <a:t>() </a:t>
                  </a:r>
                  <a:r>
                    <a:rPr lang="el-GR" sz="1200" dirty="0" err="1" smtClean="0">
                      <a:solidFill>
                        <a:srgbClr val="00B050"/>
                      </a:solidFill>
                    </a:rPr>
                    <a:t>ΑναθέτειΠαράδοση</a:t>
                  </a:r>
                  <a:r>
                    <a:rPr lang="el-GR" sz="1200" dirty="0" smtClean="0">
                      <a:solidFill>
                        <a:srgbClr val="00B050"/>
                      </a:solidFill>
                    </a:rPr>
                    <a:t>()</a:t>
                  </a:r>
                  <a:endParaRPr lang="el-GR" dirty="0">
                    <a:solidFill>
                      <a:srgbClr val="00B050"/>
                    </a:solidFill>
                  </a:endParaRPr>
                </a:p>
              </p:txBody>
            </p:sp>
            <p:sp>
              <p:nvSpPr>
                <p:cNvPr id="46" name="45 - TextBox"/>
                <p:cNvSpPr txBox="1"/>
                <p:nvPr/>
              </p:nvSpPr>
              <p:spPr>
                <a:xfrm>
                  <a:off x="5715008" y="4643446"/>
                  <a:ext cx="2286016" cy="1938992"/>
                </a:xfrm>
                <a:prstGeom prst="rect">
                  <a:avLst/>
                </a:prstGeom>
                <a:noFill/>
                <a:ln>
                  <a:solidFill>
                    <a:schemeClr val="tx1"/>
                  </a:solidFill>
                </a:ln>
              </p:spPr>
              <p:txBody>
                <a:bodyPr wrap="square" rtlCol="0">
                  <a:spAutoFit/>
                </a:bodyPr>
                <a:lstStyle/>
                <a:p>
                  <a:r>
                    <a:rPr lang="el-GR" sz="1200" dirty="0" smtClean="0">
                      <a:solidFill>
                        <a:srgbClr val="FF0000"/>
                      </a:solidFill>
                    </a:rPr>
                    <a:t>Φράνκο (</a:t>
                  </a:r>
                  <a:r>
                    <a:rPr lang="el-GR" sz="1200" dirty="0" err="1" smtClean="0">
                      <a:solidFill>
                        <a:srgbClr val="FF0000"/>
                      </a:solidFill>
                    </a:rPr>
                    <a:t>Ταχυμεταφορέας</a:t>
                  </a:r>
                  <a:r>
                    <a:rPr lang="el-GR" sz="1200" dirty="0" smtClean="0">
                      <a:solidFill>
                        <a:srgbClr val="FF0000"/>
                      </a:solidFill>
                    </a:rPr>
                    <a:t>)</a:t>
                  </a:r>
                </a:p>
                <a:p>
                  <a:r>
                    <a:rPr lang="el-GR" sz="1200" dirty="0" smtClean="0"/>
                    <a:t>Επωνυμία:</a:t>
                  </a:r>
                  <a:r>
                    <a:rPr lang="en-US" sz="1200" dirty="0" smtClean="0"/>
                    <a:t> </a:t>
                  </a:r>
                  <a:r>
                    <a:rPr lang="el-GR" sz="1200" dirty="0" err="1" smtClean="0"/>
                    <a:t>Ράπιντο</a:t>
                  </a:r>
                  <a:r>
                    <a:rPr lang="el-GR" sz="1200" dirty="0" smtClean="0"/>
                    <a:t> ΟΕ</a:t>
                  </a:r>
                </a:p>
                <a:p>
                  <a:r>
                    <a:rPr lang="el-GR" sz="1200" dirty="0" smtClean="0"/>
                    <a:t>Όνομα: Φράνκο</a:t>
                  </a:r>
                </a:p>
                <a:p>
                  <a:r>
                    <a:rPr lang="el-GR" sz="1200" dirty="0" smtClean="0"/>
                    <a:t>Επώνυμο:</a:t>
                  </a:r>
                  <a:r>
                    <a:rPr lang="en-US" sz="1200" dirty="0" smtClean="0"/>
                    <a:t> </a:t>
                  </a:r>
                  <a:r>
                    <a:rPr lang="el-GR" sz="1200" dirty="0" err="1" smtClean="0"/>
                    <a:t>Αρντίτο</a:t>
                  </a:r>
                  <a:endParaRPr lang="el-GR" sz="1200" dirty="0" smtClean="0"/>
                </a:p>
                <a:p>
                  <a:r>
                    <a:rPr lang="el-GR" sz="1200" dirty="0" smtClean="0"/>
                    <a:t>Διεύθυνση: </a:t>
                  </a:r>
                  <a:r>
                    <a:rPr lang="el-GR" sz="1200" dirty="0" err="1" smtClean="0"/>
                    <a:t>Καρακόλε</a:t>
                  </a:r>
                  <a:r>
                    <a:rPr lang="el-GR" sz="1200" dirty="0" smtClean="0"/>
                    <a:t> 67 Ρώμη</a:t>
                  </a:r>
                </a:p>
                <a:p>
                  <a:r>
                    <a:rPr lang="el-GR" sz="1200" dirty="0" smtClean="0"/>
                    <a:t>ΑΦΜ :7777777</a:t>
                  </a:r>
                </a:p>
                <a:p>
                  <a:r>
                    <a:rPr lang="el-GR" sz="1200" dirty="0" smtClean="0"/>
                    <a:t>ΤΗΛ: 06785622</a:t>
                  </a:r>
                </a:p>
                <a:p>
                  <a:r>
                    <a:rPr lang="el-GR" sz="1200" dirty="0" smtClean="0"/>
                    <a:t>Ε</a:t>
                  </a:r>
                  <a:r>
                    <a:rPr lang="en-US" sz="1200" dirty="0" smtClean="0"/>
                    <a:t>mail</a:t>
                  </a:r>
                  <a:r>
                    <a:rPr lang="el-GR" sz="1200" dirty="0" smtClean="0"/>
                    <a:t>: </a:t>
                  </a:r>
                  <a:r>
                    <a:rPr lang="en-US" sz="1200" dirty="0" smtClean="0">
                      <a:hlinkClick r:id="rId3"/>
                    </a:rPr>
                    <a:t>info@ffiori.it</a:t>
                  </a:r>
                  <a:endParaRPr lang="el-GR" sz="1200" dirty="0" smtClean="0"/>
                </a:p>
                <a:p>
                  <a:r>
                    <a:rPr lang="el-GR" sz="1200" dirty="0" smtClean="0"/>
                    <a:t>Τύπος: Πόρτα-Πόρτα</a:t>
                  </a:r>
                  <a:endParaRPr lang="en-US" sz="1200" dirty="0" smtClean="0"/>
                </a:p>
                <a:p>
                  <a:r>
                    <a:rPr lang="el-GR" sz="1200" dirty="0" err="1" smtClean="0">
                      <a:solidFill>
                        <a:srgbClr val="00B050"/>
                      </a:solidFill>
                    </a:rPr>
                    <a:t>ΠαραδίδειΑνθοδέσμη</a:t>
                  </a:r>
                  <a:r>
                    <a:rPr lang="el-GR" sz="1200" dirty="0" smtClean="0">
                      <a:solidFill>
                        <a:srgbClr val="00B050"/>
                      </a:solidFill>
                    </a:rPr>
                    <a:t>()</a:t>
                  </a:r>
                  <a:endParaRPr lang="el-GR" dirty="0">
                    <a:solidFill>
                      <a:srgbClr val="00B050"/>
                    </a:solidFill>
                  </a:endParaRPr>
                </a:p>
              </p:txBody>
            </p:sp>
            <p:sp>
              <p:nvSpPr>
                <p:cNvPr id="47" name="46 - TextBox"/>
                <p:cNvSpPr txBox="1"/>
                <p:nvPr/>
              </p:nvSpPr>
              <p:spPr>
                <a:xfrm>
                  <a:off x="142844" y="4500570"/>
                  <a:ext cx="2285984" cy="2123658"/>
                </a:xfrm>
                <a:prstGeom prst="rect">
                  <a:avLst/>
                </a:prstGeom>
                <a:noFill/>
                <a:ln>
                  <a:solidFill>
                    <a:schemeClr val="tx1"/>
                  </a:solidFill>
                </a:ln>
              </p:spPr>
              <p:txBody>
                <a:bodyPr wrap="square" rtlCol="0">
                  <a:spAutoFit/>
                </a:bodyPr>
                <a:lstStyle/>
                <a:p>
                  <a:r>
                    <a:rPr lang="el-GR" sz="1200" dirty="0" smtClean="0">
                      <a:solidFill>
                        <a:srgbClr val="FF0000"/>
                      </a:solidFill>
                    </a:rPr>
                    <a:t>Αντόνιο (Ανθοδέτης)</a:t>
                  </a:r>
                </a:p>
                <a:p>
                  <a:r>
                    <a:rPr lang="el-GR" sz="1200" dirty="0" smtClean="0"/>
                    <a:t>Επωνυμία:</a:t>
                  </a:r>
                  <a:r>
                    <a:rPr lang="en-US" sz="1200" dirty="0" smtClean="0"/>
                    <a:t> </a:t>
                  </a:r>
                  <a:r>
                    <a:rPr lang="el-GR" sz="1200" dirty="0" err="1" smtClean="0"/>
                    <a:t>Κρεστσιόνε</a:t>
                  </a:r>
                  <a:r>
                    <a:rPr lang="el-GR" sz="1200" dirty="0" smtClean="0"/>
                    <a:t>  ΟΕ</a:t>
                  </a:r>
                </a:p>
                <a:p>
                  <a:r>
                    <a:rPr lang="el-GR" sz="1200" dirty="0" smtClean="0"/>
                    <a:t>Όνομα: Αντόνιο</a:t>
                  </a:r>
                </a:p>
                <a:p>
                  <a:r>
                    <a:rPr lang="el-GR" sz="1200" dirty="0" smtClean="0"/>
                    <a:t>Επώνυμο:</a:t>
                  </a:r>
                  <a:r>
                    <a:rPr lang="en-US" sz="1200" dirty="0" smtClean="0"/>
                    <a:t> </a:t>
                  </a:r>
                  <a:r>
                    <a:rPr lang="el-GR" sz="1200" dirty="0" err="1" smtClean="0"/>
                    <a:t>Περότι</a:t>
                  </a:r>
                  <a:endParaRPr lang="el-GR" sz="1200" dirty="0" smtClean="0"/>
                </a:p>
                <a:p>
                  <a:r>
                    <a:rPr lang="el-GR" sz="1200" dirty="0" smtClean="0"/>
                    <a:t>Διεύθυνση: </a:t>
                  </a:r>
                  <a:r>
                    <a:rPr lang="el-GR" sz="1200" dirty="0" err="1" smtClean="0"/>
                    <a:t>Κολοσέο</a:t>
                  </a:r>
                  <a:r>
                    <a:rPr lang="el-GR" sz="1200" dirty="0" smtClean="0"/>
                    <a:t> 13 Ρώμη</a:t>
                  </a:r>
                </a:p>
                <a:p>
                  <a:r>
                    <a:rPr lang="el-GR" sz="1200" dirty="0" smtClean="0"/>
                    <a:t>ΑΦΜ : 555555555</a:t>
                  </a:r>
                </a:p>
                <a:p>
                  <a:r>
                    <a:rPr lang="el-GR" sz="1200" dirty="0" smtClean="0"/>
                    <a:t>ΤΗΛ: 06636362</a:t>
                  </a:r>
                </a:p>
                <a:p>
                  <a:r>
                    <a:rPr lang="el-GR" sz="1200" dirty="0" smtClean="0"/>
                    <a:t>Ε</a:t>
                  </a:r>
                  <a:r>
                    <a:rPr lang="en-US" sz="1200" dirty="0" smtClean="0"/>
                    <a:t>mail</a:t>
                  </a:r>
                  <a:r>
                    <a:rPr lang="el-GR" sz="1200" dirty="0" smtClean="0"/>
                    <a:t>: </a:t>
                  </a:r>
                  <a:r>
                    <a:rPr lang="en-US" sz="1200" dirty="0" smtClean="0">
                      <a:hlinkClick r:id="rId3"/>
                    </a:rPr>
                    <a:t>info@ffiori.it</a:t>
                  </a:r>
                  <a:endParaRPr lang="en-US" sz="1200" dirty="0" smtClean="0"/>
                </a:p>
                <a:p>
                  <a:r>
                    <a:rPr lang="el-GR" sz="1200" dirty="0" smtClean="0"/>
                    <a:t>Ειδικότητα: Ανθοδέσμες</a:t>
                  </a:r>
                </a:p>
                <a:p>
                  <a:r>
                    <a:rPr lang="el-GR" sz="1200" dirty="0" smtClean="0"/>
                    <a:t>Ωριαία αμοιβή:20</a:t>
                  </a:r>
                  <a:endParaRPr lang="en-US" sz="1200" dirty="0" smtClean="0"/>
                </a:p>
                <a:p>
                  <a:r>
                    <a:rPr lang="el-GR" sz="1200" dirty="0" err="1" smtClean="0">
                      <a:solidFill>
                        <a:srgbClr val="00B050"/>
                      </a:solidFill>
                    </a:rPr>
                    <a:t>ΕτοιμάζειΑνθοδέσμη</a:t>
                  </a:r>
                  <a:r>
                    <a:rPr lang="el-GR" sz="1200" dirty="0" smtClean="0">
                      <a:solidFill>
                        <a:srgbClr val="00B050"/>
                      </a:solidFill>
                    </a:rPr>
                    <a:t>()</a:t>
                  </a:r>
                  <a:endParaRPr lang="el-GR" dirty="0">
                    <a:solidFill>
                      <a:srgbClr val="00B050"/>
                    </a:solidFill>
                  </a:endParaRPr>
                </a:p>
              </p:txBody>
            </p:sp>
            <p:cxnSp>
              <p:nvCxnSpPr>
                <p:cNvPr id="48" name="47 - Shape"/>
                <p:cNvCxnSpPr/>
                <p:nvPr/>
              </p:nvCxnSpPr>
              <p:spPr>
                <a:xfrm rot="16200000" flipH="1">
                  <a:off x="1722246" y="2365195"/>
                  <a:ext cx="413097" cy="1428760"/>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49" name="48 - Shape"/>
                <p:cNvCxnSpPr>
                  <a:stCxn id="47" idx="3"/>
                </p:cNvCxnSpPr>
                <p:nvPr/>
              </p:nvCxnSpPr>
              <p:spPr>
                <a:xfrm flipV="1">
                  <a:off x="2428828" y="4143380"/>
                  <a:ext cx="142908" cy="1419019"/>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50" name="49 - Shape"/>
                <p:cNvCxnSpPr>
                  <a:stCxn id="46" idx="1"/>
                </p:cNvCxnSpPr>
                <p:nvPr/>
              </p:nvCxnSpPr>
              <p:spPr>
                <a:xfrm rot="10800000">
                  <a:off x="5500694" y="4143380"/>
                  <a:ext cx="214314" cy="1469562"/>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a:stCxn id="43" idx="2"/>
                  <a:endCxn id="46" idx="0"/>
                </p:cNvCxnSpPr>
                <p:nvPr/>
              </p:nvCxnSpPr>
              <p:spPr>
                <a:xfrm rot="16200000" flipH="1">
                  <a:off x="5937088" y="3722517"/>
                  <a:ext cx="1770419" cy="7143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51 - TextBox"/>
                <p:cNvSpPr txBox="1"/>
                <p:nvPr/>
              </p:nvSpPr>
              <p:spPr>
                <a:xfrm>
                  <a:off x="6929454" y="3286124"/>
                  <a:ext cx="928694" cy="276999"/>
                </a:xfrm>
                <a:prstGeom prst="rect">
                  <a:avLst/>
                </a:prstGeom>
                <a:noFill/>
              </p:spPr>
              <p:txBody>
                <a:bodyPr wrap="square" rtlCol="0">
                  <a:spAutoFit/>
                </a:bodyPr>
                <a:lstStyle/>
                <a:p>
                  <a:r>
                    <a:rPr lang="el-GR" sz="1200" dirty="0" smtClean="0"/>
                    <a:t>παράδοση</a:t>
                  </a:r>
                  <a:endParaRPr lang="el-GR" sz="1200" dirty="0"/>
                </a:p>
              </p:txBody>
            </p:sp>
            <p:sp>
              <p:nvSpPr>
                <p:cNvPr id="53" name="52 - TextBox"/>
                <p:cNvSpPr txBox="1"/>
                <p:nvPr/>
              </p:nvSpPr>
              <p:spPr>
                <a:xfrm>
                  <a:off x="5572132" y="4000504"/>
                  <a:ext cx="1000132" cy="461665"/>
                </a:xfrm>
                <a:prstGeom prst="rect">
                  <a:avLst/>
                </a:prstGeom>
                <a:noFill/>
              </p:spPr>
              <p:txBody>
                <a:bodyPr wrap="square" rtlCol="0">
                  <a:spAutoFit/>
                </a:bodyPr>
                <a:lstStyle/>
                <a:p>
                  <a:r>
                    <a:rPr lang="el-GR" sz="1200" dirty="0" smtClean="0"/>
                    <a:t>Ανάθεση παράδοσης</a:t>
                  </a:r>
                  <a:endParaRPr lang="el-GR" sz="1200" dirty="0"/>
                </a:p>
              </p:txBody>
            </p:sp>
            <p:sp>
              <p:nvSpPr>
                <p:cNvPr id="54" name="53 - TextBox"/>
                <p:cNvSpPr txBox="1"/>
                <p:nvPr/>
              </p:nvSpPr>
              <p:spPr>
                <a:xfrm>
                  <a:off x="1500166" y="4000504"/>
                  <a:ext cx="1000132" cy="461665"/>
                </a:xfrm>
                <a:prstGeom prst="rect">
                  <a:avLst/>
                </a:prstGeom>
                <a:noFill/>
              </p:spPr>
              <p:txBody>
                <a:bodyPr wrap="square" rtlCol="0">
                  <a:spAutoFit/>
                </a:bodyPr>
                <a:lstStyle/>
                <a:p>
                  <a:r>
                    <a:rPr lang="el-GR" sz="1200" dirty="0" smtClean="0"/>
                    <a:t>Ανάθεση </a:t>
                  </a:r>
                  <a:r>
                    <a:rPr lang="el-GR" sz="1200" dirty="0" err="1" smtClean="0"/>
                    <a:t>ανθοδεσίας</a:t>
                  </a:r>
                  <a:endParaRPr lang="el-GR" sz="1200" dirty="0"/>
                </a:p>
              </p:txBody>
            </p:sp>
            <p:sp>
              <p:nvSpPr>
                <p:cNvPr id="55" name="54 - TextBox"/>
                <p:cNvSpPr txBox="1"/>
                <p:nvPr/>
              </p:nvSpPr>
              <p:spPr>
                <a:xfrm>
                  <a:off x="1357290" y="2928934"/>
                  <a:ext cx="1000132" cy="276999"/>
                </a:xfrm>
                <a:prstGeom prst="rect">
                  <a:avLst/>
                </a:prstGeom>
                <a:noFill/>
              </p:spPr>
              <p:txBody>
                <a:bodyPr wrap="square" rtlCol="0">
                  <a:spAutoFit/>
                </a:bodyPr>
                <a:lstStyle/>
                <a:p>
                  <a:r>
                    <a:rPr lang="el-GR" sz="1200" dirty="0" smtClean="0"/>
                    <a:t>παραγγελία</a:t>
                  </a:r>
                  <a:endParaRPr lang="el-GR" sz="1200" dirty="0"/>
                </a:p>
              </p:txBody>
            </p:sp>
            <p:sp>
              <p:nvSpPr>
                <p:cNvPr id="56" name="55 - TextBox"/>
                <p:cNvSpPr txBox="1"/>
                <p:nvPr/>
              </p:nvSpPr>
              <p:spPr>
                <a:xfrm>
                  <a:off x="4000496" y="3643314"/>
                  <a:ext cx="1071570" cy="276999"/>
                </a:xfrm>
                <a:prstGeom prst="rect">
                  <a:avLst/>
                </a:prstGeom>
                <a:noFill/>
              </p:spPr>
              <p:txBody>
                <a:bodyPr wrap="square" rtlCol="0">
                  <a:spAutoFit/>
                </a:bodyPr>
                <a:lstStyle/>
                <a:p>
                  <a:r>
                    <a:rPr lang="el-GR" sz="1200" dirty="0" smtClean="0"/>
                    <a:t>συνεργασία</a:t>
                  </a:r>
                  <a:endParaRPr lang="el-GR" sz="1200" dirty="0"/>
                </a:p>
              </p:txBody>
            </p:sp>
          </p:grpSp>
        </p:grpSp>
        <p:cxnSp>
          <p:nvCxnSpPr>
            <p:cNvPr id="61" name="60 - Ευθεία γραμμή σύνδεσης"/>
            <p:cNvCxnSpPr>
              <a:stCxn id="44" idx="2"/>
              <a:endCxn id="45" idx="0"/>
            </p:cNvCxnSpPr>
            <p:nvPr/>
          </p:nvCxnSpPr>
          <p:spPr>
            <a:xfrm rot="16200000" flipH="1">
              <a:off x="3743757" y="3600889"/>
              <a:ext cx="477758" cy="35719"/>
            </a:xfrm>
            <a:prstGeom prst="line">
              <a:avLst/>
            </a:prstGeom>
            <a:ln w="254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ppt_x"/>
                                          </p:val>
                                        </p:tav>
                                        <p:tav tm="100000">
                                          <p:val>
                                            <p:strVal val="#ppt_x"/>
                                          </p:val>
                                        </p:tav>
                                      </p:tavLst>
                                    </p:anim>
                                    <p:anim calcmode="lin" valueType="num">
                                      <p:cBhvr additive="base">
                                        <p:cTn id="1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 Ομάδα"/>
          <p:cNvGrpSpPr/>
          <p:nvPr/>
        </p:nvGrpSpPr>
        <p:grpSpPr>
          <a:xfrm>
            <a:off x="285720" y="1162441"/>
            <a:ext cx="6929485" cy="5695559"/>
            <a:chOff x="571472" y="1162441"/>
            <a:chExt cx="6929485" cy="5695559"/>
          </a:xfrm>
        </p:grpSpPr>
        <p:cxnSp>
          <p:nvCxnSpPr>
            <p:cNvPr id="30" name="12 - Shape"/>
            <p:cNvCxnSpPr/>
            <p:nvPr/>
          </p:nvCxnSpPr>
          <p:spPr>
            <a:xfrm flipV="1">
              <a:off x="3071802" y="4929198"/>
              <a:ext cx="1571636" cy="642942"/>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rot="5400000" flipH="1" flipV="1">
              <a:off x="4393008" y="4679562"/>
              <a:ext cx="50086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p:nvPr/>
          </p:nvCxnSpPr>
          <p:spPr>
            <a:xfrm rot="5400000">
              <a:off x="5857884" y="4572008"/>
              <a:ext cx="285752"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55 - Ευθεία γραμμή σύνδεσης"/>
            <p:cNvCxnSpPr/>
            <p:nvPr/>
          </p:nvCxnSpPr>
          <p:spPr>
            <a:xfrm>
              <a:off x="6357950" y="2500306"/>
              <a:ext cx="642942" cy="158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 name="61 - Ομάδα"/>
            <p:cNvGrpSpPr/>
            <p:nvPr/>
          </p:nvGrpSpPr>
          <p:grpSpPr>
            <a:xfrm>
              <a:off x="571472" y="1162441"/>
              <a:ext cx="6929485" cy="5695559"/>
              <a:chOff x="357159" y="642918"/>
              <a:chExt cx="6929485" cy="5695559"/>
            </a:xfrm>
          </p:grpSpPr>
          <p:grpSp>
            <p:nvGrpSpPr>
              <p:cNvPr id="4" name="20 - Ομάδα"/>
              <p:cNvGrpSpPr/>
              <p:nvPr/>
            </p:nvGrpSpPr>
            <p:grpSpPr>
              <a:xfrm>
                <a:off x="357159" y="694899"/>
                <a:ext cx="6929485" cy="5643578"/>
                <a:chOff x="142845" y="990335"/>
                <a:chExt cx="7010974" cy="5409783"/>
              </a:xfrm>
            </p:grpSpPr>
            <p:sp>
              <p:nvSpPr>
                <p:cNvPr id="7" name="3 - Ορθογώνιο"/>
                <p:cNvSpPr/>
                <p:nvPr/>
              </p:nvSpPr>
              <p:spPr>
                <a:xfrm>
                  <a:off x="142845" y="1693773"/>
                  <a:ext cx="2240621" cy="1150603"/>
                </a:xfrm>
                <a:prstGeom prst="rect">
                  <a:avLst/>
                </a:prstGeom>
                <a:ln>
                  <a:solidFill>
                    <a:schemeClr val="tx1"/>
                  </a:solidFill>
                </a:ln>
              </p:spPr>
              <p:txBody>
                <a:bodyPr wrap="square">
                  <a:spAutoFit/>
                </a:bodyPr>
                <a:lstStyle/>
                <a:p>
                  <a:r>
                    <a:rPr lang="el-GR" sz="1200" dirty="0" smtClean="0">
                      <a:solidFill>
                        <a:srgbClr val="FF0000"/>
                      </a:solidFill>
                    </a:rPr>
                    <a:t> Πελάτης</a:t>
                  </a:r>
                </a:p>
                <a:p>
                  <a:r>
                    <a:rPr lang="el-GR" sz="1200" dirty="0" smtClean="0"/>
                    <a:t>Όνομα:</a:t>
                  </a:r>
                </a:p>
                <a:p>
                  <a:r>
                    <a:rPr lang="el-GR" sz="1200" dirty="0" smtClean="0"/>
                    <a:t>Επώνυμο:</a:t>
                  </a:r>
                </a:p>
                <a:p>
                  <a:r>
                    <a:rPr lang="el-GR" sz="1200" dirty="0" smtClean="0"/>
                    <a:t>Διεύθυνση:</a:t>
                  </a:r>
                </a:p>
                <a:p>
                  <a:r>
                    <a:rPr lang="el-GR" sz="1200" dirty="0" err="1" smtClean="0">
                      <a:solidFill>
                        <a:srgbClr val="00B050"/>
                      </a:solidFill>
                    </a:rPr>
                    <a:t>ΚάνειΠαραγγελία</a:t>
                  </a:r>
                  <a:r>
                    <a:rPr lang="el-GR" sz="1200" dirty="0" smtClean="0">
                      <a:solidFill>
                        <a:srgbClr val="00B050"/>
                      </a:solidFill>
                    </a:rPr>
                    <a:t>()</a:t>
                  </a:r>
                </a:p>
                <a:p>
                  <a:r>
                    <a:rPr lang="el-GR" sz="1200" dirty="0" err="1" smtClean="0">
                      <a:solidFill>
                        <a:srgbClr val="00B050"/>
                      </a:solidFill>
                    </a:rPr>
                    <a:t>ΠαραλαμβάνειΠαραγγελία</a:t>
                  </a:r>
                  <a:r>
                    <a:rPr lang="el-GR" sz="1200" dirty="0" smtClean="0">
                      <a:solidFill>
                        <a:srgbClr val="00B050"/>
                      </a:solidFill>
                    </a:rPr>
                    <a:t>()</a:t>
                  </a:r>
                  <a:endParaRPr lang="el-GR" sz="1200" dirty="0">
                    <a:solidFill>
                      <a:srgbClr val="00B050"/>
                    </a:solidFill>
                  </a:endParaRPr>
                </a:p>
              </p:txBody>
            </p:sp>
            <p:sp>
              <p:nvSpPr>
                <p:cNvPr id="9" name="8 - TextBox"/>
                <p:cNvSpPr txBox="1"/>
                <p:nvPr/>
              </p:nvSpPr>
              <p:spPr>
                <a:xfrm>
                  <a:off x="3539915" y="1332728"/>
                  <a:ext cx="2431715" cy="2743745"/>
                </a:xfrm>
                <a:prstGeom prst="rect">
                  <a:avLst/>
                </a:prstGeom>
                <a:noFill/>
                <a:ln>
                  <a:solidFill>
                    <a:schemeClr val="tx1"/>
                  </a:solidFill>
                </a:ln>
              </p:spPr>
              <p:txBody>
                <a:bodyPr wrap="square" rtlCol="0">
                  <a:spAutoFit/>
                </a:bodyPr>
                <a:lstStyle/>
                <a:p>
                  <a:r>
                    <a:rPr lang="el-GR" sz="1200" dirty="0" smtClean="0">
                      <a:solidFill>
                        <a:srgbClr val="FF0000"/>
                      </a:solidFill>
                    </a:rPr>
                    <a:t>Ανθοπώλης</a:t>
                  </a:r>
                </a:p>
                <a:p>
                  <a:r>
                    <a:rPr lang="el-GR" sz="1200" b="1" dirty="0" smtClean="0">
                      <a:solidFill>
                        <a:schemeClr val="tx2">
                          <a:lumMod val="75000"/>
                        </a:schemeClr>
                      </a:solidFill>
                    </a:rPr>
                    <a:t>Επωνυμία:</a:t>
                  </a:r>
                </a:p>
                <a:p>
                  <a:r>
                    <a:rPr lang="el-GR" sz="1200" b="1" dirty="0" smtClean="0">
                      <a:solidFill>
                        <a:schemeClr val="tx2">
                          <a:lumMod val="75000"/>
                        </a:schemeClr>
                      </a:solidFill>
                    </a:rPr>
                    <a:t>Όνομα:</a:t>
                  </a:r>
                </a:p>
                <a:p>
                  <a:r>
                    <a:rPr lang="el-GR" sz="1200" b="1" dirty="0" smtClean="0">
                      <a:solidFill>
                        <a:schemeClr val="tx2">
                          <a:lumMod val="75000"/>
                        </a:schemeClr>
                      </a:solidFill>
                    </a:rPr>
                    <a:t>Επώνυμο:</a:t>
                  </a:r>
                </a:p>
                <a:p>
                  <a:r>
                    <a:rPr lang="el-GR" sz="1200" b="1" dirty="0" smtClean="0">
                      <a:solidFill>
                        <a:schemeClr val="tx2">
                          <a:lumMod val="75000"/>
                        </a:schemeClr>
                      </a:solidFill>
                    </a:rPr>
                    <a:t>Διεύθυνση:</a:t>
                  </a:r>
                </a:p>
                <a:p>
                  <a:r>
                    <a:rPr lang="el-GR" sz="1200" b="1" dirty="0" smtClean="0">
                      <a:solidFill>
                        <a:schemeClr val="tx2">
                          <a:lumMod val="75000"/>
                        </a:schemeClr>
                      </a:solidFill>
                    </a:rPr>
                    <a:t>ΑΦΜ:</a:t>
                  </a:r>
                </a:p>
                <a:p>
                  <a:r>
                    <a:rPr lang="el-GR" sz="1200" b="1" dirty="0" smtClean="0">
                      <a:solidFill>
                        <a:schemeClr val="tx2">
                          <a:lumMod val="75000"/>
                        </a:schemeClr>
                      </a:solidFill>
                    </a:rPr>
                    <a:t>ΤΗΛ:</a:t>
                  </a:r>
                </a:p>
                <a:p>
                  <a:r>
                    <a:rPr lang="el-GR" sz="1200" b="1" dirty="0" smtClean="0">
                      <a:solidFill>
                        <a:schemeClr val="tx2">
                          <a:lumMod val="75000"/>
                        </a:schemeClr>
                      </a:solidFill>
                    </a:rPr>
                    <a:t>Ε</a:t>
                  </a:r>
                  <a:r>
                    <a:rPr lang="en-US" sz="1200" b="1" dirty="0" smtClean="0">
                      <a:solidFill>
                        <a:schemeClr val="tx2">
                          <a:lumMod val="75000"/>
                        </a:schemeClr>
                      </a:solidFill>
                    </a:rPr>
                    <a:t>mail</a:t>
                  </a:r>
                  <a:r>
                    <a:rPr lang="el-GR" sz="1200" b="1" dirty="0" smtClean="0">
                      <a:solidFill>
                        <a:schemeClr val="tx2">
                          <a:lumMod val="75000"/>
                        </a:schemeClr>
                      </a:solidFill>
                    </a:rPr>
                    <a:t>:</a:t>
                  </a:r>
                  <a:endParaRPr lang="en-US" sz="1200" b="1" dirty="0" smtClean="0">
                    <a:solidFill>
                      <a:schemeClr val="tx2">
                        <a:lumMod val="75000"/>
                      </a:schemeClr>
                    </a:solidFill>
                  </a:endParaRPr>
                </a:p>
                <a:p>
                  <a:r>
                    <a:rPr lang="el-GR" sz="1200" dirty="0" smtClean="0"/>
                    <a:t>Τραπεζικός Λογαριασμός:</a:t>
                  </a:r>
                </a:p>
                <a:p>
                  <a:r>
                    <a:rPr lang="el-GR" sz="1200" dirty="0" err="1" smtClean="0"/>
                    <a:t>Κωδ</a:t>
                  </a:r>
                  <a:r>
                    <a:rPr lang="el-GR" sz="1200" dirty="0" smtClean="0"/>
                    <a:t> </a:t>
                  </a:r>
                  <a:r>
                    <a:rPr lang="el-GR" sz="1200" dirty="0" err="1" smtClean="0"/>
                    <a:t>δικ</a:t>
                  </a:r>
                  <a:r>
                    <a:rPr lang="el-GR" sz="1200" dirty="0" smtClean="0"/>
                    <a:t> συν:</a:t>
                  </a:r>
                  <a:endParaRPr lang="en-US" sz="1200" dirty="0" smtClean="0"/>
                </a:p>
                <a:p>
                  <a:r>
                    <a:rPr lang="el-GR" sz="1200" dirty="0" err="1" smtClean="0">
                      <a:solidFill>
                        <a:srgbClr val="00B050"/>
                      </a:solidFill>
                    </a:rPr>
                    <a:t>ΔέχεταιΠαραγγελία</a:t>
                  </a:r>
                  <a:r>
                    <a:rPr lang="el-GR" sz="1200" dirty="0" smtClean="0">
                      <a:solidFill>
                        <a:srgbClr val="00B050"/>
                      </a:solidFill>
                    </a:rPr>
                    <a:t>()</a:t>
                  </a:r>
                </a:p>
                <a:p>
                  <a:r>
                    <a:rPr lang="el-GR" sz="1200" dirty="0" err="1" smtClean="0">
                      <a:solidFill>
                        <a:srgbClr val="00B050"/>
                      </a:solidFill>
                    </a:rPr>
                    <a:t>ΖητάΣυνεργασία</a:t>
                  </a:r>
                  <a:r>
                    <a:rPr lang="el-GR" sz="1200" dirty="0" smtClean="0">
                      <a:solidFill>
                        <a:srgbClr val="00B050"/>
                      </a:solidFill>
                    </a:rPr>
                    <a:t>() </a:t>
                  </a:r>
                  <a:r>
                    <a:rPr lang="el-GR" sz="1200" dirty="0" err="1" smtClean="0">
                      <a:solidFill>
                        <a:srgbClr val="00B050"/>
                      </a:solidFill>
                    </a:rPr>
                    <a:t>ΑποδέχεταιΣυνεργασία</a:t>
                  </a:r>
                  <a:r>
                    <a:rPr lang="el-GR" sz="1200" dirty="0" smtClean="0">
                      <a:solidFill>
                        <a:srgbClr val="00B050"/>
                      </a:solidFill>
                    </a:rPr>
                    <a:t>()</a:t>
                  </a:r>
                </a:p>
                <a:p>
                  <a:r>
                    <a:rPr lang="el-GR" sz="1200" dirty="0" err="1" smtClean="0">
                      <a:solidFill>
                        <a:srgbClr val="00B050"/>
                      </a:solidFill>
                    </a:rPr>
                    <a:t>ΑναθέτειΑνθοδεσία</a:t>
                  </a:r>
                  <a:r>
                    <a:rPr lang="el-GR" sz="1200" dirty="0" smtClean="0">
                      <a:solidFill>
                        <a:srgbClr val="00B050"/>
                      </a:solidFill>
                    </a:rPr>
                    <a:t>() </a:t>
                  </a:r>
                  <a:r>
                    <a:rPr lang="el-GR" sz="1200" dirty="0" err="1" smtClean="0">
                      <a:solidFill>
                        <a:srgbClr val="00B050"/>
                      </a:solidFill>
                    </a:rPr>
                    <a:t>ΑναθέτειΠαράδοση</a:t>
                  </a:r>
                  <a:r>
                    <a:rPr lang="el-GR" sz="1200" dirty="0" smtClean="0">
                      <a:solidFill>
                        <a:srgbClr val="00B050"/>
                      </a:solidFill>
                    </a:rPr>
                    <a:t>()</a:t>
                  </a:r>
                  <a:endParaRPr lang="el-GR" dirty="0">
                    <a:solidFill>
                      <a:srgbClr val="00B050"/>
                    </a:solidFill>
                  </a:endParaRPr>
                </a:p>
              </p:txBody>
            </p:sp>
            <p:sp>
              <p:nvSpPr>
                <p:cNvPr id="11" name="10 - TextBox"/>
                <p:cNvSpPr txBox="1"/>
                <p:nvPr/>
              </p:nvSpPr>
              <p:spPr>
                <a:xfrm>
                  <a:off x="375489" y="4432914"/>
                  <a:ext cx="2286016" cy="1858666"/>
                </a:xfrm>
                <a:prstGeom prst="rect">
                  <a:avLst/>
                </a:prstGeom>
                <a:noFill/>
                <a:ln>
                  <a:solidFill>
                    <a:schemeClr val="tx1"/>
                  </a:solidFill>
                </a:ln>
              </p:spPr>
              <p:txBody>
                <a:bodyPr wrap="square" rtlCol="0">
                  <a:spAutoFit/>
                </a:bodyPr>
                <a:lstStyle/>
                <a:p>
                  <a:r>
                    <a:rPr lang="el-GR" sz="1200" dirty="0" err="1" smtClean="0">
                      <a:solidFill>
                        <a:srgbClr val="FF0000"/>
                      </a:solidFill>
                    </a:rPr>
                    <a:t>Ταχυμεταφορέας</a:t>
                  </a:r>
                  <a:endParaRPr lang="el-GR" sz="1200" dirty="0" smtClean="0">
                    <a:solidFill>
                      <a:srgbClr val="FF0000"/>
                    </a:solidFill>
                  </a:endParaRPr>
                </a:p>
                <a:p>
                  <a:r>
                    <a:rPr lang="el-GR" sz="1200" b="1" dirty="0" smtClean="0">
                      <a:solidFill>
                        <a:schemeClr val="tx2">
                          <a:lumMod val="75000"/>
                        </a:schemeClr>
                      </a:solidFill>
                    </a:rPr>
                    <a:t>Επωνυμία:</a:t>
                  </a:r>
                  <a:r>
                    <a:rPr lang="en-US" sz="1200" b="1" dirty="0" smtClean="0">
                      <a:solidFill>
                        <a:schemeClr val="tx2">
                          <a:lumMod val="75000"/>
                        </a:schemeClr>
                      </a:solidFill>
                    </a:rPr>
                    <a:t> </a:t>
                  </a:r>
                  <a:endParaRPr lang="el-GR" sz="1200" b="1" dirty="0" smtClean="0">
                    <a:solidFill>
                      <a:schemeClr val="tx2">
                        <a:lumMod val="75000"/>
                      </a:schemeClr>
                    </a:solidFill>
                  </a:endParaRPr>
                </a:p>
                <a:p>
                  <a:r>
                    <a:rPr lang="el-GR" sz="1200" b="1" dirty="0" smtClean="0">
                      <a:solidFill>
                        <a:schemeClr val="tx2">
                          <a:lumMod val="75000"/>
                        </a:schemeClr>
                      </a:solidFill>
                    </a:rPr>
                    <a:t>Όνομα:</a:t>
                  </a:r>
                </a:p>
                <a:p>
                  <a:r>
                    <a:rPr lang="el-GR" sz="1200" b="1" dirty="0" smtClean="0">
                      <a:solidFill>
                        <a:schemeClr val="tx2">
                          <a:lumMod val="75000"/>
                        </a:schemeClr>
                      </a:solidFill>
                    </a:rPr>
                    <a:t>Επώνυμο:</a:t>
                  </a:r>
                </a:p>
                <a:p>
                  <a:r>
                    <a:rPr lang="el-GR" sz="1200" b="1" dirty="0" smtClean="0">
                      <a:solidFill>
                        <a:schemeClr val="tx2">
                          <a:lumMod val="75000"/>
                        </a:schemeClr>
                      </a:solidFill>
                    </a:rPr>
                    <a:t>Διεύθυνση:</a:t>
                  </a:r>
                </a:p>
                <a:p>
                  <a:r>
                    <a:rPr lang="el-GR" sz="1200" b="1" dirty="0" smtClean="0">
                      <a:solidFill>
                        <a:schemeClr val="tx2">
                          <a:lumMod val="75000"/>
                        </a:schemeClr>
                      </a:solidFill>
                    </a:rPr>
                    <a:t>ΑΦΜ :</a:t>
                  </a:r>
                </a:p>
                <a:p>
                  <a:r>
                    <a:rPr lang="el-GR" sz="1200" b="1" dirty="0" smtClean="0">
                      <a:solidFill>
                        <a:schemeClr val="tx2">
                          <a:lumMod val="75000"/>
                        </a:schemeClr>
                      </a:solidFill>
                    </a:rPr>
                    <a:t>ΤΗΛ:</a:t>
                  </a:r>
                </a:p>
                <a:p>
                  <a:r>
                    <a:rPr lang="el-GR" sz="1200" b="1" dirty="0" smtClean="0">
                      <a:solidFill>
                        <a:schemeClr val="tx2">
                          <a:lumMod val="75000"/>
                        </a:schemeClr>
                      </a:solidFill>
                    </a:rPr>
                    <a:t>Ε</a:t>
                  </a:r>
                  <a:r>
                    <a:rPr lang="en-US" sz="1200" b="1" dirty="0" smtClean="0">
                      <a:solidFill>
                        <a:schemeClr val="tx2">
                          <a:lumMod val="75000"/>
                        </a:schemeClr>
                      </a:solidFill>
                    </a:rPr>
                    <a:t>mail</a:t>
                  </a:r>
                  <a:r>
                    <a:rPr lang="el-GR" sz="1200" b="1" dirty="0" smtClean="0">
                      <a:solidFill>
                        <a:schemeClr val="tx2">
                          <a:lumMod val="75000"/>
                        </a:schemeClr>
                      </a:solidFill>
                    </a:rPr>
                    <a:t>:</a:t>
                  </a:r>
                </a:p>
                <a:p>
                  <a:r>
                    <a:rPr lang="el-GR" sz="1200" dirty="0" smtClean="0"/>
                    <a:t>Τύπος:</a:t>
                  </a:r>
                  <a:endParaRPr lang="en-US" sz="1200" dirty="0" smtClean="0"/>
                </a:p>
                <a:p>
                  <a:r>
                    <a:rPr lang="el-GR" sz="1200" dirty="0" err="1" smtClean="0">
                      <a:solidFill>
                        <a:srgbClr val="00B050"/>
                      </a:solidFill>
                    </a:rPr>
                    <a:t>ΠαραδίδειΑνθοδέσμη</a:t>
                  </a:r>
                  <a:r>
                    <a:rPr lang="el-GR" sz="1200" dirty="0" smtClean="0">
                      <a:solidFill>
                        <a:srgbClr val="00B050"/>
                      </a:solidFill>
                    </a:rPr>
                    <a:t>()</a:t>
                  </a:r>
                  <a:endParaRPr lang="el-GR" dirty="0">
                    <a:solidFill>
                      <a:srgbClr val="00B050"/>
                    </a:solidFill>
                  </a:endParaRPr>
                </a:p>
              </p:txBody>
            </p:sp>
            <p:sp>
              <p:nvSpPr>
                <p:cNvPr id="12" name="11 - TextBox"/>
                <p:cNvSpPr txBox="1"/>
                <p:nvPr/>
              </p:nvSpPr>
              <p:spPr>
                <a:xfrm>
                  <a:off x="4840920" y="4364436"/>
                  <a:ext cx="2285984" cy="2035682"/>
                </a:xfrm>
                <a:prstGeom prst="rect">
                  <a:avLst/>
                </a:prstGeom>
                <a:noFill/>
                <a:ln>
                  <a:solidFill>
                    <a:schemeClr val="tx1"/>
                  </a:solidFill>
                </a:ln>
              </p:spPr>
              <p:txBody>
                <a:bodyPr wrap="square" rtlCol="0">
                  <a:spAutoFit/>
                </a:bodyPr>
                <a:lstStyle/>
                <a:p>
                  <a:r>
                    <a:rPr lang="el-GR" sz="1200" dirty="0" smtClean="0">
                      <a:solidFill>
                        <a:srgbClr val="FF0000"/>
                      </a:solidFill>
                    </a:rPr>
                    <a:t>Ανθοδέτης</a:t>
                  </a:r>
                </a:p>
                <a:p>
                  <a:r>
                    <a:rPr lang="el-GR" sz="1200" b="1" dirty="0" smtClean="0">
                      <a:solidFill>
                        <a:schemeClr val="tx2">
                          <a:lumMod val="75000"/>
                        </a:schemeClr>
                      </a:solidFill>
                    </a:rPr>
                    <a:t>Επωνυμία:</a:t>
                  </a:r>
                </a:p>
                <a:p>
                  <a:r>
                    <a:rPr lang="el-GR" sz="1200" b="1" dirty="0" smtClean="0">
                      <a:solidFill>
                        <a:schemeClr val="tx2">
                          <a:lumMod val="75000"/>
                        </a:schemeClr>
                      </a:solidFill>
                    </a:rPr>
                    <a:t>Όνομα:</a:t>
                  </a:r>
                </a:p>
                <a:p>
                  <a:r>
                    <a:rPr lang="el-GR" sz="1200" b="1" dirty="0" smtClean="0">
                      <a:solidFill>
                        <a:schemeClr val="tx2">
                          <a:lumMod val="75000"/>
                        </a:schemeClr>
                      </a:solidFill>
                    </a:rPr>
                    <a:t>Επώνυμο:</a:t>
                  </a:r>
                  <a:r>
                    <a:rPr lang="en-US" sz="1200" b="1" dirty="0" smtClean="0">
                      <a:solidFill>
                        <a:schemeClr val="tx2">
                          <a:lumMod val="75000"/>
                        </a:schemeClr>
                      </a:solidFill>
                    </a:rPr>
                    <a:t> </a:t>
                  </a:r>
                  <a:endParaRPr lang="el-GR" sz="1200" b="1" dirty="0" smtClean="0">
                    <a:solidFill>
                      <a:schemeClr val="tx2">
                        <a:lumMod val="75000"/>
                      </a:schemeClr>
                    </a:solidFill>
                  </a:endParaRPr>
                </a:p>
                <a:p>
                  <a:r>
                    <a:rPr lang="el-GR" sz="1200" b="1" dirty="0" smtClean="0">
                      <a:solidFill>
                        <a:schemeClr val="tx2">
                          <a:lumMod val="75000"/>
                        </a:schemeClr>
                      </a:solidFill>
                    </a:rPr>
                    <a:t>Διεύθυνση: </a:t>
                  </a:r>
                </a:p>
                <a:p>
                  <a:r>
                    <a:rPr lang="el-GR" sz="1200" b="1" dirty="0" smtClean="0">
                      <a:solidFill>
                        <a:schemeClr val="tx2">
                          <a:lumMod val="75000"/>
                        </a:schemeClr>
                      </a:solidFill>
                    </a:rPr>
                    <a:t>ΑΦΜ :</a:t>
                  </a:r>
                </a:p>
                <a:p>
                  <a:r>
                    <a:rPr lang="el-GR" sz="1200" b="1" dirty="0" smtClean="0">
                      <a:solidFill>
                        <a:schemeClr val="tx2">
                          <a:lumMod val="75000"/>
                        </a:schemeClr>
                      </a:solidFill>
                    </a:rPr>
                    <a:t>ΤΗΛ:</a:t>
                  </a:r>
                </a:p>
                <a:p>
                  <a:r>
                    <a:rPr lang="el-GR" sz="1200" b="1" dirty="0" smtClean="0">
                      <a:solidFill>
                        <a:schemeClr val="tx2">
                          <a:lumMod val="75000"/>
                        </a:schemeClr>
                      </a:solidFill>
                    </a:rPr>
                    <a:t>Ε</a:t>
                  </a:r>
                  <a:r>
                    <a:rPr lang="en-US" sz="1200" b="1" dirty="0" smtClean="0">
                      <a:solidFill>
                        <a:schemeClr val="tx2">
                          <a:lumMod val="75000"/>
                        </a:schemeClr>
                      </a:solidFill>
                    </a:rPr>
                    <a:t>mail</a:t>
                  </a:r>
                  <a:r>
                    <a:rPr lang="el-GR" sz="1200" b="1" dirty="0" smtClean="0">
                      <a:solidFill>
                        <a:schemeClr val="tx2">
                          <a:lumMod val="75000"/>
                        </a:schemeClr>
                      </a:solidFill>
                    </a:rPr>
                    <a:t>:</a:t>
                  </a:r>
                  <a:endParaRPr lang="en-US" sz="1200" b="1" dirty="0" smtClean="0">
                    <a:solidFill>
                      <a:schemeClr val="tx2">
                        <a:lumMod val="75000"/>
                      </a:schemeClr>
                    </a:solidFill>
                  </a:endParaRPr>
                </a:p>
                <a:p>
                  <a:r>
                    <a:rPr lang="el-GR" sz="1200" dirty="0" smtClean="0"/>
                    <a:t>Ειδικότητα:</a:t>
                  </a:r>
                </a:p>
                <a:p>
                  <a:r>
                    <a:rPr lang="el-GR" sz="1200" dirty="0" smtClean="0"/>
                    <a:t>Ωριαία αμοιβή:</a:t>
                  </a:r>
                  <a:endParaRPr lang="en-US" sz="1200" dirty="0" smtClean="0"/>
                </a:p>
                <a:p>
                  <a:r>
                    <a:rPr lang="el-GR" sz="1200" dirty="0" err="1" smtClean="0">
                      <a:solidFill>
                        <a:srgbClr val="00B050"/>
                      </a:solidFill>
                    </a:rPr>
                    <a:t>ΕτοιμάζειΑνθοδέσμη</a:t>
                  </a:r>
                  <a:r>
                    <a:rPr lang="el-GR" sz="1200" dirty="0" smtClean="0">
                      <a:solidFill>
                        <a:srgbClr val="00B050"/>
                      </a:solidFill>
                    </a:rPr>
                    <a:t>()</a:t>
                  </a:r>
                  <a:endParaRPr lang="el-GR" dirty="0">
                    <a:solidFill>
                      <a:srgbClr val="00B050"/>
                    </a:solidFill>
                  </a:endParaRPr>
                </a:p>
              </p:txBody>
            </p:sp>
            <p:cxnSp>
              <p:nvCxnSpPr>
                <p:cNvPr id="13" name="12 - Shape"/>
                <p:cNvCxnSpPr/>
                <p:nvPr/>
              </p:nvCxnSpPr>
              <p:spPr>
                <a:xfrm>
                  <a:off x="2383465" y="2447036"/>
                  <a:ext cx="1156449" cy="82174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5400000">
                  <a:off x="590092" y="3639389"/>
                  <a:ext cx="1575007" cy="120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3539915" y="4619699"/>
                  <a:ext cx="1002106" cy="442540"/>
                </a:xfrm>
                <a:prstGeom prst="rect">
                  <a:avLst/>
                </a:prstGeom>
                <a:noFill/>
              </p:spPr>
              <p:txBody>
                <a:bodyPr wrap="square" rtlCol="0">
                  <a:spAutoFit/>
                </a:bodyPr>
                <a:lstStyle/>
                <a:p>
                  <a:r>
                    <a:rPr lang="el-GR" sz="1200" dirty="0" smtClean="0"/>
                    <a:t>Ανάθεση παράδοσης</a:t>
                  </a:r>
                  <a:endParaRPr lang="el-GR" sz="1200" dirty="0"/>
                </a:p>
              </p:txBody>
            </p:sp>
            <p:sp>
              <p:nvSpPr>
                <p:cNvPr id="18" name="17 - TextBox"/>
                <p:cNvSpPr txBox="1"/>
                <p:nvPr/>
              </p:nvSpPr>
              <p:spPr>
                <a:xfrm>
                  <a:off x="375489" y="3611172"/>
                  <a:ext cx="1000132" cy="265524"/>
                </a:xfrm>
                <a:prstGeom prst="rect">
                  <a:avLst/>
                </a:prstGeom>
                <a:noFill/>
              </p:spPr>
              <p:txBody>
                <a:bodyPr wrap="square" rtlCol="0">
                  <a:spAutoFit/>
                </a:bodyPr>
                <a:lstStyle/>
                <a:p>
                  <a:r>
                    <a:rPr lang="el-GR" sz="1200" dirty="0" smtClean="0"/>
                    <a:t>παράδοση</a:t>
                  </a:r>
                  <a:endParaRPr lang="el-GR" sz="1200" dirty="0"/>
                </a:p>
              </p:txBody>
            </p:sp>
            <p:sp>
              <p:nvSpPr>
                <p:cNvPr id="19" name="18 - TextBox"/>
                <p:cNvSpPr txBox="1"/>
                <p:nvPr/>
              </p:nvSpPr>
              <p:spPr>
                <a:xfrm>
                  <a:off x="5997370" y="3934913"/>
                  <a:ext cx="1156449" cy="442540"/>
                </a:xfrm>
                <a:prstGeom prst="rect">
                  <a:avLst/>
                </a:prstGeom>
                <a:noFill/>
              </p:spPr>
              <p:txBody>
                <a:bodyPr wrap="square" rtlCol="0">
                  <a:spAutoFit/>
                </a:bodyPr>
                <a:lstStyle/>
                <a:p>
                  <a:r>
                    <a:rPr lang="el-GR" sz="1200" dirty="0" smtClean="0"/>
                    <a:t>Ανάθεση </a:t>
                  </a:r>
                  <a:r>
                    <a:rPr lang="el-GR" sz="1200" dirty="0" err="1" smtClean="0"/>
                    <a:t>ανθοδεσίας</a:t>
                  </a:r>
                  <a:endParaRPr lang="el-GR" sz="1200" dirty="0"/>
                </a:p>
              </p:txBody>
            </p:sp>
            <p:sp>
              <p:nvSpPr>
                <p:cNvPr id="20" name="19 - TextBox"/>
                <p:cNvSpPr txBox="1"/>
                <p:nvPr/>
              </p:nvSpPr>
              <p:spPr>
                <a:xfrm>
                  <a:off x="1877518" y="2926386"/>
                  <a:ext cx="1008676" cy="265524"/>
                </a:xfrm>
                <a:prstGeom prst="rect">
                  <a:avLst/>
                </a:prstGeom>
                <a:noFill/>
              </p:spPr>
              <p:txBody>
                <a:bodyPr wrap="square" rtlCol="0">
                  <a:spAutoFit/>
                </a:bodyPr>
                <a:lstStyle/>
                <a:p>
                  <a:r>
                    <a:rPr lang="el-GR" sz="1200" dirty="0" smtClean="0"/>
                    <a:t>παραγγελία</a:t>
                  </a:r>
                  <a:endParaRPr lang="el-GR" sz="1200" dirty="0"/>
                </a:p>
              </p:txBody>
            </p:sp>
            <p:sp>
              <p:nvSpPr>
                <p:cNvPr id="21" name="20 - TextBox"/>
                <p:cNvSpPr txBox="1"/>
                <p:nvPr/>
              </p:nvSpPr>
              <p:spPr>
                <a:xfrm>
                  <a:off x="5346867" y="990335"/>
                  <a:ext cx="1071569" cy="276999"/>
                </a:xfrm>
                <a:prstGeom prst="rect">
                  <a:avLst/>
                </a:prstGeom>
                <a:noFill/>
              </p:spPr>
              <p:txBody>
                <a:bodyPr wrap="square" rtlCol="0">
                  <a:spAutoFit/>
                </a:bodyPr>
                <a:lstStyle/>
                <a:p>
                  <a:r>
                    <a:rPr lang="el-GR" sz="1200" dirty="0" smtClean="0"/>
                    <a:t>συνεργασία</a:t>
                  </a:r>
                  <a:endParaRPr lang="el-GR" sz="1200" dirty="0"/>
                </a:p>
              </p:txBody>
            </p:sp>
          </p:grpSp>
          <p:cxnSp>
            <p:nvCxnSpPr>
              <p:cNvPr id="47" name="46 - Ευθεία γραμμή σύνδεσης"/>
              <p:cNvCxnSpPr/>
              <p:nvPr/>
            </p:nvCxnSpPr>
            <p:spPr>
              <a:xfrm rot="5400000" flipH="1" flipV="1">
                <a:off x="5072066" y="857232"/>
                <a:ext cx="428628" cy="158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 name="60 - Ομάδα"/>
              <p:cNvGrpSpPr/>
              <p:nvPr/>
            </p:nvGrpSpPr>
            <p:grpSpPr>
              <a:xfrm>
                <a:off x="5286380" y="642918"/>
                <a:ext cx="1500992" cy="1358116"/>
                <a:chOff x="5286380" y="642918"/>
                <a:chExt cx="1500992" cy="1358116"/>
              </a:xfrm>
            </p:grpSpPr>
            <p:cxnSp>
              <p:nvCxnSpPr>
                <p:cNvPr id="58" name="57 - Ευθεία γραμμή σύνδεσης"/>
                <p:cNvCxnSpPr/>
                <p:nvPr/>
              </p:nvCxnSpPr>
              <p:spPr>
                <a:xfrm>
                  <a:off x="5286380" y="642918"/>
                  <a:ext cx="150019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59 - Ευθεία γραμμή σύνδεσης"/>
                <p:cNvCxnSpPr/>
                <p:nvPr/>
              </p:nvCxnSpPr>
              <p:spPr>
                <a:xfrm rot="5400000">
                  <a:off x="6107917" y="1321579"/>
                  <a:ext cx="1357322" cy="1588"/>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sp>
        <p:nvSpPr>
          <p:cNvPr id="64" name="1 - Τίτλος"/>
          <p:cNvSpPr>
            <a:spLocks noGrp="1"/>
          </p:cNvSpPr>
          <p:nvPr>
            <p:ph type="title"/>
          </p:nvPr>
        </p:nvSpPr>
        <p:spPr>
          <a:xfrm>
            <a:off x="457200" y="320675"/>
            <a:ext cx="7239000" cy="679450"/>
          </a:xfrm>
        </p:spPr>
        <p:txBody>
          <a:bodyPr>
            <a:noAutofit/>
          </a:bodyPr>
          <a:lstStyle/>
          <a:p>
            <a:pPr algn="ctr"/>
            <a:r>
              <a:rPr lang="el-GR" sz="2000" dirty="0" smtClean="0"/>
              <a:t>4.3 </a:t>
            </a:r>
            <a:r>
              <a:rPr lang="el-GR" sz="2000" dirty="0" err="1" smtClean="0"/>
              <a:t>Ομαδοποιηση</a:t>
            </a:r>
            <a:r>
              <a:rPr lang="el-GR" sz="2000" dirty="0" smtClean="0"/>
              <a:t> </a:t>
            </a:r>
            <a:r>
              <a:rPr lang="el-GR" sz="2000" dirty="0" err="1" smtClean="0"/>
              <a:t>Αντικειμενων</a:t>
            </a:r>
            <a:r>
              <a:rPr lang="el-GR" sz="2000" dirty="0" smtClean="0"/>
              <a:t> σε </a:t>
            </a:r>
            <a:r>
              <a:rPr lang="el-GR" sz="2000" dirty="0" err="1" smtClean="0"/>
              <a:t>Κλασεισ</a:t>
            </a:r>
            <a:r>
              <a:rPr lang="el-GR" sz="2000" dirty="0" smtClean="0"/>
              <a:t>: </a:t>
            </a:r>
            <a:r>
              <a:rPr lang="el-GR" sz="2000" dirty="0" err="1" smtClean="0"/>
              <a:t>Αφαιρετικοτητα</a:t>
            </a:r>
            <a:r>
              <a:rPr lang="el-GR" sz="2000" dirty="0" smtClean="0"/>
              <a:t> και </a:t>
            </a:r>
            <a:r>
              <a:rPr lang="el-GR" sz="2000" dirty="0" err="1" smtClean="0"/>
              <a:t>Ενθυλακωση</a:t>
            </a:r>
            <a:endParaRPr lang="el-GR" sz="2000" dirty="0"/>
          </a:p>
        </p:txBody>
      </p:sp>
      <p:sp>
        <p:nvSpPr>
          <p:cNvPr id="73" name="72 - Επεξήγηση με στρογγυλεμένο παραλληλόγραμμο"/>
          <p:cNvSpPr/>
          <p:nvPr/>
        </p:nvSpPr>
        <p:spPr>
          <a:xfrm>
            <a:off x="6143636" y="2714620"/>
            <a:ext cx="1785950" cy="428628"/>
          </a:xfrm>
          <a:prstGeom prst="wedgeRoundRectCallout">
            <a:avLst>
              <a:gd name="adj1" fmla="val -124380"/>
              <a:gd name="adj2" fmla="val -159409"/>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
        <p:nvSpPr>
          <p:cNvPr id="74" name="73 - Επεξήγηση με στρογγυλεμένο παραλληλόγραμμο"/>
          <p:cNvSpPr/>
          <p:nvPr/>
        </p:nvSpPr>
        <p:spPr>
          <a:xfrm>
            <a:off x="3000364" y="6143644"/>
            <a:ext cx="1714512" cy="428628"/>
          </a:xfrm>
          <a:prstGeom prst="wedgeRoundRectCallout">
            <a:avLst>
              <a:gd name="adj1" fmla="val 64162"/>
              <a:gd name="adj2" fmla="val -191182"/>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
        <p:nvSpPr>
          <p:cNvPr id="75" name="74 - Επεξήγηση με στρογγυλεμένο παραλληλόγραμμο"/>
          <p:cNvSpPr/>
          <p:nvPr/>
        </p:nvSpPr>
        <p:spPr>
          <a:xfrm>
            <a:off x="1714480" y="3929066"/>
            <a:ext cx="1714512" cy="428628"/>
          </a:xfrm>
          <a:prstGeom prst="wedgeRoundRectCallout">
            <a:avLst>
              <a:gd name="adj1" fmla="val -53153"/>
              <a:gd name="adj2" fmla="val 328531"/>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animBg="1"/>
      <p:bldP spid="74" grpId="0" animBg="1"/>
      <p:bldP spid="7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571612"/>
            <a:ext cx="4143404" cy="4786346"/>
          </a:xfrm>
        </p:spPr>
        <p:txBody>
          <a:bodyPr>
            <a:normAutofit fontScale="92500"/>
          </a:bodyPr>
          <a:lstStyle/>
          <a:p>
            <a:r>
              <a:rPr lang="el-GR" dirty="0" smtClean="0"/>
              <a:t>Πελάτης  </a:t>
            </a:r>
            <a:r>
              <a:rPr lang="el-GR" sz="1900" dirty="0" smtClean="0"/>
              <a:t>(</a:t>
            </a:r>
            <a:r>
              <a:rPr lang="el-GR" sz="1900" dirty="0" err="1" smtClean="0"/>
              <a:t>Μαμά,Άννα</a:t>
            </a:r>
            <a:r>
              <a:rPr lang="el-GR" sz="1900" dirty="0" smtClean="0"/>
              <a:t>) </a:t>
            </a:r>
          </a:p>
          <a:p>
            <a:r>
              <a:rPr lang="el-GR" sz="1300" b="1" dirty="0" smtClean="0">
                <a:solidFill>
                  <a:schemeClr val="tx2">
                    <a:lumMod val="75000"/>
                  </a:schemeClr>
                </a:solidFill>
              </a:rPr>
              <a:t>ΙΔΙΟΤΗΤΕΣ:</a:t>
            </a:r>
          </a:p>
          <a:p>
            <a:r>
              <a:rPr lang="el-GR" sz="1400" dirty="0" smtClean="0"/>
              <a:t>Όνομα</a:t>
            </a:r>
          </a:p>
          <a:p>
            <a:r>
              <a:rPr lang="el-GR" sz="1400" dirty="0" smtClean="0"/>
              <a:t>Επώνυμο</a:t>
            </a:r>
          </a:p>
          <a:p>
            <a:r>
              <a:rPr lang="el-GR" sz="1400" dirty="0" smtClean="0"/>
              <a:t>Διεύθυνση</a:t>
            </a:r>
          </a:p>
          <a:p>
            <a:r>
              <a:rPr lang="el-GR" dirty="0" smtClean="0"/>
              <a:t>Ανθοπώλης (</a:t>
            </a:r>
            <a:r>
              <a:rPr lang="el-GR" sz="1900" dirty="0" err="1" smtClean="0"/>
              <a:t>Γιώργος,Τζιοβάνι</a:t>
            </a:r>
            <a:r>
              <a:rPr lang="el-GR" sz="1900" dirty="0" smtClean="0"/>
              <a:t>)</a:t>
            </a:r>
          </a:p>
          <a:p>
            <a:r>
              <a:rPr lang="el-GR" sz="1300" b="1" dirty="0" smtClean="0">
                <a:solidFill>
                  <a:schemeClr val="tx2">
                    <a:lumMod val="75000"/>
                  </a:schemeClr>
                </a:solidFill>
              </a:rPr>
              <a:t>ΙΔΙΟΤΗΤΕΣ:</a:t>
            </a:r>
          </a:p>
          <a:p>
            <a:r>
              <a:rPr lang="el-GR" sz="1400" dirty="0" smtClean="0"/>
              <a:t> Επωνυμία</a:t>
            </a:r>
          </a:p>
          <a:p>
            <a:r>
              <a:rPr lang="el-GR" sz="1400" dirty="0" smtClean="0"/>
              <a:t>Όνομα</a:t>
            </a:r>
          </a:p>
          <a:p>
            <a:r>
              <a:rPr lang="el-GR" sz="1400" dirty="0" smtClean="0"/>
              <a:t>Επώνυμο</a:t>
            </a:r>
          </a:p>
          <a:p>
            <a:r>
              <a:rPr lang="el-GR" sz="1400" dirty="0" smtClean="0"/>
              <a:t>Διεύθυνση</a:t>
            </a:r>
          </a:p>
          <a:p>
            <a:r>
              <a:rPr lang="el-GR" sz="1400" dirty="0" smtClean="0"/>
              <a:t>ΑΦΜ</a:t>
            </a:r>
          </a:p>
          <a:p>
            <a:r>
              <a:rPr lang="el-GR" sz="1400" dirty="0" smtClean="0"/>
              <a:t>ΤΗΛ</a:t>
            </a:r>
          </a:p>
          <a:p>
            <a:r>
              <a:rPr lang="el-GR" sz="1400" dirty="0" smtClean="0"/>
              <a:t>Ε</a:t>
            </a:r>
            <a:r>
              <a:rPr lang="en-US" sz="1400" dirty="0" smtClean="0"/>
              <a:t>mail</a:t>
            </a:r>
            <a:endParaRPr lang="el-GR" sz="1400" dirty="0" smtClean="0"/>
          </a:p>
          <a:p>
            <a:r>
              <a:rPr lang="el-GR" sz="1400" dirty="0" smtClean="0"/>
              <a:t>Τραπεζικός Λογαριασμός</a:t>
            </a:r>
          </a:p>
          <a:p>
            <a:r>
              <a:rPr lang="el-GR" sz="1400" dirty="0" err="1" smtClean="0"/>
              <a:t>Κωδ</a:t>
            </a:r>
            <a:r>
              <a:rPr lang="el-GR" sz="1400" dirty="0" smtClean="0"/>
              <a:t> </a:t>
            </a:r>
            <a:r>
              <a:rPr lang="el-GR" sz="1400" dirty="0" err="1" smtClean="0"/>
              <a:t>δικ</a:t>
            </a:r>
            <a:r>
              <a:rPr lang="el-GR" sz="1400" dirty="0" smtClean="0"/>
              <a:t> συν</a:t>
            </a:r>
            <a:endParaRPr lang="el-GR" dirty="0" smtClean="0"/>
          </a:p>
          <a:p>
            <a:pPr>
              <a:buNone/>
            </a:pPr>
            <a:endParaRPr lang="el-GR" dirty="0" smtClean="0"/>
          </a:p>
          <a:p>
            <a:endParaRPr lang="el-GR" dirty="0" smtClean="0"/>
          </a:p>
          <a:p>
            <a:endParaRPr lang="el-GR" dirty="0"/>
          </a:p>
        </p:txBody>
      </p:sp>
      <p:sp>
        <p:nvSpPr>
          <p:cNvPr id="5" name="1 - Τίτλος"/>
          <p:cNvSpPr>
            <a:spLocks noGrp="1"/>
          </p:cNvSpPr>
          <p:nvPr>
            <p:ph type="title"/>
          </p:nvPr>
        </p:nvSpPr>
        <p:spPr>
          <a:xfrm>
            <a:off x="457200" y="320040"/>
            <a:ext cx="7239000" cy="894382"/>
          </a:xfrm>
        </p:spPr>
        <p:txBody>
          <a:bodyPr>
            <a:noAutofit/>
          </a:bodyPr>
          <a:lstStyle/>
          <a:p>
            <a:pPr algn="ctr"/>
            <a:r>
              <a:rPr lang="el-GR" sz="2000" dirty="0" smtClean="0"/>
              <a:t>4.3 </a:t>
            </a:r>
            <a:r>
              <a:rPr lang="el-GR" sz="2000" dirty="0" err="1" smtClean="0"/>
              <a:t>Ομαδοποιηση</a:t>
            </a:r>
            <a:r>
              <a:rPr lang="el-GR" sz="2000" dirty="0" smtClean="0"/>
              <a:t> </a:t>
            </a:r>
            <a:r>
              <a:rPr lang="el-GR" sz="2000" dirty="0" err="1" smtClean="0"/>
              <a:t>Αντικειμενων</a:t>
            </a:r>
            <a:r>
              <a:rPr lang="el-GR" sz="2000" dirty="0" smtClean="0"/>
              <a:t> σε </a:t>
            </a:r>
            <a:r>
              <a:rPr lang="el-GR" sz="2000" dirty="0" err="1" smtClean="0"/>
              <a:t>Κλασεισ</a:t>
            </a:r>
            <a:r>
              <a:rPr lang="el-GR" sz="2000" dirty="0" smtClean="0"/>
              <a:t>: </a:t>
            </a:r>
            <a:r>
              <a:rPr lang="el-GR" sz="2000" dirty="0" err="1" smtClean="0"/>
              <a:t>Αφαιρετικοτητα</a:t>
            </a:r>
            <a:r>
              <a:rPr lang="el-GR" sz="2000" dirty="0" smtClean="0"/>
              <a:t> και </a:t>
            </a:r>
            <a:r>
              <a:rPr lang="el-GR" sz="2000" dirty="0" err="1" smtClean="0"/>
              <a:t>Ενθυλακωση</a:t>
            </a:r>
            <a:endParaRPr lang="el-GR" sz="2000" dirty="0"/>
          </a:p>
        </p:txBody>
      </p:sp>
      <p:sp>
        <p:nvSpPr>
          <p:cNvPr id="6" name="2 - Θέση περιεχομένου"/>
          <p:cNvSpPr txBox="1">
            <a:spLocks/>
          </p:cNvSpPr>
          <p:nvPr/>
        </p:nvSpPr>
        <p:spPr>
          <a:xfrm>
            <a:off x="4286248" y="1500174"/>
            <a:ext cx="3614734" cy="5072098"/>
          </a:xfrm>
          <a:prstGeom prst="rect">
            <a:avLst/>
          </a:prstGeom>
        </p:spPr>
        <p:txBody>
          <a:bodyPr vert="horz">
            <a:normAutofit fontScale="85000" lnSpcReduction="20000"/>
          </a:bodyPr>
          <a:lstStyle/>
          <a:p>
            <a:pPr marL="274320" lvl="0" indent="-274320">
              <a:spcBef>
                <a:spcPts val="600"/>
              </a:spcBef>
              <a:buClr>
                <a:schemeClr val="tx2"/>
              </a:buClr>
              <a:buSzPct val="73000"/>
              <a:buFont typeface="Wingdings 2"/>
              <a:buChar char=""/>
            </a:pPr>
            <a:r>
              <a:rPr lang="el-GR" sz="2600" dirty="0" err="1" smtClean="0"/>
              <a:t>Ταχυμεταφορέας</a:t>
            </a:r>
            <a:r>
              <a:rPr lang="el-GR" sz="2600" dirty="0" smtClean="0"/>
              <a:t> </a:t>
            </a:r>
            <a:r>
              <a:rPr lang="el-GR" sz="1900" dirty="0" smtClean="0"/>
              <a:t>(Φράνκο)</a:t>
            </a:r>
            <a:endParaRPr kumimoji="0" lang="el-GR" sz="19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ts val="600"/>
              </a:spcBef>
              <a:buClr>
                <a:schemeClr val="tx2"/>
              </a:buClr>
              <a:buSzPct val="73000"/>
              <a:buFont typeface="Wingdings 2"/>
              <a:buChar char=""/>
            </a:pPr>
            <a:r>
              <a:rPr lang="el-GR" sz="1400" b="1" dirty="0" smtClean="0">
                <a:solidFill>
                  <a:schemeClr val="tx2">
                    <a:lumMod val="75000"/>
                  </a:schemeClr>
                </a:solidFill>
              </a:rPr>
              <a:t>ΙΔΙΟΤΗΤΕΣ</a:t>
            </a:r>
            <a:r>
              <a:rPr lang="el-GR" sz="1400" dirty="0" smtClean="0"/>
              <a:t>:</a:t>
            </a:r>
          </a:p>
          <a:p>
            <a:pPr marL="274320" indent="-274320">
              <a:spcBef>
                <a:spcPts val="600"/>
              </a:spcBef>
              <a:buClr>
                <a:schemeClr val="tx2"/>
              </a:buClr>
              <a:buSzPct val="73000"/>
              <a:buFont typeface="Wingdings 2"/>
              <a:buChar char=""/>
            </a:pPr>
            <a:r>
              <a:rPr lang="el-GR" sz="1400" dirty="0" smtClean="0"/>
              <a:t> Επωνυμία</a:t>
            </a: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Όνομα</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Επώνυμο</a:t>
            </a:r>
          </a:p>
          <a:p>
            <a:pPr marL="274320" lvl="0" indent="-274320">
              <a:spcBef>
                <a:spcPts val="600"/>
              </a:spcBef>
              <a:buClr>
                <a:schemeClr val="tx2"/>
              </a:buClr>
              <a:buSzPct val="73000"/>
              <a:buFont typeface="Wingdings 2"/>
              <a:buChar char=""/>
              <a:defRPr/>
            </a:pPr>
            <a:r>
              <a:rPr lang="el-GR" sz="1400" dirty="0" smtClean="0"/>
              <a:t>Διεύθυνση</a:t>
            </a:r>
          </a:p>
          <a:p>
            <a:pPr marL="274320" lvl="0" indent="-274320">
              <a:spcBef>
                <a:spcPts val="600"/>
              </a:spcBef>
              <a:buClr>
                <a:schemeClr val="tx2"/>
              </a:buClr>
              <a:buSzPct val="73000"/>
              <a:buFont typeface="Wingdings 2"/>
              <a:buChar char=""/>
              <a:defRPr/>
            </a:pPr>
            <a:r>
              <a:rPr lang="el-GR" sz="1400" dirty="0" smtClean="0"/>
              <a:t>ΑΦΜ</a:t>
            </a:r>
          </a:p>
          <a:p>
            <a:pPr marL="274320" lvl="0" indent="-274320">
              <a:spcBef>
                <a:spcPts val="600"/>
              </a:spcBef>
              <a:buClr>
                <a:schemeClr val="tx2"/>
              </a:buClr>
              <a:buSzPct val="73000"/>
              <a:buFont typeface="Wingdings 2"/>
              <a:buChar char=""/>
              <a:defRPr/>
            </a:pPr>
            <a:r>
              <a:rPr lang="el-GR" sz="1400" dirty="0" smtClean="0"/>
              <a:t>ΤΗΛ</a:t>
            </a:r>
          </a:p>
          <a:p>
            <a:pPr marL="274320" lvl="0" indent="-274320">
              <a:spcBef>
                <a:spcPts val="600"/>
              </a:spcBef>
              <a:buClr>
                <a:schemeClr val="tx2"/>
              </a:buClr>
              <a:buSzPct val="73000"/>
              <a:buFont typeface="Wingdings 2"/>
              <a:buChar char=""/>
              <a:defRPr/>
            </a:pPr>
            <a:r>
              <a:rPr lang="el-GR" sz="1400" dirty="0" smtClean="0"/>
              <a:t>Ε</a:t>
            </a:r>
            <a:r>
              <a:rPr lang="en-US" sz="1400" dirty="0" smtClean="0"/>
              <a:t>mail</a:t>
            </a: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ts val="600"/>
              </a:spcBef>
              <a:buClr>
                <a:schemeClr val="tx2"/>
              </a:buClr>
              <a:buSzPct val="73000"/>
              <a:buFont typeface="Wingdings 2"/>
              <a:buChar char=""/>
            </a:pPr>
            <a:r>
              <a:rPr lang="el-GR" sz="1400" dirty="0" smtClean="0"/>
              <a:t>Τύπος:</a:t>
            </a:r>
            <a:endParaRPr lang="en-US" sz="1400" dirty="0" smtClean="0"/>
          </a:p>
          <a:p>
            <a:pPr marL="274320" lvl="0" indent="-274320">
              <a:spcBef>
                <a:spcPts val="600"/>
              </a:spcBef>
              <a:buClr>
                <a:schemeClr val="tx2"/>
              </a:buClr>
              <a:buSzPct val="73000"/>
              <a:buFont typeface="Wingdings 2"/>
              <a:buChar char=""/>
            </a:pPr>
            <a:r>
              <a:rPr lang="el-GR" sz="2600" dirty="0" smtClean="0"/>
              <a:t>Ανθοδέτης </a:t>
            </a:r>
            <a:r>
              <a:rPr lang="el-GR" sz="1900" dirty="0" smtClean="0"/>
              <a:t>(Αντόνιο)</a:t>
            </a:r>
            <a:endParaRPr kumimoji="0" lang="el-GR" sz="19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1" i="0" u="none" strike="noStrike" kern="1200" cap="none" spc="0" normalizeH="0" baseline="0" noProof="0" dirty="0" smtClean="0">
                <a:ln>
                  <a:noFill/>
                </a:ln>
                <a:solidFill>
                  <a:schemeClr val="tx2">
                    <a:lumMod val="75000"/>
                  </a:schemeClr>
                </a:solidFill>
                <a:effectLst/>
                <a:uLnTx/>
                <a:uFillTx/>
                <a:latin typeface="+mn-lt"/>
                <a:ea typeface="+mn-ea"/>
                <a:cs typeface="+mn-cs"/>
              </a:rPr>
              <a:t>ΙΔΙΟΤΗΤΕΣ</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 Επωνυμία</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Όνομα</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Επώνυμο</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Διεύθυνση</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ΑΦΜ</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ΤΗΛ</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Ε</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mail</a:t>
            </a: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l-GR" sz="1400" dirty="0" smtClean="0"/>
              <a:t>Ειδικότητα:</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l-GR" sz="1400" dirty="0" smtClean="0"/>
              <a:t>Ωριαία αμοιβή:</a:t>
            </a:r>
            <a:endParaRPr lang="en-US" sz="1400" dirty="0" smtClean="0"/>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609416"/>
            <a:ext cx="7786742" cy="4962856"/>
          </a:xfrm>
        </p:spPr>
        <p:txBody>
          <a:bodyPr>
            <a:normAutofit/>
          </a:bodyPr>
          <a:lstStyle/>
          <a:p>
            <a:r>
              <a:rPr lang="el-GR" sz="1800" dirty="0" smtClean="0"/>
              <a:t>Η διαγραμματική αναπαράσταση της σχέσης κληρονομικότητας που μόλις περιγράψαμε γίνεται με τη βοήθεια του ειδικού συμβόλου γενίκευσης</a:t>
            </a:r>
            <a:endParaRPr lang="el-GR" sz="1800" dirty="0"/>
          </a:p>
        </p:txBody>
      </p:sp>
      <p:sp>
        <p:nvSpPr>
          <p:cNvPr id="4" name="1 - Τίτλος"/>
          <p:cNvSpPr>
            <a:spLocks noGrp="1"/>
          </p:cNvSpPr>
          <p:nvPr>
            <p:ph type="title"/>
          </p:nvPr>
        </p:nvSpPr>
        <p:spPr/>
        <p:txBody>
          <a:bodyPr>
            <a:normAutofit fontScale="90000"/>
          </a:bodyPr>
          <a:lstStyle/>
          <a:p>
            <a:pPr algn="ctr"/>
            <a:r>
              <a:rPr lang="el-GR" sz="2800" dirty="0" smtClean="0">
                <a:solidFill>
                  <a:srgbClr val="FF0000"/>
                </a:solidFill>
              </a:rPr>
              <a:t>4.4</a:t>
            </a:r>
            <a:r>
              <a:rPr lang="el-GR" sz="2800" dirty="0" smtClean="0"/>
              <a:t> Η </a:t>
            </a:r>
            <a:r>
              <a:rPr lang="el-GR" sz="2800" dirty="0" err="1" smtClean="0"/>
              <a:t>Αντικειμενοστραφησ«Οικογενεια</a:t>
            </a:r>
            <a:r>
              <a:rPr lang="el-GR" sz="2800" dirty="0" smtClean="0"/>
              <a:t>»   </a:t>
            </a:r>
            <a:r>
              <a:rPr lang="el-GR" sz="2800" dirty="0" err="1" smtClean="0"/>
              <a:t>Κλασεισ</a:t>
            </a:r>
            <a:r>
              <a:rPr lang="el-GR" sz="2800" dirty="0" smtClean="0"/>
              <a:t> - </a:t>
            </a:r>
            <a:r>
              <a:rPr lang="el-GR" sz="2800" dirty="0" err="1" smtClean="0"/>
              <a:t>Προγονοι</a:t>
            </a:r>
            <a:r>
              <a:rPr lang="el-GR" sz="2800" dirty="0" smtClean="0"/>
              <a:t> </a:t>
            </a:r>
            <a:br>
              <a:rPr lang="el-GR" sz="2800" dirty="0" smtClean="0"/>
            </a:br>
            <a:r>
              <a:rPr lang="el-GR" sz="2800" dirty="0" err="1" smtClean="0"/>
              <a:t>Κλασεισ</a:t>
            </a:r>
            <a:r>
              <a:rPr lang="el-GR" sz="2800" dirty="0" smtClean="0"/>
              <a:t> - </a:t>
            </a:r>
            <a:r>
              <a:rPr lang="el-GR" sz="2800" dirty="0" err="1" smtClean="0"/>
              <a:t>Απογονοι</a:t>
            </a:r>
            <a:endParaRPr lang="el-GR" sz="2800" dirty="0"/>
          </a:p>
        </p:txBody>
      </p:sp>
      <p:grpSp>
        <p:nvGrpSpPr>
          <p:cNvPr id="5" name="4 - Ομάδα"/>
          <p:cNvGrpSpPr/>
          <p:nvPr/>
        </p:nvGrpSpPr>
        <p:grpSpPr>
          <a:xfrm>
            <a:off x="214282" y="2643182"/>
            <a:ext cx="7643866" cy="3691114"/>
            <a:chOff x="285720" y="839551"/>
            <a:chExt cx="7643866" cy="4067596"/>
          </a:xfrm>
        </p:grpSpPr>
        <p:grpSp>
          <p:nvGrpSpPr>
            <p:cNvPr id="6" name="20 - Ομάδα"/>
            <p:cNvGrpSpPr/>
            <p:nvPr/>
          </p:nvGrpSpPr>
          <p:grpSpPr>
            <a:xfrm>
              <a:off x="285720" y="839551"/>
              <a:ext cx="7643866" cy="4067596"/>
              <a:chOff x="214282" y="1053865"/>
              <a:chExt cx="7643866" cy="4067596"/>
            </a:xfrm>
          </p:grpSpPr>
          <p:sp>
            <p:nvSpPr>
              <p:cNvPr id="11" name="10 - TextBox"/>
              <p:cNvSpPr txBox="1"/>
              <p:nvPr/>
            </p:nvSpPr>
            <p:spPr>
              <a:xfrm>
                <a:off x="2643174" y="1053865"/>
                <a:ext cx="2643206" cy="1763899"/>
              </a:xfrm>
              <a:prstGeom prst="rect">
                <a:avLst/>
              </a:prstGeom>
              <a:noFill/>
              <a:ln>
                <a:solidFill>
                  <a:schemeClr val="tx1"/>
                </a:solidFill>
              </a:ln>
            </p:spPr>
            <p:txBody>
              <a:bodyPr wrap="square" rtlCol="0">
                <a:spAutoFit/>
              </a:bodyPr>
              <a:lstStyle/>
              <a:p>
                <a:r>
                  <a:rPr lang="el-GR" sz="1200" dirty="0" smtClean="0">
                    <a:solidFill>
                      <a:srgbClr val="FF0000"/>
                    </a:solidFill>
                  </a:rPr>
                  <a:t>Επαγγελματίας</a:t>
                </a:r>
              </a:p>
              <a:p>
                <a:r>
                  <a:rPr lang="el-GR" sz="1200" dirty="0" smtClean="0"/>
                  <a:t>Επωνυμία:</a:t>
                </a:r>
              </a:p>
              <a:p>
                <a:r>
                  <a:rPr lang="el-GR" sz="1200" dirty="0" smtClean="0"/>
                  <a:t>Όνομα:</a:t>
                </a:r>
              </a:p>
              <a:p>
                <a:r>
                  <a:rPr lang="el-GR" sz="1200" dirty="0" smtClean="0"/>
                  <a:t>Επώνυμο ιδιοκτήτη:</a:t>
                </a:r>
              </a:p>
              <a:p>
                <a:r>
                  <a:rPr lang="el-GR" sz="1200" dirty="0" smtClean="0"/>
                  <a:t>Διεύθυνση:</a:t>
                </a:r>
              </a:p>
              <a:p>
                <a:r>
                  <a:rPr lang="el-GR" sz="1200" dirty="0" smtClean="0"/>
                  <a:t>ΑΦΜ :</a:t>
                </a:r>
              </a:p>
              <a:p>
                <a:r>
                  <a:rPr lang="el-GR" sz="1200" dirty="0" smtClean="0"/>
                  <a:t>ΤΗΛ:</a:t>
                </a:r>
              </a:p>
              <a:p>
                <a:r>
                  <a:rPr lang="el-GR" sz="1200" dirty="0" smtClean="0"/>
                  <a:t>Ε</a:t>
                </a:r>
                <a:r>
                  <a:rPr lang="en-US" sz="1200" dirty="0" smtClean="0"/>
                  <a:t>mail</a:t>
                </a:r>
                <a:r>
                  <a:rPr lang="el-GR" sz="1200" dirty="0" smtClean="0"/>
                  <a:t>:</a:t>
                </a:r>
                <a:endParaRPr lang="en-US" sz="1200" dirty="0" smtClean="0"/>
              </a:p>
            </p:txBody>
          </p:sp>
          <p:sp>
            <p:nvSpPr>
              <p:cNvPr id="12" name="11 - TextBox"/>
              <p:cNvSpPr txBox="1"/>
              <p:nvPr/>
            </p:nvSpPr>
            <p:spPr>
              <a:xfrm>
                <a:off x="2714612" y="3357562"/>
                <a:ext cx="2571768" cy="1763899"/>
              </a:xfrm>
              <a:prstGeom prst="rect">
                <a:avLst/>
              </a:prstGeom>
              <a:noFill/>
              <a:ln>
                <a:solidFill>
                  <a:schemeClr val="tx1"/>
                </a:solidFill>
              </a:ln>
            </p:spPr>
            <p:txBody>
              <a:bodyPr wrap="square" rtlCol="0">
                <a:spAutoFit/>
              </a:bodyPr>
              <a:lstStyle/>
              <a:p>
                <a:r>
                  <a:rPr lang="el-GR" sz="1200" dirty="0" smtClean="0">
                    <a:solidFill>
                      <a:srgbClr val="FF0000"/>
                    </a:solidFill>
                  </a:rPr>
                  <a:t>Ανθοπώλης</a:t>
                </a:r>
              </a:p>
              <a:p>
                <a:r>
                  <a:rPr lang="en-US" sz="1200" dirty="0" smtClean="0"/>
                  <a:t>T</a:t>
                </a:r>
                <a:r>
                  <a:rPr lang="el-GR" sz="1200" dirty="0" err="1" smtClean="0"/>
                  <a:t>ραπεζικός</a:t>
                </a:r>
                <a:r>
                  <a:rPr lang="el-GR" sz="1200" dirty="0" smtClean="0"/>
                  <a:t> Λογαριασμός:</a:t>
                </a:r>
              </a:p>
              <a:p>
                <a:r>
                  <a:rPr lang="el-GR" sz="1200" dirty="0" err="1" smtClean="0"/>
                  <a:t>Κωδ</a:t>
                </a:r>
                <a:r>
                  <a:rPr lang="el-GR" sz="1200" dirty="0" smtClean="0"/>
                  <a:t> </a:t>
                </a:r>
                <a:r>
                  <a:rPr lang="el-GR" sz="1200" dirty="0" err="1" smtClean="0"/>
                  <a:t>δικ</a:t>
                </a:r>
                <a:r>
                  <a:rPr lang="el-GR" sz="1200" dirty="0" smtClean="0"/>
                  <a:t> συν:</a:t>
                </a:r>
              </a:p>
              <a:p>
                <a:r>
                  <a:rPr lang="el-GR" sz="1200" dirty="0" err="1" smtClean="0">
                    <a:solidFill>
                      <a:srgbClr val="00B050"/>
                    </a:solidFill>
                  </a:rPr>
                  <a:t>ΔέχεταιΠαραγγελία</a:t>
                </a:r>
                <a:r>
                  <a:rPr lang="el-GR" sz="1200" dirty="0" smtClean="0">
                    <a:solidFill>
                      <a:srgbClr val="00B050"/>
                    </a:solidFill>
                  </a:rPr>
                  <a:t>()</a:t>
                </a:r>
              </a:p>
              <a:p>
                <a:r>
                  <a:rPr lang="el-GR" sz="1200" dirty="0" err="1" smtClean="0">
                    <a:solidFill>
                      <a:srgbClr val="00B050"/>
                    </a:solidFill>
                  </a:rPr>
                  <a:t>ΖητάΣυνεργασία</a:t>
                </a:r>
                <a:r>
                  <a:rPr lang="el-GR" sz="1200" dirty="0" smtClean="0">
                    <a:solidFill>
                      <a:srgbClr val="00B050"/>
                    </a:solidFill>
                  </a:rPr>
                  <a:t>()</a:t>
                </a:r>
                <a:endParaRPr lang="en-US" sz="1200" dirty="0" smtClean="0"/>
              </a:p>
              <a:p>
                <a:r>
                  <a:rPr lang="el-GR" sz="1200" dirty="0" err="1" smtClean="0">
                    <a:solidFill>
                      <a:srgbClr val="00B050"/>
                    </a:solidFill>
                  </a:rPr>
                  <a:t>ΑποδέχεταιΣυνεργασία</a:t>
                </a:r>
                <a:r>
                  <a:rPr lang="el-GR" sz="1200" dirty="0" smtClean="0">
                    <a:solidFill>
                      <a:srgbClr val="00B050"/>
                    </a:solidFill>
                  </a:rPr>
                  <a:t>()</a:t>
                </a:r>
              </a:p>
              <a:p>
                <a:r>
                  <a:rPr lang="el-GR" sz="1200" dirty="0" err="1" smtClean="0">
                    <a:solidFill>
                      <a:srgbClr val="00B050"/>
                    </a:solidFill>
                  </a:rPr>
                  <a:t>ΑναθέτειΑνθοδεσία</a:t>
                </a:r>
                <a:r>
                  <a:rPr lang="el-GR" sz="1200" dirty="0" smtClean="0">
                    <a:solidFill>
                      <a:srgbClr val="00B050"/>
                    </a:solidFill>
                  </a:rPr>
                  <a:t>() </a:t>
                </a:r>
                <a:r>
                  <a:rPr lang="el-GR" sz="1200" dirty="0" err="1" smtClean="0">
                    <a:solidFill>
                      <a:srgbClr val="00B050"/>
                    </a:solidFill>
                  </a:rPr>
                  <a:t>ΑναθέτειΠαράδοση</a:t>
                </a:r>
                <a:r>
                  <a:rPr lang="el-GR" sz="1200" dirty="0" smtClean="0">
                    <a:solidFill>
                      <a:srgbClr val="00B050"/>
                    </a:solidFill>
                  </a:rPr>
                  <a:t>()</a:t>
                </a:r>
                <a:endParaRPr lang="el-GR" dirty="0">
                  <a:solidFill>
                    <a:srgbClr val="00B050"/>
                  </a:solidFill>
                </a:endParaRPr>
              </a:p>
            </p:txBody>
          </p:sp>
          <p:sp>
            <p:nvSpPr>
              <p:cNvPr id="13" name="12 - TextBox"/>
              <p:cNvSpPr txBox="1"/>
              <p:nvPr/>
            </p:nvSpPr>
            <p:spPr>
              <a:xfrm>
                <a:off x="5572132" y="3857628"/>
                <a:ext cx="2286016" cy="646331"/>
              </a:xfrm>
              <a:prstGeom prst="rect">
                <a:avLst/>
              </a:prstGeom>
              <a:noFill/>
              <a:ln>
                <a:solidFill>
                  <a:schemeClr val="tx1"/>
                </a:solidFill>
              </a:ln>
            </p:spPr>
            <p:txBody>
              <a:bodyPr wrap="square" rtlCol="0">
                <a:spAutoFit/>
              </a:bodyPr>
              <a:lstStyle/>
              <a:p>
                <a:r>
                  <a:rPr lang="el-GR" sz="1200" dirty="0" err="1" smtClean="0">
                    <a:solidFill>
                      <a:srgbClr val="FF0000"/>
                    </a:solidFill>
                  </a:rPr>
                  <a:t>Ταχυμεταφορέας</a:t>
                </a:r>
                <a:endParaRPr lang="el-GR" sz="1200" dirty="0" smtClean="0">
                  <a:solidFill>
                    <a:srgbClr val="FF0000"/>
                  </a:solidFill>
                </a:endParaRPr>
              </a:p>
              <a:p>
                <a:r>
                  <a:rPr lang="el-GR" sz="1200" dirty="0" smtClean="0"/>
                  <a:t>Τύπος:</a:t>
                </a:r>
                <a:endParaRPr lang="en-US" sz="1200" dirty="0" smtClean="0"/>
              </a:p>
              <a:p>
                <a:r>
                  <a:rPr lang="el-GR" sz="1200" dirty="0" err="1" smtClean="0">
                    <a:solidFill>
                      <a:srgbClr val="00B050"/>
                    </a:solidFill>
                  </a:rPr>
                  <a:t>ΠαραδίδειΑνθοδέσμη</a:t>
                </a:r>
                <a:r>
                  <a:rPr lang="el-GR" sz="1200" dirty="0" smtClean="0">
                    <a:solidFill>
                      <a:srgbClr val="00B050"/>
                    </a:solidFill>
                  </a:rPr>
                  <a:t>()</a:t>
                </a:r>
                <a:endParaRPr lang="el-GR" dirty="0">
                  <a:solidFill>
                    <a:srgbClr val="00B050"/>
                  </a:solidFill>
                </a:endParaRPr>
              </a:p>
            </p:txBody>
          </p:sp>
          <p:sp>
            <p:nvSpPr>
              <p:cNvPr id="14" name="13 - TextBox"/>
              <p:cNvSpPr txBox="1"/>
              <p:nvPr/>
            </p:nvSpPr>
            <p:spPr>
              <a:xfrm>
                <a:off x="214282" y="3786190"/>
                <a:ext cx="2285984" cy="830997"/>
              </a:xfrm>
              <a:prstGeom prst="rect">
                <a:avLst/>
              </a:prstGeom>
              <a:noFill/>
              <a:ln>
                <a:solidFill>
                  <a:schemeClr val="tx1"/>
                </a:solidFill>
              </a:ln>
            </p:spPr>
            <p:txBody>
              <a:bodyPr wrap="square" rtlCol="0">
                <a:spAutoFit/>
              </a:bodyPr>
              <a:lstStyle/>
              <a:p>
                <a:r>
                  <a:rPr lang="el-GR" sz="1200" dirty="0" smtClean="0">
                    <a:solidFill>
                      <a:srgbClr val="FF0000"/>
                    </a:solidFill>
                  </a:rPr>
                  <a:t>Ανθοδέτης</a:t>
                </a:r>
              </a:p>
              <a:p>
                <a:r>
                  <a:rPr lang="el-GR" sz="1200" dirty="0" smtClean="0"/>
                  <a:t>Ειδικότητα:</a:t>
                </a:r>
              </a:p>
              <a:p>
                <a:r>
                  <a:rPr lang="el-GR" sz="1200" dirty="0" smtClean="0"/>
                  <a:t>Ωριαία αμοιβή:</a:t>
                </a:r>
                <a:endParaRPr lang="en-US" sz="1200" dirty="0" smtClean="0"/>
              </a:p>
              <a:p>
                <a:r>
                  <a:rPr lang="el-GR" sz="1200" dirty="0" err="1" smtClean="0">
                    <a:solidFill>
                      <a:srgbClr val="00B050"/>
                    </a:solidFill>
                  </a:rPr>
                  <a:t>ΕτοιμάζειΑνθοδέσμη</a:t>
                </a:r>
                <a:r>
                  <a:rPr lang="el-GR" sz="1200" dirty="0" smtClean="0">
                    <a:solidFill>
                      <a:srgbClr val="00B050"/>
                    </a:solidFill>
                  </a:rPr>
                  <a:t>()</a:t>
                </a:r>
                <a:endParaRPr lang="el-GR" dirty="0">
                  <a:solidFill>
                    <a:srgbClr val="00B050"/>
                  </a:solidFill>
                </a:endParaRPr>
              </a:p>
            </p:txBody>
          </p:sp>
        </p:grpSp>
        <p:cxnSp>
          <p:nvCxnSpPr>
            <p:cNvPr id="7" name="6 - Ευθεία γραμμή σύνδεσης"/>
            <p:cNvCxnSpPr/>
            <p:nvPr/>
          </p:nvCxnSpPr>
          <p:spPr>
            <a:xfrm>
              <a:off x="928662" y="2857496"/>
              <a:ext cx="592935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rot="5400000">
              <a:off x="571472" y="3214686"/>
              <a:ext cx="71438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rot="5400000">
              <a:off x="6465901" y="3249611"/>
              <a:ext cx="78581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a:stCxn id="12" idx="0"/>
              <a:endCxn id="11" idx="2"/>
            </p:cNvCxnSpPr>
            <p:nvPr/>
          </p:nvCxnSpPr>
          <p:spPr>
            <a:xfrm rot="16200000" flipV="1">
              <a:off x="3784176" y="2855489"/>
              <a:ext cx="539798" cy="357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15" name="14 - Ευθύγραμμο βέλος σύνδεσης"/>
          <p:cNvCxnSpPr/>
          <p:nvPr/>
        </p:nvCxnSpPr>
        <p:spPr>
          <a:xfrm rot="5400000" flipH="1" flipV="1">
            <a:off x="1715274" y="2356636"/>
            <a:ext cx="28575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18 - Επεξήγηση με στρογγυλεμένο παραλληλόγραμμο"/>
          <p:cNvSpPr/>
          <p:nvPr/>
        </p:nvSpPr>
        <p:spPr>
          <a:xfrm>
            <a:off x="428596" y="2643182"/>
            <a:ext cx="1785950" cy="785818"/>
          </a:xfrm>
          <a:prstGeom prst="wedgeRoundRectCallout">
            <a:avLst>
              <a:gd name="adj1" fmla="val 66860"/>
              <a:gd name="adj2" fmla="val 72403"/>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smtClean="0">
                <a:solidFill>
                  <a:schemeClr val="tx1"/>
                </a:solidFill>
              </a:rPr>
              <a:t>Υπερκλάση</a:t>
            </a:r>
            <a:r>
              <a:rPr lang="el-GR" sz="1600" dirty="0" smtClean="0">
                <a:solidFill>
                  <a:schemeClr val="tx1"/>
                </a:solidFill>
              </a:rPr>
              <a:t> (πρόγονος) επαγγελματίας</a:t>
            </a:r>
            <a:endParaRPr lang="el-GR" sz="1600" dirty="0">
              <a:solidFill>
                <a:schemeClr val="tx1"/>
              </a:solidFill>
            </a:endParaRPr>
          </a:p>
        </p:txBody>
      </p:sp>
      <p:sp>
        <p:nvSpPr>
          <p:cNvPr id="20" name="19 - Επεξήγηση με στρογγυλεμένο παραλληλόγραμμο"/>
          <p:cNvSpPr/>
          <p:nvPr/>
        </p:nvSpPr>
        <p:spPr>
          <a:xfrm>
            <a:off x="5715008" y="2786058"/>
            <a:ext cx="2357454" cy="1000132"/>
          </a:xfrm>
          <a:prstGeom prst="wedgeRoundRectCallout">
            <a:avLst>
              <a:gd name="adj1" fmla="val -92151"/>
              <a:gd name="adj2" fmla="val 131734"/>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Υποκλάσεις (απόγονοι) </a:t>
            </a:r>
            <a:r>
              <a:rPr lang="el-GR" sz="1600" dirty="0" err="1" smtClean="0">
                <a:solidFill>
                  <a:schemeClr val="tx1"/>
                </a:solidFill>
              </a:rPr>
              <a:t>Ανθοδέτης,ΑνθοπώληςΤαχυμεταφορέας</a:t>
            </a:r>
            <a:endParaRPr lang="el-GR" sz="1600" dirty="0">
              <a:solidFill>
                <a:schemeClr val="tx1"/>
              </a:solidFill>
            </a:endParaRPr>
          </a:p>
        </p:txBody>
      </p:sp>
      <p:sp>
        <p:nvSpPr>
          <p:cNvPr id="25" name="24 - Επεξήγηση με στρογγυλεμένο παραλληλόγραμμο"/>
          <p:cNvSpPr/>
          <p:nvPr/>
        </p:nvSpPr>
        <p:spPr>
          <a:xfrm>
            <a:off x="5929322" y="1000108"/>
            <a:ext cx="2071702" cy="428628"/>
          </a:xfrm>
          <a:prstGeom prst="wedgeRoundRectCallout">
            <a:avLst>
              <a:gd name="adj1" fmla="val -129545"/>
              <a:gd name="adj2" fmla="val 530516"/>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Κοινές ιδιότητες</a:t>
            </a:r>
            <a:endParaRPr lang="el-GR" sz="1600" dirty="0">
              <a:solidFill>
                <a:schemeClr val="tx1"/>
              </a:solidFill>
            </a:endParaRPr>
          </a:p>
        </p:txBody>
      </p:sp>
      <p:sp>
        <p:nvSpPr>
          <p:cNvPr id="26" name="25 - Επεξήγηση με στρογγυλεμένο παραλληλόγραμμο"/>
          <p:cNvSpPr/>
          <p:nvPr/>
        </p:nvSpPr>
        <p:spPr>
          <a:xfrm>
            <a:off x="5715008" y="6072206"/>
            <a:ext cx="2071702" cy="428628"/>
          </a:xfrm>
          <a:prstGeom prst="wedgeRoundRectCallout">
            <a:avLst>
              <a:gd name="adj1" fmla="val -142692"/>
              <a:gd name="adj2" fmla="val -266074"/>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Μοναδικές ιδιότητες</a:t>
            </a:r>
            <a:endParaRPr lang="el-G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2844" y="357166"/>
          <a:ext cx="7572428" cy="3203448"/>
        </p:xfrm>
        <a:graphic>
          <a:graphicData uri="http://schemas.openxmlformats.org/drawingml/2006/table">
            <a:tbl>
              <a:tblPr/>
              <a:tblGrid>
                <a:gridCol w="7572428"/>
              </a:tblGrid>
              <a:tr h="282906">
                <a:tc>
                  <a:txBody>
                    <a:bodyPr/>
                    <a:lstStyle/>
                    <a:p>
                      <a:pPr marL="457200" algn="ctr">
                        <a:lnSpc>
                          <a:spcPct val="115000"/>
                        </a:lnSpc>
                        <a:spcBef>
                          <a:spcPts val="600"/>
                        </a:spcBef>
                        <a:spcAft>
                          <a:spcPts val="600"/>
                        </a:spcAft>
                      </a:pPr>
                      <a:r>
                        <a:rPr lang="el-GR" sz="1800" b="1" dirty="0">
                          <a:latin typeface="Calibri"/>
                          <a:ea typeface="Calibri"/>
                          <a:cs typeface="Times New Roman"/>
                        </a:rPr>
                        <a:t>  </a:t>
                      </a:r>
                      <a:r>
                        <a:rPr lang="el-GR" sz="1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ΔραστηριΟτητα</a:t>
                      </a:r>
                      <a:r>
                        <a:rPr lang="el-GR" sz="1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4 – </a:t>
                      </a:r>
                      <a:r>
                        <a:rPr lang="el-GR" sz="1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ΔιαγραμματικΗ</a:t>
                      </a:r>
                      <a:r>
                        <a:rPr lang="el-GR" sz="1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1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αναπαρΑσταση</a:t>
                      </a:r>
                      <a:r>
                        <a:rPr lang="el-GR" sz="1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1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εικΟναΣ</a:t>
                      </a:r>
                      <a:r>
                        <a:rPr lang="el-GR" sz="1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1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γεωμετρικΩν</a:t>
                      </a:r>
                      <a:r>
                        <a:rPr lang="el-GR" sz="1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1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σχημΑτων</a:t>
                      </a:r>
                      <a:endParaRPr lang="el-GR" sz="1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a:txBody>
                  <a:tcPr marL="66421" marR="66421" marT="0" marB="0" anchor="ctr">
                    <a:lnL w="12700" cap="flat" cmpd="sng" algn="ctr">
                      <a:solidFill>
                        <a:srgbClr val="C2E4FE"/>
                      </a:solidFill>
                      <a:prstDash val="solid"/>
                      <a:round/>
                      <a:headEnd type="none" w="med" len="med"/>
                      <a:tailEnd type="none" w="med" len="med"/>
                    </a:lnL>
                    <a:lnR w="12700" cap="flat" cmpd="sng" algn="ctr">
                      <a:solidFill>
                        <a:srgbClr val="C2E4FE"/>
                      </a:solidFill>
                      <a:prstDash val="solid"/>
                      <a:round/>
                      <a:headEnd type="none" w="med" len="med"/>
                      <a:tailEnd type="none" w="med" len="med"/>
                    </a:lnR>
                    <a:lnT w="12700" cap="flat" cmpd="sng" algn="ctr">
                      <a:solidFill>
                        <a:srgbClr val="C2E4FE"/>
                      </a:solidFill>
                      <a:prstDash val="solid"/>
                      <a:round/>
                      <a:headEnd type="none" w="med" len="med"/>
                      <a:tailEnd type="none" w="med" len="med"/>
                    </a:lnT>
                    <a:lnB w="12700" cap="flat" cmpd="sng" algn="ctr">
                      <a:solidFill>
                        <a:srgbClr val="C2E4FE"/>
                      </a:solidFill>
                      <a:prstDash val="solid"/>
                      <a:round/>
                      <a:headEnd type="none" w="med" len="med"/>
                      <a:tailEnd type="none" w="med" len="med"/>
                    </a:lnB>
                    <a:noFill/>
                  </a:tcPr>
                </a:tc>
              </a:tr>
              <a:tr h="1546140">
                <a:tc>
                  <a:txBody>
                    <a:bodyPr/>
                    <a:lstStyle/>
                    <a:p>
                      <a:pPr marL="457200" algn="just">
                        <a:lnSpc>
                          <a:spcPct val="115000"/>
                        </a:lnSpc>
                        <a:spcBef>
                          <a:spcPts val="600"/>
                        </a:spcBef>
                        <a:spcAft>
                          <a:spcPts val="600"/>
                        </a:spcAft>
                      </a:pPr>
                      <a:endParaRPr lang="el-GR" sz="1400" dirty="0" smtClean="0">
                        <a:latin typeface="Calibri"/>
                        <a:ea typeface="Calibri"/>
                        <a:cs typeface="Times New Roman"/>
                      </a:endParaRPr>
                    </a:p>
                    <a:p>
                      <a:pPr marL="457200" algn="just">
                        <a:lnSpc>
                          <a:spcPct val="115000"/>
                        </a:lnSpc>
                        <a:spcBef>
                          <a:spcPts val="600"/>
                        </a:spcBef>
                        <a:spcAft>
                          <a:spcPts val="600"/>
                        </a:spcAft>
                      </a:pPr>
                      <a:r>
                        <a:rPr lang="el-GR" sz="1400" dirty="0" smtClean="0">
                          <a:latin typeface="Calibri"/>
                          <a:ea typeface="Calibri"/>
                          <a:cs typeface="Times New Roman"/>
                        </a:rPr>
                        <a:t>Θεωρείστε </a:t>
                      </a:r>
                      <a:r>
                        <a:rPr lang="el-GR" sz="1400" dirty="0">
                          <a:latin typeface="Calibri"/>
                          <a:ea typeface="Calibri"/>
                          <a:cs typeface="Times New Roman"/>
                        </a:rPr>
                        <a:t>ότι στην εφαρμογή σχεδιασμού εικόνων η σύνδεση μεταξύ αντικειμένων γεωμετρικών σχημάτων είναι επιτρεπτή μόνο για κάποια είδη σχημάτων.</a:t>
                      </a:r>
                    </a:p>
                    <a:p>
                      <a:pPr marL="457200" algn="just">
                        <a:lnSpc>
                          <a:spcPct val="115000"/>
                        </a:lnSpc>
                        <a:spcBef>
                          <a:spcPts val="600"/>
                        </a:spcBef>
                        <a:spcAft>
                          <a:spcPts val="600"/>
                        </a:spcAft>
                      </a:pPr>
                      <a:r>
                        <a:rPr lang="el-GR" sz="1400" dirty="0" smtClean="0">
                          <a:latin typeface="Calibri"/>
                          <a:ea typeface="Calibri"/>
                          <a:cs typeface="Times New Roman"/>
                        </a:rPr>
                        <a:t>Α) Με </a:t>
                      </a:r>
                      <a:r>
                        <a:rPr lang="el-GR" sz="1400" dirty="0">
                          <a:latin typeface="Calibri"/>
                          <a:ea typeface="Calibri"/>
                          <a:cs typeface="Times New Roman"/>
                        </a:rPr>
                        <a:t>βάση την Εικόνα </a:t>
                      </a:r>
                      <a:r>
                        <a:rPr lang="el-GR" sz="1400" dirty="0" smtClean="0">
                          <a:latin typeface="Calibri"/>
                          <a:ea typeface="Calibri"/>
                          <a:cs typeface="Times New Roman"/>
                        </a:rPr>
                        <a:t>ποια </a:t>
                      </a:r>
                      <a:r>
                        <a:rPr lang="el-GR" sz="1400" dirty="0">
                          <a:latin typeface="Calibri"/>
                          <a:ea typeface="Calibri"/>
                          <a:cs typeface="Times New Roman"/>
                        </a:rPr>
                        <a:t>είναι τα σχήματα αυτά; </a:t>
                      </a:r>
                    </a:p>
                    <a:p>
                      <a:pPr marL="457200" algn="just">
                        <a:lnSpc>
                          <a:spcPct val="115000"/>
                        </a:lnSpc>
                        <a:spcBef>
                          <a:spcPts val="600"/>
                        </a:spcBef>
                        <a:spcAft>
                          <a:spcPts val="600"/>
                        </a:spcAft>
                      </a:pPr>
                      <a:r>
                        <a:rPr lang="el-GR" sz="1400" dirty="0" smtClean="0">
                          <a:latin typeface="Calibri"/>
                          <a:ea typeface="Calibri"/>
                          <a:cs typeface="Times New Roman"/>
                        </a:rPr>
                        <a:t>Β) Δώστε </a:t>
                      </a:r>
                      <a:r>
                        <a:rPr lang="el-GR" sz="1400" dirty="0">
                          <a:latin typeface="Calibri"/>
                          <a:ea typeface="Calibri"/>
                          <a:cs typeface="Times New Roman"/>
                        </a:rPr>
                        <a:t>τη διαγραμματική αναπαράσταση που να περιγράφει την εικόνα συνδέοντας κατάλληλα τις τρεις κλάσεις που αναφέρθηκαν στο παράδειγμα: «Σχεδιασμός Εικόνων με Γεωμετρικά Σχήματα».</a:t>
                      </a:r>
                    </a:p>
                    <a:p>
                      <a:pPr algn="ctr">
                        <a:lnSpc>
                          <a:spcPct val="115000"/>
                        </a:lnSpc>
                        <a:spcBef>
                          <a:spcPts val="600"/>
                        </a:spcBef>
                        <a:spcAft>
                          <a:spcPts val="1000"/>
                        </a:spcAft>
                      </a:pPr>
                      <a:endParaRPr lang="el-GR" sz="1400" b="1" dirty="0">
                        <a:latin typeface="Calibri"/>
                        <a:ea typeface="Calibri"/>
                        <a:cs typeface="Times New Roman"/>
                      </a:endParaRPr>
                    </a:p>
                  </a:txBody>
                  <a:tcPr marL="66421" marR="66421" marT="0" marB="0" anchor="ctr">
                    <a:lnL w="12700" cap="flat" cmpd="sng" algn="ctr">
                      <a:solidFill>
                        <a:srgbClr val="C2E4FE"/>
                      </a:solidFill>
                      <a:prstDash val="solid"/>
                      <a:round/>
                      <a:headEnd type="none" w="med" len="med"/>
                      <a:tailEnd type="none" w="med" len="med"/>
                    </a:lnL>
                    <a:lnR w="12700" cap="flat" cmpd="sng" algn="ctr">
                      <a:solidFill>
                        <a:srgbClr val="C2E4FE"/>
                      </a:solidFill>
                      <a:prstDash val="solid"/>
                      <a:round/>
                      <a:headEnd type="none" w="med" len="med"/>
                      <a:tailEnd type="none" w="med" len="med"/>
                    </a:lnR>
                    <a:lnT w="12700" cap="flat" cmpd="sng" algn="ctr">
                      <a:solidFill>
                        <a:srgbClr val="C2E4FE"/>
                      </a:solidFill>
                      <a:prstDash val="solid"/>
                      <a:round/>
                      <a:headEnd type="none" w="med" len="med"/>
                      <a:tailEnd type="none" w="med" len="med"/>
                    </a:lnT>
                    <a:lnB w="12700" cap="flat" cmpd="sng" algn="ctr">
                      <a:solidFill>
                        <a:srgbClr val="C2E4FE"/>
                      </a:solidFill>
                      <a:prstDash val="solid"/>
                      <a:round/>
                      <a:headEnd type="none" w="med" len="med"/>
                      <a:tailEnd type="none" w="med" len="med"/>
                    </a:lnB>
                    <a:noFill/>
                  </a:tcPr>
                </a:tc>
              </a:tr>
            </a:tbl>
          </a:graphicData>
        </a:graphic>
      </p:graphicFrame>
      <p:graphicFrame>
        <p:nvGraphicFramePr>
          <p:cNvPr id="75777" name="Object 1"/>
          <p:cNvGraphicFramePr>
            <a:graphicFrameLocks noChangeAspect="1"/>
          </p:cNvGraphicFramePr>
          <p:nvPr/>
        </p:nvGraphicFramePr>
        <p:xfrm>
          <a:off x="2214546" y="4071942"/>
          <a:ext cx="3857652" cy="1619250"/>
        </p:xfrm>
        <a:graphic>
          <a:graphicData uri="http://schemas.openxmlformats.org/presentationml/2006/ole">
            <p:oleObj spid="_x0000_s75777" r:id="rId3" imgW="5280514" imgH="3741499"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320040"/>
            <a:ext cx="7481918" cy="965820"/>
          </a:xfrm>
        </p:spPr>
        <p:txBody>
          <a:bodyPr>
            <a:normAutofit/>
          </a:bodyPr>
          <a:lstStyle/>
          <a:p>
            <a:pPr algn="ctr"/>
            <a:r>
              <a:rPr lang="el-GR" sz="2800" dirty="0" err="1" smtClean="0"/>
              <a:t>Παραδειγμα</a:t>
            </a:r>
            <a:r>
              <a:rPr lang="el-GR" sz="2800" dirty="0" smtClean="0"/>
              <a:t>: «</a:t>
            </a:r>
            <a:r>
              <a:rPr lang="el-GR" sz="2800" dirty="0" err="1" smtClean="0"/>
              <a:t>Σχεδιασμοσ</a:t>
            </a:r>
            <a:r>
              <a:rPr lang="el-GR" sz="2800" dirty="0" smtClean="0"/>
              <a:t> </a:t>
            </a:r>
            <a:r>
              <a:rPr lang="el-GR" sz="2800" dirty="0" err="1" smtClean="0"/>
              <a:t>Εικονων</a:t>
            </a:r>
            <a:r>
              <a:rPr lang="el-GR" sz="2800" dirty="0" smtClean="0"/>
              <a:t> με </a:t>
            </a:r>
            <a:r>
              <a:rPr lang="el-GR" sz="2800" dirty="0" err="1" smtClean="0"/>
              <a:t>Γεωμετρικα</a:t>
            </a:r>
            <a:r>
              <a:rPr lang="el-GR" sz="2800" dirty="0" smtClean="0"/>
              <a:t> </a:t>
            </a:r>
            <a:r>
              <a:rPr lang="el-GR" sz="2800" dirty="0" err="1" smtClean="0"/>
              <a:t>Σχηματα</a:t>
            </a:r>
            <a:r>
              <a:rPr lang="el-GR" sz="2800" dirty="0" smtClean="0"/>
              <a:t>»</a:t>
            </a:r>
            <a:endParaRPr lang="el-GR" sz="2800" dirty="0"/>
          </a:p>
        </p:txBody>
      </p:sp>
      <p:sp>
        <p:nvSpPr>
          <p:cNvPr id="3" name="2 - Θέση περιεχομένου"/>
          <p:cNvSpPr>
            <a:spLocks noGrp="1"/>
          </p:cNvSpPr>
          <p:nvPr>
            <p:ph idx="1"/>
          </p:nvPr>
        </p:nvSpPr>
        <p:spPr>
          <a:xfrm>
            <a:off x="457200" y="1428736"/>
            <a:ext cx="7239000" cy="2571768"/>
          </a:xfrm>
        </p:spPr>
        <p:txBody>
          <a:bodyPr>
            <a:normAutofit/>
          </a:bodyPr>
          <a:lstStyle/>
          <a:p>
            <a:pPr>
              <a:buNone/>
            </a:pPr>
            <a:r>
              <a:rPr lang="el-GR" sz="1800" dirty="0" smtClean="0"/>
              <a:t>Α) Μας ζητείται να κατασκευάσουμε μια εφαρμογή που υποστηρίζει τον σχεδιασμό σύνθετων εικόνων που περιέχουν γεωμετρικά σχήματα. Τα σχήματα αυτά είναι σαν αυτά της Εικόνας</a:t>
            </a:r>
          </a:p>
        </p:txBody>
      </p:sp>
      <p:sp>
        <p:nvSpPr>
          <p:cNvPr id="4" name="3 - Ορθογώνιο"/>
          <p:cNvSpPr/>
          <p:nvPr/>
        </p:nvSpPr>
        <p:spPr>
          <a:xfrm>
            <a:off x="857224" y="3000372"/>
            <a:ext cx="857256" cy="642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Ισοσκελές τρίγωνο"/>
          <p:cNvSpPr/>
          <p:nvPr/>
        </p:nvSpPr>
        <p:spPr>
          <a:xfrm>
            <a:off x="2285984" y="2857496"/>
            <a:ext cx="1143008" cy="7858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786182" y="2786058"/>
            <a:ext cx="1000132" cy="85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5286380" y="2857496"/>
            <a:ext cx="1428760" cy="7858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214282" y="4572008"/>
            <a:ext cx="7929618" cy="1569660"/>
          </a:xfrm>
          <a:prstGeom prst="rect">
            <a:avLst/>
          </a:prstGeom>
          <a:noFill/>
        </p:spPr>
        <p:txBody>
          <a:bodyPr wrap="square" rtlCol="0">
            <a:spAutoFit/>
          </a:bodyPr>
          <a:lstStyle/>
          <a:p>
            <a:r>
              <a:rPr lang="el-GR" sz="1600" dirty="0" smtClean="0"/>
              <a:t>Αν θεωρήσουμε ότι τα αντικείμενα σχημάτων που επιθυμούμε να υποστηρίζονται από την εφαρμογή είναι αυτά της Εικόνας, πρέπει να ορίσουμε την κλάση αντικειμένων που αντιστοιχεί σε καθένα από τα γεωμετρικά αυτά σχήματα. Επομένως, απαιτείται ο ορισμός των κλάσεων «Τρίγωνο», «Παραλληλόγραμμο» και «Κύκλος». Το τετράγωνο αποτελεί μια ειδική περίπτωση παραλληλόγραμμου και συνεπώς μπορούμε να μην ορίσουμε ξεχωριστή κλάση για το σχήμα αυτό.</a:t>
            </a:r>
            <a:endParaRPr lang="el-GR"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08630"/>
          </a:xfrm>
        </p:spPr>
        <p:txBody>
          <a:bodyPr/>
          <a:lstStyle/>
          <a:p>
            <a:r>
              <a:rPr lang="el-GR" dirty="0" err="1" smtClean="0"/>
              <a:t>Κλασεισ</a:t>
            </a:r>
            <a:r>
              <a:rPr lang="el-GR" dirty="0" smtClean="0"/>
              <a:t> / </a:t>
            </a:r>
            <a:r>
              <a:rPr lang="el-GR" dirty="0" err="1" smtClean="0"/>
              <a:t>ιδιοτητεσ</a:t>
            </a:r>
            <a:endParaRPr lang="el-GR" dirty="0"/>
          </a:p>
        </p:txBody>
      </p:sp>
      <p:sp>
        <p:nvSpPr>
          <p:cNvPr id="10" name="9 - TextBox"/>
          <p:cNvSpPr txBox="1"/>
          <p:nvPr/>
        </p:nvSpPr>
        <p:spPr>
          <a:xfrm>
            <a:off x="285720" y="2857496"/>
            <a:ext cx="2143140" cy="1569660"/>
          </a:xfrm>
          <a:prstGeom prst="rect">
            <a:avLst/>
          </a:prstGeom>
          <a:noFill/>
          <a:ln>
            <a:solidFill>
              <a:schemeClr val="tx1"/>
            </a:solidFill>
          </a:ln>
        </p:spPr>
        <p:txBody>
          <a:bodyPr wrap="square" rtlCol="0">
            <a:spAutoFit/>
          </a:bodyPr>
          <a:lstStyle/>
          <a:p>
            <a:r>
              <a:rPr lang="el-GR" sz="1200" dirty="0" smtClean="0">
                <a:solidFill>
                  <a:srgbClr val="FF0000"/>
                </a:solidFill>
              </a:rPr>
              <a:t>Παραλληλόγραμμο</a:t>
            </a:r>
          </a:p>
          <a:p>
            <a:r>
              <a:rPr lang="el-GR" sz="1200" dirty="0" err="1" smtClean="0"/>
              <a:t>Υψος</a:t>
            </a:r>
            <a:r>
              <a:rPr lang="el-GR" sz="1200" dirty="0" smtClean="0"/>
              <a:t>:</a:t>
            </a:r>
          </a:p>
          <a:p>
            <a:r>
              <a:rPr lang="el-GR" sz="1200" dirty="0" smtClean="0"/>
              <a:t>Πλάτος:</a:t>
            </a:r>
          </a:p>
          <a:p>
            <a:r>
              <a:rPr lang="el-GR" sz="1200" dirty="0" smtClean="0"/>
              <a:t>Σημείο Χ:</a:t>
            </a:r>
          </a:p>
          <a:p>
            <a:r>
              <a:rPr lang="el-GR" sz="1200" dirty="0" smtClean="0"/>
              <a:t>Σημείο Υ:</a:t>
            </a:r>
          </a:p>
          <a:p>
            <a:r>
              <a:rPr lang="el-GR" sz="1200" dirty="0" smtClean="0"/>
              <a:t>Χρώμα :</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sp>
        <p:nvSpPr>
          <p:cNvPr id="14" name="13 - TextBox"/>
          <p:cNvSpPr txBox="1"/>
          <p:nvPr/>
        </p:nvSpPr>
        <p:spPr>
          <a:xfrm>
            <a:off x="3071802" y="2857496"/>
            <a:ext cx="2143140" cy="1569660"/>
          </a:xfrm>
          <a:prstGeom prst="rect">
            <a:avLst/>
          </a:prstGeom>
          <a:noFill/>
          <a:ln>
            <a:solidFill>
              <a:schemeClr val="tx1"/>
            </a:solidFill>
          </a:ln>
        </p:spPr>
        <p:txBody>
          <a:bodyPr wrap="square" rtlCol="0">
            <a:spAutoFit/>
          </a:bodyPr>
          <a:lstStyle/>
          <a:p>
            <a:r>
              <a:rPr lang="el-GR" sz="1200" dirty="0" smtClean="0">
                <a:solidFill>
                  <a:srgbClr val="FF0000"/>
                </a:solidFill>
              </a:rPr>
              <a:t>Τρίγωνο</a:t>
            </a:r>
          </a:p>
          <a:p>
            <a:r>
              <a:rPr lang="el-GR" sz="1200" dirty="0" err="1" smtClean="0"/>
              <a:t>Υψος</a:t>
            </a:r>
            <a:r>
              <a:rPr lang="el-GR" sz="1200" dirty="0" smtClean="0"/>
              <a:t>:</a:t>
            </a:r>
          </a:p>
          <a:p>
            <a:r>
              <a:rPr lang="el-GR" sz="1200" dirty="0" smtClean="0"/>
              <a:t>Βάση:</a:t>
            </a:r>
          </a:p>
          <a:p>
            <a:r>
              <a:rPr lang="el-GR" sz="1200" dirty="0" smtClean="0"/>
              <a:t>Σημείο Χ:</a:t>
            </a:r>
          </a:p>
          <a:p>
            <a:r>
              <a:rPr lang="el-GR" sz="1200" dirty="0" smtClean="0"/>
              <a:t>Σημείο Υ:</a:t>
            </a:r>
          </a:p>
          <a:p>
            <a:r>
              <a:rPr lang="el-GR" sz="1200" dirty="0" smtClean="0"/>
              <a:t>Χρώμα :</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sp>
        <p:nvSpPr>
          <p:cNvPr id="15" name="14 - TextBox"/>
          <p:cNvSpPr txBox="1"/>
          <p:nvPr/>
        </p:nvSpPr>
        <p:spPr>
          <a:xfrm>
            <a:off x="5643570" y="2857496"/>
            <a:ext cx="1928826" cy="1384995"/>
          </a:xfrm>
          <a:prstGeom prst="rect">
            <a:avLst/>
          </a:prstGeom>
          <a:noFill/>
          <a:ln>
            <a:solidFill>
              <a:schemeClr val="tx1"/>
            </a:solidFill>
          </a:ln>
        </p:spPr>
        <p:txBody>
          <a:bodyPr wrap="square" rtlCol="0">
            <a:spAutoFit/>
          </a:bodyPr>
          <a:lstStyle/>
          <a:p>
            <a:r>
              <a:rPr lang="el-GR" sz="1200" dirty="0" smtClean="0">
                <a:solidFill>
                  <a:srgbClr val="FF0000"/>
                </a:solidFill>
              </a:rPr>
              <a:t>Κύκλος</a:t>
            </a:r>
          </a:p>
          <a:p>
            <a:r>
              <a:rPr lang="el-GR" sz="1200" dirty="0" smtClean="0"/>
              <a:t>Ακτίνα:</a:t>
            </a:r>
          </a:p>
          <a:p>
            <a:r>
              <a:rPr lang="el-GR" sz="1200" dirty="0" smtClean="0"/>
              <a:t>Σημείο Χ:</a:t>
            </a:r>
          </a:p>
          <a:p>
            <a:r>
              <a:rPr lang="el-GR" sz="1200" dirty="0" smtClean="0"/>
              <a:t>Σημείο Υ:</a:t>
            </a:r>
          </a:p>
          <a:p>
            <a:r>
              <a:rPr lang="el-GR" sz="1200" dirty="0" smtClean="0"/>
              <a:t>Χρώμα :</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sp>
        <p:nvSpPr>
          <p:cNvPr id="16" name="15 - TextBox"/>
          <p:cNvSpPr txBox="1"/>
          <p:nvPr/>
        </p:nvSpPr>
        <p:spPr>
          <a:xfrm>
            <a:off x="357158" y="1000108"/>
            <a:ext cx="7643866" cy="1600438"/>
          </a:xfrm>
          <a:prstGeom prst="rect">
            <a:avLst/>
          </a:prstGeom>
          <a:noFill/>
        </p:spPr>
        <p:txBody>
          <a:bodyPr wrap="square" rtlCol="0">
            <a:spAutoFit/>
          </a:bodyPr>
          <a:lstStyle/>
          <a:p>
            <a:r>
              <a:rPr lang="el-GR" sz="1400" dirty="0" smtClean="0"/>
              <a:t>Από τη μορφή των αντικειμένων μπορούν να προκύψουν οι βασικές ιδιότητες που πρέπει να συμπεριλάβουμε στον ορισμό κάθε κλάσης. Οι ιδιότητες αυτές αφορούν στις διαστάσεις κάθε σχήματος, στο χρώμα του, αλλά και στο σημείο τοποθέτησης του σχήματος στην εικόνα. Επίσης, πρέπει να ορίσουμε τις επιθυμητές μεθόδους, μία που όταν κληθεί θα υπολογίζει το εμβαδόν του αντίστοιχου σχήματος και μία που θα δίνει τη δυνατότητα αλλαγής του χρώματος του σχήματος. Με βάση τα στοιχεία αυτά ο ορισμός των τριών κλάσεων γεωμετρικών σχημάτων δίνεται στην Εικόνα </a:t>
            </a:r>
            <a:endParaRPr lang="el-GR"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7239000" cy="642942"/>
          </a:xfrm>
        </p:spPr>
        <p:txBody>
          <a:bodyPr>
            <a:normAutofit fontScale="90000"/>
          </a:bodyPr>
          <a:lstStyle/>
          <a:p>
            <a:pPr algn="ctr"/>
            <a:r>
              <a:rPr lang="el-GR" dirty="0" err="1" smtClean="0"/>
              <a:t>Διαγραμματικη</a:t>
            </a:r>
            <a:r>
              <a:rPr lang="el-GR" dirty="0" smtClean="0"/>
              <a:t> </a:t>
            </a:r>
            <a:r>
              <a:rPr lang="el-GR" dirty="0" err="1" smtClean="0"/>
              <a:t>αναπαρασταση</a:t>
            </a:r>
            <a:endParaRPr lang="el-GR"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0417" name="Object 1"/>
          <p:cNvGraphicFramePr>
            <a:graphicFrameLocks noChangeAspect="1"/>
          </p:cNvGraphicFramePr>
          <p:nvPr/>
        </p:nvGraphicFramePr>
        <p:xfrm>
          <a:off x="785786" y="4357694"/>
          <a:ext cx="6824665" cy="2357454"/>
        </p:xfrm>
        <a:graphic>
          <a:graphicData uri="http://schemas.openxmlformats.org/presentationml/2006/ole">
            <p:oleObj spid="_x0000_s60417" r:id="rId3" imgW="9121312" imgH="2339497" progId="">
              <p:embed/>
            </p:oleObj>
          </a:graphicData>
        </a:graphic>
      </p:graphicFrame>
      <p:sp>
        <p:nvSpPr>
          <p:cNvPr id="60419" name="Rectangle 3"/>
          <p:cNvSpPr>
            <a:spLocks noChangeArrowheads="1"/>
          </p:cNvSpPr>
          <p:nvPr/>
        </p:nvSpPr>
        <p:spPr bwMode="auto">
          <a:xfrm>
            <a:off x="0" y="928670"/>
            <a:ext cx="807249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Παρατηρούμε ότι στη συγκεκριμένη εικόνα η σύνδεση δύο σχημάτων αποτυπώνεται ως επαφή μεταξύ των αντικειμένων τους. Με βάση την παρατήρηση αυτή διαπιστώνουμε ότι:</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ένα αντικείμενο της κλάσης «Τρίγωνο» (μπορεί να) συνδέεται με ένα αντικείμενο της κλάσης «Παραλληλόγραμμο»</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ένα αντικείμενο της κλάσης «Παραλληλόγραμμο» (μπορεί να) συνδέεται με άλλα αντικείμενα της κλάσης «Παραλληλόγραμμο»</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κανένα αντικείμενο της κλάσης «Κύκλος» δε (μπορεί να) συνδέεται με αντικείμενα των υπολοίπων κλάσεων</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Συνεπώς, το διάγραμμα κλάσεων </a:t>
            </a:r>
            <a:r>
              <a:rPr kumimoji="0" lang="el-GR" sz="12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με βάση το οποίο μπορεί να προκύψει η εικόνα της δραστηριότητας είναι το ακόλουθο:</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20" name="Object 4"/>
          <p:cNvGraphicFramePr>
            <a:graphicFrameLocks noChangeAspect="1"/>
          </p:cNvGraphicFramePr>
          <p:nvPr/>
        </p:nvGraphicFramePr>
        <p:xfrm>
          <a:off x="2000232" y="2500306"/>
          <a:ext cx="3071834" cy="1428760"/>
        </p:xfrm>
        <a:graphic>
          <a:graphicData uri="http://schemas.openxmlformats.org/presentationml/2006/ole">
            <p:oleObj spid="_x0000_s60420" r:id="rId4" imgW="5280514" imgH="3741499"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7239000" cy="1108696"/>
          </a:xfrm>
        </p:spPr>
        <p:txBody>
          <a:bodyPr>
            <a:normAutofit/>
          </a:bodyPr>
          <a:lstStyle/>
          <a:p>
            <a:pPr algn="ctr"/>
            <a:r>
              <a:rPr lang="el-GR" sz="3100" dirty="0" err="1" smtClean="0"/>
              <a:t>Παραγγελια</a:t>
            </a:r>
            <a:r>
              <a:rPr lang="el-GR" sz="3100" dirty="0" smtClean="0"/>
              <a:t> </a:t>
            </a:r>
            <a:r>
              <a:rPr lang="el-GR" sz="3100" dirty="0" err="1" smtClean="0"/>
              <a:t>Πιτσασ</a:t>
            </a:r>
            <a:r>
              <a:rPr lang="el-GR" sz="3100" dirty="0" smtClean="0"/>
              <a:t>: </a:t>
            </a:r>
            <a:r>
              <a:rPr lang="el-GR" sz="3100" dirty="0" err="1" smtClean="0"/>
              <a:t>Μηνυματα</a:t>
            </a:r>
            <a:r>
              <a:rPr lang="el-GR" sz="3100" dirty="0" smtClean="0"/>
              <a:t> και </a:t>
            </a:r>
            <a:r>
              <a:rPr lang="el-GR" sz="3100" dirty="0" err="1" smtClean="0"/>
              <a:t>ρολοι</a:t>
            </a:r>
            <a:r>
              <a:rPr lang="el-GR" sz="3100" dirty="0" smtClean="0"/>
              <a:t> </a:t>
            </a:r>
            <a:r>
              <a:rPr lang="el-GR" sz="3100" dirty="0" err="1" smtClean="0"/>
              <a:t>αντικειμενων</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Ας θεωρήσουμε ένα ακόμη καθημερινό πρόβλημα, το πρόβλημα της παραγγελίας και της παράδοσης μιας πίτσας στο σπίτι. Ας υποθέσουμε ότι είστε με παρέα στο σπίτι και θέλετε να φάτε πίτσα. Τηλεφωνείτε λοιπόν στην τοπική πιτσαρία και δίνετε στον ιδιοκτήτη, τον κ. Αλέξανδρο, την παραγγελία και τη διεύθυνση του σπιτιού σας. Έχετε εμπιστοσύνη στον κ. Αλέξανδρο ότι θα αναλάβει την ευθύνη να εκτελέσει το έργο που του αναθέσατε. Όταν οι πίτσες ετοιμαστούν, ο κ. Αλέξανδρος ζητάει από τον κ. Πέτρο, να σας παραδώσει την παραγγελία σας στη διεύθυνση που δώσατε. </a:t>
            </a:r>
          </a:p>
          <a:p>
            <a:r>
              <a:rPr lang="el-GR" dirty="0" smtClean="0"/>
              <a:t>Σημειώστε ότι στο σενάριο αυτό υπάρχουν τρεις βασικοί πρωταγωνιστές, τρία βασικά αντικείμενα, όπως θα λέγαμε στη γλώσσα του αντικειμενοστραφούς προγραμματισμού, τα οποία αλληλεπιδρούν μεταξύ τους με </a:t>
            </a:r>
            <a:r>
              <a:rPr lang="el-GR" dirty="0" smtClean="0">
                <a:solidFill>
                  <a:srgbClr val="00B050"/>
                </a:solidFill>
              </a:rPr>
              <a:t>μηνύματα</a:t>
            </a:r>
            <a:r>
              <a:rPr lang="el-GR" dirty="0" smtClean="0"/>
              <a:t>. Τα αντικείμενα αυτά είστε </a:t>
            </a:r>
            <a:r>
              <a:rPr lang="el-GR" dirty="0" smtClean="0">
                <a:solidFill>
                  <a:srgbClr val="FF0000"/>
                </a:solidFill>
              </a:rPr>
              <a:t>εσείς (Πελάτης)</a:t>
            </a:r>
            <a:r>
              <a:rPr lang="el-GR" dirty="0" smtClean="0"/>
              <a:t>, ο κ. </a:t>
            </a:r>
            <a:r>
              <a:rPr lang="el-GR" dirty="0" smtClean="0">
                <a:solidFill>
                  <a:srgbClr val="FF0000"/>
                </a:solidFill>
              </a:rPr>
              <a:t>Αλέξανδρος (Πιτσαρία)</a:t>
            </a:r>
            <a:r>
              <a:rPr lang="el-GR" dirty="0" smtClean="0"/>
              <a:t> και ο κ. </a:t>
            </a:r>
            <a:r>
              <a:rPr lang="el-GR" dirty="0" smtClean="0">
                <a:solidFill>
                  <a:srgbClr val="FF0000"/>
                </a:solidFill>
              </a:rPr>
              <a:t>Πέτρος (Διανομέας)</a:t>
            </a:r>
            <a:endParaRPr lang="el-G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08630"/>
          </a:xfrm>
        </p:spPr>
        <p:txBody>
          <a:bodyPr/>
          <a:lstStyle/>
          <a:p>
            <a:pPr algn="ctr"/>
            <a:r>
              <a:rPr lang="el-GR" dirty="0" smtClean="0"/>
              <a:t>ΚΛΗΡΟΝΟΜΙΚΟΤΗΤΑ</a:t>
            </a:r>
            <a:endParaRPr lang="el-GR" dirty="0"/>
          </a:p>
        </p:txBody>
      </p:sp>
      <p:grpSp>
        <p:nvGrpSpPr>
          <p:cNvPr id="25" name="24 - Ομάδα"/>
          <p:cNvGrpSpPr/>
          <p:nvPr/>
        </p:nvGrpSpPr>
        <p:grpSpPr>
          <a:xfrm>
            <a:off x="357158" y="2928934"/>
            <a:ext cx="7286676" cy="2874122"/>
            <a:chOff x="500034" y="2399469"/>
            <a:chExt cx="7286676" cy="2956986"/>
          </a:xfrm>
        </p:grpSpPr>
        <p:sp>
          <p:nvSpPr>
            <p:cNvPr id="4" name="3 - TextBox"/>
            <p:cNvSpPr txBox="1"/>
            <p:nvPr/>
          </p:nvSpPr>
          <p:spPr>
            <a:xfrm>
              <a:off x="500034" y="4311509"/>
              <a:ext cx="2143140" cy="1044946"/>
            </a:xfrm>
            <a:prstGeom prst="rect">
              <a:avLst/>
            </a:prstGeom>
            <a:noFill/>
            <a:ln>
              <a:solidFill>
                <a:schemeClr val="tx1"/>
              </a:solidFill>
            </a:ln>
          </p:spPr>
          <p:txBody>
            <a:bodyPr wrap="square" rtlCol="0">
              <a:spAutoFit/>
            </a:bodyPr>
            <a:lstStyle/>
            <a:p>
              <a:r>
                <a:rPr lang="el-GR" sz="1200" dirty="0" smtClean="0">
                  <a:solidFill>
                    <a:srgbClr val="FF0000"/>
                  </a:solidFill>
                </a:rPr>
                <a:t>Παραλληλόγραμμο</a:t>
              </a:r>
            </a:p>
            <a:p>
              <a:r>
                <a:rPr lang="el-GR" sz="1200" dirty="0" err="1" smtClean="0"/>
                <a:t>Υψος</a:t>
              </a:r>
              <a:r>
                <a:rPr lang="el-GR" sz="1200" dirty="0" smtClean="0"/>
                <a:t>:</a:t>
              </a:r>
            </a:p>
            <a:p>
              <a:r>
                <a:rPr lang="el-GR" sz="1200" dirty="0" smtClean="0"/>
                <a:t>Πλάτος:</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sp>
          <p:nvSpPr>
            <p:cNvPr id="5" name="4 - TextBox"/>
            <p:cNvSpPr txBox="1"/>
            <p:nvPr/>
          </p:nvSpPr>
          <p:spPr>
            <a:xfrm>
              <a:off x="3286116" y="4311509"/>
              <a:ext cx="2143140" cy="1044946"/>
            </a:xfrm>
            <a:prstGeom prst="rect">
              <a:avLst/>
            </a:prstGeom>
            <a:noFill/>
            <a:ln>
              <a:solidFill>
                <a:schemeClr val="tx1"/>
              </a:solidFill>
            </a:ln>
          </p:spPr>
          <p:txBody>
            <a:bodyPr wrap="square" rtlCol="0">
              <a:spAutoFit/>
            </a:bodyPr>
            <a:lstStyle/>
            <a:p>
              <a:r>
                <a:rPr lang="el-GR" sz="1200" dirty="0" smtClean="0">
                  <a:solidFill>
                    <a:srgbClr val="FF0000"/>
                  </a:solidFill>
                </a:rPr>
                <a:t>Τρίγωνο</a:t>
              </a:r>
            </a:p>
            <a:p>
              <a:r>
                <a:rPr lang="el-GR" sz="1200" dirty="0" err="1" smtClean="0"/>
                <a:t>Υψος</a:t>
              </a:r>
              <a:r>
                <a:rPr lang="el-GR" sz="1200" dirty="0" smtClean="0"/>
                <a:t>:</a:t>
              </a:r>
            </a:p>
            <a:p>
              <a:r>
                <a:rPr lang="el-GR" sz="1200" dirty="0" smtClean="0"/>
                <a:t>Βάση:</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sp>
          <p:nvSpPr>
            <p:cNvPr id="6" name="5 - TextBox"/>
            <p:cNvSpPr txBox="1"/>
            <p:nvPr/>
          </p:nvSpPr>
          <p:spPr>
            <a:xfrm>
              <a:off x="5857884" y="4311509"/>
              <a:ext cx="1928826" cy="854955"/>
            </a:xfrm>
            <a:prstGeom prst="rect">
              <a:avLst/>
            </a:prstGeom>
            <a:noFill/>
            <a:ln>
              <a:solidFill>
                <a:schemeClr val="tx1"/>
              </a:solidFill>
            </a:ln>
          </p:spPr>
          <p:txBody>
            <a:bodyPr wrap="square" rtlCol="0">
              <a:spAutoFit/>
            </a:bodyPr>
            <a:lstStyle/>
            <a:p>
              <a:r>
                <a:rPr lang="el-GR" sz="1200" dirty="0" smtClean="0">
                  <a:solidFill>
                    <a:srgbClr val="FF0000"/>
                  </a:solidFill>
                </a:rPr>
                <a:t>Κύκλος</a:t>
              </a:r>
            </a:p>
            <a:p>
              <a:r>
                <a:rPr lang="el-GR" sz="1200" dirty="0" smtClean="0"/>
                <a:t>Ακτίνα:</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sp>
          <p:nvSpPr>
            <p:cNvPr id="10" name="9 - TextBox"/>
            <p:cNvSpPr txBox="1"/>
            <p:nvPr/>
          </p:nvSpPr>
          <p:spPr>
            <a:xfrm>
              <a:off x="3143240" y="2399469"/>
              <a:ext cx="2143140" cy="1235647"/>
            </a:xfrm>
            <a:prstGeom prst="rect">
              <a:avLst/>
            </a:prstGeom>
            <a:noFill/>
            <a:ln>
              <a:solidFill>
                <a:schemeClr val="tx1"/>
              </a:solidFill>
            </a:ln>
          </p:spPr>
          <p:txBody>
            <a:bodyPr wrap="square" rtlCol="0">
              <a:spAutoFit/>
            </a:bodyPr>
            <a:lstStyle/>
            <a:p>
              <a:r>
                <a:rPr lang="el-GR" sz="1200" dirty="0" smtClean="0">
                  <a:solidFill>
                    <a:srgbClr val="FF0000"/>
                  </a:solidFill>
                </a:rPr>
                <a:t>Γεωμετρικό Σχήμα</a:t>
              </a:r>
            </a:p>
            <a:p>
              <a:r>
                <a:rPr lang="el-GR" sz="1200" dirty="0" smtClean="0"/>
                <a:t>Σημείο Χ:</a:t>
              </a:r>
            </a:p>
            <a:p>
              <a:r>
                <a:rPr lang="el-GR" sz="1200" dirty="0" smtClean="0"/>
                <a:t>Σημείο Υ:</a:t>
              </a:r>
            </a:p>
            <a:p>
              <a:r>
                <a:rPr lang="el-GR" sz="1200" dirty="0" smtClean="0"/>
                <a:t>Χρώμα :</a:t>
              </a:r>
            </a:p>
            <a:p>
              <a:r>
                <a:rPr lang="el-GR" sz="1200" dirty="0" err="1" smtClean="0">
                  <a:solidFill>
                    <a:srgbClr val="00B050"/>
                  </a:solidFill>
                </a:rPr>
                <a:t>ΥπολογισμόςΕμβαδού</a:t>
              </a:r>
              <a:r>
                <a:rPr lang="el-GR" sz="1200" dirty="0" smtClean="0">
                  <a:solidFill>
                    <a:srgbClr val="00B050"/>
                  </a:solidFill>
                </a:rPr>
                <a:t>()</a:t>
              </a:r>
            </a:p>
            <a:p>
              <a:r>
                <a:rPr lang="el-GR" sz="1200" dirty="0" smtClean="0">
                  <a:solidFill>
                    <a:srgbClr val="00B050"/>
                  </a:solidFill>
                </a:rPr>
                <a:t> </a:t>
              </a:r>
              <a:r>
                <a:rPr lang="el-GR" sz="1200" dirty="0" err="1" smtClean="0">
                  <a:solidFill>
                    <a:srgbClr val="00B050"/>
                  </a:solidFill>
                </a:rPr>
                <a:t>ΑλλαγήΧρώματος</a:t>
              </a:r>
              <a:r>
                <a:rPr lang="el-GR" sz="1200" dirty="0" smtClean="0">
                  <a:solidFill>
                    <a:srgbClr val="00B050"/>
                  </a:solidFill>
                </a:rPr>
                <a:t>()</a:t>
              </a:r>
              <a:endParaRPr lang="en-US" sz="1200" dirty="0" smtClean="0"/>
            </a:p>
          </p:txBody>
        </p:sp>
        <p:cxnSp>
          <p:nvCxnSpPr>
            <p:cNvPr id="14" name="13 - Ευθεία γραμμή σύνδεσης"/>
            <p:cNvCxnSpPr/>
            <p:nvPr/>
          </p:nvCxnSpPr>
          <p:spPr>
            <a:xfrm>
              <a:off x="1428728" y="3943809"/>
              <a:ext cx="5429288" cy="16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5400000">
              <a:off x="1244878" y="4127682"/>
              <a:ext cx="3677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rot="5400000">
              <a:off x="6674960" y="4126865"/>
              <a:ext cx="3677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a:stCxn id="5" idx="0"/>
            </p:cNvCxnSpPr>
            <p:nvPr/>
          </p:nvCxnSpPr>
          <p:spPr>
            <a:xfrm rot="5400000" flipH="1" flipV="1">
              <a:off x="4027562" y="3980591"/>
              <a:ext cx="661042" cy="7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6" name="25 - TextBox"/>
          <p:cNvSpPr txBox="1"/>
          <p:nvPr/>
        </p:nvSpPr>
        <p:spPr>
          <a:xfrm>
            <a:off x="285720" y="1071546"/>
            <a:ext cx="7643866" cy="1569660"/>
          </a:xfrm>
          <a:prstGeom prst="rect">
            <a:avLst/>
          </a:prstGeom>
          <a:noFill/>
        </p:spPr>
        <p:txBody>
          <a:bodyPr wrap="square" rtlCol="0">
            <a:spAutoFit/>
          </a:bodyPr>
          <a:lstStyle/>
          <a:p>
            <a:r>
              <a:rPr lang="el-GR" sz="1200" dirty="0" smtClean="0"/>
              <a:t>Ορίζουμε σχέση κληρονομικότητας ανάμεσα στην κλάση «Γεωμετρικό Σχήμα» και τις</a:t>
            </a:r>
          </a:p>
          <a:p>
            <a:r>
              <a:rPr lang="el-GR" sz="1200" dirty="0" smtClean="0"/>
              <a:t>τρεις κλάσεις σχημάτων, ώστε καθεμία από αυτές να κληρονομεί τα κοινά στοιχεία. Για το διάγραμμα κλάσεων θα χρησιμοποιήσουμε τη σχέση γενίκευσης προς την κλάση με όνομα «Γεωμετρικό Σχήμα». Στην κλάση αυτή θα συλλέξουμε την πληροφορία που είναι κοινή σε κάθε κλάση γεωμετρικού σχήματος και δεν θα εμφανίζεται πλέον στις υποκλάσεις. Έτσι δεν καταγράφουμε τις ιδιότητες «</a:t>
            </a:r>
            <a:r>
              <a:rPr lang="el-GR" sz="1200" dirty="0" err="1" smtClean="0"/>
              <a:t>Χρώμα»,«Σημείο</a:t>
            </a:r>
            <a:r>
              <a:rPr lang="el-GR" sz="1200" dirty="0" smtClean="0"/>
              <a:t> Χ» και «Σημείο Υ» στις κλάσεις «Τρίγωνο», «Παραλληλόγραμμο» και «Κύκλος», αφού αποτελούν πλέον ιδιότητες της κλάσης «Γεωμετρικό Σχήμα» (</a:t>
            </a:r>
            <a:r>
              <a:rPr lang="el-GR" sz="1200" dirty="0" err="1" smtClean="0"/>
              <a:t>υπερκλάση</a:t>
            </a:r>
            <a:r>
              <a:rPr lang="el-GR" sz="1200" dirty="0" smtClean="0"/>
              <a:t>), ωστόσο, οι ιδιότητες αυτές κληρονομούνται σε καθεμία από τις κλάσεις σχημάτων (υποκλάσεις).</a:t>
            </a:r>
            <a:endParaRPr lang="el-GR"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643050"/>
            <a:ext cx="7239000" cy="4846320"/>
          </a:xfrm>
        </p:spPr>
        <p:txBody>
          <a:bodyPr>
            <a:normAutofit fontScale="85000" lnSpcReduction="10000"/>
          </a:bodyPr>
          <a:lstStyle/>
          <a:p>
            <a:pPr>
              <a:buNone/>
            </a:pPr>
            <a:r>
              <a:rPr lang="el-GR" dirty="0" smtClean="0"/>
              <a:t>	Να οργανώσετε το παρακάτω σύνολο αντικειμένων σε ιεραρχία κληρονομικότητας κλάσεων.  </a:t>
            </a:r>
          </a:p>
          <a:p>
            <a:r>
              <a:rPr lang="el-GR" dirty="0" smtClean="0"/>
              <a:t>«Τηλέφωνο», «Τηλεφωνική γραμμή», «Τηλεφωνική κλήση», «Ψηφιακή γραμμή», «Καλούμενος», «Υπηρεσία», «Συνδιάσκεψη», «Αναμονή κλήσης», «Προώθηση κλήσης», «Φωνητικό ταχυδρομείο», «Καλών», «Τηλεφωνικός Αριθμός».</a:t>
            </a:r>
          </a:p>
          <a:p>
            <a:pPr>
              <a:buNone/>
            </a:pPr>
            <a:r>
              <a:rPr lang="el-GR" i="1" dirty="0" smtClean="0"/>
              <a:t>Υποδείξεις:</a:t>
            </a:r>
            <a:endParaRPr lang="el-GR" dirty="0" smtClean="0"/>
          </a:p>
          <a:p>
            <a:r>
              <a:rPr lang="el-GR" dirty="0" smtClean="0"/>
              <a:t>Για κάθε σύνολο στοιχείων μπορεί να προκύπτουν περισσότερες από μία διαφορετικές ιεραρχίες</a:t>
            </a:r>
          </a:p>
          <a:p>
            <a:r>
              <a:rPr lang="el-GR" dirty="0" smtClean="0"/>
              <a:t>Σε κάποιες περιπτώσεις θα χρειαστεί να προσθέσετε επιπλέον κλάσεις, ως </a:t>
            </a:r>
            <a:r>
              <a:rPr lang="el-GR" dirty="0" err="1" smtClean="0"/>
              <a:t>υπερκλάσεις</a:t>
            </a:r>
            <a:endParaRPr lang="el-GR" dirty="0" smtClean="0"/>
          </a:p>
          <a:p>
            <a:r>
              <a:rPr lang="el-GR" dirty="0" smtClean="0"/>
              <a:t>Θυμηθείτε να εφαρμόζετε τον κανόνα “είναι ένα” (</a:t>
            </a:r>
            <a:r>
              <a:rPr lang="el-GR" dirty="0" err="1" smtClean="0"/>
              <a:t>is_a</a:t>
            </a:r>
            <a:r>
              <a:rPr lang="el-GR" dirty="0" smtClean="0"/>
              <a:t>)</a:t>
            </a:r>
            <a:endParaRPr lang="el-GR" dirty="0"/>
          </a:p>
        </p:txBody>
      </p:sp>
      <p:sp>
        <p:nvSpPr>
          <p:cNvPr id="4" name="3 - TextBox"/>
          <p:cNvSpPr txBox="1"/>
          <p:nvPr/>
        </p:nvSpPr>
        <p:spPr>
          <a:xfrm>
            <a:off x="785786" y="142852"/>
            <a:ext cx="6929486" cy="1523494"/>
          </a:xfrm>
          <a:prstGeom prst="rect">
            <a:avLst/>
          </a:prstGeom>
          <a:noFill/>
        </p:spPr>
        <p:txBody>
          <a:bodyPr wrap="square" rtlCol="0">
            <a:spAutoFit/>
          </a:bodyPr>
          <a:lstStyle/>
          <a:p>
            <a:pPr algn="ctr"/>
            <a:r>
              <a:rPr lang="el-GR" sz="25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Δραστηριοτητα</a:t>
            </a:r>
            <a:r>
              <a:rPr lang="el-GR" sz="25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8 </a:t>
            </a:r>
          </a:p>
          <a:p>
            <a:pPr algn="ctr"/>
            <a:r>
              <a:rPr lang="el-GR" sz="25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Οργανωση</a:t>
            </a:r>
            <a:r>
              <a:rPr lang="el-GR" sz="25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25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αντικειμενων</a:t>
            </a:r>
            <a:r>
              <a:rPr lang="el-GR" sz="25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σε </a:t>
            </a:r>
            <a:r>
              <a:rPr lang="el-GR" sz="25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ιεραρχια</a:t>
            </a:r>
            <a:r>
              <a:rPr lang="el-GR" sz="25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el-GR" sz="25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κληρονομικοτητασ</a:t>
            </a:r>
            <a:endParaRPr lang="el-GR" sz="25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5" name="Object 1"/>
          <p:cNvGraphicFramePr>
            <a:graphicFrameLocks noChangeAspect="1"/>
          </p:cNvGraphicFramePr>
          <p:nvPr/>
        </p:nvGraphicFramePr>
        <p:xfrm>
          <a:off x="571472" y="1857364"/>
          <a:ext cx="7143800" cy="4000528"/>
        </p:xfrm>
        <a:graphic>
          <a:graphicData uri="http://schemas.openxmlformats.org/presentationml/2006/ole">
            <p:oleObj spid="_x0000_s1025" r:id="rId3" imgW="9212487" imgH="4564459" progId="">
              <p:embed/>
            </p:oleObj>
          </a:graphicData>
        </a:graphic>
      </p:graphicFrame>
      <p:sp>
        <p:nvSpPr>
          <p:cNvPr id="7" name="6 - TextBox"/>
          <p:cNvSpPr txBox="1"/>
          <p:nvPr/>
        </p:nvSpPr>
        <p:spPr>
          <a:xfrm>
            <a:off x="285720" y="214290"/>
            <a:ext cx="7572428" cy="1323439"/>
          </a:xfrm>
          <a:prstGeom prst="rect">
            <a:avLst/>
          </a:prstGeom>
          <a:noFill/>
        </p:spPr>
        <p:txBody>
          <a:bodyPr wrap="square" rtlCol="0">
            <a:spAutoFit/>
          </a:bodyPr>
          <a:lstStyle/>
          <a:p>
            <a:r>
              <a:rPr lang="el-GR" sz="1600" dirty="0" smtClean="0"/>
              <a:t>Παρατηρούμε ότι οι έννοιες του συνόλου στοιχείων της δραστηριότητας αφορούν σε </a:t>
            </a:r>
            <a:r>
              <a:rPr lang="el-GR" sz="1600" dirty="0" smtClean="0">
                <a:solidFill>
                  <a:srgbClr val="FF0000"/>
                </a:solidFill>
              </a:rPr>
              <a:t>τεχνική υποδομή</a:t>
            </a:r>
            <a:r>
              <a:rPr lang="el-GR" sz="1600" dirty="0" smtClean="0"/>
              <a:t>, </a:t>
            </a:r>
            <a:r>
              <a:rPr lang="el-GR" sz="1600" dirty="0" smtClean="0">
                <a:solidFill>
                  <a:srgbClr val="FF0000"/>
                </a:solidFill>
              </a:rPr>
              <a:t>χρήστες</a:t>
            </a:r>
            <a:r>
              <a:rPr lang="el-GR" sz="1600" dirty="0" smtClean="0"/>
              <a:t> και </a:t>
            </a:r>
            <a:r>
              <a:rPr lang="el-GR" sz="1600" dirty="0" smtClean="0">
                <a:solidFill>
                  <a:srgbClr val="FF0000"/>
                </a:solidFill>
              </a:rPr>
              <a:t>υπηρεσίες</a:t>
            </a:r>
            <a:r>
              <a:rPr lang="el-GR" sz="1600" dirty="0" smtClean="0"/>
              <a:t> ενός συστήματος τηλεφωνίας. Συνεπώς, οι έννοιες αυτές μπορούν να οργανωθούν σε αντίστοιχες θεματικές ιεραρχίες με προσθήκη των </a:t>
            </a:r>
            <a:r>
              <a:rPr lang="el-GR" sz="1600" dirty="0" err="1" smtClean="0"/>
              <a:t>υπερκλάσεων</a:t>
            </a:r>
            <a:r>
              <a:rPr lang="el-GR" sz="1600" dirty="0" smtClean="0"/>
              <a:t> «Τεχνική Υποδομή» και «Χρήστης» (οι επιπρόσθετες κλάσεις εμφανίζονται με κόκκινο χρώμα).</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additive="base">
                                        <p:cTn id="13" dur="500" fill="hold"/>
                                        <p:tgtEl>
                                          <p:spTgt spid="1025"/>
                                        </p:tgtEl>
                                        <p:attrNameLst>
                                          <p:attrName>ppt_x</p:attrName>
                                        </p:attrNameLst>
                                      </p:cBhvr>
                                      <p:tavLst>
                                        <p:tav tm="0">
                                          <p:val>
                                            <p:strVal val="#ppt_x"/>
                                          </p:val>
                                        </p:tav>
                                        <p:tav tm="100000">
                                          <p:val>
                                            <p:strVal val="#ppt_x"/>
                                          </p:val>
                                        </p:tav>
                                      </p:tavLst>
                                    </p:anim>
                                    <p:anim calcmode="lin" valueType="num">
                                      <p:cBhvr additive="base">
                                        <p:cTn id="14"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5297" name="Object 1"/>
          <p:cNvGraphicFramePr>
            <a:graphicFrameLocks noChangeAspect="1"/>
          </p:cNvGraphicFramePr>
          <p:nvPr/>
        </p:nvGraphicFramePr>
        <p:xfrm>
          <a:off x="642910" y="1928802"/>
          <a:ext cx="7215238" cy="3848103"/>
        </p:xfrm>
        <a:graphic>
          <a:graphicData uri="http://schemas.openxmlformats.org/presentationml/2006/ole">
            <p:oleObj spid="_x0000_s55297" r:id="rId3" imgW="9212487" imgH="5387419" progId="">
              <p:embed/>
            </p:oleObj>
          </a:graphicData>
        </a:graphic>
      </p:graphicFrame>
      <p:sp>
        <p:nvSpPr>
          <p:cNvPr id="7" name="6 - TextBox"/>
          <p:cNvSpPr txBox="1"/>
          <p:nvPr/>
        </p:nvSpPr>
        <p:spPr>
          <a:xfrm>
            <a:off x="214282" y="357166"/>
            <a:ext cx="7643866" cy="1323439"/>
          </a:xfrm>
          <a:prstGeom prst="rect">
            <a:avLst/>
          </a:prstGeom>
          <a:noFill/>
        </p:spPr>
        <p:txBody>
          <a:bodyPr wrap="square" rtlCol="0">
            <a:spAutoFit/>
          </a:bodyPr>
          <a:lstStyle/>
          <a:p>
            <a:r>
              <a:rPr lang="el-GR" sz="1600" dirty="0" smtClean="0"/>
              <a:t>Δεδομένου ότι τόσο οι υποδομές, όσο και οι υπηρεσίες και οι χρήστες αποτελούν συστατικά στοιχεία ενός τηλεφωνικού </a:t>
            </a:r>
            <a:r>
              <a:rPr lang="el-GR" sz="1600" dirty="0" smtClean="0">
                <a:solidFill>
                  <a:srgbClr val="FF0000"/>
                </a:solidFill>
              </a:rPr>
              <a:t>τηλεπικοινωνιακού συστήματος</a:t>
            </a:r>
            <a:r>
              <a:rPr lang="el-GR" sz="1600" dirty="0" smtClean="0"/>
              <a:t>, θα μπορούσαμε επιπλέον να προσθέσουμε τη γενική </a:t>
            </a:r>
            <a:r>
              <a:rPr lang="el-GR" sz="1600" dirty="0" err="1" smtClean="0"/>
              <a:t>υπερκλάση</a:t>
            </a:r>
            <a:r>
              <a:rPr lang="el-GR" sz="1600" dirty="0" smtClean="0"/>
              <a:t> «Στοιχείο Συστήματος Τηλεφωνίας»  και να καταλήξουμε σε μία μόνο ιεραρχία οργάνωσης όλων των στοιχείων.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7"/>
                                        </p:tgtEl>
                                        <p:attrNameLst>
                                          <p:attrName>style.visibility</p:attrName>
                                        </p:attrNameLst>
                                      </p:cBhvr>
                                      <p:to>
                                        <p:strVal val="visible"/>
                                      </p:to>
                                    </p:set>
                                    <p:anim calcmode="lin" valueType="num">
                                      <p:cBhvr additive="base">
                                        <p:cTn id="13" dur="500" fill="hold"/>
                                        <p:tgtEl>
                                          <p:spTgt spid="55297"/>
                                        </p:tgtEl>
                                        <p:attrNameLst>
                                          <p:attrName>ppt_x</p:attrName>
                                        </p:attrNameLst>
                                      </p:cBhvr>
                                      <p:tavLst>
                                        <p:tav tm="0">
                                          <p:val>
                                            <p:strVal val="#ppt_x"/>
                                          </p:val>
                                        </p:tav>
                                        <p:tav tm="100000">
                                          <p:val>
                                            <p:strVal val="#ppt_x"/>
                                          </p:val>
                                        </p:tav>
                                      </p:tavLst>
                                    </p:anim>
                                    <p:anim calcmode="lin" valueType="num">
                                      <p:cBhvr additive="base">
                                        <p:cTn id="14"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42844" y="285728"/>
          <a:ext cx="7858180" cy="1869948"/>
        </p:xfrm>
        <a:graphic>
          <a:graphicData uri="http://schemas.openxmlformats.org/drawingml/2006/table">
            <a:tbl>
              <a:tblPr/>
              <a:tblGrid>
                <a:gridCol w="7858180"/>
              </a:tblGrid>
              <a:tr h="186511">
                <a:tc>
                  <a:txBody>
                    <a:bodyPr/>
                    <a:lstStyle/>
                    <a:p>
                      <a:pPr marL="457200" algn="just">
                        <a:lnSpc>
                          <a:spcPct val="115000"/>
                        </a:lnSpc>
                        <a:spcBef>
                          <a:spcPts val="600"/>
                        </a:spcBef>
                        <a:spcAft>
                          <a:spcPts val="600"/>
                        </a:spcAft>
                      </a:pPr>
                      <a:r>
                        <a:rPr lang="el-GR" sz="1400" b="1" dirty="0">
                          <a:solidFill>
                            <a:srgbClr val="FF0000"/>
                          </a:solidFill>
                          <a:latin typeface="Calibri"/>
                          <a:ea typeface="Calibri"/>
                          <a:cs typeface="Times New Roman"/>
                        </a:rPr>
                        <a:t>  Δραστηριότητα 9</a:t>
                      </a:r>
                      <a:r>
                        <a:rPr lang="el-GR" sz="1400" b="1" dirty="0">
                          <a:latin typeface="Calibri"/>
                          <a:ea typeface="Calibri"/>
                          <a:cs typeface="Times New Roman"/>
                        </a:rPr>
                        <a:t>: Σχεδίαση διαγράμματος κλάσεων με ιεραρχία κληρονομικότητας</a:t>
                      </a:r>
                      <a:endParaRPr lang="el-GR" sz="1400" dirty="0">
                        <a:latin typeface="Calibri"/>
                        <a:ea typeface="Calibri"/>
                        <a:cs typeface="Times New Roman"/>
                      </a:endParaRPr>
                    </a:p>
                  </a:txBody>
                  <a:tcPr marL="66348" marR="66348" marT="0" marB="0" anchor="ctr">
                    <a:lnL w="12700" cap="flat" cmpd="sng" algn="ctr">
                      <a:solidFill>
                        <a:srgbClr val="C2E4FE"/>
                      </a:solidFill>
                      <a:prstDash val="solid"/>
                      <a:round/>
                      <a:headEnd type="none" w="med" len="med"/>
                      <a:tailEnd type="none" w="med" len="med"/>
                    </a:lnL>
                    <a:lnR w="12700" cap="flat" cmpd="sng" algn="ctr">
                      <a:solidFill>
                        <a:srgbClr val="C2E4FE"/>
                      </a:solidFill>
                      <a:prstDash val="solid"/>
                      <a:round/>
                      <a:headEnd type="none" w="med" len="med"/>
                      <a:tailEnd type="none" w="med" len="med"/>
                    </a:lnR>
                    <a:lnT w="12700" cap="flat" cmpd="sng" algn="ctr">
                      <a:solidFill>
                        <a:srgbClr val="C2E4FE"/>
                      </a:solidFill>
                      <a:prstDash val="solid"/>
                      <a:round/>
                      <a:headEnd type="none" w="med" len="med"/>
                      <a:tailEnd type="none" w="med" len="med"/>
                    </a:lnT>
                    <a:lnB w="12700" cap="flat" cmpd="sng" algn="ctr">
                      <a:solidFill>
                        <a:srgbClr val="C2E4FE"/>
                      </a:solidFill>
                      <a:prstDash val="solid"/>
                      <a:round/>
                      <a:headEnd type="none" w="med" len="med"/>
                      <a:tailEnd type="none" w="med" len="med"/>
                    </a:lnB>
                    <a:noFill/>
                  </a:tcPr>
                </a:tc>
              </a:tr>
              <a:tr h="1583498">
                <a:tc>
                  <a:txBody>
                    <a:bodyPr/>
                    <a:lstStyle/>
                    <a:p>
                      <a:pPr marL="457200" algn="just">
                        <a:lnSpc>
                          <a:spcPct val="115000"/>
                        </a:lnSpc>
                        <a:spcBef>
                          <a:spcPts val="600"/>
                        </a:spcBef>
                        <a:spcAft>
                          <a:spcPts val="600"/>
                        </a:spcAft>
                      </a:pPr>
                      <a:r>
                        <a:rPr lang="el-GR" sz="1400" dirty="0">
                          <a:latin typeface="Calibri"/>
                          <a:ea typeface="Arial"/>
                          <a:cs typeface="Calibri"/>
                        </a:rPr>
                        <a:t>Έστω οι κλάσεις αντικειμένων της εικόνας </a:t>
                      </a:r>
                      <a:r>
                        <a:rPr lang="el-GR" sz="1400" dirty="0" smtClean="0">
                          <a:latin typeface="Calibri"/>
                          <a:ea typeface="Arial"/>
                          <a:cs typeface="Calibri"/>
                        </a:rPr>
                        <a:t>που </a:t>
                      </a:r>
                      <a:r>
                        <a:rPr lang="el-GR" sz="1400" dirty="0">
                          <a:latin typeface="Calibri"/>
                          <a:ea typeface="Arial"/>
                          <a:cs typeface="Calibri"/>
                        </a:rPr>
                        <a:t>αναφέρονται σε μια εφαρμογή για καταστήματα κατοικίδιων ζώων</a:t>
                      </a:r>
                      <a:r>
                        <a:rPr lang="el-GR" sz="1400" dirty="0" smtClean="0">
                          <a:latin typeface="Calibri"/>
                          <a:ea typeface="Arial"/>
                          <a:cs typeface="Calibri"/>
                        </a:rPr>
                        <a:t>: «</a:t>
                      </a:r>
                      <a:r>
                        <a:rPr lang="el-GR" sz="1400" dirty="0">
                          <a:latin typeface="Calibri"/>
                          <a:ea typeface="Arial"/>
                          <a:cs typeface="Calibri"/>
                        </a:rPr>
                        <a:t>σκύλους», «γάτες», «</a:t>
                      </a:r>
                      <a:r>
                        <a:rPr lang="el-GR" sz="1400" dirty="0" smtClean="0">
                          <a:latin typeface="Calibri"/>
                          <a:ea typeface="Arial"/>
                          <a:cs typeface="Calibri"/>
                        </a:rPr>
                        <a:t>πτηνά (</a:t>
                      </a:r>
                      <a:r>
                        <a:rPr lang="el-GR" sz="1400" dirty="0">
                          <a:latin typeface="Calibri"/>
                          <a:ea typeface="Arial"/>
                          <a:cs typeface="Calibri"/>
                        </a:rPr>
                        <a:t>ιθαγενή και εξωτικά)» και «ψάρια (τροπικά και θαλασσινά)». Για κάθε κατοικίδιο ζώο το κατάστημα κρατάει ένα ιστορικό εμβολίων. Θεωρείστε ότι οι φίλοι του ανθρώπου είναι οι σκύλοι και οι γάτες. Σε καθένα από αυτά τα ζώα είναι εμφυτευμένο ένα μικροτσίπ με σκοπό την ανεύρεσή του σε περίπτωση που χαθεί. </a:t>
                      </a:r>
                      <a:endParaRPr lang="el-GR" sz="1400" dirty="0" smtClean="0">
                        <a:latin typeface="Calibri"/>
                        <a:ea typeface="Arial"/>
                        <a:cs typeface="Calibri"/>
                      </a:endParaRPr>
                    </a:p>
                    <a:p>
                      <a:pPr marL="457200" algn="just">
                        <a:lnSpc>
                          <a:spcPct val="115000"/>
                        </a:lnSpc>
                        <a:spcBef>
                          <a:spcPts val="600"/>
                        </a:spcBef>
                        <a:spcAft>
                          <a:spcPts val="600"/>
                        </a:spcAft>
                      </a:pPr>
                      <a:r>
                        <a:rPr lang="el-GR" sz="1400" dirty="0" smtClean="0">
                          <a:latin typeface="Calibri"/>
                          <a:ea typeface="Arial"/>
                          <a:cs typeface="Calibri"/>
                        </a:rPr>
                        <a:t>Να </a:t>
                      </a:r>
                      <a:r>
                        <a:rPr lang="el-GR" sz="1400" dirty="0">
                          <a:latin typeface="Calibri"/>
                          <a:ea typeface="Arial"/>
                          <a:cs typeface="Calibri"/>
                        </a:rPr>
                        <a:t>συνδέσετε τις κλάσεις αντικειμένων μεταξύ τους χρησιμοποιώντας τις κατάλληλες σχέσεις</a:t>
                      </a:r>
                      <a:r>
                        <a:rPr lang="el-GR" sz="1400" dirty="0" smtClean="0">
                          <a:latin typeface="Calibri"/>
                          <a:ea typeface="Arial"/>
                          <a:cs typeface="Calibri"/>
                        </a:rPr>
                        <a:t>.</a:t>
                      </a:r>
                    </a:p>
                  </a:txBody>
                  <a:tcPr marL="66348" marR="66348" marT="0" marB="0" anchor="ctr">
                    <a:lnL w="12700" cap="flat" cmpd="sng" algn="ctr">
                      <a:solidFill>
                        <a:srgbClr val="C2E4FE"/>
                      </a:solidFill>
                      <a:prstDash val="solid"/>
                      <a:round/>
                      <a:headEnd type="none" w="med" len="med"/>
                      <a:tailEnd type="none" w="med" len="med"/>
                    </a:lnL>
                    <a:lnR w="12700" cap="flat" cmpd="sng" algn="ctr">
                      <a:solidFill>
                        <a:srgbClr val="C2E4FE"/>
                      </a:solidFill>
                      <a:prstDash val="solid"/>
                      <a:round/>
                      <a:headEnd type="none" w="med" len="med"/>
                      <a:tailEnd type="none" w="med" len="med"/>
                    </a:lnR>
                    <a:lnT w="12700" cap="flat" cmpd="sng" algn="ctr">
                      <a:solidFill>
                        <a:srgbClr val="C2E4FE"/>
                      </a:solidFill>
                      <a:prstDash val="solid"/>
                      <a:round/>
                      <a:headEnd type="none" w="med" len="med"/>
                      <a:tailEnd type="none" w="med" len="med"/>
                    </a:lnT>
                    <a:lnB w="12700" cap="flat" cmpd="sng" algn="ctr">
                      <a:solidFill>
                        <a:srgbClr val="C2E4FE"/>
                      </a:solidFill>
                      <a:prstDash val="solid"/>
                      <a:round/>
                      <a:headEnd type="none" w="med" len="med"/>
                      <a:tailEnd type="none" w="med" len="med"/>
                    </a:lnB>
                    <a:noFill/>
                  </a:tcPr>
                </a:tc>
              </a:tr>
            </a:tbl>
          </a:graphicData>
        </a:graphic>
      </p:graphicFrame>
      <p:pic>
        <p:nvPicPr>
          <p:cNvPr id="56322" name="Εικόνα 41" descr="coding"/>
          <p:cNvPicPr>
            <a:picLocks noChangeAspect="1" noChangeArrowheads="1"/>
          </p:cNvPicPr>
          <p:nvPr/>
        </p:nvPicPr>
        <p:blipFill>
          <a:blip r:embed="rId3"/>
          <a:srcRect/>
          <a:stretch>
            <a:fillRect/>
          </a:stretch>
        </p:blipFill>
        <p:spPr bwMode="auto">
          <a:xfrm>
            <a:off x="0" y="0"/>
            <a:ext cx="361950" cy="361950"/>
          </a:xfrm>
          <a:prstGeom prst="rect">
            <a:avLst/>
          </a:prstGeom>
          <a:noFill/>
        </p:spPr>
      </p:pic>
      <p:graphicFrame>
        <p:nvGraphicFramePr>
          <p:cNvPr id="56321" name="Object 1"/>
          <p:cNvGraphicFramePr>
            <a:graphicFrameLocks noChangeAspect="1"/>
          </p:cNvGraphicFramePr>
          <p:nvPr/>
        </p:nvGraphicFramePr>
        <p:xfrm>
          <a:off x="571472" y="2571744"/>
          <a:ext cx="7072362" cy="3667125"/>
        </p:xfrm>
        <a:graphic>
          <a:graphicData uri="http://schemas.openxmlformats.org/presentationml/2006/ole">
            <p:oleObj spid="_x0000_s56321" r:id="rId4" imgW="6385640" imgH="486140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1"/>
                                        </p:tgtEl>
                                        <p:attrNameLst>
                                          <p:attrName>style.visibility</p:attrName>
                                        </p:attrNameLst>
                                      </p:cBhvr>
                                      <p:to>
                                        <p:strVal val="visible"/>
                                      </p:to>
                                    </p:set>
                                    <p:anim calcmode="lin" valueType="num">
                                      <p:cBhvr additive="base">
                                        <p:cTn id="13" dur="500" fill="hold"/>
                                        <p:tgtEl>
                                          <p:spTgt spid="56321"/>
                                        </p:tgtEl>
                                        <p:attrNameLst>
                                          <p:attrName>ppt_x</p:attrName>
                                        </p:attrNameLst>
                                      </p:cBhvr>
                                      <p:tavLst>
                                        <p:tav tm="0">
                                          <p:val>
                                            <p:strVal val="#ppt_x"/>
                                          </p:val>
                                        </p:tav>
                                        <p:tav tm="100000">
                                          <p:val>
                                            <p:strVal val="#ppt_x"/>
                                          </p:val>
                                        </p:tav>
                                      </p:tavLst>
                                    </p:anim>
                                    <p:anim calcmode="lin" valueType="num">
                                      <p:cBhvr additive="base">
                                        <p:cTn id="14" dur="500" fill="hold"/>
                                        <p:tgtEl>
                                          <p:spTgt spid="56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7345" name="Object 1"/>
          <p:cNvGraphicFramePr>
            <a:graphicFrameLocks noChangeAspect="1"/>
          </p:cNvGraphicFramePr>
          <p:nvPr/>
        </p:nvGraphicFramePr>
        <p:xfrm>
          <a:off x="500034" y="2428868"/>
          <a:ext cx="7358114" cy="3929090"/>
        </p:xfrm>
        <a:graphic>
          <a:graphicData uri="http://schemas.openxmlformats.org/presentationml/2006/ole">
            <p:oleObj spid="_x0000_s57345" r:id="rId3" imgW="7551407" imgH="4137707" progId="">
              <p:embed/>
            </p:oleObj>
          </a:graphicData>
        </a:graphic>
      </p:graphicFrame>
      <p:sp>
        <p:nvSpPr>
          <p:cNvPr id="6" name="5 - TextBox"/>
          <p:cNvSpPr txBox="1"/>
          <p:nvPr/>
        </p:nvSpPr>
        <p:spPr>
          <a:xfrm>
            <a:off x="214282" y="142852"/>
            <a:ext cx="8001055" cy="1815882"/>
          </a:xfrm>
          <a:prstGeom prst="rect">
            <a:avLst/>
          </a:prstGeom>
          <a:noFill/>
        </p:spPr>
        <p:txBody>
          <a:bodyPr wrap="square" rtlCol="0">
            <a:spAutoFit/>
          </a:bodyPr>
          <a:lstStyle/>
          <a:p>
            <a:pPr>
              <a:buFont typeface="Arial" pitchFamily="34" charset="0"/>
              <a:buChar char="•"/>
            </a:pPr>
            <a:r>
              <a:rPr lang="el-GR" sz="1400" dirty="0" smtClean="0">
                <a:solidFill>
                  <a:srgbClr val="FF0000"/>
                </a:solidFill>
              </a:rPr>
              <a:t>Το κατάστημα </a:t>
            </a:r>
            <a:r>
              <a:rPr lang="el-GR" sz="1400" dirty="0" smtClean="0"/>
              <a:t>φιλοξενεί κατοικίδια ζώα (</a:t>
            </a:r>
            <a:r>
              <a:rPr lang="el-GR" sz="1400" dirty="0" smtClean="0">
                <a:solidFill>
                  <a:srgbClr val="FF0000"/>
                </a:solidFill>
              </a:rPr>
              <a:t>σχέση «φιλοξενεί</a:t>
            </a:r>
            <a:r>
              <a:rPr lang="el-GR" sz="1400" dirty="0" smtClean="0"/>
              <a:t>»): σκύλους, γάτες, πτηνά και ψάρια, τα οποία αποτελούν υποκλάσεις της ιεραρχίας των κατοικίδιων ζώων του καταστήματος.</a:t>
            </a:r>
          </a:p>
          <a:p>
            <a:pPr>
              <a:buFont typeface="Arial" pitchFamily="34" charset="0"/>
              <a:buChar char="•"/>
            </a:pPr>
            <a:r>
              <a:rPr lang="el-GR" sz="1400" dirty="0" smtClean="0"/>
              <a:t>Για κάθε κατοικίδιο ζώο το κατάστημα κρατάει ένα ιστορικό εμβολίων. Εδώ είναι σημαντικό να αναγνωρίσουμε τη σχέση που πρέπει να αποτυπωθεί μεταξύ του κατοικίδιου ζώου και του </a:t>
            </a:r>
            <a:r>
              <a:rPr lang="el-GR" sz="1400" dirty="0" smtClean="0">
                <a:solidFill>
                  <a:srgbClr val="FF0000"/>
                </a:solidFill>
              </a:rPr>
              <a:t>ιστορικού εμβολίων </a:t>
            </a:r>
            <a:r>
              <a:rPr lang="el-GR" sz="1400" dirty="0" smtClean="0"/>
              <a:t>του (</a:t>
            </a:r>
            <a:r>
              <a:rPr lang="el-GR" sz="1400" dirty="0" smtClean="0">
                <a:solidFill>
                  <a:srgbClr val="FF0000"/>
                </a:solidFill>
              </a:rPr>
              <a:t>σχέση «έχει»), </a:t>
            </a:r>
            <a:r>
              <a:rPr lang="el-GR" sz="1400" dirty="0" smtClean="0"/>
              <a:t>διότι κάθε ιστορικό πρέπει να συσχετίζεται με ένα συγκεκριμένο κατοικίδιο. </a:t>
            </a:r>
          </a:p>
          <a:p>
            <a:pPr>
              <a:buFont typeface="Arial" pitchFamily="34" charset="0"/>
              <a:buChar char="•"/>
            </a:pPr>
            <a:r>
              <a:rPr lang="el-GR" sz="1400" dirty="0" smtClean="0"/>
              <a:t>Σε καθένα από αυτά τα ζώα είναι εμφυτευμένο ένα μικροτσίπ με σκοπό την ανεύρεσή του σε περίπτωση που χαθεί. Δηλαδή, κάθε </a:t>
            </a:r>
            <a:r>
              <a:rPr lang="el-GR" sz="1400" dirty="0" smtClean="0">
                <a:solidFill>
                  <a:srgbClr val="FF0000"/>
                </a:solidFill>
              </a:rPr>
              <a:t>κατοικίδιο ζώο </a:t>
            </a:r>
            <a:r>
              <a:rPr lang="el-GR" sz="1400" dirty="0" smtClean="0"/>
              <a:t>φέρει μικροτσίπ (</a:t>
            </a:r>
            <a:r>
              <a:rPr lang="el-GR" sz="1400" dirty="0" smtClean="0">
                <a:solidFill>
                  <a:srgbClr val="FF0000"/>
                </a:solidFill>
              </a:rPr>
              <a:t>σχέση «φέρει»).</a:t>
            </a:r>
            <a:endParaRPr lang="el-GR"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5"/>
                                        </p:tgtEl>
                                        <p:attrNameLst>
                                          <p:attrName>style.visibility</p:attrName>
                                        </p:attrNameLst>
                                      </p:cBhvr>
                                      <p:to>
                                        <p:strVal val="visible"/>
                                      </p:to>
                                    </p:set>
                                    <p:anim calcmode="lin" valueType="num">
                                      <p:cBhvr additive="base">
                                        <p:cTn id="13" dur="500" fill="hold"/>
                                        <p:tgtEl>
                                          <p:spTgt spid="57345"/>
                                        </p:tgtEl>
                                        <p:attrNameLst>
                                          <p:attrName>ppt_x</p:attrName>
                                        </p:attrNameLst>
                                      </p:cBhvr>
                                      <p:tavLst>
                                        <p:tav tm="0">
                                          <p:val>
                                            <p:strVal val="#ppt_x"/>
                                          </p:val>
                                        </p:tav>
                                        <p:tav tm="100000">
                                          <p:val>
                                            <p:strVal val="#ppt_x"/>
                                          </p:val>
                                        </p:tav>
                                      </p:tavLst>
                                    </p:anim>
                                    <p:anim calcmode="lin" valueType="num">
                                      <p:cBhvr additive="base">
                                        <p:cTn id="14"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2844" y="214291"/>
          <a:ext cx="7858180" cy="2357453"/>
        </p:xfrm>
        <a:graphic>
          <a:graphicData uri="http://schemas.openxmlformats.org/drawingml/2006/table">
            <a:tbl>
              <a:tblPr/>
              <a:tblGrid>
                <a:gridCol w="7858180"/>
              </a:tblGrid>
              <a:tr h="2357453">
                <a:tc>
                  <a:txBody>
                    <a:bodyPr/>
                    <a:lstStyle/>
                    <a:p>
                      <a:pPr algn="just">
                        <a:lnSpc>
                          <a:spcPct val="115000"/>
                        </a:lnSpc>
                        <a:spcBef>
                          <a:spcPts val="600"/>
                        </a:spcBef>
                        <a:spcAft>
                          <a:spcPts val="600"/>
                        </a:spcAft>
                      </a:pPr>
                      <a:r>
                        <a:rPr lang="el-GR" sz="1400" b="1" dirty="0">
                          <a:latin typeface="Calibri"/>
                          <a:ea typeface="Times New Roman"/>
                          <a:cs typeface="Calibri"/>
                        </a:rPr>
                        <a:t>Ε.5</a:t>
                      </a:r>
                      <a:r>
                        <a:rPr lang="el-GR" sz="1400" b="1" dirty="0" smtClean="0">
                          <a:latin typeface="Calibri"/>
                          <a:ea typeface="Times New Roman"/>
                          <a:cs typeface="Calibri"/>
                        </a:rPr>
                        <a:t>: </a:t>
                      </a:r>
                      <a:r>
                        <a:rPr lang="el-GR" sz="1400" dirty="0" smtClean="0">
                          <a:latin typeface="Calibri"/>
                          <a:ea typeface="Arial"/>
                          <a:cs typeface="Calibri"/>
                        </a:rPr>
                        <a:t>Να </a:t>
                      </a:r>
                      <a:r>
                        <a:rPr lang="el-GR" sz="1400" dirty="0">
                          <a:latin typeface="Calibri"/>
                          <a:ea typeface="Arial"/>
                          <a:cs typeface="Calibri"/>
                        </a:rPr>
                        <a:t>οργανώσετε καθένα από τα παρακάτω σύνολα αντικειμένων σε ιεραρχίες κληρονομικότητας κλάσεων.  </a:t>
                      </a:r>
                      <a:endParaRPr lang="el-GR" sz="1400" dirty="0">
                        <a:latin typeface="Calibri"/>
                        <a:ea typeface="Times New Roman"/>
                        <a:cs typeface="Times New Roman"/>
                      </a:endParaRPr>
                    </a:p>
                    <a:p>
                      <a:pPr marL="342900" lvl="0" indent="-342900" algn="just">
                        <a:lnSpc>
                          <a:spcPct val="115000"/>
                        </a:lnSpc>
                        <a:spcBef>
                          <a:spcPts val="600"/>
                        </a:spcBef>
                        <a:spcAft>
                          <a:spcPts val="600"/>
                        </a:spcAft>
                        <a:buFont typeface="+mj-lt"/>
                        <a:buAutoNum type="arabicPeriod"/>
                      </a:pPr>
                      <a:r>
                        <a:rPr lang="el-GR" sz="1400" dirty="0">
                          <a:latin typeface="Calibri"/>
                          <a:ea typeface="Arial"/>
                          <a:cs typeface="Calibri"/>
                        </a:rPr>
                        <a:t>«Όχημα», «Αυτοκίνητο», «Αγωνιστικό αυτοκίνητο», «Αεροπλάνο», «Αμφίβιο Όχημα», «Μηχανή», «</a:t>
                      </a:r>
                      <a:r>
                        <a:rPr lang="el-GR" sz="1400" dirty="0">
                          <a:solidFill>
                            <a:srgbClr val="FF0000"/>
                          </a:solidFill>
                          <a:latin typeface="Calibri"/>
                          <a:ea typeface="Arial"/>
                          <a:cs typeface="Calibri"/>
                        </a:rPr>
                        <a:t>Μηχανή</a:t>
                      </a:r>
                      <a:r>
                        <a:rPr lang="el-GR" sz="1400" dirty="0">
                          <a:latin typeface="Calibri"/>
                          <a:ea typeface="Arial"/>
                          <a:cs typeface="Calibri"/>
                        </a:rPr>
                        <a:t> </a:t>
                      </a:r>
                      <a:r>
                        <a:rPr lang="el-GR" sz="1400" dirty="0">
                          <a:solidFill>
                            <a:srgbClr val="FF0000"/>
                          </a:solidFill>
                          <a:latin typeface="Calibri"/>
                          <a:ea typeface="Arial"/>
                          <a:cs typeface="Calibri"/>
                        </a:rPr>
                        <a:t>αεροπλάνου</a:t>
                      </a:r>
                      <a:r>
                        <a:rPr lang="el-GR" sz="1400" dirty="0">
                          <a:latin typeface="Calibri"/>
                          <a:ea typeface="Arial"/>
                          <a:cs typeface="Calibri"/>
                        </a:rPr>
                        <a:t>», «</a:t>
                      </a:r>
                      <a:r>
                        <a:rPr lang="el-GR" sz="1400" dirty="0">
                          <a:solidFill>
                            <a:srgbClr val="FF0000"/>
                          </a:solidFill>
                          <a:latin typeface="Calibri"/>
                          <a:ea typeface="Arial"/>
                          <a:cs typeface="Calibri"/>
                        </a:rPr>
                        <a:t>Ηλεκτρικός</a:t>
                      </a:r>
                      <a:r>
                        <a:rPr lang="el-GR" sz="1400" dirty="0">
                          <a:latin typeface="Calibri"/>
                          <a:ea typeface="Arial"/>
                          <a:cs typeface="Calibri"/>
                        </a:rPr>
                        <a:t> </a:t>
                      </a:r>
                      <a:r>
                        <a:rPr lang="el-GR" sz="1400" dirty="0">
                          <a:solidFill>
                            <a:srgbClr val="FF0000"/>
                          </a:solidFill>
                          <a:latin typeface="Calibri"/>
                          <a:ea typeface="Arial"/>
                          <a:cs typeface="Calibri"/>
                        </a:rPr>
                        <a:t>κινητήρας</a:t>
                      </a:r>
                      <a:r>
                        <a:rPr lang="el-GR" sz="1400" dirty="0">
                          <a:latin typeface="Calibri"/>
                          <a:ea typeface="Arial"/>
                          <a:cs typeface="Calibri"/>
                        </a:rPr>
                        <a:t>», «</a:t>
                      </a:r>
                      <a:r>
                        <a:rPr lang="el-GR" sz="1400" dirty="0">
                          <a:solidFill>
                            <a:srgbClr val="FF0000"/>
                          </a:solidFill>
                          <a:latin typeface="Calibri"/>
                          <a:ea typeface="Arial"/>
                          <a:cs typeface="Calibri"/>
                        </a:rPr>
                        <a:t>Τροχός</a:t>
                      </a:r>
                      <a:r>
                        <a:rPr lang="el-GR" sz="1400" dirty="0">
                          <a:latin typeface="Calibri"/>
                          <a:ea typeface="Arial"/>
                          <a:cs typeface="Calibri"/>
                        </a:rPr>
                        <a:t>», «Μεταφορά», «Φορτηγό», «Ποδήλατο»</a:t>
                      </a:r>
                      <a:endParaRPr lang="el-GR" sz="1400" dirty="0">
                        <a:latin typeface="Calibri"/>
                        <a:ea typeface="Calibri"/>
                        <a:cs typeface="Times New Roman"/>
                      </a:endParaRPr>
                    </a:p>
                    <a:p>
                      <a:pPr marL="342900" lvl="0" indent="-342900" algn="just">
                        <a:lnSpc>
                          <a:spcPct val="115000"/>
                        </a:lnSpc>
                        <a:spcBef>
                          <a:spcPts val="600"/>
                        </a:spcBef>
                        <a:spcAft>
                          <a:spcPts val="600"/>
                        </a:spcAft>
                        <a:buFont typeface="+mj-lt"/>
                        <a:buAutoNum type="arabicPeriod"/>
                      </a:pPr>
                      <a:r>
                        <a:rPr lang="el-GR" sz="1400" i="1" dirty="0" smtClean="0">
                          <a:latin typeface="Calibri"/>
                          <a:ea typeface="Arial"/>
                          <a:cs typeface="Calibri"/>
                        </a:rPr>
                        <a:t>Υποδείξεις: </a:t>
                      </a:r>
                      <a:r>
                        <a:rPr lang="el-GR" sz="1400" dirty="0" smtClean="0">
                          <a:latin typeface="Calibri"/>
                          <a:ea typeface="Arial"/>
                          <a:cs typeface="Calibri"/>
                        </a:rPr>
                        <a:t>Δεν </a:t>
                      </a:r>
                      <a:r>
                        <a:rPr lang="el-GR" sz="1400" dirty="0">
                          <a:latin typeface="Calibri"/>
                          <a:ea typeface="Arial"/>
                          <a:cs typeface="Calibri"/>
                        </a:rPr>
                        <a:t>απαιτείται αποτύπωση ιδιοτήτων και μεθόδων.</a:t>
                      </a:r>
                      <a:endParaRPr lang="el-GR" sz="1400" dirty="0">
                        <a:latin typeface="Calibri"/>
                        <a:ea typeface="Calibri"/>
                        <a:cs typeface="Times New Roman"/>
                      </a:endParaRPr>
                    </a:p>
                    <a:p>
                      <a:pPr marL="342900" lvl="0" indent="-342900" algn="just">
                        <a:lnSpc>
                          <a:spcPct val="115000"/>
                        </a:lnSpc>
                        <a:spcBef>
                          <a:spcPts val="0"/>
                        </a:spcBef>
                        <a:spcAft>
                          <a:spcPts val="0"/>
                        </a:spcAft>
                        <a:buFont typeface="Symbol"/>
                        <a:buChar char=""/>
                      </a:pPr>
                      <a:r>
                        <a:rPr lang="el-GR" sz="1400" dirty="0">
                          <a:latin typeface="Calibri"/>
                          <a:ea typeface="Arial"/>
                          <a:cs typeface="Calibri"/>
                        </a:rPr>
                        <a:t>Για κάθε σύνολο στοιχείων προκύπτουν περισσότερες της μιας διαφορετικές ιεραρχίες.</a:t>
                      </a:r>
                      <a:endParaRPr lang="el-GR" sz="1400" dirty="0">
                        <a:latin typeface="Calibri"/>
                        <a:ea typeface="Calibri"/>
                        <a:cs typeface="Times New Roman"/>
                      </a:endParaRPr>
                    </a:p>
                    <a:p>
                      <a:pPr marL="342900" lvl="0" indent="-342900" algn="just">
                        <a:lnSpc>
                          <a:spcPct val="115000"/>
                        </a:lnSpc>
                        <a:spcBef>
                          <a:spcPts val="0"/>
                        </a:spcBef>
                        <a:spcAft>
                          <a:spcPts val="0"/>
                        </a:spcAft>
                        <a:buFont typeface="Symbol"/>
                        <a:buChar char=""/>
                      </a:pPr>
                      <a:r>
                        <a:rPr lang="el-GR" sz="1400" dirty="0">
                          <a:latin typeface="Calibri"/>
                          <a:ea typeface="Arial"/>
                          <a:cs typeface="Calibri"/>
                        </a:rPr>
                        <a:t>Σε κάποιες περιπτώσεις θα χρειαστεί να προσθέσετε επιπλέον κλάσεις, ως </a:t>
                      </a:r>
                      <a:r>
                        <a:rPr lang="el-GR" sz="1400" dirty="0" err="1">
                          <a:latin typeface="Calibri"/>
                          <a:ea typeface="Arial"/>
                          <a:cs typeface="Calibri"/>
                        </a:rPr>
                        <a:t>υπερκλάσεις</a:t>
                      </a:r>
                      <a:r>
                        <a:rPr lang="el-GR" sz="1400" dirty="0">
                          <a:latin typeface="Calibri"/>
                          <a:ea typeface="Arial"/>
                          <a:cs typeface="Calibri"/>
                        </a:rPr>
                        <a:t>.</a:t>
                      </a:r>
                      <a:endParaRPr lang="el-GR" sz="1400" dirty="0">
                        <a:latin typeface="Calibri"/>
                        <a:ea typeface="Calibri"/>
                        <a:cs typeface="Times New Roman"/>
                      </a:endParaRPr>
                    </a:p>
                    <a:p>
                      <a:pPr marL="342900" lvl="0" indent="-342900" algn="just">
                        <a:lnSpc>
                          <a:spcPct val="115000"/>
                        </a:lnSpc>
                        <a:spcBef>
                          <a:spcPts val="0"/>
                        </a:spcBef>
                        <a:spcAft>
                          <a:spcPts val="0"/>
                        </a:spcAft>
                        <a:buFont typeface="Symbol"/>
                        <a:buChar char=""/>
                      </a:pPr>
                      <a:r>
                        <a:rPr lang="el-GR" sz="1400" dirty="0">
                          <a:latin typeface="Calibri"/>
                          <a:ea typeface="Arial"/>
                          <a:cs typeface="Calibri"/>
                        </a:rPr>
                        <a:t>Θυμηθείτε να εφαρμόζετε τον κανόνα “είναι ένα” (</a:t>
                      </a:r>
                      <a:r>
                        <a:rPr lang="el-GR" sz="1400" dirty="0" err="1">
                          <a:latin typeface="Calibri"/>
                          <a:ea typeface="Arial"/>
                          <a:cs typeface="Calibri"/>
                        </a:rPr>
                        <a:t>is_a</a:t>
                      </a:r>
                      <a:r>
                        <a:rPr lang="el-GR" sz="1400" dirty="0">
                          <a:latin typeface="Calibri"/>
                          <a:ea typeface="Arial"/>
                          <a:cs typeface="Calibri"/>
                        </a:rPr>
                        <a:t>).</a:t>
                      </a:r>
                      <a:endParaRPr lang="el-GR" sz="1400" dirty="0">
                        <a:latin typeface="Calibri"/>
                        <a:ea typeface="Calibri"/>
                        <a:cs typeface="Times New Roman"/>
                      </a:endParaRPr>
                    </a:p>
                  </a:txBody>
                  <a:tcPr marL="66354" marR="66354" marT="0" marB="0" anchor="ctr">
                    <a:lnL>
                      <a:noFill/>
                    </a:lnL>
                    <a:lnR>
                      <a:noFill/>
                    </a:lnR>
                    <a:lnT>
                      <a:noFill/>
                    </a:lnT>
                    <a:lnB>
                      <a:noFill/>
                    </a:lnB>
                    <a:noFill/>
                  </a:tcPr>
                </a:tc>
              </a:tr>
            </a:tbl>
          </a:graphicData>
        </a:graphic>
      </p:graphicFrame>
      <p:sp>
        <p:nvSpPr>
          <p:cNvPr id="583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 name="5 - Ορθογώνιο"/>
          <p:cNvSpPr/>
          <p:nvPr/>
        </p:nvSpPr>
        <p:spPr>
          <a:xfrm>
            <a:off x="285720" y="4286256"/>
            <a:ext cx="2857520" cy="2031325"/>
          </a:xfrm>
          <a:prstGeom prst="rect">
            <a:avLst/>
          </a:prstGeom>
        </p:spPr>
        <p:txBody>
          <a:bodyPr wrap="square">
            <a:spAutoFit/>
          </a:bodyPr>
          <a:lstStyle/>
          <a:p>
            <a:r>
              <a:rPr lang="el-GR" dirty="0" smtClean="0">
                <a:latin typeface="Calibri"/>
                <a:ea typeface="Arial"/>
                <a:cs typeface="Calibri"/>
              </a:rPr>
              <a:t>«Όχημα»</a:t>
            </a:r>
          </a:p>
          <a:p>
            <a:r>
              <a:rPr lang="el-GR" dirty="0" smtClean="0">
                <a:latin typeface="Calibri"/>
                <a:ea typeface="Arial"/>
                <a:cs typeface="Calibri"/>
              </a:rPr>
              <a:t>«Αυτοκίνητο»</a:t>
            </a:r>
          </a:p>
          <a:p>
            <a:r>
              <a:rPr lang="el-GR" dirty="0" smtClean="0">
                <a:latin typeface="Calibri"/>
                <a:ea typeface="Arial"/>
                <a:cs typeface="Calibri"/>
              </a:rPr>
              <a:t>«Αγωνιστικό αυτοκίνητο»</a:t>
            </a:r>
          </a:p>
          <a:p>
            <a:r>
              <a:rPr lang="el-GR" dirty="0" smtClean="0">
                <a:latin typeface="Calibri"/>
                <a:ea typeface="Arial"/>
                <a:cs typeface="Calibri"/>
              </a:rPr>
              <a:t> «Αεροπλάνο»</a:t>
            </a:r>
          </a:p>
          <a:p>
            <a:r>
              <a:rPr lang="el-GR" dirty="0" smtClean="0">
                <a:latin typeface="Calibri"/>
                <a:ea typeface="Arial"/>
                <a:cs typeface="Calibri"/>
              </a:rPr>
              <a:t>«Αμφίβιο Όχημα»</a:t>
            </a:r>
          </a:p>
          <a:p>
            <a:r>
              <a:rPr lang="el-GR" dirty="0" smtClean="0">
                <a:latin typeface="Calibri"/>
                <a:ea typeface="Arial"/>
                <a:cs typeface="Calibri"/>
              </a:rPr>
              <a:t>« Φορτηγό»</a:t>
            </a:r>
          </a:p>
          <a:p>
            <a:r>
              <a:rPr lang="el-GR" dirty="0" smtClean="0">
                <a:latin typeface="Calibri"/>
                <a:ea typeface="Arial"/>
                <a:cs typeface="Calibri"/>
              </a:rPr>
              <a:t> «Ποδήλατο» </a:t>
            </a:r>
            <a:endParaRPr lang="el-GR" dirty="0"/>
          </a:p>
        </p:txBody>
      </p:sp>
      <p:sp>
        <p:nvSpPr>
          <p:cNvPr id="7" name="6 - Ορθογώνιο"/>
          <p:cNvSpPr/>
          <p:nvPr/>
        </p:nvSpPr>
        <p:spPr>
          <a:xfrm>
            <a:off x="0" y="2857496"/>
            <a:ext cx="8572560" cy="646331"/>
          </a:xfrm>
          <a:prstGeom prst="rect">
            <a:avLst/>
          </a:prstGeom>
        </p:spPr>
        <p:txBody>
          <a:bodyPr wrap="square">
            <a:spAutoFit/>
          </a:bodyPr>
          <a:lstStyle/>
          <a:p>
            <a:r>
              <a:rPr lang="el-GR" dirty="0" smtClean="0"/>
              <a:t>Προσπαθώ να ομαδοποιήσω. Παρατηρώ ότι έχω δύο ομάδες άρα δύο ιεραρχίες, μία που αφορά τα είδη οχημάτων και η δεύτερη τα μέρη οχημάτων. </a:t>
            </a:r>
            <a:endParaRPr lang="el-GR" dirty="0"/>
          </a:p>
        </p:txBody>
      </p:sp>
      <p:sp>
        <p:nvSpPr>
          <p:cNvPr id="8" name="7 - TextBox"/>
          <p:cNvSpPr txBox="1"/>
          <p:nvPr/>
        </p:nvSpPr>
        <p:spPr>
          <a:xfrm>
            <a:off x="4929190" y="4643446"/>
            <a:ext cx="2462854" cy="1200329"/>
          </a:xfrm>
          <a:prstGeom prst="rect">
            <a:avLst/>
          </a:prstGeom>
          <a:noFill/>
        </p:spPr>
        <p:txBody>
          <a:bodyPr wrap="none" rtlCol="0">
            <a:spAutoFit/>
          </a:bodyPr>
          <a:lstStyle/>
          <a:p>
            <a:r>
              <a:rPr lang="el-GR" dirty="0" smtClean="0">
                <a:solidFill>
                  <a:srgbClr val="FF0000"/>
                </a:solidFill>
                <a:latin typeface="Calibri"/>
                <a:ea typeface="Arial"/>
                <a:cs typeface="Calibri"/>
              </a:rPr>
              <a:t>«Μηχανή»</a:t>
            </a:r>
          </a:p>
          <a:p>
            <a:r>
              <a:rPr lang="el-GR" dirty="0" smtClean="0">
                <a:solidFill>
                  <a:srgbClr val="FF0000"/>
                </a:solidFill>
                <a:latin typeface="Calibri"/>
                <a:ea typeface="Arial"/>
                <a:cs typeface="Calibri"/>
              </a:rPr>
              <a:t>«Μηχανή αεροπλάνου»</a:t>
            </a:r>
          </a:p>
          <a:p>
            <a:r>
              <a:rPr lang="el-GR" dirty="0" smtClean="0">
                <a:solidFill>
                  <a:srgbClr val="FF0000"/>
                </a:solidFill>
                <a:latin typeface="Calibri"/>
                <a:ea typeface="Arial"/>
                <a:cs typeface="Calibri"/>
              </a:rPr>
              <a:t>«Ηλεκτρικός κινητήρας»</a:t>
            </a:r>
          </a:p>
          <a:p>
            <a:r>
              <a:rPr lang="el-GR" dirty="0" smtClean="0">
                <a:solidFill>
                  <a:srgbClr val="FF0000"/>
                </a:solidFill>
                <a:latin typeface="Calibri"/>
                <a:ea typeface="Arial"/>
                <a:cs typeface="Calibri"/>
              </a:rPr>
              <a:t> «Τροχός»</a:t>
            </a:r>
            <a:endParaRPr lang="el-GR" dirty="0">
              <a:solidFill>
                <a:srgbClr val="FF0000"/>
              </a:solidFill>
            </a:endParaRPr>
          </a:p>
        </p:txBody>
      </p:sp>
      <p:sp>
        <p:nvSpPr>
          <p:cNvPr id="9" name="8 - Ελλειψοειδής επεξήγηση"/>
          <p:cNvSpPr/>
          <p:nvPr/>
        </p:nvSpPr>
        <p:spPr>
          <a:xfrm>
            <a:off x="2786050" y="3571876"/>
            <a:ext cx="2357454" cy="571504"/>
          </a:xfrm>
          <a:prstGeom prst="wedgeEllipseCallout">
            <a:avLst>
              <a:gd name="adj1" fmla="val -92590"/>
              <a:gd name="adj2" fmla="val 491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Υπερκλάση</a:t>
            </a:r>
            <a:r>
              <a:rPr lang="el-GR" dirty="0" smtClean="0">
                <a:solidFill>
                  <a:schemeClr val="tx1"/>
                </a:solidFill>
              </a:rPr>
              <a:t> Όχημα</a:t>
            </a:r>
            <a:endParaRPr lang="el-GR" dirty="0">
              <a:solidFill>
                <a:schemeClr val="tx1"/>
              </a:solidFill>
            </a:endParaRPr>
          </a:p>
        </p:txBody>
      </p:sp>
      <p:sp>
        <p:nvSpPr>
          <p:cNvPr id="10" name="9 - Ελλειψοειδής επεξήγηση"/>
          <p:cNvSpPr/>
          <p:nvPr/>
        </p:nvSpPr>
        <p:spPr>
          <a:xfrm>
            <a:off x="6500826" y="3429000"/>
            <a:ext cx="2357454" cy="928694"/>
          </a:xfrm>
          <a:prstGeom prst="wedgeEllipseCallout">
            <a:avLst>
              <a:gd name="adj1" fmla="val -91944"/>
              <a:gd name="adj2" fmla="val 7214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Υπερκλάση</a:t>
            </a:r>
            <a:r>
              <a:rPr lang="el-GR" dirty="0" smtClean="0">
                <a:solidFill>
                  <a:schemeClr val="tx1"/>
                </a:solidFill>
              </a:rPr>
              <a:t> Μέρος </a:t>
            </a:r>
            <a:r>
              <a:rPr lang="el-GR" dirty="0" err="1" smtClean="0">
                <a:solidFill>
                  <a:schemeClr val="tx1"/>
                </a:solidFill>
              </a:rPr>
              <a:t>Όχήματος</a:t>
            </a:r>
            <a:endParaRPr lang="el-G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822944"/>
          </a:xfrm>
        </p:spPr>
        <p:txBody>
          <a:bodyPr/>
          <a:lstStyle/>
          <a:p>
            <a:pPr algn="ctr"/>
            <a:r>
              <a:rPr lang="el-GR" dirty="0" err="1" smtClean="0"/>
              <a:t>Υπερκλαση</a:t>
            </a:r>
            <a:r>
              <a:rPr lang="el-GR" dirty="0" smtClean="0"/>
              <a:t>-</a:t>
            </a:r>
            <a:r>
              <a:rPr lang="el-GR" dirty="0" err="1" smtClean="0"/>
              <a:t>υποκλαση</a:t>
            </a:r>
            <a:endParaRPr lang="el-GR" dirty="0"/>
          </a:p>
        </p:txBody>
      </p:sp>
      <p:graphicFrame>
        <p:nvGraphicFramePr>
          <p:cNvPr id="133122" name="Object 2"/>
          <p:cNvGraphicFramePr>
            <a:graphicFrameLocks noChangeAspect="1"/>
          </p:cNvGraphicFramePr>
          <p:nvPr/>
        </p:nvGraphicFramePr>
        <p:xfrm>
          <a:off x="428596" y="1785926"/>
          <a:ext cx="4229100" cy="2847975"/>
        </p:xfrm>
        <a:graphic>
          <a:graphicData uri="http://schemas.openxmlformats.org/presentationml/2006/ole">
            <p:oleObj spid="_x0000_s133122" r:id="rId3" imgW="5516721" imgH="3703320" progId="">
              <p:embed/>
            </p:oleObj>
          </a:graphicData>
        </a:graphic>
      </p:graphicFrame>
      <p:graphicFrame>
        <p:nvGraphicFramePr>
          <p:cNvPr id="133123" name="Object 3"/>
          <p:cNvGraphicFramePr>
            <a:graphicFrameLocks noChangeAspect="1"/>
          </p:cNvGraphicFramePr>
          <p:nvPr/>
        </p:nvGraphicFramePr>
        <p:xfrm>
          <a:off x="5072063" y="3929063"/>
          <a:ext cx="2600325" cy="2200275"/>
        </p:xfrm>
        <a:graphic>
          <a:graphicData uri="http://schemas.openxmlformats.org/presentationml/2006/ole">
            <p:oleObj spid="_x0000_s133123" r:id="rId4" imgW="3306894" imgH="280400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gtEl>
                                        <p:attrNameLst>
                                          <p:attrName>style.visibility</p:attrName>
                                        </p:attrNameLst>
                                      </p:cBhvr>
                                      <p:to>
                                        <p:strVal val="visible"/>
                                      </p:to>
                                    </p:set>
                                    <p:anim calcmode="lin" valueType="num">
                                      <p:cBhvr additive="base">
                                        <p:cTn id="13" dur="500" fill="hold"/>
                                        <p:tgtEl>
                                          <p:spTgt spid="133122"/>
                                        </p:tgtEl>
                                        <p:attrNameLst>
                                          <p:attrName>ppt_x</p:attrName>
                                        </p:attrNameLst>
                                      </p:cBhvr>
                                      <p:tavLst>
                                        <p:tav tm="0">
                                          <p:val>
                                            <p:strVal val="#ppt_x"/>
                                          </p:val>
                                        </p:tav>
                                        <p:tav tm="100000">
                                          <p:val>
                                            <p:strVal val="#ppt_x"/>
                                          </p:val>
                                        </p:tav>
                                      </p:tavLst>
                                    </p:anim>
                                    <p:anim calcmode="lin" valueType="num">
                                      <p:cBhvr additive="base">
                                        <p:cTn id="14" dur="500" fill="hold"/>
                                        <p:tgtEl>
                                          <p:spTgt spid="133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3"/>
                                        </p:tgtEl>
                                        <p:attrNameLst>
                                          <p:attrName>style.visibility</p:attrName>
                                        </p:attrNameLst>
                                      </p:cBhvr>
                                      <p:to>
                                        <p:strVal val="visible"/>
                                      </p:to>
                                    </p:set>
                                    <p:anim calcmode="lin" valueType="num">
                                      <p:cBhvr additive="base">
                                        <p:cTn id="19" dur="500" fill="hold"/>
                                        <p:tgtEl>
                                          <p:spTgt spid="133123"/>
                                        </p:tgtEl>
                                        <p:attrNameLst>
                                          <p:attrName>ppt_x</p:attrName>
                                        </p:attrNameLst>
                                      </p:cBhvr>
                                      <p:tavLst>
                                        <p:tav tm="0">
                                          <p:val>
                                            <p:strVal val="#ppt_x"/>
                                          </p:val>
                                        </p:tav>
                                        <p:tav tm="100000">
                                          <p:val>
                                            <p:strVal val="#ppt_x"/>
                                          </p:val>
                                        </p:tav>
                                      </p:tavLst>
                                    </p:anim>
                                    <p:anim calcmode="lin" valueType="num">
                                      <p:cBhvr additive="base">
                                        <p:cTn id="20" dur="500" fill="hold"/>
                                        <p:tgtEl>
                                          <p:spTgt spid="133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5 - Πίνακας"/>
          <p:cNvGraphicFramePr>
            <a:graphicFrameLocks noGrp="1"/>
          </p:cNvGraphicFramePr>
          <p:nvPr/>
        </p:nvGraphicFramePr>
        <p:xfrm>
          <a:off x="142844" y="142852"/>
          <a:ext cx="7929618" cy="2493264"/>
        </p:xfrm>
        <a:graphic>
          <a:graphicData uri="http://schemas.openxmlformats.org/drawingml/2006/table">
            <a:tbl>
              <a:tblPr/>
              <a:tblGrid>
                <a:gridCol w="7929618"/>
              </a:tblGrid>
              <a:tr h="2000263">
                <a:tc>
                  <a:txBody>
                    <a:bodyPr/>
                    <a:lstStyle/>
                    <a:p>
                      <a:pPr algn="just">
                        <a:lnSpc>
                          <a:spcPct val="115000"/>
                        </a:lnSpc>
                        <a:spcBef>
                          <a:spcPts val="600"/>
                        </a:spcBef>
                        <a:spcAft>
                          <a:spcPts val="600"/>
                        </a:spcAft>
                      </a:pPr>
                      <a:r>
                        <a:rPr lang="el-GR" sz="1400" b="1" dirty="0">
                          <a:latin typeface="Calibri"/>
                          <a:ea typeface="Times New Roman"/>
                          <a:cs typeface="Calibri"/>
                        </a:rPr>
                        <a:t>Ε.5:</a:t>
                      </a:r>
                      <a:r>
                        <a:rPr lang="el-GR" sz="1400" dirty="0">
                          <a:latin typeface="Calibri"/>
                          <a:ea typeface="Arial"/>
                          <a:cs typeface="Calibri"/>
                        </a:rPr>
                        <a:t>Να οργανώσετε καθένα από τα παρακάτω σύνολα αντικειμένων σε ιεραρχίες κληρονομικότητας κλάσεων.  </a:t>
                      </a:r>
                      <a:endParaRPr lang="el-GR" sz="1400" dirty="0">
                        <a:latin typeface="Calibri"/>
                        <a:ea typeface="Times New Roman"/>
                        <a:cs typeface="Times New Roman"/>
                      </a:endParaRPr>
                    </a:p>
                    <a:p>
                      <a:pPr marL="342900" lvl="0" indent="-342900" algn="just">
                        <a:lnSpc>
                          <a:spcPct val="115000"/>
                        </a:lnSpc>
                        <a:spcBef>
                          <a:spcPts val="600"/>
                        </a:spcBef>
                        <a:spcAft>
                          <a:spcPts val="600"/>
                        </a:spcAft>
                        <a:buFont typeface="+mj-lt"/>
                        <a:buAutoNum type="arabicPeriod"/>
                      </a:pPr>
                      <a:r>
                        <a:rPr lang="el-GR" sz="1400" dirty="0" smtClean="0">
                          <a:latin typeface="Calibri"/>
                          <a:ea typeface="Arial"/>
                          <a:cs typeface="Calibri"/>
                        </a:rPr>
                        <a:t>«</a:t>
                      </a:r>
                      <a:r>
                        <a:rPr lang="el-GR" sz="1400" dirty="0">
                          <a:latin typeface="Calibri"/>
                          <a:ea typeface="Arial"/>
                          <a:cs typeface="Calibri"/>
                        </a:rPr>
                        <a:t>Φοιτητής», «</a:t>
                      </a:r>
                      <a:r>
                        <a:rPr lang="el-GR" sz="1400" dirty="0">
                          <a:solidFill>
                            <a:srgbClr val="FF0000"/>
                          </a:solidFill>
                          <a:latin typeface="Calibri"/>
                          <a:ea typeface="Arial"/>
                          <a:cs typeface="Calibri"/>
                        </a:rPr>
                        <a:t>Μάθημα</a:t>
                      </a:r>
                      <a:r>
                        <a:rPr lang="el-GR" sz="1400" dirty="0">
                          <a:latin typeface="Calibri"/>
                          <a:ea typeface="Arial"/>
                          <a:cs typeface="Calibri"/>
                        </a:rPr>
                        <a:t>», «Καθηγητής», «Τελειόφοιτος», «</a:t>
                      </a:r>
                      <a:r>
                        <a:rPr lang="el-GR" sz="1400" dirty="0">
                          <a:solidFill>
                            <a:srgbClr val="FF0000"/>
                          </a:solidFill>
                          <a:latin typeface="Calibri"/>
                          <a:ea typeface="Arial"/>
                          <a:cs typeface="Calibri"/>
                        </a:rPr>
                        <a:t>Ενότητα</a:t>
                      </a:r>
                      <a:r>
                        <a:rPr lang="el-GR" sz="1400" dirty="0">
                          <a:latin typeface="Calibri"/>
                          <a:ea typeface="Arial"/>
                          <a:cs typeface="Calibri"/>
                        </a:rPr>
                        <a:t> </a:t>
                      </a:r>
                      <a:r>
                        <a:rPr lang="el-GR" sz="1400" dirty="0">
                          <a:solidFill>
                            <a:srgbClr val="FF0000"/>
                          </a:solidFill>
                          <a:latin typeface="Calibri"/>
                          <a:ea typeface="Arial"/>
                          <a:cs typeface="Calibri"/>
                        </a:rPr>
                        <a:t>Μαθήματος</a:t>
                      </a:r>
                      <a:r>
                        <a:rPr lang="el-GR" sz="1400" dirty="0">
                          <a:latin typeface="Calibri"/>
                          <a:ea typeface="Arial"/>
                          <a:cs typeface="Calibri"/>
                        </a:rPr>
                        <a:t>», «Βοηθός διδάσκοντα», «Βοηθός διοίκησης», «Τεχνικός», «</a:t>
                      </a:r>
                      <a:r>
                        <a:rPr lang="el-GR" sz="1400" dirty="0">
                          <a:solidFill>
                            <a:srgbClr val="00B050"/>
                          </a:solidFill>
                          <a:latin typeface="Calibri"/>
                          <a:ea typeface="Arial"/>
                          <a:cs typeface="Calibri"/>
                        </a:rPr>
                        <a:t>Τάξη</a:t>
                      </a:r>
                      <a:r>
                        <a:rPr lang="el-GR" sz="1400" dirty="0">
                          <a:latin typeface="Calibri"/>
                          <a:ea typeface="Arial"/>
                          <a:cs typeface="Calibri"/>
                        </a:rPr>
                        <a:t>», «</a:t>
                      </a:r>
                      <a:r>
                        <a:rPr lang="el-GR" sz="1400" dirty="0">
                          <a:solidFill>
                            <a:srgbClr val="00B050"/>
                          </a:solidFill>
                          <a:latin typeface="Calibri"/>
                          <a:ea typeface="Arial"/>
                          <a:cs typeface="Calibri"/>
                        </a:rPr>
                        <a:t>Κτήριο</a:t>
                      </a:r>
                      <a:r>
                        <a:rPr lang="el-GR" sz="1400" dirty="0">
                          <a:latin typeface="Calibri"/>
                          <a:ea typeface="Arial"/>
                          <a:cs typeface="Calibri"/>
                        </a:rPr>
                        <a:t>», «</a:t>
                      </a:r>
                      <a:r>
                        <a:rPr lang="el-GR" sz="1400" dirty="0">
                          <a:solidFill>
                            <a:srgbClr val="00B050"/>
                          </a:solidFill>
                          <a:latin typeface="Calibri"/>
                          <a:ea typeface="Arial"/>
                          <a:cs typeface="Calibri"/>
                        </a:rPr>
                        <a:t>Γυμναστήριο</a:t>
                      </a:r>
                      <a:r>
                        <a:rPr lang="el-GR" sz="1400" dirty="0">
                          <a:latin typeface="Calibri"/>
                          <a:ea typeface="Arial"/>
                          <a:cs typeface="Calibri"/>
                        </a:rPr>
                        <a:t>», «</a:t>
                      </a:r>
                      <a:r>
                        <a:rPr lang="el-GR" sz="1400" dirty="0">
                          <a:solidFill>
                            <a:srgbClr val="FF0000"/>
                          </a:solidFill>
                          <a:latin typeface="Calibri"/>
                          <a:ea typeface="Arial"/>
                          <a:cs typeface="Calibri"/>
                        </a:rPr>
                        <a:t>Φροντιστηριακό</a:t>
                      </a:r>
                      <a:r>
                        <a:rPr lang="el-GR" sz="1400" dirty="0">
                          <a:latin typeface="Calibri"/>
                          <a:ea typeface="Arial"/>
                          <a:cs typeface="Calibri"/>
                        </a:rPr>
                        <a:t> </a:t>
                      </a:r>
                      <a:r>
                        <a:rPr lang="el-GR" sz="1400" dirty="0">
                          <a:solidFill>
                            <a:srgbClr val="FF0000"/>
                          </a:solidFill>
                          <a:latin typeface="Calibri"/>
                          <a:ea typeface="Arial"/>
                          <a:cs typeface="Calibri"/>
                        </a:rPr>
                        <a:t>μάθημα</a:t>
                      </a:r>
                      <a:r>
                        <a:rPr lang="el-GR" sz="1400" dirty="0">
                          <a:latin typeface="Calibri"/>
                          <a:ea typeface="Arial"/>
                          <a:cs typeface="Calibri"/>
                        </a:rPr>
                        <a:t>», «</a:t>
                      </a:r>
                      <a:r>
                        <a:rPr lang="el-GR" sz="1400" dirty="0">
                          <a:solidFill>
                            <a:srgbClr val="FF0000"/>
                          </a:solidFill>
                          <a:latin typeface="Calibri"/>
                          <a:ea typeface="Arial"/>
                          <a:cs typeface="Calibri"/>
                        </a:rPr>
                        <a:t>Εξέταση</a:t>
                      </a:r>
                      <a:r>
                        <a:rPr lang="el-GR" sz="1400" dirty="0">
                          <a:latin typeface="Calibri"/>
                          <a:ea typeface="Arial"/>
                          <a:cs typeface="Calibri"/>
                        </a:rPr>
                        <a:t>», «</a:t>
                      </a:r>
                      <a:r>
                        <a:rPr lang="el-GR" sz="1400" dirty="0">
                          <a:solidFill>
                            <a:srgbClr val="00B050"/>
                          </a:solidFill>
                          <a:latin typeface="Calibri"/>
                          <a:ea typeface="Arial"/>
                          <a:cs typeface="Calibri"/>
                        </a:rPr>
                        <a:t>Εργαστήριο</a:t>
                      </a:r>
                      <a:r>
                        <a:rPr lang="el-GR" sz="1400" dirty="0">
                          <a:latin typeface="Calibri"/>
                          <a:ea typeface="Arial"/>
                          <a:cs typeface="Calibri"/>
                        </a:rPr>
                        <a:t>», «</a:t>
                      </a:r>
                      <a:r>
                        <a:rPr lang="el-GR" sz="1400" dirty="0">
                          <a:solidFill>
                            <a:srgbClr val="00B050"/>
                          </a:solidFill>
                          <a:latin typeface="Calibri"/>
                          <a:ea typeface="Arial"/>
                          <a:cs typeface="Calibri"/>
                        </a:rPr>
                        <a:t>Αίθουσα</a:t>
                      </a:r>
                      <a:r>
                        <a:rPr lang="el-GR" sz="1400" dirty="0">
                          <a:latin typeface="Calibri"/>
                          <a:ea typeface="Arial"/>
                          <a:cs typeface="Calibri"/>
                        </a:rPr>
                        <a:t> </a:t>
                      </a:r>
                      <a:r>
                        <a:rPr lang="el-GR" sz="1400" dirty="0">
                          <a:solidFill>
                            <a:srgbClr val="00B050"/>
                          </a:solidFill>
                          <a:latin typeface="Calibri"/>
                          <a:ea typeface="Arial"/>
                          <a:cs typeface="Calibri"/>
                        </a:rPr>
                        <a:t>Συνεδριάσεων</a:t>
                      </a:r>
                      <a:r>
                        <a:rPr lang="el-GR" sz="1400" dirty="0">
                          <a:latin typeface="Calibri"/>
                          <a:ea typeface="Arial"/>
                          <a:cs typeface="Calibri"/>
                        </a:rPr>
                        <a:t>»</a:t>
                      </a:r>
                      <a:endParaRPr lang="el-GR" sz="1400" dirty="0">
                        <a:latin typeface="Calibri"/>
                        <a:ea typeface="Calibri"/>
                        <a:cs typeface="Times New Roman"/>
                      </a:endParaRPr>
                    </a:p>
                    <a:p>
                      <a:pPr algn="just">
                        <a:lnSpc>
                          <a:spcPct val="115000"/>
                        </a:lnSpc>
                        <a:spcBef>
                          <a:spcPts val="0"/>
                        </a:spcBef>
                        <a:spcAft>
                          <a:spcPts val="0"/>
                        </a:spcAft>
                      </a:pPr>
                      <a:r>
                        <a:rPr lang="el-GR" sz="1400" i="1" dirty="0" err="1" smtClean="0">
                          <a:latin typeface="Calibri"/>
                          <a:ea typeface="Arial"/>
                          <a:cs typeface="Calibri"/>
                        </a:rPr>
                        <a:t>Υποδείξεις:</a:t>
                      </a:r>
                      <a:r>
                        <a:rPr lang="el-GR" sz="1400" dirty="0" err="1" smtClean="0">
                          <a:latin typeface="Calibri"/>
                          <a:ea typeface="Arial"/>
                          <a:cs typeface="Calibri"/>
                        </a:rPr>
                        <a:t>Δεν</a:t>
                      </a:r>
                      <a:r>
                        <a:rPr lang="el-GR" sz="1400" dirty="0" smtClean="0">
                          <a:latin typeface="Calibri"/>
                          <a:ea typeface="Arial"/>
                          <a:cs typeface="Calibri"/>
                        </a:rPr>
                        <a:t> </a:t>
                      </a:r>
                      <a:r>
                        <a:rPr lang="el-GR" sz="1400" dirty="0">
                          <a:latin typeface="Calibri"/>
                          <a:ea typeface="Arial"/>
                          <a:cs typeface="Calibri"/>
                        </a:rPr>
                        <a:t>απαιτείται αποτύπωση ιδιοτήτων και μεθόδων.</a:t>
                      </a:r>
                      <a:endParaRPr lang="el-GR" sz="1400" dirty="0">
                        <a:latin typeface="Calibri"/>
                        <a:ea typeface="Calibri"/>
                        <a:cs typeface="Times New Roman"/>
                      </a:endParaRPr>
                    </a:p>
                    <a:p>
                      <a:pPr marL="342900" lvl="0" indent="-342900" algn="just">
                        <a:lnSpc>
                          <a:spcPct val="100000"/>
                        </a:lnSpc>
                        <a:spcBef>
                          <a:spcPts val="0"/>
                        </a:spcBef>
                        <a:spcAft>
                          <a:spcPts val="600"/>
                        </a:spcAft>
                        <a:buFont typeface="Symbol"/>
                        <a:buChar char=""/>
                      </a:pPr>
                      <a:r>
                        <a:rPr lang="el-GR" sz="1400" dirty="0">
                          <a:latin typeface="Calibri"/>
                          <a:ea typeface="Arial"/>
                          <a:cs typeface="Calibri"/>
                        </a:rPr>
                        <a:t>Για κάθε σύνολο στοιχείων προκύπτουν περισσότερες της μιας διαφορετικές ιεραρχίες.</a:t>
                      </a:r>
                      <a:endParaRPr lang="el-GR" sz="1400" dirty="0">
                        <a:latin typeface="Calibri"/>
                        <a:ea typeface="Calibri"/>
                        <a:cs typeface="Times New Roman"/>
                      </a:endParaRPr>
                    </a:p>
                    <a:p>
                      <a:pPr marL="342900" lvl="0" indent="-342900" algn="just">
                        <a:lnSpc>
                          <a:spcPct val="100000"/>
                        </a:lnSpc>
                        <a:spcBef>
                          <a:spcPts val="0"/>
                        </a:spcBef>
                        <a:spcAft>
                          <a:spcPts val="600"/>
                        </a:spcAft>
                        <a:buFont typeface="Symbol"/>
                        <a:buChar char=""/>
                      </a:pPr>
                      <a:r>
                        <a:rPr lang="el-GR" sz="1400" dirty="0">
                          <a:latin typeface="Calibri"/>
                          <a:ea typeface="Arial"/>
                          <a:cs typeface="Calibri"/>
                        </a:rPr>
                        <a:t>Σε κάποιες περιπτώσεις θα χρειαστεί να προσθέσετε επιπλέον κλάσεις, ως </a:t>
                      </a:r>
                      <a:r>
                        <a:rPr lang="el-GR" sz="1400" dirty="0" err="1">
                          <a:latin typeface="Calibri"/>
                          <a:ea typeface="Arial"/>
                          <a:cs typeface="Calibri"/>
                        </a:rPr>
                        <a:t>υπερκλάσεις</a:t>
                      </a:r>
                      <a:r>
                        <a:rPr lang="el-GR" sz="1400" dirty="0">
                          <a:latin typeface="Calibri"/>
                          <a:ea typeface="Arial"/>
                          <a:cs typeface="Calibri"/>
                        </a:rPr>
                        <a:t>.</a:t>
                      </a:r>
                      <a:endParaRPr lang="el-GR" sz="1400" dirty="0">
                        <a:latin typeface="Calibri"/>
                        <a:ea typeface="Calibri"/>
                        <a:cs typeface="Times New Roman"/>
                      </a:endParaRPr>
                    </a:p>
                    <a:p>
                      <a:pPr marL="342900" lvl="0" indent="-342900" algn="just">
                        <a:lnSpc>
                          <a:spcPct val="100000"/>
                        </a:lnSpc>
                        <a:spcBef>
                          <a:spcPts val="0"/>
                        </a:spcBef>
                        <a:spcAft>
                          <a:spcPts val="600"/>
                        </a:spcAft>
                        <a:buFont typeface="Symbol"/>
                        <a:buChar char=""/>
                      </a:pPr>
                      <a:r>
                        <a:rPr lang="el-GR" sz="1400" dirty="0">
                          <a:latin typeface="Calibri"/>
                          <a:ea typeface="Arial"/>
                          <a:cs typeface="Calibri"/>
                        </a:rPr>
                        <a:t>Θυμηθείτε να εφαρμόζετε τον κανόνα “είναι ένα” (</a:t>
                      </a:r>
                      <a:r>
                        <a:rPr lang="el-GR" sz="1400" dirty="0" err="1">
                          <a:latin typeface="Calibri"/>
                          <a:ea typeface="Arial"/>
                          <a:cs typeface="Calibri"/>
                        </a:rPr>
                        <a:t>is_a</a:t>
                      </a:r>
                      <a:r>
                        <a:rPr lang="el-GR" sz="1400" dirty="0">
                          <a:latin typeface="Calibri"/>
                          <a:ea typeface="Arial"/>
                          <a:cs typeface="Calibri"/>
                        </a:rPr>
                        <a:t>).</a:t>
                      </a:r>
                      <a:endParaRPr lang="el-GR" sz="1400" dirty="0">
                        <a:latin typeface="Calibri"/>
                        <a:ea typeface="Calibri"/>
                        <a:cs typeface="Times New Roman"/>
                      </a:endParaRPr>
                    </a:p>
                  </a:txBody>
                  <a:tcPr marL="66354" marR="66354" marT="0" marB="0" anchor="ctr">
                    <a:lnL>
                      <a:noFill/>
                    </a:lnL>
                    <a:lnR>
                      <a:noFill/>
                    </a:lnR>
                    <a:lnT>
                      <a:noFill/>
                    </a:lnT>
                    <a:lnB>
                      <a:noFill/>
                    </a:lnB>
                    <a:noFill/>
                  </a:tcPr>
                </a:tc>
              </a:tr>
            </a:tbl>
          </a:graphicData>
        </a:graphic>
      </p:graphicFrame>
      <p:sp>
        <p:nvSpPr>
          <p:cNvPr id="59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93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94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 name="9 - Ορθογώνιο"/>
          <p:cNvSpPr/>
          <p:nvPr/>
        </p:nvSpPr>
        <p:spPr>
          <a:xfrm>
            <a:off x="0" y="2857496"/>
            <a:ext cx="8572560" cy="923330"/>
          </a:xfrm>
          <a:prstGeom prst="rect">
            <a:avLst/>
          </a:prstGeom>
        </p:spPr>
        <p:txBody>
          <a:bodyPr wrap="square">
            <a:spAutoFit/>
          </a:bodyPr>
          <a:lstStyle/>
          <a:p>
            <a:r>
              <a:rPr lang="el-GR" dirty="0" smtClean="0"/>
              <a:t>Προσπαθώ να ομαδοποιήσω. Παρατηρώ ότι έχω τρεις ομάδες άρα τρεις ιεραρχίες (</a:t>
            </a:r>
            <a:r>
              <a:rPr lang="el-GR" dirty="0" err="1" smtClean="0"/>
              <a:t>υπερκλάσεις</a:t>
            </a:r>
            <a:r>
              <a:rPr lang="el-GR" dirty="0" smtClean="0"/>
              <a:t>), μία που αφορά το </a:t>
            </a:r>
            <a:r>
              <a:rPr lang="el-GR" dirty="0" smtClean="0">
                <a:solidFill>
                  <a:srgbClr val="FF0000"/>
                </a:solidFill>
              </a:rPr>
              <a:t>ρόλο</a:t>
            </a:r>
            <a:r>
              <a:rPr lang="el-GR" dirty="0" smtClean="0"/>
              <a:t> προσώπων μια που αφορά </a:t>
            </a:r>
            <a:r>
              <a:rPr lang="el-GR" dirty="0" smtClean="0">
                <a:solidFill>
                  <a:srgbClr val="FF0000"/>
                </a:solidFill>
              </a:rPr>
              <a:t>κτιριακή υποδομή </a:t>
            </a:r>
            <a:r>
              <a:rPr lang="el-GR" dirty="0" smtClean="0"/>
              <a:t>και μια που αφορά  την </a:t>
            </a:r>
            <a:r>
              <a:rPr lang="el-GR" dirty="0" smtClean="0">
                <a:solidFill>
                  <a:srgbClr val="FF0000"/>
                </a:solidFill>
              </a:rPr>
              <a:t>εκπαιδευτική δραστηριότητα</a:t>
            </a:r>
            <a:r>
              <a:rPr lang="el-GR" dirty="0" smtClean="0"/>
              <a:t>. </a:t>
            </a:r>
            <a:endParaRPr lang="el-GR" dirty="0"/>
          </a:p>
        </p:txBody>
      </p:sp>
      <p:sp>
        <p:nvSpPr>
          <p:cNvPr id="11" name="10 - Ορθογώνιο"/>
          <p:cNvSpPr/>
          <p:nvPr/>
        </p:nvSpPr>
        <p:spPr>
          <a:xfrm>
            <a:off x="0" y="4000504"/>
            <a:ext cx="2357422" cy="1984902"/>
          </a:xfrm>
          <a:prstGeom prst="rect">
            <a:avLst/>
          </a:prstGeom>
        </p:spPr>
        <p:txBody>
          <a:bodyPr wrap="square">
            <a:spAutoFit/>
          </a:bodyPr>
          <a:lstStyle/>
          <a:p>
            <a:pPr marL="342900" lvl="0" indent="-342900">
              <a:lnSpc>
                <a:spcPct val="115000"/>
              </a:lnSpc>
            </a:pPr>
            <a:r>
              <a:rPr lang="el-GR" dirty="0" smtClean="0">
                <a:latin typeface="Calibri"/>
                <a:ea typeface="Arial"/>
                <a:cs typeface="Calibri"/>
              </a:rPr>
              <a:t>«Φοιτητής»</a:t>
            </a:r>
          </a:p>
          <a:p>
            <a:pPr marL="342900" lvl="0" indent="-342900">
              <a:lnSpc>
                <a:spcPct val="115000"/>
              </a:lnSpc>
            </a:pPr>
            <a:r>
              <a:rPr lang="el-GR" dirty="0" smtClean="0">
                <a:latin typeface="Calibri"/>
                <a:ea typeface="Arial"/>
                <a:cs typeface="Calibri"/>
              </a:rPr>
              <a:t> «Καθηγητής» </a:t>
            </a:r>
          </a:p>
          <a:p>
            <a:pPr marL="342900" lvl="0" indent="-342900">
              <a:lnSpc>
                <a:spcPct val="115000"/>
              </a:lnSpc>
            </a:pPr>
            <a:r>
              <a:rPr lang="el-GR" dirty="0" smtClean="0">
                <a:latin typeface="Calibri"/>
                <a:ea typeface="Arial"/>
                <a:cs typeface="Calibri"/>
              </a:rPr>
              <a:t>«Τελειόφοιτος»</a:t>
            </a:r>
          </a:p>
          <a:p>
            <a:pPr marL="342900" lvl="0" indent="-342900">
              <a:lnSpc>
                <a:spcPct val="115000"/>
              </a:lnSpc>
            </a:pPr>
            <a:r>
              <a:rPr lang="el-GR" dirty="0" smtClean="0">
                <a:latin typeface="Calibri"/>
                <a:ea typeface="Arial"/>
                <a:cs typeface="Calibri"/>
              </a:rPr>
              <a:t> «Βοηθός διδάσκοντα»</a:t>
            </a:r>
          </a:p>
          <a:p>
            <a:pPr marL="342900" lvl="0" indent="-342900">
              <a:lnSpc>
                <a:spcPct val="115000"/>
              </a:lnSpc>
            </a:pPr>
            <a:r>
              <a:rPr lang="el-GR" dirty="0" smtClean="0">
                <a:latin typeface="Calibri"/>
                <a:ea typeface="Arial"/>
                <a:cs typeface="Calibri"/>
              </a:rPr>
              <a:t>«Βοηθός διοίκησης»</a:t>
            </a:r>
          </a:p>
          <a:p>
            <a:pPr marL="342900" lvl="0" indent="-342900">
              <a:lnSpc>
                <a:spcPct val="115000"/>
              </a:lnSpc>
            </a:pPr>
            <a:r>
              <a:rPr lang="el-GR" dirty="0" smtClean="0">
                <a:latin typeface="Calibri"/>
                <a:ea typeface="Arial"/>
                <a:cs typeface="Calibri"/>
              </a:rPr>
              <a:t>«Τεχνικός» </a:t>
            </a:r>
            <a:endParaRPr lang="el-GR" dirty="0">
              <a:latin typeface="Calibri"/>
              <a:ea typeface="Calibri"/>
              <a:cs typeface="Times New Roman"/>
            </a:endParaRPr>
          </a:p>
        </p:txBody>
      </p:sp>
      <p:sp>
        <p:nvSpPr>
          <p:cNvPr id="12" name="11 - Ορθογώνιο"/>
          <p:cNvSpPr/>
          <p:nvPr/>
        </p:nvSpPr>
        <p:spPr>
          <a:xfrm>
            <a:off x="2357422" y="4071942"/>
            <a:ext cx="2857520" cy="1366528"/>
          </a:xfrm>
          <a:prstGeom prst="rect">
            <a:avLst/>
          </a:prstGeom>
        </p:spPr>
        <p:txBody>
          <a:bodyPr wrap="square">
            <a:spAutoFit/>
          </a:bodyPr>
          <a:lstStyle/>
          <a:p>
            <a:pPr marL="342900" lvl="0" indent="-342900">
              <a:lnSpc>
                <a:spcPct val="115000"/>
              </a:lnSpc>
            </a:pPr>
            <a:r>
              <a:rPr lang="el-GR" dirty="0" smtClean="0">
                <a:solidFill>
                  <a:srgbClr val="FF0000"/>
                </a:solidFill>
                <a:latin typeface="Calibri"/>
                <a:ea typeface="Arial"/>
                <a:cs typeface="Calibri"/>
              </a:rPr>
              <a:t>«Μάθημα»  </a:t>
            </a:r>
          </a:p>
          <a:p>
            <a:pPr marL="342900" lvl="0" indent="-342900">
              <a:lnSpc>
                <a:spcPct val="115000"/>
              </a:lnSpc>
            </a:pPr>
            <a:r>
              <a:rPr lang="el-GR" dirty="0" smtClean="0">
                <a:solidFill>
                  <a:srgbClr val="FF0000"/>
                </a:solidFill>
                <a:latin typeface="Calibri"/>
                <a:ea typeface="Arial"/>
                <a:cs typeface="Calibri"/>
              </a:rPr>
              <a:t>«Ενότητα Μαθήματος»</a:t>
            </a:r>
          </a:p>
          <a:p>
            <a:pPr marL="342900" lvl="0" indent="-342900">
              <a:lnSpc>
                <a:spcPct val="115000"/>
              </a:lnSpc>
            </a:pPr>
            <a:r>
              <a:rPr lang="el-GR" dirty="0" smtClean="0">
                <a:solidFill>
                  <a:srgbClr val="FF0000"/>
                </a:solidFill>
                <a:latin typeface="Calibri"/>
                <a:ea typeface="Arial"/>
                <a:cs typeface="Calibri"/>
              </a:rPr>
              <a:t> «Φροντιστηριακό μάθημα»</a:t>
            </a:r>
          </a:p>
          <a:p>
            <a:pPr marL="342900" lvl="0" indent="-342900">
              <a:lnSpc>
                <a:spcPct val="115000"/>
              </a:lnSpc>
            </a:pPr>
            <a:r>
              <a:rPr lang="el-GR" dirty="0" smtClean="0">
                <a:solidFill>
                  <a:srgbClr val="FF0000"/>
                </a:solidFill>
                <a:latin typeface="Calibri"/>
                <a:ea typeface="Arial"/>
                <a:cs typeface="Calibri"/>
              </a:rPr>
              <a:t>«Εξέταση»</a:t>
            </a:r>
            <a:endParaRPr lang="el-GR" dirty="0">
              <a:solidFill>
                <a:srgbClr val="FF0000"/>
              </a:solidFill>
              <a:latin typeface="Calibri"/>
              <a:ea typeface="Calibri"/>
              <a:cs typeface="Times New Roman"/>
            </a:endParaRPr>
          </a:p>
        </p:txBody>
      </p:sp>
      <p:sp>
        <p:nvSpPr>
          <p:cNvPr id="13" name="12 - Ορθογώνιο"/>
          <p:cNvSpPr/>
          <p:nvPr/>
        </p:nvSpPr>
        <p:spPr>
          <a:xfrm>
            <a:off x="5286380" y="4071942"/>
            <a:ext cx="2786050" cy="1477328"/>
          </a:xfrm>
          <a:prstGeom prst="rect">
            <a:avLst/>
          </a:prstGeom>
        </p:spPr>
        <p:txBody>
          <a:bodyPr wrap="square">
            <a:spAutoFit/>
          </a:bodyPr>
          <a:lstStyle/>
          <a:p>
            <a:r>
              <a:rPr lang="el-GR" dirty="0" smtClean="0">
                <a:solidFill>
                  <a:srgbClr val="00B050"/>
                </a:solidFill>
                <a:latin typeface="Calibri"/>
                <a:ea typeface="Arial"/>
                <a:cs typeface="Calibri"/>
              </a:rPr>
              <a:t>«Τάξη»</a:t>
            </a:r>
          </a:p>
          <a:p>
            <a:r>
              <a:rPr lang="el-GR" dirty="0" smtClean="0">
                <a:solidFill>
                  <a:srgbClr val="00B050"/>
                </a:solidFill>
                <a:latin typeface="Calibri"/>
                <a:ea typeface="Arial"/>
                <a:cs typeface="Calibri"/>
              </a:rPr>
              <a:t>«Κτήριο»</a:t>
            </a:r>
          </a:p>
          <a:p>
            <a:r>
              <a:rPr lang="el-GR" dirty="0" smtClean="0">
                <a:solidFill>
                  <a:srgbClr val="00B050"/>
                </a:solidFill>
                <a:latin typeface="Calibri"/>
                <a:ea typeface="Arial"/>
                <a:cs typeface="Calibri"/>
              </a:rPr>
              <a:t> «Γυμναστήριο»</a:t>
            </a:r>
          </a:p>
          <a:p>
            <a:r>
              <a:rPr lang="el-GR" dirty="0" smtClean="0">
                <a:solidFill>
                  <a:srgbClr val="00B050"/>
                </a:solidFill>
                <a:latin typeface="Calibri"/>
                <a:ea typeface="Arial"/>
                <a:cs typeface="Calibri"/>
              </a:rPr>
              <a:t>«Εργαστήριο»</a:t>
            </a:r>
          </a:p>
          <a:p>
            <a:r>
              <a:rPr lang="el-GR" dirty="0" smtClean="0">
                <a:solidFill>
                  <a:srgbClr val="00B050"/>
                </a:solidFill>
                <a:latin typeface="Calibri"/>
                <a:ea typeface="Arial"/>
                <a:cs typeface="Calibri"/>
              </a:rPr>
              <a:t>«Αίθουσα Συνεδριάσεων»</a:t>
            </a:r>
            <a:endParaRPr lang="el-GR" dirty="0">
              <a:solidFill>
                <a:srgbClr val="00B050"/>
              </a:solidFill>
            </a:endParaRPr>
          </a:p>
        </p:txBody>
      </p:sp>
      <p:cxnSp>
        <p:nvCxnSpPr>
          <p:cNvPr id="15" name="14 - Ευθύγραμμο βέλος σύνδεσης"/>
          <p:cNvCxnSpPr/>
          <p:nvPr/>
        </p:nvCxnSpPr>
        <p:spPr>
          <a:xfrm rot="10800000" flipV="1">
            <a:off x="642910" y="3429000"/>
            <a:ext cx="2428892" cy="6429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10800000" flipV="1">
            <a:off x="6143636" y="3429000"/>
            <a:ext cx="1143008" cy="7143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5400000">
            <a:off x="3178959" y="3750471"/>
            <a:ext cx="428628" cy="3571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4000496" y="4143380"/>
          <a:ext cx="3990975" cy="1962150"/>
        </p:xfrm>
        <a:graphic>
          <a:graphicData uri="http://schemas.openxmlformats.org/presentationml/2006/ole">
            <p:oleObj spid="_x0000_s134146" r:id="rId3" imgW="5707552" imgH="2796367" progId="">
              <p:embed/>
            </p:oleObj>
          </a:graphicData>
        </a:graphic>
      </p:graphicFrame>
      <p:graphicFrame>
        <p:nvGraphicFramePr>
          <p:cNvPr id="134147" name="Object 3"/>
          <p:cNvGraphicFramePr>
            <a:graphicFrameLocks noChangeAspect="1"/>
          </p:cNvGraphicFramePr>
          <p:nvPr/>
        </p:nvGraphicFramePr>
        <p:xfrm>
          <a:off x="357158" y="4000504"/>
          <a:ext cx="3000375" cy="2276475"/>
        </p:xfrm>
        <a:graphic>
          <a:graphicData uri="http://schemas.openxmlformats.org/presentationml/2006/ole">
            <p:oleObj spid="_x0000_s134147" r:id="rId4" imgW="3939606" imgH="2971989" progId="">
              <p:embed/>
            </p:oleObj>
          </a:graphicData>
        </a:graphic>
      </p:graphicFrame>
      <p:graphicFrame>
        <p:nvGraphicFramePr>
          <p:cNvPr id="134148" name="Object 4"/>
          <p:cNvGraphicFramePr>
            <a:graphicFrameLocks noChangeAspect="1"/>
          </p:cNvGraphicFramePr>
          <p:nvPr/>
        </p:nvGraphicFramePr>
        <p:xfrm>
          <a:off x="1000100" y="1643050"/>
          <a:ext cx="5562600" cy="1771650"/>
        </p:xfrm>
        <a:graphic>
          <a:graphicData uri="http://schemas.openxmlformats.org/presentationml/2006/ole">
            <p:oleObj spid="_x0000_s134148" r:id="rId5" imgW="6812253" imgH="2171511" progId="">
              <p:embed/>
            </p:oleObj>
          </a:graphicData>
        </a:graphic>
      </p:graphicFrame>
      <p:sp>
        <p:nvSpPr>
          <p:cNvPr id="7" name="1 - Τίτλος"/>
          <p:cNvSpPr>
            <a:spLocks noGrp="1"/>
          </p:cNvSpPr>
          <p:nvPr>
            <p:ph type="title"/>
          </p:nvPr>
        </p:nvSpPr>
        <p:spPr>
          <a:xfrm>
            <a:off x="457200" y="320040"/>
            <a:ext cx="7239000" cy="822944"/>
          </a:xfrm>
        </p:spPr>
        <p:txBody>
          <a:bodyPr/>
          <a:lstStyle/>
          <a:p>
            <a:pPr algn="ctr"/>
            <a:r>
              <a:rPr lang="el-GR" dirty="0" err="1" smtClean="0"/>
              <a:t>Υπερκλαση</a:t>
            </a:r>
            <a:r>
              <a:rPr lang="el-GR" dirty="0" smtClean="0"/>
              <a:t>-</a:t>
            </a:r>
            <a:r>
              <a:rPr lang="el-GR" dirty="0" err="1" smtClean="0"/>
              <a:t>υποκλαση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8"/>
                                        </p:tgtEl>
                                        <p:attrNameLst>
                                          <p:attrName>style.visibility</p:attrName>
                                        </p:attrNameLst>
                                      </p:cBhvr>
                                      <p:to>
                                        <p:strVal val="visible"/>
                                      </p:to>
                                    </p:set>
                                    <p:anim calcmode="lin" valueType="num">
                                      <p:cBhvr additive="base">
                                        <p:cTn id="13" dur="500" fill="hold"/>
                                        <p:tgtEl>
                                          <p:spTgt spid="134148"/>
                                        </p:tgtEl>
                                        <p:attrNameLst>
                                          <p:attrName>ppt_x</p:attrName>
                                        </p:attrNameLst>
                                      </p:cBhvr>
                                      <p:tavLst>
                                        <p:tav tm="0">
                                          <p:val>
                                            <p:strVal val="#ppt_x"/>
                                          </p:val>
                                        </p:tav>
                                        <p:tav tm="100000">
                                          <p:val>
                                            <p:strVal val="#ppt_x"/>
                                          </p:val>
                                        </p:tav>
                                      </p:tavLst>
                                    </p:anim>
                                    <p:anim calcmode="lin" valueType="num">
                                      <p:cBhvr additive="base">
                                        <p:cTn id="14" dur="500" fill="hold"/>
                                        <p:tgtEl>
                                          <p:spTgt spid="134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147"/>
                                        </p:tgtEl>
                                        <p:attrNameLst>
                                          <p:attrName>style.visibility</p:attrName>
                                        </p:attrNameLst>
                                      </p:cBhvr>
                                      <p:to>
                                        <p:strVal val="visible"/>
                                      </p:to>
                                    </p:set>
                                    <p:anim calcmode="lin" valueType="num">
                                      <p:cBhvr additive="base">
                                        <p:cTn id="19" dur="500" fill="hold"/>
                                        <p:tgtEl>
                                          <p:spTgt spid="134147"/>
                                        </p:tgtEl>
                                        <p:attrNameLst>
                                          <p:attrName>ppt_x</p:attrName>
                                        </p:attrNameLst>
                                      </p:cBhvr>
                                      <p:tavLst>
                                        <p:tav tm="0">
                                          <p:val>
                                            <p:strVal val="#ppt_x"/>
                                          </p:val>
                                        </p:tav>
                                        <p:tav tm="100000">
                                          <p:val>
                                            <p:strVal val="#ppt_x"/>
                                          </p:val>
                                        </p:tav>
                                      </p:tavLst>
                                    </p:anim>
                                    <p:anim calcmode="lin" valueType="num">
                                      <p:cBhvr additive="base">
                                        <p:cTn id="20" dur="500" fill="hold"/>
                                        <p:tgtEl>
                                          <p:spTgt spid="134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4146"/>
                                        </p:tgtEl>
                                        <p:attrNameLst>
                                          <p:attrName>style.visibility</p:attrName>
                                        </p:attrNameLst>
                                      </p:cBhvr>
                                      <p:to>
                                        <p:strVal val="visible"/>
                                      </p:to>
                                    </p:set>
                                    <p:anim calcmode="lin" valueType="num">
                                      <p:cBhvr additive="base">
                                        <p:cTn id="25" dur="500" fill="hold"/>
                                        <p:tgtEl>
                                          <p:spTgt spid="134146"/>
                                        </p:tgtEl>
                                        <p:attrNameLst>
                                          <p:attrName>ppt_x</p:attrName>
                                        </p:attrNameLst>
                                      </p:cBhvr>
                                      <p:tavLst>
                                        <p:tav tm="0">
                                          <p:val>
                                            <p:strVal val="#ppt_x"/>
                                          </p:val>
                                        </p:tav>
                                        <p:tav tm="100000">
                                          <p:val>
                                            <p:strVal val="#ppt_x"/>
                                          </p:val>
                                        </p:tav>
                                      </p:tavLst>
                                    </p:anim>
                                    <p:anim calcmode="lin" valueType="num">
                                      <p:cBhvr additive="base">
                                        <p:cTn id="26"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err="1" smtClean="0"/>
              <a:t>Απαντηση</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βασικά αντικείμενα στο σενάριο της παραγγελίας της πίτσας είναι τα εξής: </a:t>
            </a:r>
            <a:r>
              <a:rPr lang="el-GR" dirty="0" smtClean="0">
                <a:solidFill>
                  <a:srgbClr val="FF0000"/>
                </a:solidFill>
              </a:rPr>
              <a:t>Εγώ</a:t>
            </a:r>
            <a:r>
              <a:rPr lang="el-GR" dirty="0" smtClean="0"/>
              <a:t> (ας δώσουμε το όνομα Ελένη για λόγους ευκολίας), που παραγγέλνω την πίτσα, ο κ. </a:t>
            </a:r>
            <a:r>
              <a:rPr lang="el-GR" dirty="0" smtClean="0">
                <a:solidFill>
                  <a:srgbClr val="FF0000"/>
                </a:solidFill>
              </a:rPr>
              <a:t>Αλέξανδρος </a:t>
            </a:r>
            <a:r>
              <a:rPr lang="el-GR" dirty="0" smtClean="0"/>
              <a:t>που την ετοιμάζει και ο κ. </a:t>
            </a:r>
            <a:r>
              <a:rPr lang="el-GR" dirty="0" smtClean="0">
                <a:solidFill>
                  <a:srgbClr val="FF0000"/>
                </a:solidFill>
              </a:rPr>
              <a:t>Πέτρος </a:t>
            </a:r>
            <a:r>
              <a:rPr lang="el-GR" dirty="0" smtClean="0"/>
              <a:t>που την παραδίδει σε εμένα. Στο σενάριο αυτό, η Ελένη είναι ο πελάτης, ο κ. Αλέξανδρος είναι ο μάγειρας/ιδιοκτήτης της πιτσαρίας και ο κ. Πέτρος είναι ο διανομέας πίτσας. Το μήνυμα που απευθύνει η Ελένη στον κ. Αλέξανδρο είναι η παρασκευή της πίτσας (ή αλλιώς παραγγελία πίτσας) και ο κ. Αλέξανδρος το μήνυμα που απευθύνει με την σειρά του στο κ. Πέτρο είναι η παράδοση της πίτσας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85720" y="214290"/>
          <a:ext cx="7572428" cy="1357322"/>
        </p:xfrm>
        <a:graphic>
          <a:graphicData uri="http://schemas.openxmlformats.org/drawingml/2006/table">
            <a:tbl>
              <a:tblPr/>
              <a:tblGrid>
                <a:gridCol w="7572428"/>
              </a:tblGrid>
              <a:tr h="1357322">
                <a:tc>
                  <a:txBody>
                    <a:bodyPr/>
                    <a:lstStyle/>
                    <a:p>
                      <a:pPr algn="just">
                        <a:lnSpc>
                          <a:spcPct val="115000"/>
                        </a:lnSpc>
                        <a:spcBef>
                          <a:spcPts val="600"/>
                        </a:spcBef>
                        <a:spcAft>
                          <a:spcPts val="0"/>
                        </a:spcAft>
                      </a:pPr>
                      <a:r>
                        <a:rPr lang="el-GR" sz="1400" b="1" dirty="0">
                          <a:latin typeface="Calibri"/>
                          <a:ea typeface="Times New Roman"/>
                          <a:cs typeface="Calibri"/>
                        </a:rPr>
                        <a:t>Ε.8</a:t>
                      </a:r>
                      <a:r>
                        <a:rPr lang="el-GR" sz="1600" b="1" dirty="0">
                          <a:latin typeface="Calibri"/>
                          <a:ea typeface="Times New Roman"/>
                          <a:cs typeface="Calibri"/>
                        </a:rPr>
                        <a:t>: Εφαρμογή Διαχείρισης Εισιτηρίων Κινηματογράφου</a:t>
                      </a:r>
                      <a:endParaRPr lang="el-GR" sz="1600" dirty="0">
                        <a:latin typeface="Calibri"/>
                        <a:ea typeface="Times New Roman"/>
                        <a:cs typeface="Times New Roman"/>
                      </a:endParaRPr>
                    </a:p>
                    <a:p>
                      <a:pPr algn="just">
                        <a:lnSpc>
                          <a:spcPct val="115000"/>
                        </a:lnSpc>
                        <a:spcAft>
                          <a:spcPts val="0"/>
                        </a:spcAft>
                      </a:pPr>
                      <a:r>
                        <a:rPr lang="el-GR" sz="1400" dirty="0">
                          <a:latin typeface="Calibri"/>
                          <a:ea typeface="Arial"/>
                          <a:cs typeface="Calibri"/>
                        </a:rPr>
                        <a:t>Σχεδιάστε τη διαγραμματική αναπαράσταση κλάσεων για ένα σύστημα διαχείρισης των εισιτηρίων ενός κινηματογράφου που διαθέτει αίθουσες προβολής. Κάθε αίθουσα προβάλλει ταινίες. Για κάθε ταινία ο θεατής μπορεί να εκδώσει κανονικό ή μειωμένο εισιτήριο. Εντοπίστε τις κλάσεις και τις μεταξύ τους σχέσεις χωρίς να αναφερθείτε σε ιδιότητες και μεθόδους των κλάσεων.</a:t>
                      </a:r>
                      <a:endParaRPr lang="el-GR" sz="1400" dirty="0">
                        <a:latin typeface="Calibri"/>
                        <a:ea typeface="Times New Roman"/>
                        <a:cs typeface="Times New Roman"/>
                      </a:endParaRPr>
                    </a:p>
                  </a:txBody>
                  <a:tcPr marL="66354" marR="66354" marT="0" marB="0" anchor="ctr">
                    <a:lnL>
                      <a:noFill/>
                    </a:lnL>
                    <a:lnR>
                      <a:noFill/>
                    </a:lnR>
                    <a:lnT>
                      <a:noFill/>
                    </a:lnT>
                    <a:lnB>
                      <a:noFill/>
                    </a:lnB>
                    <a:noFill/>
                  </a:tcPr>
                </a:tc>
              </a:tr>
            </a:tbl>
          </a:graphicData>
        </a:graphic>
      </p:graphicFrame>
      <p:sp>
        <p:nvSpPr>
          <p:cNvPr id="5" name="4 - Ορθογώνιο"/>
          <p:cNvSpPr/>
          <p:nvPr/>
        </p:nvSpPr>
        <p:spPr>
          <a:xfrm>
            <a:off x="357158" y="1643050"/>
            <a:ext cx="7358114" cy="1600438"/>
          </a:xfrm>
          <a:prstGeom prst="rect">
            <a:avLst/>
          </a:prstGeom>
        </p:spPr>
        <p:txBody>
          <a:bodyPr wrap="square">
            <a:spAutoFit/>
          </a:bodyPr>
          <a:lstStyle/>
          <a:p>
            <a:r>
              <a:rPr lang="el-GR" sz="1400" dirty="0" smtClean="0"/>
              <a:t>Σύμφωνα με το σενάριο υπάρχουν οι ακόλουθες </a:t>
            </a:r>
            <a:r>
              <a:rPr lang="el-GR" sz="1400" dirty="0" smtClean="0">
                <a:solidFill>
                  <a:srgbClr val="FF0000"/>
                </a:solidFill>
              </a:rPr>
              <a:t>κλάσεις </a:t>
            </a:r>
            <a:r>
              <a:rPr lang="el-GR" sz="1400" dirty="0" smtClean="0"/>
              <a:t>αντικειμένων:</a:t>
            </a:r>
          </a:p>
          <a:p>
            <a:pPr lvl="0">
              <a:buFont typeface="Wingdings" pitchFamily="2" charset="2"/>
              <a:buChar char="Ø"/>
            </a:pPr>
            <a:r>
              <a:rPr lang="el-GR" sz="1400" dirty="0" smtClean="0"/>
              <a:t>Κινηματογράφος</a:t>
            </a:r>
          </a:p>
          <a:p>
            <a:pPr lvl="0">
              <a:buFont typeface="Wingdings" pitchFamily="2" charset="2"/>
              <a:buChar char="Ø"/>
            </a:pPr>
            <a:r>
              <a:rPr lang="el-GR" sz="1400" dirty="0" smtClean="0"/>
              <a:t>Αίθουσα</a:t>
            </a:r>
          </a:p>
          <a:p>
            <a:pPr lvl="0">
              <a:buFont typeface="Wingdings" pitchFamily="2" charset="2"/>
              <a:buChar char="Ø"/>
            </a:pPr>
            <a:r>
              <a:rPr lang="el-GR" sz="1400" dirty="0" smtClean="0"/>
              <a:t>Ταινία</a:t>
            </a:r>
          </a:p>
          <a:p>
            <a:pPr lvl="0">
              <a:buFont typeface="Wingdings" pitchFamily="2" charset="2"/>
              <a:buChar char="Ø"/>
            </a:pPr>
            <a:r>
              <a:rPr lang="el-GR" sz="1400" dirty="0" smtClean="0"/>
              <a:t>Θεατής</a:t>
            </a:r>
          </a:p>
          <a:p>
            <a:pPr lvl="0">
              <a:buFont typeface="Wingdings" pitchFamily="2" charset="2"/>
              <a:buChar char="Ø"/>
            </a:pPr>
            <a:r>
              <a:rPr lang="el-GR" sz="1400" dirty="0" smtClean="0"/>
              <a:t>Κανονικό Εισιτήριο</a:t>
            </a:r>
          </a:p>
          <a:p>
            <a:pPr lvl="0">
              <a:buFont typeface="Wingdings" pitchFamily="2" charset="2"/>
              <a:buChar char="Ø"/>
            </a:pPr>
            <a:r>
              <a:rPr lang="el-GR" sz="1400" dirty="0" smtClean="0"/>
              <a:t>Μειωμένο Εισιτήριο</a:t>
            </a:r>
            <a:endParaRPr lang="el-GR" sz="1400" dirty="0"/>
          </a:p>
        </p:txBody>
      </p:sp>
      <p:sp>
        <p:nvSpPr>
          <p:cNvPr id="6" name="5 - Ορθογώνιο"/>
          <p:cNvSpPr/>
          <p:nvPr/>
        </p:nvSpPr>
        <p:spPr>
          <a:xfrm>
            <a:off x="357158" y="3357562"/>
            <a:ext cx="7000924" cy="1169551"/>
          </a:xfrm>
          <a:prstGeom prst="rect">
            <a:avLst/>
          </a:prstGeom>
        </p:spPr>
        <p:txBody>
          <a:bodyPr wrap="square">
            <a:spAutoFit/>
          </a:bodyPr>
          <a:lstStyle/>
          <a:p>
            <a:r>
              <a:rPr lang="el-GR" sz="1400" dirty="0" smtClean="0"/>
              <a:t>Επίσης, σύμφωνα με το σενάριο υπάρχουν οι ακόλουθες </a:t>
            </a:r>
            <a:r>
              <a:rPr lang="el-GR" sz="1400" dirty="0" smtClean="0">
                <a:solidFill>
                  <a:srgbClr val="FF0000"/>
                </a:solidFill>
              </a:rPr>
              <a:t>σχέσεις:</a:t>
            </a:r>
          </a:p>
          <a:p>
            <a:pPr lvl="0">
              <a:buFont typeface="Wingdings" pitchFamily="2" charset="2"/>
              <a:buChar char="Ø"/>
            </a:pPr>
            <a:r>
              <a:rPr lang="el-GR" sz="1400" dirty="0" smtClean="0"/>
              <a:t>Κινηματογράφος – Αίθουσα</a:t>
            </a:r>
          </a:p>
          <a:p>
            <a:pPr lvl="0">
              <a:buFont typeface="Wingdings" pitchFamily="2" charset="2"/>
              <a:buChar char="Ø"/>
            </a:pPr>
            <a:r>
              <a:rPr lang="el-GR" sz="1400" dirty="0" smtClean="0"/>
              <a:t>Αίθουσα – Ταινία</a:t>
            </a:r>
          </a:p>
          <a:p>
            <a:pPr lvl="0">
              <a:buFont typeface="Wingdings" pitchFamily="2" charset="2"/>
              <a:buChar char="Ø"/>
            </a:pPr>
            <a:r>
              <a:rPr lang="el-GR" sz="1400" dirty="0" smtClean="0"/>
              <a:t>Θεατής – Εισιτήριο</a:t>
            </a:r>
          </a:p>
          <a:p>
            <a:pPr lvl="0">
              <a:buFont typeface="Wingdings" pitchFamily="2" charset="2"/>
              <a:buChar char="Ø"/>
            </a:pPr>
            <a:r>
              <a:rPr lang="el-GR" sz="1400" dirty="0" smtClean="0"/>
              <a:t>Εισιτήριο – Ταινία</a:t>
            </a:r>
            <a:endParaRPr lang="el-GR" sz="1400" dirty="0"/>
          </a:p>
        </p:txBody>
      </p:sp>
      <p:pic>
        <p:nvPicPr>
          <p:cNvPr id="7" name="Picture 1" descr="Άσκηση_Ε8_v2.png"/>
          <p:cNvPicPr/>
          <p:nvPr/>
        </p:nvPicPr>
        <p:blipFill>
          <a:blip r:embed="rId2" cstate="print"/>
          <a:stretch>
            <a:fillRect/>
          </a:stretch>
        </p:blipFill>
        <p:spPr>
          <a:xfrm>
            <a:off x="3286116" y="3857628"/>
            <a:ext cx="4622146" cy="2597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2844" y="214290"/>
          <a:ext cx="7786742" cy="2979420"/>
        </p:xfrm>
        <a:graphic>
          <a:graphicData uri="http://schemas.openxmlformats.org/drawingml/2006/table">
            <a:tbl>
              <a:tblPr/>
              <a:tblGrid>
                <a:gridCol w="7786742"/>
              </a:tblGrid>
              <a:tr h="2238354">
                <a:tc>
                  <a:txBody>
                    <a:bodyPr/>
                    <a:lstStyle/>
                    <a:p>
                      <a:pPr algn="just">
                        <a:lnSpc>
                          <a:spcPct val="115000"/>
                        </a:lnSpc>
                        <a:spcBef>
                          <a:spcPts val="600"/>
                        </a:spcBef>
                        <a:spcAft>
                          <a:spcPts val="0"/>
                        </a:spcAft>
                      </a:pPr>
                      <a:r>
                        <a:rPr lang="el-GR" sz="1600" b="1" dirty="0">
                          <a:latin typeface="Calibri"/>
                          <a:ea typeface="Times New Roman"/>
                          <a:cs typeface="Times New Roman"/>
                        </a:rPr>
                        <a:t>Ε.9:Πληροφοριακό Σύστημα Σχολικής Μονάδας</a:t>
                      </a:r>
                      <a:endParaRPr lang="el-GR" sz="1600" dirty="0">
                        <a:latin typeface="Calibri"/>
                        <a:ea typeface="Times New Roman"/>
                        <a:cs typeface="Times New Roman"/>
                      </a:endParaRPr>
                    </a:p>
                    <a:p>
                      <a:pPr algn="just">
                        <a:lnSpc>
                          <a:spcPct val="115000"/>
                        </a:lnSpc>
                        <a:spcAft>
                          <a:spcPts val="0"/>
                        </a:spcAft>
                      </a:pPr>
                      <a:r>
                        <a:rPr lang="el-GR" sz="1400" dirty="0">
                          <a:latin typeface="Calibri"/>
                          <a:ea typeface="Times New Roman"/>
                          <a:cs typeface="Times New Roman"/>
                        </a:rPr>
                        <a:t>Το Υπουργείο Παιδείας διαθέτει κεντρικό πληροφοριακό σύστημα για την υποστήριξη της λειτουργίας των σχολικών μονάδων. Μια από τις βασικές λειτουργίες του συστήματος είναι η τήρηση πληροφοριών για τους εκπαιδευτικούς και μαθητές κάθε σχολείου. Τα σημαντικότερα στοιχεία που καταχωρίζονται στο πληροφοριακό σύστημα είναι τα ακόλουθα:</a:t>
                      </a:r>
                    </a:p>
                    <a:p>
                      <a:pPr algn="just">
                        <a:lnSpc>
                          <a:spcPct val="115000"/>
                        </a:lnSpc>
                        <a:spcAft>
                          <a:spcPts val="0"/>
                        </a:spcAft>
                      </a:pPr>
                      <a:r>
                        <a:rPr lang="el-GR" sz="1400" b="1" dirty="0">
                          <a:latin typeface="Calibri"/>
                          <a:ea typeface="Times New Roman"/>
                          <a:cs typeface="Times New Roman"/>
                        </a:rPr>
                        <a:t>Εκπαιδευτικός</a:t>
                      </a:r>
                      <a:r>
                        <a:rPr lang="el-GR" sz="1400" dirty="0">
                          <a:latin typeface="Calibri"/>
                          <a:ea typeface="Times New Roman"/>
                          <a:cs typeface="Times New Roman"/>
                        </a:rPr>
                        <a:t>: όνομα, επώνυμο, όνομα πατέρα, όνομα μητέρας, </a:t>
                      </a:r>
                      <a:r>
                        <a:rPr lang="el-GR" sz="1400" dirty="0" err="1">
                          <a:latin typeface="Calibri"/>
                          <a:ea typeface="Times New Roman"/>
                          <a:cs typeface="Times New Roman"/>
                        </a:rPr>
                        <a:t>ημ</a:t>
                      </a:r>
                      <a:r>
                        <a:rPr lang="el-GR" sz="1400" dirty="0">
                          <a:latin typeface="Calibri"/>
                          <a:ea typeface="Times New Roman"/>
                          <a:cs typeface="Times New Roman"/>
                        </a:rPr>
                        <a:t>/</a:t>
                      </a:r>
                      <a:r>
                        <a:rPr lang="el-GR" sz="1400" dirty="0" err="1">
                          <a:latin typeface="Calibri"/>
                          <a:ea typeface="Times New Roman"/>
                          <a:cs typeface="Times New Roman"/>
                        </a:rPr>
                        <a:t>νία</a:t>
                      </a:r>
                      <a:r>
                        <a:rPr lang="el-GR" sz="1400" dirty="0">
                          <a:latin typeface="Calibri"/>
                          <a:ea typeface="Times New Roman"/>
                          <a:cs typeface="Times New Roman"/>
                        </a:rPr>
                        <a:t> γέννησης, διεύθυνση, τηλέφωνο, αριθμός δελτίου ταυτότητας, αριθμός μητρώου εκπαιδευτικού, ειδικότητα, </a:t>
                      </a:r>
                      <a:r>
                        <a:rPr lang="el-GR" sz="1400" dirty="0" err="1">
                          <a:latin typeface="Calibri"/>
                          <a:ea typeface="Times New Roman"/>
                          <a:cs typeface="Times New Roman"/>
                        </a:rPr>
                        <a:t>ημ</a:t>
                      </a:r>
                      <a:r>
                        <a:rPr lang="el-GR" sz="1400" dirty="0">
                          <a:latin typeface="Calibri"/>
                          <a:ea typeface="Times New Roman"/>
                          <a:cs typeface="Times New Roman"/>
                        </a:rPr>
                        <a:t>/</a:t>
                      </a:r>
                      <a:r>
                        <a:rPr lang="el-GR" sz="1400" dirty="0" err="1">
                          <a:latin typeface="Calibri"/>
                          <a:ea typeface="Times New Roman"/>
                          <a:cs typeface="Times New Roman"/>
                        </a:rPr>
                        <a:t>νία</a:t>
                      </a:r>
                      <a:r>
                        <a:rPr lang="el-GR" sz="1400" dirty="0">
                          <a:latin typeface="Calibri"/>
                          <a:ea typeface="Times New Roman"/>
                          <a:cs typeface="Times New Roman"/>
                        </a:rPr>
                        <a:t> διορισμού.</a:t>
                      </a:r>
                    </a:p>
                    <a:p>
                      <a:pPr algn="just">
                        <a:lnSpc>
                          <a:spcPct val="115000"/>
                        </a:lnSpc>
                        <a:spcAft>
                          <a:spcPts val="0"/>
                        </a:spcAft>
                      </a:pPr>
                      <a:r>
                        <a:rPr lang="el-GR" sz="1400" b="1" dirty="0">
                          <a:latin typeface="Calibri"/>
                          <a:ea typeface="Times New Roman"/>
                          <a:cs typeface="Times New Roman"/>
                        </a:rPr>
                        <a:t>Μαθητής</a:t>
                      </a:r>
                      <a:r>
                        <a:rPr lang="el-GR" sz="1400" dirty="0">
                          <a:latin typeface="Calibri"/>
                          <a:ea typeface="Times New Roman"/>
                          <a:cs typeface="Times New Roman"/>
                        </a:rPr>
                        <a:t>: όνομα, επώνυμο, όνομα πατέρα, όνομα μητέρας, </a:t>
                      </a:r>
                      <a:r>
                        <a:rPr lang="el-GR" sz="1400" dirty="0" err="1">
                          <a:latin typeface="Calibri"/>
                          <a:ea typeface="Times New Roman"/>
                          <a:cs typeface="Times New Roman"/>
                        </a:rPr>
                        <a:t>ημ</a:t>
                      </a:r>
                      <a:r>
                        <a:rPr lang="el-GR" sz="1400" dirty="0">
                          <a:latin typeface="Calibri"/>
                          <a:ea typeface="Times New Roman"/>
                          <a:cs typeface="Times New Roman"/>
                        </a:rPr>
                        <a:t>/</a:t>
                      </a:r>
                      <a:r>
                        <a:rPr lang="el-GR" sz="1400" dirty="0" err="1">
                          <a:latin typeface="Calibri"/>
                          <a:ea typeface="Times New Roman"/>
                          <a:cs typeface="Times New Roman"/>
                        </a:rPr>
                        <a:t>νία</a:t>
                      </a:r>
                      <a:r>
                        <a:rPr lang="el-GR" sz="1400" dirty="0">
                          <a:latin typeface="Calibri"/>
                          <a:ea typeface="Times New Roman"/>
                          <a:cs typeface="Times New Roman"/>
                        </a:rPr>
                        <a:t> γέννησης, διεύθυνση, τηλέφωνο, αριθμός μητρώου μαθητή, αριθμός δημοτολογίου, </a:t>
                      </a:r>
                      <a:r>
                        <a:rPr lang="el-GR" sz="1400" dirty="0" err="1">
                          <a:latin typeface="Calibri"/>
                          <a:ea typeface="Times New Roman"/>
                          <a:cs typeface="Times New Roman"/>
                        </a:rPr>
                        <a:t>ημ</a:t>
                      </a:r>
                      <a:r>
                        <a:rPr lang="el-GR" sz="1400" dirty="0">
                          <a:latin typeface="Calibri"/>
                          <a:ea typeface="Times New Roman"/>
                          <a:cs typeface="Times New Roman"/>
                        </a:rPr>
                        <a:t>/</a:t>
                      </a:r>
                      <a:r>
                        <a:rPr lang="el-GR" sz="1400" dirty="0" err="1">
                          <a:latin typeface="Calibri"/>
                          <a:ea typeface="Times New Roman"/>
                          <a:cs typeface="Times New Roman"/>
                        </a:rPr>
                        <a:t>νία</a:t>
                      </a:r>
                      <a:r>
                        <a:rPr lang="el-GR" sz="1400" dirty="0">
                          <a:latin typeface="Calibri"/>
                          <a:ea typeface="Times New Roman"/>
                          <a:cs typeface="Times New Roman"/>
                        </a:rPr>
                        <a:t> εγγραφής, τάξη εγγραφής.</a:t>
                      </a:r>
                    </a:p>
                    <a:p>
                      <a:pPr algn="just">
                        <a:lnSpc>
                          <a:spcPct val="115000"/>
                        </a:lnSpc>
                        <a:spcAft>
                          <a:spcPts val="0"/>
                        </a:spcAft>
                      </a:pPr>
                      <a:r>
                        <a:rPr lang="el-GR" sz="1400" dirty="0">
                          <a:latin typeface="Calibri"/>
                          <a:ea typeface="Times New Roman"/>
                          <a:cs typeface="Times New Roman"/>
                        </a:rPr>
                        <a:t>Σύμφωνα με τα παραπάνω, εντοπίστε τις κλάσεις που πρέπει να υλοποιηθούν στο πληροφοριακό σύστημα, καθορίζοντας τις ιδιότητες κάθε κλάσης. Στη συνέχεια οργανώστε τις κλάσεις σε μια ιεραρχία, μεταφέροντας τις κοινές ιδιότητες στην </a:t>
                      </a:r>
                      <a:r>
                        <a:rPr lang="el-GR" sz="1400" dirty="0" err="1">
                          <a:latin typeface="Calibri"/>
                          <a:ea typeface="Times New Roman"/>
                          <a:cs typeface="Times New Roman"/>
                        </a:rPr>
                        <a:t>υπερκλάση</a:t>
                      </a:r>
                      <a:r>
                        <a:rPr lang="el-GR" sz="1400" dirty="0">
                          <a:latin typeface="Calibri"/>
                          <a:ea typeface="Times New Roman"/>
                          <a:cs typeface="Times New Roman"/>
                        </a:rPr>
                        <a:t>.</a:t>
                      </a:r>
                    </a:p>
                  </a:txBody>
                  <a:tcPr marL="66354" marR="66354" marT="0" marB="0" anchor="ctr">
                    <a:lnL>
                      <a:noFill/>
                    </a:lnL>
                    <a:lnR>
                      <a:noFill/>
                    </a:lnR>
                    <a:lnT>
                      <a:noFill/>
                    </a:lnT>
                    <a:lnB>
                      <a:noFill/>
                    </a:lnB>
                    <a:noFill/>
                  </a:tcPr>
                </a:tc>
              </a:tr>
            </a:tbl>
          </a:graphicData>
        </a:graphic>
      </p:graphicFrame>
      <p:sp>
        <p:nvSpPr>
          <p:cNvPr id="5" name="4 - Ορθογώνιο"/>
          <p:cNvSpPr/>
          <p:nvPr/>
        </p:nvSpPr>
        <p:spPr>
          <a:xfrm>
            <a:off x="214282" y="3500438"/>
            <a:ext cx="7500990" cy="738664"/>
          </a:xfrm>
          <a:prstGeom prst="rect">
            <a:avLst/>
          </a:prstGeom>
        </p:spPr>
        <p:txBody>
          <a:bodyPr wrap="square">
            <a:spAutoFit/>
          </a:bodyPr>
          <a:lstStyle/>
          <a:p>
            <a:r>
              <a:rPr lang="el-GR" sz="1400" dirty="0" smtClean="0"/>
              <a:t>Σύμφωνα με το σενάριο υπάρχουν οι ακόλουθες </a:t>
            </a:r>
            <a:r>
              <a:rPr lang="el-GR" sz="1400" dirty="0" smtClean="0">
                <a:solidFill>
                  <a:srgbClr val="FF0000"/>
                </a:solidFill>
              </a:rPr>
              <a:t>κλάσεις </a:t>
            </a:r>
            <a:r>
              <a:rPr lang="el-GR" sz="1400" dirty="0" smtClean="0"/>
              <a:t>αντικειμένων:</a:t>
            </a:r>
          </a:p>
          <a:p>
            <a:pPr lvl="0">
              <a:buFont typeface="Wingdings" pitchFamily="2" charset="2"/>
              <a:buChar char="Ø"/>
            </a:pPr>
            <a:r>
              <a:rPr lang="el-GR" sz="1400" dirty="0" smtClean="0"/>
              <a:t>Εκπαιδευτικός</a:t>
            </a:r>
          </a:p>
          <a:p>
            <a:pPr lvl="0">
              <a:buFont typeface="Wingdings" pitchFamily="2" charset="2"/>
              <a:buChar char="Ø"/>
            </a:pPr>
            <a:r>
              <a:rPr lang="el-GR" sz="1400" dirty="0" smtClean="0"/>
              <a:t>Μαθητής</a:t>
            </a:r>
            <a:endParaRPr lang="el-GR" sz="1400" dirty="0"/>
          </a:p>
        </p:txBody>
      </p:sp>
      <p:sp>
        <p:nvSpPr>
          <p:cNvPr id="6" name="5 - Ορθογώνιο"/>
          <p:cNvSpPr/>
          <p:nvPr/>
        </p:nvSpPr>
        <p:spPr>
          <a:xfrm>
            <a:off x="285720" y="4357694"/>
            <a:ext cx="7572428" cy="1815882"/>
          </a:xfrm>
          <a:prstGeom prst="rect">
            <a:avLst/>
          </a:prstGeom>
        </p:spPr>
        <p:txBody>
          <a:bodyPr wrap="square">
            <a:spAutoFit/>
          </a:bodyPr>
          <a:lstStyle/>
          <a:p>
            <a:r>
              <a:rPr lang="el-GR" sz="1400" dirty="0" smtClean="0"/>
              <a:t>Επίσης, σύμφωνα με το σενάριο, οι ακόλουθες </a:t>
            </a:r>
            <a:r>
              <a:rPr lang="el-GR" sz="1400" dirty="0" smtClean="0">
                <a:solidFill>
                  <a:srgbClr val="FF0000"/>
                </a:solidFill>
              </a:rPr>
              <a:t>ιδιότητες</a:t>
            </a:r>
            <a:r>
              <a:rPr lang="el-GR" sz="1400" dirty="0" smtClean="0"/>
              <a:t> είναι κοινές στις δύο κλάσεις:</a:t>
            </a:r>
          </a:p>
          <a:p>
            <a:pPr lvl="0">
              <a:buFont typeface="Wingdings" pitchFamily="2" charset="2"/>
              <a:buChar char="Ø"/>
            </a:pPr>
            <a:r>
              <a:rPr lang="el-GR" sz="1400" dirty="0" smtClean="0"/>
              <a:t>Όνομα</a:t>
            </a:r>
          </a:p>
          <a:p>
            <a:pPr lvl="0">
              <a:buFont typeface="Wingdings" pitchFamily="2" charset="2"/>
              <a:buChar char="Ø"/>
            </a:pPr>
            <a:r>
              <a:rPr lang="el-GR" sz="1400" dirty="0" smtClean="0"/>
              <a:t>Επώνυμο</a:t>
            </a:r>
          </a:p>
          <a:p>
            <a:pPr lvl="0">
              <a:buFont typeface="Wingdings" pitchFamily="2" charset="2"/>
              <a:buChar char="Ø"/>
            </a:pPr>
            <a:r>
              <a:rPr lang="el-GR" sz="1400" dirty="0" smtClean="0"/>
              <a:t>Όνομα πατέρα</a:t>
            </a:r>
          </a:p>
          <a:p>
            <a:pPr lvl="0">
              <a:buFont typeface="Wingdings" pitchFamily="2" charset="2"/>
              <a:buChar char="Ø"/>
            </a:pPr>
            <a:r>
              <a:rPr lang="el-GR" sz="1400" dirty="0" smtClean="0"/>
              <a:t>Όνομα μητέρας</a:t>
            </a:r>
          </a:p>
          <a:p>
            <a:pPr lvl="0">
              <a:buFont typeface="Wingdings" pitchFamily="2" charset="2"/>
              <a:buChar char="Ø"/>
            </a:pPr>
            <a:r>
              <a:rPr lang="el-GR" sz="1400" dirty="0" err="1" smtClean="0"/>
              <a:t>Ημ</a:t>
            </a:r>
            <a:r>
              <a:rPr lang="el-GR" sz="1400" dirty="0" smtClean="0"/>
              <a:t>/</a:t>
            </a:r>
            <a:r>
              <a:rPr lang="el-GR" sz="1400" dirty="0" err="1" smtClean="0"/>
              <a:t>νία</a:t>
            </a:r>
            <a:r>
              <a:rPr lang="el-GR" sz="1400" dirty="0" smtClean="0"/>
              <a:t> γέννησης</a:t>
            </a:r>
          </a:p>
          <a:p>
            <a:pPr lvl="0">
              <a:buFont typeface="Wingdings" pitchFamily="2" charset="2"/>
              <a:buChar char="Ø"/>
            </a:pPr>
            <a:r>
              <a:rPr lang="el-GR" sz="1400" dirty="0" smtClean="0"/>
              <a:t>Διεύθυνση</a:t>
            </a:r>
          </a:p>
          <a:p>
            <a:pPr lvl="0">
              <a:buFont typeface="Wingdings" pitchFamily="2" charset="2"/>
              <a:buChar char="Ø"/>
            </a:pPr>
            <a:r>
              <a:rPr lang="el-GR" sz="1400" dirty="0" smtClean="0"/>
              <a:t>Τηλέφωνο</a:t>
            </a:r>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Άσκηση_Ε9.png"/>
          <p:cNvPicPr/>
          <p:nvPr/>
        </p:nvPicPr>
        <p:blipFill>
          <a:blip r:embed="rId2" cstate="print"/>
          <a:stretch>
            <a:fillRect/>
          </a:stretch>
        </p:blipFill>
        <p:spPr>
          <a:xfrm>
            <a:off x="1285852" y="2143116"/>
            <a:ext cx="5429288" cy="3571900"/>
          </a:xfrm>
          <a:prstGeom prst="rect">
            <a:avLst/>
          </a:prstGeom>
        </p:spPr>
      </p:pic>
      <p:sp>
        <p:nvSpPr>
          <p:cNvPr id="5" name="4 - TextBox"/>
          <p:cNvSpPr txBox="1"/>
          <p:nvPr/>
        </p:nvSpPr>
        <p:spPr>
          <a:xfrm>
            <a:off x="2285984" y="357166"/>
            <a:ext cx="3337773" cy="369332"/>
          </a:xfrm>
          <a:prstGeom prst="rect">
            <a:avLst/>
          </a:prstGeom>
          <a:noFill/>
        </p:spPr>
        <p:txBody>
          <a:bodyPr wrap="none" rtlCol="0">
            <a:spAutoFit/>
          </a:bodyPr>
          <a:lstStyle/>
          <a:p>
            <a:r>
              <a:rPr lang="el-GR" dirty="0" smtClean="0"/>
              <a:t>Διαγραμματική Αναπαράσταση</a:t>
            </a:r>
            <a:endParaRPr lang="el-GR" dirty="0"/>
          </a:p>
        </p:txBody>
      </p:sp>
      <p:sp>
        <p:nvSpPr>
          <p:cNvPr id="6" name="5 - Ορθογώνιο"/>
          <p:cNvSpPr/>
          <p:nvPr/>
        </p:nvSpPr>
        <p:spPr>
          <a:xfrm>
            <a:off x="500034" y="928670"/>
            <a:ext cx="7215238" cy="954107"/>
          </a:xfrm>
          <a:prstGeom prst="rect">
            <a:avLst/>
          </a:prstGeom>
        </p:spPr>
        <p:txBody>
          <a:bodyPr wrap="square">
            <a:spAutoFit/>
          </a:bodyPr>
          <a:lstStyle/>
          <a:p>
            <a:r>
              <a:rPr lang="el-GR" sz="1400" dirty="0" smtClean="0"/>
              <a:t>Οι δύο κλάσεις μπορούν να οργανωθούν σε μια ιεραρχία, ώστε να είναι υποκλάσεις μια άλλης κλάσης (ας την ονομάσουμε «Άτομο»). Οι κοινές ιδιότητες θα οριστούν στην </a:t>
            </a:r>
            <a:r>
              <a:rPr lang="el-GR" sz="1400" dirty="0" err="1" smtClean="0"/>
              <a:t>υπερκλάση</a:t>
            </a:r>
            <a:r>
              <a:rPr lang="el-GR" sz="1400" dirty="0" smtClean="0"/>
              <a:t> και οι μη-κοινές θα οριστούν σε κάθε υποκλάση.</a:t>
            </a:r>
          </a:p>
          <a:p>
            <a:r>
              <a:rPr lang="el-GR" sz="1400" dirty="0" smtClean="0"/>
              <a:t>Καταλήγουμε έτσι στο ακόλουθο διάγραμμα:</a:t>
            </a:r>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14282" y="0"/>
          <a:ext cx="8001056" cy="4078224"/>
        </p:xfrm>
        <a:graphic>
          <a:graphicData uri="http://schemas.openxmlformats.org/drawingml/2006/table">
            <a:tbl>
              <a:tblPr/>
              <a:tblGrid>
                <a:gridCol w="8001056"/>
              </a:tblGrid>
              <a:tr h="2928958">
                <a:tc>
                  <a:txBody>
                    <a:bodyPr/>
                    <a:lstStyle/>
                    <a:p>
                      <a:pPr algn="just">
                        <a:lnSpc>
                          <a:spcPct val="115000"/>
                        </a:lnSpc>
                        <a:spcBef>
                          <a:spcPts val="600"/>
                        </a:spcBef>
                        <a:spcAft>
                          <a:spcPts val="0"/>
                        </a:spcAft>
                      </a:pPr>
                      <a:r>
                        <a:rPr lang="el-GR" sz="1400" b="1" dirty="0">
                          <a:latin typeface="Calibri"/>
                          <a:ea typeface="Times New Roman"/>
                          <a:cs typeface="Calibri"/>
                        </a:rPr>
                        <a:t>Ε.10: Πληροφοριακό Σύστημα Πανεπιστημιακής Βιβλιοθήκης</a:t>
                      </a:r>
                      <a:endParaRPr lang="el-GR" sz="1400" dirty="0">
                        <a:latin typeface="Calibri"/>
                        <a:ea typeface="Times New Roman"/>
                        <a:cs typeface="Times New Roman"/>
                      </a:endParaRPr>
                    </a:p>
                    <a:p>
                      <a:pPr algn="just">
                        <a:lnSpc>
                          <a:spcPct val="115000"/>
                        </a:lnSpc>
                        <a:spcAft>
                          <a:spcPts val="600"/>
                        </a:spcAft>
                      </a:pPr>
                      <a:r>
                        <a:rPr lang="el-GR" sz="1400" dirty="0">
                          <a:latin typeface="Calibri"/>
                          <a:ea typeface="Arial"/>
                          <a:cs typeface="Calibri"/>
                        </a:rPr>
                        <a:t>Μια πανεπιστημιακή βιβλιοθήκη χρησιμοποιεί ένα πληροφοριακό σύστημα για την υποστήριξη της λειτουργίας της. Στο πληροφοριακό σύστημα καταχωρούνται τα στοιχεία των τεκμηρίων που διαθέτει η βιβλιοθήκη. Επίσης, μέσω του πληροφοριακού συστήματος γίνεται η διαχείριση του δανεισμού των τεκμηρίων. Οι βασικές κατηγορίες τεκμηρίων και οι πληροφορίες που τηρούνται για καθένα από αυτά περιγράφονται στη συνέχεια:</a:t>
                      </a:r>
                      <a:endParaRPr lang="el-GR" sz="1400" dirty="0">
                        <a:latin typeface="Calibri"/>
                        <a:ea typeface="Times New Roman"/>
                        <a:cs typeface="Times New Roman"/>
                      </a:endParaRPr>
                    </a:p>
                    <a:p>
                      <a:pPr marL="342900" lvl="0" indent="-342900" algn="just">
                        <a:lnSpc>
                          <a:spcPct val="115000"/>
                        </a:lnSpc>
                        <a:spcBef>
                          <a:spcPts val="0"/>
                        </a:spcBef>
                        <a:spcAft>
                          <a:spcPts val="0"/>
                        </a:spcAft>
                        <a:buFont typeface="Symbol"/>
                        <a:buChar char=""/>
                      </a:pPr>
                      <a:r>
                        <a:rPr lang="el-GR" sz="1400" b="1" dirty="0">
                          <a:latin typeface="Calibri"/>
                          <a:ea typeface="Arial"/>
                          <a:cs typeface="Calibri"/>
                        </a:rPr>
                        <a:t>Βιβλίο</a:t>
                      </a:r>
                      <a:r>
                        <a:rPr lang="el-GR" sz="1400" dirty="0">
                          <a:latin typeface="Calibri"/>
                          <a:ea typeface="Arial"/>
                          <a:cs typeface="Calibri"/>
                        </a:rPr>
                        <a:t>: Κωδικός, Συγγραφείς, Τίτλος, Έτος έκδοσης, Εκδοτικός οίκος, Τόπος έκδοσης, Γλώσσα, Πλήθος σελίδων, ISBN</a:t>
                      </a:r>
                      <a:endParaRPr lang="el-GR" sz="1400" dirty="0">
                        <a:latin typeface="Calibri"/>
                        <a:ea typeface="Calibri"/>
                        <a:cs typeface="Times New Roman"/>
                      </a:endParaRPr>
                    </a:p>
                    <a:p>
                      <a:pPr marL="342900" lvl="0" indent="-342900" algn="just">
                        <a:lnSpc>
                          <a:spcPct val="115000"/>
                        </a:lnSpc>
                        <a:spcBef>
                          <a:spcPts val="0"/>
                        </a:spcBef>
                        <a:spcAft>
                          <a:spcPts val="0"/>
                        </a:spcAft>
                        <a:buFont typeface="Symbol"/>
                        <a:buChar char=""/>
                      </a:pPr>
                      <a:r>
                        <a:rPr lang="el-GR" sz="1400" b="1" dirty="0">
                          <a:latin typeface="Calibri"/>
                          <a:ea typeface="Arial"/>
                          <a:cs typeface="Calibri"/>
                        </a:rPr>
                        <a:t>Συλλογικός Τόμος</a:t>
                      </a:r>
                      <a:r>
                        <a:rPr lang="el-GR" sz="1400" dirty="0">
                          <a:latin typeface="Calibri"/>
                          <a:ea typeface="Arial"/>
                          <a:cs typeface="Calibri"/>
                        </a:rPr>
                        <a:t>: Κωδικός, Επιμελητές έκδοσης, Τίτλος, Έτος έκδοσης, Εκδοτικός οίκος, Τόπος έκδοσης, Γλώσσα, Πλήθος σελίδων, ISBN</a:t>
                      </a:r>
                      <a:endParaRPr lang="el-GR" sz="1400" dirty="0">
                        <a:latin typeface="Calibri"/>
                        <a:ea typeface="Calibri"/>
                        <a:cs typeface="Times New Roman"/>
                      </a:endParaRPr>
                    </a:p>
                    <a:p>
                      <a:pPr marL="342900" lvl="0" indent="-342900" algn="just">
                        <a:lnSpc>
                          <a:spcPct val="115000"/>
                        </a:lnSpc>
                        <a:spcBef>
                          <a:spcPts val="0"/>
                        </a:spcBef>
                        <a:spcAft>
                          <a:spcPts val="0"/>
                        </a:spcAft>
                        <a:buFont typeface="Symbol"/>
                        <a:buChar char=""/>
                      </a:pPr>
                      <a:r>
                        <a:rPr lang="el-GR" sz="1400" b="1" dirty="0">
                          <a:latin typeface="Calibri"/>
                          <a:ea typeface="Arial"/>
                          <a:cs typeface="Calibri"/>
                        </a:rPr>
                        <a:t>Επιστημονικό Περιοδικό</a:t>
                      </a:r>
                      <a:r>
                        <a:rPr lang="el-GR" sz="1400" dirty="0">
                          <a:latin typeface="Calibri"/>
                          <a:ea typeface="Arial"/>
                          <a:cs typeface="Calibri"/>
                        </a:rPr>
                        <a:t>: Κωδικός, Τίτλος, Έτος έκδοσης, Αριθμός τεύχους, Εκδοτικός οίκος, Τόπος έκδοσης, Γλώσσα, Πλήθος σελίδων, ISSN</a:t>
                      </a:r>
                      <a:endParaRPr lang="el-GR" sz="1400" dirty="0">
                        <a:latin typeface="Calibri"/>
                        <a:ea typeface="Calibri"/>
                        <a:cs typeface="Times New Roman"/>
                      </a:endParaRPr>
                    </a:p>
                    <a:p>
                      <a:pPr algn="just">
                        <a:lnSpc>
                          <a:spcPct val="115000"/>
                        </a:lnSpc>
                        <a:spcBef>
                          <a:spcPts val="600"/>
                        </a:spcBef>
                        <a:spcAft>
                          <a:spcPts val="0"/>
                        </a:spcAft>
                      </a:pPr>
                      <a:r>
                        <a:rPr lang="el-GR" sz="1400" dirty="0">
                          <a:latin typeface="Calibri"/>
                          <a:ea typeface="Arial"/>
                          <a:cs typeface="Calibri"/>
                        </a:rPr>
                        <a:t>Κάθε τεκμήριο μπορεί να ζητηθεί για δανεισμό (αν δεν είναι διαθέσιμο), να δανειστεί, να επιστραφεί από δανεισμό.</a:t>
                      </a:r>
                      <a:endParaRPr lang="el-GR" sz="1400" dirty="0">
                        <a:latin typeface="Calibri"/>
                        <a:ea typeface="Times New Roman"/>
                        <a:cs typeface="Times New Roman"/>
                      </a:endParaRPr>
                    </a:p>
                    <a:p>
                      <a:pPr algn="just">
                        <a:lnSpc>
                          <a:spcPct val="115000"/>
                        </a:lnSpc>
                        <a:spcAft>
                          <a:spcPts val="0"/>
                        </a:spcAft>
                      </a:pPr>
                      <a:r>
                        <a:rPr lang="el-GR" sz="1400" dirty="0">
                          <a:latin typeface="Calibri"/>
                          <a:ea typeface="Arial"/>
                          <a:cs typeface="Calibri"/>
                        </a:rPr>
                        <a:t>Με βάση την παραπάνω περιγραφή, καταγράψτε τις κλάσεις αντικειμένων καθώς και τις ιδιότητες και μεθόδους κάθε κλάσης. Στη συνέχεια οργανώστε της κλάσεις σε μια ιεραρχία.</a:t>
                      </a:r>
                      <a:endParaRPr lang="el-GR" sz="1400" dirty="0">
                        <a:latin typeface="Calibri"/>
                        <a:ea typeface="Times New Roman"/>
                        <a:cs typeface="Times New Roman"/>
                      </a:endParaRPr>
                    </a:p>
                  </a:txBody>
                  <a:tcPr marL="66354" marR="66354" marT="0" marB="0" anchor="ctr">
                    <a:lnL>
                      <a:noFill/>
                    </a:lnL>
                    <a:lnR>
                      <a:noFill/>
                    </a:lnR>
                    <a:lnT>
                      <a:noFill/>
                    </a:lnT>
                    <a:lnB>
                      <a:noFill/>
                    </a:lnB>
                    <a:noFill/>
                  </a:tcPr>
                </a:tc>
              </a:tr>
            </a:tbl>
          </a:graphicData>
        </a:graphic>
      </p:graphicFrame>
      <p:sp>
        <p:nvSpPr>
          <p:cNvPr id="65538" name="Rectangle 2"/>
          <p:cNvSpPr>
            <a:spLocks noChangeArrowheads="1"/>
          </p:cNvSpPr>
          <p:nvPr/>
        </p:nvSpPr>
        <p:spPr bwMode="auto">
          <a:xfrm>
            <a:off x="214282" y="4143380"/>
            <a:ext cx="7643866" cy="2500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Σύμφωνα με το σενάριο υπάρχουν οι ακόλουθες </a:t>
            </a:r>
            <a:r>
              <a:rPr kumimoji="0" lang="el-GR" sz="1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κλάσεις</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αντικειμένων:</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Βιβλίο</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Συλλογικό Τόμος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Επιστημονικό Περιοδικό</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Επίσης, σύμφωνα με το σενάριο, οι</a:t>
            </a:r>
            <a:r>
              <a:rPr kumimoji="0" lang="el-GR" sz="1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ιδιότητες </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που είναι κοινές σε όλες τις κλάσεις είναι οι ακόλουθες: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Κωδικός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Τίτλος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Έτος έκδοσης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Εκδοτικός οίκος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Τόπος έκδοσης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Πλήθος σελίδων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8"/>
                                        </p:tgtEl>
                                        <p:attrNameLst>
                                          <p:attrName>style.visibility</p:attrName>
                                        </p:attrNameLst>
                                      </p:cBhvr>
                                      <p:to>
                                        <p:strVal val="visible"/>
                                      </p:to>
                                    </p:set>
                                    <p:anim calcmode="lin" valueType="num">
                                      <p:cBhvr additive="base">
                                        <p:cTn id="13" dur="500" fill="hold"/>
                                        <p:tgtEl>
                                          <p:spTgt spid="65538"/>
                                        </p:tgtEl>
                                        <p:attrNameLst>
                                          <p:attrName>ppt_x</p:attrName>
                                        </p:attrNameLst>
                                      </p:cBhvr>
                                      <p:tavLst>
                                        <p:tav tm="0">
                                          <p:val>
                                            <p:strVal val="#ppt_x"/>
                                          </p:val>
                                        </p:tav>
                                        <p:tav tm="100000">
                                          <p:val>
                                            <p:strVal val="#ppt_x"/>
                                          </p:val>
                                        </p:tav>
                                      </p:tavLst>
                                    </p:anim>
                                    <p:anim calcmode="lin" valueType="num">
                                      <p:cBhvr additive="base">
                                        <p:cTn id="14"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214290"/>
            <a:ext cx="7786742" cy="2246769"/>
          </a:xfrm>
          <a:prstGeom prst="rect">
            <a:avLst/>
          </a:prstGeom>
        </p:spPr>
        <p:txBody>
          <a:bodyPr wrap="square">
            <a:spAutoFit/>
          </a:bodyPr>
          <a:lstStyle/>
          <a:p>
            <a:r>
              <a:rPr lang="el-GR" sz="1400" dirty="0" smtClean="0"/>
              <a:t>Οι τρεις κλάσεις μπορούν να οργανωθούν σε μια ιεραρχία, ώστε να είναι υποκλάσεις μια άλλης κλάσης(την οποία θα ονομάσουμε «Τεκμήριο» ακολουθώντας όσα αναφέρει το σενάριο). Οι κοινές ιδιότητες θα οριστούν στην </a:t>
            </a:r>
            <a:r>
              <a:rPr lang="el-GR" sz="1400" dirty="0" err="1" smtClean="0"/>
              <a:t>υπερκλάση</a:t>
            </a:r>
            <a:r>
              <a:rPr lang="el-GR" sz="1400" dirty="0" smtClean="0"/>
              <a:t> «Τεκμήριο» και θα κληρονομούνται από τις υποκλάσεις. Οι μη κοινές ιδιότητες θα οριστούν στις αντίστοιχες υποκλάσεις.</a:t>
            </a:r>
          </a:p>
          <a:p>
            <a:r>
              <a:rPr lang="el-GR" sz="1400" dirty="0" smtClean="0"/>
              <a:t>Το σενάριο καθορίζει ότι υπάρχουν οι ακόλουθες μέθοδοι για κάθε τεκμήριο:</a:t>
            </a:r>
          </a:p>
          <a:p>
            <a:pPr lvl="0">
              <a:buFont typeface="Wingdings" pitchFamily="2" charset="2"/>
              <a:buChar char="Ø"/>
            </a:pPr>
            <a:r>
              <a:rPr lang="el-GR" sz="1400" dirty="0" smtClean="0"/>
              <a:t>Αίτημα για δανεισμό</a:t>
            </a:r>
          </a:p>
          <a:p>
            <a:pPr lvl="0">
              <a:buFont typeface="Wingdings" pitchFamily="2" charset="2"/>
              <a:buChar char="Ø"/>
            </a:pPr>
            <a:r>
              <a:rPr lang="el-GR" sz="1400" dirty="0" smtClean="0"/>
              <a:t>Δανεισμός</a:t>
            </a:r>
          </a:p>
          <a:p>
            <a:pPr lvl="0">
              <a:buFont typeface="Wingdings" pitchFamily="2" charset="2"/>
              <a:buChar char="Ø"/>
            </a:pPr>
            <a:r>
              <a:rPr lang="el-GR" sz="1400" dirty="0" smtClean="0"/>
              <a:t>Επιστροφή</a:t>
            </a:r>
          </a:p>
          <a:p>
            <a:r>
              <a:rPr lang="el-GR" sz="1400" dirty="0" smtClean="0"/>
              <a:t>Αφού οι μέθοδοι είναι κοινές για όλα τα τεκμήρια, τότε θα οριστούν στην </a:t>
            </a:r>
            <a:r>
              <a:rPr lang="el-GR" sz="1400" dirty="0" err="1" smtClean="0"/>
              <a:t>υπερκλάση</a:t>
            </a:r>
            <a:r>
              <a:rPr lang="el-GR" sz="1400" dirty="0" smtClean="0"/>
              <a:t> «Τεκμήριο» και θα κληρονομούνται από τις υποκλάσεις.</a:t>
            </a:r>
            <a:endParaRPr lang="el-GR" sz="1400" dirty="0"/>
          </a:p>
        </p:txBody>
      </p:sp>
      <p:pic>
        <p:nvPicPr>
          <p:cNvPr id="5" name="Picture 0" descr="Άσκηση_Ε10.png"/>
          <p:cNvPicPr/>
          <p:nvPr/>
        </p:nvPicPr>
        <p:blipFill>
          <a:blip r:embed="rId2" cstate="print"/>
          <a:stretch>
            <a:fillRect/>
          </a:stretch>
        </p:blipFill>
        <p:spPr>
          <a:xfrm>
            <a:off x="2071670" y="2571744"/>
            <a:ext cx="5027149" cy="2847975"/>
          </a:xfrm>
          <a:prstGeom prst="rect">
            <a:avLst/>
          </a:prstGeom>
        </p:spPr>
      </p:pic>
      <p:sp>
        <p:nvSpPr>
          <p:cNvPr id="6" name="5 - Ορθογώνιο"/>
          <p:cNvSpPr/>
          <p:nvPr/>
        </p:nvSpPr>
        <p:spPr>
          <a:xfrm>
            <a:off x="142844" y="5786454"/>
            <a:ext cx="7858180" cy="830997"/>
          </a:xfrm>
          <a:prstGeom prst="rect">
            <a:avLst/>
          </a:prstGeom>
        </p:spPr>
        <p:txBody>
          <a:bodyPr wrap="square">
            <a:spAutoFit/>
          </a:bodyPr>
          <a:lstStyle/>
          <a:p>
            <a:r>
              <a:rPr lang="el-GR" sz="1200" dirty="0" smtClean="0"/>
              <a:t>Όπως φαίνεται από το διάγραμμα, η ιδιότητα «</a:t>
            </a:r>
            <a:r>
              <a:rPr lang="en-US" sz="1200" dirty="0" smtClean="0"/>
              <a:t>ISBN</a:t>
            </a:r>
            <a:r>
              <a:rPr lang="el-GR" sz="1200" dirty="0" smtClean="0"/>
              <a:t>»είναι κοινή μεταξύ των κλάσεων «Βιβλίο» και «Συλλογικός Τόμος». Αν θέλαμε, θα μπορούσαμε να επεκτείνουμε κι άλλο την ιεραρχία και να δημιουργήσουμε μια κλάση «Τεκμήριο με </a:t>
            </a:r>
            <a:r>
              <a:rPr lang="en-US" sz="1200" dirty="0" smtClean="0"/>
              <a:t>ISBN</a:t>
            </a:r>
            <a:r>
              <a:rPr lang="el-GR" sz="1200" dirty="0" smtClean="0"/>
              <a:t>», η οποία θα είναι υποκλάση της κλάσης «Τεκμήριο» και θα έχει με τη σειρά της υποκλάσεις τις κλάσεις «Βιβλίο» και «Συλλογικός Τόμος».</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357158" y="214290"/>
          <a:ext cx="7500990" cy="2179320"/>
        </p:xfrm>
        <a:graphic>
          <a:graphicData uri="http://schemas.openxmlformats.org/drawingml/2006/table">
            <a:tbl>
              <a:tblPr/>
              <a:tblGrid>
                <a:gridCol w="7500990"/>
              </a:tblGrid>
              <a:tr h="148051">
                <a:tc>
                  <a:txBody>
                    <a:bodyPr/>
                    <a:lstStyle/>
                    <a:p>
                      <a:pPr marL="457200" algn="just">
                        <a:lnSpc>
                          <a:spcPct val="115000"/>
                        </a:lnSpc>
                        <a:spcBef>
                          <a:spcPts val="600"/>
                        </a:spcBef>
                        <a:spcAft>
                          <a:spcPts val="600"/>
                        </a:spcAft>
                      </a:pPr>
                      <a:r>
                        <a:rPr lang="el-GR" sz="1200" b="1" dirty="0">
                          <a:latin typeface="Calibri"/>
                          <a:ea typeface="Calibri"/>
                          <a:cs typeface="Times New Roman"/>
                        </a:rPr>
                        <a:t>  Δραστηριότητα 7: Βρείτε τα έγκυρα ζεύγη</a:t>
                      </a:r>
                      <a:endParaRPr lang="el-GR" sz="1200" dirty="0">
                        <a:latin typeface="Calibri"/>
                        <a:ea typeface="Calibri"/>
                        <a:cs typeface="Times New Roman"/>
                      </a:endParaRPr>
                    </a:p>
                  </a:txBody>
                  <a:tcPr marL="66348" marR="66348" marT="0" marB="0" anchor="ctr">
                    <a:lnL w="12700" cap="flat" cmpd="sng" algn="ctr">
                      <a:solidFill>
                        <a:srgbClr val="C2E4FE"/>
                      </a:solidFill>
                      <a:prstDash val="solid"/>
                      <a:round/>
                      <a:headEnd type="none" w="med" len="med"/>
                      <a:tailEnd type="none" w="med" len="med"/>
                    </a:lnL>
                    <a:lnR w="12700" cap="flat" cmpd="sng" algn="ctr">
                      <a:solidFill>
                        <a:srgbClr val="C2E4FE"/>
                      </a:solidFill>
                      <a:prstDash val="solid"/>
                      <a:round/>
                      <a:headEnd type="none" w="med" len="med"/>
                      <a:tailEnd type="none" w="med" len="med"/>
                    </a:lnR>
                    <a:lnT w="12700" cap="flat" cmpd="sng" algn="ctr">
                      <a:solidFill>
                        <a:srgbClr val="C2E4FE"/>
                      </a:solidFill>
                      <a:prstDash val="solid"/>
                      <a:round/>
                      <a:headEnd type="none" w="med" len="med"/>
                      <a:tailEnd type="none" w="med" len="med"/>
                    </a:lnT>
                    <a:lnB w="12700" cap="flat" cmpd="sng" algn="ctr">
                      <a:solidFill>
                        <a:srgbClr val="C2E4FE"/>
                      </a:solidFill>
                      <a:prstDash val="solid"/>
                      <a:round/>
                      <a:headEnd type="none" w="med" len="med"/>
                      <a:tailEnd type="none" w="med" len="med"/>
                    </a:lnB>
                    <a:noFill/>
                  </a:tcPr>
                </a:tc>
              </a:tr>
              <a:tr h="1852213">
                <a:tc>
                  <a:txBody>
                    <a:bodyPr/>
                    <a:lstStyle/>
                    <a:p>
                      <a:pPr marL="457200" algn="just">
                        <a:lnSpc>
                          <a:spcPct val="115000"/>
                        </a:lnSpc>
                        <a:spcBef>
                          <a:spcPts val="600"/>
                        </a:spcBef>
                        <a:spcAft>
                          <a:spcPts val="600"/>
                        </a:spcAft>
                      </a:pPr>
                      <a:r>
                        <a:rPr lang="el-GR" sz="1200" dirty="0">
                          <a:latin typeface="Calibri"/>
                          <a:ea typeface="Arial"/>
                          <a:cs typeface="Calibri"/>
                        </a:rPr>
                        <a:t>Ποια από τα παρακάτω δε σχηματίζουν έγκυρα ζεύγη </a:t>
                      </a:r>
                      <a:r>
                        <a:rPr lang="el-GR" sz="1200" dirty="0" err="1">
                          <a:latin typeface="Calibri"/>
                          <a:ea typeface="Arial"/>
                          <a:cs typeface="Calibri"/>
                        </a:rPr>
                        <a:t>υπερκλάσης</a:t>
                      </a:r>
                      <a:r>
                        <a:rPr lang="el-GR" sz="1200" dirty="0">
                          <a:latin typeface="Calibri"/>
                          <a:ea typeface="Arial"/>
                          <a:cs typeface="Calibri"/>
                        </a:rPr>
                        <a:t>-υποκλάσης και γιατί;</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a:latin typeface="Calibri"/>
                          <a:ea typeface="Arial"/>
                          <a:cs typeface="Calibri"/>
                        </a:rPr>
                        <a:t>Νόμισμα - Ευρώ</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a:latin typeface="Calibri"/>
                          <a:ea typeface="Arial"/>
                          <a:cs typeface="Calibri"/>
                        </a:rPr>
                        <a:t>Τράπεζα - Λογαριασμός</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a:latin typeface="Calibri"/>
                          <a:ea typeface="Arial"/>
                          <a:cs typeface="Calibri"/>
                        </a:rPr>
                        <a:t>Οργανωτική Μονάδα - Τμήμα</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a:latin typeface="Calibri"/>
                          <a:ea typeface="Arial"/>
                          <a:cs typeface="Calibri"/>
                        </a:rPr>
                        <a:t>Λογαριασμός - Λογαριασμός_23456</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a:latin typeface="Calibri"/>
                          <a:ea typeface="Arial"/>
                          <a:cs typeface="Calibri"/>
                        </a:rPr>
                        <a:t>Άνθρωπος - Πελάτης</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smtClean="0">
                          <a:latin typeface="Calibri"/>
                          <a:ea typeface="Arial"/>
                          <a:cs typeface="Calibri"/>
                        </a:rPr>
                        <a:t>Φοιτητής - Προπτυχιακός φοιτητής</a:t>
                      </a:r>
                      <a:endParaRPr lang="el-GR" sz="1200" dirty="0" smtClean="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smtClean="0">
                          <a:latin typeface="Calibri"/>
                          <a:ea typeface="Arial"/>
                          <a:cs typeface="Calibri"/>
                        </a:rPr>
                        <a:t>Ήπειρος </a:t>
                      </a:r>
                      <a:r>
                        <a:rPr lang="el-GR" sz="1200" dirty="0">
                          <a:latin typeface="Calibri"/>
                          <a:ea typeface="Arial"/>
                          <a:cs typeface="Calibri"/>
                        </a:rPr>
                        <a:t>– Χώρα</a:t>
                      </a:r>
                      <a:endParaRPr lang="el-GR" sz="1200" dirty="0">
                        <a:latin typeface="Calibri"/>
                        <a:ea typeface="Calibri"/>
                        <a:cs typeface="Times New Roman"/>
                      </a:endParaRPr>
                    </a:p>
                    <a:p>
                      <a:pPr marL="342900" lvl="0" indent="-342900" algn="just">
                        <a:lnSpc>
                          <a:spcPct val="115000"/>
                        </a:lnSpc>
                        <a:spcAft>
                          <a:spcPts val="0"/>
                        </a:spcAft>
                        <a:buClr>
                          <a:srgbClr val="1F4E79"/>
                        </a:buClr>
                        <a:buFont typeface="Wingdings"/>
                        <a:buChar char=""/>
                      </a:pPr>
                      <a:r>
                        <a:rPr lang="el-GR" sz="1200" dirty="0">
                          <a:latin typeface="Calibri"/>
                          <a:ea typeface="Arial"/>
                          <a:cs typeface="Calibri"/>
                        </a:rPr>
                        <a:t>Δήμος - Συνοικία</a:t>
                      </a:r>
                      <a:endParaRPr lang="el-GR" sz="1200" dirty="0">
                        <a:latin typeface="Calibri"/>
                        <a:ea typeface="Calibri"/>
                        <a:cs typeface="Times New Roman"/>
                      </a:endParaRPr>
                    </a:p>
                  </a:txBody>
                  <a:tcPr marL="66348" marR="66348" marT="0" marB="0" anchor="ctr">
                    <a:lnL w="12700" cap="flat" cmpd="sng" algn="ctr">
                      <a:solidFill>
                        <a:srgbClr val="C2E4FE"/>
                      </a:solidFill>
                      <a:prstDash val="solid"/>
                      <a:round/>
                      <a:headEnd type="none" w="med" len="med"/>
                      <a:tailEnd type="none" w="med" len="med"/>
                    </a:lnL>
                    <a:lnR w="12700" cap="flat" cmpd="sng" algn="ctr">
                      <a:solidFill>
                        <a:srgbClr val="C2E4FE"/>
                      </a:solidFill>
                      <a:prstDash val="solid"/>
                      <a:round/>
                      <a:headEnd type="none" w="med" len="med"/>
                      <a:tailEnd type="none" w="med" len="med"/>
                    </a:lnR>
                    <a:lnT w="12700" cap="flat" cmpd="sng" algn="ctr">
                      <a:solidFill>
                        <a:srgbClr val="C2E4FE"/>
                      </a:solidFill>
                      <a:prstDash val="solid"/>
                      <a:round/>
                      <a:headEnd type="none" w="med" len="med"/>
                      <a:tailEnd type="none" w="med" len="med"/>
                    </a:lnT>
                    <a:lnB w="12700" cap="flat" cmpd="sng" algn="ctr">
                      <a:solidFill>
                        <a:srgbClr val="C2E4FE"/>
                      </a:solidFill>
                      <a:prstDash val="solid"/>
                      <a:round/>
                      <a:headEnd type="none" w="med" len="med"/>
                      <a:tailEnd type="none" w="med" len="med"/>
                    </a:lnB>
                    <a:noFill/>
                  </a:tcPr>
                </a:tc>
              </a:tr>
            </a:tbl>
          </a:graphicData>
        </a:graphic>
      </p:graphicFrame>
      <p:pic>
        <p:nvPicPr>
          <p:cNvPr id="150529" name="Εικόνα 41" descr="coding"/>
          <p:cNvPicPr>
            <a:picLocks noChangeAspect="1" noChangeArrowheads="1"/>
          </p:cNvPicPr>
          <p:nvPr/>
        </p:nvPicPr>
        <p:blipFill>
          <a:blip r:embed="rId2"/>
          <a:srcRect/>
          <a:stretch>
            <a:fillRect/>
          </a:stretch>
        </p:blipFill>
        <p:spPr bwMode="auto">
          <a:xfrm>
            <a:off x="0" y="0"/>
            <a:ext cx="361950" cy="361950"/>
          </a:xfrm>
          <a:prstGeom prst="rect">
            <a:avLst/>
          </a:prstGeom>
          <a:noFill/>
        </p:spPr>
      </p:pic>
      <p:sp>
        <p:nvSpPr>
          <p:cNvPr id="150530" name="Rectangle 2"/>
          <p:cNvSpPr>
            <a:spLocks noChangeArrowheads="1"/>
          </p:cNvSpPr>
          <p:nvPr/>
        </p:nvSpPr>
        <p:spPr bwMode="auto">
          <a:xfrm>
            <a:off x="285720" y="2357430"/>
            <a:ext cx="757242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Έγκυρα ζεύγη </a:t>
            </a:r>
            <a:r>
              <a:rPr kumimoji="0" lang="el-GR" sz="1100" b="0" i="0" u="none" strike="noStrike" cap="none" normalizeH="0" baseline="0" dirty="0" err="1" smtClean="0">
                <a:ln>
                  <a:noFill/>
                </a:ln>
                <a:solidFill>
                  <a:schemeClr val="tx1"/>
                </a:solidFill>
                <a:effectLst/>
                <a:latin typeface="Calibri" pitchFamily="34" charset="0"/>
                <a:ea typeface="Arial" pitchFamily="34" charset="0"/>
                <a:cs typeface="Calibri" pitchFamily="34" charset="0"/>
              </a:rPr>
              <a:t>υπερκλάσης</a:t>
            </a:r>
            <a:r>
              <a:rPr kumimoji="0" lang="el-GR" sz="11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-υποκλάσης είναι αυτά για τα οποία ισχύει ο κανόνας «είναι ένα» (</a:t>
            </a:r>
            <a:r>
              <a:rPr kumimoji="0" lang="el-GR" sz="1100" b="0" i="0" u="none" strike="noStrike" cap="none" normalizeH="0" baseline="0" dirty="0" err="1" smtClean="0">
                <a:ln>
                  <a:noFill/>
                </a:ln>
                <a:solidFill>
                  <a:schemeClr val="tx1"/>
                </a:solidFill>
                <a:effectLst/>
                <a:latin typeface="Calibri" pitchFamily="34" charset="0"/>
                <a:ea typeface="Arial" pitchFamily="34" charset="0"/>
                <a:cs typeface="Calibri" pitchFamily="34" charset="0"/>
              </a:rPr>
              <a:t>is_a</a:t>
            </a:r>
            <a:r>
              <a:rPr kumimoji="0" lang="el-GR" sz="11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δηλαδή, μια κλάση Α μπορεί να είναι έγκυρη υποκλάση της Β αν έχει νόημα να πούμε «ένα Α είναι ένα (είδος) B». Σημειώνεται ότι ο κανόνας εφαρμόζεται μεταξύ κλάσεων για να διαπιστωθεί αν μεταξύ τους υπάρχει σχέση </a:t>
            </a:r>
            <a:r>
              <a:rPr kumimoji="0" lang="el-GR" sz="1100" b="0" i="0" u="none" strike="noStrike" cap="none" normalizeH="0" baseline="0" dirty="0" err="1" smtClean="0">
                <a:ln>
                  <a:noFill/>
                </a:ln>
                <a:solidFill>
                  <a:schemeClr val="tx1"/>
                </a:solidFill>
                <a:effectLst/>
                <a:latin typeface="Calibri" pitchFamily="34" charset="0"/>
                <a:ea typeface="Arial" pitchFamily="34" charset="0"/>
                <a:cs typeface="Calibri" pitchFamily="34" charset="0"/>
              </a:rPr>
              <a:t>υπερκλάσης</a:t>
            </a:r>
            <a:r>
              <a:rPr kumimoji="0" lang="el-GR" sz="11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-υποκλάσης και όχι μεταξύ κλάσης και αντικειμένου της.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531" name="Rectangle 3"/>
          <p:cNvSpPr>
            <a:spLocks noChangeArrowheads="1"/>
          </p:cNvSpPr>
          <p:nvPr/>
        </p:nvSpPr>
        <p:spPr bwMode="auto">
          <a:xfrm>
            <a:off x="214282" y="3071810"/>
            <a:ext cx="75009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Το ζεύγος «Νόμισμα - Ευρώ» δεν αποτελεί έγκυρο ζεύγος, διότι το «Ευρώ» είναι αντικείμενο της κλάσης «Νόμισμα».</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 Ορθογώνιο"/>
          <p:cNvSpPr/>
          <p:nvPr/>
        </p:nvSpPr>
        <p:spPr>
          <a:xfrm>
            <a:off x="214282" y="3571876"/>
            <a:ext cx="7572428" cy="523220"/>
          </a:xfrm>
          <a:prstGeom prst="rect">
            <a:avLst/>
          </a:prstGeom>
        </p:spPr>
        <p:txBody>
          <a:bodyPr wrap="square">
            <a:spAutoFit/>
          </a:bodyPr>
          <a:lstStyle/>
          <a:p>
            <a:r>
              <a:rPr lang="el-GR" sz="1400" dirty="0" smtClean="0">
                <a:latin typeface="Calibri" pitchFamily="34" charset="0"/>
                <a:ea typeface="Arial" pitchFamily="34" charset="0"/>
                <a:cs typeface="Calibri" pitchFamily="34" charset="0"/>
              </a:rPr>
              <a:t>Το ζεύγος «Τράπεζα -Λογαριασμός» δεν αποτελεί έγκυρο ζεύγος, διότι ένας «Λογαριασμός» δεν είναι μια «Τράπεζα», αλλά ένας λογαριασμός διατίθεται από μια τράπεζα</a:t>
            </a:r>
          </a:p>
        </p:txBody>
      </p:sp>
      <p:sp>
        <p:nvSpPr>
          <p:cNvPr id="150532" name="Rectangle 4"/>
          <p:cNvSpPr>
            <a:spLocks noChangeArrowheads="1"/>
          </p:cNvSpPr>
          <p:nvPr/>
        </p:nvSpPr>
        <p:spPr bwMode="auto">
          <a:xfrm>
            <a:off x="214282" y="4071942"/>
            <a:ext cx="764386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Το ζεύγος </a:t>
            </a:r>
            <a:r>
              <a:rPr kumimoji="0" lang="el-GR" sz="1400" b="1" i="0" u="none" strike="noStrike" cap="none" normalizeH="0" baseline="0" dirty="0" smtClean="0">
                <a:ln>
                  <a:noFill/>
                </a:ln>
                <a:solidFill>
                  <a:schemeClr val="tx1"/>
                </a:solidFill>
                <a:effectLst/>
                <a:latin typeface="Calibri" pitchFamily="34" charset="0"/>
                <a:ea typeface="Arial" pitchFamily="34" charset="0"/>
                <a:cs typeface="Calibri" pitchFamily="34" charset="0"/>
              </a:rPr>
              <a:t>«Οργανωτική Μονάδα - Τμήμα» είναι έγκυρο</a:t>
            </a: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διότι ένα «Τμήμα» είναι μια «Οργανωτική Μονάδα»</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533" name="Rectangle 5"/>
          <p:cNvSpPr>
            <a:spLocks noChangeArrowheads="1"/>
          </p:cNvSpPr>
          <p:nvPr/>
        </p:nvSpPr>
        <p:spPr bwMode="auto">
          <a:xfrm>
            <a:off x="214282" y="4572008"/>
            <a:ext cx="79296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Το ζεύγος «Λογαριασμός - Λογαριασμός_23456» δεν αποτελεί έγκυρο ζεύγος, διότι ο «Λογαριασμός_23456» αποτελεί ένα αντικείμενο της κλάσης «Λογαριασμός».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534" name="Rectangle 6"/>
          <p:cNvSpPr>
            <a:spLocks noChangeArrowheads="1"/>
          </p:cNvSpPr>
          <p:nvPr/>
        </p:nvSpPr>
        <p:spPr bwMode="auto">
          <a:xfrm>
            <a:off x="214282" y="5572140"/>
            <a:ext cx="712483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Το ζεύγος </a:t>
            </a:r>
            <a:r>
              <a:rPr kumimoji="0" lang="el-GR" sz="1400" b="1" i="0" u="none" strike="noStrike" cap="none" normalizeH="0" baseline="0" dirty="0" smtClean="0">
                <a:ln>
                  <a:noFill/>
                </a:ln>
                <a:solidFill>
                  <a:schemeClr val="tx1"/>
                </a:solidFill>
                <a:effectLst/>
                <a:latin typeface="Calibri" pitchFamily="34" charset="0"/>
                <a:ea typeface="Arial" pitchFamily="34" charset="0"/>
                <a:cs typeface="Calibri" pitchFamily="34" charset="0"/>
              </a:rPr>
              <a:t>«Άνθρωπος - Πελάτης» είναι έγκυρο</a:t>
            </a: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διότι ένας «Πελάτης» είναι ένας «Άνθρωπος».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535" name="Rectangle 7"/>
          <p:cNvSpPr>
            <a:spLocks noChangeArrowheads="1"/>
          </p:cNvSpPr>
          <p:nvPr/>
        </p:nvSpPr>
        <p:spPr bwMode="auto">
          <a:xfrm>
            <a:off x="214282" y="5072074"/>
            <a:ext cx="82153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Το ζεύγος </a:t>
            </a:r>
            <a:r>
              <a:rPr kumimoji="0" lang="el-GR" sz="1400" b="1" i="0" u="none" strike="noStrike" cap="none" normalizeH="0" baseline="0" dirty="0" smtClean="0">
                <a:ln>
                  <a:noFill/>
                </a:ln>
                <a:solidFill>
                  <a:schemeClr val="tx1"/>
                </a:solidFill>
                <a:effectLst/>
                <a:latin typeface="Calibri" pitchFamily="34" charset="0"/>
                <a:ea typeface="Arial" pitchFamily="34" charset="0"/>
                <a:cs typeface="Calibri" pitchFamily="34" charset="0"/>
              </a:rPr>
              <a:t>«Φοιτητής - Προπτυχιακός φοιτητής» είναι έγκυρο</a:t>
            </a: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διότι ένας «Προπτυχιακός Φοιτητής» είναι ένας «Φοιτητής».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 Ορθογώνιο"/>
          <p:cNvSpPr/>
          <p:nvPr/>
        </p:nvSpPr>
        <p:spPr>
          <a:xfrm>
            <a:off x="214282" y="5857892"/>
            <a:ext cx="7786742" cy="523220"/>
          </a:xfrm>
          <a:prstGeom prst="rect">
            <a:avLst/>
          </a:prstGeom>
        </p:spPr>
        <p:txBody>
          <a:bodyPr wrap="square">
            <a:spAutoFit/>
          </a:bodyPr>
          <a:lstStyle/>
          <a:p>
            <a:r>
              <a:rPr lang="el-GR" sz="1400" dirty="0" smtClean="0">
                <a:latin typeface="Calibri" pitchFamily="34" charset="0"/>
                <a:ea typeface="Arial" pitchFamily="34" charset="0"/>
                <a:cs typeface="Calibri" pitchFamily="34" charset="0"/>
              </a:rPr>
              <a:t>Το ζεύγος «Ήπειρος - Χώρα» δεν αποτελεί έγκυρο ζεύγος, διότι μια «Χώρα» δεν είναι μια «Ήπειρος», αλλά η χώρα εντάσσεται σε μια ήπειρο</a:t>
            </a:r>
          </a:p>
        </p:txBody>
      </p:sp>
      <p:sp>
        <p:nvSpPr>
          <p:cNvPr id="150536" name="Rectangle 8"/>
          <p:cNvSpPr>
            <a:spLocks noChangeArrowheads="1"/>
          </p:cNvSpPr>
          <p:nvPr/>
        </p:nvSpPr>
        <p:spPr bwMode="auto">
          <a:xfrm>
            <a:off x="214282" y="6334780"/>
            <a:ext cx="82153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Τέλος, το ζεύγος «Δήμος - Συνοικία» δεν αποτελεί έγκυρο ζεύγος, διότι μια «Συνοικία» δεν είναι ένας «Δήμος», αλλά η συνοικία εντάσσεται σε έναν δήμο.</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 </a:t>
            </a:r>
            <a:r>
              <a:rPr lang="el-GR" dirty="0" smtClean="0">
                <a:solidFill>
                  <a:srgbClr val="FF0000"/>
                </a:solidFill>
              </a:rPr>
              <a:t>4.5</a:t>
            </a:r>
            <a:r>
              <a:rPr lang="el-GR" dirty="0" smtClean="0"/>
              <a:t> </a:t>
            </a:r>
            <a:r>
              <a:rPr lang="el-GR" sz="2800" dirty="0" err="1" smtClean="0"/>
              <a:t>Οριζοντασ</a:t>
            </a:r>
            <a:r>
              <a:rPr lang="el-GR" sz="2800" dirty="0" smtClean="0"/>
              <a:t> την </a:t>
            </a:r>
            <a:r>
              <a:rPr lang="el-GR" sz="2800" dirty="0" err="1" smtClean="0"/>
              <a:t>Καταλληλη</a:t>
            </a:r>
            <a:r>
              <a:rPr lang="el-GR" sz="2800" dirty="0" smtClean="0"/>
              <a:t> </a:t>
            </a:r>
            <a:r>
              <a:rPr lang="el-GR" sz="2800" dirty="0" err="1" smtClean="0"/>
              <a:t>Συμπεριφορα</a:t>
            </a:r>
            <a:r>
              <a:rPr lang="el-GR" sz="2800" dirty="0" smtClean="0"/>
              <a:t>: </a:t>
            </a:r>
            <a:r>
              <a:rPr lang="el-GR" sz="2800" dirty="0" err="1" smtClean="0"/>
              <a:t>Πολυμορφισμοσ</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680068"/>
          </a:xfrm>
        </p:spPr>
        <p:txBody>
          <a:bodyPr>
            <a:normAutofit fontScale="90000"/>
          </a:bodyPr>
          <a:lstStyle/>
          <a:p>
            <a:r>
              <a:rPr lang="el-GR" dirty="0" smtClean="0"/>
              <a:t>ΠΑΡΑΔΕΙΓΜΑΤΑ ΠΟΛΥΜΟΡΦΙΣΜΟΥ</a:t>
            </a:r>
            <a:endParaRPr lang="el-GR" dirty="0"/>
          </a:p>
        </p:txBody>
      </p:sp>
      <p:sp>
        <p:nvSpPr>
          <p:cNvPr id="3" name="2 - Ορθογώνιο"/>
          <p:cNvSpPr/>
          <p:nvPr/>
        </p:nvSpPr>
        <p:spPr>
          <a:xfrm>
            <a:off x="500034" y="1142984"/>
            <a:ext cx="7215238" cy="646331"/>
          </a:xfrm>
          <a:prstGeom prst="rect">
            <a:avLst/>
          </a:prstGeom>
        </p:spPr>
        <p:txBody>
          <a:bodyPr wrap="square">
            <a:spAutoFit/>
          </a:bodyPr>
          <a:lstStyle/>
          <a:p>
            <a:r>
              <a:rPr lang="el-GR" dirty="0" smtClean="0"/>
              <a:t>Πολυμορφισμός είναι η ικανότητα να συμπεριφερόμαστε διαφορετικά ανάλογα με το αντίστοιχο πλαίσιο.</a:t>
            </a:r>
            <a:endParaRPr lang="el-GR" dirty="0"/>
          </a:p>
        </p:txBody>
      </p:sp>
      <p:sp>
        <p:nvSpPr>
          <p:cNvPr id="4" name="3 - Ορθογώνιο"/>
          <p:cNvSpPr/>
          <p:nvPr/>
        </p:nvSpPr>
        <p:spPr>
          <a:xfrm>
            <a:off x="428596" y="1857364"/>
            <a:ext cx="7500990" cy="1477328"/>
          </a:xfrm>
          <a:prstGeom prst="rect">
            <a:avLst/>
          </a:prstGeom>
        </p:spPr>
        <p:txBody>
          <a:bodyPr wrap="square">
            <a:spAutoFit/>
          </a:bodyPr>
          <a:lstStyle/>
          <a:p>
            <a:r>
              <a:rPr lang="el-GR" dirty="0" smtClean="0"/>
              <a:t>Ας υποθέσουμε ότι βρίσκεστε στο σχολείο, στην αίθουσα διδασκαλίας. Εκείνη τη στιγμή συμπεριφέρεστε ως μαθητής/μαθήτρια. Στο διάλειμμα, με την παρέα σας, συμπεριφέρεστε ως φίλος/φίλη. Αν πάτε να ψωνίσετε, θα συμπεριφερθείτε ως πελάτης. Στο σπίτι σας, μπροστά στους γονείς σας συμπεριφέρεστε ως γιός/κόρη.</a:t>
            </a:r>
            <a:endParaRPr lang="el-GR" dirty="0"/>
          </a:p>
        </p:txBody>
      </p:sp>
      <p:sp>
        <p:nvSpPr>
          <p:cNvPr id="5" name="4 - Ορθογώνιο"/>
          <p:cNvSpPr/>
          <p:nvPr/>
        </p:nvSpPr>
        <p:spPr>
          <a:xfrm>
            <a:off x="500034" y="3429000"/>
            <a:ext cx="7572428" cy="2031325"/>
          </a:xfrm>
          <a:prstGeom prst="rect">
            <a:avLst/>
          </a:prstGeom>
        </p:spPr>
        <p:txBody>
          <a:bodyPr wrap="square">
            <a:spAutoFit/>
          </a:bodyPr>
          <a:lstStyle/>
          <a:p>
            <a:r>
              <a:rPr lang="el-GR" dirty="0" smtClean="0"/>
              <a:t>Σε ένα αυτοκίνητο τα πεντάλ του γκαζιού και του φρένου υποστηρίζουν τη συμπεριφορά «πάτησε» του οδηγού. Πατώντας πεντάλ ο οδηγός δίνει μια εντολή για την εκτέλεση μιας εργασίας, αλλά η εφαρμογή της ενέργειας είναι διαφορετική σε κάθε πεντάλ. Όταν ο οδηγός πατήσει το γκάζι, το αυτοκίνητο αναπτύσσει ταχύτητα, ενώ το πάτημα του φρένου το επιβραδύνει. Η ίδια συμπεριφορά του οδηγού επιφέρει διαφορετικό αποτέλεσμα.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1071546"/>
            <a:ext cx="7643866" cy="1200329"/>
          </a:xfrm>
          <a:prstGeom prst="rect">
            <a:avLst/>
          </a:prstGeom>
        </p:spPr>
        <p:txBody>
          <a:bodyPr wrap="square">
            <a:spAutoFit/>
          </a:bodyPr>
          <a:lstStyle/>
          <a:p>
            <a:r>
              <a:rPr lang="el-GR" dirty="0" smtClean="0"/>
              <a:t>Μήπως και το κινητό σας παρουσιάζει συμπτώματα πολυμορφισμού; Άλλοτε συμπεριφέρεται ως τηλέφωνο, άλλοτε ως κάμερα, άλλοτε ως mp3-player και άλλοτε ως ραδιόφωνο. Μήπως πατάτε το ίδιο κουμπί για να ανοίξει και να κλείσει; Είναι και το κουμπί πολυμορφικό</a:t>
            </a:r>
            <a:endParaRPr lang="el-GR" dirty="0"/>
          </a:p>
        </p:txBody>
      </p:sp>
      <p:sp>
        <p:nvSpPr>
          <p:cNvPr id="4" name="3 - Ορθογώνιο"/>
          <p:cNvSpPr/>
          <p:nvPr/>
        </p:nvSpPr>
        <p:spPr>
          <a:xfrm>
            <a:off x="285720" y="2428868"/>
            <a:ext cx="7715304" cy="1477328"/>
          </a:xfrm>
          <a:prstGeom prst="rect">
            <a:avLst/>
          </a:prstGeom>
        </p:spPr>
        <p:txBody>
          <a:bodyPr wrap="square">
            <a:spAutoFit/>
          </a:bodyPr>
          <a:lstStyle/>
          <a:p>
            <a:r>
              <a:rPr lang="el-GR" dirty="0" smtClean="0"/>
              <a:t>Μια μορφή πολυμορφισμού έχουμε όταν, αντί για το αυτόματο σύστημα κεντρικού κλειδώματος, χρησιμοποιήσουμε τα κλειδιά για να κλειδώσουμε το αυτοκίνητό μας. Και στις δύο περιπτώσεις το αποτέλεσμα είναι το ίδιο. Με βάση όμως το εργαλείο που ενεργοποιούμε κάθε φορά αλλάζει και ο τρόπος υλοποίησης της λειτουργίας.</a:t>
            </a:r>
            <a:endParaRPr lang="el-GR" dirty="0"/>
          </a:p>
        </p:txBody>
      </p:sp>
      <p:sp>
        <p:nvSpPr>
          <p:cNvPr id="5" name="4 - Ορθογώνιο"/>
          <p:cNvSpPr/>
          <p:nvPr/>
        </p:nvSpPr>
        <p:spPr>
          <a:xfrm>
            <a:off x="357158" y="4071942"/>
            <a:ext cx="7643866" cy="2031325"/>
          </a:xfrm>
          <a:prstGeom prst="rect">
            <a:avLst/>
          </a:prstGeom>
        </p:spPr>
        <p:txBody>
          <a:bodyPr wrap="square">
            <a:spAutoFit/>
          </a:bodyPr>
          <a:lstStyle/>
          <a:p>
            <a:r>
              <a:rPr lang="el-GR" dirty="0" smtClean="0"/>
              <a:t>Μια άλλη, ευρέως διαδεδομένη μορφή πολυμορφισμού βιώνετε στις οικογένειές σας και γενικότερα σε καταστάσεις που εμπλέκουν στοιχεία ιεραρχίας και κληρονομικότητας. Για παράδειγμα, του χρόνου θα μάθετε οδήγηση από τον πατέρα σας ή τον θείο σας. Στο τέλος όμως θα οδηγείτε το ίδιο όχημα με ένα διαφορετικό τρόπο από εκείνους! Μάθαμε από τους γονείς μας να κάνουμε κάτι, το οποίο προσαρμόζουμε στη δική μας προσωπικότητα, στη δική μας προσέγγιση</a:t>
            </a:r>
            <a:endParaRPr lang="el-GR" dirty="0"/>
          </a:p>
        </p:txBody>
      </p:sp>
      <p:sp>
        <p:nvSpPr>
          <p:cNvPr id="6" name="1 - Τίτλος"/>
          <p:cNvSpPr>
            <a:spLocks noGrp="1"/>
          </p:cNvSpPr>
          <p:nvPr>
            <p:ph type="title"/>
          </p:nvPr>
        </p:nvSpPr>
        <p:spPr>
          <a:xfrm>
            <a:off x="357158" y="214290"/>
            <a:ext cx="7242175" cy="536575"/>
          </a:xfrm>
        </p:spPr>
        <p:txBody>
          <a:bodyPr>
            <a:normAutofit fontScale="90000"/>
          </a:bodyPr>
          <a:lstStyle/>
          <a:p>
            <a:r>
              <a:rPr lang="el-GR" dirty="0" smtClean="0"/>
              <a:t>ΠΑΡΑΔΕΙΓΜΑΤΑ ΠΟΛΥΜΟΡΦΙΣΜΟΥ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14282" y="1000108"/>
            <a:ext cx="7786742" cy="1754326"/>
          </a:xfrm>
          <a:prstGeom prst="rect">
            <a:avLst/>
          </a:prstGeom>
        </p:spPr>
        <p:txBody>
          <a:bodyPr wrap="square">
            <a:spAutoFit/>
          </a:bodyPr>
          <a:lstStyle/>
          <a:p>
            <a:r>
              <a:rPr lang="el-GR" dirty="0" smtClean="0"/>
              <a:t>Κάτι αντίστοιχο συμβαίνει με τις συνταγές μαγειρικής που μεταφέρονται από γενιά σε γενιά. Το ίδιο φαγητό, με τα ίδια υλικά, έχει άλλη γεύση όταν το μαγειρεύει η γιαγιά σας και άλλη γεύση όταν το μαγειρεύει η μητέρα σας. Αυτό είναι πολυμορφισμός! Ίδια συνάρτηση (μαγείρεμα), ίδιες παράμετροι (υλικά), αλλά διαφορετικοί αλγόριθμοι (στυλ μαγειρέματος)</a:t>
            </a:r>
            <a:endParaRPr lang="el-GR" dirty="0"/>
          </a:p>
        </p:txBody>
      </p:sp>
      <p:sp>
        <p:nvSpPr>
          <p:cNvPr id="4" name="3 - Ορθογώνιο"/>
          <p:cNvSpPr/>
          <p:nvPr/>
        </p:nvSpPr>
        <p:spPr>
          <a:xfrm>
            <a:off x="214282" y="2786058"/>
            <a:ext cx="7858180" cy="2031325"/>
          </a:xfrm>
          <a:prstGeom prst="rect">
            <a:avLst/>
          </a:prstGeom>
        </p:spPr>
        <p:txBody>
          <a:bodyPr wrap="square">
            <a:spAutoFit/>
          </a:bodyPr>
          <a:lstStyle/>
          <a:p>
            <a:r>
              <a:rPr lang="el-GR" dirty="0" smtClean="0"/>
              <a:t>Τα αντικείμενα μπορούν δηλαδή να υποστηρίζουν συμπεριφορές (μεθόδους) με κοινό όνομα και τον ίδιο βασικό σκοπό αλλά με διαφορετική λειτουργική υλοποίηση. Κάθε φορά που καλείται μια πολυμορφική λειτουργία, το πρόγραμμα αποφασίζει ποια από τις διαφορετικές μεθόδους με την ίδια ονομασία θα ενεργοποιηθεί, με βάση την κλάση του αντικειμένου στην οποία απευθύνεται η εφαρμογή της λειτουργίας. </a:t>
            </a:r>
          </a:p>
          <a:p>
            <a:endParaRPr lang="el-GR" dirty="0" smtClean="0"/>
          </a:p>
        </p:txBody>
      </p:sp>
      <p:sp>
        <p:nvSpPr>
          <p:cNvPr id="6" name="1 - Τίτλος"/>
          <p:cNvSpPr>
            <a:spLocks noGrp="1"/>
          </p:cNvSpPr>
          <p:nvPr>
            <p:ph type="title"/>
          </p:nvPr>
        </p:nvSpPr>
        <p:spPr>
          <a:xfrm>
            <a:off x="457200" y="320040"/>
            <a:ext cx="7242048" cy="465754"/>
          </a:xfrm>
        </p:spPr>
        <p:txBody>
          <a:bodyPr>
            <a:normAutofit fontScale="90000"/>
          </a:bodyPr>
          <a:lstStyle/>
          <a:p>
            <a:r>
              <a:rPr lang="el-GR" dirty="0" smtClean="0"/>
              <a:t>ΠΑΡΑΔΕΙΓΜΑΤΑ ΠΟΛΥΜΟΡΦΙΣΜΟΥ</a:t>
            </a:r>
            <a:endParaRPr lang="el-GR" dirty="0"/>
          </a:p>
        </p:txBody>
      </p:sp>
      <p:sp>
        <p:nvSpPr>
          <p:cNvPr id="7" name="6 - Ορθογώνιο"/>
          <p:cNvSpPr/>
          <p:nvPr/>
        </p:nvSpPr>
        <p:spPr>
          <a:xfrm>
            <a:off x="357158" y="5000636"/>
            <a:ext cx="7215238" cy="923330"/>
          </a:xfrm>
          <a:prstGeom prst="rect">
            <a:avLst/>
          </a:prstGeom>
        </p:spPr>
        <p:txBody>
          <a:bodyPr wrap="square">
            <a:spAutoFit/>
          </a:bodyPr>
          <a:lstStyle/>
          <a:p>
            <a:r>
              <a:rPr lang="el-GR" dirty="0" smtClean="0">
                <a:solidFill>
                  <a:srgbClr val="FF0000"/>
                </a:solidFill>
              </a:rPr>
              <a:t>Πολυμορφισμός (</a:t>
            </a:r>
            <a:r>
              <a:rPr lang="el-GR" dirty="0" err="1" smtClean="0">
                <a:solidFill>
                  <a:srgbClr val="FF0000"/>
                </a:solidFill>
              </a:rPr>
              <a:t>polymorphism</a:t>
            </a:r>
            <a:r>
              <a:rPr lang="el-GR" dirty="0" smtClean="0">
                <a:solidFill>
                  <a:srgbClr val="FF0000"/>
                </a:solidFill>
              </a:rPr>
              <a:t>) </a:t>
            </a:r>
            <a:r>
              <a:rPr lang="el-GR" dirty="0" smtClean="0"/>
              <a:t>είναι μια ιδιότητα του αντικειμενοστραφούς προγραμματισμού με την οποία μια λειτουργία μπορεί να υλοποιείται με πολλούς διαφορετικούς τρόπους.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80068"/>
          </a:xfrm>
        </p:spPr>
        <p:txBody>
          <a:bodyPr>
            <a:normAutofit/>
          </a:bodyPr>
          <a:lstStyle/>
          <a:p>
            <a:r>
              <a:rPr lang="el-GR" sz="2800" dirty="0" smtClean="0"/>
              <a:t>Τα </a:t>
            </a:r>
            <a:r>
              <a:rPr lang="el-GR" sz="2800" dirty="0" err="1" smtClean="0"/>
              <a:t>βασικα</a:t>
            </a:r>
            <a:r>
              <a:rPr lang="el-GR" sz="2800" dirty="0" smtClean="0"/>
              <a:t> </a:t>
            </a:r>
            <a:r>
              <a:rPr lang="el-GR" sz="2800" dirty="0" err="1" smtClean="0"/>
              <a:t>αντικειμενα</a:t>
            </a:r>
            <a:endParaRPr lang="el-GR" sz="1800" dirty="0"/>
          </a:p>
        </p:txBody>
      </p:sp>
      <p:sp>
        <p:nvSpPr>
          <p:cNvPr id="3" name="2 - Θέση περιεχομένου"/>
          <p:cNvSpPr>
            <a:spLocks noGrp="1"/>
          </p:cNvSpPr>
          <p:nvPr>
            <p:ph idx="1"/>
          </p:nvPr>
        </p:nvSpPr>
        <p:spPr>
          <a:xfrm>
            <a:off x="428596" y="1142984"/>
            <a:ext cx="7239000" cy="1643074"/>
          </a:xfrm>
        </p:spPr>
        <p:txBody>
          <a:bodyPr>
            <a:normAutofit/>
          </a:bodyPr>
          <a:lstStyle/>
          <a:p>
            <a:pPr lvl="0"/>
            <a:r>
              <a:rPr lang="el-GR" dirty="0" smtClean="0"/>
              <a:t>Ελένη (Πελάτης)</a:t>
            </a:r>
          </a:p>
          <a:p>
            <a:pPr lvl="0"/>
            <a:r>
              <a:rPr lang="el-GR" dirty="0" smtClean="0"/>
              <a:t>Αλέξανδρος (Μάγειρας/Ιδιοκτήτης Πιτσαρίας)</a:t>
            </a:r>
          </a:p>
          <a:p>
            <a:pPr lvl="0"/>
            <a:r>
              <a:rPr lang="el-GR" dirty="0" smtClean="0"/>
              <a:t>Πέτρος (Διανομέας Πίτσας).</a:t>
            </a:r>
          </a:p>
          <a:p>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320040"/>
            <a:ext cx="7715304" cy="1143000"/>
          </a:xfrm>
        </p:spPr>
        <p:txBody>
          <a:bodyPr>
            <a:normAutofit fontScale="90000"/>
          </a:bodyPr>
          <a:lstStyle/>
          <a:p>
            <a:r>
              <a:rPr lang="el-GR" dirty="0" err="1" smtClean="0"/>
              <a:t>Παραδειγμα</a:t>
            </a:r>
            <a:r>
              <a:rPr lang="el-GR" dirty="0" smtClean="0"/>
              <a:t>: «</a:t>
            </a:r>
            <a:r>
              <a:rPr lang="el-GR" dirty="0" err="1" smtClean="0"/>
              <a:t>Σχεδιασμοσ</a:t>
            </a:r>
            <a:r>
              <a:rPr lang="el-GR" dirty="0" smtClean="0"/>
              <a:t> </a:t>
            </a:r>
            <a:r>
              <a:rPr lang="el-GR" dirty="0" err="1" smtClean="0"/>
              <a:t>Εικονων</a:t>
            </a:r>
            <a:r>
              <a:rPr lang="el-GR" dirty="0" smtClean="0"/>
              <a:t> με </a:t>
            </a:r>
            <a:r>
              <a:rPr lang="el-GR" dirty="0" err="1" smtClean="0"/>
              <a:t>Γεωμετρικα</a:t>
            </a:r>
            <a:r>
              <a:rPr lang="el-GR" dirty="0" smtClean="0"/>
              <a:t> </a:t>
            </a:r>
            <a:r>
              <a:rPr lang="el-GR" dirty="0" err="1" smtClean="0"/>
              <a:t>Σχηματα</a:t>
            </a:r>
            <a:r>
              <a:rPr lang="el-GR" dirty="0" smtClean="0"/>
              <a:t>»</a:t>
            </a:r>
            <a:endParaRPr lang="el-GR" dirty="0"/>
          </a:p>
        </p:txBody>
      </p:sp>
      <p:sp>
        <p:nvSpPr>
          <p:cNvPr id="3" name="2 - Ορθογώνιο"/>
          <p:cNvSpPr/>
          <p:nvPr/>
        </p:nvSpPr>
        <p:spPr>
          <a:xfrm>
            <a:off x="285720" y="1643050"/>
            <a:ext cx="8072462" cy="1477328"/>
          </a:xfrm>
          <a:prstGeom prst="rect">
            <a:avLst/>
          </a:prstGeom>
        </p:spPr>
        <p:txBody>
          <a:bodyPr wrap="square">
            <a:spAutoFit/>
          </a:bodyPr>
          <a:lstStyle/>
          <a:p>
            <a:r>
              <a:rPr lang="el-GR" dirty="0" smtClean="0"/>
              <a:t>Στην υποενότητα 4.4 σχεδιάσαμε το διάγραμμα κλάσεων των γεωμετρικών σχημάτων και συναντήσαμε τη μέθοδο «</a:t>
            </a:r>
            <a:r>
              <a:rPr lang="el-GR" dirty="0" err="1" smtClean="0"/>
              <a:t>ΥπολογισμόςΕμβαδού</a:t>
            </a:r>
            <a:r>
              <a:rPr lang="el-GR" dirty="0" smtClean="0"/>
              <a:t>()»  στα διάφορα σχήματα. Η κλάση καθενός από τα σχήματα διαθέτει την ίδια ακριβώς μέθοδο, ο υπολογισμός όμως του εμβαδού για κάθε σχήμα γίνεται με διαφορετικό μαθηματικό τύπο .</a:t>
            </a:r>
            <a:endParaRPr lang="el-GR" dirty="0"/>
          </a:p>
        </p:txBody>
      </p:sp>
      <p:sp>
        <p:nvSpPr>
          <p:cNvPr id="4" name="3 - Ορθογώνιο"/>
          <p:cNvSpPr/>
          <p:nvPr/>
        </p:nvSpPr>
        <p:spPr>
          <a:xfrm>
            <a:off x="357158" y="4929198"/>
            <a:ext cx="7500990" cy="923330"/>
          </a:xfrm>
          <a:prstGeom prst="rect">
            <a:avLst/>
          </a:prstGeom>
        </p:spPr>
        <p:txBody>
          <a:bodyPr wrap="square">
            <a:spAutoFit/>
          </a:bodyPr>
          <a:lstStyle/>
          <a:p>
            <a:r>
              <a:rPr lang="el-GR" dirty="0" smtClean="0"/>
              <a:t>Η λειτουργία αυτή είναι συνεπώς πολυμορφική και, κατά την εκτέλεση της εφαρμογής, ενεργοποιείται η κατάλληλη μέθοδος υπολογισμού του εμβαδού ανάλογα με το γεωμετρικό σχήμα.</a:t>
            </a:r>
            <a:endParaRPr lang="el-GR" dirty="0"/>
          </a:p>
        </p:txBody>
      </p:sp>
      <p:sp>
        <p:nvSpPr>
          <p:cNvPr id="5" name="4 - TextBox"/>
          <p:cNvSpPr txBox="1"/>
          <p:nvPr/>
        </p:nvSpPr>
        <p:spPr>
          <a:xfrm>
            <a:off x="357158" y="3500438"/>
            <a:ext cx="2021707" cy="646331"/>
          </a:xfrm>
          <a:prstGeom prst="rect">
            <a:avLst/>
          </a:prstGeom>
          <a:noFill/>
        </p:spPr>
        <p:txBody>
          <a:bodyPr wrap="none" rtlCol="0">
            <a:spAutoFit/>
          </a:bodyPr>
          <a:lstStyle/>
          <a:p>
            <a:r>
              <a:rPr lang="el-GR" dirty="0" smtClean="0"/>
              <a:t>Τρίγωνο</a:t>
            </a:r>
          </a:p>
          <a:p>
            <a:r>
              <a:rPr lang="el-GR" dirty="0" smtClean="0"/>
              <a:t>Εμ&lt;-Βάση*Υψος/2</a:t>
            </a:r>
            <a:endParaRPr lang="el-GR" dirty="0"/>
          </a:p>
        </p:txBody>
      </p:sp>
      <p:sp>
        <p:nvSpPr>
          <p:cNvPr id="6" name="5 - TextBox"/>
          <p:cNvSpPr txBox="1"/>
          <p:nvPr/>
        </p:nvSpPr>
        <p:spPr>
          <a:xfrm>
            <a:off x="2714612" y="3500438"/>
            <a:ext cx="2117887" cy="646331"/>
          </a:xfrm>
          <a:prstGeom prst="rect">
            <a:avLst/>
          </a:prstGeom>
          <a:noFill/>
        </p:spPr>
        <p:txBody>
          <a:bodyPr wrap="none" rtlCol="0">
            <a:spAutoFit/>
          </a:bodyPr>
          <a:lstStyle/>
          <a:p>
            <a:r>
              <a:rPr lang="el-GR" dirty="0" smtClean="0"/>
              <a:t>Παραλληλόγραμμο</a:t>
            </a:r>
          </a:p>
          <a:p>
            <a:r>
              <a:rPr lang="el-GR" dirty="0" err="1" smtClean="0"/>
              <a:t>Εμ&lt;</a:t>
            </a:r>
            <a:r>
              <a:rPr lang="el-GR" dirty="0" smtClean="0"/>
              <a:t>-</a:t>
            </a:r>
            <a:r>
              <a:rPr lang="el-GR" dirty="0" err="1" smtClean="0"/>
              <a:t>Μήκος*Πλάτος</a:t>
            </a:r>
            <a:endParaRPr lang="el-GR" dirty="0"/>
          </a:p>
        </p:txBody>
      </p:sp>
      <p:sp>
        <p:nvSpPr>
          <p:cNvPr id="7" name="6 - TextBox"/>
          <p:cNvSpPr txBox="1"/>
          <p:nvPr/>
        </p:nvSpPr>
        <p:spPr>
          <a:xfrm>
            <a:off x="5286380" y="3500438"/>
            <a:ext cx="2618024" cy="646331"/>
          </a:xfrm>
          <a:prstGeom prst="rect">
            <a:avLst/>
          </a:prstGeom>
          <a:noFill/>
        </p:spPr>
        <p:txBody>
          <a:bodyPr wrap="none" rtlCol="0">
            <a:spAutoFit/>
          </a:bodyPr>
          <a:lstStyle/>
          <a:p>
            <a:r>
              <a:rPr lang="el-GR" dirty="0" smtClean="0"/>
              <a:t>Κύκλος</a:t>
            </a:r>
          </a:p>
          <a:p>
            <a:r>
              <a:rPr lang="el-GR" dirty="0" smtClean="0"/>
              <a:t>Εμ&lt;-3.14*Ακτίνα*Ακτίνα</a:t>
            </a:r>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543824" cy="608630"/>
          </a:xfrm>
        </p:spPr>
        <p:txBody>
          <a:bodyPr>
            <a:normAutofit fontScale="90000"/>
          </a:bodyPr>
          <a:lstStyle/>
          <a:p>
            <a:r>
              <a:rPr lang="el-GR" dirty="0" smtClean="0"/>
              <a:t>Παράδειγμα: «Η Φάρμα των Ζώων</a:t>
            </a:r>
            <a:endParaRPr lang="el-GR" dirty="0"/>
          </a:p>
        </p:txBody>
      </p:sp>
      <p:sp>
        <p:nvSpPr>
          <p:cNvPr id="3" name="2 - Ορθογώνιο"/>
          <p:cNvSpPr/>
          <p:nvPr/>
        </p:nvSpPr>
        <p:spPr>
          <a:xfrm>
            <a:off x="214282" y="1071546"/>
            <a:ext cx="7786742" cy="3139321"/>
          </a:xfrm>
          <a:prstGeom prst="rect">
            <a:avLst/>
          </a:prstGeom>
        </p:spPr>
        <p:txBody>
          <a:bodyPr wrap="square">
            <a:spAutoFit/>
          </a:bodyPr>
          <a:lstStyle/>
          <a:p>
            <a:r>
              <a:rPr lang="el-GR" dirty="0" smtClean="0"/>
              <a:t>Έστω ότι στο ηλεκτρονικό παιχνίδι «Η Φάρμα των Ζώων» της υποενότητας 4.3 θέλουμε να τηρούμε δεδομένα για τα σπίτια (Οδός, Αριθμός, Περιοχή, ΤΚ, Όροφος, Διαμέρισμα), στα οποία διαμένουν τα κατοικίδια ζώα (σκύλοι και γάτες) που έχουμε δημιουργήσει. Υπενθυμίζουμε ότι κάθε κατοικίδιο ζώο </a:t>
            </a:r>
            <a:r>
              <a:rPr lang="el-GR" dirty="0" err="1" smtClean="0"/>
              <a:t>ταυτοποιείται</a:t>
            </a:r>
            <a:r>
              <a:rPr lang="el-GR" dirty="0" smtClean="0"/>
              <a:t> με βάση το όνομα, τη ράτσα, το μέγεθος, την ηλικία και το χρώμα του ενώ, επιπλέον των υπολοίπων, διαθέτει τη λειτουργία «</a:t>
            </a:r>
            <a:r>
              <a:rPr lang="el-GR" dirty="0" err="1" smtClean="0"/>
              <a:t>ΉχοςΖώου</a:t>
            </a:r>
            <a:r>
              <a:rPr lang="el-GR" dirty="0" smtClean="0"/>
              <a:t>()», η οποία ενεργοποιεί τον κατάλληλο ήχο για κάθε είδος κατοικίδιου. Για την υποστήριξη της παραπάνω λειτουργικότητας απαιτείται ο ορισμός των κλάσεων «Σπίτι», «Κατοικίδιο Ζώο», «Σκύλος» και «Γάτα» συμπεριλαμβάνοντας ως ιδιότητες τα δεδομένα κάθε κλάσης και τη μέθοδο «</a:t>
            </a:r>
            <a:r>
              <a:rPr lang="el-GR" dirty="0" err="1" smtClean="0"/>
              <a:t>ΉχοςΖώου</a:t>
            </a:r>
            <a:r>
              <a:rPr lang="el-GR" dirty="0" smtClean="0"/>
              <a:t>()». </a:t>
            </a: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357166"/>
            <a:ext cx="7786742" cy="642942"/>
          </a:xfrm>
        </p:spPr>
        <p:txBody>
          <a:bodyPr>
            <a:noAutofit/>
          </a:bodyPr>
          <a:lstStyle/>
          <a:p>
            <a:pPr algn="ctr"/>
            <a:r>
              <a:rPr lang="el-GR" sz="1800" dirty="0" smtClean="0"/>
              <a:t>διαγραμματική </a:t>
            </a:r>
            <a:r>
              <a:rPr lang="el-GR" sz="1800" dirty="0" err="1" smtClean="0"/>
              <a:t>αναπαρασταση</a:t>
            </a:r>
            <a:r>
              <a:rPr lang="el-GR" sz="1800" dirty="0" smtClean="0"/>
              <a:t> των </a:t>
            </a:r>
            <a:r>
              <a:rPr lang="el-GR" sz="1800" dirty="0" err="1" smtClean="0"/>
              <a:t>παραπανω</a:t>
            </a:r>
            <a:r>
              <a:rPr lang="el-GR" sz="1800" dirty="0" smtClean="0"/>
              <a:t> </a:t>
            </a:r>
            <a:r>
              <a:rPr lang="el-GR" sz="1800" dirty="0" err="1" smtClean="0"/>
              <a:t>κλασεων</a:t>
            </a:r>
            <a:r>
              <a:rPr lang="el-GR" sz="1800" dirty="0" smtClean="0"/>
              <a:t> του </a:t>
            </a:r>
            <a:r>
              <a:rPr lang="el-GR" sz="1800" dirty="0" err="1" smtClean="0"/>
              <a:t>ηλεκτρονικου</a:t>
            </a:r>
            <a:r>
              <a:rPr lang="el-GR" sz="1800" dirty="0" smtClean="0"/>
              <a:t> </a:t>
            </a:r>
            <a:r>
              <a:rPr lang="el-GR" sz="1800" dirty="0" err="1" smtClean="0"/>
              <a:t>παιχνιδιου</a:t>
            </a:r>
            <a:r>
              <a:rPr lang="el-GR" sz="1800" dirty="0" smtClean="0"/>
              <a:t> και των </a:t>
            </a:r>
            <a:r>
              <a:rPr lang="el-GR" sz="1800" dirty="0" err="1" smtClean="0"/>
              <a:t>μεταξυ</a:t>
            </a:r>
            <a:r>
              <a:rPr lang="el-GR" sz="1800" dirty="0" smtClean="0"/>
              <a:t> </a:t>
            </a:r>
            <a:r>
              <a:rPr lang="el-GR" sz="1800" dirty="0" err="1" smtClean="0"/>
              <a:t>τουσ</a:t>
            </a:r>
            <a:r>
              <a:rPr lang="el-GR" sz="1800" dirty="0" smtClean="0"/>
              <a:t> </a:t>
            </a:r>
            <a:r>
              <a:rPr lang="el-GR" sz="1800" dirty="0" err="1" smtClean="0"/>
              <a:t>σχεσεων</a:t>
            </a:r>
            <a:endParaRPr lang="el-GR" sz="1800" dirty="0"/>
          </a:p>
        </p:txBody>
      </p:sp>
      <p:grpSp>
        <p:nvGrpSpPr>
          <p:cNvPr id="37" name="36 - Ομάδα"/>
          <p:cNvGrpSpPr/>
          <p:nvPr/>
        </p:nvGrpSpPr>
        <p:grpSpPr>
          <a:xfrm>
            <a:off x="1142976" y="1571612"/>
            <a:ext cx="6037271" cy="3661608"/>
            <a:chOff x="1142976" y="1571612"/>
            <a:chExt cx="6037271" cy="3661608"/>
          </a:xfrm>
        </p:grpSpPr>
        <p:grpSp>
          <p:nvGrpSpPr>
            <p:cNvPr id="8" name="27 - Ομάδα"/>
            <p:cNvGrpSpPr/>
            <p:nvPr/>
          </p:nvGrpSpPr>
          <p:grpSpPr>
            <a:xfrm>
              <a:off x="1142976" y="1571612"/>
              <a:ext cx="6037271" cy="3661608"/>
              <a:chOff x="928662" y="928670"/>
              <a:chExt cx="6676511" cy="3383285"/>
            </a:xfrm>
          </p:grpSpPr>
          <p:grpSp>
            <p:nvGrpSpPr>
              <p:cNvPr id="9" name="2 - Ομάδα"/>
              <p:cNvGrpSpPr/>
              <p:nvPr/>
            </p:nvGrpSpPr>
            <p:grpSpPr>
              <a:xfrm>
                <a:off x="928662" y="928670"/>
                <a:ext cx="6143667" cy="3383285"/>
                <a:chOff x="1006839" y="445929"/>
                <a:chExt cx="6201627" cy="3318457"/>
              </a:xfrm>
            </p:grpSpPr>
            <p:grpSp>
              <p:nvGrpSpPr>
                <p:cNvPr id="21" name="20 - Ομάδα"/>
                <p:cNvGrpSpPr/>
                <p:nvPr/>
              </p:nvGrpSpPr>
              <p:grpSpPr>
                <a:xfrm>
                  <a:off x="1006839" y="445929"/>
                  <a:ext cx="6201627" cy="3318457"/>
                  <a:chOff x="935401" y="660243"/>
                  <a:chExt cx="6201627" cy="3318457"/>
                </a:xfrm>
              </p:grpSpPr>
              <p:sp>
                <p:nvSpPr>
                  <p:cNvPr id="26" name="25 - TextBox"/>
                  <p:cNvSpPr txBox="1"/>
                  <p:nvPr/>
                </p:nvSpPr>
                <p:spPr>
                  <a:xfrm>
                    <a:off x="2643175" y="660243"/>
                    <a:ext cx="2114160" cy="1255199"/>
                  </a:xfrm>
                  <a:prstGeom prst="rect">
                    <a:avLst/>
                  </a:prstGeom>
                  <a:noFill/>
                  <a:ln>
                    <a:solidFill>
                      <a:schemeClr val="tx1"/>
                    </a:solidFill>
                  </a:ln>
                </p:spPr>
                <p:txBody>
                  <a:bodyPr wrap="square" rtlCol="0">
                    <a:spAutoFit/>
                  </a:bodyPr>
                  <a:lstStyle/>
                  <a:p>
                    <a:r>
                      <a:rPr lang="el-GR" sz="1200" dirty="0" smtClean="0">
                        <a:solidFill>
                          <a:srgbClr val="FF0000"/>
                        </a:solidFill>
                      </a:rPr>
                      <a:t>Κατοικίδιο</a:t>
                    </a:r>
                  </a:p>
                  <a:p>
                    <a:r>
                      <a:rPr lang="el-GR" sz="1200" dirty="0" smtClean="0"/>
                      <a:t>Όνομα:</a:t>
                    </a:r>
                  </a:p>
                  <a:p>
                    <a:r>
                      <a:rPr lang="el-GR" sz="1200" dirty="0" smtClean="0"/>
                      <a:t>Ράτσα:</a:t>
                    </a:r>
                  </a:p>
                  <a:p>
                    <a:r>
                      <a:rPr lang="el-GR" sz="1200" dirty="0" smtClean="0"/>
                      <a:t>Μέγεθος:</a:t>
                    </a:r>
                  </a:p>
                  <a:p>
                    <a:r>
                      <a:rPr lang="el-GR" sz="1200" dirty="0" smtClean="0"/>
                      <a:t>Ηλικία:</a:t>
                    </a:r>
                  </a:p>
                  <a:p>
                    <a:r>
                      <a:rPr lang="el-GR" sz="1200" dirty="0" smtClean="0"/>
                      <a:t>Χρώμα :</a:t>
                    </a:r>
                  </a:p>
                  <a:p>
                    <a:r>
                      <a:rPr lang="el-GR" sz="1200" dirty="0" err="1" smtClean="0">
                        <a:solidFill>
                          <a:srgbClr val="00B050"/>
                        </a:solidFill>
                      </a:rPr>
                      <a:t>ΉχοςΖώου</a:t>
                    </a:r>
                    <a:r>
                      <a:rPr lang="el-GR" sz="1200" dirty="0" smtClean="0">
                        <a:solidFill>
                          <a:srgbClr val="00B050"/>
                        </a:solidFill>
                      </a:rPr>
                      <a:t>()</a:t>
                    </a:r>
                    <a:endParaRPr lang="en-US" sz="1200" dirty="0" smtClean="0">
                      <a:solidFill>
                        <a:srgbClr val="00B050"/>
                      </a:solidFill>
                    </a:endParaRPr>
                  </a:p>
                </p:txBody>
              </p:sp>
              <p:sp>
                <p:nvSpPr>
                  <p:cNvPr id="27" name="26 - TextBox"/>
                  <p:cNvSpPr txBox="1"/>
                  <p:nvPr/>
                </p:nvSpPr>
                <p:spPr>
                  <a:xfrm>
                    <a:off x="5262118" y="3392940"/>
                    <a:ext cx="1874910" cy="585760"/>
                  </a:xfrm>
                  <a:prstGeom prst="rect">
                    <a:avLst/>
                  </a:prstGeom>
                  <a:noFill/>
                  <a:ln>
                    <a:solidFill>
                      <a:schemeClr val="tx1"/>
                    </a:solidFill>
                  </a:ln>
                </p:spPr>
                <p:txBody>
                  <a:bodyPr wrap="square" rtlCol="0">
                    <a:spAutoFit/>
                  </a:bodyPr>
                  <a:lstStyle/>
                  <a:p>
                    <a:r>
                      <a:rPr lang="el-GR" sz="1200" dirty="0" smtClean="0">
                        <a:solidFill>
                          <a:srgbClr val="FF0000"/>
                        </a:solidFill>
                      </a:rPr>
                      <a:t>Γάτα</a:t>
                    </a:r>
                    <a:endParaRPr lang="el-GR" sz="1200" dirty="0" smtClean="0"/>
                  </a:p>
                  <a:p>
                    <a:r>
                      <a:rPr lang="el-GR" sz="1200" dirty="0" smtClean="0"/>
                      <a:t>-----------------</a:t>
                    </a:r>
                    <a:endParaRPr lang="en-US" sz="1200" dirty="0" smtClean="0"/>
                  </a:p>
                  <a:p>
                    <a:r>
                      <a:rPr lang="el-GR" sz="1200" dirty="0" err="1" smtClean="0">
                        <a:solidFill>
                          <a:srgbClr val="00B050"/>
                        </a:solidFill>
                      </a:rPr>
                      <a:t>ΉχοςΖώου</a:t>
                    </a:r>
                    <a:r>
                      <a:rPr lang="el-GR" sz="1200" dirty="0" smtClean="0">
                        <a:solidFill>
                          <a:srgbClr val="00B050"/>
                        </a:solidFill>
                      </a:rPr>
                      <a:t>()</a:t>
                    </a:r>
                    <a:endParaRPr lang="en-US" sz="1200" dirty="0" smtClean="0">
                      <a:solidFill>
                        <a:srgbClr val="00B050"/>
                      </a:solidFill>
                    </a:endParaRPr>
                  </a:p>
                </p:txBody>
              </p:sp>
              <p:sp>
                <p:nvSpPr>
                  <p:cNvPr id="28" name="27 - TextBox"/>
                  <p:cNvSpPr txBox="1"/>
                  <p:nvPr/>
                </p:nvSpPr>
                <p:spPr>
                  <a:xfrm>
                    <a:off x="935401" y="3392940"/>
                    <a:ext cx="1802799" cy="585759"/>
                  </a:xfrm>
                  <a:prstGeom prst="rect">
                    <a:avLst/>
                  </a:prstGeom>
                  <a:noFill/>
                  <a:ln>
                    <a:solidFill>
                      <a:schemeClr val="tx1"/>
                    </a:solidFill>
                  </a:ln>
                </p:spPr>
                <p:txBody>
                  <a:bodyPr wrap="square" rtlCol="0">
                    <a:spAutoFit/>
                  </a:bodyPr>
                  <a:lstStyle/>
                  <a:p>
                    <a:r>
                      <a:rPr lang="el-GR" sz="1200" dirty="0" smtClean="0">
                        <a:solidFill>
                          <a:srgbClr val="FF0000"/>
                        </a:solidFill>
                      </a:rPr>
                      <a:t>Σκύλος</a:t>
                    </a:r>
                  </a:p>
                  <a:p>
                    <a:r>
                      <a:rPr lang="el-GR" sz="1200" dirty="0" smtClean="0"/>
                      <a:t>----------------</a:t>
                    </a:r>
                  </a:p>
                  <a:p>
                    <a:r>
                      <a:rPr lang="el-GR" sz="1200" dirty="0" err="1" smtClean="0">
                        <a:solidFill>
                          <a:srgbClr val="00B050"/>
                        </a:solidFill>
                      </a:rPr>
                      <a:t>ΉχοςΖώου</a:t>
                    </a:r>
                    <a:r>
                      <a:rPr lang="el-GR" sz="1200" dirty="0" smtClean="0">
                        <a:solidFill>
                          <a:srgbClr val="00B050"/>
                        </a:solidFill>
                      </a:rPr>
                      <a:t>()</a:t>
                    </a:r>
                    <a:endParaRPr lang="en-US" sz="1200" dirty="0" smtClean="0">
                      <a:solidFill>
                        <a:srgbClr val="00B050"/>
                      </a:solidFill>
                    </a:endParaRPr>
                  </a:p>
                </p:txBody>
              </p:sp>
            </p:grpSp>
            <p:cxnSp>
              <p:nvCxnSpPr>
                <p:cNvPr id="22" name="21 - Ευθεία γραμμή σύνδεσης"/>
                <p:cNvCxnSpPr/>
                <p:nvPr/>
              </p:nvCxnSpPr>
              <p:spPr>
                <a:xfrm>
                  <a:off x="1439511" y="2828280"/>
                  <a:ext cx="4975725" cy="15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rot="16200000" flipH="1">
                  <a:off x="1281978" y="2985814"/>
                  <a:ext cx="320338" cy="52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6 - Ευθεία γραμμή σύνδεσης"/>
                <p:cNvCxnSpPr/>
                <p:nvPr/>
              </p:nvCxnSpPr>
              <p:spPr>
                <a:xfrm rot="16200000" flipH="1">
                  <a:off x="6240063" y="3003454"/>
                  <a:ext cx="350347"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7 - Ευθύγραμμο βέλος σύνδεσης"/>
                <p:cNvCxnSpPr>
                  <a:endCxn id="26" idx="2"/>
                </p:cNvCxnSpPr>
                <p:nvPr/>
              </p:nvCxnSpPr>
              <p:spPr>
                <a:xfrm rot="5400000" flipH="1" flipV="1">
                  <a:off x="3195812" y="2252409"/>
                  <a:ext cx="1127160" cy="24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0" name="9 - TextBox"/>
              <p:cNvSpPr txBox="1"/>
              <p:nvPr/>
            </p:nvSpPr>
            <p:spPr>
              <a:xfrm>
                <a:off x="5747785" y="1258710"/>
                <a:ext cx="1857388" cy="1450348"/>
              </a:xfrm>
              <a:prstGeom prst="rect">
                <a:avLst/>
              </a:prstGeom>
              <a:noFill/>
              <a:ln>
                <a:solidFill>
                  <a:schemeClr val="tx1"/>
                </a:solidFill>
              </a:ln>
            </p:spPr>
            <p:txBody>
              <a:bodyPr wrap="square" rtlCol="0">
                <a:spAutoFit/>
              </a:bodyPr>
              <a:lstStyle/>
              <a:p>
                <a:r>
                  <a:rPr lang="el-GR" sz="1200" dirty="0" smtClean="0">
                    <a:solidFill>
                      <a:srgbClr val="FF0000"/>
                    </a:solidFill>
                  </a:rPr>
                  <a:t>Σπίτι</a:t>
                </a:r>
              </a:p>
              <a:p>
                <a:r>
                  <a:rPr lang="el-GR" sz="1200" dirty="0" err="1" smtClean="0"/>
                  <a:t>Όδός</a:t>
                </a:r>
                <a:endParaRPr lang="el-GR" sz="1200" dirty="0" smtClean="0"/>
              </a:p>
              <a:p>
                <a:r>
                  <a:rPr lang="el-GR" sz="1200" dirty="0" smtClean="0"/>
                  <a:t>Αριθμός:</a:t>
                </a:r>
              </a:p>
              <a:p>
                <a:r>
                  <a:rPr lang="el-GR" sz="1200" dirty="0" smtClean="0"/>
                  <a:t>Περιοχή:</a:t>
                </a:r>
              </a:p>
              <a:p>
                <a:r>
                  <a:rPr lang="el-GR" sz="1200" dirty="0" smtClean="0"/>
                  <a:t>ΤΚ:</a:t>
                </a:r>
              </a:p>
              <a:p>
                <a:r>
                  <a:rPr lang="el-GR" sz="1200" dirty="0" smtClean="0"/>
                  <a:t>Όροφος:</a:t>
                </a:r>
              </a:p>
              <a:p>
                <a:r>
                  <a:rPr lang="el-GR" sz="1200" dirty="0" smtClean="0"/>
                  <a:t>Διαμέρισμα:</a:t>
                </a:r>
              </a:p>
              <a:p>
                <a:r>
                  <a:rPr lang="el-GR" sz="1200" dirty="0" smtClean="0">
                    <a:solidFill>
                      <a:srgbClr val="00B050"/>
                    </a:solidFill>
                  </a:rPr>
                  <a:t>-----------</a:t>
                </a:r>
                <a:endParaRPr lang="en-US" sz="1200" dirty="0" smtClean="0">
                  <a:solidFill>
                    <a:srgbClr val="00B050"/>
                  </a:solidFill>
                </a:endParaRPr>
              </a:p>
            </p:txBody>
          </p:sp>
          <p:sp>
            <p:nvSpPr>
              <p:cNvPr id="20" name="19 - TextBox"/>
              <p:cNvSpPr txBox="1"/>
              <p:nvPr/>
            </p:nvSpPr>
            <p:spPr>
              <a:xfrm>
                <a:off x="4799761" y="1522741"/>
                <a:ext cx="938130" cy="284383"/>
              </a:xfrm>
              <a:prstGeom prst="rect">
                <a:avLst/>
              </a:prstGeom>
              <a:noFill/>
            </p:spPr>
            <p:txBody>
              <a:bodyPr wrap="none" rtlCol="0">
                <a:spAutoFit/>
              </a:bodyPr>
              <a:lstStyle/>
              <a:p>
                <a:r>
                  <a:rPr lang="el-GR" sz="1400" dirty="0" smtClean="0"/>
                  <a:t>Διαμένει</a:t>
                </a:r>
                <a:endParaRPr lang="el-GR" sz="1400" dirty="0"/>
              </a:p>
            </p:txBody>
          </p:sp>
        </p:grpSp>
        <p:cxnSp>
          <p:nvCxnSpPr>
            <p:cNvPr id="34" name="33 - Ευθεία γραμμή σύνδεσης"/>
            <p:cNvCxnSpPr/>
            <p:nvPr/>
          </p:nvCxnSpPr>
          <p:spPr>
            <a:xfrm>
              <a:off x="4572000" y="2571744"/>
              <a:ext cx="956814" cy="1719"/>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6" name="35 - Ορθογώνιο"/>
          <p:cNvSpPr/>
          <p:nvPr/>
        </p:nvSpPr>
        <p:spPr>
          <a:xfrm>
            <a:off x="285720" y="5715016"/>
            <a:ext cx="7643866" cy="923330"/>
          </a:xfrm>
          <a:prstGeom prst="rect">
            <a:avLst/>
          </a:prstGeom>
        </p:spPr>
        <p:txBody>
          <a:bodyPr wrap="square">
            <a:spAutoFit/>
          </a:bodyPr>
          <a:lstStyle/>
          <a:p>
            <a:r>
              <a:rPr lang="el-GR" dirty="0" smtClean="0"/>
              <a:t>Παρατηρούμε ότι η μέθοδος «</a:t>
            </a:r>
            <a:r>
              <a:rPr lang="el-GR" dirty="0" err="1" smtClean="0"/>
              <a:t>ΉχοςΖώου</a:t>
            </a:r>
            <a:r>
              <a:rPr lang="el-GR" dirty="0" smtClean="0"/>
              <a:t>()» είναι πολυμορφική, διότι κάθε ζώο κάνει διαφορετικό ήχο και συνεπώς η λειτουργία αυτή πρέπει να αναπαράγει διαφορετικό αρχείο ήχου ανά περίπτωση</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2000232" y="285728"/>
            <a:ext cx="3525324" cy="369332"/>
          </a:xfrm>
          <a:prstGeom prst="rect">
            <a:avLst/>
          </a:prstGeom>
          <a:noFill/>
        </p:spPr>
        <p:txBody>
          <a:bodyPr wrap="none" rtlCol="0">
            <a:spAutoFit/>
          </a:bodyPr>
          <a:lstStyle/>
          <a:p>
            <a:r>
              <a:rPr lang="el-GR" dirty="0" smtClean="0"/>
              <a:t>Δίνεται το παρακάτω διάγραμμα</a:t>
            </a:r>
            <a:endParaRPr lang="el-GR" dirty="0"/>
          </a:p>
        </p:txBody>
      </p:sp>
      <p:cxnSp>
        <p:nvCxnSpPr>
          <p:cNvPr id="46" name="45 - Ευθεία γραμμή σύνδεσης"/>
          <p:cNvCxnSpPr>
            <a:endCxn id="13" idx="1"/>
          </p:cNvCxnSpPr>
          <p:nvPr/>
        </p:nvCxnSpPr>
        <p:spPr>
          <a:xfrm>
            <a:off x="4714876" y="1857364"/>
            <a:ext cx="1071570" cy="2866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9" name="28 - Ομάδα"/>
          <p:cNvGrpSpPr/>
          <p:nvPr/>
        </p:nvGrpSpPr>
        <p:grpSpPr>
          <a:xfrm>
            <a:off x="142844" y="928670"/>
            <a:ext cx="8643998" cy="4718297"/>
            <a:chOff x="142844" y="928670"/>
            <a:chExt cx="8643998" cy="4718297"/>
          </a:xfrm>
        </p:grpSpPr>
        <p:cxnSp>
          <p:nvCxnSpPr>
            <p:cNvPr id="40" name="39 - Ευθεία γραμμή σύνδεσης"/>
            <p:cNvCxnSpPr/>
            <p:nvPr/>
          </p:nvCxnSpPr>
          <p:spPr>
            <a:xfrm rot="16200000" flipH="1">
              <a:off x="410785" y="4804133"/>
              <a:ext cx="326596" cy="52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p:nvPr/>
          </p:nvCxnSpPr>
          <p:spPr>
            <a:xfrm rot="16200000" flipH="1">
              <a:off x="2625363" y="4804133"/>
              <a:ext cx="326596" cy="52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41 - Ευθεία γραμμή σύνδεσης"/>
            <p:cNvCxnSpPr/>
            <p:nvPr/>
          </p:nvCxnSpPr>
          <p:spPr>
            <a:xfrm rot="16200000" flipH="1">
              <a:off x="4268437" y="4804133"/>
              <a:ext cx="326596" cy="52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rot="16200000" flipH="1">
              <a:off x="7768899" y="4804133"/>
              <a:ext cx="326596" cy="5222"/>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8" name="27 - Ομάδα"/>
            <p:cNvGrpSpPr/>
            <p:nvPr/>
          </p:nvGrpSpPr>
          <p:grpSpPr>
            <a:xfrm>
              <a:off x="142844" y="928670"/>
              <a:ext cx="8643998" cy="4718297"/>
              <a:chOff x="142844" y="928670"/>
              <a:chExt cx="8643998" cy="4718297"/>
            </a:xfrm>
          </p:grpSpPr>
          <p:grpSp>
            <p:nvGrpSpPr>
              <p:cNvPr id="3" name="2 - Ομάδα"/>
              <p:cNvGrpSpPr/>
              <p:nvPr/>
            </p:nvGrpSpPr>
            <p:grpSpPr>
              <a:xfrm>
                <a:off x="928662" y="928670"/>
                <a:ext cx="6143667" cy="3432412"/>
                <a:chOff x="1006839" y="445929"/>
                <a:chExt cx="6201627" cy="3366643"/>
              </a:xfrm>
            </p:grpSpPr>
            <p:grpSp>
              <p:nvGrpSpPr>
                <p:cNvPr id="4" name="20 - Ομάδα"/>
                <p:cNvGrpSpPr/>
                <p:nvPr/>
              </p:nvGrpSpPr>
              <p:grpSpPr>
                <a:xfrm>
                  <a:off x="1006839" y="445929"/>
                  <a:ext cx="6201627" cy="3366643"/>
                  <a:chOff x="935401" y="660243"/>
                  <a:chExt cx="6201627" cy="3366643"/>
                </a:xfrm>
              </p:grpSpPr>
              <p:sp>
                <p:nvSpPr>
                  <p:cNvPr id="9" name="8 - TextBox"/>
                  <p:cNvSpPr txBox="1"/>
                  <p:nvPr/>
                </p:nvSpPr>
                <p:spPr>
                  <a:xfrm>
                    <a:off x="2643175" y="660243"/>
                    <a:ext cx="2114161" cy="2102075"/>
                  </a:xfrm>
                  <a:prstGeom prst="rect">
                    <a:avLst/>
                  </a:prstGeom>
                  <a:noFill/>
                  <a:ln>
                    <a:solidFill>
                      <a:schemeClr val="tx1"/>
                    </a:solidFill>
                  </a:ln>
                </p:spPr>
                <p:txBody>
                  <a:bodyPr wrap="square" rtlCol="0">
                    <a:spAutoFit/>
                  </a:bodyPr>
                  <a:lstStyle/>
                  <a:p>
                    <a:r>
                      <a:rPr lang="el-GR" sz="1200" dirty="0" smtClean="0">
                        <a:solidFill>
                          <a:srgbClr val="FF0000"/>
                        </a:solidFill>
                      </a:rPr>
                      <a:t>Όχημα</a:t>
                    </a:r>
                  </a:p>
                  <a:p>
                    <a:r>
                      <a:rPr lang="el-GR" sz="1200" dirty="0" smtClean="0"/>
                      <a:t>Κωδικός:</a:t>
                    </a:r>
                  </a:p>
                  <a:p>
                    <a:r>
                      <a:rPr lang="el-GR" sz="1200" dirty="0" smtClean="0"/>
                      <a:t>Περιγραφή:</a:t>
                    </a:r>
                  </a:p>
                  <a:p>
                    <a:r>
                      <a:rPr lang="el-GR" sz="1200" dirty="0" smtClean="0"/>
                      <a:t>Εταιρεία:</a:t>
                    </a:r>
                  </a:p>
                  <a:p>
                    <a:r>
                      <a:rPr lang="el-GR" sz="1200" dirty="0" smtClean="0"/>
                      <a:t>Μοντέλο:</a:t>
                    </a:r>
                  </a:p>
                  <a:p>
                    <a:r>
                      <a:rPr lang="el-GR" sz="1200" dirty="0" smtClean="0"/>
                      <a:t>Χρώμα :</a:t>
                    </a:r>
                  </a:p>
                  <a:p>
                    <a:r>
                      <a:rPr lang="el-GR" sz="1200" dirty="0" smtClean="0"/>
                      <a:t>Τιμή:</a:t>
                    </a:r>
                  </a:p>
                  <a:p>
                    <a:r>
                      <a:rPr lang="el-GR" sz="1200" dirty="0" err="1" smtClean="0">
                        <a:solidFill>
                          <a:srgbClr val="00B050"/>
                        </a:solidFill>
                      </a:rPr>
                      <a:t>ΕτοςΚατασκεύης</a:t>
                    </a:r>
                    <a:r>
                      <a:rPr lang="el-GR" sz="1200" dirty="0" smtClean="0">
                        <a:solidFill>
                          <a:srgbClr val="00B050"/>
                        </a:solidFill>
                      </a:rPr>
                      <a:t>:</a:t>
                    </a:r>
                  </a:p>
                  <a:p>
                    <a:r>
                      <a:rPr lang="el-GR" sz="1200" dirty="0" err="1" smtClean="0">
                        <a:solidFill>
                          <a:srgbClr val="00B050"/>
                        </a:solidFill>
                      </a:rPr>
                      <a:t>ΉχοςΚόρνας</a:t>
                    </a:r>
                    <a:r>
                      <a:rPr lang="el-GR" sz="1200" dirty="0" smtClean="0">
                        <a:solidFill>
                          <a:srgbClr val="00B050"/>
                        </a:solidFill>
                      </a:rPr>
                      <a:t>()</a:t>
                    </a:r>
                  </a:p>
                  <a:p>
                    <a:r>
                      <a:rPr lang="el-GR" sz="1200" dirty="0" smtClean="0">
                        <a:solidFill>
                          <a:srgbClr val="00B050"/>
                        </a:solidFill>
                      </a:rPr>
                      <a:t>Πουλάω()</a:t>
                    </a:r>
                  </a:p>
                  <a:p>
                    <a:r>
                      <a:rPr lang="el-GR" sz="1200" dirty="0" err="1" smtClean="0">
                        <a:solidFill>
                          <a:srgbClr val="00B050"/>
                        </a:solidFill>
                      </a:rPr>
                      <a:t>ΒρεςΠληροφορίες</a:t>
                    </a:r>
                    <a:r>
                      <a:rPr lang="el-GR" sz="1200" dirty="0" smtClean="0">
                        <a:solidFill>
                          <a:srgbClr val="00B050"/>
                        </a:solidFill>
                      </a:rPr>
                      <a:t>()</a:t>
                    </a:r>
                    <a:endParaRPr lang="en-US" sz="1200" dirty="0" smtClean="0">
                      <a:solidFill>
                        <a:srgbClr val="00B050"/>
                      </a:solidFill>
                    </a:endParaRPr>
                  </a:p>
                </p:txBody>
              </p:sp>
              <p:sp>
                <p:nvSpPr>
                  <p:cNvPr id="11" name="10 - TextBox"/>
                  <p:cNvSpPr txBox="1"/>
                  <p:nvPr/>
                </p:nvSpPr>
                <p:spPr>
                  <a:xfrm>
                    <a:off x="5262118" y="3392940"/>
                    <a:ext cx="1874910" cy="633946"/>
                  </a:xfrm>
                  <a:prstGeom prst="rect">
                    <a:avLst/>
                  </a:prstGeom>
                  <a:noFill/>
                  <a:ln>
                    <a:solidFill>
                      <a:schemeClr val="tx1"/>
                    </a:solidFill>
                  </a:ln>
                </p:spPr>
                <p:txBody>
                  <a:bodyPr wrap="square" rtlCol="0">
                    <a:spAutoFit/>
                  </a:bodyPr>
                  <a:lstStyle/>
                  <a:p>
                    <a:r>
                      <a:rPr lang="el-GR" sz="1200" dirty="0" smtClean="0">
                        <a:solidFill>
                          <a:srgbClr val="FF0000"/>
                        </a:solidFill>
                      </a:rPr>
                      <a:t>Μηχανοκίνητο</a:t>
                    </a:r>
                    <a:r>
                      <a:rPr lang="el-GR" sz="1200" dirty="0" smtClean="0"/>
                      <a:t>:</a:t>
                    </a:r>
                  </a:p>
                  <a:p>
                    <a:r>
                      <a:rPr lang="el-GR" sz="1200" dirty="0" err="1" smtClean="0"/>
                      <a:t>ΜέγεθοςΚινητήρα</a:t>
                    </a:r>
                    <a:r>
                      <a:rPr lang="el-GR" sz="1200" dirty="0" smtClean="0"/>
                      <a:t>:</a:t>
                    </a:r>
                    <a:endParaRPr lang="en-US" sz="1200" dirty="0" smtClean="0"/>
                  </a:p>
                  <a:p>
                    <a:r>
                      <a:rPr lang="el-GR" sz="1200" dirty="0" err="1" smtClean="0">
                        <a:solidFill>
                          <a:srgbClr val="00B050"/>
                        </a:solidFill>
                      </a:rPr>
                      <a:t>ΒρεςΠληροφορίες</a:t>
                    </a:r>
                    <a:r>
                      <a:rPr lang="el-GR" sz="1200" dirty="0" smtClean="0">
                        <a:solidFill>
                          <a:srgbClr val="00B050"/>
                        </a:solidFill>
                      </a:rPr>
                      <a:t>()</a:t>
                    </a:r>
                    <a:endParaRPr lang="el-GR" dirty="0">
                      <a:solidFill>
                        <a:srgbClr val="00B050"/>
                      </a:solidFill>
                    </a:endParaRPr>
                  </a:p>
                </p:txBody>
              </p:sp>
              <p:sp>
                <p:nvSpPr>
                  <p:cNvPr id="12" name="11 - TextBox"/>
                  <p:cNvSpPr txBox="1"/>
                  <p:nvPr/>
                </p:nvSpPr>
                <p:spPr>
                  <a:xfrm>
                    <a:off x="935401" y="3392940"/>
                    <a:ext cx="1802799" cy="633946"/>
                  </a:xfrm>
                  <a:prstGeom prst="rect">
                    <a:avLst/>
                  </a:prstGeom>
                  <a:noFill/>
                  <a:ln>
                    <a:solidFill>
                      <a:schemeClr val="tx1"/>
                    </a:solidFill>
                  </a:ln>
                </p:spPr>
                <p:txBody>
                  <a:bodyPr wrap="square" rtlCol="0">
                    <a:spAutoFit/>
                  </a:bodyPr>
                  <a:lstStyle/>
                  <a:p>
                    <a:r>
                      <a:rPr lang="el-GR" sz="1200" dirty="0" err="1" smtClean="0">
                        <a:solidFill>
                          <a:srgbClr val="FF0000"/>
                        </a:solidFill>
                      </a:rPr>
                      <a:t>ΌχιΜηχανοκίνητο</a:t>
                    </a:r>
                    <a:endParaRPr lang="el-GR" sz="1200" dirty="0" smtClean="0">
                      <a:solidFill>
                        <a:srgbClr val="FF0000"/>
                      </a:solidFill>
                    </a:endParaRPr>
                  </a:p>
                  <a:p>
                    <a:r>
                      <a:rPr lang="el-GR" sz="1200" dirty="0" err="1" smtClean="0"/>
                      <a:t>ΠληθοςΕπιβατών</a:t>
                    </a:r>
                    <a:r>
                      <a:rPr lang="el-GR" sz="1200" dirty="0" smtClean="0"/>
                      <a:t>:</a:t>
                    </a:r>
                  </a:p>
                  <a:p>
                    <a:r>
                      <a:rPr lang="el-GR" sz="1200" dirty="0" err="1" smtClean="0">
                        <a:solidFill>
                          <a:srgbClr val="00B050"/>
                        </a:solidFill>
                      </a:rPr>
                      <a:t>ΒρεςΠληροφορίες</a:t>
                    </a:r>
                    <a:r>
                      <a:rPr lang="el-GR" sz="1200" dirty="0" smtClean="0">
                        <a:solidFill>
                          <a:srgbClr val="00B050"/>
                        </a:solidFill>
                      </a:rPr>
                      <a:t>()</a:t>
                    </a:r>
                    <a:endParaRPr lang="el-GR" sz="1200" dirty="0">
                      <a:solidFill>
                        <a:srgbClr val="00B050"/>
                      </a:solidFill>
                    </a:endParaRPr>
                  </a:p>
                </p:txBody>
              </p:sp>
            </p:grpSp>
            <p:cxnSp>
              <p:nvCxnSpPr>
                <p:cNvPr id="5" name="4 - Ευθεία γραμμή σύνδεσης"/>
                <p:cNvCxnSpPr/>
                <p:nvPr/>
              </p:nvCxnSpPr>
              <p:spPr>
                <a:xfrm>
                  <a:off x="1439511" y="2828280"/>
                  <a:ext cx="4975725" cy="15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rot="16200000" flipH="1">
                  <a:off x="1281978" y="2985814"/>
                  <a:ext cx="320338" cy="52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rot="16200000" flipH="1">
                  <a:off x="6240063" y="3003454"/>
                  <a:ext cx="350347"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a:endCxn id="9" idx="2"/>
                </p:cNvCxnSpPr>
                <p:nvPr/>
              </p:nvCxnSpPr>
              <p:spPr>
                <a:xfrm rot="5400000" flipH="1" flipV="1">
                  <a:off x="3619255" y="2675842"/>
                  <a:ext cx="280277" cy="24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3" name="12 - TextBox"/>
              <p:cNvSpPr txBox="1"/>
              <p:nvPr/>
            </p:nvSpPr>
            <p:spPr>
              <a:xfrm>
                <a:off x="5786446" y="1285860"/>
                <a:ext cx="1857388" cy="1200329"/>
              </a:xfrm>
              <a:prstGeom prst="rect">
                <a:avLst/>
              </a:prstGeom>
              <a:noFill/>
              <a:ln>
                <a:solidFill>
                  <a:schemeClr val="tx1"/>
                </a:solidFill>
              </a:ln>
            </p:spPr>
            <p:txBody>
              <a:bodyPr wrap="square" rtlCol="0">
                <a:spAutoFit/>
              </a:bodyPr>
              <a:lstStyle/>
              <a:p>
                <a:r>
                  <a:rPr lang="el-GR" sz="1200" dirty="0" smtClean="0">
                    <a:solidFill>
                      <a:srgbClr val="FF0000"/>
                    </a:solidFill>
                  </a:rPr>
                  <a:t>Αγοραστής</a:t>
                </a:r>
              </a:p>
              <a:p>
                <a:r>
                  <a:rPr lang="el-GR" sz="1200" dirty="0" smtClean="0"/>
                  <a:t>Όνομα:</a:t>
                </a:r>
              </a:p>
              <a:p>
                <a:r>
                  <a:rPr lang="el-GR" sz="1200" dirty="0" smtClean="0"/>
                  <a:t>Διεύθυνση:</a:t>
                </a:r>
              </a:p>
              <a:p>
                <a:r>
                  <a:rPr lang="el-GR" sz="1200" dirty="0" smtClean="0"/>
                  <a:t>ΑΦΜ :</a:t>
                </a:r>
              </a:p>
              <a:p>
                <a:r>
                  <a:rPr lang="el-GR" sz="1200" dirty="0" err="1" smtClean="0">
                    <a:solidFill>
                      <a:srgbClr val="00B050"/>
                    </a:solidFill>
                  </a:rPr>
                  <a:t>ΖήταΠροσφορά</a:t>
                </a:r>
                <a:r>
                  <a:rPr lang="el-GR" sz="1200" dirty="0" smtClean="0">
                    <a:solidFill>
                      <a:srgbClr val="00B050"/>
                    </a:solidFill>
                  </a:rPr>
                  <a:t>()</a:t>
                </a:r>
              </a:p>
              <a:p>
                <a:r>
                  <a:rPr lang="el-GR" sz="1200" dirty="0" smtClean="0">
                    <a:solidFill>
                      <a:srgbClr val="00B050"/>
                    </a:solidFill>
                  </a:rPr>
                  <a:t>Αγόρασε()</a:t>
                </a:r>
                <a:endParaRPr lang="en-US" sz="1200" dirty="0" smtClean="0">
                  <a:solidFill>
                    <a:srgbClr val="00B050"/>
                  </a:solidFill>
                </a:endParaRPr>
              </a:p>
            </p:txBody>
          </p:sp>
          <p:sp>
            <p:nvSpPr>
              <p:cNvPr id="22" name="21 - TextBox"/>
              <p:cNvSpPr txBox="1"/>
              <p:nvPr/>
            </p:nvSpPr>
            <p:spPr>
              <a:xfrm>
                <a:off x="142844" y="5000636"/>
                <a:ext cx="1571636" cy="646331"/>
              </a:xfrm>
              <a:prstGeom prst="rect">
                <a:avLst/>
              </a:prstGeom>
              <a:noFill/>
              <a:ln>
                <a:solidFill>
                  <a:schemeClr val="tx1"/>
                </a:solidFill>
              </a:ln>
            </p:spPr>
            <p:txBody>
              <a:bodyPr wrap="square" rtlCol="0">
                <a:spAutoFit/>
              </a:bodyPr>
              <a:lstStyle/>
              <a:p>
                <a:r>
                  <a:rPr lang="el-GR" sz="1200" dirty="0" smtClean="0">
                    <a:solidFill>
                      <a:srgbClr val="FF0000"/>
                    </a:solidFill>
                  </a:rPr>
                  <a:t>Ποδήλατο</a:t>
                </a:r>
                <a:r>
                  <a:rPr lang="el-GR" sz="1200" dirty="0" smtClean="0"/>
                  <a:t>:</a:t>
                </a:r>
              </a:p>
              <a:p>
                <a:r>
                  <a:rPr lang="el-GR" sz="1200" dirty="0" smtClean="0"/>
                  <a:t>-----------------</a:t>
                </a:r>
              </a:p>
              <a:p>
                <a:r>
                  <a:rPr lang="el-GR" sz="1200" dirty="0" err="1" smtClean="0">
                    <a:solidFill>
                      <a:srgbClr val="00B050"/>
                    </a:solidFill>
                  </a:rPr>
                  <a:t>ΉχοςΚόρνας</a:t>
                </a:r>
                <a:r>
                  <a:rPr lang="el-GR" sz="1200" dirty="0" smtClean="0">
                    <a:solidFill>
                      <a:srgbClr val="00B050"/>
                    </a:solidFill>
                  </a:rPr>
                  <a:t>()</a:t>
                </a:r>
                <a:endParaRPr lang="el-GR" dirty="0">
                  <a:solidFill>
                    <a:srgbClr val="00B050"/>
                  </a:solidFill>
                </a:endParaRPr>
              </a:p>
            </p:txBody>
          </p:sp>
          <p:sp>
            <p:nvSpPr>
              <p:cNvPr id="23" name="22 - TextBox"/>
              <p:cNvSpPr txBox="1"/>
              <p:nvPr/>
            </p:nvSpPr>
            <p:spPr>
              <a:xfrm>
                <a:off x="1857356" y="5000636"/>
                <a:ext cx="1571636" cy="646331"/>
              </a:xfrm>
              <a:prstGeom prst="rect">
                <a:avLst/>
              </a:prstGeom>
              <a:noFill/>
              <a:ln>
                <a:solidFill>
                  <a:schemeClr val="tx1"/>
                </a:solidFill>
              </a:ln>
            </p:spPr>
            <p:txBody>
              <a:bodyPr wrap="square" rtlCol="0">
                <a:spAutoFit/>
              </a:bodyPr>
              <a:lstStyle/>
              <a:p>
                <a:r>
                  <a:rPr lang="el-GR" sz="1200" dirty="0" smtClean="0">
                    <a:solidFill>
                      <a:srgbClr val="FF0000"/>
                    </a:solidFill>
                  </a:rPr>
                  <a:t>Πατίνια</a:t>
                </a:r>
                <a:r>
                  <a:rPr lang="el-GR" sz="1200" dirty="0" smtClean="0"/>
                  <a:t>:</a:t>
                </a:r>
              </a:p>
              <a:p>
                <a:r>
                  <a:rPr lang="el-GR" sz="1200" dirty="0" err="1" smtClean="0"/>
                  <a:t>ΠλήθοςΡόδες</a:t>
                </a:r>
                <a:r>
                  <a:rPr lang="el-GR" sz="1200" dirty="0" smtClean="0"/>
                  <a:t>:</a:t>
                </a:r>
              </a:p>
              <a:p>
                <a:r>
                  <a:rPr lang="el-GR" sz="1200" dirty="0" smtClean="0">
                    <a:solidFill>
                      <a:srgbClr val="00B050"/>
                    </a:solidFill>
                  </a:rPr>
                  <a:t>-----------------</a:t>
                </a:r>
                <a:endParaRPr lang="el-GR" dirty="0">
                  <a:solidFill>
                    <a:srgbClr val="00B050"/>
                  </a:solidFill>
                </a:endParaRPr>
              </a:p>
            </p:txBody>
          </p:sp>
          <p:sp>
            <p:nvSpPr>
              <p:cNvPr id="24" name="23 - TextBox"/>
              <p:cNvSpPr txBox="1"/>
              <p:nvPr/>
            </p:nvSpPr>
            <p:spPr>
              <a:xfrm>
                <a:off x="3857620" y="5000636"/>
                <a:ext cx="1571636" cy="646331"/>
              </a:xfrm>
              <a:prstGeom prst="rect">
                <a:avLst/>
              </a:prstGeom>
              <a:noFill/>
              <a:ln>
                <a:solidFill>
                  <a:schemeClr val="tx1"/>
                </a:solidFill>
              </a:ln>
            </p:spPr>
            <p:txBody>
              <a:bodyPr wrap="square" rtlCol="0">
                <a:spAutoFit/>
              </a:bodyPr>
              <a:lstStyle/>
              <a:p>
                <a:r>
                  <a:rPr lang="el-GR" sz="1200" dirty="0" smtClean="0">
                    <a:solidFill>
                      <a:srgbClr val="FF0000"/>
                    </a:solidFill>
                  </a:rPr>
                  <a:t>Αυτοκίνητο</a:t>
                </a:r>
                <a:r>
                  <a:rPr lang="el-GR" sz="1200" dirty="0" smtClean="0"/>
                  <a:t>:</a:t>
                </a:r>
              </a:p>
              <a:p>
                <a:r>
                  <a:rPr lang="el-GR" sz="1200" dirty="0" err="1" smtClean="0"/>
                  <a:t>ΠλήθοςΠόρτες</a:t>
                </a:r>
                <a:r>
                  <a:rPr lang="el-GR" sz="1200" dirty="0" smtClean="0"/>
                  <a:t>:</a:t>
                </a:r>
                <a:endParaRPr lang="en-US" sz="1200" dirty="0" smtClean="0"/>
              </a:p>
              <a:p>
                <a:r>
                  <a:rPr lang="el-GR" sz="1200" dirty="0" err="1" smtClean="0">
                    <a:solidFill>
                      <a:srgbClr val="00B050"/>
                    </a:solidFill>
                  </a:rPr>
                  <a:t>ΉχοςΚόρνας</a:t>
                </a:r>
                <a:r>
                  <a:rPr lang="el-GR" sz="1200" dirty="0" smtClean="0">
                    <a:solidFill>
                      <a:srgbClr val="00B050"/>
                    </a:solidFill>
                  </a:rPr>
                  <a:t>()</a:t>
                </a:r>
                <a:endParaRPr lang="el-GR" dirty="0">
                  <a:solidFill>
                    <a:srgbClr val="00B050"/>
                  </a:solidFill>
                </a:endParaRPr>
              </a:p>
            </p:txBody>
          </p:sp>
          <p:sp>
            <p:nvSpPr>
              <p:cNvPr id="25" name="24 - TextBox"/>
              <p:cNvSpPr txBox="1"/>
              <p:nvPr/>
            </p:nvSpPr>
            <p:spPr>
              <a:xfrm>
                <a:off x="5572132" y="5000636"/>
                <a:ext cx="1571636" cy="646331"/>
              </a:xfrm>
              <a:prstGeom prst="rect">
                <a:avLst/>
              </a:prstGeom>
              <a:noFill/>
              <a:ln>
                <a:solidFill>
                  <a:schemeClr val="tx1"/>
                </a:solidFill>
              </a:ln>
            </p:spPr>
            <p:txBody>
              <a:bodyPr wrap="square" rtlCol="0">
                <a:spAutoFit/>
              </a:bodyPr>
              <a:lstStyle/>
              <a:p>
                <a:r>
                  <a:rPr lang="el-GR" sz="1200" dirty="0" smtClean="0">
                    <a:solidFill>
                      <a:srgbClr val="FF0000"/>
                    </a:solidFill>
                  </a:rPr>
                  <a:t>Μοτοποδήλατο</a:t>
                </a:r>
                <a:r>
                  <a:rPr lang="el-GR" sz="1200" dirty="0" smtClean="0"/>
                  <a:t>:</a:t>
                </a:r>
              </a:p>
              <a:p>
                <a:r>
                  <a:rPr lang="el-GR" sz="1200" dirty="0" smtClean="0"/>
                  <a:t>-------------------</a:t>
                </a:r>
                <a:endParaRPr lang="en-US" sz="1200" dirty="0" smtClean="0"/>
              </a:p>
              <a:p>
                <a:r>
                  <a:rPr lang="el-GR" sz="1200" dirty="0" err="1" smtClean="0">
                    <a:solidFill>
                      <a:srgbClr val="00B050"/>
                    </a:solidFill>
                  </a:rPr>
                  <a:t>ΉχοςΚόρνας</a:t>
                </a:r>
                <a:r>
                  <a:rPr lang="el-GR" sz="1200" dirty="0" smtClean="0">
                    <a:solidFill>
                      <a:srgbClr val="00B050"/>
                    </a:solidFill>
                  </a:rPr>
                  <a:t>()</a:t>
                </a:r>
                <a:endParaRPr lang="el-GR" dirty="0">
                  <a:solidFill>
                    <a:srgbClr val="00B050"/>
                  </a:solidFill>
                </a:endParaRPr>
              </a:p>
            </p:txBody>
          </p:sp>
          <p:sp>
            <p:nvSpPr>
              <p:cNvPr id="26" name="25 - TextBox"/>
              <p:cNvSpPr txBox="1"/>
              <p:nvPr/>
            </p:nvSpPr>
            <p:spPr>
              <a:xfrm>
                <a:off x="7215206" y="5000636"/>
                <a:ext cx="1571636" cy="646331"/>
              </a:xfrm>
              <a:prstGeom prst="rect">
                <a:avLst/>
              </a:prstGeom>
              <a:noFill/>
              <a:ln>
                <a:solidFill>
                  <a:schemeClr val="tx1"/>
                </a:solidFill>
              </a:ln>
            </p:spPr>
            <p:txBody>
              <a:bodyPr wrap="square" rtlCol="0">
                <a:spAutoFit/>
              </a:bodyPr>
              <a:lstStyle/>
              <a:p>
                <a:r>
                  <a:rPr lang="el-GR" sz="1200" dirty="0" err="1" smtClean="0">
                    <a:solidFill>
                      <a:srgbClr val="FF0000"/>
                    </a:solidFill>
                  </a:rPr>
                  <a:t>Ηλεκτικό</a:t>
                </a:r>
                <a:r>
                  <a:rPr lang="el-GR" sz="1200" dirty="0" smtClean="0">
                    <a:solidFill>
                      <a:srgbClr val="FF0000"/>
                    </a:solidFill>
                  </a:rPr>
                  <a:t> πατίνι</a:t>
                </a:r>
                <a:r>
                  <a:rPr lang="el-GR" sz="1200" dirty="0" smtClean="0"/>
                  <a:t>:</a:t>
                </a:r>
              </a:p>
              <a:p>
                <a:r>
                  <a:rPr lang="el-GR" sz="1200" dirty="0" err="1" smtClean="0"/>
                  <a:t>ΜέγεθοςΜπαταρίας</a:t>
                </a:r>
                <a:r>
                  <a:rPr lang="el-GR" sz="1200" dirty="0" smtClean="0"/>
                  <a:t>:</a:t>
                </a:r>
                <a:endParaRPr lang="en-US" sz="1200" dirty="0" smtClean="0"/>
              </a:p>
              <a:p>
                <a:r>
                  <a:rPr lang="el-GR" sz="1200" dirty="0" err="1" smtClean="0">
                    <a:solidFill>
                      <a:srgbClr val="00B050"/>
                    </a:solidFill>
                  </a:rPr>
                  <a:t>ΉχοςΚόρνας</a:t>
                </a:r>
                <a:r>
                  <a:rPr lang="el-GR" sz="1200" dirty="0" smtClean="0">
                    <a:solidFill>
                      <a:srgbClr val="00B050"/>
                    </a:solidFill>
                  </a:rPr>
                  <a:t>()</a:t>
                </a:r>
                <a:endParaRPr lang="el-GR" dirty="0">
                  <a:solidFill>
                    <a:srgbClr val="00B050"/>
                  </a:solidFill>
                </a:endParaRPr>
              </a:p>
            </p:txBody>
          </p:sp>
          <p:cxnSp>
            <p:nvCxnSpPr>
              <p:cNvPr id="34" name="33 - Ευθύγραμμο βέλος σύνδεσης"/>
              <p:cNvCxnSpPr/>
              <p:nvPr/>
            </p:nvCxnSpPr>
            <p:spPr>
              <a:xfrm rot="5400000" flipH="1" flipV="1">
                <a:off x="1583789" y="4488385"/>
                <a:ext cx="285752" cy="243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16200000" flipV="1">
                <a:off x="5798631" y="4655631"/>
                <a:ext cx="642942" cy="470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a:off x="571472" y="4643446"/>
                <a:ext cx="221457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a:off x="4429124" y="4643446"/>
                <a:ext cx="3500462"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9" name="48 - TextBox"/>
              <p:cNvSpPr txBox="1"/>
              <p:nvPr/>
            </p:nvSpPr>
            <p:spPr>
              <a:xfrm>
                <a:off x="4786314" y="1500174"/>
                <a:ext cx="853119" cy="307777"/>
              </a:xfrm>
              <a:prstGeom prst="rect">
                <a:avLst/>
              </a:prstGeom>
              <a:noFill/>
            </p:spPr>
            <p:txBody>
              <a:bodyPr wrap="none" rtlCol="0">
                <a:spAutoFit/>
              </a:bodyPr>
              <a:lstStyle/>
              <a:p>
                <a:r>
                  <a:rPr lang="el-GR" sz="1400" dirty="0" smtClean="0"/>
                  <a:t>επιθυμεί</a:t>
                </a:r>
                <a:endParaRPr lang="el-GR" sz="1400" dirty="0"/>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err="1" smtClean="0"/>
              <a:t>Δραστηριοτητα</a:t>
            </a:r>
            <a:r>
              <a:rPr lang="el-GR" sz="2800" dirty="0" smtClean="0"/>
              <a:t> 1 – </a:t>
            </a:r>
            <a:r>
              <a:rPr lang="el-GR" sz="2800" dirty="0" err="1" smtClean="0"/>
              <a:t>Παραγγελια</a:t>
            </a:r>
            <a:r>
              <a:rPr lang="el-GR" sz="2800" dirty="0" smtClean="0"/>
              <a:t> </a:t>
            </a:r>
            <a:r>
              <a:rPr lang="el-GR" sz="2800" dirty="0" err="1" smtClean="0"/>
              <a:t>Πιτσασ</a:t>
            </a:r>
            <a:r>
              <a:rPr lang="el-GR" sz="2800" dirty="0" smtClean="0"/>
              <a:t>: </a:t>
            </a:r>
            <a:r>
              <a:rPr lang="el-GR" sz="2800" dirty="0" err="1" smtClean="0"/>
              <a:t>Μηνυματα</a:t>
            </a:r>
            <a:r>
              <a:rPr lang="el-GR" sz="2800" dirty="0" smtClean="0"/>
              <a:t> και </a:t>
            </a:r>
            <a:r>
              <a:rPr lang="el-GR" sz="2800" dirty="0" err="1" smtClean="0"/>
              <a:t>ρολοι</a:t>
            </a:r>
            <a:r>
              <a:rPr lang="el-GR" sz="2800" dirty="0" smtClean="0"/>
              <a:t> </a:t>
            </a:r>
            <a:r>
              <a:rPr lang="el-GR" sz="2800" dirty="0" err="1" smtClean="0"/>
              <a:t>αντικειμενων</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normAutofit/>
          </a:bodyPr>
          <a:lstStyle/>
          <a:p>
            <a:r>
              <a:rPr lang="el-GR" dirty="0" smtClean="0"/>
              <a:t>Μπορείτε να σκεφθείτε ποιο είναι το μήνυμα που απευθύνετε εσείς στον Αλέξανδρο και ο Αλέξανδρος με τη σειρά του στον Πέτρο; </a:t>
            </a:r>
          </a:p>
          <a:p>
            <a:r>
              <a:rPr lang="el-GR" dirty="0" smtClean="0"/>
              <a:t>Κάθε αντικείμενο παρέχει μία υπηρεσία που χρησιμοποιείται από τα άλλα αντικείμενα. Ποια είναι η υπηρεσία που παρέχει ή ο ρόλος του Πέτρου και του Αλέξανδρου; Ποιος είναι ο δικός σας ρόλος στο σενάριο αυτό;</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id:7CFB9FFE-2BDC-4CF9-8288-39BF121DD905"/>
          <p:cNvPicPr>
            <a:picLocks noGrp="1"/>
          </p:cNvPicPr>
          <p:nvPr>
            <p:ph idx="1"/>
          </p:nvPr>
        </p:nvPicPr>
        <p:blipFill>
          <a:blip r:embed="rId2" r:link="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43042" y="4000504"/>
            <a:ext cx="4867275" cy="1819275"/>
          </a:xfrm>
          <a:prstGeom prst="rect">
            <a:avLst/>
          </a:prstGeom>
          <a:noFill/>
          <a:ln>
            <a:noFill/>
          </a:ln>
        </p:spPr>
      </p:pic>
      <p:sp>
        <p:nvSpPr>
          <p:cNvPr id="5" name="1 - Τίτλος"/>
          <p:cNvSpPr txBox="1">
            <a:spLocks/>
          </p:cNvSpPr>
          <p:nvPr/>
        </p:nvSpPr>
        <p:spPr>
          <a:xfrm>
            <a:off x="428596" y="357166"/>
            <a:ext cx="7239000" cy="465754"/>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Αλληλεπιδρασεισ</a:t>
            </a:r>
            <a:r>
              <a:rPr kumimoji="0" lang="el-GR"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l-GR" sz="2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συνεργασιεσ</a:t>
            </a:r>
            <a:r>
              <a:rPr kumimoji="0" lang="el-GR"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l-GR"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2 - Θέση περιεχομένου"/>
          <p:cNvSpPr txBox="1">
            <a:spLocks/>
          </p:cNvSpPr>
          <p:nvPr/>
        </p:nvSpPr>
        <p:spPr>
          <a:xfrm>
            <a:off x="214282" y="1142984"/>
            <a:ext cx="7453314" cy="2286016"/>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Παραγγελία: Ελένη (Πελάτης) – Αλέξανδρος (Μάγειρας/Ιδιοκτήτης Πιτσαρίας)</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Ανάθεση Παράδοσης: Αλέξανδρος (Μάγειρας/Ιδιοκτήτης Πιτσαρίας) - Πέτρος (Διανομέας Πίτσας)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Παράδοση: Πέτρος (Διανομέας Πίτσας) - Ελένη (Πελάτης)</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2020</TotalTime>
  <Words>7430</Words>
  <Application>Microsoft Office PowerPoint</Application>
  <PresentationFormat>Προβολή στην οθόνη (4:3)</PresentationFormat>
  <Paragraphs>769</Paragraphs>
  <Slides>73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73</vt:i4>
      </vt:variant>
    </vt:vector>
  </HeadingPairs>
  <TitlesOfParts>
    <vt:vector size="74" baseType="lpstr">
      <vt:lpstr>Αφθονία</vt:lpstr>
      <vt:lpstr>4.1 Αντικειμενοστραφησ προγραμματισμοσ   </vt:lpstr>
      <vt:lpstr>4.2 Χτίζοντασ Αντικειμενοστραφη Προγραμματα</vt:lpstr>
      <vt:lpstr>Διαφάνεια 3</vt:lpstr>
      <vt:lpstr>συμπερασμα</vt:lpstr>
      <vt:lpstr>Παραγγελια Πιτσασ: Μηνυματα και ρολοι αντικειμενων</vt:lpstr>
      <vt:lpstr>Απαντηση </vt:lpstr>
      <vt:lpstr>Τα βασικα αντικειμενα</vt:lpstr>
      <vt:lpstr>Δραστηριοτητα 1 – Παραγγελια Πιτσασ: Μηνυματα και ρολοι αντικειμενων </vt:lpstr>
      <vt:lpstr>Διαφάνεια 9</vt:lpstr>
      <vt:lpstr>Δραστηριοτητα 2 – Παραγγελια Πιτσασ: Μεθοδολογια και διαγραμματικη αναπαρασταση </vt:lpstr>
      <vt:lpstr>Διαφάνεια 11</vt:lpstr>
      <vt:lpstr>Διαφάνεια 12</vt:lpstr>
      <vt:lpstr>Προβλημα αποστολησ λουλουδιων</vt:lpstr>
      <vt:lpstr>αντικειμενα</vt:lpstr>
      <vt:lpstr>ιδιοτητεσ</vt:lpstr>
      <vt:lpstr>Ενεργειεσ-μεθοδοι</vt:lpstr>
      <vt:lpstr>Ειδοσ συνεργασιασ / σχεσεισ</vt:lpstr>
      <vt:lpstr>Διαγραμματικη αναπαρασταση</vt:lpstr>
      <vt:lpstr>4.3 Ομαδοποιηση Αντικειμενων σε Κλασεισ: Αφαιρετικοτητα και Ενθυλακωση (encapsulation). </vt:lpstr>
      <vt:lpstr>4.3 Ομαδοποιηση Αντικειμενων σε Κλασεισ: Αφαιρετικοτητα και Ενθυλακωση</vt:lpstr>
      <vt:lpstr>4.3 Ομαδοποιηση Αντικειμενων σε Κλασεισ: Αφαιρετικοτητα και Ενθυλακωση</vt:lpstr>
      <vt:lpstr>Παραδειγμα ενοικιασησ ταινιων</vt:lpstr>
      <vt:lpstr>Αντικειμενα-κλασεισ / ιδιοτητεσ</vt:lpstr>
      <vt:lpstr>Σχεσεισ μεταξυ αντεικειμενων</vt:lpstr>
      <vt:lpstr>Μεθοδοι αντικειμενων</vt:lpstr>
      <vt:lpstr>Διαγραμματικη αναπαρασταση κλασεων</vt:lpstr>
      <vt:lpstr>Δραστηριοτητα 3 – Παραγγελια Πιτσασ: Κλασεισ και διαγραμματική αναπαρασταση</vt:lpstr>
      <vt:lpstr>Ομαδοποιηση Αντικειμενων σε Κλασεισ διαγραμματικη αναπαρασταση</vt:lpstr>
      <vt:lpstr>Δραστηριοτητα 5 – Αγορα εισιτηριων μεσω Διαδικτυου</vt:lpstr>
      <vt:lpstr>Κλασεισ (βασικα συστατικα σεναριου)</vt:lpstr>
      <vt:lpstr>Σχεσεισ μεταξυ κλασεων μεθοδοι </vt:lpstr>
      <vt:lpstr>Διαγραμματικη αναπαρασταση</vt:lpstr>
      <vt:lpstr>Διαφάνεια 33</vt:lpstr>
      <vt:lpstr>Διαφάνεια 34</vt:lpstr>
      <vt:lpstr>Διαφάνεια 35</vt:lpstr>
      <vt:lpstr>Διαφάνεια 36</vt:lpstr>
      <vt:lpstr>Διαφάνεια 37</vt:lpstr>
      <vt:lpstr>Διαφάνεια 38</vt:lpstr>
      <vt:lpstr>ΚΛΗΡΟΝΟΜΙΚΟΤΗΤΑ  Κλασεισ - Προγονοι  Κλασεισ - Απογονοι</vt:lpstr>
      <vt:lpstr>4.4 Η Αντικειμενοστραφησ«Οικογενεια»   Κλασεισ - Προγονοι  Κλασεισ - Απογονοι</vt:lpstr>
      <vt:lpstr>4.4 Η Αντικειμενοστραφησ«Οικογενεια»   Κλασεισ - Προγονοι  Κλασεισ - Απογονοι</vt:lpstr>
      <vt:lpstr>Διαφάνεια 42</vt:lpstr>
      <vt:lpstr>4.3 Ομαδοποιηση Αντικειμενων σε Κλασεισ: Αφαιρετικοτητα και Ενθυλακωση</vt:lpstr>
      <vt:lpstr>4.3 Ομαδοποιηση Αντικειμενων σε Κλασεισ: Αφαιρετικοτητα και Ενθυλακωση</vt:lpstr>
      <vt:lpstr>4.4 Η Αντικειμενοστραφησ«Οικογενεια»   Κλασεισ - Προγονοι  Κλασεισ - Απογονοι</vt:lpstr>
      <vt:lpstr>Διαφάνεια 46</vt:lpstr>
      <vt:lpstr>Παραδειγμα: «Σχεδιασμοσ Εικονων με Γεωμετρικα Σχηματα»</vt:lpstr>
      <vt:lpstr>Κλασεισ / ιδιοτητεσ</vt:lpstr>
      <vt:lpstr>Διαγραμματικη αναπαρασταση</vt:lpstr>
      <vt:lpstr>ΚΛΗΡΟΝΟΜΙΚΟΤΗΤΑ</vt:lpstr>
      <vt:lpstr>Διαφάνεια 51</vt:lpstr>
      <vt:lpstr>Διαφάνεια 52</vt:lpstr>
      <vt:lpstr>Διαφάνεια 53</vt:lpstr>
      <vt:lpstr>Διαφάνεια 54</vt:lpstr>
      <vt:lpstr>Διαφάνεια 55</vt:lpstr>
      <vt:lpstr>Διαφάνεια 56</vt:lpstr>
      <vt:lpstr>Υπερκλαση-υποκλαση</vt:lpstr>
      <vt:lpstr>Διαφάνεια 58</vt:lpstr>
      <vt:lpstr>Υπερκλαση-υποκλαση</vt:lpstr>
      <vt:lpstr>Διαφάνεια 60</vt:lpstr>
      <vt:lpstr>Διαφάνεια 61</vt:lpstr>
      <vt:lpstr>Διαφάνεια 62</vt:lpstr>
      <vt:lpstr>Διαφάνεια 63</vt:lpstr>
      <vt:lpstr>Διαφάνεια 64</vt:lpstr>
      <vt:lpstr>Διαφάνεια 65</vt:lpstr>
      <vt:lpstr> 4.5 Οριζοντασ την Καταλληλη Συμπεριφορα: Πολυμορφισμοσ</vt:lpstr>
      <vt:lpstr>ΠΑΡΑΔΕΙΓΜΑΤΑ ΠΟΛΥΜΟΡΦΙΣΜΟΥ</vt:lpstr>
      <vt:lpstr>ΠΑΡΑΔΕΙΓΜΑΤΑ ΠΟΛΥΜΟΡΦΙΣΜΟΥ</vt:lpstr>
      <vt:lpstr>ΠΑΡΑΔΕΙΓΜΑΤΑ ΠΟΛΥΜΟΡΦΙΣΜΟΥ</vt:lpstr>
      <vt:lpstr>Παραδειγμα: «Σχεδιασμοσ Εικονων με Γεωμετρικα Σχηματα»</vt:lpstr>
      <vt:lpstr>Παράδειγμα: «Η Φάρμα των Ζώων</vt:lpstr>
      <vt:lpstr>διαγραμματική αναπαρασταση των παραπανω κλασεων του ηλεκτρονικου παιχνιδιου και των μεταξυ τουσ σχεσεων</vt:lpstr>
      <vt:lpstr>Διαφάνεια 73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Ορισμός Γράφου</dc:title>
  <dc:creator>Microsoft</dc:creator>
  <cp:lastModifiedBy>Microsoft</cp:lastModifiedBy>
  <cp:revision>268</cp:revision>
  <dcterms:created xsi:type="dcterms:W3CDTF">2020-03-21T09:56:07Z</dcterms:created>
  <dcterms:modified xsi:type="dcterms:W3CDTF">2022-04-03T15:38:57Z</dcterms:modified>
</cp:coreProperties>
</file>