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slides/slide8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74" r:id="rId3"/>
    <p:sldId id="275" r:id="rId4"/>
    <p:sldId id="276" r:id="rId5"/>
    <p:sldId id="282" r:id="rId6"/>
    <p:sldId id="283" r:id="rId7"/>
    <p:sldId id="310" r:id="rId8"/>
    <p:sldId id="311" r:id="rId9"/>
    <p:sldId id="312" r:id="rId10"/>
    <p:sldId id="313" r:id="rId11"/>
    <p:sldId id="314" r:id="rId12"/>
    <p:sldId id="315" r:id="rId13"/>
    <p:sldId id="316" r:id="rId14"/>
    <p:sldId id="321" r:id="rId15"/>
    <p:sldId id="305" r:id="rId16"/>
    <p:sldId id="306" r:id="rId17"/>
    <p:sldId id="277" r:id="rId18"/>
    <p:sldId id="278" r:id="rId19"/>
    <p:sldId id="279" r:id="rId20"/>
    <p:sldId id="280" r:id="rId21"/>
    <p:sldId id="322" r:id="rId22"/>
    <p:sldId id="323" r:id="rId23"/>
    <p:sldId id="324" r:id="rId24"/>
    <p:sldId id="325" r:id="rId25"/>
    <p:sldId id="309" r:id="rId26"/>
    <p:sldId id="307" r:id="rId27"/>
    <p:sldId id="284" r:id="rId28"/>
    <p:sldId id="285" r:id="rId29"/>
    <p:sldId id="286" r:id="rId30"/>
    <p:sldId id="288" r:id="rId31"/>
    <p:sldId id="291" r:id="rId32"/>
    <p:sldId id="292" r:id="rId33"/>
    <p:sldId id="293" r:id="rId34"/>
    <p:sldId id="326" r:id="rId35"/>
    <p:sldId id="301" r:id="rId36"/>
    <p:sldId id="327" r:id="rId37"/>
    <p:sldId id="302" r:id="rId38"/>
    <p:sldId id="328" r:id="rId39"/>
    <p:sldId id="329" r:id="rId40"/>
    <p:sldId id="330" r:id="rId41"/>
    <p:sldId id="331" r:id="rId42"/>
    <p:sldId id="290" r:id="rId43"/>
    <p:sldId id="299" r:id="rId44"/>
    <p:sldId id="294" r:id="rId45"/>
    <p:sldId id="287" r:id="rId46"/>
    <p:sldId id="261" r:id="rId47"/>
    <p:sldId id="332" r:id="rId48"/>
    <p:sldId id="263" r:id="rId49"/>
    <p:sldId id="262" r:id="rId50"/>
    <p:sldId id="338" r:id="rId51"/>
    <p:sldId id="264" r:id="rId52"/>
    <p:sldId id="335" r:id="rId53"/>
    <p:sldId id="336" r:id="rId54"/>
    <p:sldId id="265" r:id="rId55"/>
    <p:sldId id="266" r:id="rId56"/>
    <p:sldId id="272" r:id="rId57"/>
    <p:sldId id="268" r:id="rId58"/>
    <p:sldId id="346" r:id="rId59"/>
    <p:sldId id="348" r:id="rId60"/>
    <p:sldId id="347" r:id="rId61"/>
    <p:sldId id="344" r:id="rId62"/>
    <p:sldId id="267" r:id="rId63"/>
    <p:sldId id="333" r:id="rId64"/>
    <p:sldId id="298" r:id="rId65"/>
    <p:sldId id="341" r:id="rId66"/>
    <p:sldId id="345" r:id="rId67"/>
    <p:sldId id="342" r:id="rId68"/>
    <p:sldId id="343" r:id="rId69"/>
    <p:sldId id="303" r:id="rId70"/>
    <p:sldId id="304" r:id="rId71"/>
    <p:sldId id="349" r:id="rId72"/>
    <p:sldId id="350" r:id="rId73"/>
    <p:sldId id="351" r:id="rId74"/>
    <p:sldId id="352" r:id="rId75"/>
    <p:sldId id="353" r:id="rId76"/>
    <p:sldId id="295" r:id="rId77"/>
    <p:sldId id="296" r:id="rId78"/>
    <p:sldId id="297" r:id="rId79"/>
    <p:sldId id="340" r:id="rId80"/>
    <p:sldId id="337" r:id="rId81"/>
    <p:sldId id="271" r:id="rId82"/>
    <p:sldId id="269" r:id="rId83"/>
    <p:sldId id="270" r:id="rId84"/>
    <p:sldId id="339" r:id="rId85"/>
    <p:sldId id="289" r:id="rId86"/>
    <p:sldId id="300" r:id="rId8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Μεσαίο στυλ 2 - Έμφαση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Μεσαίο στυλ 2 - Έμφαση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5620" autoAdjust="0"/>
    <p:restoredTop sz="94624" autoAdjust="0"/>
  </p:normalViewPr>
  <p:slideViewPr>
    <p:cSldViewPr>
      <p:cViewPr varScale="1">
        <p:scale>
          <a:sx n="97" d="100"/>
          <a:sy n="97" d="100"/>
        </p:scale>
        <p:origin x="-114" y="-246"/>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A220638F-F11F-4CBC-96B4-E7F6A12541B4}" type="datetimeFigureOut">
              <a:rPr lang="el-GR" smtClean="0"/>
              <a:pPr/>
              <a:t>10/3/2024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1CC06A8-9A3D-40B7-B829-7AB158970055}"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220638F-F11F-4CBC-96B4-E7F6A12541B4}" type="datetimeFigureOut">
              <a:rPr lang="el-GR" smtClean="0"/>
              <a:pPr/>
              <a:t>10/3/2024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1CC06A8-9A3D-40B7-B829-7AB158970055}"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220638F-F11F-4CBC-96B4-E7F6A12541B4}" type="datetimeFigureOut">
              <a:rPr lang="el-GR" smtClean="0"/>
              <a:pPr/>
              <a:t>10/3/2024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1CC06A8-9A3D-40B7-B829-7AB158970055}"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220638F-F11F-4CBC-96B4-E7F6A12541B4}" type="datetimeFigureOut">
              <a:rPr lang="el-GR" smtClean="0"/>
              <a:pPr/>
              <a:t>10/3/2024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1CC06A8-9A3D-40B7-B829-7AB158970055}"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A220638F-F11F-4CBC-96B4-E7F6A12541B4}" type="datetimeFigureOut">
              <a:rPr lang="el-GR" smtClean="0"/>
              <a:pPr/>
              <a:t>10/3/2024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1CC06A8-9A3D-40B7-B829-7AB158970055}"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A220638F-F11F-4CBC-96B4-E7F6A12541B4}" type="datetimeFigureOut">
              <a:rPr lang="el-GR" smtClean="0"/>
              <a:pPr/>
              <a:t>10/3/2024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1CC06A8-9A3D-40B7-B829-7AB158970055}"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A220638F-F11F-4CBC-96B4-E7F6A12541B4}" type="datetimeFigureOut">
              <a:rPr lang="el-GR" smtClean="0"/>
              <a:pPr/>
              <a:t>10/3/2024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01CC06A8-9A3D-40B7-B829-7AB158970055}"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A220638F-F11F-4CBC-96B4-E7F6A12541B4}" type="datetimeFigureOut">
              <a:rPr lang="el-GR" smtClean="0"/>
              <a:pPr/>
              <a:t>10/3/2024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01CC06A8-9A3D-40B7-B829-7AB15897005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220638F-F11F-4CBC-96B4-E7F6A12541B4}" type="datetimeFigureOut">
              <a:rPr lang="el-GR" smtClean="0"/>
              <a:pPr/>
              <a:t>10/3/2024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01CC06A8-9A3D-40B7-B829-7AB158970055}"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220638F-F11F-4CBC-96B4-E7F6A12541B4}" type="datetimeFigureOut">
              <a:rPr lang="el-GR" smtClean="0"/>
              <a:pPr/>
              <a:t>10/3/2024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1CC06A8-9A3D-40B7-B829-7AB158970055}"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220638F-F11F-4CBC-96B4-E7F6A12541B4}" type="datetimeFigureOut">
              <a:rPr lang="el-GR" smtClean="0"/>
              <a:pPr/>
              <a:t>10/3/2024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1CC06A8-9A3D-40B7-B829-7AB158970055}"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8488C4"/>
            </a:gs>
            <a:gs pos="53000">
              <a:srgbClr val="D4DEFF"/>
            </a:gs>
            <a:gs pos="83000">
              <a:srgbClr val="D4DEFF"/>
            </a:gs>
            <a:gs pos="100000">
              <a:srgbClr val="96AB94"/>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20638F-F11F-4CBC-96B4-E7F6A12541B4}" type="datetimeFigureOut">
              <a:rPr lang="el-GR" smtClean="0"/>
              <a:pPr/>
              <a:t>10/3/2024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CC06A8-9A3D-40B7-B829-7AB158970055}"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68346"/>
          </a:xfrm>
        </p:spPr>
        <p:txBody>
          <a:bodyPr/>
          <a:lstStyle/>
          <a:p>
            <a:r>
              <a:rPr lang="el-GR" b="1" dirty="0" smtClean="0">
                <a:latin typeface="Times New Roman" pitchFamily="18" charset="0"/>
                <a:cs typeface="Times New Roman" pitchFamily="18" charset="0"/>
              </a:rPr>
              <a:t>ΣΤΟΙΒΑ</a:t>
            </a:r>
            <a:endParaRPr lang="el-GR" b="1" dirty="0">
              <a:latin typeface="Times New Roman" pitchFamily="18" charset="0"/>
              <a:cs typeface="Times New Roman" pitchFamily="18" charset="0"/>
            </a:endParaRPr>
          </a:p>
        </p:txBody>
      </p:sp>
      <p:sp>
        <p:nvSpPr>
          <p:cNvPr id="3" name="2 - Θέση κειμένου"/>
          <p:cNvSpPr>
            <a:spLocks noGrp="1"/>
          </p:cNvSpPr>
          <p:nvPr>
            <p:ph type="body" idx="1"/>
          </p:nvPr>
        </p:nvSpPr>
        <p:spPr>
          <a:xfrm>
            <a:off x="571472" y="1357298"/>
            <a:ext cx="8258204" cy="357190"/>
          </a:xfrm>
        </p:spPr>
        <p:txBody>
          <a:bodyPr>
            <a:normAutofit fontScale="85000" lnSpcReduction="20000"/>
          </a:bodyPr>
          <a:lstStyle/>
          <a:p>
            <a:r>
              <a:rPr lang="el-GR" dirty="0" smtClean="0"/>
              <a:t>ΟΡΙΣΜΟΣ</a:t>
            </a:r>
            <a:endParaRPr lang="el-GR" dirty="0"/>
          </a:p>
        </p:txBody>
      </p:sp>
      <p:sp>
        <p:nvSpPr>
          <p:cNvPr id="4" name="3 - Θέση περιεχομένου"/>
          <p:cNvSpPr>
            <a:spLocks noGrp="1"/>
          </p:cNvSpPr>
          <p:nvPr>
            <p:ph sz="half" idx="2"/>
          </p:nvPr>
        </p:nvSpPr>
        <p:spPr>
          <a:xfrm>
            <a:off x="428596" y="1643050"/>
            <a:ext cx="8115328" cy="4786346"/>
          </a:xfrm>
        </p:spPr>
        <p:txBody>
          <a:bodyPr/>
          <a:lstStyle/>
          <a:p>
            <a:r>
              <a:rPr lang="el-GR" dirty="0" smtClean="0">
                <a:solidFill>
                  <a:srgbClr val="FF0000"/>
                </a:solidFill>
              </a:rPr>
              <a:t>Στοίβα</a:t>
            </a:r>
            <a:r>
              <a:rPr lang="el-GR" dirty="0" smtClean="0"/>
              <a:t> ονομάζεται μια </a:t>
            </a:r>
            <a:r>
              <a:rPr lang="el-GR" dirty="0" smtClean="0">
                <a:solidFill>
                  <a:srgbClr val="FF0000"/>
                </a:solidFill>
              </a:rPr>
              <a:t>δομή δεδομένων </a:t>
            </a:r>
            <a:r>
              <a:rPr lang="el-GR" dirty="0" smtClean="0"/>
              <a:t>το σύνολο των στοιχείων της οποίας είναι διατεταγμένο με τέτοιο τρόπο , ώστε τα στοιχεία που βρίσκονται στην κορυφή της στοίβας να λαμβάνονται πρώτα , ενώ αυτά που βρίσκονται στο βάθος της στοίβας να λαμβάνονται τελευταία.</a:t>
            </a:r>
          </a:p>
          <a:p>
            <a:r>
              <a:rPr lang="el-GR" dirty="0" smtClean="0"/>
              <a:t>Για την υλοποίηση της δομής της στοίβας χρησιμοποιείται μονοδιάστατος πίνακας που είναι </a:t>
            </a:r>
            <a:r>
              <a:rPr lang="el-GR" dirty="0" smtClean="0">
                <a:solidFill>
                  <a:srgbClr val="FF0000"/>
                </a:solidFill>
              </a:rPr>
              <a:t>στατική δομή </a:t>
            </a:r>
            <a:r>
              <a:rPr lang="el-GR" dirty="0" smtClean="0"/>
              <a:t>και άρα σταθερού μεγέθους.</a:t>
            </a:r>
          </a:p>
          <a:p>
            <a:r>
              <a:rPr lang="el-GR" dirty="0" smtClean="0"/>
              <a:t>Η στοίβα χρησιμοποιεί την </a:t>
            </a:r>
            <a:r>
              <a:rPr lang="el-GR" dirty="0" smtClean="0">
                <a:solidFill>
                  <a:srgbClr val="FF0000"/>
                </a:solidFill>
              </a:rPr>
              <a:t>μέθοδο επεξεργασίας </a:t>
            </a:r>
            <a:r>
              <a:rPr lang="el-GR" dirty="0" smtClean="0"/>
              <a:t>«τελευταίο μέσα , πρώτο έξω»</a:t>
            </a:r>
            <a:r>
              <a:rPr lang="el-GR" dirty="0" smtClean="0">
                <a:solidFill>
                  <a:srgbClr val="FF0000"/>
                </a:solidFill>
              </a:rPr>
              <a:t> </a:t>
            </a:r>
            <a:r>
              <a:rPr lang="en-US" dirty="0" smtClean="0">
                <a:solidFill>
                  <a:srgbClr val="FF0000"/>
                </a:solidFill>
              </a:rPr>
              <a:t>LIFO </a:t>
            </a:r>
            <a:r>
              <a:rPr lang="el-GR" dirty="0" smtClean="0"/>
              <a:t>δηλαδή το στοιχείο που εισέρχεται τελευταίο εξέρχεται πρώτο.</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solidFill>
                  <a:srgbClr val="FF0000"/>
                </a:solidFill>
              </a:rPr>
              <a:t>Δίνεται η επόμενη ακολουθία αριθμών: 4, 8, 2, 5, 9, 13. </a:t>
            </a:r>
            <a:endParaRPr lang="el-GR" sz="2800" dirty="0">
              <a:solidFill>
                <a:srgbClr val="FF0000"/>
              </a:solidFill>
            </a:endParaRPr>
          </a:p>
        </p:txBody>
      </p:sp>
      <p:sp>
        <p:nvSpPr>
          <p:cNvPr id="3" name="2 - Θέση περιεχομένου"/>
          <p:cNvSpPr>
            <a:spLocks noGrp="1"/>
          </p:cNvSpPr>
          <p:nvPr>
            <p:ph idx="1"/>
          </p:nvPr>
        </p:nvSpPr>
        <p:spPr>
          <a:xfrm>
            <a:off x="457200" y="1600200"/>
            <a:ext cx="5043494" cy="4525963"/>
          </a:xfrm>
        </p:spPr>
        <p:txBody>
          <a:bodyPr/>
          <a:lstStyle/>
          <a:p>
            <a:r>
              <a:rPr lang="el-GR" dirty="0" smtClean="0"/>
              <a:t>δ) Πόσες φορές θα πρέπει να εκτελεστεί η προηγούμενη λειτουργία στη στοίβα για να εξαχθεί ο αριθμός 5; </a:t>
            </a:r>
          </a:p>
          <a:p>
            <a:r>
              <a:rPr lang="el-GR" dirty="0" smtClean="0"/>
              <a:t> Θα εκτελεστεί η λειτουργία της απώθησης τρεις φορές.</a:t>
            </a:r>
          </a:p>
          <a:p>
            <a:endParaRPr lang="el-GR" dirty="0" smtClean="0"/>
          </a:p>
          <a:p>
            <a:endParaRPr lang="el-GR" dirty="0"/>
          </a:p>
        </p:txBody>
      </p:sp>
      <p:graphicFrame>
        <p:nvGraphicFramePr>
          <p:cNvPr id="4" name="3 - Πίνακας"/>
          <p:cNvGraphicFramePr>
            <a:graphicFrameLocks noGrp="1"/>
          </p:cNvGraphicFramePr>
          <p:nvPr/>
        </p:nvGraphicFramePr>
        <p:xfrm>
          <a:off x="6143636" y="2285992"/>
          <a:ext cx="2000264" cy="3286143"/>
        </p:xfrm>
        <a:graphic>
          <a:graphicData uri="http://schemas.openxmlformats.org/drawingml/2006/table">
            <a:tbl>
              <a:tblPr/>
              <a:tblGrid>
                <a:gridCol w="475996"/>
                <a:gridCol w="603649"/>
                <a:gridCol w="920619"/>
              </a:tblGrid>
              <a:tr h="469449">
                <a:tc>
                  <a:txBody>
                    <a:bodyPr/>
                    <a:lstStyle/>
                    <a:p>
                      <a:pPr algn="r">
                        <a:lnSpc>
                          <a:spcPct val="115000"/>
                        </a:lnSpc>
                        <a:spcBef>
                          <a:spcPts val="600"/>
                        </a:spcBef>
                        <a:spcAft>
                          <a:spcPts val="0"/>
                        </a:spcAft>
                      </a:pPr>
                      <a:r>
                        <a:rPr lang="el-GR" sz="1100" dirty="0">
                          <a:latin typeface="Calibri"/>
                          <a:ea typeface="Times New Roman"/>
                          <a:cs typeface="Times New Roman"/>
                        </a:rPr>
                        <a:t>7</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a:latin typeface="Calibri"/>
                          <a:ea typeface="Times New Roman"/>
                          <a:cs typeface="Times New Roman"/>
                        </a:rPr>
                        <a:t>6</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dirty="0">
                          <a:latin typeface="Calibri"/>
                          <a:ea typeface="Times New Roman"/>
                          <a:cs typeface="Times New Roman"/>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r>
                        <a:rPr lang="en-US" sz="1100" b="1">
                          <a:latin typeface="Calibri"/>
                          <a:ea typeface="Times New Roman"/>
                          <a:cs typeface="Times New Roman"/>
                        </a:rPr>
                        <a:t>top=6</a:t>
                      </a:r>
                      <a:endParaRPr lang="el-GR"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a:latin typeface="Calibri"/>
                          <a:ea typeface="Times New Roman"/>
                          <a:cs typeface="Times New Roman"/>
                        </a:rPr>
                        <a:t>5</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a:latin typeface="Calibri"/>
                          <a:ea typeface="Times New Roman"/>
                          <a:cs typeface="Times New Roman"/>
                        </a:rPr>
                        <a:t>4</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a:latin typeface="Calibri"/>
                          <a:ea typeface="Times New Roman"/>
                          <a:cs typeface="Times New Roman"/>
                        </a:rPr>
                        <a:t>3</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a:latin typeface="Calibri"/>
                          <a:ea typeface="Times New Roman"/>
                          <a:cs typeface="Times New Roman"/>
                        </a:rPr>
                        <a:t>2</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a:latin typeface="Calibri"/>
                          <a:ea typeface="Times New Roman"/>
                          <a:cs typeface="Times New Roman"/>
                        </a:rPr>
                        <a:t>1</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357166"/>
            <a:ext cx="8572560" cy="1060472"/>
          </a:xfrm>
        </p:spPr>
        <p:txBody>
          <a:bodyPr>
            <a:normAutofit fontScale="90000"/>
          </a:bodyPr>
          <a:lstStyle/>
          <a:p>
            <a:r>
              <a:rPr lang="el-GR" sz="3100" dirty="0" smtClean="0">
                <a:solidFill>
                  <a:srgbClr val="FF0000"/>
                </a:solidFill>
              </a:rPr>
              <a:t>Σε μια στοίβα έχουν τοποθετηθεί κατά σειρά οι αριθμοί : </a:t>
            </a:r>
            <a:br>
              <a:rPr lang="el-GR" sz="3100" dirty="0" smtClean="0">
                <a:solidFill>
                  <a:srgbClr val="FF0000"/>
                </a:solidFill>
              </a:rPr>
            </a:br>
            <a:r>
              <a:rPr lang="el-GR" sz="3100" dirty="0" smtClean="0">
                <a:solidFill>
                  <a:srgbClr val="FF0000"/>
                </a:solidFill>
              </a:rPr>
              <a:t>24, 7, 11, 13, 65, 39, 5.</a:t>
            </a:r>
            <a:r>
              <a:rPr lang="el-GR" sz="2800" dirty="0" smtClean="0"/>
              <a:t/>
            </a:r>
            <a:br>
              <a:rPr lang="el-GR" sz="2800" dirty="0" smtClean="0"/>
            </a:br>
            <a:endParaRPr lang="el-GR" sz="2800" dirty="0"/>
          </a:p>
        </p:txBody>
      </p:sp>
      <p:sp>
        <p:nvSpPr>
          <p:cNvPr id="3" name="2 - Θέση περιεχομένου"/>
          <p:cNvSpPr>
            <a:spLocks noGrp="1"/>
          </p:cNvSpPr>
          <p:nvPr>
            <p:ph idx="1"/>
          </p:nvPr>
        </p:nvSpPr>
        <p:spPr/>
        <p:txBody>
          <a:bodyPr>
            <a:normAutofit/>
          </a:bodyPr>
          <a:lstStyle/>
          <a:p>
            <a:r>
              <a:rPr lang="el-GR" dirty="0" smtClean="0"/>
              <a:t>α) Να σχεδιάσετε την παραπάνω δομή.</a:t>
            </a:r>
          </a:p>
        </p:txBody>
      </p:sp>
      <p:graphicFrame>
        <p:nvGraphicFramePr>
          <p:cNvPr id="4" name="3 - Πίνακας"/>
          <p:cNvGraphicFramePr>
            <a:graphicFrameLocks noGrp="1"/>
          </p:cNvGraphicFramePr>
          <p:nvPr/>
        </p:nvGraphicFramePr>
        <p:xfrm>
          <a:off x="3357555" y="2353881"/>
          <a:ext cx="1749750" cy="3146821"/>
        </p:xfrm>
        <a:graphic>
          <a:graphicData uri="http://schemas.openxmlformats.org/drawingml/2006/table">
            <a:tbl>
              <a:tblPr/>
              <a:tblGrid>
                <a:gridCol w="583250"/>
                <a:gridCol w="583250"/>
                <a:gridCol w="583250"/>
              </a:tblGrid>
              <a:tr h="368935">
                <a:tc>
                  <a:txBody>
                    <a:bodyPr/>
                    <a:lstStyle/>
                    <a:p>
                      <a:pPr algn="r">
                        <a:lnSpc>
                          <a:spcPct val="115000"/>
                        </a:lnSpc>
                        <a:spcBef>
                          <a:spcPts val="600"/>
                        </a:spcBef>
                        <a:spcAft>
                          <a:spcPts val="0"/>
                        </a:spcAft>
                        <a:tabLst>
                          <a:tab pos="125095" algn="l"/>
                        </a:tabLst>
                      </a:pPr>
                      <a:r>
                        <a:rPr lang="el-GR" sz="1100" dirty="0">
                          <a:latin typeface="Calibri"/>
                          <a:ea typeface="Times New Roman"/>
                          <a:cs typeface="Times New Roman"/>
                        </a:rPr>
                        <a:t>8</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r h="564276">
                <a:tc>
                  <a:txBody>
                    <a:bodyPr/>
                    <a:lstStyle/>
                    <a:p>
                      <a:pPr algn="r">
                        <a:lnSpc>
                          <a:spcPct val="115000"/>
                        </a:lnSpc>
                        <a:spcAft>
                          <a:spcPts val="0"/>
                        </a:spcAft>
                        <a:tabLst>
                          <a:tab pos="125095" algn="l"/>
                        </a:tabLst>
                      </a:pPr>
                      <a:r>
                        <a:rPr lang="el-GR" sz="1100">
                          <a:latin typeface="Calibri"/>
                          <a:ea typeface="Times New Roman"/>
                          <a:cs typeface="Times New Roman"/>
                        </a:rPr>
                        <a:t>7</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dirty="0">
                          <a:latin typeface="Calibri"/>
                          <a:ea typeface="Times New Roman"/>
                          <a:cs typeface="Times New Roman"/>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r>
                        <a:rPr lang="en-US" sz="1100" b="1">
                          <a:latin typeface="Calibri"/>
                          <a:ea typeface="Times New Roman"/>
                          <a:cs typeface="Times New Roman"/>
                        </a:rPr>
                        <a:t>top=7</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r h="368935">
                <a:tc>
                  <a:txBody>
                    <a:bodyPr/>
                    <a:lstStyle/>
                    <a:p>
                      <a:pPr algn="r">
                        <a:lnSpc>
                          <a:spcPct val="115000"/>
                        </a:lnSpc>
                        <a:spcAft>
                          <a:spcPts val="0"/>
                        </a:spcAft>
                        <a:tabLst>
                          <a:tab pos="125095" algn="l"/>
                        </a:tabLst>
                      </a:pPr>
                      <a:r>
                        <a:rPr lang="el-GR" sz="1100">
                          <a:latin typeface="Calibri"/>
                          <a:ea typeface="Times New Roman"/>
                          <a:cs typeface="Times New Roman"/>
                        </a:rPr>
                        <a:t>6</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dirty="0">
                          <a:latin typeface="Calibri"/>
                          <a:ea typeface="Times New Roman"/>
                          <a:cs typeface="Times New Roman"/>
                        </a:rPr>
                        <a:t>39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r h="368935">
                <a:tc>
                  <a:txBody>
                    <a:bodyPr/>
                    <a:lstStyle/>
                    <a:p>
                      <a:pPr algn="r">
                        <a:lnSpc>
                          <a:spcPct val="115000"/>
                        </a:lnSpc>
                        <a:spcAft>
                          <a:spcPts val="0"/>
                        </a:spcAft>
                        <a:tabLst>
                          <a:tab pos="125095" algn="l"/>
                        </a:tabLst>
                      </a:pPr>
                      <a:r>
                        <a:rPr lang="el-GR" sz="1100">
                          <a:latin typeface="Calibri"/>
                          <a:ea typeface="Times New Roman"/>
                          <a:cs typeface="Times New Roman"/>
                        </a:rPr>
                        <a:t>5</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65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r h="368935">
                <a:tc>
                  <a:txBody>
                    <a:bodyPr/>
                    <a:lstStyle/>
                    <a:p>
                      <a:pPr algn="r">
                        <a:lnSpc>
                          <a:spcPct val="115000"/>
                        </a:lnSpc>
                        <a:spcAft>
                          <a:spcPts val="0"/>
                        </a:spcAft>
                        <a:tabLst>
                          <a:tab pos="125095" algn="l"/>
                        </a:tabLst>
                      </a:pPr>
                      <a:r>
                        <a:rPr lang="el-GR" sz="1100">
                          <a:latin typeface="Calibri"/>
                          <a:ea typeface="Times New Roman"/>
                          <a:cs typeface="Times New Roman"/>
                        </a:rPr>
                        <a:t>4</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r h="368935">
                <a:tc>
                  <a:txBody>
                    <a:bodyPr/>
                    <a:lstStyle/>
                    <a:p>
                      <a:pPr algn="r">
                        <a:lnSpc>
                          <a:spcPct val="115000"/>
                        </a:lnSpc>
                        <a:spcAft>
                          <a:spcPts val="0"/>
                        </a:spcAft>
                        <a:tabLst>
                          <a:tab pos="125095" algn="l"/>
                        </a:tabLst>
                      </a:pPr>
                      <a:r>
                        <a:rPr lang="el-GR" sz="1100">
                          <a:latin typeface="Calibri"/>
                          <a:ea typeface="Times New Roman"/>
                          <a:cs typeface="Times New Roman"/>
                        </a:rPr>
                        <a:t>3</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r h="368935">
                <a:tc>
                  <a:txBody>
                    <a:bodyPr/>
                    <a:lstStyle/>
                    <a:p>
                      <a:pPr algn="r">
                        <a:lnSpc>
                          <a:spcPct val="115000"/>
                        </a:lnSpc>
                        <a:spcAft>
                          <a:spcPts val="0"/>
                        </a:spcAft>
                        <a:tabLst>
                          <a:tab pos="125095" algn="l"/>
                        </a:tabLst>
                      </a:pPr>
                      <a:r>
                        <a:rPr lang="el-GR" sz="1100">
                          <a:latin typeface="Calibri"/>
                          <a:ea typeface="Times New Roman"/>
                          <a:cs typeface="Times New Roman"/>
                        </a:rPr>
                        <a:t>2</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r h="368935">
                <a:tc>
                  <a:txBody>
                    <a:bodyPr/>
                    <a:lstStyle/>
                    <a:p>
                      <a:pPr algn="r">
                        <a:lnSpc>
                          <a:spcPct val="115000"/>
                        </a:lnSpc>
                        <a:spcAft>
                          <a:spcPts val="0"/>
                        </a:spcAft>
                        <a:tabLst>
                          <a:tab pos="125095" algn="l"/>
                        </a:tabLst>
                      </a:pPr>
                      <a:r>
                        <a:rPr lang="el-GR" sz="1100">
                          <a:latin typeface="Calibri"/>
                          <a:ea typeface="Times New Roman"/>
                          <a:cs typeface="Times New Roman"/>
                        </a:rPr>
                        <a:t>1</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24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solidFill>
                  <a:srgbClr val="FF0000"/>
                </a:solidFill>
              </a:rPr>
              <a:t>Σε μια στοίβα έχουν τοποθετηθεί κατά σειρά οι αριθμοί : 24, 7, 11, 13, 65, 39, 5.</a:t>
            </a:r>
            <a:endParaRPr lang="el-GR" sz="2800" dirty="0">
              <a:solidFill>
                <a:srgbClr val="FF0000"/>
              </a:solidFill>
            </a:endParaRPr>
          </a:p>
        </p:txBody>
      </p:sp>
      <p:sp>
        <p:nvSpPr>
          <p:cNvPr id="3" name="2 - Θέση περιεχομένου"/>
          <p:cNvSpPr>
            <a:spLocks noGrp="1"/>
          </p:cNvSpPr>
          <p:nvPr>
            <p:ph idx="1"/>
          </p:nvPr>
        </p:nvSpPr>
        <p:spPr>
          <a:xfrm>
            <a:off x="457200" y="1600201"/>
            <a:ext cx="4543428" cy="1900238"/>
          </a:xfrm>
        </p:spPr>
        <p:txBody>
          <a:bodyPr>
            <a:normAutofit fontScale="92500" lnSpcReduction="10000"/>
          </a:bodyPr>
          <a:lstStyle/>
          <a:p>
            <a:r>
              <a:rPr lang="el-GR" dirty="0" smtClean="0"/>
              <a:t>β) Ποια θα είναι η τιμή του δείκτη της παραπάνω στοίβας;</a:t>
            </a:r>
          </a:p>
          <a:p>
            <a:r>
              <a:rPr lang="en-US" dirty="0" smtClean="0"/>
              <a:t> top=7</a:t>
            </a:r>
            <a:endParaRPr lang="el-GR" dirty="0" smtClean="0"/>
          </a:p>
          <a:p>
            <a:endParaRPr lang="el-GR" dirty="0" smtClean="0"/>
          </a:p>
          <a:p>
            <a:endParaRPr lang="el-GR" dirty="0" smtClean="0"/>
          </a:p>
          <a:p>
            <a:pPr>
              <a:buNone/>
            </a:pPr>
            <a:endParaRPr lang="el-GR" dirty="0" smtClean="0"/>
          </a:p>
          <a:p>
            <a:endParaRPr lang="el-GR" dirty="0"/>
          </a:p>
        </p:txBody>
      </p:sp>
      <p:graphicFrame>
        <p:nvGraphicFramePr>
          <p:cNvPr id="5" name="6 - Θέση περιεχομένου"/>
          <p:cNvGraphicFramePr>
            <a:graphicFrameLocks/>
          </p:cNvGraphicFramePr>
          <p:nvPr/>
        </p:nvGraphicFramePr>
        <p:xfrm>
          <a:off x="6357950" y="1785924"/>
          <a:ext cx="1643073" cy="2857520"/>
        </p:xfrm>
        <a:graphic>
          <a:graphicData uri="http://schemas.openxmlformats.org/drawingml/2006/table">
            <a:tbl>
              <a:tblPr/>
              <a:tblGrid>
                <a:gridCol w="547691"/>
                <a:gridCol w="547691"/>
                <a:gridCol w="547691"/>
              </a:tblGrid>
              <a:tr h="357190">
                <a:tc>
                  <a:txBody>
                    <a:bodyPr/>
                    <a:lstStyle/>
                    <a:p>
                      <a:pPr algn="r">
                        <a:lnSpc>
                          <a:spcPct val="115000"/>
                        </a:lnSpc>
                        <a:spcBef>
                          <a:spcPts val="600"/>
                        </a:spcBef>
                        <a:spcAft>
                          <a:spcPts val="0"/>
                        </a:spcAft>
                        <a:tabLst>
                          <a:tab pos="125095" algn="l"/>
                        </a:tabLst>
                      </a:pPr>
                      <a:r>
                        <a:rPr lang="el-GR" sz="1100" dirty="0">
                          <a:latin typeface="Calibri"/>
                          <a:ea typeface="Times New Roman"/>
                          <a:cs typeface="Times New Roman"/>
                        </a:rPr>
                        <a:t>8</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r h="357190">
                <a:tc>
                  <a:txBody>
                    <a:bodyPr/>
                    <a:lstStyle/>
                    <a:p>
                      <a:pPr algn="r">
                        <a:lnSpc>
                          <a:spcPct val="115000"/>
                        </a:lnSpc>
                        <a:spcAft>
                          <a:spcPts val="0"/>
                        </a:spcAft>
                        <a:tabLst>
                          <a:tab pos="125095" algn="l"/>
                        </a:tabLst>
                      </a:pPr>
                      <a:r>
                        <a:rPr lang="el-GR" sz="1100">
                          <a:latin typeface="Calibri"/>
                          <a:ea typeface="Times New Roman"/>
                          <a:cs typeface="Times New Roman"/>
                        </a:rPr>
                        <a:t>7</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dirty="0">
                          <a:latin typeface="Calibri"/>
                          <a:ea typeface="Times New Roman"/>
                          <a:cs typeface="Times New Roman"/>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r>
                        <a:rPr lang="en-US" sz="1100" b="1">
                          <a:latin typeface="Calibri"/>
                          <a:ea typeface="Times New Roman"/>
                          <a:cs typeface="Times New Roman"/>
                        </a:rPr>
                        <a:t>top=7</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r h="357190">
                <a:tc>
                  <a:txBody>
                    <a:bodyPr/>
                    <a:lstStyle/>
                    <a:p>
                      <a:pPr algn="r">
                        <a:lnSpc>
                          <a:spcPct val="115000"/>
                        </a:lnSpc>
                        <a:spcAft>
                          <a:spcPts val="0"/>
                        </a:spcAft>
                        <a:tabLst>
                          <a:tab pos="125095" algn="l"/>
                        </a:tabLst>
                      </a:pPr>
                      <a:r>
                        <a:rPr lang="el-GR" sz="1100">
                          <a:latin typeface="Calibri"/>
                          <a:ea typeface="Times New Roman"/>
                          <a:cs typeface="Times New Roman"/>
                        </a:rPr>
                        <a:t>6</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dirty="0">
                          <a:latin typeface="Calibri"/>
                          <a:ea typeface="Times New Roman"/>
                          <a:cs typeface="Times New Roman"/>
                        </a:rPr>
                        <a:t>39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r h="357190">
                <a:tc>
                  <a:txBody>
                    <a:bodyPr/>
                    <a:lstStyle/>
                    <a:p>
                      <a:pPr algn="r">
                        <a:lnSpc>
                          <a:spcPct val="115000"/>
                        </a:lnSpc>
                        <a:spcAft>
                          <a:spcPts val="0"/>
                        </a:spcAft>
                        <a:tabLst>
                          <a:tab pos="125095" algn="l"/>
                        </a:tabLst>
                      </a:pPr>
                      <a:r>
                        <a:rPr lang="el-GR" sz="1100">
                          <a:latin typeface="Calibri"/>
                          <a:ea typeface="Times New Roman"/>
                          <a:cs typeface="Times New Roman"/>
                        </a:rPr>
                        <a:t>5</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65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r h="357190">
                <a:tc>
                  <a:txBody>
                    <a:bodyPr/>
                    <a:lstStyle/>
                    <a:p>
                      <a:pPr algn="r">
                        <a:lnSpc>
                          <a:spcPct val="115000"/>
                        </a:lnSpc>
                        <a:spcAft>
                          <a:spcPts val="0"/>
                        </a:spcAft>
                        <a:tabLst>
                          <a:tab pos="125095" algn="l"/>
                        </a:tabLst>
                      </a:pPr>
                      <a:r>
                        <a:rPr lang="el-GR" sz="1100">
                          <a:latin typeface="Calibri"/>
                          <a:ea typeface="Times New Roman"/>
                          <a:cs typeface="Times New Roman"/>
                        </a:rPr>
                        <a:t>4</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r h="357190">
                <a:tc>
                  <a:txBody>
                    <a:bodyPr/>
                    <a:lstStyle/>
                    <a:p>
                      <a:pPr algn="r">
                        <a:lnSpc>
                          <a:spcPct val="115000"/>
                        </a:lnSpc>
                        <a:spcAft>
                          <a:spcPts val="0"/>
                        </a:spcAft>
                        <a:tabLst>
                          <a:tab pos="125095" algn="l"/>
                        </a:tabLst>
                      </a:pPr>
                      <a:r>
                        <a:rPr lang="el-GR" sz="1100">
                          <a:latin typeface="Calibri"/>
                          <a:ea typeface="Times New Roman"/>
                          <a:cs typeface="Times New Roman"/>
                        </a:rPr>
                        <a:t>3</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r h="357190">
                <a:tc>
                  <a:txBody>
                    <a:bodyPr/>
                    <a:lstStyle/>
                    <a:p>
                      <a:pPr algn="r">
                        <a:lnSpc>
                          <a:spcPct val="115000"/>
                        </a:lnSpc>
                        <a:spcAft>
                          <a:spcPts val="0"/>
                        </a:spcAft>
                        <a:tabLst>
                          <a:tab pos="125095" algn="l"/>
                        </a:tabLst>
                      </a:pPr>
                      <a:r>
                        <a:rPr lang="el-GR" sz="1100">
                          <a:latin typeface="Calibri"/>
                          <a:ea typeface="Times New Roman"/>
                          <a:cs typeface="Times New Roman"/>
                        </a:rPr>
                        <a:t>2</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r h="357190">
                <a:tc>
                  <a:txBody>
                    <a:bodyPr/>
                    <a:lstStyle/>
                    <a:p>
                      <a:pPr algn="r">
                        <a:lnSpc>
                          <a:spcPct val="115000"/>
                        </a:lnSpc>
                        <a:spcAft>
                          <a:spcPts val="0"/>
                        </a:spcAft>
                        <a:tabLst>
                          <a:tab pos="125095" algn="l"/>
                        </a:tabLst>
                      </a:pPr>
                      <a:r>
                        <a:rPr lang="el-GR" sz="1100">
                          <a:latin typeface="Calibri"/>
                          <a:ea typeface="Times New Roman"/>
                          <a:cs typeface="Times New Roman"/>
                        </a:rPr>
                        <a:t>1</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24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solidFill>
                  <a:srgbClr val="FF0000"/>
                </a:solidFill>
              </a:rPr>
              <a:t>Σε μια στοίβα έχουν τοποθετηθεί κατά σειρά οι αριθμοί : 24, 7, 11, 13, 65, 39, 5.</a:t>
            </a:r>
            <a:endParaRPr lang="el-GR" sz="2800" dirty="0">
              <a:solidFill>
                <a:srgbClr val="FF0000"/>
              </a:solidFill>
            </a:endParaRPr>
          </a:p>
        </p:txBody>
      </p:sp>
      <p:sp>
        <p:nvSpPr>
          <p:cNvPr id="3" name="2 - Θέση περιεχομένου"/>
          <p:cNvSpPr>
            <a:spLocks noGrp="1"/>
          </p:cNvSpPr>
          <p:nvPr>
            <p:ph idx="1"/>
          </p:nvPr>
        </p:nvSpPr>
        <p:spPr>
          <a:xfrm>
            <a:off x="457200" y="1600200"/>
            <a:ext cx="4829180" cy="4525963"/>
          </a:xfrm>
        </p:spPr>
        <p:txBody>
          <a:bodyPr>
            <a:normAutofit fontScale="92500" lnSpcReduction="10000"/>
          </a:bodyPr>
          <a:lstStyle/>
          <a:p>
            <a:r>
              <a:rPr lang="el-GR" dirty="0" smtClean="0"/>
              <a:t>γ) Αν θέλετε να τοποθετήσετε τον αριθμό 25 στην στοίβα, ποια λειτουργία θα χρησιμοποιήσετε;</a:t>
            </a:r>
          </a:p>
          <a:p>
            <a:r>
              <a:rPr lang="el-GR" dirty="0" smtClean="0"/>
              <a:t> Ώθηση</a:t>
            </a:r>
          </a:p>
          <a:p>
            <a:r>
              <a:rPr lang="el-GR" dirty="0" smtClean="0"/>
              <a:t>δ) Ποια θα είναι η τιμή του δείκτη μετά την λειτουργία αυτή; </a:t>
            </a:r>
          </a:p>
          <a:p>
            <a:r>
              <a:rPr lang="el-GR" dirty="0" smtClean="0"/>
              <a:t> </a:t>
            </a:r>
            <a:r>
              <a:rPr lang="en-US" dirty="0" smtClean="0"/>
              <a:t>top=8</a:t>
            </a:r>
            <a:endParaRPr lang="el-GR" dirty="0" smtClean="0"/>
          </a:p>
          <a:p>
            <a:endParaRPr lang="el-GR" dirty="0" smtClean="0"/>
          </a:p>
          <a:p>
            <a:endParaRPr lang="el-GR" dirty="0"/>
          </a:p>
        </p:txBody>
      </p:sp>
      <p:graphicFrame>
        <p:nvGraphicFramePr>
          <p:cNvPr id="5" name="6 - Θέση περιεχομένου"/>
          <p:cNvGraphicFramePr>
            <a:graphicFrameLocks/>
          </p:cNvGraphicFramePr>
          <p:nvPr/>
        </p:nvGraphicFramePr>
        <p:xfrm>
          <a:off x="6500826" y="2928934"/>
          <a:ext cx="1643073" cy="2829952"/>
        </p:xfrm>
        <a:graphic>
          <a:graphicData uri="http://schemas.openxmlformats.org/drawingml/2006/table">
            <a:tbl>
              <a:tblPr/>
              <a:tblGrid>
                <a:gridCol w="547691"/>
                <a:gridCol w="547691"/>
                <a:gridCol w="547691"/>
              </a:tblGrid>
              <a:tr h="394169">
                <a:tc>
                  <a:txBody>
                    <a:bodyPr/>
                    <a:lstStyle/>
                    <a:p>
                      <a:pPr algn="r">
                        <a:lnSpc>
                          <a:spcPct val="115000"/>
                        </a:lnSpc>
                        <a:spcBef>
                          <a:spcPts val="600"/>
                        </a:spcBef>
                        <a:spcAft>
                          <a:spcPts val="0"/>
                        </a:spcAft>
                        <a:tabLst>
                          <a:tab pos="125095" algn="l"/>
                        </a:tabLst>
                      </a:pPr>
                      <a:r>
                        <a:rPr lang="el-GR" sz="1100" dirty="0">
                          <a:latin typeface="Calibri"/>
                          <a:ea typeface="Times New Roman"/>
                          <a:cs typeface="Times New Roman"/>
                        </a:rPr>
                        <a:t>8</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kern="1200" dirty="0" smtClean="0">
                          <a:solidFill>
                            <a:schemeClr val="tx1"/>
                          </a:solidFill>
                          <a:latin typeface="Calibri"/>
                          <a:ea typeface="Times New Roman"/>
                          <a:cs typeface="Times New Roman"/>
                        </a:rPr>
                        <a:t>25</a:t>
                      </a:r>
                      <a:endParaRPr lang="el-GR" sz="1100" kern="1200" dirty="0">
                        <a:solidFill>
                          <a:schemeClr val="tx1"/>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100" b="1" dirty="0" smtClean="0">
                          <a:latin typeface="+mn-lt"/>
                          <a:ea typeface="Times New Roman"/>
                          <a:cs typeface="Times New Roman"/>
                        </a:rPr>
                        <a:t>Top=</a:t>
                      </a:r>
                      <a:r>
                        <a:rPr lang="el-GR" sz="1100" b="1" dirty="0" smtClean="0">
                          <a:latin typeface="+mn-lt"/>
                          <a:ea typeface="Times New Roman"/>
                          <a:cs typeface="Times New Roman"/>
                        </a:rPr>
                        <a:t>8</a:t>
                      </a:r>
                      <a:endParaRPr lang="el-GR" sz="1100" dirty="0" smtClean="0">
                        <a:latin typeface="+mn-lt"/>
                        <a:ea typeface="Times New Roman"/>
                        <a:cs typeface="Times New Roman"/>
                      </a:endParaRPr>
                    </a:p>
                    <a:p>
                      <a:pPr algn="ctr">
                        <a:lnSpc>
                          <a:spcPct val="115000"/>
                        </a:lnSpc>
                        <a:spcAft>
                          <a:spcPts val="0"/>
                        </a:spcAft>
                      </a:pP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r h="347969">
                <a:tc>
                  <a:txBody>
                    <a:bodyPr/>
                    <a:lstStyle/>
                    <a:p>
                      <a:pPr algn="r">
                        <a:lnSpc>
                          <a:spcPct val="115000"/>
                        </a:lnSpc>
                        <a:spcAft>
                          <a:spcPts val="0"/>
                        </a:spcAft>
                        <a:tabLst>
                          <a:tab pos="125095" algn="l"/>
                        </a:tabLst>
                      </a:pPr>
                      <a:r>
                        <a:rPr lang="el-GR" sz="1100">
                          <a:latin typeface="Calibri"/>
                          <a:ea typeface="Times New Roman"/>
                          <a:cs typeface="Times New Roman"/>
                        </a:rPr>
                        <a:t>7</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dirty="0">
                          <a:latin typeface="Calibri"/>
                          <a:ea typeface="Times New Roman"/>
                          <a:cs typeface="Times New Roman"/>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r h="347969">
                <a:tc>
                  <a:txBody>
                    <a:bodyPr/>
                    <a:lstStyle/>
                    <a:p>
                      <a:pPr algn="r">
                        <a:lnSpc>
                          <a:spcPct val="115000"/>
                        </a:lnSpc>
                        <a:spcAft>
                          <a:spcPts val="0"/>
                        </a:spcAft>
                        <a:tabLst>
                          <a:tab pos="125095" algn="l"/>
                        </a:tabLst>
                      </a:pPr>
                      <a:r>
                        <a:rPr lang="el-GR" sz="1100">
                          <a:latin typeface="Calibri"/>
                          <a:ea typeface="Times New Roman"/>
                          <a:cs typeface="Times New Roman"/>
                        </a:rPr>
                        <a:t>6</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39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r h="347969">
                <a:tc>
                  <a:txBody>
                    <a:bodyPr/>
                    <a:lstStyle/>
                    <a:p>
                      <a:pPr algn="r">
                        <a:lnSpc>
                          <a:spcPct val="115000"/>
                        </a:lnSpc>
                        <a:spcAft>
                          <a:spcPts val="0"/>
                        </a:spcAft>
                        <a:tabLst>
                          <a:tab pos="125095" algn="l"/>
                        </a:tabLst>
                      </a:pPr>
                      <a:r>
                        <a:rPr lang="el-GR" sz="1100">
                          <a:latin typeface="Calibri"/>
                          <a:ea typeface="Times New Roman"/>
                          <a:cs typeface="Times New Roman"/>
                        </a:rPr>
                        <a:t>5</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65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r h="347969">
                <a:tc>
                  <a:txBody>
                    <a:bodyPr/>
                    <a:lstStyle/>
                    <a:p>
                      <a:pPr algn="r">
                        <a:lnSpc>
                          <a:spcPct val="115000"/>
                        </a:lnSpc>
                        <a:spcAft>
                          <a:spcPts val="0"/>
                        </a:spcAft>
                        <a:tabLst>
                          <a:tab pos="125095" algn="l"/>
                        </a:tabLst>
                      </a:pPr>
                      <a:r>
                        <a:rPr lang="el-GR" sz="1100">
                          <a:latin typeface="Calibri"/>
                          <a:ea typeface="Times New Roman"/>
                          <a:cs typeface="Times New Roman"/>
                        </a:rPr>
                        <a:t>4</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r h="347969">
                <a:tc>
                  <a:txBody>
                    <a:bodyPr/>
                    <a:lstStyle/>
                    <a:p>
                      <a:pPr algn="r">
                        <a:lnSpc>
                          <a:spcPct val="115000"/>
                        </a:lnSpc>
                        <a:spcAft>
                          <a:spcPts val="0"/>
                        </a:spcAft>
                        <a:tabLst>
                          <a:tab pos="125095" algn="l"/>
                        </a:tabLst>
                      </a:pPr>
                      <a:r>
                        <a:rPr lang="el-GR" sz="1100">
                          <a:latin typeface="Calibri"/>
                          <a:ea typeface="Times New Roman"/>
                          <a:cs typeface="Times New Roman"/>
                        </a:rPr>
                        <a:t>3</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r h="347969">
                <a:tc>
                  <a:txBody>
                    <a:bodyPr/>
                    <a:lstStyle/>
                    <a:p>
                      <a:pPr algn="r">
                        <a:lnSpc>
                          <a:spcPct val="115000"/>
                        </a:lnSpc>
                        <a:spcAft>
                          <a:spcPts val="0"/>
                        </a:spcAft>
                        <a:tabLst>
                          <a:tab pos="125095" algn="l"/>
                        </a:tabLst>
                      </a:pPr>
                      <a:r>
                        <a:rPr lang="el-GR" sz="1100">
                          <a:latin typeface="Calibri"/>
                          <a:ea typeface="Times New Roman"/>
                          <a:cs typeface="Times New Roman"/>
                        </a:rPr>
                        <a:t>2</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r h="347969">
                <a:tc>
                  <a:txBody>
                    <a:bodyPr/>
                    <a:lstStyle/>
                    <a:p>
                      <a:pPr algn="r">
                        <a:lnSpc>
                          <a:spcPct val="115000"/>
                        </a:lnSpc>
                        <a:spcAft>
                          <a:spcPts val="0"/>
                        </a:spcAft>
                        <a:tabLst>
                          <a:tab pos="125095" algn="l"/>
                        </a:tabLst>
                      </a:pPr>
                      <a:r>
                        <a:rPr lang="el-GR" sz="1100">
                          <a:latin typeface="Calibri"/>
                          <a:ea typeface="Times New Roman"/>
                          <a:cs typeface="Times New Roman"/>
                        </a:rPr>
                        <a:t>1</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24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additive="base">
                                        <p:cTn id="3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dirty="0" smtClean="0">
                <a:solidFill>
                  <a:srgbClr val="FF0000"/>
                </a:solidFill>
              </a:rPr>
              <a:t>Σε μια στοίβα έχουν τοποθετηθεί κατά σειρά οι αριθμοί : 24, 7, 11, 13, 65, 39, 5</a:t>
            </a:r>
            <a:r>
              <a:rPr lang="el-GR" dirty="0" smtClean="0">
                <a:solidFill>
                  <a:srgbClr val="FF0000"/>
                </a:solidFill>
              </a:rPr>
              <a:t>.</a:t>
            </a:r>
            <a:endParaRPr lang="el-GR" dirty="0">
              <a:solidFill>
                <a:srgbClr val="FF0000"/>
              </a:solidFill>
            </a:endParaRPr>
          </a:p>
        </p:txBody>
      </p:sp>
      <p:graphicFrame>
        <p:nvGraphicFramePr>
          <p:cNvPr id="3" name="2 - Πίνακας"/>
          <p:cNvGraphicFramePr>
            <a:graphicFrameLocks noGrp="1"/>
          </p:cNvGraphicFramePr>
          <p:nvPr/>
        </p:nvGraphicFramePr>
        <p:xfrm>
          <a:off x="7143768" y="2285992"/>
          <a:ext cx="1571637" cy="2213427"/>
        </p:xfrm>
        <a:graphic>
          <a:graphicData uri="http://schemas.openxmlformats.org/drawingml/2006/table">
            <a:tbl>
              <a:tblPr/>
              <a:tblGrid>
                <a:gridCol w="523879"/>
                <a:gridCol w="523879"/>
                <a:gridCol w="523879"/>
              </a:tblGrid>
              <a:tr h="252095">
                <a:tc>
                  <a:txBody>
                    <a:bodyPr/>
                    <a:lstStyle/>
                    <a:p>
                      <a:pPr algn="r">
                        <a:lnSpc>
                          <a:spcPct val="115000"/>
                        </a:lnSpc>
                        <a:spcBef>
                          <a:spcPts val="600"/>
                        </a:spcBef>
                        <a:spcAft>
                          <a:spcPts val="0"/>
                        </a:spcAft>
                        <a:tabLst>
                          <a:tab pos="125095" algn="l"/>
                        </a:tabLst>
                      </a:pPr>
                      <a:r>
                        <a:rPr lang="el-GR" sz="1100" dirty="0">
                          <a:latin typeface="Calibri"/>
                          <a:ea typeface="Times New Roman"/>
                          <a:cs typeface="Times New Roman"/>
                        </a:rPr>
                        <a:t>8</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r h="252095">
                <a:tc>
                  <a:txBody>
                    <a:bodyPr/>
                    <a:lstStyle/>
                    <a:p>
                      <a:pPr algn="r">
                        <a:lnSpc>
                          <a:spcPct val="115000"/>
                        </a:lnSpc>
                        <a:spcAft>
                          <a:spcPts val="0"/>
                        </a:spcAft>
                        <a:tabLst>
                          <a:tab pos="125095" algn="l"/>
                        </a:tabLst>
                      </a:pPr>
                      <a:r>
                        <a:rPr lang="el-GR" sz="1100">
                          <a:latin typeface="Calibri"/>
                          <a:ea typeface="Times New Roman"/>
                          <a:cs typeface="Times New Roman"/>
                        </a:rPr>
                        <a:t>7</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dirty="0">
                          <a:latin typeface="Calibri"/>
                          <a:ea typeface="Times New Roman"/>
                          <a:cs typeface="Times New Roman"/>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r h="252095">
                <a:tc>
                  <a:txBody>
                    <a:bodyPr/>
                    <a:lstStyle/>
                    <a:p>
                      <a:pPr algn="r">
                        <a:lnSpc>
                          <a:spcPct val="115000"/>
                        </a:lnSpc>
                        <a:spcAft>
                          <a:spcPts val="0"/>
                        </a:spcAft>
                        <a:tabLst>
                          <a:tab pos="125095" algn="l"/>
                        </a:tabLst>
                      </a:pPr>
                      <a:r>
                        <a:rPr lang="el-GR" sz="1100">
                          <a:latin typeface="Calibri"/>
                          <a:ea typeface="Times New Roman"/>
                          <a:cs typeface="Times New Roman"/>
                        </a:rPr>
                        <a:t>6</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dirty="0">
                          <a:latin typeface="Calibri"/>
                          <a:ea typeface="Times New Roman"/>
                          <a:cs typeface="Times New Roman"/>
                        </a:rPr>
                        <a:t>39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r h="315285">
                <a:tc>
                  <a:txBody>
                    <a:bodyPr/>
                    <a:lstStyle/>
                    <a:p>
                      <a:pPr algn="r">
                        <a:lnSpc>
                          <a:spcPct val="115000"/>
                        </a:lnSpc>
                        <a:spcAft>
                          <a:spcPts val="0"/>
                        </a:spcAft>
                        <a:tabLst>
                          <a:tab pos="125095" algn="l"/>
                        </a:tabLst>
                      </a:pPr>
                      <a:r>
                        <a:rPr lang="el-GR" sz="1100">
                          <a:latin typeface="Calibri"/>
                          <a:ea typeface="Times New Roman"/>
                          <a:cs typeface="Times New Roman"/>
                        </a:rPr>
                        <a:t>5</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65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r h="277504">
                <a:tc>
                  <a:txBody>
                    <a:bodyPr/>
                    <a:lstStyle/>
                    <a:p>
                      <a:pPr algn="r">
                        <a:lnSpc>
                          <a:spcPct val="115000"/>
                        </a:lnSpc>
                        <a:spcAft>
                          <a:spcPts val="0"/>
                        </a:spcAft>
                        <a:tabLst>
                          <a:tab pos="125095" algn="l"/>
                        </a:tabLst>
                      </a:pPr>
                      <a:r>
                        <a:rPr lang="el-GR" sz="1100">
                          <a:latin typeface="Calibri"/>
                          <a:ea typeface="Times New Roman"/>
                          <a:cs typeface="Times New Roman"/>
                        </a:rPr>
                        <a:t>4</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100" b="1" dirty="0" smtClean="0">
                          <a:latin typeface="+mn-lt"/>
                          <a:ea typeface="Times New Roman"/>
                          <a:cs typeface="Times New Roman"/>
                        </a:rPr>
                        <a:t>top=</a:t>
                      </a:r>
                      <a:r>
                        <a:rPr lang="el-GR" sz="1100" b="1" dirty="0" smtClean="0">
                          <a:latin typeface="+mn-lt"/>
                          <a:ea typeface="Times New Roman"/>
                          <a:cs typeface="Times New Roman"/>
                        </a:rPr>
                        <a:t>4</a:t>
                      </a:r>
                      <a:endParaRPr lang="el-GR" sz="1100" dirty="0" smtClean="0">
                        <a:latin typeface="+mn-lt"/>
                        <a:ea typeface="Times New Roman"/>
                        <a:cs typeface="Times New Roman"/>
                      </a:endParaRPr>
                    </a:p>
                    <a:p>
                      <a:pPr algn="ctr">
                        <a:lnSpc>
                          <a:spcPct val="115000"/>
                        </a:lnSpc>
                        <a:spcAft>
                          <a:spcPts val="0"/>
                        </a:spcAft>
                      </a:pP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r h="252095">
                <a:tc>
                  <a:txBody>
                    <a:bodyPr/>
                    <a:lstStyle/>
                    <a:p>
                      <a:pPr algn="r">
                        <a:lnSpc>
                          <a:spcPct val="115000"/>
                        </a:lnSpc>
                        <a:spcAft>
                          <a:spcPts val="0"/>
                        </a:spcAft>
                        <a:tabLst>
                          <a:tab pos="125095" algn="l"/>
                        </a:tabLst>
                      </a:pPr>
                      <a:r>
                        <a:rPr lang="el-GR" sz="1100">
                          <a:latin typeface="Calibri"/>
                          <a:ea typeface="Times New Roman"/>
                          <a:cs typeface="Times New Roman"/>
                        </a:rPr>
                        <a:t>3</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r h="252095">
                <a:tc>
                  <a:txBody>
                    <a:bodyPr/>
                    <a:lstStyle/>
                    <a:p>
                      <a:pPr algn="r">
                        <a:lnSpc>
                          <a:spcPct val="115000"/>
                        </a:lnSpc>
                        <a:spcAft>
                          <a:spcPts val="0"/>
                        </a:spcAft>
                        <a:tabLst>
                          <a:tab pos="125095" algn="l"/>
                        </a:tabLst>
                      </a:pPr>
                      <a:r>
                        <a:rPr lang="el-GR" sz="1100">
                          <a:latin typeface="Calibri"/>
                          <a:ea typeface="Times New Roman"/>
                          <a:cs typeface="Times New Roman"/>
                        </a:rPr>
                        <a:t>2</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r h="252095">
                <a:tc>
                  <a:txBody>
                    <a:bodyPr/>
                    <a:lstStyle/>
                    <a:p>
                      <a:pPr algn="r">
                        <a:lnSpc>
                          <a:spcPct val="115000"/>
                        </a:lnSpc>
                        <a:spcAft>
                          <a:spcPts val="0"/>
                        </a:spcAft>
                        <a:tabLst>
                          <a:tab pos="125095" algn="l"/>
                        </a:tabLst>
                      </a:pPr>
                      <a:r>
                        <a:rPr lang="el-GR" sz="1100">
                          <a:latin typeface="Calibri"/>
                          <a:ea typeface="Times New Roman"/>
                          <a:cs typeface="Times New Roman"/>
                        </a:rPr>
                        <a:t>1</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24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bl>
          </a:graphicData>
        </a:graphic>
      </p:graphicFrame>
      <p:sp>
        <p:nvSpPr>
          <p:cNvPr id="5" name="2 - Θέση περιεχομένου"/>
          <p:cNvSpPr txBox="1">
            <a:spLocks/>
          </p:cNvSpPr>
          <p:nvPr/>
        </p:nvSpPr>
        <p:spPr>
          <a:xfrm>
            <a:off x="357158" y="1643050"/>
            <a:ext cx="6500858" cy="45259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800" b="0" i="0" u="none" strike="noStrike" kern="1200" cap="none" spc="0" normalizeH="0" baseline="0" noProof="0" dirty="0" smtClean="0">
                <a:ln>
                  <a:noFill/>
                </a:ln>
                <a:solidFill>
                  <a:schemeClr val="tx1"/>
                </a:solidFill>
                <a:effectLst/>
                <a:uLnTx/>
                <a:uFillTx/>
                <a:latin typeface="+mn-lt"/>
                <a:ea typeface="+mn-ea"/>
                <a:cs typeface="+mn-cs"/>
              </a:rPr>
              <a:t>ε) Αν θέλετε να εξάγετε τον αριθμό 65 από τη στοίβα, ποια λειτουργία θα χρησιμοποιήσετε;</a:t>
            </a:r>
          </a:p>
          <a:p>
            <a:pPr marL="342900" lvl="0" indent="-342900">
              <a:spcBef>
                <a:spcPct val="20000"/>
              </a:spcBef>
              <a:buFont typeface="Arial" pitchFamily="34" charset="0"/>
              <a:buChar char="•"/>
              <a:defRPr/>
            </a:pPr>
            <a:r>
              <a:rPr kumimoji="0" lang="el-GR" sz="2800" b="0" i="0" u="none" strike="noStrike" kern="1200" cap="none" spc="0" normalizeH="0" baseline="0" noProof="0" dirty="0" smtClean="0">
                <a:ln>
                  <a:noFill/>
                </a:ln>
                <a:solidFill>
                  <a:schemeClr val="tx1"/>
                </a:solidFill>
                <a:effectLst/>
                <a:uLnTx/>
                <a:uFillTx/>
                <a:latin typeface="+mn-lt"/>
                <a:ea typeface="+mn-ea"/>
                <a:cs typeface="+mn-cs"/>
              </a:rPr>
              <a:t> Απώθηση (Θα εκτελεστεί η λειτουργία της απώθησης τρεις φορές από την αρχική στοίβα).</a:t>
            </a:r>
            <a:r>
              <a:rPr lang="el-GR" sz="2800" dirty="0" smtClean="0"/>
              <a:t> </a:t>
            </a:r>
          </a:p>
          <a:p>
            <a:pPr marL="342900" lvl="0" indent="-342900">
              <a:spcBef>
                <a:spcPct val="20000"/>
              </a:spcBef>
              <a:buFont typeface="Arial" pitchFamily="34" charset="0"/>
              <a:buChar char="•"/>
              <a:defRPr/>
            </a:pPr>
            <a:endParaRPr lang="el-GR" sz="2800" dirty="0" smtClean="0"/>
          </a:p>
          <a:p>
            <a:pPr marL="342900" lvl="0" indent="-342900">
              <a:spcBef>
                <a:spcPct val="20000"/>
              </a:spcBef>
              <a:buFont typeface="Arial" pitchFamily="34" charset="0"/>
              <a:buChar char="•"/>
              <a:defRPr/>
            </a:pPr>
            <a:r>
              <a:rPr lang="el-GR" sz="2800" dirty="0" smtClean="0"/>
              <a:t>στ) Ποια θα είναι η τιμή του δείκτη μετά τη λειτουργία αυτή; </a:t>
            </a:r>
          </a:p>
          <a:p>
            <a:pPr>
              <a:buFont typeface="Arial" pitchFamily="34" charset="0"/>
              <a:buChar char="•"/>
            </a:pPr>
            <a:r>
              <a:rPr lang="el-GR" sz="2800" dirty="0" smtClean="0"/>
              <a:t>   </a:t>
            </a:r>
            <a:r>
              <a:rPr lang="en-US" sz="2800" dirty="0" smtClean="0"/>
              <a:t>top</a:t>
            </a:r>
            <a:r>
              <a:rPr lang="el-GR" sz="2800" dirty="0" smtClean="0"/>
              <a:t>=4</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l-GR"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00034" y="428604"/>
            <a:ext cx="7858180" cy="5078313"/>
          </a:xfrm>
          <a:prstGeom prst="rect">
            <a:avLst/>
          </a:prstGeom>
        </p:spPr>
        <p:txBody>
          <a:bodyPr wrap="square">
            <a:spAutoFit/>
          </a:bodyPr>
          <a:lstStyle/>
          <a:p>
            <a:r>
              <a:rPr lang="el-GR" b="1" dirty="0" smtClean="0">
                <a:solidFill>
                  <a:srgbClr val="FF0000"/>
                </a:solidFill>
              </a:rPr>
              <a:t>Παράδειγμα 4 </a:t>
            </a:r>
            <a:r>
              <a:rPr lang="el-GR" b="1" dirty="0" smtClean="0"/>
              <a:t>– </a:t>
            </a:r>
            <a:r>
              <a:rPr lang="el-GR" dirty="0" smtClean="0"/>
              <a:t>Επιβίβαση &amp; Αποβίβαση αυτοκινήτων σε πλοίο Ένα οχηματαγωγό πλοίο, χωρητικότητας 250 αυτοκινήτων, τα οποία δύνανται να τοποθετηθούν αποκλειστικά σε μία σειρά, εκτελεί το δρομολόγιο ΠΕΙΡΑΙΑΣ – ΑΙΓΙΝΑ. Στο λιμάνι του Πειραιά προσέρχονται τα οχήματα για αναχώρηση. Τα οχήματα που επιβιβάζονται πρώτα είναι αυτά που θα αποβιβαστούν τελευταία. </a:t>
            </a:r>
          </a:p>
          <a:p>
            <a:r>
              <a:rPr lang="el-GR" dirty="0" smtClean="0"/>
              <a:t>Να αναπτύξετε πρόγραμμα σε ΓΛΩΣΣΑ το οποίο: </a:t>
            </a:r>
            <a:endParaRPr lang="en-US" dirty="0" smtClean="0"/>
          </a:p>
          <a:p>
            <a:r>
              <a:rPr lang="el-GR" dirty="0" smtClean="0"/>
              <a:t>1. </a:t>
            </a:r>
            <a:r>
              <a:rPr lang="el-GR" b="1" dirty="0" smtClean="0">
                <a:solidFill>
                  <a:srgbClr val="00B050"/>
                </a:solidFill>
              </a:rPr>
              <a:t>Να υλοποιεί μενού </a:t>
            </a:r>
            <a:r>
              <a:rPr lang="el-GR" dirty="0" smtClean="0"/>
              <a:t>με τις επιλογές: 1. Επιβίβαση 2. Αποβίβαση 3. Έξοδος</a:t>
            </a:r>
          </a:p>
          <a:p>
            <a:r>
              <a:rPr lang="el-GR" dirty="0" smtClean="0"/>
              <a:t> 2. Στην περίπτωση που επιλεχθεί </a:t>
            </a:r>
            <a:r>
              <a:rPr lang="el-GR" dirty="0" smtClean="0">
                <a:solidFill>
                  <a:srgbClr val="00B050"/>
                </a:solidFill>
              </a:rPr>
              <a:t>η Επιβίβαση</a:t>
            </a:r>
            <a:r>
              <a:rPr lang="el-GR" dirty="0" smtClean="0"/>
              <a:t>, να </a:t>
            </a:r>
            <a:r>
              <a:rPr lang="el-GR" b="1" dirty="0" smtClean="0">
                <a:solidFill>
                  <a:srgbClr val="00B050"/>
                </a:solidFill>
              </a:rPr>
              <a:t>διαβάζει τον αριθμό κυκλοφορίας</a:t>
            </a:r>
            <a:r>
              <a:rPr lang="el-GR" dirty="0" smtClean="0"/>
              <a:t> καθενός από τα οχήματα που προσέρχονται και ο αριθμός κυκλοφορίας του </a:t>
            </a:r>
            <a:r>
              <a:rPr lang="el-GR" b="1" dirty="0" smtClean="0">
                <a:solidFill>
                  <a:srgbClr val="00B050"/>
                </a:solidFill>
              </a:rPr>
              <a:t>να καταχωρείται στη στοίβα ΟΧΗΜΑΤΑ</a:t>
            </a:r>
            <a:r>
              <a:rPr lang="el-GR" dirty="0" smtClean="0"/>
              <a:t>. Κάθε φορά που επιβιβάζεται ένα όχημα να τυπώνεται το ερώτημα «Υπάρχει όχημα για επιβίβαση; (Ν/Ο</a:t>
            </a:r>
            <a:r>
              <a:rPr lang="el-GR" b="1" dirty="0" smtClean="0">
                <a:solidFill>
                  <a:srgbClr val="00B050"/>
                </a:solidFill>
              </a:rPr>
              <a:t>)». Αν ο χρήστης απαντήσει Ν (=ΝΑΙ</a:t>
            </a:r>
            <a:r>
              <a:rPr lang="el-GR" dirty="0" smtClean="0"/>
              <a:t>), τότε να </a:t>
            </a:r>
            <a:r>
              <a:rPr lang="el-GR" b="1" dirty="0" smtClean="0">
                <a:solidFill>
                  <a:srgbClr val="00B050"/>
                </a:solidFill>
              </a:rPr>
              <a:t>επαναλαμβάνεται η διαδικασία επιβίβασης</a:t>
            </a:r>
            <a:r>
              <a:rPr lang="el-GR" dirty="0" smtClean="0"/>
              <a:t>, ενώ </a:t>
            </a:r>
            <a:r>
              <a:rPr lang="el-GR" b="1" dirty="0" smtClean="0">
                <a:solidFill>
                  <a:srgbClr val="00B050"/>
                </a:solidFill>
              </a:rPr>
              <a:t>αν απαντήσει Ο (=ΟΧΙ), </a:t>
            </a:r>
            <a:r>
              <a:rPr lang="el-GR" dirty="0" smtClean="0"/>
              <a:t>τότε να σταματά η διαδικασία επιβίβασης και το πρόγραμμα </a:t>
            </a:r>
            <a:r>
              <a:rPr lang="el-GR" b="1" dirty="0" smtClean="0">
                <a:solidFill>
                  <a:srgbClr val="00B050"/>
                </a:solidFill>
              </a:rPr>
              <a:t>να επιστρέφει στο μενού</a:t>
            </a:r>
            <a:r>
              <a:rPr lang="el-GR" dirty="0" smtClean="0"/>
              <a:t> Επιλογής.</a:t>
            </a:r>
          </a:p>
          <a:p>
            <a:r>
              <a:rPr lang="el-GR" dirty="0" smtClean="0"/>
              <a:t> 3. Στην περίπτωση που επιλεχθεί η </a:t>
            </a:r>
            <a:r>
              <a:rPr lang="el-GR" b="1" dirty="0" smtClean="0">
                <a:solidFill>
                  <a:srgbClr val="00B050"/>
                </a:solidFill>
              </a:rPr>
              <a:t>Αποβίβαση</a:t>
            </a:r>
            <a:r>
              <a:rPr lang="el-GR" dirty="0" smtClean="0"/>
              <a:t>, να </a:t>
            </a:r>
            <a:r>
              <a:rPr lang="el-GR" b="1" dirty="0" smtClean="0">
                <a:solidFill>
                  <a:srgbClr val="00B050"/>
                </a:solidFill>
              </a:rPr>
              <a:t>τυπώνει τον αριθμό κυκλοφορίας όλων των οχημάτων </a:t>
            </a:r>
            <a:r>
              <a:rPr lang="el-GR" dirty="0" smtClean="0"/>
              <a:t>με τη σειρά που αποβιβάζονται από το πλοίο στην ΑΙΓΙΝΑ. </a:t>
            </a:r>
          </a:p>
          <a:p>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 - Θέση περιεχομένου"/>
          <p:cNvSpPr txBox="1">
            <a:spLocks/>
          </p:cNvSpPr>
          <p:nvPr/>
        </p:nvSpPr>
        <p:spPr>
          <a:xfrm>
            <a:off x="285720" y="142852"/>
            <a:ext cx="5072098" cy="6715148"/>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1600" b="1" i="0" u="none" strike="noStrike" kern="1200" cap="none" spc="0" normalizeH="0" baseline="0" noProof="0" dirty="0" smtClean="0">
                <a:ln>
                  <a:noFill/>
                </a:ln>
                <a:solidFill>
                  <a:schemeClr val="tx1"/>
                </a:solidFill>
                <a:effectLst/>
                <a:uLnTx/>
                <a:uFillTx/>
                <a:latin typeface="+mn-lt"/>
                <a:ea typeface="+mn-ea"/>
                <a:cs typeface="+mn-cs"/>
              </a:rPr>
              <a:t>ΑΛΓΟΡΙΘΜΟΣ ΣΤΟΙΒΑ</a:t>
            </a:r>
            <a:r>
              <a:rPr kumimoji="0" lang="el-GR" sz="1600" b="0" i="0" u="none" strike="noStrike" kern="1200" cap="none" spc="0" normalizeH="0" baseline="0" noProof="0" dirty="0" smtClean="0">
                <a:ln>
                  <a:noFill/>
                </a:ln>
                <a:solidFill>
                  <a:schemeClr val="tx1"/>
                </a:solidFill>
                <a:effectLst/>
                <a:uLnTx/>
                <a:uFillTx/>
                <a:latin typeface="+mn-lt"/>
                <a:ea typeface="+mn-ea"/>
                <a:cs typeface="+mn-cs"/>
              </a:rPr>
              <a:t/>
            </a:r>
            <a:br>
              <a:rPr kumimoji="0" lang="el-GR" sz="1600" b="0" i="0" u="none" strike="noStrike" kern="1200" cap="none" spc="0" normalizeH="0" baseline="0" noProof="0" dirty="0" smtClean="0">
                <a:ln>
                  <a:noFill/>
                </a:ln>
                <a:solidFill>
                  <a:schemeClr val="tx1"/>
                </a:solidFill>
                <a:effectLst/>
                <a:uLnTx/>
                <a:uFillTx/>
                <a:latin typeface="+mn-lt"/>
                <a:ea typeface="+mn-ea"/>
                <a:cs typeface="+mn-cs"/>
              </a:rPr>
            </a:br>
            <a:r>
              <a:rPr kumimoji="0" lang="el-GR" sz="16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TOP </a:t>
            </a:r>
            <a:r>
              <a:rPr kumimoji="0" lang="en-US" sz="1600" b="1" i="0" u="none" strike="noStrike" kern="1200" cap="none" spc="0" normalizeH="0" baseline="0" noProof="0" dirty="0" smtClean="0">
                <a:ln>
                  <a:noFill/>
                </a:ln>
                <a:solidFill>
                  <a:schemeClr val="tx1"/>
                </a:solidFill>
                <a:effectLst/>
                <a:uLnTx/>
                <a:uFillTx/>
                <a:latin typeface="+mn-lt"/>
                <a:ea typeface="+mn-ea"/>
                <a:cs typeface="+mn-cs"/>
              </a:rPr>
              <a:t>&lt;-</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0</a:t>
            </a:r>
            <a:endParaRPr lang="el-GR" sz="1600"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1600" b="1" i="0" u="none" strike="noStrike" kern="1200" cap="none" spc="0" normalizeH="0" baseline="0" noProof="0" dirty="0" smtClean="0">
                <a:ln>
                  <a:noFill/>
                </a:ln>
                <a:solidFill>
                  <a:srgbClr val="7030A0"/>
                </a:solidFill>
                <a:effectLst/>
                <a:uLnTx/>
                <a:uFillTx/>
                <a:latin typeface="+mn-lt"/>
                <a:ea typeface="+mn-ea"/>
                <a:cs typeface="+mn-cs"/>
              </a:rPr>
              <a:t>ΑΡΧΗ_ΕΠΑΝΑΛΗΨΗΣ</a:t>
            </a:r>
            <a:r>
              <a:rPr kumimoji="0" lang="el-GR" sz="1600" b="0" i="0" u="none" strike="noStrike" kern="1200" cap="none" spc="0" normalizeH="0" baseline="0" noProof="0" dirty="0" smtClean="0">
                <a:ln>
                  <a:noFill/>
                </a:ln>
                <a:solidFill>
                  <a:schemeClr val="tx1"/>
                </a:solidFill>
                <a:effectLst/>
                <a:uLnTx/>
                <a:uFillTx/>
                <a:latin typeface="+mn-lt"/>
                <a:ea typeface="+mn-ea"/>
                <a:cs typeface="+mn-cs"/>
              </a:rPr>
              <a:t/>
            </a:r>
            <a:br>
              <a:rPr kumimoji="0" lang="el-GR" sz="1600" b="0" i="0" u="none" strike="noStrike" kern="1200" cap="none" spc="0" normalizeH="0" baseline="0" noProof="0" dirty="0" smtClean="0">
                <a:ln>
                  <a:noFill/>
                </a:ln>
                <a:solidFill>
                  <a:schemeClr val="tx1"/>
                </a:solidFill>
                <a:effectLst/>
                <a:uLnTx/>
                <a:uFillTx/>
                <a:latin typeface="+mn-lt"/>
                <a:ea typeface="+mn-ea"/>
                <a:cs typeface="+mn-cs"/>
              </a:rPr>
            </a:br>
            <a:r>
              <a:rPr kumimoji="0" lang="el-GR" sz="1600" b="0" i="0" u="none" strike="noStrike" kern="1200" cap="none" spc="0" normalizeH="0" baseline="0" noProof="0" dirty="0" smtClean="0">
                <a:ln>
                  <a:noFill/>
                </a:ln>
                <a:solidFill>
                  <a:schemeClr val="tx1"/>
                </a:solidFill>
                <a:effectLst/>
                <a:uLnTx/>
                <a:uFillTx/>
                <a:latin typeface="+mn-lt"/>
                <a:ea typeface="+mn-ea"/>
                <a:cs typeface="+mn-cs"/>
              </a:rPr>
              <a:t>    </a:t>
            </a:r>
            <a:r>
              <a:rPr kumimoji="0" lang="el-GR" sz="1600" b="1" i="0" u="none" strike="noStrike" kern="1200" cap="none" spc="0" normalizeH="0" baseline="0" noProof="0" dirty="0" smtClean="0">
                <a:ln>
                  <a:noFill/>
                </a:ln>
                <a:solidFill>
                  <a:schemeClr val="tx1"/>
                </a:solidFill>
                <a:effectLst/>
                <a:uLnTx/>
                <a:uFillTx/>
                <a:latin typeface="+mn-lt"/>
                <a:ea typeface="+mn-ea"/>
                <a:cs typeface="+mn-cs"/>
              </a:rPr>
              <a:t>ΓΡΑΨΕ</a:t>
            </a:r>
            <a:r>
              <a:rPr kumimoji="0" lang="el-GR" sz="1600" b="0" i="0" u="none" strike="noStrike" kern="1200" cap="none" spc="0" normalizeH="0" baseline="0" noProof="0" dirty="0" smtClean="0">
                <a:ln>
                  <a:noFill/>
                </a:ln>
                <a:solidFill>
                  <a:schemeClr val="tx1"/>
                </a:solidFill>
                <a:effectLst/>
                <a:uLnTx/>
                <a:uFillTx/>
                <a:latin typeface="+mn-lt"/>
                <a:ea typeface="+mn-ea"/>
                <a:cs typeface="+mn-cs"/>
              </a:rPr>
              <a:t> «1. ΕΠΙΒΙΒΑΣΗ"</a:t>
            </a:r>
            <a:br>
              <a:rPr kumimoji="0" lang="el-GR" sz="1600" b="0" i="0" u="none" strike="noStrike" kern="1200" cap="none" spc="0" normalizeH="0" baseline="0" noProof="0" dirty="0" smtClean="0">
                <a:ln>
                  <a:noFill/>
                </a:ln>
                <a:solidFill>
                  <a:schemeClr val="tx1"/>
                </a:solidFill>
                <a:effectLst/>
                <a:uLnTx/>
                <a:uFillTx/>
                <a:latin typeface="+mn-lt"/>
                <a:ea typeface="+mn-ea"/>
                <a:cs typeface="+mn-cs"/>
              </a:rPr>
            </a:br>
            <a:r>
              <a:rPr kumimoji="0" lang="el-GR" sz="1600" b="0" i="0" u="none" strike="noStrike" kern="1200" cap="none" spc="0" normalizeH="0" baseline="0" noProof="0" dirty="0" smtClean="0">
                <a:ln>
                  <a:noFill/>
                </a:ln>
                <a:solidFill>
                  <a:schemeClr val="tx1"/>
                </a:solidFill>
                <a:effectLst/>
                <a:uLnTx/>
                <a:uFillTx/>
                <a:latin typeface="+mn-lt"/>
                <a:ea typeface="+mn-ea"/>
                <a:cs typeface="+mn-cs"/>
              </a:rPr>
              <a:t>    </a:t>
            </a:r>
            <a:r>
              <a:rPr kumimoji="0" lang="el-GR" sz="1600" b="1" i="0" u="none" strike="noStrike" kern="1200" cap="none" spc="0" normalizeH="0" baseline="0" noProof="0" dirty="0" smtClean="0">
                <a:ln>
                  <a:noFill/>
                </a:ln>
                <a:solidFill>
                  <a:schemeClr val="tx1"/>
                </a:solidFill>
                <a:effectLst/>
                <a:uLnTx/>
                <a:uFillTx/>
                <a:latin typeface="+mn-lt"/>
                <a:ea typeface="+mn-ea"/>
                <a:cs typeface="+mn-cs"/>
              </a:rPr>
              <a:t>ΓΡΑΨΕ</a:t>
            </a:r>
            <a:r>
              <a:rPr kumimoji="0" lang="el-GR" sz="1600" b="0" i="0" u="none" strike="noStrike" kern="1200" cap="none" spc="0" normalizeH="0" baseline="0" noProof="0" dirty="0" smtClean="0">
                <a:ln>
                  <a:noFill/>
                </a:ln>
                <a:solidFill>
                  <a:schemeClr val="tx1"/>
                </a:solidFill>
                <a:effectLst/>
                <a:uLnTx/>
                <a:uFillTx/>
                <a:latin typeface="+mn-lt"/>
                <a:ea typeface="+mn-ea"/>
                <a:cs typeface="+mn-cs"/>
              </a:rPr>
              <a:t> «2. ΑΠΟΒΙΒΑΣΗ"</a:t>
            </a:r>
            <a:br>
              <a:rPr kumimoji="0" lang="el-GR" sz="1600" b="0" i="0" u="none" strike="noStrike" kern="1200" cap="none" spc="0" normalizeH="0" baseline="0" noProof="0" dirty="0" smtClean="0">
                <a:ln>
                  <a:noFill/>
                </a:ln>
                <a:solidFill>
                  <a:schemeClr val="tx1"/>
                </a:solidFill>
                <a:effectLst/>
                <a:uLnTx/>
                <a:uFillTx/>
                <a:latin typeface="+mn-lt"/>
                <a:ea typeface="+mn-ea"/>
                <a:cs typeface="+mn-cs"/>
              </a:rPr>
            </a:br>
            <a:r>
              <a:rPr kumimoji="0" lang="el-GR" sz="1600" b="0" i="0" u="none" strike="noStrike" kern="1200" cap="none" spc="0" normalizeH="0" baseline="0" noProof="0" dirty="0" smtClean="0">
                <a:ln>
                  <a:noFill/>
                </a:ln>
                <a:solidFill>
                  <a:schemeClr val="tx1"/>
                </a:solidFill>
                <a:effectLst/>
                <a:uLnTx/>
                <a:uFillTx/>
                <a:latin typeface="+mn-lt"/>
                <a:ea typeface="+mn-ea"/>
                <a:cs typeface="+mn-cs"/>
              </a:rPr>
              <a:t>    </a:t>
            </a:r>
            <a:r>
              <a:rPr kumimoji="0" lang="el-GR" sz="1600" b="1" i="0" u="none" strike="noStrike" kern="1200" cap="none" spc="0" normalizeH="0" baseline="0" noProof="0" dirty="0" smtClean="0">
                <a:ln>
                  <a:noFill/>
                </a:ln>
                <a:solidFill>
                  <a:schemeClr val="tx1"/>
                </a:solidFill>
                <a:effectLst/>
                <a:uLnTx/>
                <a:uFillTx/>
                <a:latin typeface="+mn-lt"/>
                <a:ea typeface="+mn-ea"/>
                <a:cs typeface="+mn-cs"/>
              </a:rPr>
              <a:t>ΓΡΑΨΕ</a:t>
            </a:r>
            <a:r>
              <a:rPr kumimoji="0" lang="el-GR" sz="1600" b="0" i="0" u="none" strike="noStrike" kern="1200" cap="none" spc="0" normalizeH="0" baseline="0" noProof="0" dirty="0" smtClean="0">
                <a:ln>
                  <a:noFill/>
                </a:ln>
                <a:solidFill>
                  <a:schemeClr val="tx1"/>
                </a:solidFill>
                <a:effectLst/>
                <a:uLnTx/>
                <a:uFillTx/>
                <a:latin typeface="+mn-lt"/>
                <a:ea typeface="+mn-ea"/>
                <a:cs typeface="+mn-cs"/>
              </a:rPr>
              <a:t> «3. ΕΞΟΔΟΣ"</a:t>
            </a:r>
            <a:br>
              <a:rPr kumimoji="0" lang="el-GR" sz="1600" b="0" i="0" u="none" strike="noStrike" kern="1200" cap="none" spc="0" normalizeH="0" baseline="0" noProof="0" dirty="0" smtClean="0">
                <a:ln>
                  <a:noFill/>
                </a:ln>
                <a:solidFill>
                  <a:schemeClr val="tx1"/>
                </a:solidFill>
                <a:effectLst/>
                <a:uLnTx/>
                <a:uFillTx/>
                <a:latin typeface="+mn-lt"/>
                <a:ea typeface="+mn-ea"/>
                <a:cs typeface="+mn-cs"/>
              </a:rPr>
            </a:br>
            <a:r>
              <a:rPr kumimoji="0" lang="el-GR" sz="1600" b="0" i="0" u="none" strike="noStrike" kern="1200" cap="none" spc="0" normalizeH="0" baseline="0" noProof="0" dirty="0" smtClean="0">
                <a:ln>
                  <a:noFill/>
                </a:ln>
                <a:solidFill>
                  <a:schemeClr val="tx1"/>
                </a:solidFill>
                <a:effectLst/>
                <a:uLnTx/>
                <a:uFillTx/>
                <a:latin typeface="+mn-lt"/>
                <a:ea typeface="+mn-ea"/>
                <a:cs typeface="+mn-cs"/>
              </a:rPr>
              <a:t>    </a:t>
            </a:r>
            <a:r>
              <a:rPr kumimoji="0" lang="el-GR" sz="1600" b="1" i="0" u="none" strike="noStrike" kern="1200" cap="none" spc="0" normalizeH="0" baseline="0" noProof="0" dirty="0" smtClean="0">
                <a:ln>
                  <a:noFill/>
                </a:ln>
                <a:solidFill>
                  <a:schemeClr val="tx1"/>
                </a:solidFill>
                <a:effectLst/>
                <a:uLnTx/>
                <a:uFillTx/>
                <a:latin typeface="+mn-lt"/>
                <a:ea typeface="+mn-ea"/>
                <a:cs typeface="+mn-cs"/>
              </a:rPr>
              <a:t>ΔΙΑΒΑΣΕ</a:t>
            </a:r>
            <a:r>
              <a:rPr kumimoji="0" lang="el-GR" sz="1600" b="0" i="0" u="none" strike="noStrike" kern="1200" cap="none" spc="0" normalizeH="0" baseline="0" noProof="0" dirty="0" smtClean="0">
                <a:ln>
                  <a:noFill/>
                </a:ln>
                <a:solidFill>
                  <a:schemeClr val="tx1"/>
                </a:solidFill>
                <a:effectLst/>
                <a:uLnTx/>
                <a:uFillTx/>
                <a:latin typeface="+mn-lt"/>
                <a:ea typeface="+mn-ea"/>
                <a:cs typeface="+mn-cs"/>
              </a:rPr>
              <a:t> ΕΠ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1600" b="1" i="0" u="none" strike="noStrike" kern="1200" cap="none" spc="0" normalizeH="0" baseline="0" noProof="0" dirty="0" smtClean="0">
                <a:ln>
                  <a:noFill/>
                </a:ln>
                <a:solidFill>
                  <a:srgbClr val="FF0000"/>
                </a:solidFill>
                <a:effectLst/>
                <a:uLnTx/>
                <a:uFillTx/>
                <a:latin typeface="+mn-lt"/>
                <a:ea typeface="+mn-ea"/>
                <a:cs typeface="+mn-cs"/>
              </a:rPr>
              <a:t> ΑΝ ΕΠ = 1 ΤΟΤΕ</a:t>
            </a:r>
          </a:p>
          <a:p>
            <a:pPr marL="742950" lvl="1" indent="-285750">
              <a:spcBef>
                <a:spcPct val="20000"/>
              </a:spcBef>
            </a:pPr>
            <a:r>
              <a:rPr kumimoji="0" lang="el-GR" sz="1600" b="0" i="0" u="none" strike="noStrike" kern="1200" cap="none" spc="0" normalizeH="0" baseline="0" noProof="0" dirty="0" smtClean="0">
                <a:ln>
                  <a:noFill/>
                </a:ln>
                <a:solidFill>
                  <a:schemeClr val="tx1"/>
                </a:solidFill>
                <a:effectLst/>
                <a:uLnTx/>
                <a:uFillTx/>
                <a:latin typeface="+mn-lt"/>
                <a:ea typeface="+mn-ea"/>
                <a:cs typeface="+mn-cs"/>
              </a:rPr>
              <a:t>    </a:t>
            </a:r>
            <a:r>
              <a:rPr lang="el-GR" sz="1600" b="1" dirty="0" smtClean="0"/>
              <a:t> </a:t>
            </a:r>
            <a:r>
              <a:rPr lang="el-GR" sz="1600" b="1" dirty="0" smtClean="0">
                <a:solidFill>
                  <a:schemeClr val="accent6">
                    <a:lumMod val="75000"/>
                  </a:schemeClr>
                </a:solidFill>
              </a:rPr>
              <a:t>ΑΡΧΗ_ΕΠΑΝΑΛΗΨΗΣ</a:t>
            </a:r>
          </a:p>
          <a:p>
            <a:pPr marL="1200150" lvl="2" indent="-285750">
              <a:spcBef>
                <a:spcPct val="20000"/>
              </a:spcBef>
            </a:pPr>
            <a:r>
              <a:rPr lang="el-GR" sz="1600" b="1" dirty="0" smtClean="0"/>
              <a:t>ΓΡΑΨΕ «ΥΠΑΡΧΕΙ ΟΧΗΜΑ ΓΙΑ ΕΠΙΒΙΒΑΣΗ Ν/Ο»</a:t>
            </a:r>
          </a:p>
          <a:p>
            <a:pPr marL="1200150" lvl="2" indent="-285750">
              <a:spcBef>
                <a:spcPct val="20000"/>
              </a:spcBef>
            </a:pPr>
            <a:r>
              <a:rPr lang="el-GR" sz="1600" b="1" dirty="0" smtClean="0"/>
              <a:t>ΔΙΑΒΑΣΕ ΑΠ</a:t>
            </a:r>
          </a:p>
          <a:p>
            <a:pPr marL="1200150" lvl="2" indent="-285750">
              <a:spcBef>
                <a:spcPct val="20000"/>
              </a:spcBef>
            </a:pPr>
            <a:r>
              <a:rPr lang="el-GR" sz="1600" b="1" dirty="0" smtClean="0"/>
              <a:t>ΑΝ ΑΠ=«Ν» ΤΟΤΕ</a:t>
            </a:r>
          </a:p>
          <a:p>
            <a:pPr marL="1657350" lvl="3" indent="-285750">
              <a:spcBef>
                <a:spcPct val="20000"/>
              </a:spcBef>
              <a:defRPr/>
            </a:pPr>
            <a:r>
              <a:rPr lang="el-GR" sz="1600" b="1" dirty="0" smtClean="0">
                <a:solidFill>
                  <a:srgbClr val="00B050"/>
                </a:solidFill>
              </a:rPr>
              <a:t>ΑΝ</a:t>
            </a:r>
            <a:r>
              <a:rPr lang="en-US" sz="1600" b="1" dirty="0" smtClean="0">
                <a:solidFill>
                  <a:srgbClr val="00B050"/>
                </a:solidFill>
              </a:rPr>
              <a:t> TOP =</a:t>
            </a:r>
            <a:r>
              <a:rPr lang="el-GR" sz="1600" b="1" dirty="0" smtClean="0">
                <a:solidFill>
                  <a:srgbClr val="00B050"/>
                </a:solidFill>
              </a:rPr>
              <a:t>250</a:t>
            </a:r>
            <a:r>
              <a:rPr lang="en-US" sz="1600" b="1" dirty="0" smtClean="0">
                <a:solidFill>
                  <a:srgbClr val="00B050"/>
                </a:solidFill>
              </a:rPr>
              <a:t>  </a:t>
            </a:r>
            <a:r>
              <a:rPr lang="el-GR" sz="1600" b="1" dirty="0" smtClean="0">
                <a:solidFill>
                  <a:srgbClr val="00B050"/>
                </a:solidFill>
              </a:rPr>
              <a:t>ΤΟΤΕ</a:t>
            </a:r>
          </a:p>
          <a:p>
            <a:pPr marL="1257300" lvl="2" indent="-342900">
              <a:spcBef>
                <a:spcPct val="20000"/>
              </a:spcBef>
              <a:defRPr/>
            </a:pPr>
            <a:r>
              <a:rPr lang="el-GR" sz="1600" b="1" dirty="0" smtClean="0"/>
              <a:t>          	ΓΡΑΨΕ</a:t>
            </a:r>
            <a:r>
              <a:rPr lang="el-GR" sz="1600" dirty="0" smtClean="0"/>
              <a:t> «ΓΕΜΑΤΟ ΠΛΟΙΟ" </a:t>
            </a:r>
            <a:endParaRPr lang="el-GR" sz="1600" b="1" dirty="0" smtClean="0"/>
          </a:p>
          <a:p>
            <a:pPr marL="1714500" lvl="3" indent="-342900">
              <a:spcBef>
                <a:spcPct val="20000"/>
              </a:spcBef>
              <a:defRPr/>
            </a:pPr>
            <a:r>
              <a:rPr lang="el-GR" sz="1600" b="1" dirty="0" smtClean="0">
                <a:solidFill>
                  <a:srgbClr val="00B050"/>
                </a:solidFill>
              </a:rPr>
              <a:t>ΑΛΛΙΩΣ</a:t>
            </a:r>
          </a:p>
          <a:p>
            <a:pPr marL="1714500" lvl="3" indent="-342900">
              <a:spcBef>
                <a:spcPct val="20000"/>
              </a:spcBef>
              <a:defRPr/>
            </a:pPr>
            <a:r>
              <a:rPr lang="el-GR" sz="1600" b="1" dirty="0" smtClean="0"/>
              <a:t>	ΔΙΑΒΑΣΕ</a:t>
            </a:r>
            <a:r>
              <a:rPr lang="en-US" sz="1600" b="1" dirty="0" smtClean="0"/>
              <a:t> AK</a:t>
            </a:r>
            <a:endParaRPr lang="el-GR" sz="1600" b="1" dirty="0" smtClean="0"/>
          </a:p>
          <a:p>
            <a:pPr marL="1714500" lvl="3" indent="-342900">
              <a:spcBef>
                <a:spcPct val="20000"/>
              </a:spcBef>
              <a:defRPr/>
            </a:pPr>
            <a:r>
              <a:rPr lang="el-GR" sz="1600" b="1" dirty="0" smtClean="0"/>
              <a:t>	</a:t>
            </a:r>
            <a:r>
              <a:rPr lang="en-US" sz="1600" b="1" dirty="0" smtClean="0"/>
              <a:t>TOP</a:t>
            </a:r>
            <a:r>
              <a:rPr lang="el-GR" sz="1600" b="1" dirty="0" smtClean="0"/>
              <a:t>&lt;-</a:t>
            </a:r>
            <a:r>
              <a:rPr lang="en-US" sz="1600" b="1" dirty="0" smtClean="0"/>
              <a:t>TOP+1</a:t>
            </a:r>
            <a:endParaRPr lang="el-GR" sz="1600" b="1" dirty="0" smtClean="0"/>
          </a:p>
          <a:p>
            <a:pPr marL="1714500" lvl="3" indent="-342900">
              <a:spcBef>
                <a:spcPct val="20000"/>
              </a:spcBef>
              <a:defRPr/>
            </a:pPr>
            <a:r>
              <a:rPr lang="el-GR" sz="1600" b="1" dirty="0" smtClean="0"/>
              <a:t>	Π[</a:t>
            </a:r>
            <a:r>
              <a:rPr lang="en-US" sz="1600" b="1" dirty="0" smtClean="0"/>
              <a:t>TOP</a:t>
            </a:r>
            <a:r>
              <a:rPr lang="el-GR" sz="1600" b="1" dirty="0" smtClean="0"/>
              <a:t>] &lt;-ΑΚ</a:t>
            </a:r>
          </a:p>
          <a:p>
            <a:pPr marL="1600200" lvl="3" indent="-228600">
              <a:spcBef>
                <a:spcPct val="20000"/>
              </a:spcBef>
              <a:defRPr/>
            </a:pPr>
            <a:r>
              <a:rPr lang="el-GR" sz="1600" b="1" dirty="0" smtClean="0">
                <a:solidFill>
                  <a:srgbClr val="00B050"/>
                </a:solidFill>
              </a:rPr>
              <a:t>ΤΕΛΟΣ_ΑΝ</a:t>
            </a:r>
          </a:p>
          <a:p>
            <a:pPr marL="1200150" lvl="2" indent="-285750">
              <a:spcBef>
                <a:spcPct val="20000"/>
              </a:spcBef>
            </a:pPr>
            <a:r>
              <a:rPr lang="el-GR" sz="1600" b="1" dirty="0" smtClean="0"/>
              <a:t>ΤΕΛΟΣ_ΑΝ</a:t>
            </a:r>
            <a:r>
              <a:rPr kumimoji="0" lang="el-GR" sz="16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a:t>
            </a:r>
            <a:r>
              <a:rPr kumimoji="0" lang="el-GR" sz="1600" b="0" i="0" u="none" strike="noStrike" kern="1200" cap="none" spc="0" normalizeH="0" baseline="0" noProof="0" dirty="0" smtClean="0">
                <a:ln>
                  <a:noFill/>
                </a:ln>
                <a:solidFill>
                  <a:schemeClr val="tx1"/>
                </a:solidFill>
                <a:effectLst/>
                <a:uLnTx/>
                <a:uFillTx/>
                <a:latin typeface="+mn-lt"/>
                <a:ea typeface="+mn-ea"/>
                <a:cs typeface="+mn-cs"/>
              </a:rPr>
              <a:t>      	</a:t>
            </a:r>
            <a:endParaRPr lang="el-GR" sz="1600" b="1" dirty="0" smtClean="0">
              <a:solidFill>
                <a:schemeClr val="accent6">
                  <a:lumMod val="75000"/>
                </a:schemeClr>
              </a:solidFill>
            </a:endParaRPr>
          </a:p>
          <a:p>
            <a:pPr marL="1200150" lvl="2" indent="-285750">
              <a:spcBef>
                <a:spcPct val="20000"/>
              </a:spcBef>
            </a:pPr>
            <a:r>
              <a:rPr kumimoji="0" lang="el-GR" sz="1600" b="1" i="0" u="none" strike="noStrike" kern="1200" cap="none" spc="0" normalizeH="0" baseline="0" noProof="0" dirty="0" smtClean="0">
                <a:ln>
                  <a:noFill/>
                </a:ln>
                <a:solidFill>
                  <a:schemeClr val="accent6">
                    <a:lumMod val="75000"/>
                  </a:schemeClr>
                </a:solidFill>
                <a:effectLst/>
                <a:uLnTx/>
                <a:uFillTx/>
                <a:latin typeface="+mn-lt"/>
                <a:ea typeface="+mn-ea"/>
                <a:cs typeface="+mn-cs"/>
              </a:rPr>
              <a:t>ΜΕΧΡΙΣ_ΟΤΟΥ </a:t>
            </a:r>
            <a:r>
              <a:rPr kumimoji="0" lang="en-US" sz="1600" b="1" i="0" u="none" strike="noStrike" kern="1200" cap="none" spc="0" normalizeH="0" baseline="0" noProof="0" dirty="0" smtClean="0">
                <a:ln>
                  <a:noFill/>
                </a:ln>
                <a:solidFill>
                  <a:schemeClr val="accent6">
                    <a:lumMod val="75000"/>
                  </a:schemeClr>
                </a:solidFill>
                <a:effectLst/>
                <a:uLnTx/>
                <a:uFillTx/>
                <a:latin typeface="+mn-lt"/>
                <a:ea typeface="+mn-ea"/>
                <a:cs typeface="+mn-cs"/>
              </a:rPr>
              <a:t>TOP=250 H </a:t>
            </a:r>
            <a:r>
              <a:rPr kumimoji="0" lang="el-GR" sz="1600" b="1" i="0" u="none" strike="noStrike" kern="1200" cap="none" spc="0" normalizeH="0" baseline="0" noProof="0" dirty="0" smtClean="0">
                <a:ln>
                  <a:noFill/>
                </a:ln>
                <a:solidFill>
                  <a:schemeClr val="accent6">
                    <a:lumMod val="75000"/>
                  </a:schemeClr>
                </a:solidFill>
                <a:effectLst/>
                <a:uLnTx/>
                <a:uFillTx/>
                <a:latin typeface="+mn-lt"/>
                <a:ea typeface="+mn-ea"/>
                <a:cs typeface="+mn-cs"/>
              </a:rPr>
              <a:t>ΑΠ=«Ο»</a:t>
            </a:r>
          </a:p>
        </p:txBody>
      </p:sp>
      <p:sp>
        <p:nvSpPr>
          <p:cNvPr id="3" name="5 - Θέση περιεχομένου"/>
          <p:cNvSpPr txBox="1">
            <a:spLocks/>
          </p:cNvSpPr>
          <p:nvPr/>
        </p:nvSpPr>
        <p:spPr>
          <a:xfrm>
            <a:off x="5357818" y="428604"/>
            <a:ext cx="3786182" cy="4500594"/>
          </a:xfrm>
          <a:prstGeom prst="rect">
            <a:avLst/>
          </a:prstGeom>
        </p:spPr>
        <p:txBody>
          <a:bodyPr>
            <a:normAutofit/>
          </a:bodyPr>
          <a:lstStyle/>
          <a:p>
            <a:pPr marL="342900" marR="0" lvl="1"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1600" b="1" i="0" u="none" strike="noStrike" kern="1200" cap="none" spc="0" normalizeH="0" baseline="0" noProof="0" dirty="0" smtClean="0">
                <a:ln>
                  <a:noFill/>
                </a:ln>
                <a:solidFill>
                  <a:srgbClr val="FF0000"/>
                </a:solidFill>
                <a:effectLst/>
                <a:uLnTx/>
                <a:uFillTx/>
                <a:latin typeface="+mn-lt"/>
                <a:ea typeface="+mn-ea"/>
                <a:cs typeface="+mn-cs"/>
              </a:rPr>
              <a:t>ΑΛΛΙΩΣ_ΑΝ ΕΠ=2 ΤΟΤΕ</a:t>
            </a:r>
          </a:p>
          <a:p>
            <a:pPr marL="1200150" marR="0" lvl="3" indent="-342900" algn="l" defTabSz="914400" rtl="0" eaLnBrk="1" fontAlgn="auto" latinLnBrk="0" hangingPunct="1">
              <a:lnSpc>
                <a:spcPct val="100000"/>
              </a:lnSpc>
              <a:spcBef>
                <a:spcPct val="20000"/>
              </a:spcBef>
              <a:spcAft>
                <a:spcPts val="0"/>
              </a:spcAft>
              <a:buClrTx/>
              <a:buSzTx/>
              <a:tabLst/>
              <a:defRPr/>
            </a:pPr>
            <a:r>
              <a:rPr lang="el-GR" sz="1600" b="1" dirty="0" smtClean="0">
                <a:solidFill>
                  <a:schemeClr val="accent3">
                    <a:lumMod val="75000"/>
                  </a:schemeClr>
                </a:solidFill>
              </a:rPr>
              <a:t>ΟΣΟ ΤΟΠ&gt;=1 ΕΠΑΝΑΛΑΒΕ </a:t>
            </a:r>
          </a:p>
          <a:p>
            <a:pPr marL="1657350" lvl="4" indent="-342900">
              <a:spcBef>
                <a:spcPct val="20000"/>
              </a:spcBef>
            </a:pPr>
            <a:r>
              <a:rPr lang="el-GR" sz="1600" b="1" dirty="0" smtClean="0"/>
              <a:t>ΓΡΑΨΕ</a:t>
            </a:r>
            <a:r>
              <a:rPr lang="en-US" sz="1600" b="1" dirty="0" smtClean="0"/>
              <a:t>  </a:t>
            </a:r>
            <a:r>
              <a:rPr lang="el-GR" sz="1600" b="1" dirty="0" smtClean="0"/>
              <a:t>Π[</a:t>
            </a:r>
            <a:r>
              <a:rPr lang="en-US" sz="1600" b="1" smtClean="0"/>
              <a:t>TOP]</a:t>
            </a:r>
            <a:endParaRPr lang="en-US" sz="1600" dirty="0" smtClean="0"/>
          </a:p>
          <a:p>
            <a:pPr marL="1657350" lvl="4" indent="-342900">
              <a:spcBef>
                <a:spcPct val="20000"/>
              </a:spcBef>
            </a:pPr>
            <a:r>
              <a:rPr lang="en-US" sz="1600" b="1" dirty="0" smtClean="0"/>
              <a:t>TOP</a:t>
            </a:r>
            <a:r>
              <a:rPr lang="el-GR" sz="1600" b="1" dirty="0" smtClean="0"/>
              <a:t>&lt;-</a:t>
            </a:r>
            <a:r>
              <a:rPr lang="en-US" sz="1600" b="1" dirty="0" smtClean="0"/>
              <a:t>TOP</a:t>
            </a:r>
            <a:r>
              <a:rPr lang="el-GR" sz="1600" b="1" dirty="0" smtClean="0"/>
              <a:t>-</a:t>
            </a:r>
            <a:r>
              <a:rPr lang="en-US" sz="1600" b="1" dirty="0" smtClean="0"/>
              <a:t>1</a:t>
            </a:r>
          </a:p>
          <a:p>
            <a:pPr marL="1200150" marR="0" lvl="3" indent="-342900" algn="l" defTabSz="914400" rtl="0" eaLnBrk="1" fontAlgn="auto" latinLnBrk="0" hangingPunct="1">
              <a:lnSpc>
                <a:spcPct val="100000"/>
              </a:lnSpc>
              <a:spcBef>
                <a:spcPct val="20000"/>
              </a:spcBef>
              <a:spcAft>
                <a:spcPts val="0"/>
              </a:spcAft>
              <a:buClrTx/>
              <a:buSzTx/>
              <a:tabLst/>
              <a:defRPr/>
            </a:pPr>
            <a:r>
              <a:rPr lang="el-GR" sz="1600" b="1" dirty="0" smtClean="0">
                <a:solidFill>
                  <a:schemeClr val="accent3">
                    <a:lumMod val="75000"/>
                  </a:schemeClr>
                </a:solidFill>
              </a:rPr>
              <a:t>ΤΕΛΟΣ_</a:t>
            </a:r>
            <a:r>
              <a:rPr kumimoji="0" lang="el-GR" sz="1600" b="1" i="0" u="none" strike="noStrike" kern="1200" cap="none" spc="0" normalizeH="0" baseline="0" noProof="0" dirty="0" smtClean="0">
                <a:ln>
                  <a:noFill/>
                </a:ln>
                <a:solidFill>
                  <a:schemeClr val="accent3">
                    <a:lumMod val="75000"/>
                  </a:schemeClr>
                </a:solidFill>
                <a:effectLst/>
                <a:uLnTx/>
                <a:uFillTx/>
                <a:latin typeface="+mn-lt"/>
                <a:ea typeface="+mn-ea"/>
                <a:cs typeface="+mn-cs"/>
              </a:rPr>
              <a:t>ΕΠΑΝΑΛΗΨΗΣ</a:t>
            </a:r>
            <a:endParaRPr kumimoji="0" lang="en-US" sz="1600" b="1" i="0" u="none" strike="noStrike" kern="1200" cap="none" spc="0" normalizeH="0" baseline="0" noProof="0" dirty="0" smtClean="0">
              <a:ln>
                <a:noFill/>
              </a:ln>
              <a:solidFill>
                <a:schemeClr val="accent3">
                  <a:lumMod val="75000"/>
                </a:schemeClr>
              </a:solidFill>
              <a:effectLst/>
              <a:uLnTx/>
              <a:uFillTx/>
              <a:latin typeface="+mn-lt"/>
              <a:ea typeface="+mn-ea"/>
              <a:cs typeface="+mn-cs"/>
            </a:endParaRPr>
          </a:p>
          <a:p>
            <a:pPr marL="342900" marR="0" lvl="1"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1600" b="0" i="0" u="none" strike="noStrike" kern="1200" cap="none" spc="0" normalizeH="0" baseline="0" noProof="0" dirty="0" smtClean="0">
                <a:ln>
                  <a:noFill/>
                </a:ln>
                <a:solidFill>
                  <a:srgbClr val="FF0000"/>
                </a:solidFill>
                <a:effectLst/>
                <a:uLnTx/>
                <a:uFillTx/>
                <a:latin typeface="+mn-lt"/>
                <a:ea typeface="+mn-ea"/>
                <a:cs typeface="+mn-cs"/>
              </a:rPr>
              <a:t>ΤΕΛΟΣ_ΑΝ</a:t>
            </a:r>
          </a:p>
          <a:p>
            <a:pPr marL="342900" marR="0" lvl="2"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1600" b="1" i="0" u="none" strike="noStrike" kern="1200" cap="none" spc="0" normalizeH="0" baseline="0" noProof="0" dirty="0" smtClean="0">
                <a:ln>
                  <a:noFill/>
                </a:ln>
                <a:solidFill>
                  <a:srgbClr val="7030A0"/>
                </a:solidFill>
                <a:effectLst/>
                <a:uLnTx/>
                <a:uFillTx/>
                <a:latin typeface="+mn-lt"/>
                <a:ea typeface="+mn-ea"/>
                <a:cs typeface="+mn-cs"/>
              </a:rPr>
              <a:t>ΜΕΧΡΙΣ_ΟΤΟΥ ΕΠ=3</a:t>
            </a:r>
            <a:endParaRPr kumimoji="0" lang="en-US" sz="1600" b="1" i="0" u="none" strike="noStrike" kern="1200" cap="none" spc="0" normalizeH="0" baseline="0" noProof="0" dirty="0" smtClean="0">
              <a:ln>
                <a:noFill/>
              </a:ln>
              <a:solidFill>
                <a:srgbClr val="7030A0"/>
              </a:solidFill>
              <a:effectLst/>
              <a:uLnTx/>
              <a:uFillTx/>
              <a:latin typeface="+mn-lt"/>
              <a:ea typeface="+mn-ea"/>
              <a:cs typeface="+mn-cs"/>
            </a:endParaRPr>
          </a:p>
          <a:p>
            <a:pPr marL="342900" marR="0" lvl="2" indent="-342900" algn="l" defTabSz="914400" rtl="0" eaLnBrk="1" fontAlgn="auto" latinLnBrk="0" hangingPunct="1">
              <a:lnSpc>
                <a:spcPct val="100000"/>
              </a:lnSpc>
              <a:spcBef>
                <a:spcPct val="20000"/>
              </a:spcBef>
              <a:spcAft>
                <a:spcPts val="0"/>
              </a:spcAft>
              <a:buClrTx/>
              <a:buSzTx/>
              <a:tabLst/>
              <a:defRPr/>
            </a:pPr>
            <a:r>
              <a:rPr kumimoji="0" lang="el-GR" sz="1600" b="1" i="0" u="none" strike="noStrike" kern="1200" cap="none" spc="0" normalizeH="0" baseline="0" noProof="0" dirty="0" smtClean="0">
                <a:ln>
                  <a:noFill/>
                </a:ln>
                <a:solidFill>
                  <a:schemeClr val="tx1"/>
                </a:solidFill>
                <a:effectLst/>
                <a:uLnTx/>
                <a:uFillTx/>
                <a:latin typeface="+mn-lt"/>
                <a:ea typeface="+mn-ea"/>
                <a:cs typeface="+mn-cs"/>
              </a:rPr>
              <a:t>ΤΕΛΟΣ ΣΤΟΙΒΑ</a:t>
            </a:r>
            <a:endParaRPr kumimoji="0" lang="el-GR" sz="16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l-GR"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3 - Επεξήγηση με σύννεφο"/>
          <p:cNvSpPr/>
          <p:nvPr/>
        </p:nvSpPr>
        <p:spPr>
          <a:xfrm>
            <a:off x="3214678" y="714356"/>
            <a:ext cx="2571768" cy="1357322"/>
          </a:xfrm>
          <a:prstGeom prst="cloudCallout">
            <a:avLst>
              <a:gd name="adj1" fmla="val -99085"/>
              <a:gd name="adj2" fmla="val 306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ΑΡΧΗ_ΕΠΑΝΑΛΗΨΗΣ</a:t>
            </a:r>
          </a:p>
          <a:p>
            <a:pPr algn="ctr"/>
            <a:r>
              <a:rPr lang="el-GR" sz="1100" dirty="0" smtClean="0"/>
              <a:t>ΔΙΑΒΑΣΕ ΕΠ</a:t>
            </a:r>
          </a:p>
          <a:p>
            <a:pPr algn="ctr"/>
            <a:r>
              <a:rPr lang="el-GR" sz="1100" dirty="0" smtClean="0"/>
              <a:t>ΜΕΧΡΙΣ_0ΤΟΥ ΕΠ=1 Ή ΕΠ=2 Η ΕΠ=3</a:t>
            </a:r>
            <a:endParaRPr lang="el-GR" sz="1100" dirty="0"/>
          </a:p>
        </p:txBody>
      </p:sp>
      <p:sp>
        <p:nvSpPr>
          <p:cNvPr id="5" name="4 - Επεξήγηση με σύννεφο"/>
          <p:cNvSpPr/>
          <p:nvPr/>
        </p:nvSpPr>
        <p:spPr>
          <a:xfrm>
            <a:off x="4357686" y="2857496"/>
            <a:ext cx="2643206" cy="1357322"/>
          </a:xfrm>
          <a:prstGeom prst="cloudCallout">
            <a:avLst>
              <a:gd name="adj1" fmla="val -121793"/>
              <a:gd name="adj2" fmla="val -4402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ΑΡΧΗ_ΕΠΑΝΑΛΗΨΗΣ</a:t>
            </a:r>
          </a:p>
          <a:p>
            <a:pPr algn="ctr"/>
            <a:r>
              <a:rPr lang="el-GR" sz="1100" dirty="0" smtClean="0"/>
              <a:t>ΔΙΑΒΑΣΕ ΑΠ</a:t>
            </a:r>
          </a:p>
          <a:p>
            <a:pPr algn="ctr"/>
            <a:r>
              <a:rPr lang="el-GR" sz="1100" dirty="0" smtClean="0"/>
              <a:t>ΜΕΧΡΙΣ_0Τ"ΟΥ ΑΠ=«Ν» Ή ΑΠ=«Ο»</a:t>
            </a:r>
            <a:endParaRPr lang="el-GR" sz="11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1" nodeType="clickEffect">
                                  <p:stCondLst>
                                    <p:cond delay="0"/>
                                  </p:stCondLst>
                                  <p:childTnLst>
                                    <p:anim calcmode="lin" valueType="num">
                                      <p:cBhvr additive="base">
                                        <p:cTn id="24" dur="500"/>
                                        <p:tgtEl>
                                          <p:spTgt spid="4"/>
                                        </p:tgtEl>
                                        <p:attrNameLst>
                                          <p:attrName>ppt_x</p:attrName>
                                        </p:attrNameLst>
                                      </p:cBhvr>
                                      <p:tavLst>
                                        <p:tav tm="0">
                                          <p:val>
                                            <p:strVal val="ppt_x"/>
                                          </p:val>
                                        </p:tav>
                                        <p:tav tm="100000">
                                          <p:val>
                                            <p:strVal val="ppt_x"/>
                                          </p:val>
                                        </p:tav>
                                      </p:tavLst>
                                    </p:anim>
                                    <p:anim calcmode="lin" valueType="num">
                                      <p:cBhvr additive="base">
                                        <p:cTn id="25" dur="500"/>
                                        <p:tgtEl>
                                          <p:spTgt spid="4"/>
                                        </p:tgtEl>
                                        <p:attrNameLst>
                                          <p:attrName>ppt_y</p:attrName>
                                        </p:attrNameLst>
                                      </p:cBhvr>
                                      <p:tavLst>
                                        <p:tav tm="0">
                                          <p:val>
                                            <p:strVal val="ppt_y"/>
                                          </p:val>
                                        </p:tav>
                                        <p:tav tm="100000">
                                          <p:val>
                                            <p:strVal val="1+ppt_h/2"/>
                                          </p:val>
                                        </p:tav>
                                      </p:tavLst>
                                    </p:anim>
                                    <p:set>
                                      <p:cBhvr>
                                        <p:cTn id="26" dur="1" fill="hold">
                                          <p:stCondLst>
                                            <p:cond delay="499"/>
                                          </p:stCondLst>
                                        </p:cTn>
                                        <p:tgtEl>
                                          <p:spTgt spid="4"/>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2" end="2"/>
                                            </p:txEl>
                                          </p:spTgt>
                                        </p:tgtEl>
                                        <p:attrNameLst>
                                          <p:attrName>style.visibility</p:attrName>
                                        </p:attrNameLst>
                                      </p:cBhvr>
                                      <p:to>
                                        <p:strVal val="visible"/>
                                      </p:to>
                                    </p:set>
                                    <p:anim calcmode="lin" valueType="num">
                                      <p:cBhvr additive="base">
                                        <p:cTn id="3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2" end="2"/>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
                                            <p:txEl>
                                              <p:pRg st="3" end="3"/>
                                            </p:txEl>
                                          </p:spTgt>
                                        </p:tgtEl>
                                        <p:attrNameLst>
                                          <p:attrName>style.visibility</p:attrName>
                                        </p:attrNameLst>
                                      </p:cBhvr>
                                      <p:to>
                                        <p:strVal val="visible"/>
                                      </p:to>
                                    </p:set>
                                    <p:anim calcmode="lin" valueType="num">
                                      <p:cBhvr additive="base">
                                        <p:cTn id="3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3" end="3"/>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 calcmode="lin" valueType="num">
                                      <p:cBhvr additive="base">
                                        <p:cTn id="3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4" end="4"/>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
                                            <p:txEl>
                                              <p:pRg st="5" end="5"/>
                                            </p:txEl>
                                          </p:spTgt>
                                        </p:tgtEl>
                                        <p:attrNameLst>
                                          <p:attrName>style.visibility</p:attrName>
                                        </p:attrNameLst>
                                      </p:cBhvr>
                                      <p:to>
                                        <p:strVal val="visible"/>
                                      </p:to>
                                    </p:set>
                                    <p:anim calcmode="lin" valueType="num">
                                      <p:cBhvr additive="base">
                                        <p:cTn id="4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additive="base">
                                        <p:cTn id="49" dur="500" fill="hold"/>
                                        <p:tgtEl>
                                          <p:spTgt spid="5"/>
                                        </p:tgtEl>
                                        <p:attrNameLst>
                                          <p:attrName>ppt_x</p:attrName>
                                        </p:attrNameLst>
                                      </p:cBhvr>
                                      <p:tavLst>
                                        <p:tav tm="0">
                                          <p:val>
                                            <p:strVal val="#ppt_x"/>
                                          </p:val>
                                        </p:tav>
                                        <p:tav tm="100000">
                                          <p:val>
                                            <p:strVal val="#ppt_x"/>
                                          </p:val>
                                        </p:tav>
                                      </p:tavLst>
                                    </p:anim>
                                    <p:anim calcmode="lin" valueType="num">
                                      <p:cBhvr additive="base">
                                        <p:cTn id="5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xit" presetSubtype="4" fill="hold" grpId="1" nodeType="clickEffect">
                                  <p:stCondLst>
                                    <p:cond delay="0"/>
                                  </p:stCondLst>
                                  <p:childTnLst>
                                    <p:anim calcmode="lin" valueType="num">
                                      <p:cBhvr additive="base">
                                        <p:cTn id="54" dur="500"/>
                                        <p:tgtEl>
                                          <p:spTgt spid="5"/>
                                        </p:tgtEl>
                                        <p:attrNameLst>
                                          <p:attrName>ppt_x</p:attrName>
                                        </p:attrNameLst>
                                      </p:cBhvr>
                                      <p:tavLst>
                                        <p:tav tm="0">
                                          <p:val>
                                            <p:strVal val="ppt_x"/>
                                          </p:val>
                                        </p:tav>
                                        <p:tav tm="100000">
                                          <p:val>
                                            <p:strVal val="ppt_x"/>
                                          </p:val>
                                        </p:tav>
                                      </p:tavLst>
                                    </p:anim>
                                    <p:anim calcmode="lin" valueType="num">
                                      <p:cBhvr additive="base">
                                        <p:cTn id="55" dur="500"/>
                                        <p:tgtEl>
                                          <p:spTgt spid="5"/>
                                        </p:tgtEl>
                                        <p:attrNameLst>
                                          <p:attrName>ppt_y</p:attrName>
                                        </p:attrNameLst>
                                      </p:cBhvr>
                                      <p:tavLst>
                                        <p:tav tm="0">
                                          <p:val>
                                            <p:strVal val="ppt_y"/>
                                          </p:val>
                                        </p:tav>
                                        <p:tav tm="100000">
                                          <p:val>
                                            <p:strVal val="1+ppt_h/2"/>
                                          </p:val>
                                        </p:tav>
                                      </p:tavLst>
                                    </p:anim>
                                    <p:set>
                                      <p:cBhvr>
                                        <p:cTn id="56" dur="1" fill="hold">
                                          <p:stCondLst>
                                            <p:cond delay="499"/>
                                          </p:stCondLst>
                                        </p:cTn>
                                        <p:tgtEl>
                                          <p:spTgt spid="5"/>
                                        </p:tgtEl>
                                        <p:attrNameLst>
                                          <p:attrName>style.visibility</p:attrName>
                                        </p:attrNameLst>
                                      </p:cBhvr>
                                      <p:to>
                                        <p:strVal val="hidden"/>
                                      </p:to>
                                    </p:set>
                                  </p:childTnLst>
                                </p:cTn>
                              </p:par>
                              <p:par>
                                <p:cTn id="57" presetID="2" presetClass="entr" presetSubtype="4" fill="hold" grpId="0" nodeType="withEffect">
                                  <p:stCondLst>
                                    <p:cond delay="0"/>
                                  </p:stCondLst>
                                  <p:childTnLst>
                                    <p:set>
                                      <p:cBhvr>
                                        <p:cTn id="58" dur="1" fill="hold">
                                          <p:stCondLst>
                                            <p:cond delay="0"/>
                                          </p:stCondLst>
                                        </p:cTn>
                                        <p:tgtEl>
                                          <p:spTgt spid="2">
                                            <p:txEl>
                                              <p:pRg st="6" end="6"/>
                                            </p:txEl>
                                          </p:spTgt>
                                        </p:tgtEl>
                                        <p:attrNameLst>
                                          <p:attrName>style.visibility</p:attrName>
                                        </p:attrNameLst>
                                      </p:cBhvr>
                                      <p:to>
                                        <p:strVal val="visible"/>
                                      </p:to>
                                    </p:set>
                                    <p:anim calcmode="lin" valueType="num">
                                      <p:cBhvr additive="base">
                                        <p:cTn id="5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
                                            <p:txEl>
                                              <p:pRg st="7" end="7"/>
                                            </p:txEl>
                                          </p:spTgt>
                                        </p:tgtEl>
                                        <p:attrNameLst>
                                          <p:attrName>style.visibility</p:attrName>
                                        </p:attrNameLst>
                                      </p:cBhvr>
                                      <p:to>
                                        <p:strVal val="visible"/>
                                      </p:to>
                                    </p:set>
                                    <p:anim calcmode="lin" valueType="num">
                                      <p:cBhvr additive="base">
                                        <p:cTn id="6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
                                            <p:txEl>
                                              <p:pRg st="8" end="8"/>
                                            </p:txEl>
                                          </p:spTgt>
                                        </p:tgtEl>
                                        <p:attrNameLst>
                                          <p:attrName>style.visibility</p:attrName>
                                        </p:attrNameLst>
                                      </p:cBhvr>
                                      <p:to>
                                        <p:strVal val="visible"/>
                                      </p:to>
                                    </p:set>
                                    <p:anim calcmode="lin" valueType="num">
                                      <p:cBhvr additive="base">
                                        <p:cTn id="6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
                                            <p:txEl>
                                              <p:pRg st="9" end="9"/>
                                            </p:txEl>
                                          </p:spTgt>
                                        </p:tgtEl>
                                        <p:attrNameLst>
                                          <p:attrName>style.visibility</p:attrName>
                                        </p:attrNameLst>
                                      </p:cBhvr>
                                      <p:to>
                                        <p:strVal val="visible"/>
                                      </p:to>
                                    </p:set>
                                    <p:anim calcmode="lin" valueType="num">
                                      <p:cBhvr additive="base">
                                        <p:cTn id="7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2">
                                            <p:txEl>
                                              <p:pRg st="9" end="9"/>
                                            </p:txEl>
                                          </p:spTgt>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2">
                                            <p:txEl>
                                              <p:pRg st="10" end="10"/>
                                            </p:txEl>
                                          </p:spTgt>
                                        </p:tgtEl>
                                        <p:attrNameLst>
                                          <p:attrName>style.visibility</p:attrName>
                                        </p:attrNameLst>
                                      </p:cBhvr>
                                      <p:to>
                                        <p:strVal val="visible"/>
                                      </p:to>
                                    </p:set>
                                    <p:anim calcmode="lin" valueType="num">
                                      <p:cBhvr additive="base">
                                        <p:cTn id="75"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2">
                                            <p:txEl>
                                              <p:pRg st="11" end="11"/>
                                            </p:txEl>
                                          </p:spTgt>
                                        </p:tgtEl>
                                        <p:attrNameLst>
                                          <p:attrName>style.visibility</p:attrName>
                                        </p:attrNameLst>
                                      </p:cBhvr>
                                      <p:to>
                                        <p:strVal val="visible"/>
                                      </p:to>
                                    </p:set>
                                    <p:anim calcmode="lin" valueType="num">
                                      <p:cBhvr additive="base">
                                        <p:cTn id="79"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2">
                                            <p:txEl>
                                              <p:pRg st="12" end="12"/>
                                            </p:txEl>
                                          </p:spTgt>
                                        </p:tgtEl>
                                        <p:attrNameLst>
                                          <p:attrName>style.visibility</p:attrName>
                                        </p:attrNameLst>
                                      </p:cBhvr>
                                      <p:to>
                                        <p:strVal val="visible"/>
                                      </p:to>
                                    </p:set>
                                    <p:anim calcmode="lin" valueType="num">
                                      <p:cBhvr additive="base">
                                        <p:cTn id="83"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2">
                                            <p:txEl>
                                              <p:pRg st="13" end="13"/>
                                            </p:txEl>
                                          </p:spTgt>
                                        </p:tgtEl>
                                        <p:attrNameLst>
                                          <p:attrName>style.visibility</p:attrName>
                                        </p:attrNameLst>
                                      </p:cBhvr>
                                      <p:to>
                                        <p:strVal val="visible"/>
                                      </p:to>
                                    </p:set>
                                    <p:anim calcmode="lin" valueType="num">
                                      <p:cBhvr additive="base">
                                        <p:cTn id="87"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88" dur="500" fill="hold"/>
                                        <p:tgtEl>
                                          <p:spTgt spid="2">
                                            <p:txEl>
                                              <p:pRg st="13" end="13"/>
                                            </p:txEl>
                                          </p:spTgt>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2">
                                            <p:txEl>
                                              <p:pRg st="14" end="14"/>
                                            </p:txEl>
                                          </p:spTgt>
                                        </p:tgtEl>
                                        <p:attrNameLst>
                                          <p:attrName>style.visibility</p:attrName>
                                        </p:attrNameLst>
                                      </p:cBhvr>
                                      <p:to>
                                        <p:strVal val="visible"/>
                                      </p:to>
                                    </p:set>
                                    <p:anim calcmode="lin" valueType="num">
                                      <p:cBhvr additive="base">
                                        <p:cTn id="91"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2">
                                            <p:txEl>
                                              <p:pRg st="14" end="14"/>
                                            </p:txEl>
                                          </p:spTgt>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2">
                                            <p:txEl>
                                              <p:pRg st="15" end="15"/>
                                            </p:txEl>
                                          </p:spTgt>
                                        </p:tgtEl>
                                        <p:attrNameLst>
                                          <p:attrName>style.visibility</p:attrName>
                                        </p:attrNameLst>
                                      </p:cBhvr>
                                      <p:to>
                                        <p:strVal val="visible"/>
                                      </p:to>
                                    </p:set>
                                    <p:anim calcmode="lin" valueType="num">
                                      <p:cBhvr additive="base">
                                        <p:cTn id="95" dur="500" fill="hold"/>
                                        <p:tgtEl>
                                          <p:spTgt spid="2">
                                            <p:txEl>
                                              <p:pRg st="15" end="15"/>
                                            </p:txEl>
                                          </p:spTgt>
                                        </p:tgtEl>
                                        <p:attrNameLst>
                                          <p:attrName>ppt_x</p:attrName>
                                        </p:attrNameLst>
                                      </p:cBhvr>
                                      <p:tavLst>
                                        <p:tav tm="0">
                                          <p:val>
                                            <p:strVal val="#ppt_x"/>
                                          </p:val>
                                        </p:tav>
                                        <p:tav tm="100000">
                                          <p:val>
                                            <p:strVal val="#ppt_x"/>
                                          </p:val>
                                        </p:tav>
                                      </p:tavLst>
                                    </p:anim>
                                    <p:anim calcmode="lin" valueType="num">
                                      <p:cBhvr additive="base">
                                        <p:cTn id="96" dur="500" fill="hold"/>
                                        <p:tgtEl>
                                          <p:spTgt spid="2">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grpId="0" nodeType="clickEffect">
                                  <p:stCondLst>
                                    <p:cond delay="0"/>
                                  </p:stCondLst>
                                  <p:childTnLst>
                                    <p:set>
                                      <p:cBhvr>
                                        <p:cTn id="100" dur="1" fill="hold">
                                          <p:stCondLst>
                                            <p:cond delay="0"/>
                                          </p:stCondLst>
                                        </p:cTn>
                                        <p:tgtEl>
                                          <p:spTgt spid="3">
                                            <p:txEl>
                                              <p:pRg st="0" end="0"/>
                                            </p:txEl>
                                          </p:spTgt>
                                        </p:tgtEl>
                                        <p:attrNameLst>
                                          <p:attrName>style.visibility</p:attrName>
                                        </p:attrNameLst>
                                      </p:cBhvr>
                                      <p:to>
                                        <p:strVal val="visible"/>
                                      </p:to>
                                    </p:set>
                                    <p:anim calcmode="lin" valueType="num">
                                      <p:cBhvr additive="base">
                                        <p:cTn id="10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02"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03" presetID="2" presetClass="entr" presetSubtype="4" fill="hold" grpId="0" nodeType="withEffect">
                                  <p:stCondLst>
                                    <p:cond delay="0"/>
                                  </p:stCondLst>
                                  <p:childTnLst>
                                    <p:set>
                                      <p:cBhvr>
                                        <p:cTn id="104" dur="1" fill="hold">
                                          <p:stCondLst>
                                            <p:cond delay="0"/>
                                          </p:stCondLst>
                                        </p:cTn>
                                        <p:tgtEl>
                                          <p:spTgt spid="3">
                                            <p:txEl>
                                              <p:pRg st="1" end="1"/>
                                            </p:txEl>
                                          </p:spTgt>
                                        </p:tgtEl>
                                        <p:attrNameLst>
                                          <p:attrName>style.visibility</p:attrName>
                                        </p:attrNameLst>
                                      </p:cBhvr>
                                      <p:to>
                                        <p:strVal val="visible"/>
                                      </p:to>
                                    </p:set>
                                    <p:anim calcmode="lin" valueType="num">
                                      <p:cBhvr additive="base">
                                        <p:cTn id="10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06"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07" presetID="2" presetClass="entr" presetSubtype="4" fill="hold" grpId="0" nodeType="withEffect">
                                  <p:stCondLst>
                                    <p:cond delay="0"/>
                                  </p:stCondLst>
                                  <p:childTnLst>
                                    <p:set>
                                      <p:cBhvr>
                                        <p:cTn id="108" dur="1" fill="hold">
                                          <p:stCondLst>
                                            <p:cond delay="0"/>
                                          </p:stCondLst>
                                        </p:cTn>
                                        <p:tgtEl>
                                          <p:spTgt spid="3">
                                            <p:txEl>
                                              <p:pRg st="2" end="2"/>
                                            </p:txEl>
                                          </p:spTgt>
                                        </p:tgtEl>
                                        <p:attrNameLst>
                                          <p:attrName>style.visibility</p:attrName>
                                        </p:attrNameLst>
                                      </p:cBhvr>
                                      <p:to>
                                        <p:strVal val="visible"/>
                                      </p:to>
                                    </p:set>
                                    <p:anim calcmode="lin" valueType="num">
                                      <p:cBhvr additive="base">
                                        <p:cTn id="10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11" presetID="2" presetClass="entr" presetSubtype="4" fill="hold" grpId="0" nodeType="withEffect">
                                  <p:stCondLst>
                                    <p:cond delay="0"/>
                                  </p:stCondLst>
                                  <p:childTnLst>
                                    <p:set>
                                      <p:cBhvr>
                                        <p:cTn id="112" dur="1" fill="hold">
                                          <p:stCondLst>
                                            <p:cond delay="0"/>
                                          </p:stCondLst>
                                        </p:cTn>
                                        <p:tgtEl>
                                          <p:spTgt spid="3">
                                            <p:txEl>
                                              <p:pRg st="3" end="3"/>
                                            </p:txEl>
                                          </p:spTgt>
                                        </p:tgtEl>
                                        <p:attrNameLst>
                                          <p:attrName>style.visibility</p:attrName>
                                        </p:attrNameLst>
                                      </p:cBhvr>
                                      <p:to>
                                        <p:strVal val="visible"/>
                                      </p:to>
                                    </p:set>
                                    <p:anim calcmode="lin" valueType="num">
                                      <p:cBhvr additive="base">
                                        <p:cTn id="1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1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15" presetID="2" presetClass="entr" presetSubtype="4" fill="hold" grpId="0" nodeType="withEffect">
                                  <p:stCondLst>
                                    <p:cond delay="0"/>
                                  </p:stCondLst>
                                  <p:childTnLst>
                                    <p:set>
                                      <p:cBhvr>
                                        <p:cTn id="116" dur="1" fill="hold">
                                          <p:stCondLst>
                                            <p:cond delay="0"/>
                                          </p:stCondLst>
                                        </p:cTn>
                                        <p:tgtEl>
                                          <p:spTgt spid="3">
                                            <p:txEl>
                                              <p:pRg st="4" end="4"/>
                                            </p:txEl>
                                          </p:spTgt>
                                        </p:tgtEl>
                                        <p:attrNameLst>
                                          <p:attrName>style.visibility</p:attrName>
                                        </p:attrNameLst>
                                      </p:cBhvr>
                                      <p:to>
                                        <p:strVal val="visible"/>
                                      </p:to>
                                    </p:set>
                                    <p:anim calcmode="lin" valueType="num">
                                      <p:cBhvr additive="base">
                                        <p:cTn id="1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1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19" presetID="2" presetClass="entr" presetSubtype="4" fill="hold" grpId="0" nodeType="withEffect">
                                  <p:stCondLst>
                                    <p:cond delay="0"/>
                                  </p:stCondLst>
                                  <p:childTnLst>
                                    <p:set>
                                      <p:cBhvr>
                                        <p:cTn id="120" dur="1" fill="hold">
                                          <p:stCondLst>
                                            <p:cond delay="0"/>
                                          </p:stCondLst>
                                        </p:cTn>
                                        <p:tgtEl>
                                          <p:spTgt spid="3">
                                            <p:txEl>
                                              <p:pRg st="5" end="5"/>
                                            </p:txEl>
                                          </p:spTgt>
                                        </p:tgtEl>
                                        <p:attrNameLst>
                                          <p:attrName>style.visibility</p:attrName>
                                        </p:attrNameLst>
                                      </p:cBhvr>
                                      <p:to>
                                        <p:strVal val="visible"/>
                                      </p:to>
                                    </p:set>
                                    <p:anim calcmode="lin" valueType="num">
                                      <p:cBhvr additive="base">
                                        <p:cTn id="1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23" presetID="2" presetClass="entr" presetSubtype="4" fill="hold" grpId="0" nodeType="withEffect">
                                  <p:stCondLst>
                                    <p:cond delay="0"/>
                                  </p:stCondLst>
                                  <p:childTnLst>
                                    <p:set>
                                      <p:cBhvr>
                                        <p:cTn id="124" dur="1" fill="hold">
                                          <p:stCondLst>
                                            <p:cond delay="0"/>
                                          </p:stCondLst>
                                        </p:cTn>
                                        <p:tgtEl>
                                          <p:spTgt spid="3">
                                            <p:txEl>
                                              <p:pRg st="6" end="6"/>
                                            </p:txEl>
                                          </p:spTgt>
                                        </p:tgtEl>
                                        <p:attrNameLst>
                                          <p:attrName>style.visibility</p:attrName>
                                        </p:attrNameLst>
                                      </p:cBhvr>
                                      <p:to>
                                        <p:strVal val="visible"/>
                                      </p:to>
                                    </p:set>
                                    <p:anim calcmode="lin" valueType="num">
                                      <p:cBhvr additive="base">
                                        <p:cTn id="1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2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27" presetID="2" presetClass="entr" presetSubtype="4" fill="hold" grpId="0" nodeType="withEffect">
                                  <p:stCondLst>
                                    <p:cond delay="0"/>
                                  </p:stCondLst>
                                  <p:childTnLst>
                                    <p:set>
                                      <p:cBhvr>
                                        <p:cTn id="128" dur="1" fill="hold">
                                          <p:stCondLst>
                                            <p:cond delay="0"/>
                                          </p:stCondLst>
                                        </p:cTn>
                                        <p:tgtEl>
                                          <p:spTgt spid="3">
                                            <p:txEl>
                                              <p:pRg st="7" end="7"/>
                                            </p:txEl>
                                          </p:spTgt>
                                        </p:tgtEl>
                                        <p:attrNameLst>
                                          <p:attrName>style.visibility</p:attrName>
                                        </p:attrNameLst>
                                      </p:cBhvr>
                                      <p:to>
                                        <p:strVal val="visible"/>
                                      </p:to>
                                    </p:set>
                                    <p:anim calcmode="lin" valueType="num">
                                      <p:cBhvr additive="base">
                                        <p:cTn id="1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3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31" fill="hold">
                      <p:stCondLst>
                        <p:cond delay="indefinite"/>
                      </p:stCondLst>
                      <p:childTnLst>
                        <p:par>
                          <p:cTn id="132" fill="hold">
                            <p:stCondLst>
                              <p:cond delay="0"/>
                            </p:stCondLst>
                            <p:childTnLst>
                              <p:par>
                                <p:cTn id="133" presetID="2" presetClass="emph" presetSubtype="0" nodeType="clickEffect">
                                  <p:stCondLst>
                                    <p:cond delay="0"/>
                                  </p:stCondLst>
                                  <p:childTnLst>
                                    <p:set>
                                      <p:cBhvr override="childStyle">
                                        <p:cTn id="134" dur="indefinite"/>
                                        <p:tgtEl>
                                          <p:spTgt spid="2">
                                            <p:txEl>
                                              <p:pRg st="2" end="2"/>
                                            </p:txEl>
                                          </p:spTgt>
                                        </p:tgtEl>
                                        <p:attrNameLst>
                                          <p:attrName>style.fontFamily</p:attrName>
                                        </p:attrNameLst>
                                      </p:cBhvr>
                                      <p:to>
                                        <p:strVal val="Times New Roman"/>
                                      </p:to>
                                    </p:set>
                                  </p:childTnLst>
                                </p:cTn>
                              </p:par>
                            </p:childTnLst>
                          </p:cTn>
                        </p:par>
                      </p:childTnLst>
                    </p:cTn>
                  </p:par>
                  <p:par>
                    <p:cTn id="135" fill="hold">
                      <p:stCondLst>
                        <p:cond delay="indefinite"/>
                      </p:stCondLst>
                      <p:childTnLst>
                        <p:par>
                          <p:cTn id="136" fill="hold">
                            <p:stCondLst>
                              <p:cond delay="0"/>
                            </p:stCondLst>
                            <p:childTnLst>
                              <p:par>
                                <p:cTn id="137" presetID="6" presetClass="emph" presetSubtype="0" fill="hold" nodeType="clickEffect">
                                  <p:stCondLst>
                                    <p:cond delay="0"/>
                                  </p:stCondLst>
                                  <p:childTnLst>
                                    <p:animScale>
                                      <p:cBhvr>
                                        <p:cTn id="138" dur="2000" fill="hold"/>
                                        <p:tgtEl>
                                          <p:spTgt spid="2">
                                            <p:txEl>
                                              <p:pRg st="2" end="2"/>
                                            </p:txEl>
                                          </p:spTgt>
                                        </p:tgtEl>
                                      </p:cBhvr>
                                      <p:by x="150000" y="150000"/>
                                    </p:animScale>
                                  </p:childTnLst>
                                </p:cTn>
                              </p:par>
                            </p:childTnLst>
                          </p:cTn>
                        </p:par>
                      </p:childTnLst>
                    </p:cTn>
                  </p:par>
                  <p:par>
                    <p:cTn id="139" fill="hold">
                      <p:stCondLst>
                        <p:cond delay="indefinite"/>
                      </p:stCondLst>
                      <p:childTnLst>
                        <p:par>
                          <p:cTn id="140" fill="hold">
                            <p:stCondLst>
                              <p:cond delay="0"/>
                            </p:stCondLst>
                            <p:childTnLst>
                              <p:par>
                                <p:cTn id="141" presetID="4" presetClass="emph" presetSubtype="2" fill="hold" nodeType="clickEffect">
                                  <p:stCondLst>
                                    <p:cond delay="0"/>
                                  </p:stCondLst>
                                  <p:childTnLst>
                                    <p:anim to="1.5" calcmode="lin" valueType="num">
                                      <p:cBhvr override="childStyle">
                                        <p:cTn id="142" dur="2000" fill="hold"/>
                                        <p:tgtEl>
                                          <p:spTgt spid="3">
                                            <p:txEl>
                                              <p:pRg st="0" end="0"/>
                                            </p:txEl>
                                          </p:spTgt>
                                        </p:tgtEl>
                                        <p:attrNameLst>
                                          <p:attrName>style.fontSize</p:attrName>
                                        </p:attrNameLst>
                                      </p:cBhvr>
                                    </p:anim>
                                  </p:childTnLst>
                                </p:cTn>
                              </p:par>
                            </p:childTnLst>
                          </p:cTn>
                        </p:par>
                      </p:childTnLst>
                    </p:cTn>
                  </p:par>
                  <p:par>
                    <p:cTn id="143" fill="hold">
                      <p:stCondLst>
                        <p:cond delay="indefinite"/>
                      </p:stCondLst>
                      <p:childTnLst>
                        <p:par>
                          <p:cTn id="144" fill="hold">
                            <p:stCondLst>
                              <p:cond delay="0"/>
                            </p:stCondLst>
                            <p:childTnLst>
                              <p:par>
                                <p:cTn id="145" presetID="6" presetClass="emph" presetSubtype="0" fill="hold" nodeType="clickEffect">
                                  <p:stCondLst>
                                    <p:cond delay="0"/>
                                  </p:stCondLst>
                                  <p:childTnLst>
                                    <p:animScale>
                                      <p:cBhvr>
                                        <p:cTn id="146" dur="2000" fill="hold"/>
                                        <p:tgtEl>
                                          <p:spTgt spid="3">
                                            <p:txEl>
                                              <p:pRg st="5" end="5"/>
                                            </p:txEl>
                                          </p:spTgt>
                                        </p:tgtEl>
                                      </p:cBhvr>
                                      <p:by x="150000" y="150000"/>
                                    </p:animScale>
                                  </p:childTnLst>
                                </p:cTn>
                              </p:par>
                            </p:childTnLst>
                          </p:cTn>
                        </p:par>
                      </p:childTnLst>
                    </p:cTn>
                  </p:par>
                  <p:par>
                    <p:cTn id="147" fill="hold">
                      <p:stCondLst>
                        <p:cond delay="indefinite"/>
                      </p:stCondLst>
                      <p:childTnLst>
                        <p:par>
                          <p:cTn id="148" fill="hold">
                            <p:stCondLst>
                              <p:cond delay="0"/>
                            </p:stCondLst>
                            <p:childTnLst>
                              <p:par>
                                <p:cTn id="149" presetID="6" presetClass="emph" presetSubtype="0" fill="hold" nodeType="clickEffect">
                                  <p:stCondLst>
                                    <p:cond delay="0"/>
                                  </p:stCondLst>
                                  <p:childTnLst>
                                    <p:animScale>
                                      <p:cBhvr>
                                        <p:cTn id="150" dur="2000" fill="hold"/>
                                        <p:tgtEl>
                                          <p:spTgt spid="3">
                                            <p:txEl>
                                              <p:pRg st="1" end="1"/>
                                            </p:txEl>
                                          </p:spTgt>
                                        </p:tgtEl>
                                      </p:cBhvr>
                                      <p:by x="150000" y="150000"/>
                                    </p:animScale>
                                  </p:childTnLst>
                                </p:cTn>
                              </p:par>
                              <p:par>
                                <p:cTn id="151" presetID="6" presetClass="emph" presetSubtype="0" fill="hold" nodeType="withEffect">
                                  <p:stCondLst>
                                    <p:cond delay="0"/>
                                  </p:stCondLst>
                                  <p:childTnLst>
                                    <p:animScale>
                                      <p:cBhvr>
                                        <p:cTn id="152" dur="2000" fill="hold"/>
                                        <p:tgtEl>
                                          <p:spTgt spid="3">
                                            <p:txEl>
                                              <p:pRg st="2" end="2"/>
                                            </p:txEl>
                                          </p:spTgt>
                                        </p:tgtEl>
                                      </p:cBhvr>
                                      <p:by x="150000" y="150000"/>
                                    </p:animScale>
                                  </p:childTnLst>
                                </p:cTn>
                              </p:par>
                              <p:par>
                                <p:cTn id="153" presetID="6" presetClass="emph" presetSubtype="0" fill="hold" nodeType="withEffect">
                                  <p:stCondLst>
                                    <p:cond delay="0"/>
                                  </p:stCondLst>
                                  <p:childTnLst>
                                    <p:animScale>
                                      <p:cBhvr>
                                        <p:cTn id="154" dur="2000" fill="hold"/>
                                        <p:tgtEl>
                                          <p:spTgt spid="3">
                                            <p:txEl>
                                              <p:pRg st="3" end="3"/>
                                            </p:txEl>
                                          </p:spTgt>
                                        </p:tgtEl>
                                      </p:cBhvr>
                                      <p:by x="150000" y="150000"/>
                                    </p:animScale>
                                  </p:childTnLst>
                                </p:cTn>
                              </p:par>
                              <p:par>
                                <p:cTn id="155" presetID="6" presetClass="emph" presetSubtype="0" fill="hold" nodeType="withEffect">
                                  <p:stCondLst>
                                    <p:cond delay="0"/>
                                  </p:stCondLst>
                                  <p:childTnLst>
                                    <p:animScale>
                                      <p:cBhvr>
                                        <p:cTn id="156" dur="2000" fill="hold"/>
                                        <p:tgtEl>
                                          <p:spTgt spid="3">
                                            <p:txEl>
                                              <p:pRg st="4" end="4"/>
                                            </p:txEl>
                                          </p:spTgt>
                                        </p:tgtEl>
                                      </p:cBhvr>
                                      <p:by x="150000" y="150000"/>
                                    </p:animScale>
                                  </p:childTnLst>
                                </p:cTn>
                              </p:par>
                            </p:childTnLst>
                          </p:cTn>
                        </p:par>
                      </p:childTnLst>
                    </p:cTn>
                  </p:par>
                  <p:par>
                    <p:cTn id="157" fill="hold">
                      <p:stCondLst>
                        <p:cond delay="indefinite"/>
                      </p:stCondLst>
                      <p:childTnLst>
                        <p:par>
                          <p:cTn id="158" fill="hold">
                            <p:stCondLst>
                              <p:cond delay="0"/>
                            </p:stCondLst>
                            <p:childTnLst>
                              <p:par>
                                <p:cTn id="159" presetID="6" presetClass="emph" presetSubtype="0" fill="hold" nodeType="clickEffect">
                                  <p:stCondLst>
                                    <p:cond delay="0"/>
                                  </p:stCondLst>
                                  <p:childTnLst>
                                    <p:animScale>
                                      <p:cBhvr>
                                        <p:cTn id="160" dur="2000" fill="hold"/>
                                        <p:tgtEl>
                                          <p:spTgt spid="2">
                                            <p:txEl>
                                              <p:pRg st="10" end="10"/>
                                            </p:txEl>
                                          </p:spTgt>
                                        </p:tgtEl>
                                      </p:cBhvr>
                                      <p:by x="150000" y="150000"/>
                                    </p:animScale>
                                  </p:childTnLst>
                                </p:cTn>
                              </p:par>
                              <p:par>
                                <p:cTn id="161" presetID="6" presetClass="emph" presetSubtype="0" fill="hold" nodeType="withEffect">
                                  <p:stCondLst>
                                    <p:cond delay="0"/>
                                  </p:stCondLst>
                                  <p:childTnLst>
                                    <p:animScale>
                                      <p:cBhvr>
                                        <p:cTn id="162" dur="2000" fill="hold"/>
                                        <p:tgtEl>
                                          <p:spTgt spid="2">
                                            <p:txEl>
                                              <p:pRg st="11" end="11"/>
                                            </p:txEl>
                                          </p:spTgt>
                                        </p:tgtEl>
                                      </p:cBhvr>
                                      <p:by x="150000" y="150000"/>
                                    </p:animScale>
                                  </p:childTnLst>
                                </p:cTn>
                              </p:par>
                              <p:par>
                                <p:cTn id="163" presetID="6" presetClass="emph" presetSubtype="0" fill="hold" nodeType="withEffect">
                                  <p:stCondLst>
                                    <p:cond delay="0"/>
                                  </p:stCondLst>
                                  <p:childTnLst>
                                    <p:animScale>
                                      <p:cBhvr>
                                        <p:cTn id="164" dur="2000" fill="hold"/>
                                        <p:tgtEl>
                                          <p:spTgt spid="2">
                                            <p:txEl>
                                              <p:pRg st="12" end="12"/>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3" grpId="0" build="p"/>
      <p:bldP spid="4" grpId="0" animBg="1"/>
      <p:bldP spid="4" grpId="1" animBg="1"/>
      <p:bldP spid="5" grpId="0" animBg="1"/>
      <p:bldP spid="5"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latin typeface="Times New Roman" pitchFamily="18" charset="0"/>
                <a:cs typeface="Times New Roman" pitchFamily="18" charset="0"/>
              </a:rPr>
              <a:t>ΟΥΡΑ</a:t>
            </a:r>
            <a:endParaRPr lang="el-GR" b="1" dirty="0">
              <a:latin typeface="Times New Roman" pitchFamily="18" charset="0"/>
              <a:cs typeface="Times New Roman" pitchFamily="18" charset="0"/>
            </a:endParaRPr>
          </a:p>
        </p:txBody>
      </p:sp>
      <p:sp>
        <p:nvSpPr>
          <p:cNvPr id="3" name="2 - Θέση κειμένου"/>
          <p:cNvSpPr>
            <a:spLocks noGrp="1"/>
          </p:cNvSpPr>
          <p:nvPr>
            <p:ph type="body" idx="1"/>
          </p:nvPr>
        </p:nvSpPr>
        <p:spPr>
          <a:xfrm>
            <a:off x="571472" y="1142984"/>
            <a:ext cx="4040188" cy="639762"/>
          </a:xfrm>
        </p:spPr>
        <p:txBody>
          <a:bodyPr/>
          <a:lstStyle/>
          <a:p>
            <a:r>
              <a:rPr lang="el-GR" dirty="0" smtClean="0"/>
              <a:t>ΟΡΙΣΜΟΣ</a:t>
            </a:r>
            <a:endParaRPr lang="el-GR" dirty="0"/>
          </a:p>
        </p:txBody>
      </p:sp>
      <p:sp>
        <p:nvSpPr>
          <p:cNvPr id="4" name="3 - Θέση περιεχομένου"/>
          <p:cNvSpPr>
            <a:spLocks noGrp="1"/>
          </p:cNvSpPr>
          <p:nvPr>
            <p:ph sz="half" idx="2"/>
          </p:nvPr>
        </p:nvSpPr>
        <p:spPr>
          <a:xfrm>
            <a:off x="428596" y="1857364"/>
            <a:ext cx="8115328" cy="3951288"/>
          </a:xfrm>
        </p:spPr>
        <p:txBody>
          <a:bodyPr>
            <a:normAutofit lnSpcReduction="10000"/>
          </a:bodyPr>
          <a:lstStyle/>
          <a:p>
            <a:r>
              <a:rPr lang="el-GR" dirty="0" smtClean="0">
                <a:solidFill>
                  <a:srgbClr val="FF0000"/>
                </a:solidFill>
              </a:rPr>
              <a:t>Ουρά</a:t>
            </a:r>
            <a:r>
              <a:rPr lang="el-GR" dirty="0" smtClean="0"/>
              <a:t> ονομάζεται μια </a:t>
            </a:r>
            <a:r>
              <a:rPr lang="el-GR" dirty="0" smtClean="0">
                <a:solidFill>
                  <a:srgbClr val="FF0000"/>
                </a:solidFill>
              </a:rPr>
              <a:t>δομή δεδομένων </a:t>
            </a:r>
            <a:r>
              <a:rPr lang="el-GR" dirty="0" smtClean="0"/>
              <a:t>το σύνολο των στοιχείων της οποίας είναι διατεταγμένο με τέτοιο τρόπο , ώστε τα στοιχεία που τοποθετήθηκαν πρώτα στην ουρά να εξέρχονται πρώτα, ενώ αυτά που βρίσκονται στο τέλος της ουράς να εξέρχονται τελευταία.</a:t>
            </a:r>
          </a:p>
          <a:p>
            <a:r>
              <a:rPr lang="el-GR" dirty="0" smtClean="0"/>
              <a:t>Για την υλοποίηση της δομής της ουράς χρησιμοποιείται μονοδιάστατος πίνακας που είναι </a:t>
            </a:r>
            <a:r>
              <a:rPr lang="el-GR" dirty="0" smtClean="0">
                <a:solidFill>
                  <a:srgbClr val="FF0000"/>
                </a:solidFill>
              </a:rPr>
              <a:t>στατική δομή </a:t>
            </a:r>
            <a:r>
              <a:rPr lang="el-GR" dirty="0" smtClean="0"/>
              <a:t>και άρα σταθερού μεγέθους.</a:t>
            </a:r>
          </a:p>
          <a:p>
            <a:r>
              <a:rPr lang="el-GR" dirty="0" smtClean="0"/>
              <a:t>Η ουρά χρησιμοποιεί την </a:t>
            </a:r>
            <a:r>
              <a:rPr lang="el-GR" dirty="0" smtClean="0">
                <a:solidFill>
                  <a:srgbClr val="FF0000"/>
                </a:solidFill>
              </a:rPr>
              <a:t>μέθοδο επεξεργασίας </a:t>
            </a:r>
            <a:r>
              <a:rPr lang="el-GR" dirty="0" smtClean="0"/>
              <a:t>«πρώτο μέσα , πρώτο έξω»</a:t>
            </a:r>
            <a:r>
              <a:rPr lang="el-GR" dirty="0" smtClean="0">
                <a:solidFill>
                  <a:srgbClr val="FF0000"/>
                </a:solidFill>
              </a:rPr>
              <a:t> </a:t>
            </a:r>
            <a:r>
              <a:rPr lang="en-US" dirty="0" smtClean="0">
                <a:solidFill>
                  <a:srgbClr val="FF0000"/>
                </a:solidFill>
              </a:rPr>
              <a:t>FIFO </a:t>
            </a:r>
            <a:r>
              <a:rPr lang="el-GR" dirty="0" smtClean="0"/>
              <a:t>δηλαδή το στοιχείο που εισέρχεται πρώτο εξέρχεται πρώτο.</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linds(horizontal)">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blinds(horizontal)">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blinds(horizontal)">
                                      <p:cBhvr>
                                        <p:cTn id="2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3929066"/>
            <a:ext cx="8229600" cy="2500330"/>
          </a:xfrm>
        </p:spPr>
        <p:txBody>
          <a:bodyPr>
            <a:normAutofit fontScale="90000"/>
          </a:bodyPr>
          <a:lstStyle/>
          <a:p>
            <a:pPr algn="l"/>
            <a:r>
              <a:rPr lang="el-GR" sz="2400" dirty="0" smtClean="0">
                <a:solidFill>
                  <a:srgbClr val="FF0000"/>
                </a:solidFill>
                <a:latin typeface="+mn-lt"/>
                <a:ea typeface="+mn-ea"/>
                <a:cs typeface="+mn-cs"/>
              </a:rPr>
              <a:t>Εισαγωγή:</a:t>
            </a:r>
            <a:r>
              <a:rPr lang="el-GR" sz="2400" dirty="0" smtClean="0">
                <a:latin typeface="+mn-lt"/>
                <a:ea typeface="+mn-ea"/>
                <a:cs typeface="+mn-cs"/>
              </a:rPr>
              <a:t/>
            </a:r>
            <a:br>
              <a:rPr lang="el-GR" sz="2400" dirty="0" smtClean="0">
                <a:latin typeface="+mn-lt"/>
                <a:ea typeface="+mn-ea"/>
                <a:cs typeface="+mn-cs"/>
              </a:rPr>
            </a:br>
            <a:r>
              <a:rPr lang="el-GR" sz="2400" dirty="0" smtClean="0">
                <a:latin typeface="+mn-lt"/>
                <a:ea typeface="+mn-ea"/>
                <a:cs typeface="+mn-cs"/>
              </a:rPr>
              <a:t> Κατά την εισαγωγή στοιχείου στην ουρά </a:t>
            </a:r>
            <a:r>
              <a:rPr lang="el-GR" sz="2400" b="1" dirty="0" smtClean="0">
                <a:solidFill>
                  <a:srgbClr val="00B050"/>
                </a:solidFill>
                <a:latin typeface="+mn-lt"/>
                <a:ea typeface="+mn-ea"/>
                <a:cs typeface="+mn-cs"/>
              </a:rPr>
              <a:t>αυξάνεται κατά ένα </a:t>
            </a:r>
            <a:r>
              <a:rPr lang="el-GR" sz="2400" dirty="0" smtClean="0">
                <a:latin typeface="+mn-lt"/>
                <a:ea typeface="+mn-ea"/>
                <a:cs typeface="+mn-cs"/>
              </a:rPr>
              <a:t>ο δείκτης πίσω (</a:t>
            </a:r>
            <a:r>
              <a:rPr lang="en-US" sz="2400" dirty="0" smtClean="0">
                <a:latin typeface="+mn-lt"/>
                <a:ea typeface="+mn-ea"/>
                <a:cs typeface="+mn-cs"/>
              </a:rPr>
              <a:t>rear)</a:t>
            </a:r>
            <a:r>
              <a:rPr lang="el-GR" sz="2400" dirty="0" smtClean="0">
                <a:latin typeface="+mn-lt"/>
                <a:ea typeface="+mn-ea"/>
                <a:cs typeface="+mn-cs"/>
              </a:rPr>
              <a:t> και εισάγεται το στοιχείο στη θέση που δείχνει ο δείκτης πίσω (</a:t>
            </a:r>
            <a:r>
              <a:rPr lang="en-US" sz="2400" dirty="0" smtClean="0">
                <a:latin typeface="+mn-lt"/>
                <a:ea typeface="+mn-ea"/>
                <a:cs typeface="+mn-cs"/>
              </a:rPr>
              <a:t>rear</a:t>
            </a:r>
            <a:r>
              <a:rPr lang="el-GR" sz="2400" dirty="0" smtClean="0">
                <a:latin typeface="+mn-lt"/>
                <a:ea typeface="+mn-ea"/>
                <a:cs typeface="+mn-cs"/>
              </a:rPr>
              <a:t>).</a:t>
            </a:r>
            <a:r>
              <a:rPr lang="en-US" sz="2400" dirty="0" smtClean="0">
                <a:latin typeface="+mn-lt"/>
                <a:ea typeface="+mn-ea"/>
                <a:cs typeface="+mn-cs"/>
              </a:rPr>
              <a:t/>
            </a:r>
            <a:br>
              <a:rPr lang="en-US" sz="2400" dirty="0" smtClean="0">
                <a:latin typeface="+mn-lt"/>
                <a:ea typeface="+mn-ea"/>
                <a:cs typeface="+mn-cs"/>
              </a:rPr>
            </a:br>
            <a:r>
              <a:rPr lang="el-GR" sz="2400" dirty="0" smtClean="0"/>
              <a:t> </a:t>
            </a:r>
            <a:r>
              <a:rPr lang="el-GR" sz="2400" dirty="0" smtClean="0">
                <a:solidFill>
                  <a:srgbClr val="FF0000"/>
                </a:solidFill>
              </a:rPr>
              <a:t>Εξαγωγή:</a:t>
            </a:r>
            <a:r>
              <a:rPr lang="el-GR" sz="2400" dirty="0" smtClean="0"/>
              <a:t/>
            </a:r>
            <a:br>
              <a:rPr lang="el-GR" sz="2400" dirty="0" smtClean="0"/>
            </a:br>
            <a:r>
              <a:rPr lang="el-GR" sz="2400" dirty="0" smtClean="0"/>
              <a:t> Κατά την εξαγωγή στοιχείου από την ουρά  εξάγεται το στοιχείο και </a:t>
            </a:r>
            <a:r>
              <a:rPr lang="el-GR" sz="2400" b="1" dirty="0" smtClean="0">
                <a:solidFill>
                  <a:srgbClr val="00B050"/>
                </a:solidFill>
              </a:rPr>
              <a:t>αυξάνεται κατά ένα </a:t>
            </a:r>
            <a:r>
              <a:rPr lang="el-GR" sz="2400" dirty="0" smtClean="0"/>
              <a:t>ο δείκτης εμπρός (</a:t>
            </a:r>
            <a:r>
              <a:rPr lang="en-US" sz="2400" dirty="0" smtClean="0"/>
              <a:t>front)</a:t>
            </a:r>
            <a:r>
              <a:rPr lang="el-GR" sz="2400" dirty="0" smtClean="0"/>
              <a:t>.</a:t>
            </a:r>
            <a:endParaRPr lang="el-GR" sz="2400" dirty="0" smtClean="0">
              <a:latin typeface="+mn-lt"/>
              <a:ea typeface="+mn-ea"/>
              <a:cs typeface="+mn-cs"/>
            </a:endParaRPr>
          </a:p>
        </p:txBody>
      </p:sp>
      <p:sp>
        <p:nvSpPr>
          <p:cNvPr id="3" name="2 - Θέση κειμένου"/>
          <p:cNvSpPr>
            <a:spLocks noGrp="1"/>
          </p:cNvSpPr>
          <p:nvPr>
            <p:ph type="body" idx="1"/>
          </p:nvPr>
        </p:nvSpPr>
        <p:spPr>
          <a:xfrm>
            <a:off x="642910" y="428604"/>
            <a:ext cx="3357586" cy="568324"/>
          </a:xfrm>
        </p:spPr>
        <p:txBody>
          <a:bodyPr/>
          <a:lstStyle/>
          <a:p>
            <a:pPr algn="ctr"/>
            <a:r>
              <a:rPr lang="el-GR" dirty="0" smtClean="0">
                <a:latin typeface="Times New Roman" pitchFamily="18" charset="0"/>
                <a:cs typeface="Times New Roman" pitchFamily="18" charset="0"/>
              </a:rPr>
              <a:t>ΔΕΙΚΤΕΣ</a:t>
            </a:r>
            <a:endParaRPr lang="el-GR" dirty="0">
              <a:latin typeface="Times New Roman" pitchFamily="18" charset="0"/>
              <a:cs typeface="Times New Roman" pitchFamily="18" charset="0"/>
            </a:endParaRPr>
          </a:p>
        </p:txBody>
      </p:sp>
      <p:sp>
        <p:nvSpPr>
          <p:cNvPr id="4" name="3 - Θέση περιεχομένου"/>
          <p:cNvSpPr>
            <a:spLocks noGrp="1"/>
          </p:cNvSpPr>
          <p:nvPr>
            <p:ph sz="half" idx="2"/>
          </p:nvPr>
        </p:nvSpPr>
        <p:spPr>
          <a:xfrm>
            <a:off x="357158" y="928670"/>
            <a:ext cx="4040188" cy="3071834"/>
          </a:xfrm>
        </p:spPr>
        <p:txBody>
          <a:bodyPr>
            <a:normAutofit lnSpcReduction="10000"/>
          </a:bodyPr>
          <a:lstStyle/>
          <a:p>
            <a:r>
              <a:rPr lang="el-GR" dirty="0" smtClean="0"/>
              <a:t>Στη ουρά χρησιμοποιούνται δύο ακέραιες μεταβλητές δείκτες που ονομάζονται </a:t>
            </a:r>
            <a:r>
              <a:rPr lang="el-GR" dirty="0" smtClean="0">
                <a:solidFill>
                  <a:srgbClr val="FF0000"/>
                </a:solidFill>
              </a:rPr>
              <a:t>εμπρός (</a:t>
            </a:r>
            <a:r>
              <a:rPr lang="en-US" dirty="0" smtClean="0">
                <a:solidFill>
                  <a:srgbClr val="FF0000"/>
                </a:solidFill>
              </a:rPr>
              <a:t>front)</a:t>
            </a:r>
            <a:r>
              <a:rPr lang="el-GR" dirty="0" smtClean="0">
                <a:solidFill>
                  <a:srgbClr val="FF0000"/>
                </a:solidFill>
              </a:rPr>
              <a:t> </a:t>
            </a:r>
            <a:r>
              <a:rPr lang="el-GR" dirty="0" smtClean="0"/>
              <a:t>η τιμή του οποίου  δείχνει την αρχή της ουράς και ο δείκτης </a:t>
            </a:r>
            <a:r>
              <a:rPr lang="el-GR" dirty="0" smtClean="0">
                <a:solidFill>
                  <a:srgbClr val="FF0000"/>
                </a:solidFill>
              </a:rPr>
              <a:t>πίσω </a:t>
            </a:r>
            <a:r>
              <a:rPr lang="en-US" dirty="0" smtClean="0">
                <a:solidFill>
                  <a:srgbClr val="FF0000"/>
                </a:solidFill>
              </a:rPr>
              <a:t>(rear) </a:t>
            </a:r>
            <a:r>
              <a:rPr lang="el-GR" dirty="0" smtClean="0"/>
              <a:t>η τιμή του οποίου  δείχνει το τέλος της ουράς.</a:t>
            </a:r>
          </a:p>
          <a:p>
            <a:endParaRPr lang="el-GR" dirty="0"/>
          </a:p>
        </p:txBody>
      </p:sp>
      <p:sp>
        <p:nvSpPr>
          <p:cNvPr id="5" name="4 - Θέση κειμένου"/>
          <p:cNvSpPr>
            <a:spLocks noGrp="1"/>
          </p:cNvSpPr>
          <p:nvPr>
            <p:ph type="body" sz="quarter" idx="3"/>
          </p:nvPr>
        </p:nvSpPr>
        <p:spPr>
          <a:xfrm>
            <a:off x="4929190" y="571480"/>
            <a:ext cx="3286148" cy="496886"/>
          </a:xfrm>
        </p:spPr>
        <p:txBody>
          <a:bodyPr/>
          <a:lstStyle/>
          <a:p>
            <a:pPr algn="ctr"/>
            <a:r>
              <a:rPr lang="el-GR" dirty="0" smtClean="0">
                <a:latin typeface="Times New Roman" pitchFamily="18" charset="0"/>
                <a:cs typeface="Times New Roman" pitchFamily="18" charset="0"/>
              </a:rPr>
              <a:t>ΛΕΙΤΟΥΡΓΙΕΣ</a:t>
            </a:r>
            <a:endParaRPr lang="el-GR" dirty="0">
              <a:latin typeface="Times New Roman" pitchFamily="18" charset="0"/>
              <a:cs typeface="Times New Roman" pitchFamily="18" charset="0"/>
            </a:endParaRPr>
          </a:p>
        </p:txBody>
      </p:sp>
      <p:sp>
        <p:nvSpPr>
          <p:cNvPr id="6" name="5 - Θέση περιεχομένου"/>
          <p:cNvSpPr>
            <a:spLocks noGrp="1"/>
          </p:cNvSpPr>
          <p:nvPr>
            <p:ph sz="quarter" idx="4"/>
          </p:nvPr>
        </p:nvSpPr>
        <p:spPr>
          <a:xfrm>
            <a:off x="4643438" y="1357298"/>
            <a:ext cx="4041775" cy="2643206"/>
          </a:xfrm>
        </p:spPr>
        <p:txBody>
          <a:bodyPr/>
          <a:lstStyle/>
          <a:p>
            <a:r>
              <a:rPr lang="el-GR" dirty="0" smtClean="0">
                <a:solidFill>
                  <a:srgbClr val="FF0000"/>
                </a:solidFill>
              </a:rPr>
              <a:t>Εισαγωγή </a:t>
            </a:r>
            <a:r>
              <a:rPr lang="el-GR" dirty="0" smtClean="0"/>
              <a:t>στοιχείου πάντα στο τέλος της ουράς.</a:t>
            </a:r>
          </a:p>
          <a:p>
            <a:r>
              <a:rPr lang="el-GR" dirty="0" smtClean="0">
                <a:solidFill>
                  <a:srgbClr val="FF0000"/>
                </a:solidFill>
              </a:rPr>
              <a:t>Εξαγωγή </a:t>
            </a:r>
            <a:r>
              <a:rPr lang="el-GR" dirty="0" smtClean="0"/>
              <a:t>στοιχείου από την αρχή της ουράς</a:t>
            </a:r>
            <a:endParaRPr lang="el-GR"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linds(horizont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linds(horizontal)">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blinds(horizontal)">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animEffect transition="in" filter="blinds(horizontal)">
                                      <p:cBhvr>
                                        <p:cTn id="27" dur="500"/>
                                        <p:tgtEl>
                                          <p:spTgt spid="6">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blinds(horizontal)">
                                      <p:cBhvr>
                                        <p:cTn id="3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P spid="5" grpId="0" build="p"/>
      <p:bldP spid="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39784"/>
          </a:xfrm>
        </p:spPr>
        <p:txBody>
          <a:bodyPr>
            <a:normAutofit/>
          </a:bodyPr>
          <a:lstStyle/>
          <a:p>
            <a:r>
              <a:rPr lang="el-GR" sz="3200" b="1" dirty="0" smtClean="0">
                <a:latin typeface="Times New Roman" pitchFamily="18" charset="0"/>
                <a:cs typeface="Times New Roman" pitchFamily="18" charset="0"/>
              </a:rPr>
              <a:t>ΕΛΕΓΧΟΙ ΚΑΤΑ ΤΙΣ ΛΕΙΤΟΥΡΓΙΕΣ</a:t>
            </a:r>
            <a:endParaRPr lang="el-GR" sz="3200" b="1" dirty="0">
              <a:latin typeface="Times New Roman" pitchFamily="18" charset="0"/>
              <a:cs typeface="Times New Roman" pitchFamily="18" charset="0"/>
            </a:endParaRPr>
          </a:p>
        </p:txBody>
      </p:sp>
      <p:sp>
        <p:nvSpPr>
          <p:cNvPr id="3" name="2 - Θέση κειμένου"/>
          <p:cNvSpPr>
            <a:spLocks noGrp="1"/>
          </p:cNvSpPr>
          <p:nvPr>
            <p:ph type="body" idx="1"/>
          </p:nvPr>
        </p:nvSpPr>
        <p:spPr>
          <a:xfrm>
            <a:off x="428596" y="1357298"/>
            <a:ext cx="4040188" cy="571504"/>
          </a:xfrm>
        </p:spPr>
        <p:txBody>
          <a:bodyPr/>
          <a:lstStyle/>
          <a:p>
            <a:pPr algn="ctr"/>
            <a:r>
              <a:rPr lang="el-GR" dirty="0" smtClean="0">
                <a:solidFill>
                  <a:srgbClr val="FF0000"/>
                </a:solidFill>
              </a:rPr>
              <a:t>Υπερχείλιση</a:t>
            </a:r>
            <a:endParaRPr lang="el-GR" dirty="0">
              <a:solidFill>
                <a:srgbClr val="FF0000"/>
              </a:solidFill>
            </a:endParaRPr>
          </a:p>
        </p:txBody>
      </p:sp>
      <p:sp>
        <p:nvSpPr>
          <p:cNvPr id="4" name="3 - Θέση περιεχομένου"/>
          <p:cNvSpPr>
            <a:spLocks noGrp="1"/>
          </p:cNvSpPr>
          <p:nvPr>
            <p:ph sz="half" idx="2"/>
          </p:nvPr>
        </p:nvSpPr>
        <p:spPr/>
        <p:txBody>
          <a:bodyPr/>
          <a:lstStyle/>
          <a:p>
            <a:r>
              <a:rPr lang="el-GR" dirty="0" smtClean="0"/>
              <a:t>Κατά την </a:t>
            </a:r>
            <a:r>
              <a:rPr lang="el-GR" dirty="0" smtClean="0">
                <a:solidFill>
                  <a:srgbClr val="FF0000"/>
                </a:solidFill>
              </a:rPr>
              <a:t>εισαγωγή</a:t>
            </a:r>
            <a:r>
              <a:rPr lang="el-GR" dirty="0" smtClean="0"/>
              <a:t> γίνεται έλεγχος υπερχείλισης ώστε να διαπιστωθεί αν υπάρχει χώρος στην ουρά για εισαγωγή στοιχείου (δηλ αν η ουρά είναι γεμάτη).</a:t>
            </a:r>
            <a:endParaRPr lang="el-GR" dirty="0"/>
          </a:p>
        </p:txBody>
      </p:sp>
      <p:sp>
        <p:nvSpPr>
          <p:cNvPr id="5" name="4 - Θέση κειμένου"/>
          <p:cNvSpPr>
            <a:spLocks noGrp="1"/>
          </p:cNvSpPr>
          <p:nvPr>
            <p:ph type="body" sz="quarter" idx="3"/>
          </p:nvPr>
        </p:nvSpPr>
        <p:spPr>
          <a:xfrm>
            <a:off x="4643438" y="1285860"/>
            <a:ext cx="4041775" cy="639762"/>
          </a:xfrm>
        </p:spPr>
        <p:txBody>
          <a:bodyPr/>
          <a:lstStyle/>
          <a:p>
            <a:pPr algn="ctr"/>
            <a:r>
              <a:rPr lang="el-GR" dirty="0" err="1" smtClean="0">
                <a:solidFill>
                  <a:srgbClr val="FF0000"/>
                </a:solidFill>
              </a:rPr>
              <a:t>Υποχείλιση</a:t>
            </a:r>
            <a:endParaRPr lang="el-GR" dirty="0">
              <a:solidFill>
                <a:srgbClr val="FF0000"/>
              </a:solidFill>
            </a:endParaRPr>
          </a:p>
        </p:txBody>
      </p:sp>
      <p:sp>
        <p:nvSpPr>
          <p:cNvPr id="6" name="5 - Θέση περιεχομένου"/>
          <p:cNvSpPr>
            <a:spLocks noGrp="1"/>
          </p:cNvSpPr>
          <p:nvPr>
            <p:ph sz="quarter" idx="4"/>
          </p:nvPr>
        </p:nvSpPr>
        <p:spPr/>
        <p:txBody>
          <a:bodyPr/>
          <a:lstStyle/>
          <a:p>
            <a:r>
              <a:rPr lang="el-GR" dirty="0" smtClean="0"/>
              <a:t>Κατά την </a:t>
            </a:r>
            <a:r>
              <a:rPr lang="el-GR" dirty="0" smtClean="0">
                <a:solidFill>
                  <a:srgbClr val="FF0000"/>
                </a:solidFill>
              </a:rPr>
              <a:t>εξαγωγή</a:t>
            </a:r>
            <a:r>
              <a:rPr lang="el-GR" dirty="0" smtClean="0"/>
              <a:t> γίνεται έλεγχος </a:t>
            </a:r>
            <a:r>
              <a:rPr lang="el-GR" dirty="0" err="1" smtClean="0"/>
              <a:t>υποχείλισης</a:t>
            </a:r>
            <a:r>
              <a:rPr lang="el-GR" dirty="0" smtClean="0"/>
              <a:t> ώστε να διαπιστωθεί αν υπάρχει στοιχείο στην ουρά για εξαγωγή (δηλ αν η ουρά είναι άδεια).</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linds(horizontal)">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blinds(horizontal)">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blinds(horizontal)">
                                      <p:cBhvr>
                                        <p:cTn id="2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P spid="5" grpId="0" build="p"/>
      <p:bldP spid="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4071942"/>
            <a:ext cx="8229600" cy="2428892"/>
          </a:xfrm>
        </p:spPr>
        <p:txBody>
          <a:bodyPr>
            <a:normAutofit/>
          </a:bodyPr>
          <a:lstStyle/>
          <a:p>
            <a:pPr algn="l"/>
            <a:r>
              <a:rPr lang="el-GR" sz="2400" b="1" dirty="0" smtClean="0">
                <a:solidFill>
                  <a:srgbClr val="FF0000"/>
                </a:solidFill>
                <a:latin typeface="+mn-lt"/>
                <a:ea typeface="+mn-ea"/>
                <a:cs typeface="+mn-cs"/>
              </a:rPr>
              <a:t>ΏΘΗΣΗ</a:t>
            </a:r>
            <a:r>
              <a:rPr lang="el-GR" sz="2400" dirty="0" smtClean="0">
                <a:latin typeface="+mn-lt"/>
                <a:ea typeface="+mn-ea"/>
                <a:cs typeface="+mn-cs"/>
              </a:rPr>
              <a:t/>
            </a:r>
            <a:br>
              <a:rPr lang="el-GR" sz="2400" dirty="0" smtClean="0">
                <a:latin typeface="+mn-lt"/>
                <a:ea typeface="+mn-ea"/>
                <a:cs typeface="+mn-cs"/>
              </a:rPr>
            </a:br>
            <a:r>
              <a:rPr lang="el-GR" sz="2400" dirty="0" smtClean="0">
                <a:latin typeface="+mn-lt"/>
                <a:ea typeface="+mn-ea"/>
                <a:cs typeface="+mn-cs"/>
              </a:rPr>
              <a:t>Ο Δείκτης κορυφής </a:t>
            </a:r>
            <a:r>
              <a:rPr lang="el-GR" sz="2400" b="1" dirty="0" smtClean="0">
                <a:solidFill>
                  <a:srgbClr val="00B050"/>
                </a:solidFill>
                <a:latin typeface="+mn-lt"/>
                <a:ea typeface="+mn-ea"/>
                <a:cs typeface="+mn-cs"/>
              </a:rPr>
              <a:t>αυξάνεται κατά ένα </a:t>
            </a:r>
            <a:r>
              <a:rPr lang="el-GR" sz="2400" dirty="0" smtClean="0">
                <a:latin typeface="+mn-lt"/>
                <a:ea typeface="+mn-ea"/>
                <a:cs typeface="+mn-cs"/>
              </a:rPr>
              <a:t>κατά την λειτουργία της ώθησης και ωθείται το στοιχείο στην στοίβα.</a:t>
            </a:r>
            <a:br>
              <a:rPr lang="el-GR" sz="2400" dirty="0" smtClean="0">
                <a:latin typeface="+mn-lt"/>
                <a:ea typeface="+mn-ea"/>
                <a:cs typeface="+mn-cs"/>
              </a:rPr>
            </a:br>
            <a:r>
              <a:rPr lang="el-GR" sz="2400" b="1" dirty="0" smtClean="0">
                <a:solidFill>
                  <a:srgbClr val="FF0000"/>
                </a:solidFill>
                <a:latin typeface="+mn-lt"/>
                <a:ea typeface="+mn-ea"/>
                <a:cs typeface="+mn-cs"/>
              </a:rPr>
              <a:t>ΑΠΩΘΗΣΗ</a:t>
            </a:r>
            <a:r>
              <a:rPr lang="el-GR" sz="2400" dirty="0" smtClean="0">
                <a:latin typeface="+mn-lt"/>
                <a:ea typeface="+mn-ea"/>
                <a:cs typeface="+mn-cs"/>
              </a:rPr>
              <a:t/>
            </a:r>
            <a:br>
              <a:rPr lang="el-GR" sz="2400" dirty="0" smtClean="0">
                <a:latin typeface="+mn-lt"/>
                <a:ea typeface="+mn-ea"/>
                <a:cs typeface="+mn-cs"/>
              </a:rPr>
            </a:br>
            <a:r>
              <a:rPr lang="el-GR" sz="2400" dirty="0" smtClean="0"/>
              <a:t> Απωθείται το στοιχείο από την στοίβα και ο Δείκτης κορυφής </a:t>
            </a:r>
            <a:r>
              <a:rPr lang="el-GR" sz="2400" b="1" dirty="0" smtClean="0">
                <a:solidFill>
                  <a:srgbClr val="00B050"/>
                </a:solidFill>
              </a:rPr>
              <a:t>μειώνεται κατά ένα </a:t>
            </a:r>
            <a:r>
              <a:rPr lang="el-GR" sz="2400" dirty="0" smtClean="0"/>
              <a:t>κατά την λειτουργία της απώθησης.</a:t>
            </a:r>
            <a:endParaRPr lang="el-GR" sz="2400" dirty="0" smtClean="0">
              <a:latin typeface="+mn-lt"/>
              <a:ea typeface="+mn-ea"/>
              <a:cs typeface="+mn-cs"/>
            </a:endParaRPr>
          </a:p>
        </p:txBody>
      </p:sp>
      <p:sp>
        <p:nvSpPr>
          <p:cNvPr id="3" name="2 - Θέση κειμένου"/>
          <p:cNvSpPr>
            <a:spLocks noGrp="1"/>
          </p:cNvSpPr>
          <p:nvPr>
            <p:ph type="body" idx="1"/>
          </p:nvPr>
        </p:nvSpPr>
        <p:spPr>
          <a:xfrm>
            <a:off x="357158" y="285728"/>
            <a:ext cx="4040188" cy="639762"/>
          </a:xfrm>
        </p:spPr>
        <p:txBody>
          <a:bodyPr/>
          <a:lstStyle/>
          <a:p>
            <a:pPr algn="ctr"/>
            <a:r>
              <a:rPr lang="el-GR" dirty="0" smtClean="0">
                <a:latin typeface="Times New Roman" pitchFamily="18" charset="0"/>
                <a:cs typeface="Times New Roman" pitchFamily="18" charset="0"/>
              </a:rPr>
              <a:t>ΔΕΙΚΤΕΣ</a:t>
            </a:r>
            <a:endParaRPr lang="el-GR" dirty="0">
              <a:latin typeface="Times New Roman" pitchFamily="18" charset="0"/>
              <a:cs typeface="Times New Roman" pitchFamily="18" charset="0"/>
            </a:endParaRPr>
          </a:p>
        </p:txBody>
      </p:sp>
      <p:sp>
        <p:nvSpPr>
          <p:cNvPr id="4" name="3 - Θέση περιεχομένου"/>
          <p:cNvSpPr>
            <a:spLocks noGrp="1"/>
          </p:cNvSpPr>
          <p:nvPr>
            <p:ph sz="half" idx="2"/>
          </p:nvPr>
        </p:nvSpPr>
        <p:spPr>
          <a:xfrm>
            <a:off x="214282" y="1000108"/>
            <a:ext cx="4040188" cy="3143272"/>
          </a:xfrm>
        </p:spPr>
        <p:txBody>
          <a:bodyPr/>
          <a:lstStyle/>
          <a:p>
            <a:r>
              <a:rPr lang="el-GR" dirty="0" smtClean="0"/>
              <a:t>Στη στοίβα χρησιμοποιείται μια μεταβλητή δείκτης που ονομάζεται </a:t>
            </a:r>
            <a:r>
              <a:rPr lang="el-GR" dirty="0" smtClean="0">
                <a:solidFill>
                  <a:srgbClr val="FF0000"/>
                </a:solidFill>
              </a:rPr>
              <a:t>κορυφή (</a:t>
            </a:r>
            <a:r>
              <a:rPr lang="en-US" dirty="0" smtClean="0">
                <a:solidFill>
                  <a:srgbClr val="FF0000"/>
                </a:solidFill>
              </a:rPr>
              <a:t>top) </a:t>
            </a:r>
            <a:r>
              <a:rPr lang="el-GR" dirty="0" smtClean="0"/>
              <a:t>η τιμή της οποίας δείχνει ποιο είναι το πάνω στοιχείο της στοίβας ( το τελευταίο που εισήχθη ).</a:t>
            </a:r>
          </a:p>
          <a:p>
            <a:endParaRPr lang="el-GR" dirty="0"/>
          </a:p>
        </p:txBody>
      </p:sp>
      <p:sp>
        <p:nvSpPr>
          <p:cNvPr id="5" name="4 - Θέση κειμένου"/>
          <p:cNvSpPr>
            <a:spLocks noGrp="1"/>
          </p:cNvSpPr>
          <p:nvPr>
            <p:ph type="body" sz="quarter" idx="3"/>
          </p:nvPr>
        </p:nvSpPr>
        <p:spPr>
          <a:xfrm>
            <a:off x="4643438" y="285728"/>
            <a:ext cx="4041775" cy="639762"/>
          </a:xfrm>
        </p:spPr>
        <p:txBody>
          <a:bodyPr/>
          <a:lstStyle/>
          <a:p>
            <a:pPr algn="ctr"/>
            <a:r>
              <a:rPr lang="el-GR" dirty="0" smtClean="0">
                <a:latin typeface="Times New Roman" pitchFamily="18" charset="0"/>
                <a:cs typeface="Times New Roman" pitchFamily="18" charset="0"/>
              </a:rPr>
              <a:t>ΛΕΙΤΟΥΡΓΙΕΣ</a:t>
            </a:r>
            <a:endParaRPr lang="el-GR" dirty="0">
              <a:latin typeface="Times New Roman" pitchFamily="18" charset="0"/>
              <a:cs typeface="Times New Roman" pitchFamily="18" charset="0"/>
            </a:endParaRPr>
          </a:p>
        </p:txBody>
      </p:sp>
      <p:sp>
        <p:nvSpPr>
          <p:cNvPr id="6" name="5 - Θέση περιεχομένου"/>
          <p:cNvSpPr>
            <a:spLocks noGrp="1"/>
          </p:cNvSpPr>
          <p:nvPr>
            <p:ph sz="quarter" idx="4"/>
          </p:nvPr>
        </p:nvSpPr>
        <p:spPr>
          <a:xfrm>
            <a:off x="4643438" y="1000108"/>
            <a:ext cx="4041775" cy="3286148"/>
          </a:xfrm>
        </p:spPr>
        <p:txBody>
          <a:bodyPr/>
          <a:lstStyle/>
          <a:p>
            <a:r>
              <a:rPr lang="el-GR" dirty="0" smtClean="0">
                <a:solidFill>
                  <a:srgbClr val="FF0000"/>
                </a:solidFill>
              </a:rPr>
              <a:t>Ώθηση</a:t>
            </a:r>
            <a:r>
              <a:rPr lang="el-GR" dirty="0" smtClean="0"/>
              <a:t> :είναι η λειτουργία εισαγωγής στοιχείου στην κορυφή της στοίβας</a:t>
            </a:r>
          </a:p>
          <a:p>
            <a:r>
              <a:rPr lang="el-GR" dirty="0" smtClean="0">
                <a:solidFill>
                  <a:srgbClr val="FF0000"/>
                </a:solidFill>
              </a:rPr>
              <a:t>Απώθηση</a:t>
            </a:r>
            <a:r>
              <a:rPr lang="el-GR" dirty="0" smtClean="0"/>
              <a:t>: είναι η λειτουργία εξαγωγής  (διαγραφής) στοιχείου από την κορυφή της στοίβας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ox(in)">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linds(horizontal)">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box(in)">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animEffect transition="in" filter="box(in)">
                                      <p:cBhvr>
                                        <p:cTn id="27" dur="500"/>
                                        <p:tgtEl>
                                          <p:spTgt spid="6">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box(in)">
                                      <p:cBhvr>
                                        <p:cTn id="3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P spid="5" grpId="0" build="p"/>
      <p:bldP spid="6"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b="1" dirty="0" smtClean="0">
                <a:latin typeface="Times New Roman" pitchFamily="18" charset="0"/>
                <a:cs typeface="Times New Roman" pitchFamily="18" charset="0"/>
              </a:rPr>
              <a:t>ΚΩΔΙΚΑΣ ΛΕΙΤΟΥΡΓΙΩΝ</a:t>
            </a:r>
            <a:endParaRPr lang="el-GR" sz="3600" b="1" dirty="0">
              <a:latin typeface="Times New Roman" pitchFamily="18" charset="0"/>
              <a:cs typeface="Times New Roman" pitchFamily="18" charset="0"/>
            </a:endParaRPr>
          </a:p>
        </p:txBody>
      </p:sp>
      <p:sp>
        <p:nvSpPr>
          <p:cNvPr id="3" name="2 - Θέση κειμένου"/>
          <p:cNvSpPr>
            <a:spLocks noGrp="1"/>
          </p:cNvSpPr>
          <p:nvPr>
            <p:ph type="body" idx="1"/>
          </p:nvPr>
        </p:nvSpPr>
        <p:spPr>
          <a:xfrm>
            <a:off x="214282" y="1285860"/>
            <a:ext cx="4040188" cy="639762"/>
          </a:xfrm>
        </p:spPr>
        <p:txBody>
          <a:bodyPr/>
          <a:lstStyle/>
          <a:p>
            <a:pPr algn="ctr"/>
            <a:r>
              <a:rPr lang="el-GR" dirty="0" smtClean="0">
                <a:solidFill>
                  <a:srgbClr val="FF0000"/>
                </a:solidFill>
              </a:rPr>
              <a:t>Εισαγωγή</a:t>
            </a:r>
            <a:endParaRPr lang="el-GR" dirty="0">
              <a:solidFill>
                <a:srgbClr val="FF0000"/>
              </a:solidFill>
            </a:endParaRPr>
          </a:p>
        </p:txBody>
      </p:sp>
      <p:sp>
        <p:nvSpPr>
          <p:cNvPr id="4" name="3 - Θέση περιεχομένου"/>
          <p:cNvSpPr>
            <a:spLocks noGrp="1"/>
          </p:cNvSpPr>
          <p:nvPr>
            <p:ph sz="half" idx="2"/>
          </p:nvPr>
        </p:nvSpPr>
        <p:spPr>
          <a:xfrm>
            <a:off x="142844" y="2174875"/>
            <a:ext cx="4572032" cy="3951288"/>
          </a:xfrm>
        </p:spPr>
        <p:txBody>
          <a:bodyPr>
            <a:normAutofit fontScale="92500" lnSpcReduction="10000"/>
          </a:bodyPr>
          <a:lstStyle/>
          <a:p>
            <a:pPr>
              <a:buNone/>
            </a:pPr>
            <a:r>
              <a:rPr lang="el-GR" b="1" dirty="0" smtClean="0"/>
              <a:t>Διάβασε</a:t>
            </a:r>
            <a:r>
              <a:rPr lang="el-GR" dirty="0" smtClean="0"/>
              <a:t> στοιχείο</a:t>
            </a:r>
          </a:p>
          <a:p>
            <a:pPr>
              <a:buNone/>
            </a:pPr>
            <a:r>
              <a:rPr lang="el-GR" b="1" dirty="0" smtClean="0"/>
              <a:t>Αν</a:t>
            </a:r>
            <a:r>
              <a:rPr lang="el-GR" dirty="0" smtClean="0"/>
              <a:t> </a:t>
            </a:r>
            <a:r>
              <a:rPr lang="en-US" dirty="0" smtClean="0"/>
              <a:t>rear</a:t>
            </a:r>
            <a:r>
              <a:rPr lang="en-US" b="1" dirty="0" smtClean="0"/>
              <a:t>=</a:t>
            </a:r>
            <a:r>
              <a:rPr lang="en-US" dirty="0" smtClean="0"/>
              <a:t>10 </a:t>
            </a:r>
            <a:r>
              <a:rPr lang="el-GR" b="1" dirty="0" smtClean="0"/>
              <a:t>τότε</a:t>
            </a:r>
            <a:r>
              <a:rPr lang="el-GR" dirty="0" smtClean="0"/>
              <a:t/>
            </a:r>
            <a:br>
              <a:rPr lang="el-GR" dirty="0" smtClean="0"/>
            </a:br>
            <a:r>
              <a:rPr lang="el-GR" dirty="0" smtClean="0"/>
              <a:t>  </a:t>
            </a:r>
            <a:r>
              <a:rPr lang="el-GR" b="1" dirty="0" smtClean="0"/>
              <a:t>Εμφάνισε</a:t>
            </a:r>
            <a:r>
              <a:rPr lang="el-GR" dirty="0" smtClean="0"/>
              <a:t> "η ουρά είναι γεμάτη«</a:t>
            </a:r>
          </a:p>
          <a:p>
            <a:pPr>
              <a:buNone/>
            </a:pPr>
            <a:r>
              <a:rPr lang="el-GR" b="1" dirty="0" err="1" smtClean="0"/>
              <a:t>αλλιώς_αν</a:t>
            </a:r>
            <a:r>
              <a:rPr lang="el-GR" dirty="0" smtClean="0"/>
              <a:t> </a:t>
            </a:r>
            <a:r>
              <a:rPr lang="en-US" dirty="0" smtClean="0"/>
              <a:t>front</a:t>
            </a:r>
            <a:r>
              <a:rPr lang="en-US" b="1" dirty="0" smtClean="0"/>
              <a:t>=</a:t>
            </a:r>
            <a:r>
              <a:rPr lang="en-US" dirty="0" smtClean="0"/>
              <a:t>0 </a:t>
            </a:r>
            <a:r>
              <a:rPr lang="el-GR" b="1" dirty="0" smtClean="0"/>
              <a:t>και</a:t>
            </a:r>
            <a:r>
              <a:rPr lang="el-GR" dirty="0" smtClean="0"/>
              <a:t> </a:t>
            </a:r>
            <a:r>
              <a:rPr lang="en-US" dirty="0" smtClean="0"/>
              <a:t>rear</a:t>
            </a:r>
            <a:r>
              <a:rPr lang="en-US" b="1" dirty="0" smtClean="0"/>
              <a:t>=</a:t>
            </a:r>
            <a:r>
              <a:rPr lang="en-US" dirty="0" smtClean="0"/>
              <a:t>0 </a:t>
            </a:r>
            <a:r>
              <a:rPr lang="el-GR" b="1" dirty="0" smtClean="0"/>
              <a:t>τότε</a:t>
            </a:r>
            <a:r>
              <a:rPr lang="el-GR" dirty="0" smtClean="0"/>
              <a:t/>
            </a:r>
            <a:br>
              <a:rPr lang="el-GR" dirty="0" smtClean="0"/>
            </a:br>
            <a:r>
              <a:rPr lang="el-GR" dirty="0" smtClean="0"/>
              <a:t>  </a:t>
            </a:r>
            <a:r>
              <a:rPr lang="en-US" dirty="0" smtClean="0"/>
              <a:t>front</a:t>
            </a:r>
            <a:r>
              <a:rPr lang="en-US" b="1" dirty="0" smtClean="0"/>
              <a:t>←</a:t>
            </a:r>
            <a:r>
              <a:rPr lang="en-US" dirty="0" smtClean="0"/>
              <a:t>1</a:t>
            </a:r>
            <a:br>
              <a:rPr lang="en-US" dirty="0" smtClean="0"/>
            </a:br>
            <a:r>
              <a:rPr lang="en-US" dirty="0" smtClean="0"/>
              <a:t>  rear</a:t>
            </a:r>
            <a:r>
              <a:rPr lang="en-US" b="1" dirty="0" smtClean="0"/>
              <a:t>←</a:t>
            </a:r>
            <a:r>
              <a:rPr lang="en-US" dirty="0" smtClean="0"/>
              <a:t>1</a:t>
            </a:r>
            <a:br>
              <a:rPr lang="en-US" dirty="0" smtClean="0"/>
            </a:br>
            <a:r>
              <a:rPr lang="en-US" dirty="0" smtClean="0"/>
              <a:t>  A</a:t>
            </a:r>
            <a:r>
              <a:rPr lang="en-US" b="1" dirty="0" smtClean="0"/>
              <a:t>[</a:t>
            </a:r>
            <a:r>
              <a:rPr lang="en-US" dirty="0" smtClean="0"/>
              <a:t>rear</a:t>
            </a:r>
            <a:r>
              <a:rPr lang="en-US" b="1" dirty="0" smtClean="0"/>
              <a:t>]←</a:t>
            </a:r>
            <a:r>
              <a:rPr lang="en-US" dirty="0" smtClean="0"/>
              <a:t> </a:t>
            </a:r>
            <a:r>
              <a:rPr lang="el-GR" dirty="0" smtClean="0"/>
              <a:t>στοιχείο</a:t>
            </a:r>
          </a:p>
          <a:p>
            <a:pPr>
              <a:buNone/>
            </a:pPr>
            <a:r>
              <a:rPr lang="el-GR" b="1" dirty="0" smtClean="0"/>
              <a:t>αλλιώς</a:t>
            </a:r>
            <a:r>
              <a:rPr lang="el-GR" dirty="0" smtClean="0"/>
              <a:t/>
            </a:r>
            <a:br>
              <a:rPr lang="el-GR" dirty="0" smtClean="0"/>
            </a:br>
            <a:r>
              <a:rPr lang="el-GR" dirty="0" smtClean="0"/>
              <a:t>  </a:t>
            </a:r>
            <a:r>
              <a:rPr lang="en-US" dirty="0" smtClean="0"/>
              <a:t>rear</a:t>
            </a:r>
            <a:r>
              <a:rPr lang="en-US" b="1" dirty="0" smtClean="0"/>
              <a:t>←</a:t>
            </a:r>
            <a:r>
              <a:rPr lang="en-US" dirty="0" smtClean="0"/>
              <a:t>rear</a:t>
            </a:r>
            <a:r>
              <a:rPr lang="en-US" b="1" dirty="0" smtClean="0"/>
              <a:t>+</a:t>
            </a:r>
            <a:r>
              <a:rPr lang="en-US" dirty="0" smtClean="0"/>
              <a:t>1</a:t>
            </a:r>
            <a:br>
              <a:rPr lang="en-US" dirty="0" smtClean="0"/>
            </a:br>
            <a:r>
              <a:rPr lang="en-US" dirty="0" smtClean="0"/>
              <a:t>  A</a:t>
            </a:r>
            <a:r>
              <a:rPr lang="en-US" b="1" dirty="0" smtClean="0"/>
              <a:t>[</a:t>
            </a:r>
            <a:r>
              <a:rPr lang="en-US" dirty="0" smtClean="0"/>
              <a:t>rear</a:t>
            </a:r>
            <a:r>
              <a:rPr lang="en-US" b="1" dirty="0" smtClean="0"/>
              <a:t>]←</a:t>
            </a:r>
            <a:r>
              <a:rPr lang="el-GR" dirty="0" smtClean="0"/>
              <a:t>στοιχείο</a:t>
            </a:r>
          </a:p>
          <a:p>
            <a:pPr>
              <a:buNone/>
            </a:pPr>
            <a:r>
              <a:rPr lang="el-GR" b="1" dirty="0" err="1" smtClean="0"/>
              <a:t>Τέλος_αν</a:t>
            </a:r>
            <a:r>
              <a:rPr lang="el-GR" dirty="0" smtClean="0"/>
              <a:t> </a:t>
            </a:r>
            <a:endParaRPr lang="el-GR" dirty="0"/>
          </a:p>
        </p:txBody>
      </p:sp>
      <p:sp>
        <p:nvSpPr>
          <p:cNvPr id="5" name="4 - Θέση κειμένου"/>
          <p:cNvSpPr>
            <a:spLocks noGrp="1"/>
          </p:cNvSpPr>
          <p:nvPr>
            <p:ph type="body" sz="quarter" idx="3"/>
          </p:nvPr>
        </p:nvSpPr>
        <p:spPr>
          <a:xfrm>
            <a:off x="4857752" y="1357298"/>
            <a:ext cx="4041775" cy="639762"/>
          </a:xfrm>
        </p:spPr>
        <p:txBody>
          <a:bodyPr/>
          <a:lstStyle/>
          <a:p>
            <a:pPr algn="ctr"/>
            <a:r>
              <a:rPr lang="el-GR" dirty="0" smtClean="0">
                <a:solidFill>
                  <a:srgbClr val="FF0000"/>
                </a:solidFill>
              </a:rPr>
              <a:t>Εξαγωγή</a:t>
            </a:r>
            <a:endParaRPr lang="el-GR" dirty="0">
              <a:solidFill>
                <a:srgbClr val="FF0000"/>
              </a:solidFill>
            </a:endParaRPr>
          </a:p>
        </p:txBody>
      </p:sp>
      <p:sp>
        <p:nvSpPr>
          <p:cNvPr id="6" name="5 - Θέση περιεχομένου"/>
          <p:cNvSpPr>
            <a:spLocks noGrp="1"/>
          </p:cNvSpPr>
          <p:nvPr>
            <p:ph sz="quarter" idx="4"/>
          </p:nvPr>
        </p:nvSpPr>
        <p:spPr>
          <a:xfrm>
            <a:off x="4857752" y="2214554"/>
            <a:ext cx="4041775" cy="3951288"/>
          </a:xfrm>
        </p:spPr>
        <p:txBody>
          <a:bodyPr>
            <a:normAutofit fontScale="92500" lnSpcReduction="20000"/>
          </a:bodyPr>
          <a:lstStyle/>
          <a:p>
            <a:pPr>
              <a:buNone/>
            </a:pPr>
            <a:r>
              <a:rPr lang="el-GR" b="1" dirty="0" smtClean="0"/>
              <a:t> Αν</a:t>
            </a:r>
            <a:r>
              <a:rPr lang="el-GR" dirty="0" smtClean="0"/>
              <a:t> </a:t>
            </a:r>
            <a:r>
              <a:rPr lang="en-US" dirty="0" smtClean="0"/>
              <a:t>front</a:t>
            </a:r>
            <a:r>
              <a:rPr lang="en-US" b="1" dirty="0" smtClean="0"/>
              <a:t>=</a:t>
            </a:r>
            <a:r>
              <a:rPr lang="en-US" dirty="0" smtClean="0"/>
              <a:t>0 </a:t>
            </a:r>
            <a:r>
              <a:rPr lang="el-GR" b="1" dirty="0" smtClean="0"/>
              <a:t>και</a:t>
            </a:r>
            <a:r>
              <a:rPr lang="el-GR" dirty="0" smtClean="0"/>
              <a:t> </a:t>
            </a:r>
            <a:r>
              <a:rPr lang="en-US" dirty="0" smtClean="0"/>
              <a:t>rear</a:t>
            </a:r>
            <a:r>
              <a:rPr lang="en-US" b="1" dirty="0" smtClean="0"/>
              <a:t>=</a:t>
            </a:r>
            <a:r>
              <a:rPr lang="en-US" dirty="0" smtClean="0"/>
              <a:t>0 </a:t>
            </a:r>
            <a:r>
              <a:rPr lang="el-GR" b="1" dirty="0" smtClean="0"/>
              <a:t>τότε</a:t>
            </a:r>
            <a:r>
              <a:rPr lang="el-GR" dirty="0" smtClean="0"/>
              <a:t/>
            </a:r>
            <a:br>
              <a:rPr lang="el-GR" dirty="0" smtClean="0"/>
            </a:br>
            <a:r>
              <a:rPr lang="el-GR" dirty="0" smtClean="0"/>
              <a:t>  </a:t>
            </a:r>
            <a:r>
              <a:rPr lang="el-GR" b="1" dirty="0" smtClean="0"/>
              <a:t>Εμφάνισε</a:t>
            </a:r>
            <a:r>
              <a:rPr lang="el-GR" dirty="0" smtClean="0"/>
              <a:t> »η ουρά είναι άδεια»</a:t>
            </a:r>
          </a:p>
          <a:p>
            <a:pPr>
              <a:buNone/>
            </a:pPr>
            <a:r>
              <a:rPr lang="el-GR" b="1" dirty="0" err="1" smtClean="0"/>
              <a:t>αλλιώς_αν</a:t>
            </a:r>
            <a:r>
              <a:rPr lang="el-GR" dirty="0" smtClean="0"/>
              <a:t> </a:t>
            </a:r>
            <a:r>
              <a:rPr lang="en-US" dirty="0" smtClean="0"/>
              <a:t>front</a:t>
            </a:r>
            <a:r>
              <a:rPr lang="en-US" b="1" dirty="0" smtClean="0"/>
              <a:t>=</a:t>
            </a:r>
            <a:r>
              <a:rPr lang="en-US" dirty="0" smtClean="0"/>
              <a:t>rear </a:t>
            </a:r>
            <a:r>
              <a:rPr lang="el-GR" b="1" dirty="0" smtClean="0"/>
              <a:t>τότε</a:t>
            </a:r>
            <a:r>
              <a:rPr lang="el-GR" dirty="0" smtClean="0"/>
              <a:t/>
            </a:r>
            <a:br>
              <a:rPr lang="el-GR" dirty="0" smtClean="0"/>
            </a:br>
            <a:r>
              <a:rPr lang="el-GR" dirty="0" smtClean="0"/>
              <a:t>  </a:t>
            </a:r>
            <a:r>
              <a:rPr lang="el-GR" b="1" dirty="0" smtClean="0"/>
              <a:t>Εμφάνισε</a:t>
            </a:r>
            <a:r>
              <a:rPr lang="el-GR" dirty="0" smtClean="0"/>
              <a:t> "εξάγεται το στοιχείο "</a:t>
            </a:r>
            <a:r>
              <a:rPr lang="el-GR" b="1" dirty="0" smtClean="0"/>
              <a:t>,</a:t>
            </a:r>
            <a:r>
              <a:rPr lang="el-GR" dirty="0" smtClean="0"/>
              <a:t> </a:t>
            </a:r>
            <a:r>
              <a:rPr lang="en-US" dirty="0" smtClean="0"/>
              <a:t>A</a:t>
            </a:r>
            <a:r>
              <a:rPr lang="en-US" b="1" dirty="0" smtClean="0"/>
              <a:t>[</a:t>
            </a:r>
            <a:r>
              <a:rPr lang="en-US" dirty="0" smtClean="0"/>
              <a:t>front</a:t>
            </a:r>
            <a:r>
              <a:rPr lang="en-US" b="1" dirty="0" smtClean="0"/>
              <a:t>]</a:t>
            </a:r>
            <a:r>
              <a:rPr lang="en-US" dirty="0" smtClean="0"/>
              <a:t/>
            </a:r>
            <a:br>
              <a:rPr lang="en-US" dirty="0" smtClean="0"/>
            </a:br>
            <a:r>
              <a:rPr lang="en-US" dirty="0" smtClean="0"/>
              <a:t>  front</a:t>
            </a:r>
            <a:r>
              <a:rPr lang="en-US" b="1" dirty="0" smtClean="0"/>
              <a:t>←</a:t>
            </a:r>
            <a:r>
              <a:rPr lang="en-US" dirty="0" smtClean="0"/>
              <a:t>0</a:t>
            </a:r>
            <a:br>
              <a:rPr lang="en-US" dirty="0" smtClean="0"/>
            </a:br>
            <a:r>
              <a:rPr lang="en-US" dirty="0" smtClean="0"/>
              <a:t>  rear</a:t>
            </a:r>
            <a:r>
              <a:rPr lang="en-US" b="1" dirty="0" smtClean="0"/>
              <a:t>←</a:t>
            </a:r>
            <a:r>
              <a:rPr lang="en-US" dirty="0" smtClean="0"/>
              <a:t>0</a:t>
            </a:r>
            <a:endParaRPr lang="el-GR" dirty="0" smtClean="0"/>
          </a:p>
          <a:p>
            <a:pPr>
              <a:buNone/>
            </a:pPr>
            <a:r>
              <a:rPr lang="el-GR" b="1" dirty="0" smtClean="0"/>
              <a:t>αλλιώς</a:t>
            </a:r>
            <a:r>
              <a:rPr lang="el-GR" dirty="0" smtClean="0"/>
              <a:t/>
            </a:r>
            <a:br>
              <a:rPr lang="el-GR" dirty="0" smtClean="0"/>
            </a:br>
            <a:r>
              <a:rPr lang="el-GR" dirty="0" smtClean="0"/>
              <a:t>  </a:t>
            </a:r>
            <a:r>
              <a:rPr lang="el-GR" b="1" dirty="0" smtClean="0"/>
              <a:t>Εμφάνισε</a:t>
            </a:r>
            <a:r>
              <a:rPr lang="el-GR" dirty="0" smtClean="0"/>
              <a:t> "εξάγεται το στοιχείο "</a:t>
            </a:r>
            <a:r>
              <a:rPr lang="el-GR" b="1" dirty="0" smtClean="0"/>
              <a:t>,</a:t>
            </a:r>
            <a:r>
              <a:rPr lang="el-GR" dirty="0" smtClean="0"/>
              <a:t> </a:t>
            </a:r>
            <a:r>
              <a:rPr lang="en-US" dirty="0" smtClean="0"/>
              <a:t>A</a:t>
            </a:r>
            <a:r>
              <a:rPr lang="en-US" b="1" dirty="0" smtClean="0"/>
              <a:t>[</a:t>
            </a:r>
            <a:r>
              <a:rPr lang="en-US" dirty="0" smtClean="0"/>
              <a:t>front</a:t>
            </a:r>
            <a:r>
              <a:rPr lang="en-US" b="1" dirty="0" smtClean="0"/>
              <a:t>]</a:t>
            </a:r>
            <a:r>
              <a:rPr lang="en-US" dirty="0" smtClean="0"/>
              <a:t/>
            </a:r>
            <a:br>
              <a:rPr lang="en-US" dirty="0" smtClean="0"/>
            </a:br>
            <a:r>
              <a:rPr lang="en-US" dirty="0" smtClean="0"/>
              <a:t>  front</a:t>
            </a:r>
            <a:r>
              <a:rPr lang="en-US" b="1" dirty="0" smtClean="0"/>
              <a:t>←</a:t>
            </a:r>
            <a:r>
              <a:rPr lang="en-US" dirty="0" smtClean="0"/>
              <a:t>front</a:t>
            </a:r>
            <a:r>
              <a:rPr lang="en-US" b="1" dirty="0" smtClean="0"/>
              <a:t>+</a:t>
            </a:r>
            <a:r>
              <a:rPr lang="en-US" dirty="0" smtClean="0"/>
              <a:t>1</a:t>
            </a:r>
            <a:endParaRPr lang="el-GR" dirty="0" smtClean="0"/>
          </a:p>
          <a:p>
            <a:pPr>
              <a:buNone/>
            </a:pPr>
            <a:r>
              <a:rPr lang="el-GR" b="1" dirty="0" err="1" smtClean="0"/>
              <a:t>Τέλος_αν</a:t>
            </a:r>
            <a:r>
              <a:rPr lang="el-GR" dirty="0" smtClean="0"/>
              <a:t>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3"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 calcmode="lin" valueType="num">
                                      <p:cBhvr additive="base">
                                        <p:cTn id="1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3"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 calcmode="lin" valueType="num">
                                      <p:cBhvr additive="base">
                                        <p:cTn id="2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3" nodeType="clickEffect">
                                  <p:stCondLst>
                                    <p:cond delay="0"/>
                                  </p:stCondLst>
                                  <p:childTnLst>
                                    <p:set>
                                      <p:cBhvr>
                                        <p:cTn id="28" dur="1" fill="hold">
                                          <p:stCondLst>
                                            <p:cond delay="0"/>
                                          </p:stCondLst>
                                        </p:cTn>
                                        <p:tgtEl>
                                          <p:spTgt spid="4">
                                            <p:txEl>
                                              <p:pRg st="2" end="2"/>
                                            </p:txEl>
                                          </p:spTgt>
                                        </p:tgtEl>
                                        <p:attrNameLst>
                                          <p:attrName>style.visibility</p:attrName>
                                        </p:attrNameLst>
                                      </p:cBhvr>
                                      <p:to>
                                        <p:strVal val="visible"/>
                                      </p:to>
                                    </p:set>
                                    <p:anim calcmode="lin" valueType="num">
                                      <p:cBhvr additive="base">
                                        <p:cTn id="2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3"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anim calcmode="lin" valueType="num">
                                      <p:cBhvr additive="base">
                                        <p:cTn id="3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3" nodeType="clickEffect">
                                  <p:stCondLst>
                                    <p:cond delay="0"/>
                                  </p:stCondLst>
                                  <p:childTnLst>
                                    <p:set>
                                      <p:cBhvr>
                                        <p:cTn id="40" dur="1" fill="hold">
                                          <p:stCondLst>
                                            <p:cond delay="0"/>
                                          </p:stCondLst>
                                        </p:cTn>
                                        <p:tgtEl>
                                          <p:spTgt spid="4">
                                            <p:txEl>
                                              <p:pRg st="4" end="4"/>
                                            </p:txEl>
                                          </p:spTgt>
                                        </p:tgtEl>
                                        <p:attrNameLst>
                                          <p:attrName>style.visibility</p:attrName>
                                        </p:attrNameLst>
                                      </p:cBhvr>
                                      <p:to>
                                        <p:strVal val="visible"/>
                                      </p:to>
                                    </p:set>
                                    <p:anim calcmode="lin" valueType="num">
                                      <p:cBhvr additive="base">
                                        <p:cTn id="4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5">
                                            <p:txEl>
                                              <p:pRg st="0" end="0"/>
                                            </p:txEl>
                                          </p:spTgt>
                                        </p:tgtEl>
                                        <p:attrNameLst>
                                          <p:attrName>style.visibility</p:attrName>
                                        </p:attrNameLst>
                                      </p:cBhvr>
                                      <p:to>
                                        <p:strVal val="visible"/>
                                      </p:to>
                                    </p:set>
                                    <p:animEffect transition="in" filter="blinds(horizontal)">
                                      <p:cBhvr>
                                        <p:cTn id="47" dur="500"/>
                                        <p:tgtEl>
                                          <p:spTgt spid="5">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1" nodeType="clickEffect">
                                  <p:stCondLst>
                                    <p:cond delay="0"/>
                                  </p:stCondLst>
                                  <p:childTnLst>
                                    <p:set>
                                      <p:cBhvr>
                                        <p:cTn id="51" dur="1" fill="hold">
                                          <p:stCondLst>
                                            <p:cond delay="0"/>
                                          </p:stCondLst>
                                        </p:cTn>
                                        <p:tgtEl>
                                          <p:spTgt spid="6">
                                            <p:txEl>
                                              <p:pRg st="0" end="0"/>
                                            </p:txEl>
                                          </p:spTgt>
                                        </p:tgtEl>
                                        <p:attrNameLst>
                                          <p:attrName>style.visibility</p:attrName>
                                        </p:attrNameLst>
                                      </p:cBhvr>
                                      <p:to>
                                        <p:strVal val="visible"/>
                                      </p:to>
                                    </p:set>
                                    <p:anim calcmode="lin" valueType="num">
                                      <p:cBhvr additive="base">
                                        <p:cTn id="52"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1" nodeType="clickEffect">
                                  <p:stCondLst>
                                    <p:cond delay="0"/>
                                  </p:stCondLst>
                                  <p:childTnLst>
                                    <p:set>
                                      <p:cBhvr>
                                        <p:cTn id="57" dur="1" fill="hold">
                                          <p:stCondLst>
                                            <p:cond delay="0"/>
                                          </p:stCondLst>
                                        </p:cTn>
                                        <p:tgtEl>
                                          <p:spTgt spid="6">
                                            <p:txEl>
                                              <p:pRg st="1" end="1"/>
                                            </p:txEl>
                                          </p:spTgt>
                                        </p:tgtEl>
                                        <p:attrNameLst>
                                          <p:attrName>style.visibility</p:attrName>
                                        </p:attrNameLst>
                                      </p:cBhvr>
                                      <p:to>
                                        <p:strVal val="visible"/>
                                      </p:to>
                                    </p:set>
                                    <p:anim calcmode="lin" valueType="num">
                                      <p:cBhvr additive="base">
                                        <p:cTn id="58"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9"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grpId="1" nodeType="clickEffect">
                                  <p:stCondLst>
                                    <p:cond delay="0"/>
                                  </p:stCondLst>
                                  <p:childTnLst>
                                    <p:set>
                                      <p:cBhvr>
                                        <p:cTn id="63" dur="1" fill="hold">
                                          <p:stCondLst>
                                            <p:cond delay="0"/>
                                          </p:stCondLst>
                                        </p:cTn>
                                        <p:tgtEl>
                                          <p:spTgt spid="6">
                                            <p:txEl>
                                              <p:pRg st="2" end="2"/>
                                            </p:txEl>
                                          </p:spTgt>
                                        </p:tgtEl>
                                        <p:attrNameLst>
                                          <p:attrName>style.visibility</p:attrName>
                                        </p:attrNameLst>
                                      </p:cBhvr>
                                      <p:to>
                                        <p:strVal val="visible"/>
                                      </p:to>
                                    </p:set>
                                    <p:anim calcmode="lin" valueType="num">
                                      <p:cBhvr additive="base">
                                        <p:cTn id="64"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65"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grpId="1" nodeType="clickEffect">
                                  <p:stCondLst>
                                    <p:cond delay="0"/>
                                  </p:stCondLst>
                                  <p:childTnLst>
                                    <p:set>
                                      <p:cBhvr>
                                        <p:cTn id="69" dur="1" fill="hold">
                                          <p:stCondLst>
                                            <p:cond delay="0"/>
                                          </p:stCondLst>
                                        </p:cTn>
                                        <p:tgtEl>
                                          <p:spTgt spid="6">
                                            <p:txEl>
                                              <p:pRg st="3" end="3"/>
                                            </p:txEl>
                                          </p:spTgt>
                                        </p:tgtEl>
                                        <p:attrNameLst>
                                          <p:attrName>style.visibility</p:attrName>
                                        </p:attrNameLst>
                                      </p:cBhvr>
                                      <p:to>
                                        <p:strVal val="visible"/>
                                      </p:to>
                                    </p:set>
                                    <p:anim calcmode="lin" valueType="num">
                                      <p:cBhvr additive="base">
                                        <p:cTn id="70"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3" build="p"/>
      <p:bldP spid="5" grpId="0" build="p"/>
      <p:bldP spid="6" grpI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274638"/>
            <a:ext cx="8401080" cy="868346"/>
          </a:xfrm>
        </p:spPr>
        <p:txBody>
          <a:bodyPr>
            <a:normAutofit/>
          </a:bodyPr>
          <a:lstStyle/>
          <a:p>
            <a:r>
              <a:rPr lang="el-GR" sz="2800" dirty="0" smtClean="0">
                <a:solidFill>
                  <a:srgbClr val="FF0000"/>
                </a:solidFill>
              </a:rPr>
              <a:t>Δίνεται η επόμενη ακολουθία αριθμών : 4, 8, 2, 5, 9, 13.</a:t>
            </a:r>
            <a:endParaRPr lang="el-GR" sz="2800" dirty="0">
              <a:solidFill>
                <a:srgbClr val="FF0000"/>
              </a:solidFill>
            </a:endParaRPr>
          </a:p>
        </p:txBody>
      </p:sp>
      <p:sp>
        <p:nvSpPr>
          <p:cNvPr id="3" name="2 - Θέση περιεχομένου"/>
          <p:cNvSpPr>
            <a:spLocks noGrp="1"/>
          </p:cNvSpPr>
          <p:nvPr>
            <p:ph idx="1"/>
          </p:nvPr>
        </p:nvSpPr>
        <p:spPr>
          <a:xfrm>
            <a:off x="428596" y="1214423"/>
            <a:ext cx="8229600" cy="1214446"/>
          </a:xfrm>
        </p:spPr>
        <p:txBody>
          <a:bodyPr>
            <a:normAutofit fontScale="47500" lnSpcReduction="20000"/>
          </a:bodyPr>
          <a:lstStyle/>
          <a:p>
            <a:pPr>
              <a:buNone/>
            </a:pPr>
            <a:endParaRPr lang="el-GR" dirty="0" smtClean="0"/>
          </a:p>
          <a:p>
            <a:pPr lvl="0"/>
            <a:r>
              <a:rPr lang="el-GR" dirty="0" smtClean="0"/>
              <a:t>Ποια λειτουργία θα χρησιμοποιήσετε για την τοποθέτηση των αριθμών σε ουρά;</a:t>
            </a:r>
          </a:p>
          <a:p>
            <a:r>
              <a:rPr lang="el-GR" dirty="0" smtClean="0"/>
              <a:t>Εισαγωγή (</a:t>
            </a:r>
            <a:r>
              <a:rPr lang="el-GR" dirty="0" err="1" smtClean="0"/>
              <a:t>εισαγωγήστοιχείου</a:t>
            </a:r>
            <a:r>
              <a:rPr lang="el-GR" dirty="0" smtClean="0"/>
              <a:t>/στοιχείων στο πίσω άκρο της ουράς).</a:t>
            </a:r>
            <a:endParaRPr lang="en-US" dirty="0" smtClean="0"/>
          </a:p>
          <a:p>
            <a:endParaRPr lang="el-GR" dirty="0" smtClean="0"/>
          </a:p>
          <a:p>
            <a:pPr lvl="0"/>
            <a:r>
              <a:rPr lang="el-GR" dirty="0" smtClean="0"/>
              <a:t>Να σχεδιάσετε την ουρά έπειτα από την τοποθέτηση των αριθμών.</a:t>
            </a:r>
          </a:p>
        </p:txBody>
      </p:sp>
      <p:graphicFrame>
        <p:nvGraphicFramePr>
          <p:cNvPr id="4" name="3 - Πίνακας"/>
          <p:cNvGraphicFramePr>
            <a:graphicFrameLocks noGrp="1"/>
          </p:cNvGraphicFramePr>
          <p:nvPr/>
        </p:nvGraphicFramePr>
        <p:xfrm>
          <a:off x="357158" y="2500306"/>
          <a:ext cx="8429650" cy="1482678"/>
        </p:xfrm>
        <a:graphic>
          <a:graphicData uri="http://schemas.openxmlformats.org/drawingml/2006/table">
            <a:tbl>
              <a:tblPr/>
              <a:tblGrid>
                <a:gridCol w="928660"/>
                <a:gridCol w="841120"/>
                <a:gridCol w="884890"/>
                <a:gridCol w="884890"/>
                <a:gridCol w="885957"/>
                <a:gridCol w="860861"/>
                <a:gridCol w="785818"/>
                <a:gridCol w="714380"/>
                <a:gridCol w="857256"/>
                <a:gridCol w="785818"/>
              </a:tblGrid>
              <a:tr h="476253">
                <a:tc>
                  <a:txBody>
                    <a:bodyPr/>
                    <a:lstStyle/>
                    <a:p>
                      <a:pPr marL="457200" algn="ctr">
                        <a:lnSpc>
                          <a:spcPct val="150000"/>
                        </a:lnSpc>
                        <a:spcBef>
                          <a:spcPts val="600"/>
                        </a:spcBef>
                        <a:spcAft>
                          <a:spcPts val="0"/>
                        </a:spcAft>
                      </a:pPr>
                      <a:r>
                        <a:rPr lang="el-GR" sz="1600" dirty="0" smtClean="0">
                          <a:latin typeface="Calibri"/>
                          <a:ea typeface="Calibri"/>
                          <a:cs typeface="Times New Roman"/>
                        </a:rPr>
                        <a:t>1η</a:t>
                      </a:r>
                      <a:endParaRPr lang="el-GR" sz="1600" dirty="0">
                        <a:latin typeface="Calibri"/>
                        <a:ea typeface="Calibri"/>
                        <a:cs typeface="Times New Roman"/>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457200" algn="ctr">
                        <a:lnSpc>
                          <a:spcPct val="150000"/>
                        </a:lnSpc>
                        <a:spcAft>
                          <a:spcPts val="0"/>
                        </a:spcAft>
                      </a:pPr>
                      <a:r>
                        <a:rPr lang="el-GR" sz="1600">
                          <a:latin typeface="Calibri"/>
                          <a:ea typeface="Calibri"/>
                          <a:cs typeface="Times New Roman"/>
                        </a:rPr>
                        <a:t>2η</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457200" algn="ctr">
                        <a:lnSpc>
                          <a:spcPct val="150000"/>
                        </a:lnSpc>
                        <a:spcAft>
                          <a:spcPts val="0"/>
                        </a:spcAft>
                      </a:pPr>
                      <a:r>
                        <a:rPr lang="el-GR" sz="1600">
                          <a:latin typeface="Calibri"/>
                          <a:ea typeface="Calibri"/>
                          <a:cs typeface="Times New Roman"/>
                        </a:rPr>
                        <a:t>3η</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457200" algn="ctr">
                        <a:lnSpc>
                          <a:spcPct val="150000"/>
                        </a:lnSpc>
                        <a:spcAft>
                          <a:spcPts val="0"/>
                        </a:spcAft>
                      </a:pPr>
                      <a:r>
                        <a:rPr lang="el-GR" sz="1600" dirty="0">
                          <a:latin typeface="Calibri"/>
                          <a:ea typeface="Calibri"/>
                          <a:cs typeface="Times New Roman"/>
                        </a:rPr>
                        <a:t>4η</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457200" algn="ctr">
                        <a:lnSpc>
                          <a:spcPct val="150000"/>
                        </a:lnSpc>
                        <a:spcAft>
                          <a:spcPts val="0"/>
                        </a:spcAft>
                      </a:pPr>
                      <a:r>
                        <a:rPr lang="el-GR" sz="1600">
                          <a:latin typeface="Calibri"/>
                          <a:ea typeface="Calibri"/>
                          <a:cs typeface="Times New Roman"/>
                        </a:rPr>
                        <a:t>5η</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457200" algn="ctr">
                        <a:lnSpc>
                          <a:spcPct val="150000"/>
                        </a:lnSpc>
                        <a:spcAft>
                          <a:spcPts val="0"/>
                        </a:spcAft>
                      </a:pPr>
                      <a:r>
                        <a:rPr lang="el-GR" sz="1600" dirty="0">
                          <a:latin typeface="Calibri"/>
                          <a:ea typeface="Calibri"/>
                          <a:cs typeface="Times New Roman"/>
                        </a:rPr>
                        <a:t>6η</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457200" algn="ctr">
                        <a:lnSpc>
                          <a:spcPct val="150000"/>
                        </a:lnSpc>
                        <a:spcAft>
                          <a:spcPts val="0"/>
                        </a:spcAft>
                      </a:pPr>
                      <a:r>
                        <a:rPr lang="el-GR" sz="1600">
                          <a:latin typeface="Calibri"/>
                          <a:ea typeface="Calibri"/>
                          <a:cs typeface="Times New Roman"/>
                        </a:rPr>
                        <a:t>7η</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457200" algn="ctr">
                        <a:lnSpc>
                          <a:spcPct val="150000"/>
                        </a:lnSpc>
                        <a:spcAft>
                          <a:spcPts val="0"/>
                        </a:spcAft>
                      </a:pPr>
                      <a:r>
                        <a:rPr lang="el-GR" sz="1600">
                          <a:latin typeface="Calibri"/>
                          <a:ea typeface="Calibri"/>
                          <a:cs typeface="Times New Roman"/>
                        </a:rPr>
                        <a:t>8η</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457200" algn="ctr">
                        <a:lnSpc>
                          <a:spcPct val="150000"/>
                        </a:lnSpc>
                        <a:spcAft>
                          <a:spcPts val="0"/>
                        </a:spcAft>
                      </a:pPr>
                      <a:r>
                        <a:rPr lang="el-GR" sz="1600">
                          <a:latin typeface="Calibri"/>
                          <a:ea typeface="Calibri"/>
                          <a:cs typeface="Times New Roman"/>
                        </a:rPr>
                        <a:t>9η</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457200" algn="ctr">
                        <a:lnSpc>
                          <a:spcPct val="150000"/>
                        </a:lnSpc>
                        <a:spcAft>
                          <a:spcPts val="0"/>
                        </a:spcAft>
                      </a:pPr>
                      <a:r>
                        <a:rPr lang="el-GR" sz="1600">
                          <a:latin typeface="Calibri"/>
                          <a:ea typeface="Calibri"/>
                          <a:cs typeface="Times New Roman"/>
                        </a:rPr>
                        <a:t>10η</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r>
              <a:tr h="311842">
                <a:tc>
                  <a:txBody>
                    <a:bodyPr/>
                    <a:lstStyle/>
                    <a:p>
                      <a:pPr marL="457200" algn="ctr">
                        <a:lnSpc>
                          <a:spcPct val="150000"/>
                        </a:lnSpc>
                        <a:spcBef>
                          <a:spcPts val="600"/>
                        </a:spcBef>
                        <a:spcAft>
                          <a:spcPts val="0"/>
                        </a:spcAft>
                      </a:pPr>
                      <a:r>
                        <a:rPr lang="el-GR" sz="1600" baseline="0" dirty="0" smtClean="0">
                          <a:solidFill>
                            <a:schemeClr val="tx1">
                              <a:lumMod val="95000"/>
                              <a:lumOff val="5000"/>
                            </a:schemeClr>
                          </a:solidFill>
                          <a:latin typeface="Calibri"/>
                          <a:ea typeface="Calibri"/>
                          <a:cs typeface="Times New Roman"/>
                        </a:rPr>
                        <a:t>4</a:t>
                      </a:r>
                      <a:endParaRPr lang="el-GR" sz="1600" baseline="0" dirty="0">
                        <a:solidFill>
                          <a:schemeClr val="tx1"/>
                        </a:solidFill>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marL="457200" algn="ctr">
                        <a:lnSpc>
                          <a:spcPct val="150000"/>
                        </a:lnSpc>
                        <a:spcAft>
                          <a:spcPts val="0"/>
                        </a:spcAft>
                      </a:pPr>
                      <a:r>
                        <a:rPr lang="el-GR" sz="1600" baseline="0" dirty="0" smtClean="0">
                          <a:solidFill>
                            <a:schemeClr val="tx1"/>
                          </a:solidFill>
                          <a:latin typeface="Calibri"/>
                          <a:ea typeface="Calibri"/>
                          <a:cs typeface="Times New Roman"/>
                        </a:rPr>
                        <a:t>8</a:t>
                      </a:r>
                      <a:endParaRPr lang="el-GR" sz="1600" baseline="0" dirty="0">
                        <a:solidFill>
                          <a:schemeClr val="tx1"/>
                        </a:solidFill>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marL="457200" algn="ctr">
                        <a:lnSpc>
                          <a:spcPct val="150000"/>
                        </a:lnSpc>
                        <a:spcAft>
                          <a:spcPts val="0"/>
                        </a:spcAft>
                      </a:pPr>
                      <a:r>
                        <a:rPr lang="el-GR" sz="1600" baseline="0" dirty="0">
                          <a:solidFill>
                            <a:schemeClr val="tx1"/>
                          </a:solidFill>
                          <a:latin typeface="Calibri"/>
                          <a:ea typeface="Calibri"/>
                          <a:cs typeface="Times New Roman"/>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marL="457200" algn="ctr">
                        <a:lnSpc>
                          <a:spcPct val="150000"/>
                        </a:lnSpc>
                        <a:spcAft>
                          <a:spcPts val="0"/>
                        </a:spcAft>
                      </a:pPr>
                      <a:r>
                        <a:rPr lang="el-GR" sz="1600" baseline="0" dirty="0">
                          <a:solidFill>
                            <a:schemeClr val="tx1"/>
                          </a:solidFill>
                          <a:latin typeface="Calibri"/>
                          <a:ea typeface="Calibri"/>
                          <a:cs typeface="Times New Roman"/>
                        </a:rPr>
                        <a:t>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marL="457200" algn="ctr">
                        <a:lnSpc>
                          <a:spcPct val="150000"/>
                        </a:lnSpc>
                        <a:spcAft>
                          <a:spcPts val="0"/>
                        </a:spcAft>
                      </a:pPr>
                      <a:r>
                        <a:rPr lang="el-GR" sz="1600" baseline="0" dirty="0">
                          <a:solidFill>
                            <a:schemeClr val="tx1"/>
                          </a:solidFill>
                          <a:latin typeface="Calibri"/>
                          <a:ea typeface="Calibri"/>
                          <a:cs typeface="Times New Roman"/>
                        </a:rPr>
                        <a:t>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marL="457200" algn="ctr">
                        <a:lnSpc>
                          <a:spcPct val="150000"/>
                        </a:lnSpc>
                        <a:spcAft>
                          <a:spcPts val="0"/>
                        </a:spcAft>
                      </a:pPr>
                      <a:r>
                        <a:rPr lang="el-GR" sz="1600" baseline="0" dirty="0">
                          <a:solidFill>
                            <a:schemeClr val="tx1"/>
                          </a:solidFill>
                          <a:latin typeface="Calibri"/>
                          <a:ea typeface="Calibri"/>
                          <a:cs typeface="Times New Roman"/>
                        </a:rPr>
                        <a:t>13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marL="457200" algn="ctr">
                        <a:lnSpc>
                          <a:spcPct val="150000"/>
                        </a:lnSpc>
                        <a:spcAft>
                          <a:spcPts val="0"/>
                        </a:spcAft>
                      </a:pPr>
                      <a:endParaRPr lang="el-GR" sz="1600" baseline="0">
                        <a:solidFill>
                          <a:schemeClr val="tx1"/>
                        </a:solidFill>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50000"/>
                        </a:lnSpc>
                        <a:spcAft>
                          <a:spcPts val="0"/>
                        </a:spcAft>
                      </a:pPr>
                      <a:endParaRPr lang="el-GR" sz="1600" baseline="0">
                        <a:solidFill>
                          <a:schemeClr val="tx1"/>
                        </a:solidFill>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50000"/>
                        </a:lnSpc>
                        <a:spcAft>
                          <a:spcPts val="0"/>
                        </a:spcAft>
                      </a:pPr>
                      <a:endParaRPr lang="el-GR" sz="1600" baseline="0">
                        <a:solidFill>
                          <a:schemeClr val="tx1"/>
                        </a:solidFill>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50000"/>
                        </a:lnSpc>
                        <a:spcAft>
                          <a:spcPts val="0"/>
                        </a:spcAft>
                      </a:pPr>
                      <a:endParaRPr lang="el-GR" sz="1600" baseline="0" dirty="0">
                        <a:solidFill>
                          <a:schemeClr val="tx1"/>
                        </a:solidFill>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0665">
                <a:tc>
                  <a:txBody>
                    <a:bodyPr/>
                    <a:lstStyle/>
                    <a:p>
                      <a:pPr marL="457200" algn="ctr">
                        <a:lnSpc>
                          <a:spcPct val="150000"/>
                        </a:lnSpc>
                        <a:spcBef>
                          <a:spcPts val="600"/>
                        </a:spcBef>
                        <a:spcAft>
                          <a:spcPts val="0"/>
                        </a:spcAft>
                      </a:pPr>
                      <a:r>
                        <a:rPr lang="en-US" sz="1600" b="1" dirty="0" smtClean="0">
                          <a:latin typeface="Calibri"/>
                          <a:ea typeface="Calibri"/>
                          <a:cs typeface="Times New Roman"/>
                        </a:rPr>
                        <a:t>front</a:t>
                      </a:r>
                      <a:r>
                        <a:rPr lang="en-US" sz="1600" b="1" baseline="0" dirty="0" smtClean="0">
                          <a:latin typeface="Calibri"/>
                          <a:ea typeface="Calibri"/>
                          <a:cs typeface="Times New Roman"/>
                        </a:rPr>
                        <a:t> </a:t>
                      </a:r>
                      <a:endParaRPr lang="el-GR" sz="1600" dirty="0">
                        <a:latin typeface="Calibri"/>
                        <a:ea typeface="Calibri"/>
                        <a:cs typeface="Times New Roman"/>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457200" algn="ctr">
                        <a:lnSpc>
                          <a:spcPct val="150000"/>
                        </a:lnSpc>
                        <a:spcAft>
                          <a:spcPts val="0"/>
                        </a:spcAft>
                      </a:pPr>
                      <a:endParaRPr lang="el-GR" sz="1600" dirty="0">
                        <a:latin typeface="Calibri"/>
                        <a:ea typeface="Calibri"/>
                        <a:cs typeface="Times New Roman"/>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457200" algn="ctr">
                        <a:lnSpc>
                          <a:spcPct val="150000"/>
                        </a:lnSpc>
                        <a:spcAft>
                          <a:spcPts val="0"/>
                        </a:spcAft>
                      </a:pPr>
                      <a:endParaRPr lang="el-GR" sz="1600" dirty="0">
                        <a:latin typeface="Calibri"/>
                        <a:ea typeface="Calibri"/>
                        <a:cs typeface="Times New Roman"/>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457200" algn="ctr">
                        <a:lnSpc>
                          <a:spcPct val="150000"/>
                        </a:lnSpc>
                        <a:spcAft>
                          <a:spcPts val="0"/>
                        </a:spcAft>
                      </a:pPr>
                      <a:endParaRPr lang="el-GR" sz="1600" dirty="0">
                        <a:latin typeface="Calibri"/>
                        <a:ea typeface="Calibri"/>
                        <a:cs typeface="Times New Roman"/>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457200" algn="ctr">
                        <a:lnSpc>
                          <a:spcPct val="150000"/>
                        </a:lnSpc>
                        <a:spcAft>
                          <a:spcPts val="0"/>
                        </a:spcAft>
                      </a:pPr>
                      <a:endParaRPr lang="el-GR" sz="1600" dirty="0">
                        <a:latin typeface="Calibri"/>
                        <a:ea typeface="Calibri"/>
                        <a:cs typeface="Times New Roman"/>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457200" algn="ctr">
                        <a:lnSpc>
                          <a:spcPct val="150000"/>
                        </a:lnSpc>
                        <a:spcAft>
                          <a:spcPts val="0"/>
                        </a:spcAft>
                      </a:pPr>
                      <a:r>
                        <a:rPr lang="en-US" sz="1600" b="1" dirty="0">
                          <a:latin typeface="Calibri"/>
                          <a:ea typeface="Calibri"/>
                          <a:cs typeface="Times New Roman"/>
                        </a:rPr>
                        <a:t>rear</a:t>
                      </a:r>
                      <a:endParaRPr lang="el-GR" sz="1600" dirty="0">
                        <a:latin typeface="Calibri"/>
                        <a:ea typeface="Calibri"/>
                        <a:cs typeface="Times New Roman"/>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457200" algn="ctr">
                        <a:lnSpc>
                          <a:spcPct val="150000"/>
                        </a:lnSpc>
                        <a:spcAft>
                          <a:spcPts val="0"/>
                        </a:spcAft>
                      </a:pPr>
                      <a:endParaRPr lang="el-GR" sz="1600" dirty="0">
                        <a:latin typeface="Calibri"/>
                        <a:ea typeface="Calibri"/>
                        <a:cs typeface="Times New Roman"/>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457200" algn="ctr">
                        <a:lnSpc>
                          <a:spcPct val="150000"/>
                        </a:lnSpc>
                        <a:spcAft>
                          <a:spcPts val="0"/>
                        </a:spcAft>
                      </a:pPr>
                      <a:endParaRPr lang="el-GR" sz="1600" dirty="0">
                        <a:latin typeface="Calibri"/>
                        <a:ea typeface="Calibri"/>
                        <a:cs typeface="Times New Roman"/>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457200" algn="ctr">
                        <a:lnSpc>
                          <a:spcPct val="150000"/>
                        </a:lnSpc>
                        <a:spcAft>
                          <a:spcPts val="0"/>
                        </a:spcAft>
                      </a:pPr>
                      <a:endParaRPr lang="el-GR" sz="1600" dirty="0">
                        <a:latin typeface="Calibri"/>
                        <a:ea typeface="Calibri"/>
                        <a:cs typeface="Times New Roman"/>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457200" algn="ctr">
                        <a:lnSpc>
                          <a:spcPct val="150000"/>
                        </a:lnSpc>
                        <a:spcAft>
                          <a:spcPts val="0"/>
                        </a:spcAft>
                      </a:pPr>
                      <a:endParaRPr lang="el-GR" sz="1600" dirty="0">
                        <a:latin typeface="Calibri"/>
                        <a:ea typeface="Calibri"/>
                        <a:cs typeface="Times New Roman"/>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
        <p:nvSpPr>
          <p:cNvPr id="6" name="5 - Ορθογώνιο"/>
          <p:cNvSpPr/>
          <p:nvPr/>
        </p:nvSpPr>
        <p:spPr>
          <a:xfrm>
            <a:off x="500034" y="4286256"/>
            <a:ext cx="7715304" cy="2308324"/>
          </a:xfrm>
          <a:prstGeom prst="rect">
            <a:avLst/>
          </a:prstGeom>
        </p:spPr>
        <p:txBody>
          <a:bodyPr wrap="square">
            <a:spAutoFit/>
          </a:bodyPr>
          <a:lstStyle/>
          <a:p>
            <a:pPr lvl="0">
              <a:buFont typeface="Arial" pitchFamily="34" charset="0"/>
              <a:buChar char="•"/>
            </a:pPr>
            <a:r>
              <a:rPr lang="el-GR" dirty="0" smtClean="0"/>
              <a:t>Ποια λειτουργία θα χρησιμοποιήσετε για την εξαγωγή των αριθμών από την ουρά;</a:t>
            </a:r>
            <a:endParaRPr lang="en-US" dirty="0" smtClean="0"/>
          </a:p>
          <a:p>
            <a:pPr>
              <a:buFont typeface="Arial" pitchFamily="34" charset="0"/>
              <a:buChar char="•"/>
            </a:pPr>
            <a:r>
              <a:rPr lang="el-GR" dirty="0" smtClean="0"/>
              <a:t>Τη λειτουργία της Εξαγωγής (εξαγωγή</a:t>
            </a:r>
            <a:r>
              <a:rPr lang="en-US" dirty="0" smtClean="0"/>
              <a:t> </a:t>
            </a:r>
            <a:r>
              <a:rPr lang="el-GR" dirty="0" smtClean="0"/>
              <a:t>στοιχείου/στοιχείων από το εμπρός άκρο της ουράς).</a:t>
            </a:r>
          </a:p>
          <a:p>
            <a:pPr lvl="0"/>
            <a:endParaRPr lang="el-GR" dirty="0" smtClean="0"/>
          </a:p>
          <a:p>
            <a:pPr lvl="0">
              <a:buFont typeface="Arial" pitchFamily="34" charset="0"/>
              <a:buChar char="•"/>
            </a:pPr>
            <a:r>
              <a:rPr lang="el-GR" dirty="0" smtClean="0"/>
              <a:t>Πόσες φορές θα πρέπει να εκτελεστεί η προηγούμενη λειτουργία στην ουρά για να εξαχθεί ο αριθμός 5; </a:t>
            </a:r>
            <a:endParaRPr lang="en-US" dirty="0" smtClean="0"/>
          </a:p>
          <a:p>
            <a:pPr lvl="0">
              <a:buFont typeface="Arial" pitchFamily="34" charset="0"/>
              <a:buChar char="•"/>
            </a:pPr>
            <a:r>
              <a:rPr lang="el-GR" dirty="0" smtClean="0"/>
              <a:t>Τέσσερις φορές.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 calcmode="lin" valueType="num">
                                      <p:cBhvr additive="base">
                                        <p:cTn id="3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anim calcmode="lin" valueType="num">
                                      <p:cBhvr additive="base">
                                        <p:cTn id="4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
                                            <p:txEl>
                                              <p:pRg st="3" end="3"/>
                                            </p:txEl>
                                          </p:spTgt>
                                        </p:tgtEl>
                                        <p:attrNameLst>
                                          <p:attrName>style.visibility</p:attrName>
                                        </p:attrNameLst>
                                      </p:cBhvr>
                                      <p:to>
                                        <p:strVal val="visible"/>
                                      </p:to>
                                    </p:set>
                                    <p:anim calcmode="lin" valueType="num">
                                      <p:cBhvr additive="base">
                                        <p:cTn id="4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
                                            <p:txEl>
                                              <p:pRg st="4" end="4"/>
                                            </p:txEl>
                                          </p:spTgt>
                                        </p:tgtEl>
                                        <p:attrNameLst>
                                          <p:attrName>style.visibility</p:attrName>
                                        </p:attrNameLst>
                                      </p:cBhvr>
                                      <p:to>
                                        <p:strVal val="visible"/>
                                      </p:to>
                                    </p:set>
                                    <p:anim calcmode="lin" valueType="num">
                                      <p:cBhvr additive="base">
                                        <p:cTn id="5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800" dirty="0" smtClean="0">
                <a:solidFill>
                  <a:srgbClr val="FF0000"/>
                </a:solidFill>
              </a:rPr>
              <a:t>Σε μια ουρά 10 θέσεων έχουν τοποθετηθεί διαδοχικά τα στοιχεία: Χ, Α, Β, Α, Ρ</a:t>
            </a:r>
            <a:r>
              <a:rPr lang="en-US" sz="2800" dirty="0" smtClean="0">
                <a:solidFill>
                  <a:srgbClr val="FF0000"/>
                </a:solidFill>
              </a:rPr>
              <a:t> </a:t>
            </a:r>
            <a:r>
              <a:rPr lang="el-GR" sz="2800" dirty="0" smtClean="0">
                <a:solidFill>
                  <a:srgbClr val="FF0000"/>
                </a:solidFill>
              </a:rPr>
              <a:t>στην 1η, 2η, 3η, 4η και 5η θέση αντίστοιχα</a:t>
            </a:r>
            <a:endParaRPr lang="el-GR" sz="2800" dirty="0">
              <a:solidFill>
                <a:srgbClr val="FF0000"/>
              </a:solidFill>
            </a:endParaRPr>
          </a:p>
        </p:txBody>
      </p:sp>
      <p:sp>
        <p:nvSpPr>
          <p:cNvPr id="3" name="2 - Θέση περιεχομένου"/>
          <p:cNvSpPr>
            <a:spLocks noGrp="1"/>
          </p:cNvSpPr>
          <p:nvPr>
            <p:ph idx="1"/>
          </p:nvPr>
        </p:nvSpPr>
        <p:spPr/>
        <p:txBody>
          <a:bodyPr>
            <a:normAutofit/>
          </a:bodyPr>
          <a:lstStyle/>
          <a:p>
            <a:pPr lvl="1"/>
            <a:r>
              <a:rPr lang="el-GR" dirty="0" smtClean="0"/>
              <a:t>Να προσδιορίσετε τις τιμές των δεικτών </a:t>
            </a:r>
            <a:r>
              <a:rPr lang="en-US" dirty="0" smtClean="0"/>
              <a:t>rear</a:t>
            </a:r>
            <a:r>
              <a:rPr lang="el-GR" dirty="0" smtClean="0"/>
              <a:t> και </a:t>
            </a:r>
            <a:r>
              <a:rPr lang="en-US" dirty="0" smtClean="0"/>
              <a:t>front</a:t>
            </a:r>
            <a:r>
              <a:rPr lang="el-GR" dirty="0" smtClean="0"/>
              <a:t> της παραπάνω ουράς και να τη σχεδιάσετε.</a:t>
            </a:r>
            <a:endParaRPr lang="en-US" dirty="0" smtClean="0"/>
          </a:p>
          <a:p>
            <a:pPr lvl="1"/>
            <a:r>
              <a:rPr lang="en-US" dirty="0" smtClean="0"/>
              <a:t>front=1, rear=5</a:t>
            </a:r>
            <a:endParaRPr lang="el-GR" dirty="0" smtClean="0"/>
          </a:p>
          <a:p>
            <a:pPr lvl="1">
              <a:buNone/>
            </a:pPr>
            <a:endParaRPr lang="el-GR" dirty="0" smtClean="0"/>
          </a:p>
        </p:txBody>
      </p:sp>
      <p:graphicFrame>
        <p:nvGraphicFramePr>
          <p:cNvPr id="4" name="3 - Πίνακας"/>
          <p:cNvGraphicFramePr>
            <a:graphicFrameLocks noGrp="1"/>
          </p:cNvGraphicFramePr>
          <p:nvPr/>
        </p:nvGraphicFramePr>
        <p:xfrm>
          <a:off x="1643044" y="3929065"/>
          <a:ext cx="6286540" cy="1500198"/>
        </p:xfrm>
        <a:graphic>
          <a:graphicData uri="http://schemas.openxmlformats.org/drawingml/2006/table">
            <a:tbl>
              <a:tblPr/>
              <a:tblGrid>
                <a:gridCol w="628654"/>
                <a:gridCol w="628654"/>
                <a:gridCol w="628654"/>
                <a:gridCol w="628654"/>
                <a:gridCol w="628654"/>
                <a:gridCol w="628654"/>
                <a:gridCol w="628654"/>
                <a:gridCol w="628654"/>
                <a:gridCol w="628654"/>
                <a:gridCol w="628654"/>
              </a:tblGrid>
              <a:tr h="500066">
                <a:tc>
                  <a:txBody>
                    <a:bodyPr/>
                    <a:lstStyle/>
                    <a:p>
                      <a:pPr algn="ctr">
                        <a:lnSpc>
                          <a:spcPct val="115000"/>
                        </a:lnSpc>
                        <a:spcBef>
                          <a:spcPts val="600"/>
                        </a:spcBef>
                        <a:spcAft>
                          <a:spcPts val="0"/>
                        </a:spcAft>
                      </a:pPr>
                      <a:r>
                        <a:rPr lang="el-GR" sz="1100" dirty="0">
                          <a:latin typeface="Calibri"/>
                          <a:ea typeface="Times New Roman"/>
                          <a:cs typeface="Calibri"/>
                        </a:rPr>
                        <a:t>1η</a:t>
                      </a:r>
                      <a:endParaRPr lang="el-GR" sz="1100" dirty="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2η</a:t>
                      </a:r>
                      <a:endParaRPr lang="el-GR"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dirty="0">
                          <a:latin typeface="Calibri"/>
                          <a:ea typeface="Times New Roman"/>
                          <a:cs typeface="Calibri"/>
                        </a:rPr>
                        <a:t>3η</a:t>
                      </a:r>
                      <a:endParaRPr lang="el-GR" sz="1100" dirty="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4η</a:t>
                      </a:r>
                      <a:endParaRPr lang="el-GR"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5η</a:t>
                      </a:r>
                      <a:endParaRPr lang="el-GR"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6η</a:t>
                      </a:r>
                      <a:endParaRPr lang="el-GR"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7η</a:t>
                      </a:r>
                      <a:endParaRPr lang="el-GR"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8η</a:t>
                      </a:r>
                      <a:endParaRPr lang="el-GR"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9η</a:t>
                      </a:r>
                      <a:endParaRPr lang="el-GR"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10η </a:t>
                      </a:r>
                      <a:endParaRPr lang="el-GR"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r h="500066">
                <a:tc>
                  <a:txBody>
                    <a:bodyPr/>
                    <a:lstStyle/>
                    <a:p>
                      <a:pPr algn="ctr">
                        <a:lnSpc>
                          <a:spcPct val="115000"/>
                        </a:lnSpc>
                        <a:spcAft>
                          <a:spcPts val="0"/>
                        </a:spcAft>
                      </a:pPr>
                      <a:r>
                        <a:rPr lang="el-GR" sz="1100">
                          <a:latin typeface="Calibri"/>
                          <a:ea typeface="Times New Roman"/>
                          <a:cs typeface="Calibri"/>
                        </a:rPr>
                        <a:t>Χ</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r>
                        <a:rPr lang="el-GR" sz="1100">
                          <a:latin typeface="Calibri"/>
                          <a:ea typeface="Times New Roman"/>
                          <a:cs typeface="Calibri"/>
                        </a:rPr>
                        <a:t>Α</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r>
                        <a:rPr lang="el-GR" sz="1100">
                          <a:latin typeface="Calibri"/>
                          <a:ea typeface="Times New Roman"/>
                          <a:cs typeface="Calibri"/>
                        </a:rPr>
                        <a:t>Β</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r>
                        <a:rPr lang="el-GR" sz="1100">
                          <a:latin typeface="Calibri"/>
                          <a:ea typeface="Times New Roman"/>
                          <a:cs typeface="Calibri"/>
                        </a:rPr>
                        <a:t>Α</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r>
                        <a:rPr lang="el-GR" sz="1100" dirty="0">
                          <a:latin typeface="Calibri"/>
                          <a:ea typeface="Times New Roman"/>
                          <a:cs typeface="Calibri"/>
                        </a:rPr>
                        <a:t>Ρ</a:t>
                      </a: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0066">
                <a:tc>
                  <a:txBody>
                    <a:bodyPr/>
                    <a:lstStyle/>
                    <a:p>
                      <a:pPr algn="ctr">
                        <a:lnSpc>
                          <a:spcPct val="115000"/>
                        </a:lnSpc>
                        <a:spcAft>
                          <a:spcPts val="0"/>
                        </a:spcAft>
                      </a:pPr>
                      <a:r>
                        <a:rPr lang="en-US" sz="1100" b="1">
                          <a:latin typeface="Calibri"/>
                          <a:ea typeface="Times New Roman"/>
                          <a:cs typeface="Calibri"/>
                        </a:rPr>
                        <a:t>front</a:t>
                      </a:r>
                      <a:endParaRPr lang="el-GR" sz="1100">
                        <a:latin typeface="Calibri"/>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100" b="1">
                          <a:latin typeface="Calibri"/>
                          <a:ea typeface="Times New Roman"/>
                          <a:cs typeface="Calibri"/>
                        </a:rPr>
                        <a:t>rear</a:t>
                      </a:r>
                      <a:endParaRPr lang="el-GR" sz="1100">
                        <a:latin typeface="Calibri"/>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l-GR" sz="1100" dirty="0">
                        <a:latin typeface="Calibri"/>
                        <a:ea typeface="Times New Roman"/>
                        <a:cs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357430"/>
            <a:ext cx="8229600" cy="3768733"/>
          </a:xfrm>
        </p:spPr>
        <p:txBody>
          <a:bodyPr/>
          <a:lstStyle/>
          <a:p>
            <a:pPr marL="342900" lvl="1" indent="-342900">
              <a:buFont typeface="Arial" pitchFamily="34" charset="0"/>
              <a:buChar char="•"/>
            </a:pPr>
            <a:r>
              <a:rPr lang="el-GR" sz="1800" dirty="0" smtClean="0"/>
              <a:t>Αν εφαρμόσουμε τις ακόλουθες λειτουργίες: </a:t>
            </a:r>
            <a:r>
              <a:rPr lang="el-GR" sz="1800" b="1" dirty="0" smtClean="0"/>
              <a:t>Εξαγωγή</a:t>
            </a:r>
            <a:r>
              <a:rPr lang="el-GR" sz="1800" dirty="0" smtClean="0"/>
              <a:t>, </a:t>
            </a:r>
            <a:r>
              <a:rPr lang="el-GR" sz="1800" b="1" dirty="0" err="1" smtClean="0"/>
              <a:t>Εξαγωγή</a:t>
            </a:r>
            <a:r>
              <a:rPr lang="el-GR" sz="1800" dirty="0" err="1" smtClean="0"/>
              <a:t>,</a:t>
            </a:r>
            <a:r>
              <a:rPr lang="el-GR" sz="1800" dirty="0" smtClean="0"/>
              <a:t> </a:t>
            </a:r>
            <a:r>
              <a:rPr lang="el-GR" sz="1800" b="1" dirty="0" err="1" smtClean="0"/>
              <a:t>Εξαγωγή</a:t>
            </a:r>
            <a:r>
              <a:rPr lang="el-GR" sz="1800" dirty="0" err="1" smtClean="0"/>
              <a:t>,</a:t>
            </a:r>
            <a:r>
              <a:rPr lang="el-GR" sz="1800" dirty="0" smtClean="0"/>
              <a:t> </a:t>
            </a:r>
            <a:r>
              <a:rPr lang="el-GR" sz="1800" b="1" dirty="0" err="1" smtClean="0"/>
              <a:t>ΕισαγωγήΧ</a:t>
            </a:r>
            <a:r>
              <a:rPr lang="el-GR" sz="1800" b="1" dirty="0" smtClean="0"/>
              <a:t>, </a:t>
            </a:r>
            <a:r>
              <a:rPr lang="el-GR" sz="1800" b="1" dirty="0" err="1" smtClean="0"/>
              <a:t>ΕισαγωγήΔ</a:t>
            </a:r>
            <a:r>
              <a:rPr lang="el-GR" sz="1800" dirty="0" smtClean="0"/>
              <a:t> και </a:t>
            </a:r>
            <a:r>
              <a:rPr lang="el-GR" sz="1800" b="1" dirty="0" smtClean="0"/>
              <a:t>Εξαγωγή </a:t>
            </a:r>
            <a:r>
              <a:rPr lang="el-GR" sz="1800" dirty="0" smtClean="0"/>
              <a:t>ποιες είναι τις τιμές των δεικτών </a:t>
            </a:r>
            <a:r>
              <a:rPr lang="en-US" sz="1800" dirty="0" smtClean="0"/>
              <a:t>rear</a:t>
            </a:r>
            <a:r>
              <a:rPr lang="el-GR" sz="1800" dirty="0" smtClean="0"/>
              <a:t> και </a:t>
            </a:r>
            <a:r>
              <a:rPr lang="en-US" sz="1800" dirty="0" smtClean="0"/>
              <a:t>front</a:t>
            </a:r>
            <a:r>
              <a:rPr lang="el-GR" sz="1800" dirty="0" smtClean="0"/>
              <a:t> της παραπάνω ουράς και ποια η τελική μορφή της ουράς;</a:t>
            </a:r>
          </a:p>
          <a:p>
            <a:r>
              <a:rPr lang="en-US" sz="2800" dirty="0" smtClean="0"/>
              <a:t>front=5, rear=7</a:t>
            </a:r>
            <a:endParaRPr lang="el-GR" sz="2800" dirty="0"/>
          </a:p>
        </p:txBody>
      </p:sp>
      <p:graphicFrame>
        <p:nvGraphicFramePr>
          <p:cNvPr id="5" name="4 - Πίνακας"/>
          <p:cNvGraphicFramePr>
            <a:graphicFrameLocks noGrp="1"/>
          </p:cNvGraphicFramePr>
          <p:nvPr/>
        </p:nvGraphicFramePr>
        <p:xfrm>
          <a:off x="928662" y="642918"/>
          <a:ext cx="6286540" cy="1500198"/>
        </p:xfrm>
        <a:graphic>
          <a:graphicData uri="http://schemas.openxmlformats.org/drawingml/2006/table">
            <a:tbl>
              <a:tblPr/>
              <a:tblGrid>
                <a:gridCol w="628654"/>
                <a:gridCol w="628654"/>
                <a:gridCol w="628654"/>
                <a:gridCol w="628654"/>
                <a:gridCol w="628654"/>
                <a:gridCol w="628654"/>
                <a:gridCol w="628654"/>
                <a:gridCol w="628654"/>
                <a:gridCol w="628654"/>
                <a:gridCol w="628654"/>
              </a:tblGrid>
              <a:tr h="500066">
                <a:tc>
                  <a:txBody>
                    <a:bodyPr/>
                    <a:lstStyle/>
                    <a:p>
                      <a:pPr algn="ctr">
                        <a:lnSpc>
                          <a:spcPct val="115000"/>
                        </a:lnSpc>
                        <a:spcBef>
                          <a:spcPts val="600"/>
                        </a:spcBef>
                        <a:spcAft>
                          <a:spcPts val="0"/>
                        </a:spcAft>
                      </a:pPr>
                      <a:r>
                        <a:rPr lang="el-GR" sz="1100" dirty="0">
                          <a:latin typeface="Calibri"/>
                          <a:ea typeface="Times New Roman"/>
                          <a:cs typeface="Calibri"/>
                        </a:rPr>
                        <a:t>1η</a:t>
                      </a:r>
                      <a:endParaRPr lang="el-GR" sz="1100" dirty="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2η</a:t>
                      </a:r>
                      <a:endParaRPr lang="el-GR"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dirty="0">
                          <a:latin typeface="Calibri"/>
                          <a:ea typeface="Times New Roman"/>
                          <a:cs typeface="Calibri"/>
                        </a:rPr>
                        <a:t>3η</a:t>
                      </a:r>
                      <a:endParaRPr lang="el-GR" sz="1100" dirty="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4η</a:t>
                      </a:r>
                      <a:endParaRPr lang="el-GR"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5η</a:t>
                      </a:r>
                      <a:endParaRPr lang="el-GR"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6η</a:t>
                      </a:r>
                      <a:endParaRPr lang="el-GR"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7η</a:t>
                      </a:r>
                      <a:endParaRPr lang="el-GR"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8η</a:t>
                      </a:r>
                      <a:endParaRPr lang="el-GR"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9η</a:t>
                      </a:r>
                      <a:endParaRPr lang="el-GR"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10η </a:t>
                      </a:r>
                      <a:endParaRPr lang="el-GR"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r h="500066">
                <a:tc>
                  <a:txBody>
                    <a:bodyPr/>
                    <a:lstStyle/>
                    <a:p>
                      <a:pPr algn="ctr">
                        <a:lnSpc>
                          <a:spcPct val="115000"/>
                        </a:lnSpc>
                        <a:spcAft>
                          <a:spcPts val="0"/>
                        </a:spcAft>
                      </a:pPr>
                      <a:r>
                        <a:rPr lang="el-GR" sz="1100">
                          <a:latin typeface="Calibri"/>
                          <a:ea typeface="Times New Roman"/>
                          <a:cs typeface="Calibri"/>
                        </a:rPr>
                        <a:t>Χ</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r>
                        <a:rPr lang="el-GR" sz="1100">
                          <a:latin typeface="Calibri"/>
                          <a:ea typeface="Times New Roman"/>
                          <a:cs typeface="Calibri"/>
                        </a:rPr>
                        <a:t>Α</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r>
                        <a:rPr lang="el-GR" sz="1100">
                          <a:latin typeface="Calibri"/>
                          <a:ea typeface="Times New Roman"/>
                          <a:cs typeface="Calibri"/>
                        </a:rPr>
                        <a:t>Β</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r>
                        <a:rPr lang="el-GR" sz="1100">
                          <a:latin typeface="Calibri"/>
                          <a:ea typeface="Times New Roman"/>
                          <a:cs typeface="Calibri"/>
                        </a:rPr>
                        <a:t>Α</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r>
                        <a:rPr lang="el-GR" sz="1100" dirty="0">
                          <a:latin typeface="Calibri"/>
                          <a:ea typeface="Times New Roman"/>
                          <a:cs typeface="Calibri"/>
                        </a:rPr>
                        <a:t>Ρ</a:t>
                      </a: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endParaRPr lang="el-GR" sz="1100" dirty="0">
                        <a:latin typeface="Calibri"/>
                        <a:ea typeface="Times New Roman"/>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0066">
                <a:tc>
                  <a:txBody>
                    <a:bodyPr/>
                    <a:lstStyle/>
                    <a:p>
                      <a:pPr algn="ctr">
                        <a:lnSpc>
                          <a:spcPct val="115000"/>
                        </a:lnSpc>
                        <a:spcAft>
                          <a:spcPts val="0"/>
                        </a:spcAft>
                      </a:pPr>
                      <a:r>
                        <a:rPr lang="en-US" sz="1100" b="1">
                          <a:latin typeface="Calibri"/>
                          <a:ea typeface="Times New Roman"/>
                          <a:cs typeface="Calibri"/>
                        </a:rPr>
                        <a:t>front</a:t>
                      </a:r>
                      <a:endParaRPr lang="el-GR" sz="1100">
                        <a:latin typeface="Calibri"/>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l-GR" sz="1100" dirty="0">
                        <a:latin typeface="Calibri"/>
                        <a:ea typeface="Times New Roman"/>
                        <a:cs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100" b="1" dirty="0">
                          <a:latin typeface="Calibri"/>
                          <a:ea typeface="Times New Roman"/>
                          <a:cs typeface="Calibri"/>
                        </a:rPr>
                        <a:t>rear</a:t>
                      </a:r>
                      <a:endParaRPr lang="el-GR" sz="1100" dirty="0">
                        <a:latin typeface="Calibri"/>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l-GR" sz="1100" dirty="0">
                        <a:latin typeface="Calibri"/>
                        <a:ea typeface="Times New Roman"/>
                        <a:cs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bl>
          </a:graphicData>
        </a:graphic>
      </p:graphicFrame>
      <p:graphicFrame>
        <p:nvGraphicFramePr>
          <p:cNvPr id="6" name="5 - Πίνακας"/>
          <p:cNvGraphicFramePr>
            <a:graphicFrameLocks noGrp="1"/>
          </p:cNvGraphicFramePr>
          <p:nvPr/>
        </p:nvGraphicFramePr>
        <p:xfrm>
          <a:off x="1000100" y="4714884"/>
          <a:ext cx="6429423" cy="1285884"/>
        </p:xfrm>
        <a:graphic>
          <a:graphicData uri="http://schemas.openxmlformats.org/drawingml/2006/table">
            <a:tbl>
              <a:tblPr/>
              <a:tblGrid>
                <a:gridCol w="643846"/>
                <a:gridCol w="643846"/>
                <a:gridCol w="634809"/>
                <a:gridCol w="643846"/>
                <a:gridCol w="643846"/>
                <a:gridCol w="643846"/>
                <a:gridCol w="643846"/>
                <a:gridCol w="643846"/>
                <a:gridCol w="643846"/>
                <a:gridCol w="643846"/>
              </a:tblGrid>
              <a:tr h="428628">
                <a:tc>
                  <a:txBody>
                    <a:bodyPr/>
                    <a:lstStyle/>
                    <a:p>
                      <a:pPr algn="ctr">
                        <a:lnSpc>
                          <a:spcPct val="115000"/>
                        </a:lnSpc>
                        <a:spcBef>
                          <a:spcPts val="600"/>
                        </a:spcBef>
                        <a:spcAft>
                          <a:spcPts val="0"/>
                        </a:spcAft>
                      </a:pPr>
                      <a:r>
                        <a:rPr lang="el-GR" sz="1100" dirty="0">
                          <a:latin typeface="Calibri"/>
                          <a:ea typeface="Times New Roman"/>
                          <a:cs typeface="Calibri"/>
                        </a:rPr>
                        <a:t>1η</a:t>
                      </a:r>
                      <a:endParaRPr lang="el-GR" sz="1100" dirty="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dirty="0">
                          <a:latin typeface="Calibri"/>
                          <a:ea typeface="Times New Roman"/>
                          <a:cs typeface="Calibri"/>
                        </a:rPr>
                        <a:t>2η</a:t>
                      </a:r>
                      <a:endParaRPr lang="el-GR" sz="1100" dirty="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dirty="0">
                          <a:latin typeface="Calibri"/>
                          <a:ea typeface="Times New Roman"/>
                          <a:cs typeface="Calibri"/>
                        </a:rPr>
                        <a:t>3η</a:t>
                      </a:r>
                      <a:endParaRPr lang="el-GR" sz="1100" dirty="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dirty="0">
                          <a:latin typeface="Calibri"/>
                          <a:ea typeface="Times New Roman"/>
                          <a:cs typeface="Calibri"/>
                        </a:rPr>
                        <a:t>4η</a:t>
                      </a:r>
                      <a:endParaRPr lang="el-GR" sz="1100" dirty="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dirty="0">
                          <a:latin typeface="Calibri"/>
                          <a:ea typeface="Times New Roman"/>
                          <a:cs typeface="Calibri"/>
                        </a:rPr>
                        <a:t>5η</a:t>
                      </a:r>
                      <a:endParaRPr lang="el-GR" sz="1100" dirty="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dirty="0">
                          <a:latin typeface="Calibri"/>
                          <a:ea typeface="Times New Roman"/>
                          <a:cs typeface="Calibri"/>
                        </a:rPr>
                        <a:t>6η</a:t>
                      </a:r>
                      <a:endParaRPr lang="el-GR" sz="1100" dirty="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dirty="0">
                          <a:latin typeface="Calibri"/>
                          <a:ea typeface="Times New Roman"/>
                          <a:cs typeface="Calibri"/>
                        </a:rPr>
                        <a:t>7η</a:t>
                      </a:r>
                      <a:endParaRPr lang="el-GR" sz="1100" dirty="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dirty="0">
                          <a:latin typeface="Calibri"/>
                          <a:ea typeface="Times New Roman"/>
                          <a:cs typeface="Calibri"/>
                        </a:rPr>
                        <a:t>8η</a:t>
                      </a:r>
                      <a:endParaRPr lang="el-GR" sz="1100" dirty="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dirty="0">
                          <a:latin typeface="Calibri"/>
                          <a:ea typeface="Times New Roman"/>
                          <a:cs typeface="Calibri"/>
                        </a:rPr>
                        <a:t>9η</a:t>
                      </a:r>
                      <a:endParaRPr lang="el-GR" sz="1100" dirty="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dirty="0">
                          <a:latin typeface="Calibri"/>
                          <a:ea typeface="Times New Roman"/>
                          <a:cs typeface="Calibri"/>
                        </a:rPr>
                        <a:t>10η </a:t>
                      </a:r>
                      <a:endParaRPr lang="el-GR" sz="1100" dirty="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r h="428628">
                <a:tc>
                  <a:txBody>
                    <a:bodyPr/>
                    <a:lstStyle/>
                    <a:p>
                      <a:pPr algn="ctr">
                        <a:lnSpc>
                          <a:spcPct val="115000"/>
                        </a:lnSpc>
                        <a:spcAft>
                          <a:spcPts val="0"/>
                        </a:spcAft>
                      </a:pP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Times New Roman"/>
                        </a:rPr>
                        <a:t>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r>
                        <a:rPr lang="en-US" sz="1100">
                          <a:latin typeface="Calibri"/>
                          <a:ea typeface="Times New Roman"/>
                          <a:cs typeface="Times New Roman"/>
                        </a:rPr>
                        <a:t>X</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r>
                        <a:rPr lang="el-GR" sz="1100">
                          <a:latin typeface="Calibri"/>
                          <a:ea typeface="Times New Roman"/>
                          <a:cs typeface="Times New Roman"/>
                        </a:rPr>
                        <a:t>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628">
                <a:tc>
                  <a:txBody>
                    <a:bodyPr/>
                    <a:lstStyle/>
                    <a:p>
                      <a:pPr algn="l">
                        <a:lnSpc>
                          <a:spcPct val="115000"/>
                        </a:lnSpc>
                        <a:spcAft>
                          <a:spcPts val="0"/>
                        </a:spcAft>
                      </a:pPr>
                      <a:endParaRPr lang="en-US" sz="1100" dirty="0">
                        <a:latin typeface="Calibri"/>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a:lnSpc>
                          <a:spcPct val="115000"/>
                        </a:lnSpc>
                        <a:spcAft>
                          <a:spcPts val="0"/>
                        </a:spcAft>
                      </a:pPr>
                      <a:endParaRPr lang="en-US" sz="1100">
                        <a:latin typeface="Calibri"/>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a:lnSpc>
                          <a:spcPct val="115000"/>
                        </a:lnSpc>
                        <a:spcAft>
                          <a:spcPts val="0"/>
                        </a:spcAft>
                      </a:pPr>
                      <a:endParaRPr lang="en-US" sz="1100">
                        <a:latin typeface="Calibri"/>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n-US" sz="1100">
                        <a:latin typeface="Calibri"/>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100" b="1">
                          <a:latin typeface="Calibri"/>
                          <a:ea typeface="Times New Roman"/>
                          <a:cs typeface="Times New Roman"/>
                        </a:rPr>
                        <a:t>front</a:t>
                      </a:r>
                      <a:endParaRPr lang="el-GR" sz="1100">
                        <a:latin typeface="Calibri"/>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100" b="1" dirty="0">
                          <a:latin typeface="Calibri"/>
                          <a:ea typeface="Times New Roman"/>
                          <a:cs typeface="Times New Roman"/>
                        </a:rPr>
                        <a:t>rear</a:t>
                      </a:r>
                      <a:endParaRPr lang="el-GR" sz="1100" dirty="0">
                        <a:latin typeface="Calibri"/>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a:lnSpc>
                          <a:spcPct val="115000"/>
                        </a:lnSpc>
                        <a:spcAft>
                          <a:spcPts val="0"/>
                        </a:spcAft>
                      </a:pPr>
                      <a:endParaRPr lang="en-US" sz="1100">
                        <a:latin typeface="Calibri"/>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a:lnSpc>
                          <a:spcPct val="115000"/>
                        </a:lnSpc>
                        <a:spcAft>
                          <a:spcPts val="0"/>
                        </a:spcAft>
                      </a:pPr>
                      <a:endParaRPr lang="en-US" sz="1100">
                        <a:latin typeface="Calibri"/>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a:lnSpc>
                          <a:spcPct val="115000"/>
                        </a:lnSpc>
                        <a:spcAft>
                          <a:spcPts val="0"/>
                        </a:spcAft>
                      </a:pPr>
                      <a:endParaRPr lang="en-US" sz="1100" dirty="0">
                        <a:latin typeface="Calibri"/>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972452" cy="1143000"/>
          </a:xfrm>
        </p:spPr>
        <p:txBody>
          <a:bodyPr>
            <a:normAutofit/>
          </a:bodyPr>
          <a:lstStyle/>
          <a:p>
            <a:r>
              <a:rPr lang="el-GR" sz="2800" dirty="0" smtClean="0">
                <a:solidFill>
                  <a:srgbClr val="FF0000"/>
                </a:solidFill>
              </a:rPr>
              <a:t>Σε μια κενή ουρά 10 θέσεων εισάγουμε τα στοιχεία Κ, Φ, Ι, Α,Ρ</a:t>
            </a:r>
            <a:endParaRPr lang="el-GR" sz="2800" dirty="0">
              <a:solidFill>
                <a:srgbClr val="FF0000"/>
              </a:solidFill>
            </a:endParaRPr>
          </a:p>
        </p:txBody>
      </p:sp>
      <p:sp>
        <p:nvSpPr>
          <p:cNvPr id="3" name="2 - Θέση περιεχομένου"/>
          <p:cNvSpPr>
            <a:spLocks noGrp="1"/>
          </p:cNvSpPr>
          <p:nvPr>
            <p:ph idx="1"/>
          </p:nvPr>
        </p:nvSpPr>
        <p:spPr>
          <a:xfrm>
            <a:off x="457200" y="1600201"/>
            <a:ext cx="8229600" cy="2471741"/>
          </a:xfrm>
        </p:spPr>
        <p:txBody>
          <a:bodyPr>
            <a:normAutofit fontScale="92500" lnSpcReduction="20000"/>
          </a:bodyPr>
          <a:lstStyle/>
          <a:p>
            <a:endParaRPr lang="en-US" sz="2800" dirty="0" smtClean="0"/>
          </a:p>
          <a:p>
            <a:endParaRPr lang="en-US" sz="2800" dirty="0" smtClean="0"/>
          </a:p>
          <a:p>
            <a:endParaRPr lang="en-US" sz="2800" dirty="0" smtClean="0"/>
          </a:p>
          <a:p>
            <a:r>
              <a:rPr lang="el-GR" sz="1800" dirty="0" smtClean="0"/>
              <a:t>Με ποιον τρόπο πρέπει να «εισαχθούν» και να «εξαχθούν» τα στοιχεία, ώστε να έχουμε ως έξοδο τα δεδομένα Α, Ρ, Χ, Η.</a:t>
            </a:r>
            <a:endParaRPr lang="en-US" sz="1800" dirty="0" smtClean="0"/>
          </a:p>
          <a:p>
            <a:endParaRPr lang="en-US" sz="1800" dirty="0" smtClean="0"/>
          </a:p>
          <a:p>
            <a:r>
              <a:rPr lang="el-GR" sz="1800" dirty="0" smtClean="0"/>
              <a:t> Με τις λειτουργίες </a:t>
            </a:r>
            <a:r>
              <a:rPr lang="el-GR" sz="1800" b="1" dirty="0" smtClean="0"/>
              <a:t>Εξαγωγή, </a:t>
            </a:r>
            <a:r>
              <a:rPr lang="el-GR" sz="1800" b="1" dirty="0" err="1" smtClean="0"/>
              <a:t>Εξαγωγή,</a:t>
            </a:r>
            <a:r>
              <a:rPr lang="el-GR" sz="1800" b="1" dirty="0" smtClean="0"/>
              <a:t> </a:t>
            </a:r>
            <a:r>
              <a:rPr lang="el-GR" sz="1800" b="1" dirty="0" err="1" smtClean="0"/>
              <a:t>Εξαγωγή,</a:t>
            </a:r>
            <a:r>
              <a:rPr lang="el-GR" sz="1800" b="1" dirty="0" smtClean="0"/>
              <a:t> Εισαγωγή Χ, Εισαγωγή Η,  </a:t>
            </a:r>
            <a:r>
              <a:rPr lang="el-GR" sz="1800" dirty="0" smtClean="0"/>
              <a:t>η ουρά που προκύπτει θα είναι η ακόλουθη:</a:t>
            </a:r>
          </a:p>
          <a:p>
            <a:endParaRPr lang="el-GR" sz="1800" dirty="0" smtClean="0"/>
          </a:p>
          <a:p>
            <a:endParaRPr lang="el-GR" dirty="0"/>
          </a:p>
        </p:txBody>
      </p:sp>
      <p:graphicFrame>
        <p:nvGraphicFramePr>
          <p:cNvPr id="4" name="3 - Πίνακας"/>
          <p:cNvGraphicFramePr>
            <a:graphicFrameLocks noGrp="1"/>
          </p:cNvGraphicFramePr>
          <p:nvPr/>
        </p:nvGraphicFramePr>
        <p:xfrm>
          <a:off x="1214414" y="1571612"/>
          <a:ext cx="6357990" cy="1071570"/>
        </p:xfrm>
        <a:graphic>
          <a:graphicData uri="http://schemas.openxmlformats.org/drawingml/2006/table">
            <a:tbl>
              <a:tblPr/>
              <a:tblGrid>
                <a:gridCol w="635799"/>
                <a:gridCol w="635799"/>
                <a:gridCol w="635799"/>
                <a:gridCol w="635799"/>
                <a:gridCol w="635799"/>
                <a:gridCol w="635799"/>
                <a:gridCol w="635799"/>
                <a:gridCol w="635799"/>
                <a:gridCol w="635799"/>
                <a:gridCol w="635799"/>
              </a:tblGrid>
              <a:tr h="357190">
                <a:tc>
                  <a:txBody>
                    <a:bodyPr/>
                    <a:lstStyle/>
                    <a:p>
                      <a:pPr algn="ctr">
                        <a:lnSpc>
                          <a:spcPct val="115000"/>
                        </a:lnSpc>
                        <a:spcBef>
                          <a:spcPts val="600"/>
                        </a:spcBef>
                        <a:spcAft>
                          <a:spcPts val="0"/>
                        </a:spcAft>
                      </a:pPr>
                      <a:r>
                        <a:rPr lang="el-GR" sz="1100" dirty="0">
                          <a:latin typeface="Calibri"/>
                          <a:ea typeface="Times New Roman"/>
                          <a:cs typeface="Calibri"/>
                        </a:rPr>
                        <a:t>1η</a:t>
                      </a:r>
                      <a:endParaRPr lang="el-GR" sz="1100" dirty="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2η</a:t>
                      </a:r>
                      <a:endParaRPr lang="el-GR"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3η</a:t>
                      </a:r>
                      <a:endParaRPr lang="el-GR"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dirty="0">
                          <a:latin typeface="Calibri"/>
                          <a:ea typeface="Times New Roman"/>
                          <a:cs typeface="Calibri"/>
                        </a:rPr>
                        <a:t>4η</a:t>
                      </a:r>
                      <a:endParaRPr lang="el-GR" sz="1100" dirty="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5η</a:t>
                      </a:r>
                      <a:endParaRPr lang="el-GR"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6η</a:t>
                      </a:r>
                      <a:endParaRPr lang="el-GR"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7η</a:t>
                      </a:r>
                      <a:endParaRPr lang="el-GR"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8η</a:t>
                      </a:r>
                      <a:endParaRPr lang="el-GR"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9η</a:t>
                      </a:r>
                      <a:endParaRPr lang="el-GR"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10η </a:t>
                      </a:r>
                      <a:endParaRPr lang="el-GR"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r h="357190">
                <a:tc>
                  <a:txBody>
                    <a:bodyPr/>
                    <a:lstStyle/>
                    <a:p>
                      <a:pPr algn="ctr">
                        <a:lnSpc>
                          <a:spcPct val="115000"/>
                        </a:lnSpc>
                        <a:spcAft>
                          <a:spcPts val="0"/>
                        </a:spcAft>
                      </a:pPr>
                      <a:r>
                        <a:rPr lang="el-GR" sz="1100" dirty="0">
                          <a:latin typeface="Calibri"/>
                          <a:ea typeface="Times New Roman"/>
                          <a:cs typeface="Calibri"/>
                        </a:rPr>
                        <a:t>Κ</a:t>
                      </a: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r>
                        <a:rPr lang="el-GR" sz="1100">
                          <a:latin typeface="Calibri"/>
                          <a:ea typeface="Times New Roman"/>
                          <a:cs typeface="Calibri"/>
                        </a:rPr>
                        <a:t>Φ</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r>
                        <a:rPr lang="el-GR" sz="1100">
                          <a:latin typeface="Calibri"/>
                          <a:ea typeface="Times New Roman"/>
                          <a:cs typeface="Calibri"/>
                        </a:rPr>
                        <a:t>Ι</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r>
                        <a:rPr lang="el-GR" sz="1100">
                          <a:latin typeface="Calibri"/>
                          <a:ea typeface="Times New Roman"/>
                          <a:cs typeface="Calibri"/>
                        </a:rPr>
                        <a:t>Α</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r>
                        <a:rPr lang="el-GR" sz="1100" dirty="0">
                          <a:latin typeface="Calibri"/>
                          <a:ea typeface="Times New Roman"/>
                          <a:cs typeface="Calibri"/>
                        </a:rPr>
                        <a:t>Ρ</a:t>
                      </a: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endParaRPr lang="el-GR" sz="1100" dirty="0">
                        <a:latin typeface="Calibri"/>
                        <a:ea typeface="Times New Roman"/>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190">
                <a:tc>
                  <a:txBody>
                    <a:bodyPr/>
                    <a:lstStyle/>
                    <a:p>
                      <a:pPr algn="ctr">
                        <a:lnSpc>
                          <a:spcPct val="115000"/>
                        </a:lnSpc>
                        <a:spcAft>
                          <a:spcPts val="0"/>
                        </a:spcAft>
                      </a:pPr>
                      <a:r>
                        <a:rPr lang="en-US" sz="1100" b="1">
                          <a:latin typeface="Calibri"/>
                          <a:ea typeface="Times New Roman"/>
                          <a:cs typeface="Calibri"/>
                        </a:rPr>
                        <a:t>front</a:t>
                      </a:r>
                      <a:endParaRPr lang="el-GR" sz="1100">
                        <a:latin typeface="Calibri"/>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100" b="1">
                          <a:latin typeface="Calibri"/>
                          <a:ea typeface="Times New Roman"/>
                          <a:cs typeface="Calibri"/>
                        </a:rPr>
                        <a:t>rear</a:t>
                      </a:r>
                      <a:endParaRPr lang="el-GR" sz="1100">
                        <a:latin typeface="Calibri"/>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l-GR" sz="1100" dirty="0">
                        <a:latin typeface="Calibri"/>
                        <a:ea typeface="Times New Roman"/>
                        <a:cs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l-GR" sz="1100" dirty="0">
                        <a:latin typeface="Calibri"/>
                        <a:ea typeface="Times New Roman"/>
                        <a:cs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
        <p:nvSpPr>
          <p:cNvPr id="5" name="4 - Ορθογώνιο"/>
          <p:cNvSpPr/>
          <p:nvPr/>
        </p:nvSpPr>
        <p:spPr>
          <a:xfrm>
            <a:off x="928662" y="4071942"/>
            <a:ext cx="7215238" cy="369332"/>
          </a:xfrm>
          <a:prstGeom prst="rect">
            <a:avLst/>
          </a:prstGeom>
        </p:spPr>
        <p:txBody>
          <a:bodyPr wrap="square">
            <a:spAutoFit/>
          </a:bodyPr>
          <a:lstStyle/>
          <a:p>
            <a:endParaRPr lang="el-GR" dirty="0"/>
          </a:p>
        </p:txBody>
      </p:sp>
      <p:graphicFrame>
        <p:nvGraphicFramePr>
          <p:cNvPr id="6" name="5 - Πίνακας"/>
          <p:cNvGraphicFramePr>
            <a:graphicFrameLocks noGrp="1"/>
          </p:cNvGraphicFramePr>
          <p:nvPr/>
        </p:nvGraphicFramePr>
        <p:xfrm>
          <a:off x="1285852" y="4357694"/>
          <a:ext cx="6357980" cy="1000131"/>
        </p:xfrm>
        <a:graphic>
          <a:graphicData uri="http://schemas.openxmlformats.org/drawingml/2006/table">
            <a:tbl>
              <a:tblPr/>
              <a:tblGrid>
                <a:gridCol w="635798"/>
                <a:gridCol w="635798"/>
                <a:gridCol w="635798"/>
                <a:gridCol w="635798"/>
                <a:gridCol w="635798"/>
                <a:gridCol w="635798"/>
                <a:gridCol w="635798"/>
                <a:gridCol w="635798"/>
                <a:gridCol w="635798"/>
                <a:gridCol w="635798"/>
              </a:tblGrid>
              <a:tr h="333377">
                <a:tc>
                  <a:txBody>
                    <a:bodyPr/>
                    <a:lstStyle/>
                    <a:p>
                      <a:pPr algn="ctr">
                        <a:lnSpc>
                          <a:spcPct val="115000"/>
                        </a:lnSpc>
                        <a:spcBef>
                          <a:spcPts val="600"/>
                        </a:spcBef>
                        <a:spcAft>
                          <a:spcPts val="0"/>
                        </a:spcAft>
                      </a:pPr>
                      <a:r>
                        <a:rPr lang="el-GR" sz="1100" dirty="0">
                          <a:latin typeface="Calibri"/>
                          <a:ea typeface="Times New Roman"/>
                          <a:cs typeface="Calibri"/>
                        </a:rPr>
                        <a:t>1η</a:t>
                      </a:r>
                      <a:endParaRPr lang="el-GR" sz="1100" dirty="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2η</a:t>
                      </a:r>
                      <a:endParaRPr lang="el-GR"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3η</a:t>
                      </a:r>
                      <a:endParaRPr lang="el-GR"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4η</a:t>
                      </a:r>
                      <a:endParaRPr lang="el-GR"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5η</a:t>
                      </a:r>
                      <a:endParaRPr lang="el-GR"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6η</a:t>
                      </a:r>
                      <a:endParaRPr lang="el-GR"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7η</a:t>
                      </a:r>
                      <a:endParaRPr lang="el-GR"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8η</a:t>
                      </a:r>
                      <a:endParaRPr lang="el-GR"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9η</a:t>
                      </a:r>
                      <a:endParaRPr lang="el-GR"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10η </a:t>
                      </a:r>
                      <a:endParaRPr lang="el-GR" sz="1100">
                        <a:latin typeface="Calibri"/>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r h="333377">
                <a:tc>
                  <a:txBody>
                    <a:bodyPr/>
                    <a:lstStyle/>
                    <a:p>
                      <a:pPr algn="ctr">
                        <a:lnSpc>
                          <a:spcPct val="115000"/>
                        </a:lnSpc>
                        <a:spcAft>
                          <a:spcPts val="0"/>
                        </a:spcAft>
                      </a:pPr>
                      <a:endParaRPr lang="el-GR" sz="1100">
                        <a:latin typeface="Calibri"/>
                        <a:ea typeface="Times New Roman"/>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l-GR" sz="1100" dirty="0">
                        <a:latin typeface="Calibri"/>
                        <a:ea typeface="Times New Roman"/>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a:latin typeface="Calibri"/>
                          <a:ea typeface="Times New Roman"/>
                          <a:cs typeface="Calibri"/>
                        </a:rPr>
                        <a:t>Α</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r>
                        <a:rPr lang="el-GR" sz="1100">
                          <a:latin typeface="Calibri"/>
                          <a:ea typeface="Times New Roman"/>
                          <a:cs typeface="Calibri"/>
                        </a:rPr>
                        <a:t>Ρ</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r>
                        <a:rPr lang="el-GR" sz="1100">
                          <a:latin typeface="Calibri"/>
                          <a:ea typeface="Times New Roman"/>
                          <a:cs typeface="Calibri"/>
                        </a:rPr>
                        <a:t>Χ</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r>
                        <a:rPr lang="el-GR" sz="1100">
                          <a:latin typeface="Calibri"/>
                          <a:ea typeface="Times New Roman"/>
                          <a:cs typeface="Calibri"/>
                        </a:rPr>
                        <a:t>Η</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377">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100" b="1">
                          <a:latin typeface="Calibri"/>
                          <a:ea typeface="Times New Roman"/>
                          <a:cs typeface="Calibri"/>
                        </a:rPr>
                        <a:t>front</a:t>
                      </a:r>
                      <a:endParaRPr lang="el-GR" sz="1100">
                        <a:latin typeface="Calibri"/>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100" b="1">
                          <a:latin typeface="Calibri"/>
                          <a:ea typeface="Times New Roman"/>
                          <a:cs typeface="Calibri"/>
                        </a:rPr>
                        <a:t>rear</a:t>
                      </a:r>
                      <a:endParaRPr lang="el-GR" sz="1100">
                        <a:latin typeface="Calibri"/>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el-GR" sz="1100" dirty="0">
                        <a:latin typeface="Calibri"/>
                        <a:ea typeface="Times New Roman"/>
                        <a:cs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περιεχομένου"/>
          <p:cNvSpPr>
            <a:spLocks noGrp="1"/>
          </p:cNvSpPr>
          <p:nvPr>
            <p:ph sz="half" idx="2"/>
          </p:nvPr>
        </p:nvSpPr>
        <p:spPr>
          <a:xfrm>
            <a:off x="457200" y="500042"/>
            <a:ext cx="8472518" cy="5626121"/>
          </a:xfrm>
        </p:spPr>
        <p:txBody>
          <a:bodyPr>
            <a:normAutofit fontScale="85000" lnSpcReduction="20000"/>
          </a:bodyPr>
          <a:lstStyle/>
          <a:p>
            <a:r>
              <a:rPr lang="el-GR" b="1" dirty="0" smtClean="0">
                <a:solidFill>
                  <a:srgbClr val="FF0000"/>
                </a:solidFill>
              </a:rPr>
              <a:t>Παράδειγμα 4 </a:t>
            </a:r>
            <a:r>
              <a:rPr lang="el-GR" dirty="0" smtClean="0"/>
              <a:t>– Επιβίβαση και Αποβίβαση αυτοκινήτων σε πλοίο Ένα οχηματαγωγό πλοίο με δύο διαφορετικές πόρτες, μία για την είσοδο και μία για την έξοδο των οχημάτων, χωρητικότητας </a:t>
            </a:r>
            <a:r>
              <a:rPr lang="el-GR" dirty="0" smtClean="0">
                <a:solidFill>
                  <a:srgbClr val="00B050"/>
                </a:solidFill>
              </a:rPr>
              <a:t>250 αυτοκινήτων</a:t>
            </a:r>
            <a:r>
              <a:rPr lang="el-GR" dirty="0" smtClean="0"/>
              <a:t>, τα οποία δύνανται να τοποθετηθούν αποκλειστικά σε μία σειρά, εκτελεί το δρομολόγιο ΠΕΙΡΑΙΑΣ – ΑΙΓΙΝΑ. Τα οχήματα που επιβιβάζονται πρώτα είναι και αυτά που θα αποβιβαστούν πρώτα</a:t>
            </a:r>
            <a:r>
              <a:rPr lang="en-US" dirty="0" smtClean="0"/>
              <a:t> </a:t>
            </a:r>
            <a:r>
              <a:rPr lang="en-US" dirty="0" smtClean="0">
                <a:solidFill>
                  <a:srgbClr val="00B050"/>
                </a:solidFill>
              </a:rPr>
              <a:t>(</a:t>
            </a:r>
            <a:r>
              <a:rPr lang="en-US" b="1" dirty="0" smtClean="0">
                <a:solidFill>
                  <a:srgbClr val="00B050"/>
                </a:solidFill>
              </a:rPr>
              <a:t>FIFO)</a:t>
            </a:r>
            <a:r>
              <a:rPr lang="el-GR" dirty="0" smtClean="0"/>
              <a:t>. Στο λιμάνι του Πειραιά προσέρχονται τα αυτοκίνητα για αναχώρηση. Να αναπτύξετε πρόγραμμα σε ΓΛΩΣΣΑ το οποίο: </a:t>
            </a:r>
          </a:p>
          <a:p>
            <a:r>
              <a:rPr lang="el-GR" dirty="0" smtClean="0"/>
              <a:t>1. Να υλοποιεί </a:t>
            </a:r>
            <a:r>
              <a:rPr lang="el-GR" b="1" dirty="0" smtClean="0">
                <a:solidFill>
                  <a:srgbClr val="00B050"/>
                </a:solidFill>
              </a:rPr>
              <a:t>μενού</a:t>
            </a:r>
            <a:r>
              <a:rPr lang="el-GR" dirty="0" smtClean="0"/>
              <a:t> με τις επιλογές: 1. Επιβίβαση 2. Αποβίβαση 3. Έξοδος </a:t>
            </a:r>
          </a:p>
          <a:p>
            <a:r>
              <a:rPr lang="el-GR" dirty="0" smtClean="0"/>
              <a:t>2. Στην περίπτωση που επιλεχθεί η Επιβίβαση το πρόγραμμα θα </a:t>
            </a:r>
            <a:r>
              <a:rPr lang="el-GR" b="1" dirty="0" smtClean="0">
                <a:solidFill>
                  <a:srgbClr val="00B050"/>
                </a:solidFill>
              </a:rPr>
              <a:t>διαβάζει τον αριθμό κυκλοφορίας</a:t>
            </a:r>
            <a:r>
              <a:rPr lang="el-GR" dirty="0" smtClean="0">
                <a:solidFill>
                  <a:srgbClr val="00B050"/>
                </a:solidFill>
              </a:rPr>
              <a:t> </a:t>
            </a:r>
            <a:r>
              <a:rPr lang="el-GR" dirty="0" smtClean="0"/>
              <a:t>καθενός από τα οχήματα που επιβιβάζονται στο πλοίο και θα </a:t>
            </a:r>
            <a:r>
              <a:rPr lang="el-GR" b="1" dirty="0" smtClean="0">
                <a:solidFill>
                  <a:srgbClr val="00B050"/>
                </a:solidFill>
              </a:rPr>
              <a:t>τον καταχωρίζει στην ουρά ΟΧΗΜΑΤΑ</a:t>
            </a:r>
            <a:r>
              <a:rPr lang="el-GR" dirty="0" smtClean="0">
                <a:solidFill>
                  <a:srgbClr val="00B050"/>
                </a:solidFill>
              </a:rPr>
              <a:t>. </a:t>
            </a:r>
            <a:r>
              <a:rPr lang="el-GR" dirty="0" smtClean="0"/>
              <a:t>Κάθε φορά που επιβιβάζεται ένα όχημα να τυπώνεται το ερώτημα «Υπάρχει όχημα για επιβίβαση; (Ν/Ο)». </a:t>
            </a:r>
            <a:r>
              <a:rPr lang="el-GR" b="1" dirty="0" smtClean="0">
                <a:solidFill>
                  <a:srgbClr val="00B050"/>
                </a:solidFill>
              </a:rPr>
              <a:t>Αν ο χρήστης απαντήσει Ν (=ΝΑΙ</a:t>
            </a:r>
            <a:r>
              <a:rPr lang="el-GR" dirty="0" smtClean="0">
                <a:solidFill>
                  <a:srgbClr val="00B050"/>
                </a:solidFill>
              </a:rPr>
              <a:t>), </a:t>
            </a:r>
            <a:r>
              <a:rPr lang="el-GR" dirty="0" smtClean="0"/>
              <a:t>τότε να </a:t>
            </a:r>
            <a:r>
              <a:rPr lang="el-GR" b="1" dirty="0" smtClean="0">
                <a:solidFill>
                  <a:srgbClr val="00B050"/>
                </a:solidFill>
              </a:rPr>
              <a:t>επαναλαμβάνεται η διαδικασία </a:t>
            </a:r>
            <a:r>
              <a:rPr lang="el-GR" dirty="0" smtClean="0"/>
              <a:t>επιβίβασης, ενώ </a:t>
            </a:r>
            <a:r>
              <a:rPr lang="el-GR" b="1" dirty="0" smtClean="0">
                <a:solidFill>
                  <a:srgbClr val="00B050"/>
                </a:solidFill>
              </a:rPr>
              <a:t>αν απαντήσει Ο (=ΟΧΙ), </a:t>
            </a:r>
            <a:r>
              <a:rPr lang="el-GR" dirty="0" smtClean="0"/>
              <a:t>τότε να σταματά η διαδικασία επιβίβασης και </a:t>
            </a:r>
            <a:r>
              <a:rPr lang="el-GR" b="1" dirty="0" smtClean="0">
                <a:solidFill>
                  <a:srgbClr val="00B050"/>
                </a:solidFill>
              </a:rPr>
              <a:t>να επιστρέφει το πρόγραμμα στο μενού Επιλογής. </a:t>
            </a:r>
          </a:p>
          <a:p>
            <a:r>
              <a:rPr lang="el-GR" dirty="0" smtClean="0"/>
              <a:t>3. Στην περίπτωση που επιλεχθεί </a:t>
            </a:r>
            <a:r>
              <a:rPr lang="el-GR" b="1" dirty="0" smtClean="0">
                <a:solidFill>
                  <a:srgbClr val="00B050"/>
                </a:solidFill>
              </a:rPr>
              <a:t>η Αποβίβαση </a:t>
            </a:r>
            <a:r>
              <a:rPr lang="el-GR" dirty="0" smtClean="0"/>
              <a:t>το </a:t>
            </a:r>
            <a:r>
              <a:rPr lang="el-GR" b="1" dirty="0" smtClean="0">
                <a:solidFill>
                  <a:srgbClr val="00B050"/>
                </a:solidFill>
              </a:rPr>
              <a:t>πρόγραμμα θα εξάγει από την ουρά </a:t>
            </a:r>
            <a:r>
              <a:rPr lang="el-GR" dirty="0" smtClean="0"/>
              <a:t>και θα εμφανίζει όλα τα αυτοκίνητα που αποβιβάστηκαν στην ΑΙΓΙΝΑ</a:t>
            </a:r>
            <a:endParaRPr lang="el-G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περιεχομένου"/>
          <p:cNvSpPr>
            <a:spLocks noGrp="1"/>
          </p:cNvSpPr>
          <p:nvPr>
            <p:ph sz="half" idx="2"/>
          </p:nvPr>
        </p:nvSpPr>
        <p:spPr>
          <a:xfrm>
            <a:off x="285720" y="142852"/>
            <a:ext cx="4714908" cy="6715148"/>
          </a:xfrm>
        </p:spPr>
        <p:txBody>
          <a:bodyPr>
            <a:noAutofit/>
          </a:bodyPr>
          <a:lstStyle/>
          <a:p>
            <a:r>
              <a:rPr lang="el-GR" sz="1400" b="1" dirty="0" smtClean="0"/>
              <a:t>ΑΛΓΟΡΙΘΜΟΣ ΟΥΡΑ</a:t>
            </a:r>
            <a:r>
              <a:rPr lang="el-GR" sz="1400" dirty="0" smtClean="0"/>
              <a:t/>
            </a:r>
            <a:br>
              <a:rPr lang="el-GR" sz="1400" dirty="0" smtClean="0"/>
            </a:br>
            <a:r>
              <a:rPr lang="el-GR" sz="1400" dirty="0" smtClean="0"/>
              <a:t>  </a:t>
            </a:r>
            <a:r>
              <a:rPr lang="en-US" sz="1400" dirty="0" smtClean="0"/>
              <a:t>FRONT </a:t>
            </a:r>
            <a:r>
              <a:rPr lang="en-US" sz="1400" b="1" dirty="0" smtClean="0"/>
              <a:t>&lt;-</a:t>
            </a:r>
            <a:r>
              <a:rPr lang="en-US" sz="1400" dirty="0" smtClean="0"/>
              <a:t> 0</a:t>
            </a:r>
            <a:br>
              <a:rPr lang="en-US" sz="1400" dirty="0" smtClean="0"/>
            </a:br>
            <a:r>
              <a:rPr lang="en-US" sz="1400" dirty="0" smtClean="0"/>
              <a:t>  REAR </a:t>
            </a:r>
            <a:r>
              <a:rPr lang="en-US" sz="1400" b="1" dirty="0" smtClean="0"/>
              <a:t>&lt;-</a:t>
            </a:r>
            <a:r>
              <a:rPr lang="en-US" sz="1400" dirty="0" smtClean="0"/>
              <a:t> 0</a:t>
            </a:r>
            <a:br>
              <a:rPr lang="en-US" sz="1400" dirty="0" smtClean="0"/>
            </a:br>
            <a:r>
              <a:rPr lang="en-US" sz="1400" dirty="0" smtClean="0"/>
              <a:t> </a:t>
            </a:r>
            <a:r>
              <a:rPr lang="en-US" sz="1400" dirty="0" smtClean="0">
                <a:solidFill>
                  <a:srgbClr val="7030A0"/>
                </a:solidFill>
              </a:rPr>
              <a:t> </a:t>
            </a:r>
            <a:r>
              <a:rPr lang="el-GR" sz="1400" b="1" dirty="0" smtClean="0">
                <a:solidFill>
                  <a:srgbClr val="7030A0"/>
                </a:solidFill>
              </a:rPr>
              <a:t>ΑΡΧΗ_ΕΠΑΝΑΛΗΨΗΣ</a:t>
            </a:r>
            <a:r>
              <a:rPr lang="el-GR" sz="1400" dirty="0" smtClean="0"/>
              <a:t/>
            </a:r>
            <a:br>
              <a:rPr lang="el-GR" sz="1400" dirty="0" smtClean="0"/>
            </a:br>
            <a:r>
              <a:rPr lang="el-GR" sz="1400" dirty="0" smtClean="0"/>
              <a:t>    </a:t>
            </a:r>
            <a:r>
              <a:rPr lang="el-GR" sz="1400" b="1" dirty="0" smtClean="0"/>
              <a:t>ΓΡΑΨΕ</a:t>
            </a:r>
            <a:r>
              <a:rPr lang="el-GR" sz="1400" dirty="0" smtClean="0"/>
              <a:t> «1. ΕΠΙΒΙΒΑΣΗ"</a:t>
            </a:r>
            <a:br>
              <a:rPr lang="el-GR" sz="1400" dirty="0" smtClean="0"/>
            </a:br>
            <a:r>
              <a:rPr lang="el-GR" sz="1400" dirty="0" smtClean="0"/>
              <a:t>    </a:t>
            </a:r>
            <a:r>
              <a:rPr lang="el-GR" sz="1400" b="1" dirty="0" smtClean="0"/>
              <a:t>ΓΡΑΨΕ</a:t>
            </a:r>
            <a:r>
              <a:rPr lang="el-GR" sz="1400" dirty="0" smtClean="0"/>
              <a:t> «2. ΑΠΟΒΙΒΑΣΗ"</a:t>
            </a:r>
            <a:br>
              <a:rPr lang="el-GR" sz="1400" dirty="0" smtClean="0"/>
            </a:br>
            <a:r>
              <a:rPr lang="el-GR" sz="1400" dirty="0" smtClean="0"/>
              <a:t>    </a:t>
            </a:r>
            <a:r>
              <a:rPr lang="el-GR" sz="1400" b="1" dirty="0" smtClean="0"/>
              <a:t>ΓΡΑΨΕ</a:t>
            </a:r>
            <a:r>
              <a:rPr lang="el-GR" sz="1400" dirty="0" smtClean="0"/>
              <a:t> «3. ΕΞΟΔΟΣ"</a:t>
            </a:r>
            <a:br>
              <a:rPr lang="el-GR" sz="1400" dirty="0" smtClean="0"/>
            </a:br>
            <a:r>
              <a:rPr lang="el-GR" sz="1400" dirty="0" smtClean="0"/>
              <a:t> </a:t>
            </a:r>
            <a:r>
              <a:rPr lang="el-GR" sz="1400" b="1" dirty="0" smtClean="0"/>
              <a:t>ΔΙΑΒΑΣΕ</a:t>
            </a:r>
            <a:r>
              <a:rPr lang="el-GR" sz="1400" dirty="0" smtClean="0"/>
              <a:t> ΕΠ  </a:t>
            </a:r>
          </a:p>
          <a:p>
            <a:r>
              <a:rPr lang="el-GR" sz="1400" b="1" dirty="0" smtClean="0">
                <a:solidFill>
                  <a:srgbClr val="FF0000"/>
                </a:solidFill>
              </a:rPr>
              <a:t> ΑΝ ΕΠ = 1 ΤΟΤΕ</a:t>
            </a:r>
          </a:p>
          <a:p>
            <a:pPr lvl="1">
              <a:buNone/>
            </a:pPr>
            <a:r>
              <a:rPr lang="en-US" sz="1400" dirty="0" smtClean="0"/>
              <a:t>	</a:t>
            </a:r>
            <a:r>
              <a:rPr lang="el-GR" sz="1400" dirty="0" smtClean="0"/>
              <a:t>    </a:t>
            </a:r>
            <a:r>
              <a:rPr lang="el-GR" sz="1400" b="1" dirty="0" smtClean="0"/>
              <a:t> </a:t>
            </a:r>
            <a:r>
              <a:rPr lang="el-GR" sz="1400" b="1" dirty="0" smtClean="0">
                <a:solidFill>
                  <a:srgbClr val="00B050"/>
                </a:solidFill>
              </a:rPr>
              <a:t>ΑΝ </a:t>
            </a:r>
            <a:r>
              <a:rPr lang="en-US" sz="1400" b="1" dirty="0" smtClean="0">
                <a:solidFill>
                  <a:srgbClr val="00B050"/>
                </a:solidFill>
              </a:rPr>
              <a:t>REAR =</a:t>
            </a:r>
            <a:r>
              <a:rPr lang="el-GR" sz="1400" b="1" dirty="0" smtClean="0">
                <a:solidFill>
                  <a:srgbClr val="00B050"/>
                </a:solidFill>
              </a:rPr>
              <a:t>250</a:t>
            </a:r>
            <a:r>
              <a:rPr lang="en-US" sz="1400" b="1" dirty="0" smtClean="0">
                <a:solidFill>
                  <a:srgbClr val="00B050"/>
                </a:solidFill>
              </a:rPr>
              <a:t>  </a:t>
            </a:r>
            <a:r>
              <a:rPr lang="el-GR" sz="1400" b="1" dirty="0" smtClean="0">
                <a:solidFill>
                  <a:srgbClr val="00B050"/>
                </a:solidFill>
              </a:rPr>
              <a:t>ΤΟΤΕ</a:t>
            </a:r>
          </a:p>
          <a:p>
            <a:r>
              <a:rPr lang="el-GR" sz="1400" b="1" dirty="0" smtClean="0"/>
              <a:t>          	  ΓΡΑΨΕ</a:t>
            </a:r>
            <a:r>
              <a:rPr lang="el-GR" sz="1400" dirty="0" smtClean="0"/>
              <a:t> «ΓΕΜΑΤΟ ΠΛΟΙΟ" </a:t>
            </a:r>
            <a:br>
              <a:rPr lang="el-GR" sz="1400" dirty="0" smtClean="0"/>
            </a:br>
            <a:r>
              <a:rPr lang="el-GR" sz="1400" dirty="0" smtClean="0"/>
              <a:t>    </a:t>
            </a:r>
            <a:r>
              <a:rPr lang="en-US" sz="1400" dirty="0" smtClean="0"/>
              <a:t>   </a:t>
            </a:r>
            <a:r>
              <a:rPr lang="el-GR" sz="1400" dirty="0" smtClean="0"/>
              <a:t>	</a:t>
            </a:r>
            <a:r>
              <a:rPr lang="el-GR" sz="1400" b="1" dirty="0" smtClean="0">
                <a:solidFill>
                  <a:srgbClr val="00B050"/>
                </a:solidFill>
              </a:rPr>
              <a:t>ΑΛΛΙΩΣ</a:t>
            </a:r>
            <a:endParaRPr lang="en-US" sz="1400" dirty="0" smtClean="0"/>
          </a:p>
          <a:p>
            <a:r>
              <a:rPr lang="el-GR" sz="1400" dirty="0" smtClean="0"/>
              <a:t>        	</a:t>
            </a:r>
            <a:r>
              <a:rPr lang="el-GR" sz="1400" b="1" dirty="0" smtClean="0">
                <a:solidFill>
                  <a:schemeClr val="accent6">
                    <a:lumMod val="75000"/>
                  </a:schemeClr>
                </a:solidFill>
              </a:rPr>
              <a:t>         </a:t>
            </a:r>
            <a:r>
              <a:rPr lang="en-US" sz="1400" b="1" dirty="0" smtClean="0">
                <a:solidFill>
                  <a:schemeClr val="accent6">
                    <a:lumMod val="75000"/>
                  </a:schemeClr>
                </a:solidFill>
              </a:rPr>
              <a:t> </a:t>
            </a:r>
            <a:r>
              <a:rPr lang="el-GR" sz="1400" b="1" dirty="0" smtClean="0">
                <a:solidFill>
                  <a:schemeClr val="accent6">
                    <a:lumMod val="75000"/>
                  </a:schemeClr>
                </a:solidFill>
              </a:rPr>
              <a:t> ΑΡΧΗ_ΕΠΑΝΑΛΗΨΗΣ</a:t>
            </a:r>
          </a:p>
          <a:p>
            <a:pPr lvl="3">
              <a:buNone/>
            </a:pPr>
            <a:r>
              <a:rPr lang="en-US" sz="1400" b="1" dirty="0" smtClean="0"/>
              <a:t>	</a:t>
            </a:r>
            <a:r>
              <a:rPr lang="el-GR" sz="1400" b="1" dirty="0" smtClean="0"/>
              <a:t>ΔΙΑΒΑΣΕ ΑΠ</a:t>
            </a:r>
          </a:p>
          <a:p>
            <a:pPr lvl="3">
              <a:buNone/>
            </a:pPr>
            <a:r>
              <a:rPr lang="el-GR" sz="1400" b="1" dirty="0" smtClean="0">
                <a:solidFill>
                  <a:schemeClr val="tx2">
                    <a:lumMod val="60000"/>
                    <a:lumOff val="40000"/>
                  </a:schemeClr>
                </a:solidFill>
              </a:rPr>
              <a:t>ΑΝ ΑΠ=«Ν» ΤΟΤΕ</a:t>
            </a:r>
            <a:endParaRPr lang="en-US" sz="1400" b="1" dirty="0" smtClean="0">
              <a:solidFill>
                <a:schemeClr val="tx2">
                  <a:lumMod val="60000"/>
                  <a:lumOff val="40000"/>
                </a:schemeClr>
              </a:solidFill>
            </a:endParaRPr>
          </a:p>
          <a:p>
            <a:pPr lvl="4">
              <a:buNone/>
            </a:pPr>
            <a:r>
              <a:rPr lang="el-GR" sz="1400" b="1" dirty="0" smtClean="0"/>
              <a:t>ΔΙΑΒΑΣΕ</a:t>
            </a:r>
            <a:r>
              <a:rPr lang="en-US" sz="1400" b="1" dirty="0" smtClean="0"/>
              <a:t> AK</a:t>
            </a:r>
            <a:endParaRPr lang="el-GR" sz="1400" b="1" dirty="0" smtClean="0"/>
          </a:p>
          <a:p>
            <a:pPr lvl="4">
              <a:buNone/>
            </a:pPr>
            <a:r>
              <a:rPr lang="el-GR" sz="1400" b="1" dirty="0" smtClean="0"/>
              <a:t>ΑΝ </a:t>
            </a:r>
            <a:r>
              <a:rPr lang="en-US" sz="1400" b="1" dirty="0" smtClean="0"/>
              <a:t>REAR=0 KAI FRONT=0 TOTE</a:t>
            </a:r>
            <a:endParaRPr lang="el-GR" sz="1400" b="1" dirty="0" smtClean="0"/>
          </a:p>
          <a:p>
            <a:pPr lvl="5"/>
            <a:r>
              <a:rPr lang="en-US" sz="1400" b="1" dirty="0" smtClean="0"/>
              <a:t>FRONT</a:t>
            </a:r>
            <a:r>
              <a:rPr lang="el-GR" sz="1400" b="1" dirty="0" smtClean="0"/>
              <a:t>&lt;-1</a:t>
            </a:r>
            <a:endParaRPr lang="en-US" sz="1400" b="1" dirty="0" smtClean="0"/>
          </a:p>
          <a:p>
            <a:pPr lvl="5"/>
            <a:r>
              <a:rPr lang="en-US" sz="1400" b="1" dirty="0" smtClean="0"/>
              <a:t>REAR</a:t>
            </a:r>
            <a:r>
              <a:rPr lang="el-GR" sz="1400" b="1" dirty="0" smtClean="0"/>
              <a:t> &lt;-1</a:t>
            </a:r>
            <a:endParaRPr lang="en-US" sz="1400" b="1" dirty="0" smtClean="0"/>
          </a:p>
          <a:p>
            <a:pPr lvl="5"/>
            <a:r>
              <a:rPr lang="el-GR" sz="1400" b="1" dirty="0" smtClean="0"/>
              <a:t>Π[</a:t>
            </a:r>
            <a:r>
              <a:rPr lang="en-US" sz="1400" b="1" dirty="0" smtClean="0"/>
              <a:t>REAR]</a:t>
            </a:r>
            <a:r>
              <a:rPr lang="el-GR" sz="1400" b="1" dirty="0" smtClean="0"/>
              <a:t> &lt;-ΑΚ</a:t>
            </a:r>
            <a:r>
              <a:rPr lang="en-US" sz="1400" b="1" dirty="0" smtClean="0"/>
              <a:t>	</a:t>
            </a:r>
          </a:p>
          <a:p>
            <a:pPr lvl="4">
              <a:buNone/>
            </a:pPr>
            <a:r>
              <a:rPr lang="en-US" sz="1400" b="1" dirty="0" smtClean="0"/>
              <a:t>A</a:t>
            </a:r>
            <a:r>
              <a:rPr lang="el-GR" sz="1400" b="1" dirty="0" smtClean="0"/>
              <a:t>ΛΛΙΩΣ</a:t>
            </a:r>
          </a:p>
          <a:p>
            <a:pPr lvl="5"/>
            <a:r>
              <a:rPr lang="en-US" sz="1400" b="1" dirty="0" smtClean="0"/>
              <a:t>REAR</a:t>
            </a:r>
            <a:r>
              <a:rPr lang="el-GR" sz="1400" b="1" dirty="0" smtClean="0"/>
              <a:t> &lt;-  </a:t>
            </a:r>
            <a:r>
              <a:rPr lang="en-US" sz="1400" b="1" dirty="0" smtClean="0"/>
              <a:t>REAR+1</a:t>
            </a:r>
            <a:endParaRPr lang="el-GR" sz="1400" b="1" dirty="0" smtClean="0"/>
          </a:p>
          <a:p>
            <a:pPr lvl="5"/>
            <a:r>
              <a:rPr lang="el-GR" sz="1400" b="1" dirty="0" smtClean="0"/>
              <a:t>Π[</a:t>
            </a:r>
            <a:r>
              <a:rPr lang="en-US" sz="1400" b="1" dirty="0" smtClean="0"/>
              <a:t>REAR</a:t>
            </a:r>
            <a:r>
              <a:rPr lang="el-GR" sz="1400" b="1" dirty="0" smtClean="0"/>
              <a:t>] &lt;-</a:t>
            </a:r>
            <a:r>
              <a:rPr lang="en-US" sz="1400" b="1" dirty="0" smtClean="0"/>
              <a:t>AK</a:t>
            </a:r>
            <a:endParaRPr lang="el-GR" sz="1400" b="1" dirty="0" smtClean="0"/>
          </a:p>
          <a:p>
            <a:pPr lvl="4">
              <a:buNone/>
            </a:pPr>
            <a:r>
              <a:rPr lang="el-GR" sz="1400" b="1" dirty="0" smtClean="0"/>
              <a:t>ΤΕΛΟΣ_ΑΝ</a:t>
            </a:r>
          </a:p>
          <a:p>
            <a:pPr lvl="3">
              <a:buNone/>
            </a:pPr>
            <a:r>
              <a:rPr lang="el-GR" sz="1400" b="1" dirty="0" smtClean="0">
                <a:solidFill>
                  <a:schemeClr val="tx2">
                    <a:lumMod val="60000"/>
                    <a:lumOff val="40000"/>
                  </a:schemeClr>
                </a:solidFill>
              </a:rPr>
              <a:t>ΤΕΛΟΣ_ΑΝ</a:t>
            </a:r>
            <a:endParaRPr lang="en-US" sz="1400" b="1" dirty="0" smtClean="0">
              <a:solidFill>
                <a:schemeClr val="tx2">
                  <a:lumMod val="60000"/>
                  <a:lumOff val="40000"/>
                </a:schemeClr>
              </a:solidFill>
            </a:endParaRPr>
          </a:p>
          <a:p>
            <a:pPr lvl="3">
              <a:buNone/>
            </a:pPr>
            <a:r>
              <a:rPr lang="el-GR" sz="1400" b="1" dirty="0" smtClean="0">
                <a:solidFill>
                  <a:schemeClr val="accent6">
                    <a:lumMod val="75000"/>
                  </a:schemeClr>
                </a:solidFill>
              </a:rPr>
              <a:t>ΜΕΧΡΙΣ_ΟΤΟΥ </a:t>
            </a:r>
            <a:r>
              <a:rPr lang="en-US" sz="1400" b="1" dirty="0" smtClean="0">
                <a:solidFill>
                  <a:schemeClr val="accent6">
                    <a:lumMod val="75000"/>
                  </a:schemeClr>
                </a:solidFill>
              </a:rPr>
              <a:t>REAR=250 H </a:t>
            </a:r>
            <a:r>
              <a:rPr lang="el-GR" sz="1400" b="1" dirty="0" smtClean="0">
                <a:solidFill>
                  <a:schemeClr val="accent6">
                    <a:lumMod val="75000"/>
                  </a:schemeClr>
                </a:solidFill>
              </a:rPr>
              <a:t>ΑΠ=«Ο»</a:t>
            </a:r>
          </a:p>
          <a:p>
            <a:pPr lvl="2">
              <a:buNone/>
            </a:pPr>
            <a:r>
              <a:rPr lang="el-GR" sz="1400" b="1" dirty="0" smtClean="0">
                <a:solidFill>
                  <a:srgbClr val="00B050"/>
                </a:solidFill>
              </a:rPr>
              <a:t>ΤΕΛΟΣ_ΑΝ</a:t>
            </a:r>
          </a:p>
        </p:txBody>
      </p:sp>
      <p:sp>
        <p:nvSpPr>
          <p:cNvPr id="12" name="11 - TextBox"/>
          <p:cNvSpPr txBox="1"/>
          <p:nvPr/>
        </p:nvSpPr>
        <p:spPr>
          <a:xfrm>
            <a:off x="5000628" y="214290"/>
            <a:ext cx="3786214" cy="369332"/>
          </a:xfrm>
          <a:prstGeom prst="rect">
            <a:avLst/>
          </a:prstGeom>
          <a:noFill/>
        </p:spPr>
        <p:txBody>
          <a:bodyPr wrap="square" rtlCol="0">
            <a:spAutoFit/>
          </a:bodyPr>
          <a:lstStyle/>
          <a:p>
            <a:endParaRPr lang="el-GR" dirty="0"/>
          </a:p>
        </p:txBody>
      </p:sp>
      <p:sp>
        <p:nvSpPr>
          <p:cNvPr id="14" name="5 - Θέση περιεχομένου"/>
          <p:cNvSpPr>
            <a:spLocks noGrp="1"/>
          </p:cNvSpPr>
          <p:nvPr>
            <p:ph sz="quarter" idx="4"/>
          </p:nvPr>
        </p:nvSpPr>
        <p:spPr>
          <a:xfrm>
            <a:off x="5286380" y="428604"/>
            <a:ext cx="3613147" cy="4500594"/>
          </a:xfrm>
        </p:spPr>
        <p:txBody>
          <a:bodyPr>
            <a:normAutofit fontScale="85000" lnSpcReduction="20000"/>
          </a:bodyPr>
          <a:lstStyle/>
          <a:p>
            <a:pPr marL="342900" lvl="1" indent="-342900">
              <a:buFont typeface="Arial" pitchFamily="34" charset="0"/>
              <a:buChar char="•"/>
            </a:pPr>
            <a:r>
              <a:rPr lang="el-GR" sz="1800" dirty="0" smtClean="0">
                <a:solidFill>
                  <a:srgbClr val="FF0000"/>
                </a:solidFill>
              </a:rPr>
              <a:t>ΑΛΛΙΩΣ_ΑΝ ΕΠ=2 ΤΟΤΕ</a:t>
            </a:r>
          </a:p>
          <a:p>
            <a:pPr marL="742950" lvl="2" indent="-342900"/>
            <a:r>
              <a:rPr lang="el-GR" sz="1600" b="1" dirty="0" smtClean="0">
                <a:solidFill>
                  <a:srgbClr val="00B050"/>
                </a:solidFill>
              </a:rPr>
              <a:t>ΑΝ</a:t>
            </a:r>
            <a:r>
              <a:rPr lang="el-GR" sz="1600" b="1" dirty="0" smtClean="0"/>
              <a:t> </a:t>
            </a:r>
            <a:r>
              <a:rPr lang="en-US" sz="1600" b="1" dirty="0" smtClean="0"/>
              <a:t>REAR=0 KAI FRONT=0 TOTE</a:t>
            </a:r>
            <a:endParaRPr lang="el-GR" sz="1600" b="1" dirty="0" smtClean="0"/>
          </a:p>
          <a:p>
            <a:pPr marL="1200150" lvl="3" indent="-342900"/>
            <a:r>
              <a:rPr lang="el-GR" b="1" dirty="0" smtClean="0"/>
              <a:t> ΓΡΑΨΕ</a:t>
            </a:r>
            <a:r>
              <a:rPr lang="el-GR" dirty="0" smtClean="0"/>
              <a:t> «</a:t>
            </a:r>
            <a:r>
              <a:rPr lang="en-US" dirty="0" smtClean="0"/>
              <a:t>A</a:t>
            </a:r>
            <a:r>
              <a:rPr lang="el-GR" dirty="0" smtClean="0"/>
              <a:t>Δ</a:t>
            </a:r>
            <a:r>
              <a:rPr lang="en-US" dirty="0" smtClean="0"/>
              <a:t>EIO</a:t>
            </a:r>
            <a:r>
              <a:rPr lang="el-GR" dirty="0" smtClean="0"/>
              <a:t> ΠΛΟΙΟ" </a:t>
            </a:r>
          </a:p>
          <a:p>
            <a:pPr marL="742950" lvl="2" indent="-342900"/>
            <a:r>
              <a:rPr lang="el-GR" sz="1600" dirty="0" smtClean="0">
                <a:solidFill>
                  <a:srgbClr val="00B050"/>
                </a:solidFill>
              </a:rPr>
              <a:t>ΑΛΛΙΩΣ_ΑΝ</a:t>
            </a:r>
            <a:r>
              <a:rPr lang="el-GR" sz="1600" dirty="0" smtClean="0"/>
              <a:t> </a:t>
            </a:r>
            <a:r>
              <a:rPr lang="en-US" sz="1600" dirty="0" smtClean="0"/>
              <a:t>FRONT=REAR </a:t>
            </a:r>
            <a:r>
              <a:rPr lang="en-US" sz="1600" b="1" dirty="0" smtClean="0"/>
              <a:t>TOTE</a:t>
            </a:r>
            <a:endParaRPr lang="el-GR" sz="1600" dirty="0" smtClean="0"/>
          </a:p>
          <a:p>
            <a:pPr marL="1200150" lvl="3" indent="-342900">
              <a:buNone/>
            </a:pPr>
            <a:r>
              <a:rPr lang="en-US" b="1" dirty="0" smtClean="0"/>
              <a:t>	</a:t>
            </a:r>
            <a:r>
              <a:rPr lang="el-GR" b="1" dirty="0" smtClean="0"/>
              <a:t>ΓΡΑΨΕ</a:t>
            </a:r>
            <a:r>
              <a:rPr lang="en-US" b="1" dirty="0" smtClean="0"/>
              <a:t>  </a:t>
            </a:r>
            <a:r>
              <a:rPr lang="el-GR" b="1" dirty="0" smtClean="0"/>
              <a:t>Π[</a:t>
            </a:r>
            <a:r>
              <a:rPr lang="en-US" b="1" dirty="0" smtClean="0"/>
              <a:t>FRONT]</a:t>
            </a:r>
            <a:endParaRPr lang="en-US" dirty="0" smtClean="0"/>
          </a:p>
          <a:p>
            <a:pPr marL="1200150" lvl="3" indent="-342900">
              <a:buNone/>
            </a:pPr>
            <a:r>
              <a:rPr lang="en-US" b="1" dirty="0" smtClean="0"/>
              <a:t>	FRONT</a:t>
            </a:r>
            <a:r>
              <a:rPr lang="el-GR" b="1" dirty="0" smtClean="0"/>
              <a:t>&lt;-</a:t>
            </a:r>
            <a:r>
              <a:rPr lang="en-US" b="1" dirty="0" smtClean="0"/>
              <a:t>0</a:t>
            </a:r>
          </a:p>
          <a:p>
            <a:pPr marL="1200150" lvl="3" indent="-342900">
              <a:buNone/>
            </a:pPr>
            <a:r>
              <a:rPr lang="en-US" b="1" dirty="0" smtClean="0"/>
              <a:t>	REAR</a:t>
            </a:r>
            <a:r>
              <a:rPr lang="el-GR" b="1" dirty="0" smtClean="0"/>
              <a:t> &lt;-</a:t>
            </a:r>
            <a:r>
              <a:rPr lang="en-US" b="1" dirty="0" smtClean="0"/>
              <a:t>-0</a:t>
            </a:r>
          </a:p>
          <a:p>
            <a:pPr marL="742950" lvl="2" indent="-342900"/>
            <a:r>
              <a:rPr lang="el-GR" sz="1600" dirty="0" smtClean="0">
                <a:solidFill>
                  <a:srgbClr val="00B050"/>
                </a:solidFill>
              </a:rPr>
              <a:t>ΑΛΛΙΩΣ</a:t>
            </a:r>
            <a:endParaRPr lang="en-US" sz="1600" dirty="0" smtClean="0">
              <a:solidFill>
                <a:srgbClr val="00B050"/>
              </a:solidFill>
            </a:endParaRPr>
          </a:p>
          <a:p>
            <a:pPr marL="1200150" lvl="3" indent="-342900">
              <a:buNone/>
            </a:pPr>
            <a:r>
              <a:rPr lang="en-US" b="1" dirty="0" smtClean="0">
                <a:solidFill>
                  <a:schemeClr val="accent3">
                    <a:lumMod val="75000"/>
                  </a:schemeClr>
                </a:solidFill>
              </a:rPr>
              <a:t>	</a:t>
            </a:r>
            <a:r>
              <a:rPr lang="el-GR" b="1" dirty="0" smtClean="0">
                <a:solidFill>
                  <a:schemeClr val="accent3">
                    <a:lumMod val="75000"/>
                  </a:schemeClr>
                </a:solidFill>
              </a:rPr>
              <a:t>ΑΡΧΗ_ΕΠΑΝΑΛΗΨΗΣ</a:t>
            </a:r>
            <a:endParaRPr lang="en-US" b="1" dirty="0" smtClean="0">
              <a:solidFill>
                <a:schemeClr val="accent3">
                  <a:lumMod val="75000"/>
                </a:schemeClr>
              </a:solidFill>
            </a:endParaRPr>
          </a:p>
          <a:p>
            <a:pPr marL="1200150" lvl="3" indent="-342900">
              <a:buNone/>
            </a:pPr>
            <a:r>
              <a:rPr lang="en-US" b="1" dirty="0" smtClean="0"/>
              <a:t>	</a:t>
            </a:r>
            <a:r>
              <a:rPr lang="el-GR" b="1" dirty="0" smtClean="0"/>
              <a:t>ΓΡΑΨΕ</a:t>
            </a:r>
            <a:r>
              <a:rPr lang="en-US" b="1" dirty="0" smtClean="0"/>
              <a:t>  </a:t>
            </a:r>
            <a:r>
              <a:rPr lang="el-GR" b="1" dirty="0" smtClean="0"/>
              <a:t>Π[</a:t>
            </a:r>
            <a:r>
              <a:rPr lang="en-US" b="1" dirty="0" smtClean="0"/>
              <a:t>FRONT]</a:t>
            </a:r>
            <a:endParaRPr lang="en-US" dirty="0" smtClean="0"/>
          </a:p>
          <a:p>
            <a:pPr marL="1200150" lvl="3" indent="-342900">
              <a:buNone/>
            </a:pPr>
            <a:r>
              <a:rPr lang="en-US" b="1" dirty="0" smtClean="0"/>
              <a:t>	FRONT</a:t>
            </a:r>
            <a:r>
              <a:rPr lang="el-GR" b="1" dirty="0" smtClean="0"/>
              <a:t>&lt;-</a:t>
            </a:r>
            <a:r>
              <a:rPr lang="en-US" b="1" dirty="0" smtClean="0"/>
              <a:t>FRONT+1</a:t>
            </a:r>
          </a:p>
          <a:p>
            <a:pPr marL="1200150" lvl="3" indent="-342900">
              <a:buNone/>
            </a:pPr>
            <a:r>
              <a:rPr lang="en-US" b="1" dirty="0" smtClean="0">
                <a:solidFill>
                  <a:schemeClr val="accent3">
                    <a:lumMod val="75000"/>
                  </a:schemeClr>
                </a:solidFill>
              </a:rPr>
              <a:t>	</a:t>
            </a:r>
            <a:r>
              <a:rPr lang="el-GR" b="1" dirty="0" smtClean="0">
                <a:solidFill>
                  <a:schemeClr val="accent3">
                    <a:lumMod val="75000"/>
                  </a:schemeClr>
                </a:solidFill>
              </a:rPr>
              <a:t>ΜΕΧΡΙΣ_ΟΤΟΥ </a:t>
            </a:r>
            <a:r>
              <a:rPr lang="en-US" b="1" dirty="0" smtClean="0">
                <a:solidFill>
                  <a:schemeClr val="accent3">
                    <a:lumMod val="75000"/>
                  </a:schemeClr>
                </a:solidFill>
              </a:rPr>
              <a:t>FRONT&gt;REAR</a:t>
            </a:r>
          </a:p>
          <a:p>
            <a:pPr marL="742950" lvl="2" indent="-342900"/>
            <a:r>
              <a:rPr lang="en-US" sz="1600" dirty="0" smtClean="0">
                <a:solidFill>
                  <a:srgbClr val="00B050"/>
                </a:solidFill>
              </a:rPr>
              <a:t>TE</a:t>
            </a:r>
            <a:r>
              <a:rPr lang="el-GR" sz="1600" dirty="0" smtClean="0">
                <a:solidFill>
                  <a:srgbClr val="00B050"/>
                </a:solidFill>
              </a:rPr>
              <a:t>ΛΟΣ_ΑΝ</a:t>
            </a:r>
          </a:p>
          <a:p>
            <a:pPr marL="742950" lvl="2" indent="-342900"/>
            <a:r>
              <a:rPr lang="en-US" b="1" dirty="0" smtClean="0"/>
              <a:t>FRONT</a:t>
            </a:r>
            <a:r>
              <a:rPr lang="el-GR" b="1" dirty="0" smtClean="0"/>
              <a:t>&lt;-</a:t>
            </a:r>
            <a:r>
              <a:rPr lang="en-US" b="1" dirty="0" smtClean="0"/>
              <a:t>0</a:t>
            </a:r>
          </a:p>
          <a:p>
            <a:pPr marL="742950" lvl="2" indent="-342900"/>
            <a:r>
              <a:rPr lang="en-US" b="1" dirty="0" smtClean="0"/>
              <a:t>REAR</a:t>
            </a:r>
            <a:r>
              <a:rPr lang="el-GR" b="1" dirty="0" smtClean="0"/>
              <a:t> &lt;-</a:t>
            </a:r>
            <a:r>
              <a:rPr lang="en-US" b="1" dirty="0" smtClean="0"/>
              <a:t>-0</a:t>
            </a:r>
          </a:p>
          <a:p>
            <a:pPr marL="342900" lvl="1" indent="-342900">
              <a:buFont typeface="Arial" pitchFamily="34" charset="0"/>
              <a:buChar char="•"/>
            </a:pPr>
            <a:r>
              <a:rPr lang="el-GR" sz="1800" dirty="0" smtClean="0">
                <a:solidFill>
                  <a:srgbClr val="FF0000"/>
                </a:solidFill>
              </a:rPr>
              <a:t>ΤΕΛΟΣ_ΑΝ</a:t>
            </a:r>
          </a:p>
          <a:p>
            <a:pPr marL="342900" lvl="2" indent="-342900"/>
            <a:r>
              <a:rPr lang="el-GR" b="1" dirty="0" smtClean="0">
                <a:solidFill>
                  <a:srgbClr val="7030A0"/>
                </a:solidFill>
              </a:rPr>
              <a:t>ΜΕΧΡΙΣ_ΟΤΟΥ ΕΠ=3</a:t>
            </a:r>
            <a:endParaRPr lang="en-US" b="1" dirty="0" smtClean="0">
              <a:solidFill>
                <a:srgbClr val="7030A0"/>
              </a:solidFill>
            </a:endParaRPr>
          </a:p>
          <a:p>
            <a:pPr marL="342900" lvl="2" indent="-342900"/>
            <a:r>
              <a:rPr lang="en-US" dirty="0" smtClean="0"/>
              <a:t/>
            </a:r>
            <a:br>
              <a:rPr lang="en-US" dirty="0" smtClean="0"/>
            </a:br>
            <a:r>
              <a:rPr lang="el-GR" b="1" dirty="0" smtClean="0"/>
              <a:t>ΤΕΛΟΣ ΟΥΡΑ</a:t>
            </a:r>
            <a:endParaRPr lang="el-GR" dirty="0" smtClean="0"/>
          </a:p>
          <a:p>
            <a:endParaRPr lang="el-GR" dirty="0"/>
          </a:p>
        </p:txBody>
      </p:sp>
      <p:sp>
        <p:nvSpPr>
          <p:cNvPr id="5" name="4 - Επεξήγηση με σύννεφο"/>
          <p:cNvSpPr/>
          <p:nvPr/>
        </p:nvSpPr>
        <p:spPr>
          <a:xfrm>
            <a:off x="3214678" y="714356"/>
            <a:ext cx="2571768" cy="1357322"/>
          </a:xfrm>
          <a:prstGeom prst="cloudCallout">
            <a:avLst>
              <a:gd name="adj1" fmla="val -107837"/>
              <a:gd name="adj2" fmla="val 2645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ΑΡΧΗ_ΕΠΑΝΑΛΗΨΗΣ</a:t>
            </a:r>
          </a:p>
          <a:p>
            <a:pPr algn="ctr"/>
            <a:r>
              <a:rPr lang="el-GR" sz="1100" dirty="0" smtClean="0"/>
              <a:t>ΔΙΑΒΑΣΕ ΕΠ</a:t>
            </a:r>
          </a:p>
          <a:p>
            <a:pPr algn="ctr"/>
            <a:r>
              <a:rPr lang="el-GR" sz="1100" dirty="0" smtClean="0"/>
              <a:t>ΜΕΧΡΙΣ_0ΤΟΥ ΕΠ=1 Ή ΕΠ=2 Η ΕΠ=3</a:t>
            </a:r>
            <a:endParaRPr lang="el-GR" sz="1100" dirty="0"/>
          </a:p>
        </p:txBody>
      </p:sp>
      <p:sp>
        <p:nvSpPr>
          <p:cNvPr id="6" name="5 - Επεξήγηση με σύννεφο"/>
          <p:cNvSpPr/>
          <p:nvPr/>
        </p:nvSpPr>
        <p:spPr>
          <a:xfrm>
            <a:off x="6072198" y="4786322"/>
            <a:ext cx="2643206" cy="1357322"/>
          </a:xfrm>
          <a:prstGeom prst="cloudCallout">
            <a:avLst>
              <a:gd name="adj1" fmla="val -163827"/>
              <a:gd name="adj2" fmla="val -16064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ΑΡΧΗ_ΕΠΑΝΑΛΗΨΗΣ</a:t>
            </a:r>
          </a:p>
          <a:p>
            <a:pPr algn="ctr"/>
            <a:r>
              <a:rPr lang="el-GR" sz="1100" dirty="0" smtClean="0"/>
              <a:t>ΔΙΑΒΑΣΕ ΑΠ</a:t>
            </a:r>
          </a:p>
          <a:p>
            <a:pPr algn="ctr"/>
            <a:r>
              <a:rPr lang="el-GR" sz="1100" dirty="0" smtClean="0"/>
              <a:t>ΜΕΧΡΙΣ_0Τ"ΟΥ ΑΠ=«Ν» Ή ΑΠ=«Ο»</a:t>
            </a:r>
            <a:endParaRPr lang="el-GR" sz="11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1" nodeType="clickEffect">
                                  <p:stCondLst>
                                    <p:cond delay="0"/>
                                  </p:stCondLst>
                                  <p:childTnLst>
                                    <p:anim calcmode="lin" valueType="num">
                                      <p:cBhvr additive="base">
                                        <p:cTn id="18" dur="500"/>
                                        <p:tgtEl>
                                          <p:spTgt spid="5"/>
                                        </p:tgtEl>
                                        <p:attrNameLst>
                                          <p:attrName>ppt_x</p:attrName>
                                        </p:attrNameLst>
                                      </p:cBhvr>
                                      <p:tavLst>
                                        <p:tav tm="0">
                                          <p:val>
                                            <p:strVal val="ppt_x"/>
                                          </p:val>
                                        </p:tav>
                                        <p:tav tm="100000">
                                          <p:val>
                                            <p:strVal val="ppt_x"/>
                                          </p:val>
                                        </p:tav>
                                      </p:tavLst>
                                    </p:anim>
                                    <p:anim calcmode="lin" valueType="num">
                                      <p:cBhvr additive="base">
                                        <p:cTn id="19" dur="500"/>
                                        <p:tgtEl>
                                          <p:spTgt spid="5"/>
                                        </p:tgtEl>
                                        <p:attrNameLst>
                                          <p:attrName>ppt_y</p:attrName>
                                        </p:attrNameLst>
                                      </p:cBhvr>
                                      <p:tavLst>
                                        <p:tav tm="0">
                                          <p:val>
                                            <p:strVal val="ppt_y"/>
                                          </p:val>
                                        </p:tav>
                                        <p:tav tm="100000">
                                          <p:val>
                                            <p:strVal val="1+ppt_h/2"/>
                                          </p:val>
                                        </p:tav>
                                      </p:tavLst>
                                    </p:anim>
                                    <p:set>
                                      <p:cBhvr>
                                        <p:cTn id="20" dur="1" fill="hold">
                                          <p:stCondLst>
                                            <p:cond delay="499"/>
                                          </p:stCondLst>
                                        </p:cTn>
                                        <p:tgtEl>
                                          <p:spTgt spid="5"/>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 end="1"/>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4">
                                            <p:txEl>
                                              <p:pRg st="2" end="2"/>
                                            </p:txEl>
                                          </p:spTgt>
                                        </p:tgtEl>
                                        <p:attrNameLst>
                                          <p:attrName>style.visibility</p:attrName>
                                        </p:attrNameLst>
                                      </p:cBhvr>
                                      <p:to>
                                        <p:strVal val="visible"/>
                                      </p:to>
                                    </p:set>
                                    <p:anim calcmode="lin" valueType="num">
                                      <p:cBhvr additive="base">
                                        <p:cTn id="2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anim calcmode="lin" valueType="num">
                                      <p:cBhvr additive="base">
                                        <p:cTn id="3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4">
                                            <p:txEl>
                                              <p:pRg st="4" end="4"/>
                                            </p:txEl>
                                          </p:spTgt>
                                        </p:tgtEl>
                                        <p:attrNameLst>
                                          <p:attrName>style.visibility</p:attrName>
                                        </p:attrNameLst>
                                      </p:cBhvr>
                                      <p:to>
                                        <p:strVal val="visible"/>
                                      </p:to>
                                    </p:set>
                                    <p:anim calcmode="lin" valueType="num">
                                      <p:cBhvr additive="base">
                                        <p:cTn id="4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4">
                                            <p:txEl>
                                              <p:pRg st="5" end="5"/>
                                            </p:txEl>
                                          </p:spTgt>
                                        </p:tgtEl>
                                        <p:attrNameLst>
                                          <p:attrName>style.visibility</p:attrName>
                                        </p:attrNameLst>
                                      </p:cBhvr>
                                      <p:to>
                                        <p:strVal val="visible"/>
                                      </p:to>
                                    </p:set>
                                    <p:anim calcmode="lin" valueType="num">
                                      <p:cBhvr additive="base">
                                        <p:cTn id="4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6"/>
                                        </p:tgtEl>
                                        <p:attrNameLst>
                                          <p:attrName>style.visibility</p:attrName>
                                        </p:attrNameLst>
                                      </p:cBhvr>
                                      <p:to>
                                        <p:strVal val="visible"/>
                                      </p:to>
                                    </p:set>
                                    <p:anim calcmode="lin" valueType="num">
                                      <p:cBhvr additive="base">
                                        <p:cTn id="51" dur="500" fill="hold"/>
                                        <p:tgtEl>
                                          <p:spTgt spid="6"/>
                                        </p:tgtEl>
                                        <p:attrNameLst>
                                          <p:attrName>ppt_x</p:attrName>
                                        </p:attrNameLst>
                                      </p:cBhvr>
                                      <p:tavLst>
                                        <p:tav tm="0">
                                          <p:val>
                                            <p:strVal val="#ppt_x"/>
                                          </p:val>
                                        </p:tav>
                                        <p:tav tm="100000">
                                          <p:val>
                                            <p:strVal val="#ppt_x"/>
                                          </p:val>
                                        </p:tav>
                                      </p:tavLst>
                                    </p:anim>
                                    <p:anim calcmode="lin" valueType="num">
                                      <p:cBhvr additive="base">
                                        <p:cTn id="5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xit" presetSubtype="4" fill="hold" grpId="1" nodeType="clickEffect">
                                  <p:stCondLst>
                                    <p:cond delay="0"/>
                                  </p:stCondLst>
                                  <p:childTnLst>
                                    <p:anim calcmode="lin" valueType="num">
                                      <p:cBhvr additive="base">
                                        <p:cTn id="56" dur="500"/>
                                        <p:tgtEl>
                                          <p:spTgt spid="6"/>
                                        </p:tgtEl>
                                        <p:attrNameLst>
                                          <p:attrName>ppt_x</p:attrName>
                                        </p:attrNameLst>
                                      </p:cBhvr>
                                      <p:tavLst>
                                        <p:tav tm="0">
                                          <p:val>
                                            <p:strVal val="ppt_x"/>
                                          </p:val>
                                        </p:tav>
                                        <p:tav tm="100000">
                                          <p:val>
                                            <p:strVal val="ppt_x"/>
                                          </p:val>
                                        </p:tav>
                                      </p:tavLst>
                                    </p:anim>
                                    <p:anim calcmode="lin" valueType="num">
                                      <p:cBhvr additive="base">
                                        <p:cTn id="57" dur="500"/>
                                        <p:tgtEl>
                                          <p:spTgt spid="6"/>
                                        </p:tgtEl>
                                        <p:attrNameLst>
                                          <p:attrName>ppt_y</p:attrName>
                                        </p:attrNameLst>
                                      </p:cBhvr>
                                      <p:tavLst>
                                        <p:tav tm="0">
                                          <p:val>
                                            <p:strVal val="ppt_y"/>
                                          </p:val>
                                        </p:tav>
                                        <p:tav tm="100000">
                                          <p:val>
                                            <p:strVal val="1+ppt_h/2"/>
                                          </p:val>
                                        </p:tav>
                                      </p:tavLst>
                                    </p:anim>
                                    <p:set>
                                      <p:cBhvr>
                                        <p:cTn id="58" dur="1" fill="hold">
                                          <p:stCondLst>
                                            <p:cond delay="499"/>
                                          </p:stCondLst>
                                        </p:cTn>
                                        <p:tgtEl>
                                          <p:spTgt spid="6"/>
                                        </p:tgtEl>
                                        <p:attrNameLst>
                                          <p:attrName>style.visibility</p:attrName>
                                        </p:attrNameLst>
                                      </p:cBhvr>
                                      <p:to>
                                        <p:strVal val="hidden"/>
                                      </p:to>
                                    </p:set>
                                  </p:childTnLst>
                                </p:cTn>
                              </p:par>
                              <p:par>
                                <p:cTn id="59" presetID="2" presetClass="entr" presetSubtype="4" fill="hold" grpId="0" nodeType="withEffect">
                                  <p:stCondLst>
                                    <p:cond delay="0"/>
                                  </p:stCondLst>
                                  <p:childTnLst>
                                    <p:set>
                                      <p:cBhvr>
                                        <p:cTn id="60" dur="1" fill="hold">
                                          <p:stCondLst>
                                            <p:cond delay="0"/>
                                          </p:stCondLst>
                                        </p:cTn>
                                        <p:tgtEl>
                                          <p:spTgt spid="4">
                                            <p:txEl>
                                              <p:pRg st="6" end="6"/>
                                            </p:txEl>
                                          </p:spTgt>
                                        </p:tgtEl>
                                        <p:attrNameLst>
                                          <p:attrName>style.visibility</p:attrName>
                                        </p:attrNameLst>
                                      </p:cBhvr>
                                      <p:to>
                                        <p:strVal val="visible"/>
                                      </p:to>
                                    </p:set>
                                    <p:anim calcmode="lin" valueType="num">
                                      <p:cBhvr additive="base">
                                        <p:cTn id="6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4">
                                            <p:txEl>
                                              <p:pRg st="7" end="7"/>
                                            </p:txEl>
                                          </p:spTgt>
                                        </p:tgtEl>
                                        <p:attrNameLst>
                                          <p:attrName>style.visibility</p:attrName>
                                        </p:attrNameLst>
                                      </p:cBhvr>
                                      <p:to>
                                        <p:strVal val="visible"/>
                                      </p:to>
                                    </p:set>
                                    <p:anim calcmode="lin" valueType="num">
                                      <p:cBhvr additive="base">
                                        <p:cTn id="6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4">
                                            <p:txEl>
                                              <p:pRg st="8" end="8"/>
                                            </p:txEl>
                                          </p:spTgt>
                                        </p:tgtEl>
                                        <p:attrNameLst>
                                          <p:attrName>style.visibility</p:attrName>
                                        </p:attrNameLst>
                                      </p:cBhvr>
                                      <p:to>
                                        <p:strVal val="visible"/>
                                      </p:to>
                                    </p:set>
                                    <p:anim calcmode="lin" valueType="num">
                                      <p:cBhvr additive="base">
                                        <p:cTn id="6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4">
                                            <p:txEl>
                                              <p:pRg st="9" end="9"/>
                                            </p:txEl>
                                          </p:spTgt>
                                        </p:tgtEl>
                                        <p:attrNameLst>
                                          <p:attrName>style.visibility</p:attrName>
                                        </p:attrNameLst>
                                      </p:cBhvr>
                                      <p:to>
                                        <p:strVal val="visible"/>
                                      </p:to>
                                    </p:set>
                                    <p:anim calcmode="lin" valueType="num">
                                      <p:cBhvr additive="base">
                                        <p:cTn id="7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4">
                                            <p:txEl>
                                              <p:pRg st="10" end="10"/>
                                            </p:txEl>
                                          </p:spTgt>
                                        </p:tgtEl>
                                        <p:attrNameLst>
                                          <p:attrName>style.visibility</p:attrName>
                                        </p:attrNameLst>
                                      </p:cBhvr>
                                      <p:to>
                                        <p:strVal val="visible"/>
                                      </p:to>
                                    </p:set>
                                    <p:anim calcmode="lin" valueType="num">
                                      <p:cBhvr additive="base">
                                        <p:cTn id="7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79" presetID="2" presetClass="entr" presetSubtype="4" fill="hold" grpId="0" nodeType="withEffect">
                                  <p:stCondLst>
                                    <p:cond delay="0"/>
                                  </p:stCondLst>
                                  <p:childTnLst>
                                    <p:set>
                                      <p:cBhvr>
                                        <p:cTn id="80" dur="1" fill="hold">
                                          <p:stCondLst>
                                            <p:cond delay="0"/>
                                          </p:stCondLst>
                                        </p:cTn>
                                        <p:tgtEl>
                                          <p:spTgt spid="4">
                                            <p:txEl>
                                              <p:pRg st="11" end="11"/>
                                            </p:txEl>
                                          </p:spTgt>
                                        </p:tgtEl>
                                        <p:attrNameLst>
                                          <p:attrName>style.visibility</p:attrName>
                                        </p:attrNameLst>
                                      </p:cBhvr>
                                      <p:to>
                                        <p:strVal val="visible"/>
                                      </p:to>
                                    </p:set>
                                    <p:anim calcmode="lin" valueType="num">
                                      <p:cBhvr additive="base">
                                        <p:cTn id="8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83" presetID="2" presetClass="entr" presetSubtype="4" fill="hold" grpId="0" nodeType="withEffect">
                                  <p:stCondLst>
                                    <p:cond delay="0"/>
                                  </p:stCondLst>
                                  <p:childTnLst>
                                    <p:set>
                                      <p:cBhvr>
                                        <p:cTn id="84" dur="1" fill="hold">
                                          <p:stCondLst>
                                            <p:cond delay="0"/>
                                          </p:stCondLst>
                                        </p:cTn>
                                        <p:tgtEl>
                                          <p:spTgt spid="4">
                                            <p:txEl>
                                              <p:pRg st="12" end="12"/>
                                            </p:txEl>
                                          </p:spTgt>
                                        </p:tgtEl>
                                        <p:attrNameLst>
                                          <p:attrName>style.visibility</p:attrName>
                                        </p:attrNameLst>
                                      </p:cBhvr>
                                      <p:to>
                                        <p:strVal val="visible"/>
                                      </p:to>
                                    </p:set>
                                    <p:anim calcmode="lin" valueType="num">
                                      <p:cBhvr additive="base">
                                        <p:cTn id="85"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87" presetID="2" presetClass="entr" presetSubtype="4" fill="hold" grpId="0" nodeType="withEffect">
                                  <p:stCondLst>
                                    <p:cond delay="0"/>
                                  </p:stCondLst>
                                  <p:childTnLst>
                                    <p:set>
                                      <p:cBhvr>
                                        <p:cTn id="88" dur="1" fill="hold">
                                          <p:stCondLst>
                                            <p:cond delay="0"/>
                                          </p:stCondLst>
                                        </p:cTn>
                                        <p:tgtEl>
                                          <p:spTgt spid="4">
                                            <p:txEl>
                                              <p:pRg st="13" end="13"/>
                                            </p:txEl>
                                          </p:spTgt>
                                        </p:tgtEl>
                                        <p:attrNameLst>
                                          <p:attrName>style.visibility</p:attrName>
                                        </p:attrNameLst>
                                      </p:cBhvr>
                                      <p:to>
                                        <p:strVal val="visible"/>
                                      </p:to>
                                    </p:set>
                                    <p:anim calcmode="lin" valueType="num">
                                      <p:cBhvr additive="base">
                                        <p:cTn id="89"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90"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91" presetID="2" presetClass="entr" presetSubtype="4" fill="hold" grpId="0" nodeType="withEffect">
                                  <p:stCondLst>
                                    <p:cond delay="0"/>
                                  </p:stCondLst>
                                  <p:childTnLst>
                                    <p:set>
                                      <p:cBhvr>
                                        <p:cTn id="92" dur="1" fill="hold">
                                          <p:stCondLst>
                                            <p:cond delay="0"/>
                                          </p:stCondLst>
                                        </p:cTn>
                                        <p:tgtEl>
                                          <p:spTgt spid="4">
                                            <p:txEl>
                                              <p:pRg st="14" end="14"/>
                                            </p:txEl>
                                          </p:spTgt>
                                        </p:tgtEl>
                                        <p:attrNameLst>
                                          <p:attrName>style.visibility</p:attrName>
                                        </p:attrNameLst>
                                      </p:cBhvr>
                                      <p:to>
                                        <p:strVal val="visible"/>
                                      </p:to>
                                    </p:set>
                                    <p:anim calcmode="lin" valueType="num">
                                      <p:cBhvr additive="base">
                                        <p:cTn id="93"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94"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95" presetID="2" presetClass="entr" presetSubtype="4" fill="hold" grpId="0" nodeType="withEffect">
                                  <p:stCondLst>
                                    <p:cond delay="0"/>
                                  </p:stCondLst>
                                  <p:childTnLst>
                                    <p:set>
                                      <p:cBhvr>
                                        <p:cTn id="96" dur="1" fill="hold">
                                          <p:stCondLst>
                                            <p:cond delay="0"/>
                                          </p:stCondLst>
                                        </p:cTn>
                                        <p:tgtEl>
                                          <p:spTgt spid="4">
                                            <p:txEl>
                                              <p:pRg st="15" end="15"/>
                                            </p:txEl>
                                          </p:spTgt>
                                        </p:tgtEl>
                                        <p:attrNameLst>
                                          <p:attrName>style.visibility</p:attrName>
                                        </p:attrNameLst>
                                      </p:cBhvr>
                                      <p:to>
                                        <p:strVal val="visible"/>
                                      </p:to>
                                    </p:set>
                                    <p:anim calcmode="lin" valueType="num">
                                      <p:cBhvr additive="base">
                                        <p:cTn id="97"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4">
                                            <p:txEl>
                                              <p:pRg st="15" end="15"/>
                                            </p:txEl>
                                          </p:spTgt>
                                        </p:tgtEl>
                                        <p:attrNameLst>
                                          <p:attrName>ppt_y</p:attrName>
                                        </p:attrNameLst>
                                      </p:cBhvr>
                                      <p:tavLst>
                                        <p:tav tm="0">
                                          <p:val>
                                            <p:strVal val="1+#ppt_h/2"/>
                                          </p:val>
                                        </p:tav>
                                        <p:tav tm="100000">
                                          <p:val>
                                            <p:strVal val="#ppt_y"/>
                                          </p:val>
                                        </p:tav>
                                      </p:tavLst>
                                    </p:anim>
                                  </p:childTnLst>
                                </p:cTn>
                              </p:par>
                              <p:par>
                                <p:cTn id="99" presetID="2" presetClass="entr" presetSubtype="4" fill="hold" grpId="0" nodeType="withEffect">
                                  <p:stCondLst>
                                    <p:cond delay="0"/>
                                  </p:stCondLst>
                                  <p:childTnLst>
                                    <p:set>
                                      <p:cBhvr>
                                        <p:cTn id="100" dur="1" fill="hold">
                                          <p:stCondLst>
                                            <p:cond delay="0"/>
                                          </p:stCondLst>
                                        </p:cTn>
                                        <p:tgtEl>
                                          <p:spTgt spid="4">
                                            <p:txEl>
                                              <p:pRg st="16" end="16"/>
                                            </p:txEl>
                                          </p:spTgt>
                                        </p:tgtEl>
                                        <p:attrNameLst>
                                          <p:attrName>style.visibility</p:attrName>
                                        </p:attrNameLst>
                                      </p:cBhvr>
                                      <p:to>
                                        <p:strVal val="visible"/>
                                      </p:to>
                                    </p:set>
                                    <p:anim calcmode="lin" valueType="num">
                                      <p:cBhvr additive="base">
                                        <p:cTn id="101"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102" dur="500" fill="hold"/>
                                        <p:tgtEl>
                                          <p:spTgt spid="4">
                                            <p:txEl>
                                              <p:pRg st="16" end="16"/>
                                            </p:txEl>
                                          </p:spTgt>
                                        </p:tgtEl>
                                        <p:attrNameLst>
                                          <p:attrName>ppt_y</p:attrName>
                                        </p:attrNameLst>
                                      </p:cBhvr>
                                      <p:tavLst>
                                        <p:tav tm="0">
                                          <p:val>
                                            <p:strVal val="1+#ppt_h/2"/>
                                          </p:val>
                                        </p:tav>
                                        <p:tav tm="100000">
                                          <p:val>
                                            <p:strVal val="#ppt_y"/>
                                          </p:val>
                                        </p:tav>
                                      </p:tavLst>
                                    </p:anim>
                                  </p:childTnLst>
                                </p:cTn>
                              </p:par>
                              <p:par>
                                <p:cTn id="103" presetID="2" presetClass="entr" presetSubtype="4" fill="hold" grpId="0" nodeType="withEffect">
                                  <p:stCondLst>
                                    <p:cond delay="0"/>
                                  </p:stCondLst>
                                  <p:childTnLst>
                                    <p:set>
                                      <p:cBhvr>
                                        <p:cTn id="104" dur="1" fill="hold">
                                          <p:stCondLst>
                                            <p:cond delay="0"/>
                                          </p:stCondLst>
                                        </p:cTn>
                                        <p:tgtEl>
                                          <p:spTgt spid="4">
                                            <p:txEl>
                                              <p:pRg st="17" end="17"/>
                                            </p:txEl>
                                          </p:spTgt>
                                        </p:tgtEl>
                                        <p:attrNameLst>
                                          <p:attrName>style.visibility</p:attrName>
                                        </p:attrNameLst>
                                      </p:cBhvr>
                                      <p:to>
                                        <p:strVal val="visible"/>
                                      </p:to>
                                    </p:set>
                                    <p:anim calcmode="lin" valueType="num">
                                      <p:cBhvr additive="base">
                                        <p:cTn id="105" dur="500" fill="hold"/>
                                        <p:tgtEl>
                                          <p:spTgt spid="4">
                                            <p:txEl>
                                              <p:pRg st="17" end="17"/>
                                            </p:txEl>
                                          </p:spTgt>
                                        </p:tgtEl>
                                        <p:attrNameLst>
                                          <p:attrName>ppt_x</p:attrName>
                                        </p:attrNameLst>
                                      </p:cBhvr>
                                      <p:tavLst>
                                        <p:tav tm="0">
                                          <p:val>
                                            <p:strVal val="#ppt_x"/>
                                          </p:val>
                                        </p:tav>
                                        <p:tav tm="100000">
                                          <p:val>
                                            <p:strVal val="#ppt_x"/>
                                          </p:val>
                                        </p:tav>
                                      </p:tavLst>
                                    </p:anim>
                                    <p:anim calcmode="lin" valueType="num">
                                      <p:cBhvr additive="base">
                                        <p:cTn id="106" dur="500" fill="hold"/>
                                        <p:tgtEl>
                                          <p:spTgt spid="4">
                                            <p:txEl>
                                              <p:pRg st="17" end="17"/>
                                            </p:txEl>
                                          </p:spTgt>
                                        </p:tgtEl>
                                        <p:attrNameLst>
                                          <p:attrName>ppt_y</p:attrName>
                                        </p:attrNameLst>
                                      </p:cBhvr>
                                      <p:tavLst>
                                        <p:tav tm="0">
                                          <p:val>
                                            <p:strVal val="1+#ppt_h/2"/>
                                          </p:val>
                                        </p:tav>
                                        <p:tav tm="100000">
                                          <p:val>
                                            <p:strVal val="#ppt_y"/>
                                          </p:val>
                                        </p:tav>
                                      </p:tavLst>
                                    </p:anim>
                                  </p:childTnLst>
                                </p:cTn>
                              </p:par>
                              <p:par>
                                <p:cTn id="107" presetID="2" presetClass="entr" presetSubtype="4" fill="hold" grpId="0" nodeType="withEffect">
                                  <p:stCondLst>
                                    <p:cond delay="0"/>
                                  </p:stCondLst>
                                  <p:childTnLst>
                                    <p:set>
                                      <p:cBhvr>
                                        <p:cTn id="108" dur="1" fill="hold">
                                          <p:stCondLst>
                                            <p:cond delay="0"/>
                                          </p:stCondLst>
                                        </p:cTn>
                                        <p:tgtEl>
                                          <p:spTgt spid="4">
                                            <p:txEl>
                                              <p:pRg st="18" end="18"/>
                                            </p:txEl>
                                          </p:spTgt>
                                        </p:tgtEl>
                                        <p:attrNameLst>
                                          <p:attrName>style.visibility</p:attrName>
                                        </p:attrNameLst>
                                      </p:cBhvr>
                                      <p:to>
                                        <p:strVal val="visible"/>
                                      </p:to>
                                    </p:set>
                                    <p:anim calcmode="lin" valueType="num">
                                      <p:cBhvr additive="base">
                                        <p:cTn id="109" dur="500" fill="hold"/>
                                        <p:tgtEl>
                                          <p:spTgt spid="4">
                                            <p:txEl>
                                              <p:pRg st="18" end="18"/>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4">
                                            <p:txEl>
                                              <p:pRg st="18" end="18"/>
                                            </p:txEl>
                                          </p:spTgt>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14">
                                            <p:txEl>
                                              <p:pRg st="0" end="0"/>
                                            </p:txEl>
                                          </p:spTgt>
                                        </p:tgtEl>
                                        <p:attrNameLst>
                                          <p:attrName>style.visibility</p:attrName>
                                        </p:attrNameLst>
                                      </p:cBhvr>
                                      <p:to>
                                        <p:strVal val="visible"/>
                                      </p:to>
                                    </p:set>
                                    <p:anim calcmode="lin" valueType="num">
                                      <p:cBhvr additive="base">
                                        <p:cTn id="115"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116" dur="500" fill="hold"/>
                                        <p:tgtEl>
                                          <p:spTgt spid="14">
                                            <p:txEl>
                                              <p:pRg st="0" end="0"/>
                                            </p:txEl>
                                          </p:spTgt>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4">
                                            <p:txEl>
                                              <p:pRg st="1" end="1"/>
                                            </p:txEl>
                                          </p:spTgt>
                                        </p:tgtEl>
                                        <p:attrNameLst>
                                          <p:attrName>style.visibility</p:attrName>
                                        </p:attrNameLst>
                                      </p:cBhvr>
                                      <p:to>
                                        <p:strVal val="visible"/>
                                      </p:to>
                                    </p:set>
                                    <p:anim calcmode="lin" valueType="num">
                                      <p:cBhvr additive="base">
                                        <p:cTn id="119" dur="500" fill="hold"/>
                                        <p:tgtEl>
                                          <p:spTgt spid="14">
                                            <p:txEl>
                                              <p:pRg st="1" end="1"/>
                                            </p:txEl>
                                          </p:spTgt>
                                        </p:tgtEl>
                                        <p:attrNameLst>
                                          <p:attrName>ppt_x</p:attrName>
                                        </p:attrNameLst>
                                      </p:cBhvr>
                                      <p:tavLst>
                                        <p:tav tm="0">
                                          <p:val>
                                            <p:strVal val="#ppt_x"/>
                                          </p:val>
                                        </p:tav>
                                        <p:tav tm="100000">
                                          <p:val>
                                            <p:strVal val="#ppt_x"/>
                                          </p:val>
                                        </p:tav>
                                      </p:tavLst>
                                    </p:anim>
                                    <p:anim calcmode="lin" valueType="num">
                                      <p:cBhvr additive="base">
                                        <p:cTn id="120" dur="500" fill="hold"/>
                                        <p:tgtEl>
                                          <p:spTgt spid="14">
                                            <p:txEl>
                                              <p:pRg st="1" end="1"/>
                                            </p:txEl>
                                          </p:spTgt>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4">
                                            <p:txEl>
                                              <p:pRg st="2" end="2"/>
                                            </p:txEl>
                                          </p:spTgt>
                                        </p:tgtEl>
                                        <p:attrNameLst>
                                          <p:attrName>style.visibility</p:attrName>
                                        </p:attrNameLst>
                                      </p:cBhvr>
                                      <p:to>
                                        <p:strVal val="visible"/>
                                      </p:to>
                                    </p:set>
                                    <p:anim calcmode="lin" valueType="num">
                                      <p:cBhvr additive="base">
                                        <p:cTn id="123" dur="500" fill="hold"/>
                                        <p:tgtEl>
                                          <p:spTgt spid="14">
                                            <p:txEl>
                                              <p:pRg st="2" end="2"/>
                                            </p:txEl>
                                          </p:spTgt>
                                        </p:tgtEl>
                                        <p:attrNameLst>
                                          <p:attrName>ppt_x</p:attrName>
                                        </p:attrNameLst>
                                      </p:cBhvr>
                                      <p:tavLst>
                                        <p:tav tm="0">
                                          <p:val>
                                            <p:strVal val="#ppt_x"/>
                                          </p:val>
                                        </p:tav>
                                        <p:tav tm="100000">
                                          <p:val>
                                            <p:strVal val="#ppt_x"/>
                                          </p:val>
                                        </p:tav>
                                      </p:tavLst>
                                    </p:anim>
                                    <p:anim calcmode="lin" valueType="num">
                                      <p:cBhvr additive="base">
                                        <p:cTn id="124" dur="500" fill="hold"/>
                                        <p:tgtEl>
                                          <p:spTgt spid="14">
                                            <p:txEl>
                                              <p:pRg st="2" end="2"/>
                                            </p:txEl>
                                          </p:spTgt>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14">
                                            <p:txEl>
                                              <p:pRg st="3" end="3"/>
                                            </p:txEl>
                                          </p:spTgt>
                                        </p:tgtEl>
                                        <p:attrNameLst>
                                          <p:attrName>style.visibility</p:attrName>
                                        </p:attrNameLst>
                                      </p:cBhvr>
                                      <p:to>
                                        <p:strVal val="visible"/>
                                      </p:to>
                                    </p:set>
                                    <p:anim calcmode="lin" valueType="num">
                                      <p:cBhvr additive="base">
                                        <p:cTn id="127" dur="500" fill="hold"/>
                                        <p:tgtEl>
                                          <p:spTgt spid="14">
                                            <p:txEl>
                                              <p:pRg st="3" end="3"/>
                                            </p:txEl>
                                          </p:spTgt>
                                        </p:tgtEl>
                                        <p:attrNameLst>
                                          <p:attrName>ppt_x</p:attrName>
                                        </p:attrNameLst>
                                      </p:cBhvr>
                                      <p:tavLst>
                                        <p:tav tm="0">
                                          <p:val>
                                            <p:strVal val="#ppt_x"/>
                                          </p:val>
                                        </p:tav>
                                        <p:tav tm="100000">
                                          <p:val>
                                            <p:strVal val="#ppt_x"/>
                                          </p:val>
                                        </p:tav>
                                      </p:tavLst>
                                    </p:anim>
                                    <p:anim calcmode="lin" valueType="num">
                                      <p:cBhvr additive="base">
                                        <p:cTn id="128" dur="500" fill="hold"/>
                                        <p:tgtEl>
                                          <p:spTgt spid="14">
                                            <p:txEl>
                                              <p:pRg st="3" end="3"/>
                                            </p:txEl>
                                          </p:spTgt>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14">
                                            <p:txEl>
                                              <p:pRg st="4" end="4"/>
                                            </p:txEl>
                                          </p:spTgt>
                                        </p:tgtEl>
                                        <p:attrNameLst>
                                          <p:attrName>style.visibility</p:attrName>
                                        </p:attrNameLst>
                                      </p:cBhvr>
                                      <p:to>
                                        <p:strVal val="visible"/>
                                      </p:to>
                                    </p:set>
                                    <p:anim calcmode="lin" valueType="num">
                                      <p:cBhvr additive="base">
                                        <p:cTn id="131" dur="500" fill="hold"/>
                                        <p:tgtEl>
                                          <p:spTgt spid="14">
                                            <p:txEl>
                                              <p:pRg st="4" end="4"/>
                                            </p:txEl>
                                          </p:spTgt>
                                        </p:tgtEl>
                                        <p:attrNameLst>
                                          <p:attrName>ppt_x</p:attrName>
                                        </p:attrNameLst>
                                      </p:cBhvr>
                                      <p:tavLst>
                                        <p:tav tm="0">
                                          <p:val>
                                            <p:strVal val="#ppt_x"/>
                                          </p:val>
                                        </p:tav>
                                        <p:tav tm="100000">
                                          <p:val>
                                            <p:strVal val="#ppt_x"/>
                                          </p:val>
                                        </p:tav>
                                      </p:tavLst>
                                    </p:anim>
                                    <p:anim calcmode="lin" valueType="num">
                                      <p:cBhvr additive="base">
                                        <p:cTn id="132" dur="500" fill="hold"/>
                                        <p:tgtEl>
                                          <p:spTgt spid="14">
                                            <p:txEl>
                                              <p:pRg st="4" end="4"/>
                                            </p:txEl>
                                          </p:spTgt>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14">
                                            <p:txEl>
                                              <p:pRg st="5" end="5"/>
                                            </p:txEl>
                                          </p:spTgt>
                                        </p:tgtEl>
                                        <p:attrNameLst>
                                          <p:attrName>style.visibility</p:attrName>
                                        </p:attrNameLst>
                                      </p:cBhvr>
                                      <p:to>
                                        <p:strVal val="visible"/>
                                      </p:to>
                                    </p:set>
                                    <p:anim calcmode="lin" valueType="num">
                                      <p:cBhvr additive="base">
                                        <p:cTn id="135" dur="500" fill="hold"/>
                                        <p:tgtEl>
                                          <p:spTgt spid="14">
                                            <p:txEl>
                                              <p:pRg st="5" end="5"/>
                                            </p:txEl>
                                          </p:spTgt>
                                        </p:tgtEl>
                                        <p:attrNameLst>
                                          <p:attrName>ppt_x</p:attrName>
                                        </p:attrNameLst>
                                      </p:cBhvr>
                                      <p:tavLst>
                                        <p:tav tm="0">
                                          <p:val>
                                            <p:strVal val="#ppt_x"/>
                                          </p:val>
                                        </p:tav>
                                        <p:tav tm="100000">
                                          <p:val>
                                            <p:strVal val="#ppt_x"/>
                                          </p:val>
                                        </p:tav>
                                      </p:tavLst>
                                    </p:anim>
                                    <p:anim calcmode="lin" valueType="num">
                                      <p:cBhvr additive="base">
                                        <p:cTn id="136" dur="500" fill="hold"/>
                                        <p:tgtEl>
                                          <p:spTgt spid="14">
                                            <p:txEl>
                                              <p:pRg st="5" end="5"/>
                                            </p:txEl>
                                          </p:spTgt>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14">
                                            <p:txEl>
                                              <p:pRg st="6" end="6"/>
                                            </p:txEl>
                                          </p:spTgt>
                                        </p:tgtEl>
                                        <p:attrNameLst>
                                          <p:attrName>style.visibility</p:attrName>
                                        </p:attrNameLst>
                                      </p:cBhvr>
                                      <p:to>
                                        <p:strVal val="visible"/>
                                      </p:to>
                                    </p:set>
                                    <p:anim calcmode="lin" valueType="num">
                                      <p:cBhvr additive="base">
                                        <p:cTn id="139" dur="500" fill="hold"/>
                                        <p:tgtEl>
                                          <p:spTgt spid="14">
                                            <p:txEl>
                                              <p:pRg st="6" end="6"/>
                                            </p:txEl>
                                          </p:spTgt>
                                        </p:tgtEl>
                                        <p:attrNameLst>
                                          <p:attrName>ppt_x</p:attrName>
                                        </p:attrNameLst>
                                      </p:cBhvr>
                                      <p:tavLst>
                                        <p:tav tm="0">
                                          <p:val>
                                            <p:strVal val="#ppt_x"/>
                                          </p:val>
                                        </p:tav>
                                        <p:tav tm="100000">
                                          <p:val>
                                            <p:strVal val="#ppt_x"/>
                                          </p:val>
                                        </p:tav>
                                      </p:tavLst>
                                    </p:anim>
                                    <p:anim calcmode="lin" valueType="num">
                                      <p:cBhvr additive="base">
                                        <p:cTn id="140" dur="500" fill="hold"/>
                                        <p:tgtEl>
                                          <p:spTgt spid="14">
                                            <p:txEl>
                                              <p:pRg st="6" end="6"/>
                                            </p:txEl>
                                          </p:spTgt>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14">
                                            <p:txEl>
                                              <p:pRg st="7" end="7"/>
                                            </p:txEl>
                                          </p:spTgt>
                                        </p:tgtEl>
                                        <p:attrNameLst>
                                          <p:attrName>style.visibility</p:attrName>
                                        </p:attrNameLst>
                                      </p:cBhvr>
                                      <p:to>
                                        <p:strVal val="visible"/>
                                      </p:to>
                                    </p:set>
                                    <p:anim calcmode="lin" valueType="num">
                                      <p:cBhvr additive="base">
                                        <p:cTn id="143" dur="500" fill="hold"/>
                                        <p:tgtEl>
                                          <p:spTgt spid="14">
                                            <p:txEl>
                                              <p:pRg st="7" end="7"/>
                                            </p:txEl>
                                          </p:spTgt>
                                        </p:tgtEl>
                                        <p:attrNameLst>
                                          <p:attrName>ppt_x</p:attrName>
                                        </p:attrNameLst>
                                      </p:cBhvr>
                                      <p:tavLst>
                                        <p:tav tm="0">
                                          <p:val>
                                            <p:strVal val="#ppt_x"/>
                                          </p:val>
                                        </p:tav>
                                        <p:tav tm="100000">
                                          <p:val>
                                            <p:strVal val="#ppt_x"/>
                                          </p:val>
                                        </p:tav>
                                      </p:tavLst>
                                    </p:anim>
                                    <p:anim calcmode="lin" valueType="num">
                                      <p:cBhvr additive="base">
                                        <p:cTn id="144" dur="500" fill="hold"/>
                                        <p:tgtEl>
                                          <p:spTgt spid="14">
                                            <p:txEl>
                                              <p:pRg st="7" end="7"/>
                                            </p:txEl>
                                          </p:spTgt>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14">
                                            <p:txEl>
                                              <p:pRg st="8" end="8"/>
                                            </p:txEl>
                                          </p:spTgt>
                                        </p:tgtEl>
                                        <p:attrNameLst>
                                          <p:attrName>style.visibility</p:attrName>
                                        </p:attrNameLst>
                                      </p:cBhvr>
                                      <p:to>
                                        <p:strVal val="visible"/>
                                      </p:to>
                                    </p:set>
                                    <p:anim calcmode="lin" valueType="num">
                                      <p:cBhvr additive="base">
                                        <p:cTn id="147" dur="500" fill="hold"/>
                                        <p:tgtEl>
                                          <p:spTgt spid="14">
                                            <p:txEl>
                                              <p:pRg st="8" end="8"/>
                                            </p:txEl>
                                          </p:spTgt>
                                        </p:tgtEl>
                                        <p:attrNameLst>
                                          <p:attrName>ppt_x</p:attrName>
                                        </p:attrNameLst>
                                      </p:cBhvr>
                                      <p:tavLst>
                                        <p:tav tm="0">
                                          <p:val>
                                            <p:strVal val="#ppt_x"/>
                                          </p:val>
                                        </p:tav>
                                        <p:tav tm="100000">
                                          <p:val>
                                            <p:strVal val="#ppt_x"/>
                                          </p:val>
                                        </p:tav>
                                      </p:tavLst>
                                    </p:anim>
                                    <p:anim calcmode="lin" valueType="num">
                                      <p:cBhvr additive="base">
                                        <p:cTn id="148" dur="500" fill="hold"/>
                                        <p:tgtEl>
                                          <p:spTgt spid="14">
                                            <p:txEl>
                                              <p:pRg st="8" end="8"/>
                                            </p:txEl>
                                          </p:spTgt>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14">
                                            <p:txEl>
                                              <p:pRg st="9" end="9"/>
                                            </p:txEl>
                                          </p:spTgt>
                                        </p:tgtEl>
                                        <p:attrNameLst>
                                          <p:attrName>style.visibility</p:attrName>
                                        </p:attrNameLst>
                                      </p:cBhvr>
                                      <p:to>
                                        <p:strVal val="visible"/>
                                      </p:to>
                                    </p:set>
                                    <p:anim calcmode="lin" valueType="num">
                                      <p:cBhvr additive="base">
                                        <p:cTn id="151" dur="500" fill="hold"/>
                                        <p:tgtEl>
                                          <p:spTgt spid="14">
                                            <p:txEl>
                                              <p:pRg st="9" end="9"/>
                                            </p:txEl>
                                          </p:spTgt>
                                        </p:tgtEl>
                                        <p:attrNameLst>
                                          <p:attrName>ppt_x</p:attrName>
                                        </p:attrNameLst>
                                      </p:cBhvr>
                                      <p:tavLst>
                                        <p:tav tm="0">
                                          <p:val>
                                            <p:strVal val="#ppt_x"/>
                                          </p:val>
                                        </p:tav>
                                        <p:tav tm="100000">
                                          <p:val>
                                            <p:strVal val="#ppt_x"/>
                                          </p:val>
                                        </p:tav>
                                      </p:tavLst>
                                    </p:anim>
                                    <p:anim calcmode="lin" valueType="num">
                                      <p:cBhvr additive="base">
                                        <p:cTn id="152" dur="500" fill="hold"/>
                                        <p:tgtEl>
                                          <p:spTgt spid="14">
                                            <p:txEl>
                                              <p:pRg st="9" end="9"/>
                                            </p:txEl>
                                          </p:spTgt>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14">
                                            <p:txEl>
                                              <p:pRg st="10" end="10"/>
                                            </p:txEl>
                                          </p:spTgt>
                                        </p:tgtEl>
                                        <p:attrNameLst>
                                          <p:attrName>style.visibility</p:attrName>
                                        </p:attrNameLst>
                                      </p:cBhvr>
                                      <p:to>
                                        <p:strVal val="visible"/>
                                      </p:to>
                                    </p:set>
                                    <p:anim calcmode="lin" valueType="num">
                                      <p:cBhvr additive="base">
                                        <p:cTn id="155" dur="500" fill="hold"/>
                                        <p:tgtEl>
                                          <p:spTgt spid="14">
                                            <p:txEl>
                                              <p:pRg st="10" end="10"/>
                                            </p:txEl>
                                          </p:spTgt>
                                        </p:tgtEl>
                                        <p:attrNameLst>
                                          <p:attrName>ppt_x</p:attrName>
                                        </p:attrNameLst>
                                      </p:cBhvr>
                                      <p:tavLst>
                                        <p:tav tm="0">
                                          <p:val>
                                            <p:strVal val="#ppt_x"/>
                                          </p:val>
                                        </p:tav>
                                        <p:tav tm="100000">
                                          <p:val>
                                            <p:strVal val="#ppt_x"/>
                                          </p:val>
                                        </p:tav>
                                      </p:tavLst>
                                    </p:anim>
                                    <p:anim calcmode="lin" valueType="num">
                                      <p:cBhvr additive="base">
                                        <p:cTn id="156" dur="500" fill="hold"/>
                                        <p:tgtEl>
                                          <p:spTgt spid="14">
                                            <p:txEl>
                                              <p:pRg st="10" end="10"/>
                                            </p:txEl>
                                          </p:spTgt>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14">
                                            <p:txEl>
                                              <p:pRg st="11" end="11"/>
                                            </p:txEl>
                                          </p:spTgt>
                                        </p:tgtEl>
                                        <p:attrNameLst>
                                          <p:attrName>style.visibility</p:attrName>
                                        </p:attrNameLst>
                                      </p:cBhvr>
                                      <p:to>
                                        <p:strVal val="visible"/>
                                      </p:to>
                                    </p:set>
                                    <p:anim calcmode="lin" valueType="num">
                                      <p:cBhvr additive="base">
                                        <p:cTn id="159" dur="500" fill="hold"/>
                                        <p:tgtEl>
                                          <p:spTgt spid="14">
                                            <p:txEl>
                                              <p:pRg st="11" end="11"/>
                                            </p:txEl>
                                          </p:spTgt>
                                        </p:tgtEl>
                                        <p:attrNameLst>
                                          <p:attrName>ppt_x</p:attrName>
                                        </p:attrNameLst>
                                      </p:cBhvr>
                                      <p:tavLst>
                                        <p:tav tm="0">
                                          <p:val>
                                            <p:strVal val="#ppt_x"/>
                                          </p:val>
                                        </p:tav>
                                        <p:tav tm="100000">
                                          <p:val>
                                            <p:strVal val="#ppt_x"/>
                                          </p:val>
                                        </p:tav>
                                      </p:tavLst>
                                    </p:anim>
                                    <p:anim calcmode="lin" valueType="num">
                                      <p:cBhvr additive="base">
                                        <p:cTn id="160" dur="500" fill="hold"/>
                                        <p:tgtEl>
                                          <p:spTgt spid="14">
                                            <p:txEl>
                                              <p:pRg st="11" end="11"/>
                                            </p:txEl>
                                          </p:spTgt>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14">
                                            <p:txEl>
                                              <p:pRg st="12" end="12"/>
                                            </p:txEl>
                                          </p:spTgt>
                                        </p:tgtEl>
                                        <p:attrNameLst>
                                          <p:attrName>style.visibility</p:attrName>
                                        </p:attrNameLst>
                                      </p:cBhvr>
                                      <p:to>
                                        <p:strVal val="visible"/>
                                      </p:to>
                                    </p:set>
                                    <p:anim calcmode="lin" valueType="num">
                                      <p:cBhvr additive="base">
                                        <p:cTn id="163" dur="500" fill="hold"/>
                                        <p:tgtEl>
                                          <p:spTgt spid="14">
                                            <p:txEl>
                                              <p:pRg st="12" end="12"/>
                                            </p:txEl>
                                          </p:spTgt>
                                        </p:tgtEl>
                                        <p:attrNameLst>
                                          <p:attrName>ppt_x</p:attrName>
                                        </p:attrNameLst>
                                      </p:cBhvr>
                                      <p:tavLst>
                                        <p:tav tm="0">
                                          <p:val>
                                            <p:strVal val="#ppt_x"/>
                                          </p:val>
                                        </p:tav>
                                        <p:tav tm="100000">
                                          <p:val>
                                            <p:strVal val="#ppt_x"/>
                                          </p:val>
                                        </p:tav>
                                      </p:tavLst>
                                    </p:anim>
                                    <p:anim calcmode="lin" valueType="num">
                                      <p:cBhvr additive="base">
                                        <p:cTn id="164" dur="500" fill="hold"/>
                                        <p:tgtEl>
                                          <p:spTgt spid="14">
                                            <p:txEl>
                                              <p:pRg st="12" end="12"/>
                                            </p:txEl>
                                          </p:spTgt>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14">
                                            <p:txEl>
                                              <p:pRg st="13" end="13"/>
                                            </p:txEl>
                                          </p:spTgt>
                                        </p:tgtEl>
                                        <p:attrNameLst>
                                          <p:attrName>style.visibility</p:attrName>
                                        </p:attrNameLst>
                                      </p:cBhvr>
                                      <p:to>
                                        <p:strVal val="visible"/>
                                      </p:to>
                                    </p:set>
                                    <p:anim calcmode="lin" valueType="num">
                                      <p:cBhvr additive="base">
                                        <p:cTn id="167" dur="500" fill="hold"/>
                                        <p:tgtEl>
                                          <p:spTgt spid="14">
                                            <p:txEl>
                                              <p:pRg st="13" end="13"/>
                                            </p:txEl>
                                          </p:spTgt>
                                        </p:tgtEl>
                                        <p:attrNameLst>
                                          <p:attrName>ppt_x</p:attrName>
                                        </p:attrNameLst>
                                      </p:cBhvr>
                                      <p:tavLst>
                                        <p:tav tm="0">
                                          <p:val>
                                            <p:strVal val="#ppt_x"/>
                                          </p:val>
                                        </p:tav>
                                        <p:tav tm="100000">
                                          <p:val>
                                            <p:strVal val="#ppt_x"/>
                                          </p:val>
                                        </p:tav>
                                      </p:tavLst>
                                    </p:anim>
                                    <p:anim calcmode="lin" valueType="num">
                                      <p:cBhvr additive="base">
                                        <p:cTn id="168" dur="500" fill="hold"/>
                                        <p:tgtEl>
                                          <p:spTgt spid="14">
                                            <p:txEl>
                                              <p:pRg st="13" end="13"/>
                                            </p:txEl>
                                          </p:spTgt>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14">
                                            <p:txEl>
                                              <p:pRg st="14" end="14"/>
                                            </p:txEl>
                                          </p:spTgt>
                                        </p:tgtEl>
                                        <p:attrNameLst>
                                          <p:attrName>style.visibility</p:attrName>
                                        </p:attrNameLst>
                                      </p:cBhvr>
                                      <p:to>
                                        <p:strVal val="visible"/>
                                      </p:to>
                                    </p:set>
                                    <p:anim calcmode="lin" valueType="num">
                                      <p:cBhvr additive="base">
                                        <p:cTn id="171" dur="500" fill="hold"/>
                                        <p:tgtEl>
                                          <p:spTgt spid="14">
                                            <p:txEl>
                                              <p:pRg st="14" end="14"/>
                                            </p:txEl>
                                          </p:spTgt>
                                        </p:tgtEl>
                                        <p:attrNameLst>
                                          <p:attrName>ppt_x</p:attrName>
                                        </p:attrNameLst>
                                      </p:cBhvr>
                                      <p:tavLst>
                                        <p:tav tm="0">
                                          <p:val>
                                            <p:strVal val="#ppt_x"/>
                                          </p:val>
                                        </p:tav>
                                        <p:tav tm="100000">
                                          <p:val>
                                            <p:strVal val="#ppt_x"/>
                                          </p:val>
                                        </p:tav>
                                      </p:tavLst>
                                    </p:anim>
                                    <p:anim calcmode="lin" valueType="num">
                                      <p:cBhvr additive="base">
                                        <p:cTn id="172" dur="500" fill="hold"/>
                                        <p:tgtEl>
                                          <p:spTgt spid="14">
                                            <p:txEl>
                                              <p:pRg st="14" end="14"/>
                                            </p:txEl>
                                          </p:spTgt>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14">
                                            <p:txEl>
                                              <p:pRg st="15" end="15"/>
                                            </p:txEl>
                                          </p:spTgt>
                                        </p:tgtEl>
                                        <p:attrNameLst>
                                          <p:attrName>style.visibility</p:attrName>
                                        </p:attrNameLst>
                                      </p:cBhvr>
                                      <p:to>
                                        <p:strVal val="visible"/>
                                      </p:to>
                                    </p:set>
                                    <p:anim calcmode="lin" valueType="num">
                                      <p:cBhvr additive="base">
                                        <p:cTn id="175" dur="500" fill="hold"/>
                                        <p:tgtEl>
                                          <p:spTgt spid="14">
                                            <p:txEl>
                                              <p:pRg st="15" end="15"/>
                                            </p:txEl>
                                          </p:spTgt>
                                        </p:tgtEl>
                                        <p:attrNameLst>
                                          <p:attrName>ppt_x</p:attrName>
                                        </p:attrNameLst>
                                      </p:cBhvr>
                                      <p:tavLst>
                                        <p:tav tm="0">
                                          <p:val>
                                            <p:strVal val="#ppt_x"/>
                                          </p:val>
                                        </p:tav>
                                        <p:tav tm="100000">
                                          <p:val>
                                            <p:strVal val="#ppt_x"/>
                                          </p:val>
                                        </p:tav>
                                      </p:tavLst>
                                    </p:anim>
                                    <p:anim calcmode="lin" valueType="num">
                                      <p:cBhvr additive="base">
                                        <p:cTn id="176" dur="500" fill="hold"/>
                                        <p:tgtEl>
                                          <p:spTgt spid="14">
                                            <p:txEl>
                                              <p:pRg st="15" end="15"/>
                                            </p:txEl>
                                          </p:spTgt>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14">
                                            <p:txEl>
                                              <p:pRg st="16" end="16"/>
                                            </p:txEl>
                                          </p:spTgt>
                                        </p:tgtEl>
                                        <p:attrNameLst>
                                          <p:attrName>style.visibility</p:attrName>
                                        </p:attrNameLst>
                                      </p:cBhvr>
                                      <p:to>
                                        <p:strVal val="visible"/>
                                      </p:to>
                                    </p:set>
                                    <p:anim calcmode="lin" valueType="num">
                                      <p:cBhvr additive="base">
                                        <p:cTn id="179" dur="500" fill="hold"/>
                                        <p:tgtEl>
                                          <p:spTgt spid="14">
                                            <p:txEl>
                                              <p:pRg st="16" end="16"/>
                                            </p:txEl>
                                          </p:spTgt>
                                        </p:tgtEl>
                                        <p:attrNameLst>
                                          <p:attrName>ppt_x</p:attrName>
                                        </p:attrNameLst>
                                      </p:cBhvr>
                                      <p:tavLst>
                                        <p:tav tm="0">
                                          <p:val>
                                            <p:strVal val="#ppt_x"/>
                                          </p:val>
                                        </p:tav>
                                        <p:tav tm="100000">
                                          <p:val>
                                            <p:strVal val="#ppt_x"/>
                                          </p:val>
                                        </p:tav>
                                      </p:tavLst>
                                    </p:anim>
                                    <p:anim calcmode="lin" valueType="num">
                                      <p:cBhvr additive="base">
                                        <p:cTn id="180" dur="500" fill="hold"/>
                                        <p:tgtEl>
                                          <p:spTgt spid="14">
                                            <p:txEl>
                                              <p:pRg st="16" end="16"/>
                                            </p:txEl>
                                          </p:spTgt>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14">
                                            <p:txEl>
                                              <p:pRg st="17" end="17"/>
                                            </p:txEl>
                                          </p:spTgt>
                                        </p:tgtEl>
                                        <p:attrNameLst>
                                          <p:attrName>style.visibility</p:attrName>
                                        </p:attrNameLst>
                                      </p:cBhvr>
                                      <p:to>
                                        <p:strVal val="visible"/>
                                      </p:to>
                                    </p:set>
                                    <p:anim calcmode="lin" valueType="num">
                                      <p:cBhvr additive="base">
                                        <p:cTn id="183" dur="500" fill="hold"/>
                                        <p:tgtEl>
                                          <p:spTgt spid="14">
                                            <p:txEl>
                                              <p:pRg st="17" end="17"/>
                                            </p:txEl>
                                          </p:spTgt>
                                        </p:tgtEl>
                                        <p:attrNameLst>
                                          <p:attrName>ppt_x</p:attrName>
                                        </p:attrNameLst>
                                      </p:cBhvr>
                                      <p:tavLst>
                                        <p:tav tm="0">
                                          <p:val>
                                            <p:strVal val="#ppt_x"/>
                                          </p:val>
                                        </p:tav>
                                        <p:tav tm="100000">
                                          <p:val>
                                            <p:strVal val="#ppt_x"/>
                                          </p:val>
                                        </p:tav>
                                      </p:tavLst>
                                    </p:anim>
                                    <p:anim calcmode="lin" valueType="num">
                                      <p:cBhvr additive="base">
                                        <p:cTn id="184" dur="500" fill="hold"/>
                                        <p:tgtEl>
                                          <p:spTgt spid="14">
                                            <p:txEl>
                                              <p:pRg st="17" end="1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14" grpId="0" uiExpand="1" build="p"/>
      <p:bldP spid="5" grpId="0" animBg="1"/>
      <p:bldP spid="5" grpId="1" animBg="1"/>
      <p:bldP spid="6" grpId="0" animBg="1"/>
      <p:bldP spid="6"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68346"/>
          </a:xfrm>
        </p:spPr>
        <p:txBody>
          <a:bodyPr/>
          <a:lstStyle/>
          <a:p>
            <a:r>
              <a:rPr lang="el-GR" sz="3200" b="1" dirty="0" smtClean="0">
                <a:latin typeface="Times New Roman" pitchFamily="18" charset="0"/>
                <a:cs typeface="Times New Roman" pitchFamily="18" charset="0"/>
              </a:rPr>
              <a:t>ΛΙΣΤΕΣ</a:t>
            </a:r>
            <a:endParaRPr lang="el-GR" sz="3200" b="1" dirty="0">
              <a:latin typeface="Times New Roman" pitchFamily="18" charset="0"/>
              <a:cs typeface="Times New Roman" pitchFamily="18" charset="0"/>
            </a:endParaRPr>
          </a:p>
        </p:txBody>
      </p:sp>
      <p:sp>
        <p:nvSpPr>
          <p:cNvPr id="3" name="2 - Θέση κειμένου"/>
          <p:cNvSpPr>
            <a:spLocks noGrp="1"/>
          </p:cNvSpPr>
          <p:nvPr>
            <p:ph type="body" idx="1"/>
          </p:nvPr>
        </p:nvSpPr>
        <p:spPr>
          <a:xfrm>
            <a:off x="428596" y="1142984"/>
            <a:ext cx="4040188" cy="500066"/>
          </a:xfrm>
        </p:spPr>
        <p:txBody>
          <a:bodyPr/>
          <a:lstStyle/>
          <a:p>
            <a:r>
              <a:rPr lang="el-GR" dirty="0" smtClean="0"/>
              <a:t>ΟΡΙΣΜΟΣ</a:t>
            </a:r>
            <a:endParaRPr lang="el-GR" dirty="0"/>
          </a:p>
        </p:txBody>
      </p:sp>
      <p:sp>
        <p:nvSpPr>
          <p:cNvPr id="4" name="3 - Θέση περιεχομένου"/>
          <p:cNvSpPr>
            <a:spLocks noGrp="1"/>
          </p:cNvSpPr>
          <p:nvPr>
            <p:ph sz="half" idx="2"/>
          </p:nvPr>
        </p:nvSpPr>
        <p:spPr>
          <a:xfrm>
            <a:off x="457200" y="1714488"/>
            <a:ext cx="8186766" cy="4786346"/>
          </a:xfrm>
        </p:spPr>
        <p:txBody>
          <a:bodyPr>
            <a:normAutofit fontScale="92500" lnSpcReduction="20000"/>
          </a:bodyPr>
          <a:lstStyle/>
          <a:p>
            <a:r>
              <a:rPr lang="el-GR" dirty="0" smtClean="0"/>
              <a:t>Μια απλά συνδεδεμένη λίστα είναι ένα σύνολο κόμβων διατεταγμένων γραμμικά (ο ένας μετά τον άλλο ). Κάθε κόμβος περιέχει εκτός από τα </a:t>
            </a:r>
            <a:r>
              <a:rPr lang="el-GR" dirty="0" smtClean="0">
                <a:solidFill>
                  <a:srgbClr val="FF0000"/>
                </a:solidFill>
              </a:rPr>
              <a:t>δεδομένα </a:t>
            </a:r>
            <a:r>
              <a:rPr lang="el-GR" dirty="0" smtClean="0"/>
              <a:t>του και </a:t>
            </a:r>
            <a:r>
              <a:rPr lang="el-GR" dirty="0" smtClean="0">
                <a:solidFill>
                  <a:srgbClr val="FF0000"/>
                </a:solidFill>
              </a:rPr>
              <a:t>έναν δείκτη </a:t>
            </a:r>
            <a:r>
              <a:rPr lang="el-GR" dirty="0" smtClean="0"/>
              <a:t>που δείχνει προς τον επόμενο κόμβο.</a:t>
            </a:r>
          </a:p>
          <a:p>
            <a:r>
              <a:rPr lang="el-GR" dirty="0" smtClean="0"/>
              <a:t>Το μέγεθος της λίστας </a:t>
            </a:r>
            <a:r>
              <a:rPr lang="el-GR" dirty="0" smtClean="0">
                <a:solidFill>
                  <a:srgbClr val="FF0000"/>
                </a:solidFill>
              </a:rPr>
              <a:t>δεν είναι σταθερό  </a:t>
            </a:r>
            <a:r>
              <a:rPr lang="el-GR" dirty="0" smtClean="0"/>
              <a:t>(δεν είναι στατική αλλά δυναμική δομή δεδομένων) επιτρέπεται η εισαγωγή και η διαγραφή στοιχείων  (κόμβων ) σε αυτήν.</a:t>
            </a:r>
          </a:p>
          <a:p>
            <a:r>
              <a:rPr lang="el-GR" dirty="0" smtClean="0"/>
              <a:t>Οι θέσεις μνήμης τις οποίες καταλαμβάνει μια λίστα συνήθως είναι </a:t>
            </a:r>
            <a:r>
              <a:rPr lang="el-GR" dirty="0" smtClean="0">
                <a:solidFill>
                  <a:srgbClr val="FF0000"/>
                </a:solidFill>
              </a:rPr>
              <a:t>μη συνεχόμενες</a:t>
            </a:r>
            <a:r>
              <a:rPr lang="el-GR" dirty="0" smtClean="0"/>
              <a:t>.</a:t>
            </a:r>
          </a:p>
          <a:p>
            <a:r>
              <a:rPr lang="el-GR" dirty="0" smtClean="0"/>
              <a:t>Τα στοιχεία μιας λίστας είναι </a:t>
            </a:r>
            <a:r>
              <a:rPr lang="el-GR" dirty="0" smtClean="0">
                <a:solidFill>
                  <a:srgbClr val="FF0000"/>
                </a:solidFill>
              </a:rPr>
              <a:t>του ίδιου τύπου</a:t>
            </a:r>
            <a:r>
              <a:rPr lang="el-GR" dirty="0" smtClean="0"/>
              <a:t>.</a:t>
            </a:r>
          </a:p>
          <a:p>
            <a:r>
              <a:rPr lang="el-GR" dirty="0" smtClean="0"/>
              <a:t>Οι κόμβοι μιας λίστας </a:t>
            </a:r>
            <a:r>
              <a:rPr lang="el-GR" dirty="0" smtClean="0">
                <a:solidFill>
                  <a:srgbClr val="FF0000"/>
                </a:solidFill>
              </a:rPr>
              <a:t>δεν έχουν ονόματα</a:t>
            </a:r>
            <a:r>
              <a:rPr lang="el-GR" dirty="0" smtClean="0"/>
              <a:t>. Γνωρίζουμε μόνο τις διευθύνσεις τους που είναι αποθηκευμένες στους προηγούμενους κόμβους.</a:t>
            </a:r>
          </a:p>
          <a:p>
            <a:r>
              <a:rPr lang="el-GR" dirty="0" smtClean="0"/>
              <a:t>Η λίστα είναι δομή δεδομένων γραμμικής προσπέλασης, όπως η ουρά και η στοίβα.</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additive="base">
                                        <p:cTn id="2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 calcmode="lin" valueType="num">
                                      <p:cBhvr additive="base">
                                        <p:cTn id="2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anim calcmode="lin" valueType="num">
                                      <p:cBhvr additive="base">
                                        <p:cTn id="3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4">
                                            <p:txEl>
                                              <p:pRg st="3" end="3"/>
                                            </p:txEl>
                                          </p:spTgt>
                                        </p:tgtEl>
                                        <p:attrNameLst>
                                          <p:attrName>style.visibility</p:attrName>
                                        </p:attrNameLst>
                                      </p:cBhvr>
                                      <p:to>
                                        <p:strVal val="visible"/>
                                      </p:to>
                                    </p:set>
                                    <p:anim calcmode="lin" valueType="num">
                                      <p:cBhvr additive="base">
                                        <p:cTn id="3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4">
                                            <p:txEl>
                                              <p:pRg st="4" end="4"/>
                                            </p:txEl>
                                          </p:spTgt>
                                        </p:tgtEl>
                                        <p:attrNameLst>
                                          <p:attrName>style.visibility</p:attrName>
                                        </p:attrNameLst>
                                      </p:cBhvr>
                                      <p:to>
                                        <p:strVal val="visible"/>
                                      </p:to>
                                    </p:set>
                                    <p:anim calcmode="lin" valueType="num">
                                      <p:cBhvr additive="base">
                                        <p:cTn id="4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4">
                                            <p:txEl>
                                              <p:pRg st="5" end="5"/>
                                            </p:txEl>
                                          </p:spTgt>
                                        </p:tgtEl>
                                        <p:attrNameLst>
                                          <p:attrName>style.visibility</p:attrName>
                                        </p:attrNameLst>
                                      </p:cBhvr>
                                      <p:to>
                                        <p:strVal val="visible"/>
                                      </p:to>
                                    </p:set>
                                    <p:anim calcmode="lin" valueType="num">
                                      <p:cBhvr additive="base">
                                        <p:cTn id="5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39784"/>
          </a:xfrm>
        </p:spPr>
        <p:txBody>
          <a:bodyPr>
            <a:normAutofit/>
          </a:bodyPr>
          <a:lstStyle/>
          <a:p>
            <a:r>
              <a:rPr lang="el-GR" sz="3200" b="1" dirty="0" smtClean="0">
                <a:solidFill>
                  <a:srgbClr val="FF0000"/>
                </a:solidFill>
                <a:latin typeface="Times New Roman" pitchFamily="18" charset="0"/>
                <a:cs typeface="Times New Roman" pitchFamily="18" charset="0"/>
              </a:rPr>
              <a:t>ΣΤΟΙΧΕΙΑ ΛΙΣΤΑΣ</a:t>
            </a:r>
            <a:endParaRPr lang="el-GR" sz="3200" b="1" dirty="0">
              <a:solidFill>
                <a:srgbClr val="FF0000"/>
              </a:solidFill>
              <a:latin typeface="Times New Roman" pitchFamily="18" charset="0"/>
              <a:cs typeface="Times New Roman" pitchFamily="18" charset="0"/>
            </a:endParaRPr>
          </a:p>
        </p:txBody>
      </p:sp>
      <p:sp>
        <p:nvSpPr>
          <p:cNvPr id="3" name="2 - Θέση κειμένου"/>
          <p:cNvSpPr>
            <a:spLocks noGrp="1"/>
          </p:cNvSpPr>
          <p:nvPr>
            <p:ph type="body" idx="1"/>
          </p:nvPr>
        </p:nvSpPr>
        <p:spPr>
          <a:xfrm>
            <a:off x="642910" y="1214422"/>
            <a:ext cx="3640164" cy="428628"/>
          </a:xfrm>
        </p:spPr>
        <p:txBody>
          <a:bodyPr>
            <a:normAutofit lnSpcReduction="10000"/>
          </a:bodyPr>
          <a:lstStyle/>
          <a:p>
            <a:r>
              <a:rPr lang="el-GR" dirty="0" smtClean="0"/>
              <a:t>Δείκτες</a:t>
            </a:r>
            <a:endParaRPr lang="el-GR" dirty="0"/>
          </a:p>
        </p:txBody>
      </p:sp>
      <p:sp>
        <p:nvSpPr>
          <p:cNvPr id="4" name="3 - Θέση περιεχομένου"/>
          <p:cNvSpPr>
            <a:spLocks noGrp="1"/>
          </p:cNvSpPr>
          <p:nvPr>
            <p:ph sz="half" idx="2"/>
          </p:nvPr>
        </p:nvSpPr>
        <p:spPr>
          <a:xfrm>
            <a:off x="357158" y="1643050"/>
            <a:ext cx="4040188" cy="3951288"/>
          </a:xfrm>
        </p:spPr>
        <p:txBody>
          <a:bodyPr>
            <a:normAutofit fontScale="85000" lnSpcReduction="10000"/>
          </a:bodyPr>
          <a:lstStyle/>
          <a:p>
            <a:r>
              <a:rPr lang="el-GR" dirty="0" smtClean="0"/>
              <a:t>Ο δείκτης του τελευταίου κόμβου δεν δείχνει σε κάποιον κόμβο </a:t>
            </a:r>
            <a:r>
              <a:rPr lang="el-GR" dirty="0" smtClean="0">
                <a:solidFill>
                  <a:srgbClr val="FF0000"/>
                </a:solidFill>
              </a:rPr>
              <a:t>(τιμή </a:t>
            </a:r>
            <a:r>
              <a:rPr lang="en-US" dirty="0" smtClean="0">
                <a:solidFill>
                  <a:srgbClr val="FF0000"/>
                </a:solidFill>
              </a:rPr>
              <a:t>NULL</a:t>
            </a:r>
            <a:r>
              <a:rPr lang="el-GR" dirty="0" smtClean="0">
                <a:solidFill>
                  <a:srgbClr val="FF0000"/>
                </a:solidFill>
              </a:rPr>
              <a:t>) </a:t>
            </a:r>
            <a:r>
              <a:rPr lang="el-GR" dirty="0" smtClean="0"/>
              <a:t>και αναπαρίσταται συμβολικά με το σύμβολο «●».</a:t>
            </a:r>
          </a:p>
          <a:p>
            <a:r>
              <a:rPr lang="el-GR" dirty="0" smtClean="0"/>
              <a:t>Για να προσπελάσουμε τους κόμβους μιας συνδεδεμένης λίστας απαιτείται να γνωρίζουμε την διεύθυνση (θέση μνήμης ) του πρώτου κόμβου της λίστας. Η διεύθυνση αυτή αποθηκεύεται σε ειδική μεταβλητή που ονομάζεται </a:t>
            </a:r>
            <a:r>
              <a:rPr lang="el-GR" dirty="0" smtClean="0">
                <a:solidFill>
                  <a:srgbClr val="FF0000"/>
                </a:solidFill>
              </a:rPr>
              <a:t>Κεφαλή (</a:t>
            </a:r>
            <a:r>
              <a:rPr lang="en-US" dirty="0" smtClean="0">
                <a:solidFill>
                  <a:srgbClr val="FF0000"/>
                </a:solidFill>
              </a:rPr>
              <a:t>Head) </a:t>
            </a:r>
            <a:r>
              <a:rPr lang="el-GR" dirty="0" smtClean="0"/>
              <a:t>και δεν περιέχει δεδομένα. </a:t>
            </a:r>
            <a:endParaRPr lang="el-GR" dirty="0"/>
          </a:p>
        </p:txBody>
      </p:sp>
      <p:sp>
        <p:nvSpPr>
          <p:cNvPr id="5" name="4 - Θέση κειμένου"/>
          <p:cNvSpPr>
            <a:spLocks noGrp="1"/>
          </p:cNvSpPr>
          <p:nvPr>
            <p:ph type="body" sz="quarter" idx="3"/>
          </p:nvPr>
        </p:nvSpPr>
        <p:spPr>
          <a:xfrm>
            <a:off x="5000628" y="1214422"/>
            <a:ext cx="3686172" cy="428628"/>
          </a:xfrm>
        </p:spPr>
        <p:txBody>
          <a:bodyPr>
            <a:normAutofit lnSpcReduction="10000"/>
          </a:bodyPr>
          <a:lstStyle/>
          <a:p>
            <a:r>
              <a:rPr lang="el-GR" dirty="0" smtClean="0"/>
              <a:t>Κόμβοι</a:t>
            </a:r>
            <a:endParaRPr lang="el-GR" dirty="0"/>
          </a:p>
        </p:txBody>
      </p:sp>
      <p:sp>
        <p:nvSpPr>
          <p:cNvPr id="6" name="5 - Θέση περιεχομένου"/>
          <p:cNvSpPr>
            <a:spLocks noGrp="1"/>
          </p:cNvSpPr>
          <p:nvPr>
            <p:ph sz="quarter" idx="4"/>
          </p:nvPr>
        </p:nvSpPr>
        <p:spPr>
          <a:xfrm>
            <a:off x="4643438" y="1643050"/>
            <a:ext cx="4041775" cy="3951288"/>
          </a:xfrm>
        </p:spPr>
        <p:txBody>
          <a:bodyPr>
            <a:normAutofit fontScale="92500" lnSpcReduction="20000"/>
          </a:bodyPr>
          <a:lstStyle/>
          <a:p>
            <a:r>
              <a:rPr lang="el-GR" dirty="0" smtClean="0"/>
              <a:t>Κάθε κόμβος αποτελείται από δύο κύρια τμήματα ,τα </a:t>
            </a:r>
            <a:r>
              <a:rPr lang="el-GR" dirty="0" smtClean="0">
                <a:solidFill>
                  <a:srgbClr val="FF0000"/>
                </a:solidFill>
              </a:rPr>
              <a:t>δεδομένα</a:t>
            </a:r>
            <a:r>
              <a:rPr lang="el-GR" dirty="0" smtClean="0"/>
              <a:t> και την </a:t>
            </a:r>
            <a:r>
              <a:rPr lang="el-GR" dirty="0" smtClean="0">
                <a:solidFill>
                  <a:srgbClr val="FF0000"/>
                </a:solidFill>
              </a:rPr>
              <a:t>διεύθυνση (δείκτη) </a:t>
            </a:r>
            <a:r>
              <a:rPr lang="el-GR" dirty="0" smtClean="0"/>
              <a:t>του επόμενου κόμβου με τον οποίο συνδέεται. Ο δείκτης αποτελεί έναν ιδιαίτερο τύπο δεδομένων , δεν λαμβάνει ακέραιες ή πραγματικές τιμές αλλά διευθύνσεις στην κύρια μνήμη και χρησιμοποιείται για την σύνδεση  των κόμβων που είναι αποθηκευμένοι σε μη συνεχόμενες θέσεις μνήμης.</a:t>
            </a:r>
            <a:endParaRPr lang="el-GR" dirty="0"/>
          </a:p>
        </p:txBody>
      </p:sp>
      <p:grpSp>
        <p:nvGrpSpPr>
          <p:cNvPr id="18" name="17 - Ομάδα"/>
          <p:cNvGrpSpPr/>
          <p:nvPr/>
        </p:nvGrpSpPr>
        <p:grpSpPr>
          <a:xfrm>
            <a:off x="214282" y="5572140"/>
            <a:ext cx="8277284" cy="869398"/>
            <a:chOff x="214282" y="5572140"/>
            <a:chExt cx="8277284" cy="869398"/>
          </a:xfrm>
        </p:grpSpPr>
        <p:cxnSp>
          <p:nvCxnSpPr>
            <p:cNvPr id="16" name="15 - Ευθύγραμμο βέλος σύνδεσης"/>
            <p:cNvCxnSpPr>
              <a:stCxn id="14" idx="3"/>
            </p:cNvCxnSpPr>
            <p:nvPr/>
          </p:nvCxnSpPr>
          <p:spPr>
            <a:xfrm>
              <a:off x="3357554" y="6256872"/>
              <a:ext cx="571504" cy="29648"/>
            </a:xfrm>
            <a:prstGeom prst="straightConnector1">
              <a:avLst/>
            </a:prstGeom>
            <a:ln w="15875" cmpd="sng">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37" name="36 - Ομάδα"/>
            <p:cNvGrpSpPr/>
            <p:nvPr/>
          </p:nvGrpSpPr>
          <p:grpSpPr>
            <a:xfrm>
              <a:off x="214282" y="5572140"/>
              <a:ext cx="8277284" cy="869398"/>
              <a:chOff x="214282" y="5572140"/>
              <a:chExt cx="8277284" cy="869398"/>
            </a:xfrm>
          </p:grpSpPr>
          <p:cxnSp>
            <p:nvCxnSpPr>
              <p:cNvPr id="28" name="27 - Ευθύγραμμο βέλος σύνδεσης"/>
              <p:cNvCxnSpPr/>
              <p:nvPr/>
            </p:nvCxnSpPr>
            <p:spPr>
              <a:xfrm>
                <a:off x="6215074" y="6215082"/>
                <a:ext cx="571504" cy="29648"/>
              </a:xfrm>
              <a:prstGeom prst="straightConnector1">
                <a:avLst/>
              </a:prstGeom>
              <a:ln w="15875" cmpd="sng">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1" name="10 - TextBox"/>
              <p:cNvSpPr txBox="1"/>
              <p:nvPr/>
            </p:nvSpPr>
            <p:spPr>
              <a:xfrm>
                <a:off x="214282" y="5572140"/>
                <a:ext cx="785818" cy="369332"/>
              </a:xfrm>
              <a:prstGeom prst="rect">
                <a:avLst/>
              </a:prstGeom>
              <a:solidFill>
                <a:schemeClr val="accent1"/>
              </a:solidFill>
              <a:ln>
                <a:solidFill>
                  <a:schemeClr val="accent1"/>
                </a:solidFill>
              </a:ln>
            </p:spPr>
            <p:txBody>
              <a:bodyPr wrap="square" rtlCol="0">
                <a:spAutoFit/>
              </a:bodyPr>
              <a:lstStyle/>
              <a:p>
                <a:r>
                  <a:rPr lang="en-US" dirty="0" smtClean="0"/>
                  <a:t>Head</a:t>
                </a:r>
                <a:endParaRPr lang="el-GR" dirty="0"/>
              </a:p>
            </p:txBody>
          </p:sp>
          <p:sp>
            <p:nvSpPr>
              <p:cNvPr id="12" name="11 - TextBox"/>
              <p:cNvSpPr txBox="1"/>
              <p:nvPr/>
            </p:nvSpPr>
            <p:spPr>
              <a:xfrm>
                <a:off x="1071538" y="6072206"/>
                <a:ext cx="1285884" cy="369332"/>
              </a:xfrm>
              <a:prstGeom prst="rect">
                <a:avLst/>
              </a:prstGeom>
              <a:solidFill>
                <a:schemeClr val="accent1">
                  <a:lumMod val="60000"/>
                  <a:lumOff val="40000"/>
                </a:schemeClr>
              </a:solidFill>
              <a:ln>
                <a:solidFill>
                  <a:schemeClr val="accent1"/>
                </a:solidFill>
              </a:ln>
            </p:spPr>
            <p:txBody>
              <a:bodyPr wrap="square" rtlCol="0">
                <a:spAutoFit/>
              </a:bodyPr>
              <a:lstStyle/>
              <a:p>
                <a:r>
                  <a:rPr lang="el-GR" dirty="0" smtClean="0"/>
                  <a:t>ΔΕΔΟΜΕΝΑ</a:t>
                </a:r>
              </a:p>
            </p:txBody>
          </p:sp>
          <p:sp>
            <p:nvSpPr>
              <p:cNvPr id="14" name="13 - TextBox"/>
              <p:cNvSpPr txBox="1"/>
              <p:nvPr/>
            </p:nvSpPr>
            <p:spPr>
              <a:xfrm>
                <a:off x="2357422" y="6072206"/>
                <a:ext cx="1000132"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ΔΕΙΚΤΗΣ</a:t>
                </a:r>
                <a:endParaRPr lang="el-GR" dirty="0"/>
              </a:p>
            </p:txBody>
          </p:sp>
          <p:sp>
            <p:nvSpPr>
              <p:cNvPr id="22" name="21 - TextBox"/>
              <p:cNvSpPr txBox="1"/>
              <p:nvPr/>
            </p:nvSpPr>
            <p:spPr>
              <a:xfrm>
                <a:off x="3929058" y="6072206"/>
                <a:ext cx="1285884" cy="369332"/>
              </a:xfrm>
              <a:prstGeom prst="rect">
                <a:avLst/>
              </a:prstGeom>
              <a:solidFill>
                <a:schemeClr val="accent1">
                  <a:lumMod val="60000"/>
                  <a:lumOff val="40000"/>
                </a:schemeClr>
              </a:solidFill>
              <a:ln>
                <a:solidFill>
                  <a:schemeClr val="accent1"/>
                </a:solidFill>
              </a:ln>
            </p:spPr>
            <p:txBody>
              <a:bodyPr wrap="square" rtlCol="0">
                <a:spAutoFit/>
              </a:bodyPr>
              <a:lstStyle/>
              <a:p>
                <a:r>
                  <a:rPr lang="el-GR" dirty="0" smtClean="0"/>
                  <a:t>ΔΕΔΟΜΕΝΑ</a:t>
                </a:r>
              </a:p>
            </p:txBody>
          </p:sp>
          <p:sp>
            <p:nvSpPr>
              <p:cNvPr id="23" name="22 - TextBox"/>
              <p:cNvSpPr txBox="1"/>
              <p:nvPr/>
            </p:nvSpPr>
            <p:spPr>
              <a:xfrm>
                <a:off x="5214942" y="6072206"/>
                <a:ext cx="1000132"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ΔΕΙΚΤΗΣ</a:t>
                </a:r>
                <a:endParaRPr lang="el-GR" dirty="0"/>
              </a:p>
            </p:txBody>
          </p:sp>
          <p:sp>
            <p:nvSpPr>
              <p:cNvPr id="26" name="25 - TextBox"/>
              <p:cNvSpPr txBox="1"/>
              <p:nvPr/>
            </p:nvSpPr>
            <p:spPr>
              <a:xfrm>
                <a:off x="6786578" y="6072206"/>
                <a:ext cx="1285884" cy="369332"/>
              </a:xfrm>
              <a:prstGeom prst="rect">
                <a:avLst/>
              </a:prstGeom>
              <a:solidFill>
                <a:schemeClr val="accent1">
                  <a:lumMod val="60000"/>
                  <a:lumOff val="40000"/>
                </a:schemeClr>
              </a:solidFill>
              <a:ln>
                <a:solidFill>
                  <a:schemeClr val="accent1"/>
                </a:solidFill>
              </a:ln>
            </p:spPr>
            <p:txBody>
              <a:bodyPr wrap="square" rtlCol="0">
                <a:spAutoFit/>
              </a:bodyPr>
              <a:lstStyle/>
              <a:p>
                <a:r>
                  <a:rPr lang="el-GR" dirty="0" smtClean="0"/>
                  <a:t>ΔΕΔΟΜΕΝΑ</a:t>
                </a:r>
              </a:p>
            </p:txBody>
          </p:sp>
          <p:sp>
            <p:nvSpPr>
              <p:cNvPr id="32" name="31 - TextBox"/>
              <p:cNvSpPr txBox="1"/>
              <p:nvPr/>
            </p:nvSpPr>
            <p:spPr>
              <a:xfrm>
                <a:off x="8072462" y="6072206"/>
                <a:ext cx="419104"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a:t>
                </a:r>
                <a:endParaRPr lang="el-GR" dirty="0"/>
              </a:p>
            </p:txBody>
          </p:sp>
          <p:cxnSp>
            <p:nvCxnSpPr>
              <p:cNvPr id="34" name="33 - Shape"/>
              <p:cNvCxnSpPr>
                <a:stCxn id="11" idx="2"/>
                <a:endCxn id="12" idx="1"/>
              </p:cNvCxnSpPr>
              <p:nvPr/>
            </p:nvCxnSpPr>
            <p:spPr>
              <a:xfrm rot="16200000" flipH="1">
                <a:off x="681664" y="5866998"/>
                <a:ext cx="315400" cy="464347"/>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4">
                                            <p:txEl>
                                              <p:pRg st="0" end="0"/>
                                            </p:txEl>
                                          </p:spTgt>
                                        </p:tgtEl>
                                        <p:attrNameLst>
                                          <p:attrName>style.visibility</p:attrName>
                                        </p:attrNameLst>
                                      </p:cBhvr>
                                      <p:to>
                                        <p:strVal val="visible"/>
                                      </p:to>
                                    </p:set>
                                    <p:anim calcmode="lin" valueType="num">
                                      <p:cBhvr additive="base">
                                        <p:cTn id="20"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4">
                                            <p:txEl>
                                              <p:pRg st="1" end="1"/>
                                            </p:txEl>
                                          </p:spTgt>
                                        </p:tgtEl>
                                        <p:attrNameLst>
                                          <p:attrName>style.visibility</p:attrName>
                                        </p:attrNameLst>
                                      </p:cBhvr>
                                      <p:to>
                                        <p:strVal val="visible"/>
                                      </p:to>
                                    </p:set>
                                    <p:anim calcmode="lin" valueType="num">
                                      <p:cBhvr additive="base">
                                        <p:cTn id="26"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 calcmode="lin" valueType="num">
                                      <p:cBhvr additive="base">
                                        <p:cTn id="32"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6">
                                            <p:txEl>
                                              <p:pRg st="0" end="0"/>
                                            </p:txEl>
                                          </p:spTgt>
                                        </p:tgtEl>
                                        <p:attrNameLst>
                                          <p:attrName>style.visibility</p:attrName>
                                        </p:attrNameLst>
                                      </p:cBhvr>
                                      <p:to>
                                        <p:strVal val="visible"/>
                                      </p:to>
                                    </p:set>
                                    <p:anim calcmode="lin" valueType="num">
                                      <p:cBhvr additive="base">
                                        <p:cTn id="38"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18"/>
                                        </p:tgtEl>
                                        <p:attrNameLst>
                                          <p:attrName>style.visibility</p:attrName>
                                        </p:attrNameLst>
                                      </p:cBhvr>
                                      <p:to>
                                        <p:strVal val="visible"/>
                                      </p:to>
                                    </p:set>
                                    <p:anim calcmode="lin" valueType="num">
                                      <p:cBhvr additive="base">
                                        <p:cTn id="44" dur="500" fill="hold"/>
                                        <p:tgtEl>
                                          <p:spTgt spid="18"/>
                                        </p:tgtEl>
                                        <p:attrNameLst>
                                          <p:attrName>ppt_x</p:attrName>
                                        </p:attrNameLst>
                                      </p:cBhvr>
                                      <p:tavLst>
                                        <p:tav tm="0">
                                          <p:val>
                                            <p:strVal val="#ppt_x"/>
                                          </p:val>
                                        </p:tav>
                                        <p:tav tm="100000">
                                          <p:val>
                                            <p:strVal val="#ppt_x"/>
                                          </p:val>
                                        </p:tav>
                                      </p:tavLst>
                                    </p:anim>
                                    <p:anim calcmode="lin" valueType="num">
                                      <p:cBhvr additive="base">
                                        <p:cTn id="45"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P spid="5" grpId="0" build="p"/>
      <p:bldP spid="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b="1" dirty="0" smtClean="0">
                <a:latin typeface="Times New Roman" pitchFamily="18" charset="0"/>
                <a:cs typeface="Times New Roman" pitchFamily="18" charset="0"/>
              </a:rPr>
              <a:t>ΛΕΙΤΟΥΡΓΙΕΣ</a:t>
            </a:r>
            <a:r>
              <a:rPr lang="el-GR" b="1" dirty="0" smtClean="0"/>
              <a:t/>
            </a:r>
            <a:br>
              <a:rPr lang="el-GR" b="1" dirty="0" smtClean="0"/>
            </a:br>
            <a:endParaRPr lang="el-GR" b="1" dirty="0"/>
          </a:p>
        </p:txBody>
      </p:sp>
      <p:sp>
        <p:nvSpPr>
          <p:cNvPr id="3" name="2 - Θέση κειμένου"/>
          <p:cNvSpPr>
            <a:spLocks noGrp="1"/>
          </p:cNvSpPr>
          <p:nvPr>
            <p:ph type="body" idx="1"/>
          </p:nvPr>
        </p:nvSpPr>
        <p:spPr>
          <a:xfrm>
            <a:off x="571472" y="1142984"/>
            <a:ext cx="3286148" cy="782638"/>
          </a:xfrm>
        </p:spPr>
        <p:txBody>
          <a:bodyPr>
            <a:normAutofit/>
          </a:bodyPr>
          <a:lstStyle/>
          <a:p>
            <a:r>
              <a:rPr lang="el-GR" dirty="0" smtClean="0">
                <a:solidFill>
                  <a:srgbClr val="FF0000"/>
                </a:solidFill>
              </a:rPr>
              <a:t>ΔΙΑΣΧΙΣΗ/ΠΡΟΣΠΕΛΑΣΗ</a:t>
            </a:r>
            <a:endParaRPr lang="el-GR" dirty="0">
              <a:solidFill>
                <a:srgbClr val="FF0000"/>
              </a:solidFill>
            </a:endParaRPr>
          </a:p>
        </p:txBody>
      </p:sp>
      <p:sp>
        <p:nvSpPr>
          <p:cNvPr id="4" name="3 - Θέση περιεχομένου"/>
          <p:cNvSpPr>
            <a:spLocks noGrp="1"/>
          </p:cNvSpPr>
          <p:nvPr>
            <p:ph sz="half" idx="2"/>
          </p:nvPr>
        </p:nvSpPr>
        <p:spPr>
          <a:xfrm>
            <a:off x="285720" y="1928802"/>
            <a:ext cx="3643338" cy="4357718"/>
          </a:xfrm>
        </p:spPr>
        <p:txBody>
          <a:bodyPr>
            <a:normAutofit fontScale="55000" lnSpcReduction="20000"/>
          </a:bodyPr>
          <a:lstStyle/>
          <a:p>
            <a:r>
              <a:rPr lang="el-GR" sz="3300" dirty="0" smtClean="0"/>
              <a:t>Για να προσπελάσουμε έναν κόμβο πρέπει να ξεκινήσουμε από την Κεφαλή για να οδηγηθούμε στον πρώτο κόμβο. Επομένως για να εντοπίσουμε κάποιους από τους ενδιάμεσους πρέπει να ξεκινήσουμε από τον πρώτο και να ακολουθήσουμε τους δείκτες με την σειρά μέχρι να φτάσουμε στον επιθυμητό κόμβο. Αυτή η προσπέλαση ονομάζεται </a:t>
            </a:r>
            <a:r>
              <a:rPr lang="el-GR" sz="3300" dirty="0" smtClean="0">
                <a:solidFill>
                  <a:srgbClr val="FF0000"/>
                </a:solidFill>
              </a:rPr>
              <a:t>διάσχιση. </a:t>
            </a:r>
          </a:p>
          <a:p>
            <a:r>
              <a:rPr lang="el-GR" sz="3300" dirty="0" smtClean="0"/>
              <a:t>Δεν μπορεί να γίνει απευθείας προσπέλαση όπως στον πίνακα. Αυτό οφείλεται στο ότι η λίστα είναι δομή δεδομένων </a:t>
            </a:r>
            <a:r>
              <a:rPr lang="el-GR" sz="3300" dirty="0" smtClean="0">
                <a:solidFill>
                  <a:srgbClr val="FF0000"/>
                </a:solidFill>
              </a:rPr>
              <a:t>γραμμικής</a:t>
            </a:r>
            <a:r>
              <a:rPr lang="el-GR" sz="3300" dirty="0" smtClean="0"/>
              <a:t> προσπέλασης.</a:t>
            </a:r>
          </a:p>
          <a:p>
            <a:endParaRPr lang="el-GR" dirty="0"/>
          </a:p>
        </p:txBody>
      </p:sp>
      <p:sp>
        <p:nvSpPr>
          <p:cNvPr id="9" name="3 - Θέση περιεχομένου"/>
          <p:cNvSpPr>
            <a:spLocks noGrp="1"/>
          </p:cNvSpPr>
          <p:nvPr>
            <p:ph sz="half" idx="2"/>
          </p:nvPr>
        </p:nvSpPr>
        <p:spPr>
          <a:xfrm>
            <a:off x="3786182" y="1928802"/>
            <a:ext cx="2571768" cy="3951288"/>
          </a:xfrm>
        </p:spPr>
        <p:txBody>
          <a:bodyPr>
            <a:normAutofit/>
          </a:bodyPr>
          <a:lstStyle/>
          <a:p>
            <a:r>
              <a:rPr lang="el-GR" sz="1800" dirty="0" smtClean="0"/>
              <a:t>Για την </a:t>
            </a:r>
            <a:r>
              <a:rPr lang="el-GR" sz="1800" dirty="0" smtClean="0">
                <a:solidFill>
                  <a:srgbClr val="FF0000"/>
                </a:solidFill>
              </a:rPr>
              <a:t>εισαγωγή </a:t>
            </a:r>
            <a:r>
              <a:rPr lang="el-GR" sz="1800" dirty="0" smtClean="0"/>
              <a:t>νέου κόμβου πρέπει ο δείκτης του προηγούμενου της εισαγωγής κόμβου, να δείχνει στον νέο κόμβο και ο δείκτης του νέου κόμβου να δείχνει στον επόμενο της εισαγωγής .</a:t>
            </a:r>
            <a:endParaRPr lang="el-GR" sz="1800" dirty="0"/>
          </a:p>
        </p:txBody>
      </p:sp>
      <p:sp>
        <p:nvSpPr>
          <p:cNvPr id="10" name="3 - Θέση περιεχομένου"/>
          <p:cNvSpPr>
            <a:spLocks noGrp="1"/>
          </p:cNvSpPr>
          <p:nvPr>
            <p:ph sz="half" idx="2"/>
          </p:nvPr>
        </p:nvSpPr>
        <p:spPr>
          <a:xfrm>
            <a:off x="6143604" y="1928802"/>
            <a:ext cx="2857552" cy="3000396"/>
          </a:xfrm>
        </p:spPr>
        <p:txBody>
          <a:bodyPr>
            <a:normAutofit/>
          </a:bodyPr>
          <a:lstStyle/>
          <a:p>
            <a:r>
              <a:rPr lang="el-GR" sz="1800" dirty="0" smtClean="0"/>
              <a:t>Για την </a:t>
            </a:r>
            <a:r>
              <a:rPr lang="el-GR" sz="1800" dirty="0" smtClean="0">
                <a:solidFill>
                  <a:srgbClr val="FF0000"/>
                </a:solidFill>
              </a:rPr>
              <a:t>διαγραφή</a:t>
            </a:r>
            <a:r>
              <a:rPr lang="el-GR" sz="1800" dirty="0" smtClean="0"/>
              <a:t> ενός κόμβου πρέπει να αλλάξει η τιμή του δείκτη του προηγούμενου και να δείχνει πλέον στον επόμενο αυτού που διαγράφεται</a:t>
            </a:r>
            <a:r>
              <a:rPr lang="el-GR" dirty="0" smtClean="0"/>
              <a:t>.</a:t>
            </a:r>
            <a:endParaRPr lang="el-GR" dirty="0"/>
          </a:p>
        </p:txBody>
      </p:sp>
      <p:sp>
        <p:nvSpPr>
          <p:cNvPr id="11" name="2 - Θέση κειμένου"/>
          <p:cNvSpPr>
            <a:spLocks noGrp="1"/>
          </p:cNvSpPr>
          <p:nvPr>
            <p:ph type="body" idx="1"/>
          </p:nvPr>
        </p:nvSpPr>
        <p:spPr>
          <a:xfrm>
            <a:off x="4214810" y="1285860"/>
            <a:ext cx="2143140" cy="639762"/>
          </a:xfrm>
        </p:spPr>
        <p:txBody>
          <a:bodyPr>
            <a:normAutofit/>
          </a:bodyPr>
          <a:lstStyle/>
          <a:p>
            <a:r>
              <a:rPr lang="el-GR" dirty="0" smtClean="0">
                <a:solidFill>
                  <a:srgbClr val="FF0000"/>
                </a:solidFill>
              </a:rPr>
              <a:t>ΕΙΣΑΓΩΓΗ</a:t>
            </a:r>
          </a:p>
        </p:txBody>
      </p:sp>
      <p:sp>
        <p:nvSpPr>
          <p:cNvPr id="12" name="2 - Θέση κειμένου"/>
          <p:cNvSpPr>
            <a:spLocks noGrp="1"/>
          </p:cNvSpPr>
          <p:nvPr>
            <p:ph type="body" idx="1"/>
          </p:nvPr>
        </p:nvSpPr>
        <p:spPr>
          <a:xfrm>
            <a:off x="6500826" y="1285860"/>
            <a:ext cx="2357454" cy="639762"/>
          </a:xfrm>
        </p:spPr>
        <p:txBody>
          <a:bodyPr>
            <a:normAutofit/>
          </a:bodyPr>
          <a:lstStyle/>
          <a:p>
            <a:r>
              <a:rPr lang="el-GR" dirty="0" smtClean="0">
                <a:solidFill>
                  <a:srgbClr val="FF0000"/>
                </a:solidFill>
              </a:rPr>
              <a:t>ΔΙΑΓΡΑΦΗ</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additive="base">
                                        <p:cTn id="2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 calcmode="lin" valueType="num">
                                      <p:cBhvr additive="base">
                                        <p:cTn id="2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11">
                                            <p:txEl>
                                              <p:pRg st="0" end="0"/>
                                            </p:txEl>
                                          </p:spTgt>
                                        </p:tgtEl>
                                        <p:attrNameLst>
                                          <p:attrName>style.visibility</p:attrName>
                                        </p:attrNameLst>
                                      </p:cBhvr>
                                      <p:to>
                                        <p:strVal val="visible"/>
                                      </p:to>
                                    </p:set>
                                    <p:anim calcmode="lin" valueType="num">
                                      <p:cBhvr>
                                        <p:cTn id="33" dur="1000" fill="hold"/>
                                        <p:tgtEl>
                                          <p:spTgt spid="11">
                                            <p:txEl>
                                              <p:pRg st="0" end="0"/>
                                            </p:txEl>
                                          </p:spTgt>
                                        </p:tgtEl>
                                        <p:attrNameLst>
                                          <p:attrName>ppt_w</p:attrName>
                                        </p:attrNameLst>
                                      </p:cBhvr>
                                      <p:tavLst>
                                        <p:tav tm="0">
                                          <p:val>
                                            <p:strVal val="#ppt_w*0.70"/>
                                          </p:val>
                                        </p:tav>
                                        <p:tav tm="100000">
                                          <p:val>
                                            <p:strVal val="#ppt_w"/>
                                          </p:val>
                                        </p:tav>
                                      </p:tavLst>
                                    </p:anim>
                                    <p:anim calcmode="lin" valueType="num">
                                      <p:cBhvr>
                                        <p:cTn id="34" dur="1000" fill="hold"/>
                                        <p:tgtEl>
                                          <p:spTgt spid="11">
                                            <p:txEl>
                                              <p:pRg st="0" end="0"/>
                                            </p:txEl>
                                          </p:spTgt>
                                        </p:tgtEl>
                                        <p:attrNameLst>
                                          <p:attrName>ppt_h</p:attrName>
                                        </p:attrNameLst>
                                      </p:cBhvr>
                                      <p:tavLst>
                                        <p:tav tm="0">
                                          <p:val>
                                            <p:strVal val="#ppt_h"/>
                                          </p:val>
                                        </p:tav>
                                        <p:tav tm="100000">
                                          <p:val>
                                            <p:strVal val="#ppt_h"/>
                                          </p:val>
                                        </p:tav>
                                      </p:tavLst>
                                    </p:anim>
                                    <p:animEffect transition="in" filter="fade">
                                      <p:cBhvr>
                                        <p:cTn id="35" dur="1000"/>
                                        <p:tgtEl>
                                          <p:spTgt spid="11">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9">
                                            <p:txEl>
                                              <p:pRg st="0" end="0"/>
                                            </p:txEl>
                                          </p:spTgt>
                                        </p:tgtEl>
                                        <p:attrNameLst>
                                          <p:attrName>style.visibility</p:attrName>
                                        </p:attrNameLst>
                                      </p:cBhvr>
                                      <p:to>
                                        <p:strVal val="visible"/>
                                      </p:to>
                                    </p:set>
                                    <p:anim calcmode="lin" valueType="num">
                                      <p:cBhvr additive="base">
                                        <p:cTn id="40"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55" presetClass="entr" presetSubtype="0" fill="hold" grpId="0" nodeType="clickEffect">
                                  <p:stCondLst>
                                    <p:cond delay="0"/>
                                  </p:stCondLst>
                                  <p:childTnLst>
                                    <p:set>
                                      <p:cBhvr>
                                        <p:cTn id="45" dur="1" fill="hold">
                                          <p:stCondLst>
                                            <p:cond delay="0"/>
                                          </p:stCondLst>
                                        </p:cTn>
                                        <p:tgtEl>
                                          <p:spTgt spid="12">
                                            <p:txEl>
                                              <p:pRg st="0" end="0"/>
                                            </p:txEl>
                                          </p:spTgt>
                                        </p:tgtEl>
                                        <p:attrNameLst>
                                          <p:attrName>style.visibility</p:attrName>
                                        </p:attrNameLst>
                                      </p:cBhvr>
                                      <p:to>
                                        <p:strVal val="visible"/>
                                      </p:to>
                                    </p:set>
                                    <p:anim calcmode="lin" valueType="num">
                                      <p:cBhvr>
                                        <p:cTn id="46" dur="1000" fill="hold"/>
                                        <p:tgtEl>
                                          <p:spTgt spid="12">
                                            <p:txEl>
                                              <p:pRg st="0" end="0"/>
                                            </p:txEl>
                                          </p:spTgt>
                                        </p:tgtEl>
                                        <p:attrNameLst>
                                          <p:attrName>ppt_w</p:attrName>
                                        </p:attrNameLst>
                                      </p:cBhvr>
                                      <p:tavLst>
                                        <p:tav tm="0">
                                          <p:val>
                                            <p:strVal val="#ppt_w*0.70"/>
                                          </p:val>
                                        </p:tav>
                                        <p:tav tm="100000">
                                          <p:val>
                                            <p:strVal val="#ppt_w"/>
                                          </p:val>
                                        </p:tav>
                                      </p:tavLst>
                                    </p:anim>
                                    <p:anim calcmode="lin" valueType="num">
                                      <p:cBhvr>
                                        <p:cTn id="47" dur="1000" fill="hold"/>
                                        <p:tgtEl>
                                          <p:spTgt spid="12">
                                            <p:txEl>
                                              <p:pRg st="0" end="0"/>
                                            </p:txEl>
                                          </p:spTgt>
                                        </p:tgtEl>
                                        <p:attrNameLst>
                                          <p:attrName>ppt_h</p:attrName>
                                        </p:attrNameLst>
                                      </p:cBhvr>
                                      <p:tavLst>
                                        <p:tav tm="0">
                                          <p:val>
                                            <p:strVal val="#ppt_h"/>
                                          </p:val>
                                        </p:tav>
                                        <p:tav tm="100000">
                                          <p:val>
                                            <p:strVal val="#ppt_h"/>
                                          </p:val>
                                        </p:tav>
                                      </p:tavLst>
                                    </p:anim>
                                    <p:animEffect transition="in" filter="fade">
                                      <p:cBhvr>
                                        <p:cTn id="48" dur="1000"/>
                                        <p:tgtEl>
                                          <p:spTgt spid="12">
                                            <p:txEl>
                                              <p:pRg st="0" end="0"/>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0">
                                            <p:txEl>
                                              <p:pRg st="0" end="0"/>
                                            </p:txEl>
                                          </p:spTgt>
                                        </p:tgtEl>
                                        <p:attrNameLst>
                                          <p:attrName>style.visibility</p:attrName>
                                        </p:attrNameLst>
                                      </p:cBhvr>
                                      <p:to>
                                        <p:strVal val="visible"/>
                                      </p:to>
                                    </p:set>
                                    <p:anim calcmode="lin" valueType="num">
                                      <p:cBhvr additive="base">
                                        <p:cTn id="5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P spid="9" grpId="0" build="p"/>
      <p:bldP spid="10" grpId="0" build="p"/>
      <p:bldP spid="11" grpId="0" build="p"/>
      <p:bldP spid="1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011222"/>
          </a:xfrm>
        </p:spPr>
        <p:txBody>
          <a:bodyPr>
            <a:normAutofit/>
          </a:bodyPr>
          <a:lstStyle/>
          <a:p>
            <a:r>
              <a:rPr lang="el-GR" sz="3600" b="1" dirty="0" smtClean="0">
                <a:latin typeface="Times New Roman" pitchFamily="18" charset="0"/>
                <a:cs typeface="Times New Roman" pitchFamily="18" charset="0"/>
              </a:rPr>
              <a:t>ΕΛΕΓΧΟΙ ΚΑΤΑ ΤΙΣ ΛΕΙΤΟΥΡΓΙΕΣ</a:t>
            </a:r>
            <a:endParaRPr lang="el-GR" sz="3600" b="1" dirty="0">
              <a:latin typeface="Times New Roman" pitchFamily="18" charset="0"/>
              <a:cs typeface="Times New Roman" pitchFamily="18" charset="0"/>
            </a:endParaRPr>
          </a:p>
        </p:txBody>
      </p:sp>
      <p:sp>
        <p:nvSpPr>
          <p:cNvPr id="3" name="2 - Θέση κειμένου"/>
          <p:cNvSpPr>
            <a:spLocks noGrp="1"/>
          </p:cNvSpPr>
          <p:nvPr>
            <p:ph type="body" idx="1"/>
          </p:nvPr>
        </p:nvSpPr>
        <p:spPr/>
        <p:txBody>
          <a:bodyPr/>
          <a:lstStyle/>
          <a:p>
            <a:pPr algn="ctr"/>
            <a:r>
              <a:rPr lang="el-GR" dirty="0" smtClean="0">
                <a:solidFill>
                  <a:srgbClr val="FF0000"/>
                </a:solidFill>
              </a:rPr>
              <a:t>ΥΠΕΡΧΕΙΛΙΣΗ</a:t>
            </a:r>
            <a:endParaRPr lang="el-GR" dirty="0">
              <a:solidFill>
                <a:srgbClr val="FF0000"/>
              </a:solidFill>
            </a:endParaRPr>
          </a:p>
        </p:txBody>
      </p:sp>
      <p:sp>
        <p:nvSpPr>
          <p:cNvPr id="4" name="3 - Θέση περιεχομένου"/>
          <p:cNvSpPr>
            <a:spLocks noGrp="1"/>
          </p:cNvSpPr>
          <p:nvPr>
            <p:ph sz="half" idx="2"/>
          </p:nvPr>
        </p:nvSpPr>
        <p:spPr/>
        <p:txBody>
          <a:bodyPr/>
          <a:lstStyle/>
          <a:p>
            <a:r>
              <a:rPr lang="el-GR" dirty="0" smtClean="0"/>
              <a:t>Κατά την </a:t>
            </a:r>
            <a:r>
              <a:rPr lang="el-GR" dirty="0" smtClean="0">
                <a:solidFill>
                  <a:srgbClr val="FF0000"/>
                </a:solidFill>
              </a:rPr>
              <a:t>ώθηση</a:t>
            </a:r>
            <a:r>
              <a:rPr lang="el-GR" dirty="0" smtClean="0"/>
              <a:t> γίνεται έλεγχος υπερχείλισης ώστε να διαπιστωθεί αν υπάρχει χώρος στην στοίβα για ώθηση (εισαγωγή) στοιχείου. Δηλαδή ελέγχεται αν η στοίβα είναι γεμάτη.</a:t>
            </a:r>
            <a:endParaRPr lang="el-GR" dirty="0"/>
          </a:p>
        </p:txBody>
      </p:sp>
      <p:sp>
        <p:nvSpPr>
          <p:cNvPr id="5" name="4 - Θέση κειμένου"/>
          <p:cNvSpPr>
            <a:spLocks noGrp="1"/>
          </p:cNvSpPr>
          <p:nvPr>
            <p:ph type="body" sz="quarter" idx="3"/>
          </p:nvPr>
        </p:nvSpPr>
        <p:spPr/>
        <p:txBody>
          <a:bodyPr/>
          <a:lstStyle/>
          <a:p>
            <a:pPr algn="ctr"/>
            <a:r>
              <a:rPr lang="el-GR" dirty="0" smtClean="0">
                <a:solidFill>
                  <a:srgbClr val="FF0000"/>
                </a:solidFill>
              </a:rPr>
              <a:t>ΥΠΟΧΕΙΛΙΣΗ</a:t>
            </a:r>
            <a:endParaRPr lang="el-GR" dirty="0">
              <a:solidFill>
                <a:srgbClr val="FF0000"/>
              </a:solidFill>
            </a:endParaRPr>
          </a:p>
        </p:txBody>
      </p:sp>
      <p:sp>
        <p:nvSpPr>
          <p:cNvPr id="6" name="5 - Θέση περιεχομένου"/>
          <p:cNvSpPr>
            <a:spLocks noGrp="1"/>
          </p:cNvSpPr>
          <p:nvPr>
            <p:ph sz="quarter" idx="4"/>
          </p:nvPr>
        </p:nvSpPr>
        <p:spPr/>
        <p:txBody>
          <a:bodyPr/>
          <a:lstStyle/>
          <a:p>
            <a:r>
              <a:rPr lang="el-GR" dirty="0" smtClean="0"/>
              <a:t>Κατά την </a:t>
            </a:r>
            <a:r>
              <a:rPr lang="el-GR" dirty="0" smtClean="0">
                <a:solidFill>
                  <a:srgbClr val="FF0000"/>
                </a:solidFill>
              </a:rPr>
              <a:t>απώθηση</a:t>
            </a:r>
            <a:r>
              <a:rPr lang="el-GR" dirty="0" smtClean="0"/>
              <a:t> γίνεται έλεγχος </a:t>
            </a:r>
            <a:r>
              <a:rPr lang="el-GR" dirty="0" err="1" smtClean="0"/>
              <a:t>υποχείλισης</a:t>
            </a:r>
            <a:r>
              <a:rPr lang="el-GR" dirty="0" smtClean="0"/>
              <a:t> ώστε να διαπιστωθεί αν υπάρχει τουλάχιστον ένα στοιχείο στη στοίβα για απώθηση (εξαγωγή). Δηλαδή ελέγχεται αν η στοίβα είναι άδεια.</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ox(in)">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blinds(horizontal)">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box(in)">
                                      <p:cBhvr>
                                        <p:cTn id="2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P spid="5" grpId="0" build="p"/>
      <p:bldP spid="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00042"/>
            <a:ext cx="8229600" cy="917596"/>
          </a:xfrm>
        </p:spPr>
        <p:txBody>
          <a:bodyPr>
            <a:normAutofit fontScale="90000"/>
          </a:bodyPr>
          <a:lstStyle/>
          <a:p>
            <a:r>
              <a:rPr lang="el-GR" sz="3600" b="1" dirty="0" smtClean="0">
                <a:latin typeface="Times New Roman" pitchFamily="18" charset="0"/>
                <a:cs typeface="Times New Roman" pitchFamily="18" charset="0"/>
              </a:rPr>
              <a:t>ΛΕΙΤΟΥΡΓΙΕΣ</a:t>
            </a:r>
            <a:r>
              <a:rPr lang="el-GR" dirty="0" smtClean="0"/>
              <a:t/>
            </a:r>
            <a:br>
              <a:rPr lang="el-GR" dirty="0" smtClean="0"/>
            </a:br>
            <a:endParaRPr lang="el-GR" dirty="0"/>
          </a:p>
        </p:txBody>
      </p:sp>
      <p:sp>
        <p:nvSpPr>
          <p:cNvPr id="3" name="2 - Θέση κειμένου"/>
          <p:cNvSpPr>
            <a:spLocks noGrp="1"/>
          </p:cNvSpPr>
          <p:nvPr>
            <p:ph type="body" idx="1"/>
          </p:nvPr>
        </p:nvSpPr>
        <p:spPr>
          <a:xfrm>
            <a:off x="857224" y="1535113"/>
            <a:ext cx="3640164" cy="639762"/>
          </a:xfrm>
        </p:spPr>
        <p:txBody>
          <a:bodyPr/>
          <a:lstStyle/>
          <a:p>
            <a:r>
              <a:rPr lang="el-GR" dirty="0" smtClean="0">
                <a:solidFill>
                  <a:srgbClr val="FF0000"/>
                </a:solidFill>
              </a:rPr>
              <a:t>ΥΠΟΧΕΙΛΙΣΗ</a:t>
            </a:r>
            <a:endParaRPr lang="el-GR" dirty="0">
              <a:solidFill>
                <a:srgbClr val="FF0000"/>
              </a:solidFill>
            </a:endParaRPr>
          </a:p>
        </p:txBody>
      </p:sp>
      <p:sp>
        <p:nvSpPr>
          <p:cNvPr id="4" name="3 - Θέση περιεχομένου"/>
          <p:cNvSpPr>
            <a:spLocks noGrp="1"/>
          </p:cNvSpPr>
          <p:nvPr>
            <p:ph sz="half" idx="2"/>
          </p:nvPr>
        </p:nvSpPr>
        <p:spPr/>
        <p:txBody>
          <a:bodyPr>
            <a:normAutofit fontScale="92500"/>
          </a:bodyPr>
          <a:lstStyle/>
          <a:p>
            <a:r>
              <a:rPr lang="el-GR" dirty="0" smtClean="0"/>
              <a:t>Οι λίστες είναι δυναμικές δομές δεδομένων (δεν έχουν σταθερό μέγεθος) και δεν μπορεί ποτέ να συμβεί υπερχείλιση, όπως συμβαίνει στην ουρά και τη στοίβα. Ο μόνος έλεγχος που γίνεται  κατά την διαγραφή κόμβου , είναι αν υπάρχει κόμβος για διαγραφή δηλαδή αν</a:t>
            </a:r>
            <a:r>
              <a:rPr lang="el-GR" dirty="0" smtClean="0">
                <a:solidFill>
                  <a:srgbClr val="FF0000"/>
                </a:solidFill>
              </a:rPr>
              <a:t> η λίστα είναι κενή.</a:t>
            </a:r>
            <a:endParaRPr lang="el-GR" dirty="0">
              <a:solidFill>
                <a:srgbClr val="FF0000"/>
              </a:solidFill>
            </a:endParaRPr>
          </a:p>
        </p:txBody>
      </p:sp>
      <p:sp>
        <p:nvSpPr>
          <p:cNvPr id="5" name="4 - Θέση κειμένου"/>
          <p:cNvSpPr>
            <a:spLocks noGrp="1"/>
          </p:cNvSpPr>
          <p:nvPr>
            <p:ph type="body" sz="quarter" idx="3"/>
          </p:nvPr>
        </p:nvSpPr>
        <p:spPr>
          <a:xfrm>
            <a:off x="4929190" y="1535113"/>
            <a:ext cx="3757610" cy="639762"/>
          </a:xfrm>
        </p:spPr>
        <p:txBody>
          <a:bodyPr/>
          <a:lstStyle/>
          <a:p>
            <a:r>
              <a:rPr lang="el-GR" dirty="0" smtClean="0">
                <a:solidFill>
                  <a:srgbClr val="FF0000"/>
                </a:solidFill>
              </a:rPr>
              <a:t>ΑΝΑΖΗΤΗΣΗ</a:t>
            </a:r>
            <a:endParaRPr lang="el-GR" dirty="0">
              <a:solidFill>
                <a:srgbClr val="FF0000"/>
              </a:solidFill>
            </a:endParaRPr>
          </a:p>
        </p:txBody>
      </p:sp>
      <p:sp>
        <p:nvSpPr>
          <p:cNvPr id="6" name="5 - Θέση περιεχομένου"/>
          <p:cNvSpPr>
            <a:spLocks noGrp="1"/>
          </p:cNvSpPr>
          <p:nvPr>
            <p:ph sz="quarter" idx="4"/>
          </p:nvPr>
        </p:nvSpPr>
        <p:spPr/>
        <p:txBody>
          <a:bodyPr/>
          <a:lstStyle/>
          <a:p>
            <a:r>
              <a:rPr lang="el-GR" dirty="0" smtClean="0"/>
              <a:t>Η αναζήτηση συγκεκριμένου κόμβου αναδεικνύει την ιδιότητα της γραμμικής προσπέλασης  της δομής δεδομένων λίστας ,δηλαδή την προσπέλαση όλων των προηγούμενων κόμβων προκειμένου να βρεθεί ο επιθυμητός.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 calcmode="lin" valueType="num">
                                      <p:cBhvr additive="base">
                                        <p:cTn id="14"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grpId="0" nodeType="clickEffect">
                                  <p:stCondLst>
                                    <p:cond delay="0"/>
                                  </p:stCondLst>
                                  <p:childTnLst>
                                    <p:set>
                                      <p:cBhvr>
                                        <p:cTn id="19" dur="1" fill="hold">
                                          <p:stCondLst>
                                            <p:cond delay="0"/>
                                          </p:stCondLst>
                                        </p:cTn>
                                        <p:tgtEl>
                                          <p:spTgt spid="5">
                                            <p:txEl>
                                              <p:pRg st="0" end="0"/>
                                            </p:txEl>
                                          </p:spTgt>
                                        </p:tgtEl>
                                        <p:attrNameLst>
                                          <p:attrName>style.visibility</p:attrName>
                                        </p:attrNameLst>
                                      </p:cBhvr>
                                      <p:to>
                                        <p:strVal val="visible"/>
                                      </p:to>
                                    </p:set>
                                    <p:anim calcmode="lin" valueType="num">
                                      <p:cBhvr>
                                        <p:cTn id="20" dur="10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21"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22" dur="10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 calcmode="lin" valueType="num">
                                      <p:cBhvr additive="base">
                                        <p:cTn id="2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25470"/>
          </a:xfrm>
        </p:spPr>
        <p:txBody>
          <a:bodyPr>
            <a:normAutofit/>
          </a:bodyPr>
          <a:lstStyle/>
          <a:p>
            <a:r>
              <a:rPr lang="el-GR" sz="3200" b="1" dirty="0" smtClean="0">
                <a:solidFill>
                  <a:srgbClr val="FF0000"/>
                </a:solidFill>
                <a:latin typeface="Times New Roman" pitchFamily="18" charset="0"/>
                <a:cs typeface="Times New Roman" pitchFamily="18" charset="0"/>
              </a:rPr>
              <a:t>Παράδειγμα</a:t>
            </a:r>
            <a:endParaRPr lang="el-GR" sz="3200" b="1" dirty="0">
              <a:solidFill>
                <a:srgbClr val="FF0000"/>
              </a:solidFill>
              <a:latin typeface="Times New Roman" pitchFamily="18" charset="0"/>
              <a:cs typeface="Times New Roman" pitchFamily="18" charset="0"/>
            </a:endParaRPr>
          </a:p>
        </p:txBody>
      </p:sp>
      <p:sp>
        <p:nvSpPr>
          <p:cNvPr id="3" name="2 - Θέση κειμένου"/>
          <p:cNvSpPr>
            <a:spLocks noGrp="1"/>
          </p:cNvSpPr>
          <p:nvPr>
            <p:ph type="body" idx="1"/>
          </p:nvPr>
        </p:nvSpPr>
        <p:spPr>
          <a:xfrm>
            <a:off x="357158" y="1142984"/>
            <a:ext cx="8186766" cy="500066"/>
          </a:xfrm>
        </p:spPr>
        <p:txBody>
          <a:bodyPr>
            <a:normAutofit fontScale="62500" lnSpcReduction="20000"/>
          </a:bodyPr>
          <a:lstStyle/>
          <a:p>
            <a:r>
              <a:rPr lang="el-GR" b="0" dirty="0" smtClean="0"/>
              <a:t>Να τοποθετήσετε σε μια απλά συνδεδεμένη λίστα τα στοιχεία Σ,Α,Χ,Φ. Κάθε νέο στοιχείο μπαίνει στο τέλος της λίστας.</a:t>
            </a:r>
            <a:endParaRPr lang="el-GR" b="0" dirty="0"/>
          </a:p>
        </p:txBody>
      </p:sp>
      <p:grpSp>
        <p:nvGrpSpPr>
          <p:cNvPr id="67" name="66 - Ομάδα"/>
          <p:cNvGrpSpPr/>
          <p:nvPr/>
        </p:nvGrpSpPr>
        <p:grpSpPr>
          <a:xfrm>
            <a:off x="714348" y="1773783"/>
            <a:ext cx="1428760" cy="940837"/>
            <a:chOff x="714348" y="1773783"/>
            <a:chExt cx="1428760" cy="940837"/>
          </a:xfrm>
        </p:grpSpPr>
        <p:sp>
          <p:nvSpPr>
            <p:cNvPr id="9" name="8 - TextBox"/>
            <p:cNvSpPr txBox="1"/>
            <p:nvPr/>
          </p:nvSpPr>
          <p:spPr>
            <a:xfrm>
              <a:off x="714348" y="1773783"/>
              <a:ext cx="736532" cy="369333"/>
            </a:xfrm>
            <a:prstGeom prst="rect">
              <a:avLst/>
            </a:prstGeom>
            <a:solidFill>
              <a:schemeClr val="accent1"/>
            </a:solidFill>
            <a:ln>
              <a:solidFill>
                <a:schemeClr val="accent1"/>
              </a:solidFill>
            </a:ln>
          </p:spPr>
          <p:txBody>
            <a:bodyPr wrap="square" rtlCol="0">
              <a:spAutoFit/>
            </a:bodyPr>
            <a:lstStyle/>
            <a:p>
              <a:r>
                <a:rPr lang="en-US" dirty="0" smtClean="0"/>
                <a:t>Head</a:t>
              </a:r>
              <a:endParaRPr lang="el-GR" dirty="0"/>
            </a:p>
          </p:txBody>
        </p:sp>
        <p:sp>
          <p:nvSpPr>
            <p:cNvPr id="10" name="9 - TextBox"/>
            <p:cNvSpPr txBox="1"/>
            <p:nvPr/>
          </p:nvSpPr>
          <p:spPr>
            <a:xfrm>
              <a:off x="1428728" y="2345287"/>
              <a:ext cx="357190" cy="369333"/>
            </a:xfrm>
            <a:prstGeom prst="rect">
              <a:avLst/>
            </a:prstGeom>
            <a:solidFill>
              <a:schemeClr val="accent1">
                <a:lumMod val="60000"/>
                <a:lumOff val="40000"/>
              </a:schemeClr>
            </a:solidFill>
            <a:ln>
              <a:solidFill>
                <a:schemeClr val="accent1"/>
              </a:solidFill>
            </a:ln>
          </p:spPr>
          <p:txBody>
            <a:bodyPr wrap="square" rtlCol="0">
              <a:spAutoFit/>
            </a:bodyPr>
            <a:lstStyle/>
            <a:p>
              <a:r>
                <a:rPr lang="el-GR" dirty="0" smtClean="0"/>
                <a:t>Σ</a:t>
              </a:r>
            </a:p>
          </p:txBody>
        </p:sp>
        <p:sp>
          <p:nvSpPr>
            <p:cNvPr id="15" name="14 - TextBox"/>
            <p:cNvSpPr txBox="1"/>
            <p:nvPr/>
          </p:nvSpPr>
          <p:spPr>
            <a:xfrm>
              <a:off x="1785918" y="2345287"/>
              <a:ext cx="357190"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a:t>
              </a:r>
              <a:endParaRPr lang="el-GR" dirty="0"/>
            </a:p>
          </p:txBody>
        </p:sp>
        <p:cxnSp>
          <p:nvCxnSpPr>
            <p:cNvPr id="16" name="15 - Shape"/>
            <p:cNvCxnSpPr>
              <a:stCxn id="9" idx="2"/>
              <a:endCxn id="10" idx="1"/>
            </p:cNvCxnSpPr>
            <p:nvPr/>
          </p:nvCxnSpPr>
          <p:spPr>
            <a:xfrm rot="16200000" flipH="1">
              <a:off x="1062252" y="2163478"/>
              <a:ext cx="386838" cy="346114"/>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53" name="52 - Ομάδα"/>
          <p:cNvGrpSpPr/>
          <p:nvPr/>
        </p:nvGrpSpPr>
        <p:grpSpPr>
          <a:xfrm>
            <a:off x="774710" y="2845353"/>
            <a:ext cx="2714644" cy="940837"/>
            <a:chOff x="774710" y="2845353"/>
            <a:chExt cx="2714644" cy="940837"/>
          </a:xfrm>
        </p:grpSpPr>
        <p:sp>
          <p:nvSpPr>
            <p:cNvPr id="26" name="25 - TextBox"/>
            <p:cNvSpPr txBox="1"/>
            <p:nvPr/>
          </p:nvSpPr>
          <p:spPr>
            <a:xfrm>
              <a:off x="2703536" y="3416857"/>
              <a:ext cx="428628"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Α</a:t>
              </a:r>
              <a:endParaRPr lang="el-GR" dirty="0"/>
            </a:p>
          </p:txBody>
        </p:sp>
        <p:grpSp>
          <p:nvGrpSpPr>
            <p:cNvPr id="52" name="51 - Ομάδα"/>
            <p:cNvGrpSpPr/>
            <p:nvPr/>
          </p:nvGrpSpPr>
          <p:grpSpPr>
            <a:xfrm>
              <a:off x="774710" y="2845353"/>
              <a:ext cx="2714644" cy="940837"/>
              <a:chOff x="774710" y="2845353"/>
              <a:chExt cx="2714644" cy="940837"/>
            </a:xfrm>
          </p:grpSpPr>
          <p:sp>
            <p:nvSpPr>
              <p:cNvPr id="27" name="26 - TextBox"/>
              <p:cNvSpPr txBox="1"/>
              <p:nvPr/>
            </p:nvSpPr>
            <p:spPr>
              <a:xfrm>
                <a:off x="3132164" y="3416857"/>
                <a:ext cx="357190"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a:t>
                </a:r>
                <a:endParaRPr lang="el-GR" dirty="0"/>
              </a:p>
            </p:txBody>
          </p:sp>
          <p:sp>
            <p:nvSpPr>
              <p:cNvPr id="22" name="21 - TextBox"/>
              <p:cNvSpPr txBox="1"/>
              <p:nvPr/>
            </p:nvSpPr>
            <p:spPr>
              <a:xfrm>
                <a:off x="774710" y="2845353"/>
                <a:ext cx="736532" cy="369333"/>
              </a:xfrm>
              <a:prstGeom prst="rect">
                <a:avLst/>
              </a:prstGeom>
              <a:solidFill>
                <a:schemeClr val="accent1"/>
              </a:solidFill>
              <a:ln>
                <a:solidFill>
                  <a:schemeClr val="accent1"/>
                </a:solidFill>
              </a:ln>
            </p:spPr>
            <p:txBody>
              <a:bodyPr wrap="square" rtlCol="0">
                <a:spAutoFit/>
              </a:bodyPr>
              <a:lstStyle/>
              <a:p>
                <a:r>
                  <a:rPr lang="en-US" dirty="0" smtClean="0"/>
                  <a:t>Head</a:t>
                </a:r>
                <a:endParaRPr lang="el-GR" dirty="0"/>
              </a:p>
            </p:txBody>
          </p:sp>
          <p:sp>
            <p:nvSpPr>
              <p:cNvPr id="23" name="22 - TextBox"/>
              <p:cNvSpPr txBox="1"/>
              <p:nvPr/>
            </p:nvSpPr>
            <p:spPr>
              <a:xfrm>
                <a:off x="1489090" y="3416857"/>
                <a:ext cx="357190" cy="369333"/>
              </a:xfrm>
              <a:prstGeom prst="rect">
                <a:avLst/>
              </a:prstGeom>
              <a:solidFill>
                <a:schemeClr val="accent1">
                  <a:lumMod val="60000"/>
                  <a:lumOff val="40000"/>
                </a:schemeClr>
              </a:solidFill>
              <a:ln>
                <a:solidFill>
                  <a:schemeClr val="accent1"/>
                </a:solidFill>
              </a:ln>
            </p:spPr>
            <p:txBody>
              <a:bodyPr wrap="square" rtlCol="0">
                <a:spAutoFit/>
              </a:bodyPr>
              <a:lstStyle/>
              <a:p>
                <a:r>
                  <a:rPr lang="el-GR" dirty="0" smtClean="0"/>
                  <a:t>Σ</a:t>
                </a:r>
              </a:p>
            </p:txBody>
          </p:sp>
          <p:sp>
            <p:nvSpPr>
              <p:cNvPr id="24" name="23 - TextBox"/>
              <p:cNvSpPr txBox="1"/>
              <p:nvPr/>
            </p:nvSpPr>
            <p:spPr>
              <a:xfrm>
                <a:off x="1846280" y="3416857"/>
                <a:ext cx="357190"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endParaRPr lang="el-GR" dirty="0"/>
              </a:p>
            </p:txBody>
          </p:sp>
          <p:cxnSp>
            <p:nvCxnSpPr>
              <p:cNvPr id="25" name="24 - Shape"/>
              <p:cNvCxnSpPr>
                <a:stCxn id="22" idx="2"/>
                <a:endCxn id="23" idx="1"/>
              </p:cNvCxnSpPr>
              <p:nvPr/>
            </p:nvCxnSpPr>
            <p:spPr>
              <a:xfrm rot="16200000" flipH="1">
                <a:off x="1122614" y="3235048"/>
                <a:ext cx="386838" cy="346114"/>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28 - Ευθύγραμμο βέλος σύνδεσης"/>
              <p:cNvCxnSpPr>
                <a:stCxn id="24" idx="3"/>
                <a:endCxn id="26" idx="1"/>
              </p:cNvCxnSpPr>
              <p:nvPr/>
            </p:nvCxnSpPr>
            <p:spPr>
              <a:xfrm>
                <a:off x="2203470" y="3601523"/>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grpSp>
        <p:nvGrpSpPr>
          <p:cNvPr id="69" name="68 - Ομάδα"/>
          <p:cNvGrpSpPr/>
          <p:nvPr/>
        </p:nvGrpSpPr>
        <p:grpSpPr>
          <a:xfrm>
            <a:off x="785786" y="4000504"/>
            <a:ext cx="4071966" cy="940837"/>
            <a:chOff x="846148" y="3988361"/>
            <a:chExt cx="4071966" cy="940837"/>
          </a:xfrm>
        </p:grpSpPr>
        <p:cxnSp>
          <p:nvCxnSpPr>
            <p:cNvPr id="8" name="7 - Ευθύγραμμο βέλος σύνδεσης"/>
            <p:cNvCxnSpPr>
              <a:stCxn id="35" idx="3"/>
              <a:endCxn id="38" idx="1"/>
            </p:cNvCxnSpPr>
            <p:nvPr/>
          </p:nvCxnSpPr>
          <p:spPr>
            <a:xfrm>
              <a:off x="3560792" y="4744531"/>
              <a:ext cx="571504" cy="1588"/>
            </a:xfrm>
            <a:prstGeom prst="straightConnector1">
              <a:avLst/>
            </a:prstGeom>
            <a:ln w="15875" cmpd="sng">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31" name="30 - TextBox"/>
            <p:cNvSpPr txBox="1"/>
            <p:nvPr/>
          </p:nvSpPr>
          <p:spPr>
            <a:xfrm>
              <a:off x="846148" y="3988361"/>
              <a:ext cx="736532" cy="369333"/>
            </a:xfrm>
            <a:prstGeom prst="rect">
              <a:avLst/>
            </a:prstGeom>
            <a:solidFill>
              <a:schemeClr val="accent1"/>
            </a:solidFill>
            <a:ln>
              <a:solidFill>
                <a:schemeClr val="accent1"/>
              </a:solidFill>
            </a:ln>
          </p:spPr>
          <p:txBody>
            <a:bodyPr wrap="square" rtlCol="0">
              <a:spAutoFit/>
            </a:bodyPr>
            <a:lstStyle/>
            <a:p>
              <a:r>
                <a:rPr lang="en-US" dirty="0" smtClean="0"/>
                <a:t>Head</a:t>
              </a:r>
              <a:endParaRPr lang="el-GR" dirty="0"/>
            </a:p>
          </p:txBody>
        </p:sp>
        <p:sp>
          <p:nvSpPr>
            <p:cNvPr id="32" name="31 - TextBox"/>
            <p:cNvSpPr txBox="1"/>
            <p:nvPr/>
          </p:nvSpPr>
          <p:spPr>
            <a:xfrm>
              <a:off x="1560528" y="4559865"/>
              <a:ext cx="357190" cy="369333"/>
            </a:xfrm>
            <a:prstGeom prst="rect">
              <a:avLst/>
            </a:prstGeom>
            <a:solidFill>
              <a:schemeClr val="accent1">
                <a:lumMod val="60000"/>
                <a:lumOff val="40000"/>
              </a:schemeClr>
            </a:solidFill>
            <a:ln>
              <a:solidFill>
                <a:schemeClr val="accent1"/>
              </a:solidFill>
            </a:ln>
          </p:spPr>
          <p:txBody>
            <a:bodyPr wrap="square" rtlCol="0">
              <a:spAutoFit/>
            </a:bodyPr>
            <a:lstStyle/>
            <a:p>
              <a:r>
                <a:rPr lang="el-GR" dirty="0" smtClean="0"/>
                <a:t>Σ</a:t>
              </a:r>
            </a:p>
          </p:txBody>
        </p:sp>
        <p:sp>
          <p:nvSpPr>
            <p:cNvPr id="33" name="32 - TextBox"/>
            <p:cNvSpPr txBox="1"/>
            <p:nvPr/>
          </p:nvSpPr>
          <p:spPr>
            <a:xfrm>
              <a:off x="1917718" y="4559865"/>
              <a:ext cx="357190"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endParaRPr lang="el-GR" dirty="0"/>
            </a:p>
          </p:txBody>
        </p:sp>
        <p:cxnSp>
          <p:nvCxnSpPr>
            <p:cNvPr id="34" name="33 - Shape"/>
            <p:cNvCxnSpPr>
              <a:stCxn id="31" idx="2"/>
              <a:endCxn id="32" idx="1"/>
            </p:cNvCxnSpPr>
            <p:nvPr/>
          </p:nvCxnSpPr>
          <p:spPr>
            <a:xfrm rot="16200000" flipH="1">
              <a:off x="1194052" y="4378056"/>
              <a:ext cx="386838" cy="346114"/>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35" name="34 - TextBox"/>
            <p:cNvSpPr txBox="1"/>
            <p:nvPr/>
          </p:nvSpPr>
          <p:spPr>
            <a:xfrm>
              <a:off x="3203602" y="4559865"/>
              <a:ext cx="357190"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endParaRPr lang="el-GR" dirty="0"/>
            </a:p>
          </p:txBody>
        </p:sp>
        <p:cxnSp>
          <p:nvCxnSpPr>
            <p:cNvPr id="36" name="35 - Ευθύγραμμο βέλος σύνδεσης"/>
            <p:cNvCxnSpPr>
              <a:stCxn id="33" idx="3"/>
            </p:cNvCxnSpPr>
            <p:nvPr/>
          </p:nvCxnSpPr>
          <p:spPr>
            <a:xfrm>
              <a:off x="2274908" y="4744531"/>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36 - TextBox"/>
            <p:cNvSpPr txBox="1"/>
            <p:nvPr/>
          </p:nvSpPr>
          <p:spPr>
            <a:xfrm>
              <a:off x="2774974" y="4559865"/>
              <a:ext cx="428628"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Α</a:t>
              </a:r>
              <a:endParaRPr lang="el-GR" dirty="0"/>
            </a:p>
          </p:txBody>
        </p:sp>
        <p:sp>
          <p:nvSpPr>
            <p:cNvPr id="38" name="37 - TextBox"/>
            <p:cNvSpPr txBox="1"/>
            <p:nvPr/>
          </p:nvSpPr>
          <p:spPr>
            <a:xfrm>
              <a:off x="4132296" y="4559865"/>
              <a:ext cx="428628"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Χ</a:t>
              </a:r>
              <a:endParaRPr lang="el-GR" dirty="0"/>
            </a:p>
          </p:txBody>
        </p:sp>
        <p:sp>
          <p:nvSpPr>
            <p:cNvPr id="39" name="38 - TextBox"/>
            <p:cNvSpPr txBox="1"/>
            <p:nvPr/>
          </p:nvSpPr>
          <p:spPr>
            <a:xfrm>
              <a:off x="4560924" y="4559865"/>
              <a:ext cx="357190"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a:t>
              </a:r>
              <a:endParaRPr lang="el-GR" dirty="0"/>
            </a:p>
          </p:txBody>
        </p:sp>
      </p:grpSp>
      <p:grpSp>
        <p:nvGrpSpPr>
          <p:cNvPr id="70" name="69 - Ομάδα"/>
          <p:cNvGrpSpPr/>
          <p:nvPr/>
        </p:nvGrpSpPr>
        <p:grpSpPr>
          <a:xfrm>
            <a:off x="785786" y="5143512"/>
            <a:ext cx="5357850" cy="797961"/>
            <a:chOff x="857224" y="5072074"/>
            <a:chExt cx="5357850" cy="797961"/>
          </a:xfrm>
        </p:grpSpPr>
        <p:cxnSp>
          <p:nvCxnSpPr>
            <p:cNvPr id="42" name="41 - Ευθύγραμμο βέλος σύνδεσης"/>
            <p:cNvCxnSpPr>
              <a:stCxn id="47" idx="3"/>
              <a:endCxn id="50" idx="1"/>
            </p:cNvCxnSpPr>
            <p:nvPr/>
          </p:nvCxnSpPr>
          <p:spPr>
            <a:xfrm>
              <a:off x="3571868" y="5685368"/>
              <a:ext cx="571504" cy="1588"/>
            </a:xfrm>
            <a:prstGeom prst="straightConnector1">
              <a:avLst/>
            </a:prstGeom>
            <a:ln w="15875" cmpd="sng">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43" name="42 - TextBox"/>
            <p:cNvSpPr txBox="1"/>
            <p:nvPr/>
          </p:nvSpPr>
          <p:spPr>
            <a:xfrm>
              <a:off x="857224" y="5072074"/>
              <a:ext cx="736532" cy="369333"/>
            </a:xfrm>
            <a:prstGeom prst="rect">
              <a:avLst/>
            </a:prstGeom>
            <a:solidFill>
              <a:schemeClr val="accent1"/>
            </a:solidFill>
            <a:ln>
              <a:solidFill>
                <a:schemeClr val="accent1"/>
              </a:solidFill>
            </a:ln>
          </p:spPr>
          <p:txBody>
            <a:bodyPr wrap="square" rtlCol="0">
              <a:spAutoFit/>
            </a:bodyPr>
            <a:lstStyle/>
            <a:p>
              <a:r>
                <a:rPr lang="en-US" dirty="0" smtClean="0"/>
                <a:t>Head</a:t>
              </a:r>
              <a:endParaRPr lang="el-GR" dirty="0"/>
            </a:p>
          </p:txBody>
        </p:sp>
        <p:sp>
          <p:nvSpPr>
            <p:cNvPr id="44" name="43 - TextBox"/>
            <p:cNvSpPr txBox="1"/>
            <p:nvPr/>
          </p:nvSpPr>
          <p:spPr>
            <a:xfrm>
              <a:off x="1571604" y="5500702"/>
              <a:ext cx="357190" cy="369333"/>
            </a:xfrm>
            <a:prstGeom prst="rect">
              <a:avLst/>
            </a:prstGeom>
            <a:solidFill>
              <a:schemeClr val="accent1">
                <a:lumMod val="60000"/>
                <a:lumOff val="40000"/>
              </a:schemeClr>
            </a:solidFill>
            <a:ln>
              <a:solidFill>
                <a:schemeClr val="accent1"/>
              </a:solidFill>
            </a:ln>
          </p:spPr>
          <p:txBody>
            <a:bodyPr wrap="square" rtlCol="0">
              <a:spAutoFit/>
            </a:bodyPr>
            <a:lstStyle/>
            <a:p>
              <a:r>
                <a:rPr lang="el-GR" dirty="0" smtClean="0"/>
                <a:t>Σ</a:t>
              </a:r>
            </a:p>
          </p:txBody>
        </p:sp>
        <p:sp>
          <p:nvSpPr>
            <p:cNvPr id="45" name="44 - TextBox"/>
            <p:cNvSpPr txBox="1"/>
            <p:nvPr/>
          </p:nvSpPr>
          <p:spPr>
            <a:xfrm>
              <a:off x="1928794" y="5500702"/>
              <a:ext cx="357190"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endParaRPr lang="el-GR" dirty="0"/>
            </a:p>
          </p:txBody>
        </p:sp>
        <p:cxnSp>
          <p:nvCxnSpPr>
            <p:cNvPr id="46" name="45 - Shape"/>
            <p:cNvCxnSpPr>
              <a:stCxn id="43" idx="2"/>
              <a:endCxn id="44" idx="1"/>
            </p:cNvCxnSpPr>
            <p:nvPr/>
          </p:nvCxnSpPr>
          <p:spPr>
            <a:xfrm rot="16200000" flipH="1">
              <a:off x="1276566" y="5390331"/>
              <a:ext cx="243962" cy="346114"/>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46 - TextBox"/>
            <p:cNvSpPr txBox="1"/>
            <p:nvPr/>
          </p:nvSpPr>
          <p:spPr>
            <a:xfrm>
              <a:off x="3214678" y="5500702"/>
              <a:ext cx="357190"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endParaRPr lang="el-GR" dirty="0"/>
            </a:p>
          </p:txBody>
        </p:sp>
        <p:cxnSp>
          <p:nvCxnSpPr>
            <p:cNvPr id="48" name="47 - Ευθύγραμμο βέλος σύνδεσης"/>
            <p:cNvCxnSpPr>
              <a:stCxn id="45" idx="3"/>
            </p:cNvCxnSpPr>
            <p:nvPr/>
          </p:nvCxnSpPr>
          <p:spPr>
            <a:xfrm>
              <a:off x="2285984" y="5685368"/>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9" name="48 - TextBox"/>
            <p:cNvSpPr txBox="1"/>
            <p:nvPr/>
          </p:nvSpPr>
          <p:spPr>
            <a:xfrm>
              <a:off x="2786050" y="5500702"/>
              <a:ext cx="428628"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Α</a:t>
              </a:r>
              <a:endParaRPr lang="el-GR" dirty="0"/>
            </a:p>
          </p:txBody>
        </p:sp>
        <p:sp>
          <p:nvSpPr>
            <p:cNvPr id="50" name="49 - TextBox"/>
            <p:cNvSpPr txBox="1"/>
            <p:nvPr/>
          </p:nvSpPr>
          <p:spPr>
            <a:xfrm>
              <a:off x="4143372" y="5500702"/>
              <a:ext cx="428628"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Χ</a:t>
              </a:r>
              <a:endParaRPr lang="el-GR" dirty="0"/>
            </a:p>
          </p:txBody>
        </p:sp>
        <p:sp>
          <p:nvSpPr>
            <p:cNvPr id="51" name="50 - TextBox"/>
            <p:cNvSpPr txBox="1"/>
            <p:nvPr/>
          </p:nvSpPr>
          <p:spPr>
            <a:xfrm>
              <a:off x="4572000" y="5500702"/>
              <a:ext cx="357190"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endParaRPr lang="el-GR" dirty="0"/>
            </a:p>
          </p:txBody>
        </p:sp>
        <p:sp>
          <p:nvSpPr>
            <p:cNvPr id="62" name="61 - TextBox"/>
            <p:cNvSpPr txBox="1"/>
            <p:nvPr/>
          </p:nvSpPr>
          <p:spPr>
            <a:xfrm>
              <a:off x="5857884" y="5500702"/>
              <a:ext cx="357190"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a:t>
              </a:r>
              <a:endParaRPr lang="el-GR" dirty="0"/>
            </a:p>
          </p:txBody>
        </p:sp>
        <p:sp>
          <p:nvSpPr>
            <p:cNvPr id="63" name="62 - TextBox"/>
            <p:cNvSpPr txBox="1"/>
            <p:nvPr/>
          </p:nvSpPr>
          <p:spPr>
            <a:xfrm>
              <a:off x="5429256" y="5500702"/>
              <a:ext cx="428628"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Φ</a:t>
              </a:r>
              <a:endParaRPr lang="el-GR" dirty="0"/>
            </a:p>
          </p:txBody>
        </p:sp>
        <p:cxnSp>
          <p:nvCxnSpPr>
            <p:cNvPr id="64" name="63 - Ευθύγραμμο βέλος σύνδεσης"/>
            <p:cNvCxnSpPr>
              <a:stCxn id="51" idx="3"/>
            </p:cNvCxnSpPr>
            <p:nvPr/>
          </p:nvCxnSpPr>
          <p:spPr>
            <a:xfrm>
              <a:off x="4929190" y="5685368"/>
              <a:ext cx="500066" cy="31236"/>
            </a:xfrm>
            <a:prstGeom prst="straightConnector1">
              <a:avLst/>
            </a:prstGeom>
            <a:ln w="15875" cmpd="sng">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7"/>
                                        </p:tgtEl>
                                        <p:attrNameLst>
                                          <p:attrName>style.visibility</p:attrName>
                                        </p:attrNameLst>
                                      </p:cBhvr>
                                      <p:to>
                                        <p:strVal val="visible"/>
                                      </p:to>
                                    </p:set>
                                    <p:anim calcmode="lin" valueType="num">
                                      <p:cBhvr additive="base">
                                        <p:cTn id="19" dur="500" fill="hold"/>
                                        <p:tgtEl>
                                          <p:spTgt spid="67"/>
                                        </p:tgtEl>
                                        <p:attrNameLst>
                                          <p:attrName>ppt_x</p:attrName>
                                        </p:attrNameLst>
                                      </p:cBhvr>
                                      <p:tavLst>
                                        <p:tav tm="0">
                                          <p:val>
                                            <p:strVal val="#ppt_x"/>
                                          </p:val>
                                        </p:tav>
                                        <p:tav tm="100000">
                                          <p:val>
                                            <p:strVal val="#ppt_x"/>
                                          </p:val>
                                        </p:tav>
                                      </p:tavLst>
                                    </p:anim>
                                    <p:anim calcmode="lin" valueType="num">
                                      <p:cBhvr additive="base">
                                        <p:cTn id="20" dur="500" fill="hold"/>
                                        <p:tgtEl>
                                          <p:spTgt spid="6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3"/>
                                        </p:tgtEl>
                                        <p:attrNameLst>
                                          <p:attrName>style.visibility</p:attrName>
                                        </p:attrNameLst>
                                      </p:cBhvr>
                                      <p:to>
                                        <p:strVal val="visible"/>
                                      </p:to>
                                    </p:set>
                                    <p:anim calcmode="lin" valueType="num">
                                      <p:cBhvr additive="base">
                                        <p:cTn id="25" dur="500" fill="hold"/>
                                        <p:tgtEl>
                                          <p:spTgt spid="53"/>
                                        </p:tgtEl>
                                        <p:attrNameLst>
                                          <p:attrName>ppt_x</p:attrName>
                                        </p:attrNameLst>
                                      </p:cBhvr>
                                      <p:tavLst>
                                        <p:tav tm="0">
                                          <p:val>
                                            <p:strVal val="#ppt_x"/>
                                          </p:val>
                                        </p:tav>
                                        <p:tav tm="100000">
                                          <p:val>
                                            <p:strVal val="#ppt_x"/>
                                          </p:val>
                                        </p:tav>
                                      </p:tavLst>
                                    </p:anim>
                                    <p:anim calcmode="lin" valueType="num">
                                      <p:cBhvr additive="base">
                                        <p:cTn id="26"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9"/>
                                        </p:tgtEl>
                                        <p:attrNameLst>
                                          <p:attrName>style.visibility</p:attrName>
                                        </p:attrNameLst>
                                      </p:cBhvr>
                                      <p:to>
                                        <p:strVal val="visible"/>
                                      </p:to>
                                    </p:set>
                                    <p:anim calcmode="lin" valueType="num">
                                      <p:cBhvr additive="base">
                                        <p:cTn id="31" dur="500" fill="hold"/>
                                        <p:tgtEl>
                                          <p:spTgt spid="69"/>
                                        </p:tgtEl>
                                        <p:attrNameLst>
                                          <p:attrName>ppt_x</p:attrName>
                                        </p:attrNameLst>
                                      </p:cBhvr>
                                      <p:tavLst>
                                        <p:tav tm="0">
                                          <p:val>
                                            <p:strVal val="#ppt_x"/>
                                          </p:val>
                                        </p:tav>
                                        <p:tav tm="100000">
                                          <p:val>
                                            <p:strVal val="#ppt_x"/>
                                          </p:val>
                                        </p:tav>
                                      </p:tavLst>
                                    </p:anim>
                                    <p:anim calcmode="lin" valueType="num">
                                      <p:cBhvr additive="base">
                                        <p:cTn id="32" dur="500" fill="hold"/>
                                        <p:tgtEl>
                                          <p:spTgt spid="6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0"/>
                                        </p:tgtEl>
                                        <p:attrNameLst>
                                          <p:attrName>style.visibility</p:attrName>
                                        </p:attrNameLst>
                                      </p:cBhvr>
                                      <p:to>
                                        <p:strVal val="visible"/>
                                      </p:to>
                                    </p:set>
                                    <p:anim calcmode="lin" valueType="num">
                                      <p:cBhvr additive="base">
                                        <p:cTn id="37" dur="500" fill="hold"/>
                                        <p:tgtEl>
                                          <p:spTgt spid="70"/>
                                        </p:tgtEl>
                                        <p:attrNameLst>
                                          <p:attrName>ppt_x</p:attrName>
                                        </p:attrNameLst>
                                      </p:cBhvr>
                                      <p:tavLst>
                                        <p:tav tm="0">
                                          <p:val>
                                            <p:strVal val="#ppt_x"/>
                                          </p:val>
                                        </p:tav>
                                        <p:tav tm="100000">
                                          <p:val>
                                            <p:strVal val="#ppt_x"/>
                                          </p:val>
                                        </p:tav>
                                      </p:tavLst>
                                    </p:anim>
                                    <p:anim calcmode="lin" valueType="num">
                                      <p:cBhvr additive="base">
                                        <p:cTn id="38" dur="500" fill="hold"/>
                                        <p:tgtEl>
                                          <p:spTgt spid="7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solidFill>
                  <a:srgbClr val="FF0000"/>
                </a:solidFill>
                <a:latin typeface="Times New Roman" pitchFamily="18" charset="0"/>
                <a:cs typeface="Times New Roman" pitchFamily="18" charset="0"/>
              </a:rPr>
              <a:t>Εισαγωγή νέου στοιχείου </a:t>
            </a:r>
            <a:endParaRPr lang="el-GR" sz="3200" b="1" dirty="0">
              <a:solidFill>
                <a:srgbClr val="FF0000"/>
              </a:solidFill>
              <a:latin typeface="Times New Roman" pitchFamily="18" charset="0"/>
              <a:cs typeface="Times New Roman" pitchFamily="18" charset="0"/>
            </a:endParaRPr>
          </a:p>
        </p:txBody>
      </p:sp>
      <p:sp>
        <p:nvSpPr>
          <p:cNvPr id="3" name="2 - Θέση κειμένου"/>
          <p:cNvSpPr>
            <a:spLocks noGrp="1"/>
          </p:cNvSpPr>
          <p:nvPr>
            <p:ph type="body" idx="1"/>
          </p:nvPr>
        </p:nvSpPr>
        <p:spPr>
          <a:xfrm>
            <a:off x="357158" y="1571612"/>
            <a:ext cx="4040188" cy="322251"/>
          </a:xfrm>
        </p:spPr>
        <p:txBody>
          <a:bodyPr>
            <a:normAutofit fontScale="70000" lnSpcReduction="20000"/>
          </a:bodyPr>
          <a:lstStyle/>
          <a:p>
            <a:r>
              <a:rPr lang="el-GR" dirty="0" smtClean="0"/>
              <a:t>Αρχική λίστα</a:t>
            </a:r>
            <a:endParaRPr lang="el-GR" dirty="0"/>
          </a:p>
        </p:txBody>
      </p:sp>
      <p:grpSp>
        <p:nvGrpSpPr>
          <p:cNvPr id="7" name="6 - Θέση περιεχομένου"/>
          <p:cNvGrpSpPr>
            <a:grpSpLocks noGrp="1"/>
          </p:cNvGrpSpPr>
          <p:nvPr>
            <p:ph sz="half" idx="2"/>
          </p:nvPr>
        </p:nvGrpSpPr>
        <p:grpSpPr>
          <a:xfrm>
            <a:off x="457200" y="2174875"/>
            <a:ext cx="6043626" cy="611183"/>
            <a:chOff x="857224" y="5072074"/>
            <a:chExt cx="5357850" cy="797961"/>
          </a:xfrm>
        </p:grpSpPr>
        <p:cxnSp>
          <p:nvCxnSpPr>
            <p:cNvPr id="8" name="7 - Ευθύγραμμο βέλος σύνδεσης"/>
            <p:cNvCxnSpPr>
              <a:stCxn id="13" idx="3"/>
              <a:endCxn id="16" idx="1"/>
            </p:cNvCxnSpPr>
            <p:nvPr/>
          </p:nvCxnSpPr>
          <p:spPr>
            <a:xfrm>
              <a:off x="3571868" y="5685368"/>
              <a:ext cx="571504" cy="1588"/>
            </a:xfrm>
            <a:prstGeom prst="straightConnector1">
              <a:avLst/>
            </a:prstGeom>
            <a:ln w="15875" cmpd="sng">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9" name="8 - TextBox"/>
            <p:cNvSpPr txBox="1"/>
            <p:nvPr/>
          </p:nvSpPr>
          <p:spPr>
            <a:xfrm>
              <a:off x="857224" y="5072074"/>
              <a:ext cx="736532" cy="369333"/>
            </a:xfrm>
            <a:prstGeom prst="rect">
              <a:avLst/>
            </a:prstGeom>
            <a:solidFill>
              <a:schemeClr val="accent1"/>
            </a:solidFill>
            <a:ln>
              <a:solidFill>
                <a:schemeClr val="accent1"/>
              </a:solidFill>
            </a:ln>
          </p:spPr>
          <p:txBody>
            <a:bodyPr wrap="square" rtlCol="0">
              <a:spAutoFit/>
            </a:bodyPr>
            <a:lstStyle/>
            <a:p>
              <a:r>
                <a:rPr lang="en-US" dirty="0" smtClean="0"/>
                <a:t>Head</a:t>
              </a:r>
              <a:endParaRPr lang="el-GR" dirty="0"/>
            </a:p>
          </p:txBody>
        </p:sp>
        <p:sp>
          <p:nvSpPr>
            <p:cNvPr id="10" name="9 - TextBox"/>
            <p:cNvSpPr txBox="1"/>
            <p:nvPr/>
          </p:nvSpPr>
          <p:spPr>
            <a:xfrm>
              <a:off x="1571604" y="5500702"/>
              <a:ext cx="357190" cy="369333"/>
            </a:xfrm>
            <a:prstGeom prst="rect">
              <a:avLst/>
            </a:prstGeom>
            <a:solidFill>
              <a:schemeClr val="accent1">
                <a:lumMod val="60000"/>
                <a:lumOff val="40000"/>
              </a:schemeClr>
            </a:solidFill>
            <a:ln>
              <a:solidFill>
                <a:schemeClr val="accent1"/>
              </a:solidFill>
            </a:ln>
          </p:spPr>
          <p:txBody>
            <a:bodyPr wrap="square" rtlCol="0">
              <a:spAutoFit/>
            </a:bodyPr>
            <a:lstStyle/>
            <a:p>
              <a:r>
                <a:rPr lang="el-GR" dirty="0" smtClean="0"/>
                <a:t>Σ</a:t>
              </a:r>
            </a:p>
          </p:txBody>
        </p:sp>
        <p:sp>
          <p:nvSpPr>
            <p:cNvPr id="11" name="10 - TextBox"/>
            <p:cNvSpPr txBox="1"/>
            <p:nvPr/>
          </p:nvSpPr>
          <p:spPr>
            <a:xfrm>
              <a:off x="1928794" y="5500702"/>
              <a:ext cx="357190"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endParaRPr lang="el-GR" dirty="0"/>
            </a:p>
          </p:txBody>
        </p:sp>
        <p:cxnSp>
          <p:nvCxnSpPr>
            <p:cNvPr id="12" name="11 - Shape"/>
            <p:cNvCxnSpPr>
              <a:stCxn id="9" idx="2"/>
              <a:endCxn id="10" idx="1"/>
            </p:cNvCxnSpPr>
            <p:nvPr/>
          </p:nvCxnSpPr>
          <p:spPr>
            <a:xfrm rot="16200000" flipH="1">
              <a:off x="1276566" y="5390331"/>
              <a:ext cx="243962" cy="346114"/>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12 - TextBox"/>
            <p:cNvSpPr txBox="1"/>
            <p:nvPr/>
          </p:nvSpPr>
          <p:spPr>
            <a:xfrm>
              <a:off x="3214678" y="5500702"/>
              <a:ext cx="357190"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endParaRPr lang="el-GR" dirty="0"/>
            </a:p>
          </p:txBody>
        </p:sp>
        <p:cxnSp>
          <p:nvCxnSpPr>
            <p:cNvPr id="14" name="13 - Ευθύγραμμο βέλος σύνδεσης"/>
            <p:cNvCxnSpPr>
              <a:stCxn id="11" idx="3"/>
            </p:cNvCxnSpPr>
            <p:nvPr/>
          </p:nvCxnSpPr>
          <p:spPr>
            <a:xfrm>
              <a:off x="2285984" y="5685368"/>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14 - TextBox"/>
            <p:cNvSpPr txBox="1"/>
            <p:nvPr/>
          </p:nvSpPr>
          <p:spPr>
            <a:xfrm>
              <a:off x="2786050" y="5500702"/>
              <a:ext cx="428628"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Α</a:t>
              </a:r>
              <a:endParaRPr lang="el-GR" dirty="0"/>
            </a:p>
          </p:txBody>
        </p:sp>
        <p:sp>
          <p:nvSpPr>
            <p:cNvPr id="16" name="15 - TextBox"/>
            <p:cNvSpPr txBox="1"/>
            <p:nvPr/>
          </p:nvSpPr>
          <p:spPr>
            <a:xfrm>
              <a:off x="4143372" y="5500702"/>
              <a:ext cx="428628"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Χ</a:t>
              </a:r>
              <a:endParaRPr lang="el-GR" dirty="0"/>
            </a:p>
          </p:txBody>
        </p:sp>
        <p:sp>
          <p:nvSpPr>
            <p:cNvPr id="17" name="16 - TextBox"/>
            <p:cNvSpPr txBox="1"/>
            <p:nvPr/>
          </p:nvSpPr>
          <p:spPr>
            <a:xfrm>
              <a:off x="4572000" y="5500702"/>
              <a:ext cx="357190"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endParaRPr lang="el-GR" dirty="0"/>
            </a:p>
          </p:txBody>
        </p:sp>
        <p:sp>
          <p:nvSpPr>
            <p:cNvPr id="18" name="17 - TextBox"/>
            <p:cNvSpPr txBox="1"/>
            <p:nvPr/>
          </p:nvSpPr>
          <p:spPr>
            <a:xfrm>
              <a:off x="5857884" y="5500702"/>
              <a:ext cx="357190"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a:t>
              </a:r>
              <a:endParaRPr lang="el-GR" dirty="0"/>
            </a:p>
          </p:txBody>
        </p:sp>
        <p:sp>
          <p:nvSpPr>
            <p:cNvPr id="19" name="18 - TextBox"/>
            <p:cNvSpPr txBox="1"/>
            <p:nvPr/>
          </p:nvSpPr>
          <p:spPr>
            <a:xfrm>
              <a:off x="5429256" y="5500702"/>
              <a:ext cx="428628"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Φ</a:t>
              </a:r>
              <a:endParaRPr lang="el-GR" dirty="0"/>
            </a:p>
          </p:txBody>
        </p:sp>
        <p:cxnSp>
          <p:nvCxnSpPr>
            <p:cNvPr id="20" name="19 - Ευθύγραμμο βέλος σύνδεσης"/>
            <p:cNvCxnSpPr>
              <a:stCxn id="17" idx="3"/>
            </p:cNvCxnSpPr>
            <p:nvPr/>
          </p:nvCxnSpPr>
          <p:spPr>
            <a:xfrm>
              <a:off x="4929190" y="5685368"/>
              <a:ext cx="500066" cy="31236"/>
            </a:xfrm>
            <a:prstGeom prst="straightConnector1">
              <a:avLst/>
            </a:prstGeom>
            <a:ln w="15875" cmpd="sng">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grpSp>
      <p:grpSp>
        <p:nvGrpSpPr>
          <p:cNvPr id="56" name="55 - Ομάδα"/>
          <p:cNvGrpSpPr/>
          <p:nvPr/>
        </p:nvGrpSpPr>
        <p:grpSpPr>
          <a:xfrm>
            <a:off x="500034" y="3929066"/>
            <a:ext cx="6043626" cy="896935"/>
            <a:chOff x="500034" y="3000372"/>
            <a:chExt cx="6043626" cy="896935"/>
          </a:xfrm>
        </p:grpSpPr>
        <p:cxnSp>
          <p:nvCxnSpPr>
            <p:cNvPr id="22" name="21 - Ευθύγραμμο βέλος σύνδεσης"/>
            <p:cNvCxnSpPr>
              <a:stCxn id="27" idx="3"/>
              <a:endCxn id="30" idx="1"/>
            </p:cNvCxnSpPr>
            <p:nvPr/>
          </p:nvCxnSpPr>
          <p:spPr>
            <a:xfrm>
              <a:off x="3562138" y="3755865"/>
              <a:ext cx="644653" cy="1216"/>
            </a:xfrm>
            <a:prstGeom prst="straightConnector1">
              <a:avLst/>
            </a:prstGeom>
            <a:ln w="15875" cmpd="sng">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3" name="22 - TextBox"/>
            <p:cNvSpPr txBox="1"/>
            <p:nvPr/>
          </p:nvSpPr>
          <p:spPr>
            <a:xfrm>
              <a:off x="500034" y="3286124"/>
              <a:ext cx="830804" cy="282884"/>
            </a:xfrm>
            <a:prstGeom prst="rect">
              <a:avLst/>
            </a:prstGeom>
            <a:solidFill>
              <a:schemeClr val="accent1"/>
            </a:solidFill>
            <a:ln>
              <a:solidFill>
                <a:schemeClr val="accent1"/>
              </a:solidFill>
            </a:ln>
          </p:spPr>
          <p:txBody>
            <a:bodyPr wrap="square" rtlCol="0">
              <a:spAutoFit/>
            </a:bodyPr>
            <a:lstStyle/>
            <a:p>
              <a:r>
                <a:rPr lang="en-US" dirty="0" smtClean="0"/>
                <a:t>Head</a:t>
              </a:r>
              <a:endParaRPr lang="el-GR" dirty="0"/>
            </a:p>
          </p:txBody>
        </p:sp>
        <p:sp>
          <p:nvSpPr>
            <p:cNvPr id="24" name="23 - TextBox"/>
            <p:cNvSpPr txBox="1"/>
            <p:nvPr/>
          </p:nvSpPr>
          <p:spPr>
            <a:xfrm>
              <a:off x="1305851" y="3614423"/>
              <a:ext cx="402908" cy="282884"/>
            </a:xfrm>
            <a:prstGeom prst="rect">
              <a:avLst/>
            </a:prstGeom>
            <a:solidFill>
              <a:schemeClr val="accent1">
                <a:lumMod val="60000"/>
                <a:lumOff val="40000"/>
              </a:schemeClr>
            </a:solidFill>
            <a:ln>
              <a:solidFill>
                <a:schemeClr val="accent1"/>
              </a:solidFill>
            </a:ln>
          </p:spPr>
          <p:txBody>
            <a:bodyPr wrap="square" rtlCol="0">
              <a:spAutoFit/>
            </a:bodyPr>
            <a:lstStyle/>
            <a:p>
              <a:r>
                <a:rPr lang="el-GR" dirty="0" smtClean="0"/>
                <a:t>Σ</a:t>
              </a:r>
            </a:p>
          </p:txBody>
        </p:sp>
        <p:sp>
          <p:nvSpPr>
            <p:cNvPr id="25" name="24 - TextBox"/>
            <p:cNvSpPr txBox="1"/>
            <p:nvPr/>
          </p:nvSpPr>
          <p:spPr>
            <a:xfrm>
              <a:off x="1708759" y="3614423"/>
              <a:ext cx="402908" cy="282883"/>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endParaRPr lang="el-GR" dirty="0"/>
            </a:p>
          </p:txBody>
        </p:sp>
        <p:cxnSp>
          <p:nvCxnSpPr>
            <p:cNvPr id="26" name="25 - Shape"/>
            <p:cNvCxnSpPr>
              <a:stCxn id="23" idx="2"/>
              <a:endCxn id="24" idx="1"/>
            </p:cNvCxnSpPr>
            <p:nvPr/>
          </p:nvCxnSpPr>
          <p:spPr>
            <a:xfrm rot="16200000" flipH="1">
              <a:off x="1017214" y="3467229"/>
              <a:ext cx="186858" cy="390415"/>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26 - TextBox"/>
            <p:cNvSpPr txBox="1"/>
            <p:nvPr/>
          </p:nvSpPr>
          <p:spPr>
            <a:xfrm>
              <a:off x="3159229" y="3614423"/>
              <a:ext cx="402908" cy="282883"/>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endParaRPr lang="el-GR" dirty="0"/>
            </a:p>
          </p:txBody>
        </p:sp>
        <p:cxnSp>
          <p:nvCxnSpPr>
            <p:cNvPr id="28" name="27 - Ευθύγραμμο βέλος σύνδεσης"/>
            <p:cNvCxnSpPr>
              <a:stCxn id="25" idx="3"/>
            </p:cNvCxnSpPr>
            <p:nvPr/>
          </p:nvCxnSpPr>
          <p:spPr>
            <a:xfrm>
              <a:off x="2111668" y="3755865"/>
              <a:ext cx="564072" cy="12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28 - TextBox"/>
            <p:cNvSpPr txBox="1"/>
            <p:nvPr/>
          </p:nvSpPr>
          <p:spPr>
            <a:xfrm>
              <a:off x="2675739" y="3614423"/>
              <a:ext cx="483490" cy="282883"/>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Α</a:t>
              </a:r>
              <a:endParaRPr lang="el-GR" dirty="0"/>
            </a:p>
          </p:txBody>
        </p:sp>
        <p:sp>
          <p:nvSpPr>
            <p:cNvPr id="30" name="29 - TextBox"/>
            <p:cNvSpPr txBox="1"/>
            <p:nvPr/>
          </p:nvSpPr>
          <p:spPr>
            <a:xfrm>
              <a:off x="4206791" y="3614423"/>
              <a:ext cx="483490" cy="282883"/>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Χ</a:t>
              </a:r>
              <a:endParaRPr lang="el-GR" dirty="0"/>
            </a:p>
          </p:txBody>
        </p:sp>
        <p:sp>
          <p:nvSpPr>
            <p:cNvPr id="31" name="30 - TextBox"/>
            <p:cNvSpPr txBox="1"/>
            <p:nvPr/>
          </p:nvSpPr>
          <p:spPr>
            <a:xfrm>
              <a:off x="4690281" y="3614423"/>
              <a:ext cx="402908" cy="282883"/>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endParaRPr lang="el-GR" dirty="0"/>
            </a:p>
          </p:txBody>
        </p:sp>
        <p:sp>
          <p:nvSpPr>
            <p:cNvPr id="32" name="31 - TextBox"/>
            <p:cNvSpPr txBox="1"/>
            <p:nvPr/>
          </p:nvSpPr>
          <p:spPr>
            <a:xfrm>
              <a:off x="6140752" y="3614423"/>
              <a:ext cx="402908" cy="282883"/>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a:t>
              </a:r>
              <a:endParaRPr lang="el-GR" dirty="0"/>
            </a:p>
          </p:txBody>
        </p:sp>
        <p:sp>
          <p:nvSpPr>
            <p:cNvPr id="33" name="32 - TextBox"/>
            <p:cNvSpPr txBox="1"/>
            <p:nvPr/>
          </p:nvSpPr>
          <p:spPr>
            <a:xfrm>
              <a:off x="5657262" y="3614423"/>
              <a:ext cx="483490" cy="282883"/>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Φ</a:t>
              </a:r>
              <a:endParaRPr lang="el-GR" dirty="0"/>
            </a:p>
          </p:txBody>
        </p:sp>
        <p:cxnSp>
          <p:nvCxnSpPr>
            <p:cNvPr id="34" name="33 - Ευθύγραμμο βέλος σύνδεσης"/>
            <p:cNvCxnSpPr>
              <a:stCxn id="31" idx="3"/>
            </p:cNvCxnSpPr>
            <p:nvPr/>
          </p:nvCxnSpPr>
          <p:spPr>
            <a:xfrm>
              <a:off x="5093190" y="3755865"/>
              <a:ext cx="564072" cy="23925"/>
            </a:xfrm>
            <a:prstGeom prst="straightConnector1">
              <a:avLst/>
            </a:prstGeom>
            <a:ln w="15875" cmpd="sng">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36" name="35 - TextBox"/>
            <p:cNvSpPr txBox="1"/>
            <p:nvPr/>
          </p:nvSpPr>
          <p:spPr>
            <a:xfrm>
              <a:off x="4786314" y="3000372"/>
              <a:ext cx="483490"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Ψ</a:t>
              </a:r>
              <a:endParaRPr lang="el-GR" dirty="0"/>
            </a:p>
          </p:txBody>
        </p:sp>
        <p:sp>
          <p:nvSpPr>
            <p:cNvPr id="37" name="36 - TextBox"/>
            <p:cNvSpPr txBox="1"/>
            <p:nvPr/>
          </p:nvSpPr>
          <p:spPr>
            <a:xfrm>
              <a:off x="5269804" y="3000372"/>
              <a:ext cx="373766"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endParaRPr lang="el-GR" dirty="0"/>
            </a:p>
          </p:txBody>
        </p:sp>
        <p:cxnSp>
          <p:nvCxnSpPr>
            <p:cNvPr id="39" name="38 - Καμπύλη γραμμή σύνδεσης"/>
            <p:cNvCxnSpPr>
              <a:stCxn id="31" idx="0"/>
              <a:endCxn id="36" idx="1"/>
            </p:cNvCxnSpPr>
            <p:nvPr/>
          </p:nvCxnSpPr>
          <p:spPr>
            <a:xfrm rot="16200000" flipV="1">
              <a:off x="4624333" y="3347020"/>
              <a:ext cx="429385" cy="105421"/>
            </a:xfrm>
            <a:prstGeom prst="curvedConnector4">
              <a:avLst>
                <a:gd name="adj1" fmla="val 28496"/>
                <a:gd name="adj2" fmla="val 40794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38 - Καμπύλη γραμμή σύνδεσης"/>
            <p:cNvCxnSpPr>
              <a:stCxn id="37" idx="3"/>
              <a:endCxn id="33" idx="0"/>
            </p:cNvCxnSpPr>
            <p:nvPr/>
          </p:nvCxnSpPr>
          <p:spPr>
            <a:xfrm>
              <a:off x="5643570" y="3185038"/>
              <a:ext cx="255437" cy="429385"/>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57" name="56 - TextBox"/>
          <p:cNvSpPr txBox="1"/>
          <p:nvPr/>
        </p:nvSpPr>
        <p:spPr>
          <a:xfrm>
            <a:off x="357158" y="3286124"/>
            <a:ext cx="3786214" cy="646331"/>
          </a:xfrm>
          <a:prstGeom prst="rect">
            <a:avLst/>
          </a:prstGeom>
          <a:noFill/>
        </p:spPr>
        <p:txBody>
          <a:bodyPr wrap="square" rtlCol="0">
            <a:spAutoFit/>
          </a:bodyPr>
          <a:lstStyle/>
          <a:p>
            <a:r>
              <a:rPr lang="el-GR" dirty="0" smtClean="0"/>
              <a:t>Εισαγωγή στοιχείου ψ ανάμεσα στους κόμβους Χ,Φ</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7"/>
                                        </p:tgtEl>
                                        <p:attrNameLst>
                                          <p:attrName>style.visibility</p:attrName>
                                        </p:attrNameLst>
                                      </p:cBhvr>
                                      <p:to>
                                        <p:strVal val="visible"/>
                                      </p:to>
                                    </p:set>
                                    <p:anim calcmode="lin" valueType="num">
                                      <p:cBhvr additive="base">
                                        <p:cTn id="25" dur="500" fill="hold"/>
                                        <p:tgtEl>
                                          <p:spTgt spid="57"/>
                                        </p:tgtEl>
                                        <p:attrNameLst>
                                          <p:attrName>ppt_x</p:attrName>
                                        </p:attrNameLst>
                                      </p:cBhvr>
                                      <p:tavLst>
                                        <p:tav tm="0">
                                          <p:val>
                                            <p:strVal val="#ppt_x"/>
                                          </p:val>
                                        </p:tav>
                                        <p:tav tm="100000">
                                          <p:val>
                                            <p:strVal val="#ppt_x"/>
                                          </p:val>
                                        </p:tav>
                                      </p:tavLst>
                                    </p:anim>
                                    <p:anim calcmode="lin" valueType="num">
                                      <p:cBhvr additive="base">
                                        <p:cTn id="26" dur="500" fill="hold"/>
                                        <p:tgtEl>
                                          <p:spTgt spid="5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6"/>
                                        </p:tgtEl>
                                        <p:attrNameLst>
                                          <p:attrName>style.visibility</p:attrName>
                                        </p:attrNameLst>
                                      </p:cBhvr>
                                      <p:to>
                                        <p:strVal val="visible"/>
                                      </p:to>
                                    </p:set>
                                    <p:anim calcmode="lin" valueType="num">
                                      <p:cBhvr additive="base">
                                        <p:cTn id="31" dur="500" fill="hold"/>
                                        <p:tgtEl>
                                          <p:spTgt spid="56"/>
                                        </p:tgtEl>
                                        <p:attrNameLst>
                                          <p:attrName>ppt_x</p:attrName>
                                        </p:attrNameLst>
                                      </p:cBhvr>
                                      <p:tavLst>
                                        <p:tav tm="0">
                                          <p:val>
                                            <p:strVal val="#ppt_x"/>
                                          </p:val>
                                        </p:tav>
                                        <p:tav tm="100000">
                                          <p:val>
                                            <p:strVal val="#ppt_x"/>
                                          </p:val>
                                        </p:tav>
                                      </p:tavLst>
                                    </p:anim>
                                    <p:anim calcmode="lin" valueType="num">
                                      <p:cBhvr additive="base">
                                        <p:cTn id="32" dur="500" fill="hold"/>
                                        <p:tgtEl>
                                          <p:spTgt spid="5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solidFill>
                  <a:srgbClr val="FF0000"/>
                </a:solidFill>
                <a:latin typeface="Times New Roman" pitchFamily="18" charset="0"/>
                <a:cs typeface="Times New Roman" pitchFamily="18" charset="0"/>
              </a:rPr>
              <a:t>Διαγραφή στοιχείου</a:t>
            </a:r>
            <a:endParaRPr lang="el-GR" sz="3200" b="1" dirty="0">
              <a:solidFill>
                <a:srgbClr val="FF0000"/>
              </a:solidFill>
              <a:latin typeface="Times New Roman" pitchFamily="18" charset="0"/>
              <a:cs typeface="Times New Roman" pitchFamily="18" charset="0"/>
            </a:endParaRPr>
          </a:p>
        </p:txBody>
      </p:sp>
      <p:sp>
        <p:nvSpPr>
          <p:cNvPr id="7" name="2 - Θέση κειμένου"/>
          <p:cNvSpPr>
            <a:spLocks noGrp="1"/>
          </p:cNvSpPr>
          <p:nvPr>
            <p:ph type="body" idx="1"/>
          </p:nvPr>
        </p:nvSpPr>
        <p:spPr>
          <a:xfrm>
            <a:off x="457200" y="1535113"/>
            <a:ext cx="4040188" cy="322251"/>
          </a:xfrm>
        </p:spPr>
        <p:txBody>
          <a:bodyPr>
            <a:normAutofit fontScale="70000" lnSpcReduction="20000"/>
          </a:bodyPr>
          <a:lstStyle/>
          <a:p>
            <a:r>
              <a:rPr lang="el-GR" dirty="0" smtClean="0"/>
              <a:t>Αρχική λίστα</a:t>
            </a:r>
            <a:endParaRPr lang="el-GR" dirty="0"/>
          </a:p>
        </p:txBody>
      </p:sp>
      <p:grpSp>
        <p:nvGrpSpPr>
          <p:cNvPr id="8" name="6 - Θέση περιεχομένου"/>
          <p:cNvGrpSpPr>
            <a:grpSpLocks noGrp="1"/>
          </p:cNvGrpSpPr>
          <p:nvPr>
            <p:ph sz="half" idx="2"/>
          </p:nvPr>
        </p:nvGrpSpPr>
        <p:grpSpPr>
          <a:xfrm>
            <a:off x="571472" y="2143116"/>
            <a:ext cx="6043626" cy="611183"/>
            <a:chOff x="857224" y="5072074"/>
            <a:chExt cx="5357850" cy="797961"/>
          </a:xfrm>
        </p:grpSpPr>
        <p:cxnSp>
          <p:nvCxnSpPr>
            <p:cNvPr id="9" name="8 - Ευθύγραμμο βέλος σύνδεσης"/>
            <p:cNvCxnSpPr>
              <a:stCxn id="14" idx="3"/>
              <a:endCxn id="17" idx="1"/>
            </p:cNvCxnSpPr>
            <p:nvPr/>
          </p:nvCxnSpPr>
          <p:spPr>
            <a:xfrm>
              <a:off x="3571868" y="5685368"/>
              <a:ext cx="571504" cy="1588"/>
            </a:xfrm>
            <a:prstGeom prst="straightConnector1">
              <a:avLst/>
            </a:prstGeom>
            <a:ln w="15875" cmpd="sng">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0" name="9 - TextBox"/>
            <p:cNvSpPr txBox="1"/>
            <p:nvPr/>
          </p:nvSpPr>
          <p:spPr>
            <a:xfrm>
              <a:off x="857224" y="5072074"/>
              <a:ext cx="736532" cy="369333"/>
            </a:xfrm>
            <a:prstGeom prst="rect">
              <a:avLst/>
            </a:prstGeom>
            <a:solidFill>
              <a:schemeClr val="accent1"/>
            </a:solidFill>
            <a:ln>
              <a:solidFill>
                <a:schemeClr val="accent1"/>
              </a:solidFill>
            </a:ln>
          </p:spPr>
          <p:txBody>
            <a:bodyPr wrap="square" rtlCol="0">
              <a:spAutoFit/>
            </a:bodyPr>
            <a:lstStyle/>
            <a:p>
              <a:r>
                <a:rPr lang="en-US" dirty="0" smtClean="0"/>
                <a:t>Head</a:t>
              </a:r>
              <a:endParaRPr lang="el-GR" dirty="0"/>
            </a:p>
          </p:txBody>
        </p:sp>
        <p:sp>
          <p:nvSpPr>
            <p:cNvPr id="11" name="10 - TextBox"/>
            <p:cNvSpPr txBox="1"/>
            <p:nvPr/>
          </p:nvSpPr>
          <p:spPr>
            <a:xfrm>
              <a:off x="1571604" y="5500702"/>
              <a:ext cx="357190" cy="369333"/>
            </a:xfrm>
            <a:prstGeom prst="rect">
              <a:avLst/>
            </a:prstGeom>
            <a:solidFill>
              <a:schemeClr val="accent1">
                <a:lumMod val="60000"/>
                <a:lumOff val="40000"/>
              </a:schemeClr>
            </a:solidFill>
            <a:ln>
              <a:solidFill>
                <a:schemeClr val="accent1"/>
              </a:solidFill>
            </a:ln>
          </p:spPr>
          <p:txBody>
            <a:bodyPr wrap="square" rtlCol="0">
              <a:spAutoFit/>
            </a:bodyPr>
            <a:lstStyle/>
            <a:p>
              <a:r>
                <a:rPr lang="el-GR" dirty="0" smtClean="0"/>
                <a:t>Σ</a:t>
              </a:r>
            </a:p>
          </p:txBody>
        </p:sp>
        <p:sp>
          <p:nvSpPr>
            <p:cNvPr id="12" name="11 - TextBox"/>
            <p:cNvSpPr txBox="1"/>
            <p:nvPr/>
          </p:nvSpPr>
          <p:spPr>
            <a:xfrm>
              <a:off x="1928794" y="5500702"/>
              <a:ext cx="357190"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endParaRPr lang="el-GR" dirty="0"/>
            </a:p>
          </p:txBody>
        </p:sp>
        <p:cxnSp>
          <p:nvCxnSpPr>
            <p:cNvPr id="13" name="12 - Shape"/>
            <p:cNvCxnSpPr>
              <a:stCxn id="10" idx="2"/>
              <a:endCxn id="11" idx="1"/>
            </p:cNvCxnSpPr>
            <p:nvPr/>
          </p:nvCxnSpPr>
          <p:spPr>
            <a:xfrm rot="16200000" flipH="1">
              <a:off x="1276566" y="5390331"/>
              <a:ext cx="243962" cy="346114"/>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13 - TextBox"/>
            <p:cNvSpPr txBox="1"/>
            <p:nvPr/>
          </p:nvSpPr>
          <p:spPr>
            <a:xfrm>
              <a:off x="3214678" y="5500702"/>
              <a:ext cx="357190"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endParaRPr lang="el-GR" dirty="0"/>
            </a:p>
          </p:txBody>
        </p:sp>
        <p:cxnSp>
          <p:nvCxnSpPr>
            <p:cNvPr id="15" name="14 - Ευθύγραμμο βέλος σύνδεσης"/>
            <p:cNvCxnSpPr>
              <a:stCxn id="12" idx="3"/>
            </p:cNvCxnSpPr>
            <p:nvPr/>
          </p:nvCxnSpPr>
          <p:spPr>
            <a:xfrm>
              <a:off x="2285984" y="5685368"/>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15 - TextBox"/>
            <p:cNvSpPr txBox="1"/>
            <p:nvPr/>
          </p:nvSpPr>
          <p:spPr>
            <a:xfrm>
              <a:off x="2786050" y="5500702"/>
              <a:ext cx="428628"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Α</a:t>
              </a:r>
              <a:endParaRPr lang="el-GR" dirty="0"/>
            </a:p>
          </p:txBody>
        </p:sp>
        <p:sp>
          <p:nvSpPr>
            <p:cNvPr id="17" name="16 - TextBox"/>
            <p:cNvSpPr txBox="1"/>
            <p:nvPr/>
          </p:nvSpPr>
          <p:spPr>
            <a:xfrm>
              <a:off x="4143372" y="5500702"/>
              <a:ext cx="428628"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Χ</a:t>
              </a:r>
              <a:endParaRPr lang="el-GR" dirty="0"/>
            </a:p>
          </p:txBody>
        </p:sp>
        <p:sp>
          <p:nvSpPr>
            <p:cNvPr id="18" name="17 - TextBox"/>
            <p:cNvSpPr txBox="1"/>
            <p:nvPr/>
          </p:nvSpPr>
          <p:spPr>
            <a:xfrm>
              <a:off x="4572000" y="5500702"/>
              <a:ext cx="357190"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endParaRPr lang="el-GR" dirty="0"/>
            </a:p>
          </p:txBody>
        </p:sp>
        <p:sp>
          <p:nvSpPr>
            <p:cNvPr id="19" name="18 - TextBox"/>
            <p:cNvSpPr txBox="1"/>
            <p:nvPr/>
          </p:nvSpPr>
          <p:spPr>
            <a:xfrm>
              <a:off x="5857884" y="5500702"/>
              <a:ext cx="357190"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a:t>
              </a:r>
              <a:endParaRPr lang="el-GR" dirty="0"/>
            </a:p>
          </p:txBody>
        </p:sp>
        <p:sp>
          <p:nvSpPr>
            <p:cNvPr id="20" name="19 - TextBox"/>
            <p:cNvSpPr txBox="1"/>
            <p:nvPr/>
          </p:nvSpPr>
          <p:spPr>
            <a:xfrm>
              <a:off x="5429256" y="5500702"/>
              <a:ext cx="428628"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Φ</a:t>
              </a:r>
              <a:endParaRPr lang="el-GR" dirty="0"/>
            </a:p>
          </p:txBody>
        </p:sp>
        <p:cxnSp>
          <p:nvCxnSpPr>
            <p:cNvPr id="21" name="20 - Ευθύγραμμο βέλος σύνδεσης"/>
            <p:cNvCxnSpPr>
              <a:stCxn id="18" idx="3"/>
            </p:cNvCxnSpPr>
            <p:nvPr/>
          </p:nvCxnSpPr>
          <p:spPr>
            <a:xfrm>
              <a:off x="4929190" y="5685368"/>
              <a:ext cx="500066" cy="31236"/>
            </a:xfrm>
            <a:prstGeom prst="straightConnector1">
              <a:avLst/>
            </a:prstGeom>
            <a:ln w="15875" cmpd="sng">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grpSp>
      <p:sp>
        <p:nvSpPr>
          <p:cNvPr id="36" name="2 - Θέση κειμένου"/>
          <p:cNvSpPr>
            <a:spLocks noGrp="1"/>
          </p:cNvSpPr>
          <p:nvPr>
            <p:ph type="body" idx="1"/>
          </p:nvPr>
        </p:nvSpPr>
        <p:spPr>
          <a:xfrm>
            <a:off x="500034" y="3429000"/>
            <a:ext cx="4040188" cy="322251"/>
          </a:xfrm>
        </p:spPr>
        <p:txBody>
          <a:bodyPr>
            <a:normAutofit fontScale="70000" lnSpcReduction="20000"/>
          </a:bodyPr>
          <a:lstStyle/>
          <a:p>
            <a:r>
              <a:rPr lang="el-GR" dirty="0" smtClean="0"/>
              <a:t>Διαγραφή στοιχείου Χ</a:t>
            </a:r>
            <a:endParaRPr lang="el-GR" dirty="0"/>
          </a:p>
        </p:txBody>
      </p:sp>
      <p:grpSp>
        <p:nvGrpSpPr>
          <p:cNvPr id="37" name="36 - Ομάδα"/>
          <p:cNvGrpSpPr/>
          <p:nvPr/>
        </p:nvGrpSpPr>
        <p:grpSpPr>
          <a:xfrm>
            <a:off x="714348" y="4143380"/>
            <a:ext cx="6043626" cy="642942"/>
            <a:chOff x="714348" y="4143380"/>
            <a:chExt cx="6043626" cy="642942"/>
          </a:xfrm>
        </p:grpSpPr>
        <p:cxnSp>
          <p:nvCxnSpPr>
            <p:cNvPr id="41" name="40 - Καμπύλη γραμμή σύνδεσης"/>
            <p:cNvCxnSpPr>
              <a:stCxn id="28" idx="2"/>
              <a:endCxn id="34" idx="2"/>
            </p:cNvCxnSpPr>
            <p:nvPr/>
          </p:nvCxnSpPr>
          <p:spPr>
            <a:xfrm rot="16200000" flipH="1">
              <a:off x="4844159" y="3485400"/>
              <a:ext cx="1588" cy="2538324"/>
            </a:xfrm>
            <a:prstGeom prst="curvedConnector3">
              <a:avLst>
                <a:gd name="adj1" fmla="val 23120032"/>
              </a:avLst>
            </a:prstGeom>
            <a:ln>
              <a:tailEnd type="arrow"/>
            </a:ln>
          </p:spPr>
          <p:style>
            <a:lnRef idx="1">
              <a:schemeClr val="accent1"/>
            </a:lnRef>
            <a:fillRef idx="0">
              <a:schemeClr val="accent1"/>
            </a:fillRef>
            <a:effectRef idx="0">
              <a:schemeClr val="accent1"/>
            </a:effectRef>
            <a:fontRef idx="minor">
              <a:schemeClr val="tx1"/>
            </a:fontRef>
          </p:style>
        </p:cxnSp>
        <p:grpSp>
          <p:nvGrpSpPr>
            <p:cNvPr id="49" name="48 - Ομάδα"/>
            <p:cNvGrpSpPr/>
            <p:nvPr/>
          </p:nvGrpSpPr>
          <p:grpSpPr>
            <a:xfrm>
              <a:off x="714348" y="4143380"/>
              <a:ext cx="6043626" cy="642942"/>
              <a:chOff x="642910" y="4000504"/>
              <a:chExt cx="6043626" cy="642942"/>
            </a:xfrm>
          </p:grpSpPr>
          <p:cxnSp>
            <p:nvCxnSpPr>
              <p:cNvPr id="23" name="22 - Ευθύγραμμο βέλος σύνδεσης"/>
              <p:cNvCxnSpPr>
                <a:stCxn id="28" idx="3"/>
                <a:endCxn id="31" idx="1"/>
              </p:cNvCxnSpPr>
              <p:nvPr/>
            </p:nvCxnSpPr>
            <p:spPr>
              <a:xfrm>
                <a:off x="3705014" y="4470245"/>
                <a:ext cx="644653" cy="1216"/>
              </a:xfrm>
              <a:prstGeom prst="straightConnector1">
                <a:avLst/>
              </a:prstGeom>
              <a:ln w="15875" cmpd="sng">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4" name="23 - TextBox"/>
              <p:cNvSpPr txBox="1"/>
              <p:nvPr/>
            </p:nvSpPr>
            <p:spPr>
              <a:xfrm>
                <a:off x="642910" y="4000504"/>
                <a:ext cx="830804" cy="282884"/>
              </a:xfrm>
              <a:prstGeom prst="rect">
                <a:avLst/>
              </a:prstGeom>
              <a:solidFill>
                <a:schemeClr val="accent1"/>
              </a:solidFill>
              <a:ln>
                <a:solidFill>
                  <a:schemeClr val="accent1"/>
                </a:solidFill>
              </a:ln>
            </p:spPr>
            <p:txBody>
              <a:bodyPr wrap="square" rtlCol="0">
                <a:spAutoFit/>
              </a:bodyPr>
              <a:lstStyle/>
              <a:p>
                <a:r>
                  <a:rPr lang="en-US" dirty="0" smtClean="0"/>
                  <a:t>Head</a:t>
                </a:r>
                <a:endParaRPr lang="el-GR" dirty="0"/>
              </a:p>
            </p:txBody>
          </p:sp>
          <p:sp>
            <p:nvSpPr>
              <p:cNvPr id="25" name="24 - TextBox"/>
              <p:cNvSpPr txBox="1"/>
              <p:nvPr/>
            </p:nvSpPr>
            <p:spPr>
              <a:xfrm>
                <a:off x="1448727" y="4328803"/>
                <a:ext cx="402908" cy="282884"/>
              </a:xfrm>
              <a:prstGeom prst="rect">
                <a:avLst/>
              </a:prstGeom>
              <a:solidFill>
                <a:schemeClr val="accent1">
                  <a:lumMod val="60000"/>
                  <a:lumOff val="40000"/>
                </a:schemeClr>
              </a:solidFill>
              <a:ln>
                <a:solidFill>
                  <a:schemeClr val="accent1"/>
                </a:solidFill>
              </a:ln>
            </p:spPr>
            <p:txBody>
              <a:bodyPr wrap="square" rtlCol="0">
                <a:spAutoFit/>
              </a:bodyPr>
              <a:lstStyle/>
              <a:p>
                <a:r>
                  <a:rPr lang="el-GR" dirty="0" smtClean="0"/>
                  <a:t>Σ</a:t>
                </a:r>
              </a:p>
            </p:txBody>
          </p:sp>
          <p:sp>
            <p:nvSpPr>
              <p:cNvPr id="26" name="25 - TextBox"/>
              <p:cNvSpPr txBox="1"/>
              <p:nvPr/>
            </p:nvSpPr>
            <p:spPr>
              <a:xfrm>
                <a:off x="1851635" y="4328803"/>
                <a:ext cx="402908" cy="282883"/>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endParaRPr lang="el-GR" dirty="0"/>
              </a:p>
            </p:txBody>
          </p:sp>
          <p:cxnSp>
            <p:nvCxnSpPr>
              <p:cNvPr id="27" name="26 - Shape"/>
              <p:cNvCxnSpPr>
                <a:stCxn id="24" idx="2"/>
                <a:endCxn id="25" idx="1"/>
              </p:cNvCxnSpPr>
              <p:nvPr/>
            </p:nvCxnSpPr>
            <p:spPr>
              <a:xfrm rot="16200000" flipH="1">
                <a:off x="1160090" y="4181609"/>
                <a:ext cx="186858" cy="390415"/>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27 - TextBox"/>
              <p:cNvSpPr txBox="1"/>
              <p:nvPr/>
            </p:nvSpPr>
            <p:spPr>
              <a:xfrm>
                <a:off x="3302105" y="4328803"/>
                <a:ext cx="402908" cy="282883"/>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endParaRPr lang="el-GR" dirty="0"/>
              </a:p>
            </p:txBody>
          </p:sp>
          <p:cxnSp>
            <p:nvCxnSpPr>
              <p:cNvPr id="29" name="28 - Ευθύγραμμο βέλος σύνδεσης"/>
              <p:cNvCxnSpPr>
                <a:stCxn id="26" idx="3"/>
              </p:cNvCxnSpPr>
              <p:nvPr/>
            </p:nvCxnSpPr>
            <p:spPr>
              <a:xfrm>
                <a:off x="2254544" y="4470245"/>
                <a:ext cx="564072" cy="12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29 - TextBox"/>
              <p:cNvSpPr txBox="1"/>
              <p:nvPr/>
            </p:nvSpPr>
            <p:spPr>
              <a:xfrm>
                <a:off x="2818615" y="4328803"/>
                <a:ext cx="483490" cy="282883"/>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Α</a:t>
                </a:r>
                <a:endParaRPr lang="el-GR" dirty="0"/>
              </a:p>
            </p:txBody>
          </p:sp>
          <p:sp>
            <p:nvSpPr>
              <p:cNvPr id="31" name="30 - TextBox"/>
              <p:cNvSpPr txBox="1"/>
              <p:nvPr/>
            </p:nvSpPr>
            <p:spPr>
              <a:xfrm>
                <a:off x="4349667" y="4328803"/>
                <a:ext cx="483490" cy="282883"/>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Χ</a:t>
                </a:r>
                <a:endParaRPr lang="el-GR" dirty="0"/>
              </a:p>
            </p:txBody>
          </p:sp>
          <p:sp>
            <p:nvSpPr>
              <p:cNvPr id="32" name="31 - TextBox"/>
              <p:cNvSpPr txBox="1"/>
              <p:nvPr/>
            </p:nvSpPr>
            <p:spPr>
              <a:xfrm>
                <a:off x="4833157" y="4328803"/>
                <a:ext cx="402908" cy="282883"/>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endParaRPr lang="el-GR" dirty="0"/>
              </a:p>
            </p:txBody>
          </p:sp>
          <p:sp>
            <p:nvSpPr>
              <p:cNvPr id="33" name="32 - TextBox"/>
              <p:cNvSpPr txBox="1"/>
              <p:nvPr/>
            </p:nvSpPr>
            <p:spPr>
              <a:xfrm>
                <a:off x="6283628" y="4328803"/>
                <a:ext cx="402908" cy="282883"/>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a:t>
                </a:r>
                <a:endParaRPr lang="el-GR" dirty="0"/>
              </a:p>
            </p:txBody>
          </p:sp>
          <p:sp>
            <p:nvSpPr>
              <p:cNvPr id="34" name="33 - TextBox"/>
              <p:cNvSpPr txBox="1"/>
              <p:nvPr/>
            </p:nvSpPr>
            <p:spPr>
              <a:xfrm>
                <a:off x="5800138" y="4328803"/>
                <a:ext cx="483490" cy="282883"/>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Φ</a:t>
                </a:r>
                <a:endParaRPr lang="el-GR" dirty="0"/>
              </a:p>
            </p:txBody>
          </p:sp>
          <p:cxnSp>
            <p:nvCxnSpPr>
              <p:cNvPr id="35" name="34 - Ευθύγραμμο βέλος σύνδεσης"/>
              <p:cNvCxnSpPr>
                <a:stCxn id="32" idx="3"/>
              </p:cNvCxnSpPr>
              <p:nvPr/>
            </p:nvCxnSpPr>
            <p:spPr>
              <a:xfrm>
                <a:off x="5236066" y="4470245"/>
                <a:ext cx="564072" cy="23925"/>
              </a:xfrm>
              <a:prstGeom prst="straightConnector1">
                <a:avLst/>
              </a:prstGeom>
              <a:ln w="15875" cmpd="sng">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4" name="43 - Ευθεία γραμμή σύνδεσης"/>
              <p:cNvCxnSpPr/>
              <p:nvPr/>
            </p:nvCxnSpPr>
            <p:spPr>
              <a:xfrm rot="5400000">
                <a:off x="3893339" y="4321975"/>
                <a:ext cx="357190" cy="285752"/>
              </a:xfrm>
              <a:prstGeom prst="line">
                <a:avLst/>
              </a:prstGeom>
              <a:ln w="38100"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 name="45 - Ευθεία γραμμή σύνδεσης"/>
              <p:cNvCxnSpPr/>
              <p:nvPr/>
            </p:nvCxnSpPr>
            <p:spPr>
              <a:xfrm rot="16200000" flipH="1">
                <a:off x="3893339" y="4321975"/>
                <a:ext cx="357190" cy="28575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additive="base">
                                        <p:cTn id="13"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6">
                                            <p:txEl>
                                              <p:pRg st="0" end="0"/>
                                            </p:txEl>
                                          </p:spTgt>
                                        </p:tgtEl>
                                        <p:attrNameLst>
                                          <p:attrName>style.visibility</p:attrName>
                                        </p:attrNameLst>
                                      </p:cBhvr>
                                      <p:to>
                                        <p:strVal val="visible"/>
                                      </p:to>
                                    </p:set>
                                    <p:anim calcmode="lin" valueType="num">
                                      <p:cBhvr additive="base">
                                        <p:cTn id="25"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7"/>
                                        </p:tgtEl>
                                        <p:attrNameLst>
                                          <p:attrName>style.visibility</p:attrName>
                                        </p:attrNameLst>
                                      </p:cBhvr>
                                      <p:to>
                                        <p:strVal val="visible"/>
                                      </p:to>
                                    </p:set>
                                    <p:anim calcmode="lin" valueType="num">
                                      <p:cBhvr additive="base">
                                        <p:cTn id="31" dur="500" fill="hold"/>
                                        <p:tgtEl>
                                          <p:spTgt spid="37"/>
                                        </p:tgtEl>
                                        <p:attrNameLst>
                                          <p:attrName>ppt_x</p:attrName>
                                        </p:attrNameLst>
                                      </p:cBhvr>
                                      <p:tavLst>
                                        <p:tav tm="0">
                                          <p:val>
                                            <p:strVal val="#ppt_x"/>
                                          </p:val>
                                        </p:tav>
                                        <p:tav tm="100000">
                                          <p:val>
                                            <p:strVal val="#ppt_x"/>
                                          </p:val>
                                        </p:tav>
                                      </p:tavLst>
                                    </p:anim>
                                    <p:anim calcmode="lin" valueType="num">
                                      <p:cBhvr additive="base">
                                        <p:cTn id="32"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build="p"/>
      <p:bldP spid="3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solidFill>
                  <a:srgbClr val="FF0000"/>
                </a:solidFill>
                <a:latin typeface="Times New Roman" pitchFamily="18" charset="0"/>
                <a:cs typeface="Times New Roman" pitchFamily="18" charset="0"/>
              </a:rPr>
              <a:t>ΣΧΕΣΗ ΛΙΣΤΑΣ ΜΕ </a:t>
            </a:r>
            <a:r>
              <a:rPr lang="el-GR" sz="2800" b="1" dirty="0" smtClean="0">
                <a:solidFill>
                  <a:schemeClr val="accent3">
                    <a:lumMod val="75000"/>
                  </a:schemeClr>
                </a:solidFill>
                <a:latin typeface="Times New Roman" pitchFamily="18" charset="0"/>
                <a:cs typeface="Times New Roman" pitchFamily="18" charset="0"/>
              </a:rPr>
              <a:t>ΣΤΟΙΒΑ</a:t>
            </a:r>
            <a:r>
              <a:rPr lang="el-GR" sz="2800" b="1" dirty="0" smtClean="0">
                <a:solidFill>
                  <a:srgbClr val="FF0000"/>
                </a:solidFill>
                <a:latin typeface="Times New Roman" pitchFamily="18" charset="0"/>
                <a:cs typeface="Times New Roman" pitchFamily="18" charset="0"/>
              </a:rPr>
              <a:t> ΚΑΙ </a:t>
            </a:r>
            <a:r>
              <a:rPr lang="el-GR" sz="2800" b="1" dirty="0" smtClean="0">
                <a:solidFill>
                  <a:schemeClr val="accent3">
                    <a:lumMod val="75000"/>
                  </a:schemeClr>
                </a:solidFill>
                <a:latin typeface="Times New Roman" pitchFamily="18" charset="0"/>
                <a:cs typeface="Times New Roman" pitchFamily="18" charset="0"/>
              </a:rPr>
              <a:t>ΟΥΡΑ</a:t>
            </a:r>
          </a:p>
        </p:txBody>
      </p:sp>
      <p:sp>
        <p:nvSpPr>
          <p:cNvPr id="3" name="2 - Θέση περιεχομένου"/>
          <p:cNvSpPr>
            <a:spLocks noGrp="1"/>
          </p:cNvSpPr>
          <p:nvPr>
            <p:ph idx="1"/>
          </p:nvPr>
        </p:nvSpPr>
        <p:spPr/>
        <p:txBody>
          <a:bodyPr/>
          <a:lstStyle/>
          <a:p>
            <a:r>
              <a:rPr lang="el-GR" dirty="0" smtClean="0"/>
              <a:t>Οι συνδεδεμένες λίστες αξιοποιούνται για την υλοποίηση της στοίβας και της ουράς, λόγω της δυνατότητάς αυξομείωσης του μεγέθους τους. Μπορείτε να εξηγήσετε γιατί;</a:t>
            </a:r>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solidFill>
                  <a:srgbClr val="FF0000"/>
                </a:solidFill>
                <a:latin typeface="Times New Roman" pitchFamily="18" charset="0"/>
                <a:cs typeface="Times New Roman" pitchFamily="18" charset="0"/>
              </a:rPr>
              <a:t>ΕΠΕΞΕΡΓΑΣΙΑ ΛΙΣΤΑΣ ΣΑΝ </a:t>
            </a:r>
            <a:r>
              <a:rPr lang="el-GR" sz="2800" b="1" dirty="0" smtClean="0">
                <a:solidFill>
                  <a:schemeClr val="accent3">
                    <a:lumMod val="75000"/>
                  </a:schemeClr>
                </a:solidFill>
                <a:latin typeface="Times New Roman" pitchFamily="18" charset="0"/>
                <a:cs typeface="Times New Roman" pitchFamily="18" charset="0"/>
              </a:rPr>
              <a:t>ΣΤΟΙΒΑ</a:t>
            </a:r>
            <a:endParaRPr lang="el-GR" sz="2800" b="1" dirty="0">
              <a:solidFill>
                <a:schemeClr val="accent3">
                  <a:lumMod val="75000"/>
                </a:schemeClr>
              </a:solidFill>
              <a:latin typeface="Times New Roman" pitchFamily="18" charset="0"/>
              <a:cs typeface="Times New Roman" pitchFamily="18" charset="0"/>
            </a:endParaRPr>
          </a:p>
        </p:txBody>
      </p:sp>
      <p:sp>
        <p:nvSpPr>
          <p:cNvPr id="3" name="2 - Θέση κειμένου"/>
          <p:cNvSpPr>
            <a:spLocks noGrp="1"/>
          </p:cNvSpPr>
          <p:nvPr>
            <p:ph type="body" idx="1"/>
          </p:nvPr>
        </p:nvSpPr>
        <p:spPr>
          <a:xfrm>
            <a:off x="500034" y="1214422"/>
            <a:ext cx="4040188" cy="817577"/>
          </a:xfrm>
        </p:spPr>
        <p:txBody>
          <a:bodyPr>
            <a:normAutofit/>
          </a:bodyPr>
          <a:lstStyle/>
          <a:p>
            <a:r>
              <a:rPr lang="el-GR" sz="2200" dirty="0" smtClean="0"/>
              <a:t>Έστω μια λίστα που περιέχει μόνο ένα κόμβο</a:t>
            </a:r>
            <a:r>
              <a:rPr lang="el-GR" dirty="0" smtClean="0"/>
              <a:t>. </a:t>
            </a:r>
            <a:endParaRPr lang="el-GR" dirty="0"/>
          </a:p>
        </p:txBody>
      </p:sp>
      <p:sp>
        <p:nvSpPr>
          <p:cNvPr id="6" name="5 - Θέση περιεχομένου"/>
          <p:cNvSpPr>
            <a:spLocks noGrp="1"/>
          </p:cNvSpPr>
          <p:nvPr>
            <p:ph sz="quarter" idx="4"/>
          </p:nvPr>
        </p:nvSpPr>
        <p:spPr>
          <a:xfrm>
            <a:off x="285720" y="2143116"/>
            <a:ext cx="8429684" cy="1857388"/>
          </a:xfrm>
        </p:spPr>
        <p:txBody>
          <a:bodyPr/>
          <a:lstStyle/>
          <a:p>
            <a:r>
              <a:rPr lang="el-GR" sz="1800" dirty="0" smtClean="0"/>
              <a:t>Ποια θα είναι η μορφή της </a:t>
            </a:r>
            <a:r>
              <a:rPr lang="el-GR" sz="1800" dirty="0" err="1" smtClean="0"/>
              <a:t>λίστας–στοίβας</a:t>
            </a:r>
            <a:r>
              <a:rPr lang="el-GR" sz="1800" dirty="0" smtClean="0"/>
              <a:t> μετά την μετά την ώθηση των αριθμών 8,12,3; </a:t>
            </a:r>
          </a:p>
          <a:p>
            <a:r>
              <a:rPr lang="el-GR" sz="2000" dirty="0" smtClean="0"/>
              <a:t>Η ώθηση γίνεται στο τέλος της λίστας (</a:t>
            </a:r>
            <a:r>
              <a:rPr lang="en-US" sz="2000" dirty="0" smtClean="0"/>
              <a:t>LIFO).</a:t>
            </a:r>
            <a:endParaRPr lang="el-GR" sz="2000" dirty="0"/>
          </a:p>
        </p:txBody>
      </p:sp>
      <p:grpSp>
        <p:nvGrpSpPr>
          <p:cNvPr id="25" name="24 - Ομάδα"/>
          <p:cNvGrpSpPr/>
          <p:nvPr/>
        </p:nvGrpSpPr>
        <p:grpSpPr>
          <a:xfrm>
            <a:off x="928662" y="3500438"/>
            <a:ext cx="6286544" cy="405831"/>
            <a:chOff x="857224" y="3429000"/>
            <a:chExt cx="6286544" cy="405831"/>
          </a:xfrm>
        </p:grpSpPr>
        <p:sp>
          <p:nvSpPr>
            <p:cNvPr id="12" name="6 - Θέση κειμένου"/>
            <p:cNvSpPr txBox="1">
              <a:spLocks/>
            </p:cNvSpPr>
            <p:nvPr/>
          </p:nvSpPr>
          <p:spPr>
            <a:xfrm>
              <a:off x="857224" y="3429000"/>
              <a:ext cx="855669" cy="400110"/>
            </a:xfrm>
            <a:prstGeom prst="rect">
              <a:avLst/>
            </a:prstGeom>
            <a:solidFill>
              <a:schemeClr val="accent1"/>
            </a:solidFill>
            <a:ln>
              <a:solidFill>
                <a:schemeClr val="accent1"/>
              </a:solidFill>
            </a:ln>
          </p:spPr>
          <p:txBody>
            <a:bodyPr vert="horz" wrap="square" lIns="91440" tIns="45720" rIns="91440" bIns="45720" rtlCol="0" anchor="b">
              <a:sp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Head</a:t>
              </a:r>
              <a:endParaRPr kumimoji="0" lang="el-GR" sz="2000" b="1" i="0" u="none" strike="noStrike" kern="1200" cap="none" spc="0" normalizeH="0" baseline="0" noProof="0" dirty="0">
                <a:ln>
                  <a:noFill/>
                </a:ln>
                <a:solidFill>
                  <a:schemeClr val="tx1"/>
                </a:solidFill>
                <a:effectLst/>
                <a:uLnTx/>
                <a:uFillTx/>
                <a:latin typeface="+mn-lt"/>
                <a:ea typeface="+mn-ea"/>
                <a:cs typeface="+mn-cs"/>
              </a:endParaRPr>
            </a:p>
          </p:txBody>
        </p:sp>
        <p:cxnSp>
          <p:nvCxnSpPr>
            <p:cNvPr id="13" name="12 - Ευθύγραμμο βέλος σύνδεσης"/>
            <p:cNvCxnSpPr>
              <a:stCxn id="12" idx="3"/>
            </p:cNvCxnSpPr>
            <p:nvPr/>
          </p:nvCxnSpPr>
          <p:spPr>
            <a:xfrm>
              <a:off x="1712893" y="3629055"/>
              <a:ext cx="500066" cy="507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13 - TextBox"/>
            <p:cNvSpPr txBox="1"/>
            <p:nvPr/>
          </p:nvSpPr>
          <p:spPr>
            <a:xfrm>
              <a:off x="2212959" y="3465499"/>
              <a:ext cx="428628" cy="369332"/>
            </a:xfrm>
            <a:prstGeom prst="rect">
              <a:avLst/>
            </a:prstGeom>
            <a:solidFill>
              <a:schemeClr val="accent1"/>
            </a:solidFill>
            <a:ln>
              <a:solidFill>
                <a:schemeClr val="accent1"/>
              </a:solidFill>
            </a:ln>
          </p:spPr>
          <p:txBody>
            <a:bodyPr wrap="square" rtlCol="0">
              <a:spAutoFit/>
            </a:bodyPr>
            <a:lstStyle/>
            <a:p>
              <a:pPr algn="ctr"/>
              <a:r>
                <a:rPr lang="el-GR" dirty="0" smtClean="0"/>
                <a:t>1</a:t>
              </a:r>
              <a:endParaRPr lang="el-GR" dirty="0"/>
            </a:p>
          </p:txBody>
        </p:sp>
        <p:sp>
          <p:nvSpPr>
            <p:cNvPr id="15" name="14 - TextBox"/>
            <p:cNvSpPr txBox="1"/>
            <p:nvPr/>
          </p:nvSpPr>
          <p:spPr>
            <a:xfrm>
              <a:off x="2641587" y="3465499"/>
              <a:ext cx="428628" cy="369332"/>
            </a:xfrm>
            <a:prstGeom prst="rect">
              <a:avLst/>
            </a:prstGeom>
            <a:solidFill>
              <a:schemeClr val="accent1"/>
            </a:solidFill>
            <a:ln>
              <a:solidFill>
                <a:schemeClr val="tx1"/>
              </a:solidFill>
            </a:ln>
          </p:spPr>
          <p:txBody>
            <a:bodyPr wrap="square" rtlCol="0">
              <a:spAutoFit/>
            </a:bodyPr>
            <a:lstStyle/>
            <a:p>
              <a:endParaRPr lang="el-GR" dirty="0"/>
            </a:p>
          </p:txBody>
        </p:sp>
        <p:sp>
          <p:nvSpPr>
            <p:cNvPr id="16" name="15 - TextBox"/>
            <p:cNvSpPr txBox="1"/>
            <p:nvPr/>
          </p:nvSpPr>
          <p:spPr>
            <a:xfrm>
              <a:off x="3571868" y="3429000"/>
              <a:ext cx="428628" cy="369332"/>
            </a:xfrm>
            <a:prstGeom prst="rect">
              <a:avLst/>
            </a:prstGeom>
            <a:solidFill>
              <a:schemeClr val="accent1"/>
            </a:solidFill>
            <a:ln>
              <a:solidFill>
                <a:schemeClr val="accent1"/>
              </a:solidFill>
            </a:ln>
          </p:spPr>
          <p:txBody>
            <a:bodyPr wrap="square" rtlCol="0">
              <a:spAutoFit/>
            </a:bodyPr>
            <a:lstStyle/>
            <a:p>
              <a:pPr algn="ctr"/>
              <a:r>
                <a:rPr lang="el-GR" dirty="0" smtClean="0"/>
                <a:t>8</a:t>
              </a:r>
              <a:endParaRPr lang="el-GR" dirty="0"/>
            </a:p>
          </p:txBody>
        </p:sp>
        <p:sp>
          <p:nvSpPr>
            <p:cNvPr id="17" name="16 - TextBox"/>
            <p:cNvSpPr txBox="1"/>
            <p:nvPr/>
          </p:nvSpPr>
          <p:spPr>
            <a:xfrm>
              <a:off x="4000496" y="3429000"/>
              <a:ext cx="428628" cy="369332"/>
            </a:xfrm>
            <a:prstGeom prst="rect">
              <a:avLst/>
            </a:prstGeom>
            <a:solidFill>
              <a:schemeClr val="accent1"/>
            </a:solidFill>
            <a:ln>
              <a:solidFill>
                <a:schemeClr val="tx1"/>
              </a:solidFill>
            </a:ln>
          </p:spPr>
          <p:txBody>
            <a:bodyPr wrap="square" rtlCol="0">
              <a:spAutoFit/>
            </a:bodyPr>
            <a:lstStyle/>
            <a:p>
              <a:endParaRPr lang="el-GR" dirty="0"/>
            </a:p>
          </p:txBody>
        </p:sp>
        <p:sp>
          <p:nvSpPr>
            <p:cNvPr id="18" name="17 - TextBox"/>
            <p:cNvSpPr txBox="1"/>
            <p:nvPr/>
          </p:nvSpPr>
          <p:spPr>
            <a:xfrm>
              <a:off x="4929190" y="3429000"/>
              <a:ext cx="428628" cy="369332"/>
            </a:xfrm>
            <a:prstGeom prst="rect">
              <a:avLst/>
            </a:prstGeom>
            <a:solidFill>
              <a:schemeClr val="accent1"/>
            </a:solidFill>
            <a:ln>
              <a:solidFill>
                <a:schemeClr val="accent1"/>
              </a:solidFill>
            </a:ln>
          </p:spPr>
          <p:txBody>
            <a:bodyPr wrap="square" rtlCol="0">
              <a:spAutoFit/>
            </a:bodyPr>
            <a:lstStyle/>
            <a:p>
              <a:pPr algn="ctr"/>
              <a:r>
                <a:rPr lang="el-GR" dirty="0" smtClean="0"/>
                <a:t>12</a:t>
              </a:r>
              <a:endParaRPr lang="el-GR" dirty="0"/>
            </a:p>
          </p:txBody>
        </p:sp>
        <p:sp>
          <p:nvSpPr>
            <p:cNvPr id="19" name="18 - TextBox"/>
            <p:cNvSpPr txBox="1"/>
            <p:nvPr/>
          </p:nvSpPr>
          <p:spPr>
            <a:xfrm>
              <a:off x="5357818" y="3429000"/>
              <a:ext cx="428628" cy="369332"/>
            </a:xfrm>
            <a:prstGeom prst="rect">
              <a:avLst/>
            </a:prstGeom>
            <a:solidFill>
              <a:schemeClr val="accent1"/>
            </a:solidFill>
            <a:ln>
              <a:solidFill>
                <a:schemeClr val="tx1"/>
              </a:solidFill>
            </a:ln>
          </p:spPr>
          <p:txBody>
            <a:bodyPr wrap="square" rtlCol="0">
              <a:spAutoFit/>
            </a:bodyPr>
            <a:lstStyle/>
            <a:p>
              <a:endParaRPr lang="el-GR" dirty="0"/>
            </a:p>
          </p:txBody>
        </p:sp>
        <p:sp>
          <p:nvSpPr>
            <p:cNvPr id="20" name="19 - TextBox"/>
            <p:cNvSpPr txBox="1"/>
            <p:nvPr/>
          </p:nvSpPr>
          <p:spPr>
            <a:xfrm>
              <a:off x="6286512" y="3429000"/>
              <a:ext cx="428628" cy="369332"/>
            </a:xfrm>
            <a:prstGeom prst="rect">
              <a:avLst/>
            </a:prstGeom>
            <a:solidFill>
              <a:schemeClr val="accent1"/>
            </a:solidFill>
            <a:ln>
              <a:solidFill>
                <a:schemeClr val="accent1"/>
              </a:solidFill>
            </a:ln>
          </p:spPr>
          <p:txBody>
            <a:bodyPr wrap="square" rtlCol="0">
              <a:spAutoFit/>
            </a:bodyPr>
            <a:lstStyle/>
            <a:p>
              <a:pPr algn="ctr"/>
              <a:r>
                <a:rPr lang="el-GR" dirty="0" smtClean="0"/>
                <a:t>3</a:t>
              </a:r>
              <a:endParaRPr lang="el-GR" dirty="0"/>
            </a:p>
          </p:txBody>
        </p:sp>
        <p:sp>
          <p:nvSpPr>
            <p:cNvPr id="21" name="20 - TextBox"/>
            <p:cNvSpPr txBox="1"/>
            <p:nvPr/>
          </p:nvSpPr>
          <p:spPr>
            <a:xfrm>
              <a:off x="6715140" y="3429000"/>
              <a:ext cx="428628" cy="369332"/>
            </a:xfrm>
            <a:prstGeom prst="rect">
              <a:avLst/>
            </a:prstGeom>
            <a:solidFill>
              <a:schemeClr val="accent1"/>
            </a:solidFill>
            <a:ln>
              <a:solidFill>
                <a:schemeClr val="tx1"/>
              </a:solidFill>
            </a:ln>
          </p:spPr>
          <p:txBody>
            <a:bodyPr wrap="square" rtlCol="0">
              <a:spAutoFit/>
            </a:bodyPr>
            <a:lstStyle/>
            <a:p>
              <a:r>
                <a:rPr lang="en-US" dirty="0" smtClean="0"/>
                <a:t>●</a:t>
              </a:r>
              <a:endParaRPr lang="el-GR" dirty="0"/>
            </a:p>
          </p:txBody>
        </p:sp>
        <p:cxnSp>
          <p:nvCxnSpPr>
            <p:cNvPr id="22" name="21 - Ευθύγραμμο βέλος σύνδεσης"/>
            <p:cNvCxnSpPr/>
            <p:nvPr/>
          </p:nvCxnSpPr>
          <p:spPr>
            <a:xfrm>
              <a:off x="3071802" y="3571876"/>
              <a:ext cx="500066" cy="507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22 - Ευθύγραμμο βέλος σύνδεσης"/>
            <p:cNvCxnSpPr/>
            <p:nvPr/>
          </p:nvCxnSpPr>
          <p:spPr>
            <a:xfrm>
              <a:off x="4357686" y="3571876"/>
              <a:ext cx="500066" cy="507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23 - Ευθύγραμμο βέλος σύνδεσης"/>
            <p:cNvCxnSpPr/>
            <p:nvPr/>
          </p:nvCxnSpPr>
          <p:spPr>
            <a:xfrm>
              <a:off x="5786446" y="3571876"/>
              <a:ext cx="500066" cy="507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26" name="5 - Θέση περιεχομένου"/>
          <p:cNvSpPr>
            <a:spLocks noGrp="1"/>
          </p:cNvSpPr>
          <p:nvPr>
            <p:ph sz="quarter" idx="4"/>
          </p:nvPr>
        </p:nvSpPr>
        <p:spPr>
          <a:xfrm>
            <a:off x="500034" y="4429132"/>
            <a:ext cx="8429684" cy="2000264"/>
          </a:xfrm>
        </p:spPr>
        <p:txBody>
          <a:bodyPr/>
          <a:lstStyle/>
          <a:p>
            <a:r>
              <a:rPr lang="el-GR" sz="1800" dirty="0" smtClean="0"/>
              <a:t>Ποια θα είναι η μορφή της </a:t>
            </a:r>
            <a:r>
              <a:rPr lang="el-GR" sz="1800" dirty="0" err="1" smtClean="0"/>
              <a:t>λίστας–στοίβας</a:t>
            </a:r>
            <a:r>
              <a:rPr lang="el-GR" sz="1800" dirty="0" smtClean="0"/>
              <a:t> μετά από δύο απωθήσεις; </a:t>
            </a:r>
          </a:p>
          <a:p>
            <a:r>
              <a:rPr lang="el-GR" sz="2000" dirty="0" smtClean="0"/>
              <a:t>Η απώθηση γίνεται από το τέλος της λίστας (</a:t>
            </a:r>
            <a:r>
              <a:rPr lang="en-US" sz="2000" dirty="0" smtClean="0"/>
              <a:t>LIFO).</a:t>
            </a:r>
            <a:endParaRPr lang="el-GR" sz="2000" dirty="0"/>
          </a:p>
        </p:txBody>
      </p:sp>
      <p:grpSp>
        <p:nvGrpSpPr>
          <p:cNvPr id="27" name="26 - Ομάδα"/>
          <p:cNvGrpSpPr/>
          <p:nvPr/>
        </p:nvGrpSpPr>
        <p:grpSpPr>
          <a:xfrm>
            <a:off x="1142976" y="5572140"/>
            <a:ext cx="3571900" cy="405831"/>
            <a:chOff x="857224" y="3429000"/>
            <a:chExt cx="3571900" cy="405831"/>
          </a:xfrm>
        </p:grpSpPr>
        <p:sp>
          <p:nvSpPr>
            <p:cNvPr id="28" name="6 - Θέση κειμένου"/>
            <p:cNvSpPr txBox="1">
              <a:spLocks/>
            </p:cNvSpPr>
            <p:nvPr/>
          </p:nvSpPr>
          <p:spPr>
            <a:xfrm>
              <a:off x="857224" y="3429000"/>
              <a:ext cx="855669" cy="400110"/>
            </a:xfrm>
            <a:prstGeom prst="rect">
              <a:avLst/>
            </a:prstGeom>
            <a:solidFill>
              <a:schemeClr val="accent1"/>
            </a:solidFill>
            <a:ln>
              <a:solidFill>
                <a:schemeClr val="accent1"/>
              </a:solidFill>
            </a:ln>
          </p:spPr>
          <p:txBody>
            <a:bodyPr vert="horz" wrap="square" lIns="91440" tIns="45720" rIns="91440" bIns="45720" rtlCol="0" anchor="b">
              <a:sp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Head</a:t>
              </a:r>
              <a:endParaRPr kumimoji="0" lang="el-GR" sz="2000" b="1" i="0" u="none" strike="noStrike" kern="1200" cap="none" spc="0" normalizeH="0" baseline="0" noProof="0" dirty="0">
                <a:ln>
                  <a:noFill/>
                </a:ln>
                <a:solidFill>
                  <a:schemeClr val="tx1"/>
                </a:solidFill>
                <a:effectLst/>
                <a:uLnTx/>
                <a:uFillTx/>
                <a:latin typeface="+mn-lt"/>
                <a:ea typeface="+mn-ea"/>
                <a:cs typeface="+mn-cs"/>
              </a:endParaRPr>
            </a:p>
          </p:txBody>
        </p:sp>
        <p:cxnSp>
          <p:nvCxnSpPr>
            <p:cNvPr id="29" name="28 - Ευθύγραμμο βέλος σύνδεσης"/>
            <p:cNvCxnSpPr>
              <a:stCxn id="28" idx="3"/>
            </p:cNvCxnSpPr>
            <p:nvPr/>
          </p:nvCxnSpPr>
          <p:spPr>
            <a:xfrm>
              <a:off x="1712893" y="3629055"/>
              <a:ext cx="500066" cy="507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29 - TextBox"/>
            <p:cNvSpPr txBox="1"/>
            <p:nvPr/>
          </p:nvSpPr>
          <p:spPr>
            <a:xfrm>
              <a:off x="2212959" y="3465499"/>
              <a:ext cx="428628" cy="369332"/>
            </a:xfrm>
            <a:prstGeom prst="rect">
              <a:avLst/>
            </a:prstGeom>
            <a:solidFill>
              <a:schemeClr val="accent1"/>
            </a:solidFill>
            <a:ln>
              <a:solidFill>
                <a:schemeClr val="accent1"/>
              </a:solidFill>
            </a:ln>
          </p:spPr>
          <p:txBody>
            <a:bodyPr wrap="square" rtlCol="0">
              <a:spAutoFit/>
            </a:bodyPr>
            <a:lstStyle/>
            <a:p>
              <a:pPr algn="ctr"/>
              <a:r>
                <a:rPr lang="el-GR" dirty="0" smtClean="0"/>
                <a:t>1</a:t>
              </a:r>
              <a:endParaRPr lang="el-GR" dirty="0"/>
            </a:p>
          </p:txBody>
        </p:sp>
        <p:sp>
          <p:nvSpPr>
            <p:cNvPr id="31" name="30 - TextBox"/>
            <p:cNvSpPr txBox="1"/>
            <p:nvPr/>
          </p:nvSpPr>
          <p:spPr>
            <a:xfrm>
              <a:off x="2641587" y="3465499"/>
              <a:ext cx="428628" cy="369332"/>
            </a:xfrm>
            <a:prstGeom prst="rect">
              <a:avLst/>
            </a:prstGeom>
            <a:solidFill>
              <a:schemeClr val="accent1"/>
            </a:solidFill>
            <a:ln>
              <a:solidFill>
                <a:schemeClr val="tx1"/>
              </a:solidFill>
            </a:ln>
          </p:spPr>
          <p:txBody>
            <a:bodyPr wrap="square" rtlCol="0">
              <a:spAutoFit/>
            </a:bodyPr>
            <a:lstStyle/>
            <a:p>
              <a:endParaRPr lang="el-GR" dirty="0"/>
            </a:p>
          </p:txBody>
        </p:sp>
        <p:sp>
          <p:nvSpPr>
            <p:cNvPr id="32" name="31 - TextBox"/>
            <p:cNvSpPr txBox="1"/>
            <p:nvPr/>
          </p:nvSpPr>
          <p:spPr>
            <a:xfrm>
              <a:off x="3571868" y="3429000"/>
              <a:ext cx="428628" cy="369332"/>
            </a:xfrm>
            <a:prstGeom prst="rect">
              <a:avLst/>
            </a:prstGeom>
            <a:solidFill>
              <a:schemeClr val="accent1"/>
            </a:solidFill>
            <a:ln>
              <a:solidFill>
                <a:schemeClr val="accent1"/>
              </a:solidFill>
            </a:ln>
          </p:spPr>
          <p:txBody>
            <a:bodyPr wrap="square" rtlCol="0">
              <a:spAutoFit/>
            </a:bodyPr>
            <a:lstStyle/>
            <a:p>
              <a:pPr algn="ctr"/>
              <a:r>
                <a:rPr lang="el-GR" dirty="0" smtClean="0"/>
                <a:t>8</a:t>
              </a:r>
              <a:endParaRPr lang="el-GR" dirty="0"/>
            </a:p>
          </p:txBody>
        </p:sp>
        <p:sp>
          <p:nvSpPr>
            <p:cNvPr id="37" name="36 - TextBox"/>
            <p:cNvSpPr txBox="1"/>
            <p:nvPr/>
          </p:nvSpPr>
          <p:spPr>
            <a:xfrm>
              <a:off x="4000496" y="3429000"/>
              <a:ext cx="428628" cy="369332"/>
            </a:xfrm>
            <a:prstGeom prst="rect">
              <a:avLst/>
            </a:prstGeom>
            <a:solidFill>
              <a:schemeClr val="accent1"/>
            </a:solidFill>
            <a:ln>
              <a:solidFill>
                <a:schemeClr val="tx1"/>
              </a:solidFill>
            </a:ln>
          </p:spPr>
          <p:txBody>
            <a:bodyPr wrap="square" rtlCol="0">
              <a:spAutoFit/>
            </a:bodyPr>
            <a:lstStyle/>
            <a:p>
              <a:r>
                <a:rPr lang="en-US" dirty="0" smtClean="0"/>
                <a:t>●</a:t>
              </a:r>
              <a:endParaRPr lang="el-GR" dirty="0"/>
            </a:p>
          </p:txBody>
        </p:sp>
        <p:cxnSp>
          <p:nvCxnSpPr>
            <p:cNvPr id="38" name="37 - Ευθύγραμμο βέλος σύνδεσης"/>
            <p:cNvCxnSpPr/>
            <p:nvPr/>
          </p:nvCxnSpPr>
          <p:spPr>
            <a:xfrm>
              <a:off x="3071802" y="3571876"/>
              <a:ext cx="500066" cy="507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48" name="47 - Ομάδα"/>
          <p:cNvGrpSpPr/>
          <p:nvPr/>
        </p:nvGrpSpPr>
        <p:grpSpPr>
          <a:xfrm>
            <a:off x="5400652" y="1428736"/>
            <a:ext cx="2214578" cy="400110"/>
            <a:chOff x="4572000" y="1571612"/>
            <a:chExt cx="2214578" cy="400110"/>
          </a:xfrm>
        </p:grpSpPr>
        <p:grpSp>
          <p:nvGrpSpPr>
            <p:cNvPr id="47" name="46 - Ομάδα"/>
            <p:cNvGrpSpPr/>
            <p:nvPr/>
          </p:nvGrpSpPr>
          <p:grpSpPr>
            <a:xfrm>
              <a:off x="4572000" y="1571612"/>
              <a:ext cx="1785950" cy="400110"/>
              <a:chOff x="4645025" y="1535113"/>
              <a:chExt cx="1785950" cy="400110"/>
            </a:xfrm>
          </p:grpSpPr>
          <p:sp>
            <p:nvSpPr>
              <p:cNvPr id="43" name="6 - Θέση κειμένου"/>
              <p:cNvSpPr txBox="1">
                <a:spLocks/>
              </p:cNvSpPr>
              <p:nvPr/>
            </p:nvSpPr>
            <p:spPr>
              <a:xfrm>
                <a:off x="4645025" y="1535113"/>
                <a:ext cx="855669" cy="400110"/>
              </a:xfrm>
              <a:prstGeom prst="rect">
                <a:avLst/>
              </a:prstGeom>
              <a:solidFill>
                <a:schemeClr val="accent1"/>
              </a:solidFill>
              <a:ln>
                <a:solidFill>
                  <a:schemeClr val="accent1"/>
                </a:solidFill>
              </a:ln>
            </p:spPr>
            <p:txBody>
              <a:bodyPr vert="horz" wrap="square" lIns="91440" tIns="45720" rIns="91440" bIns="45720" rtlCol="0" anchor="b">
                <a:sp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Head</a:t>
                </a:r>
                <a:endParaRPr kumimoji="0" lang="el-GR" sz="2000" b="1" i="0" u="none" strike="noStrike" kern="1200" cap="none" spc="0" normalizeH="0" baseline="0" noProof="0" dirty="0">
                  <a:ln>
                    <a:noFill/>
                  </a:ln>
                  <a:solidFill>
                    <a:schemeClr val="tx1"/>
                  </a:solidFill>
                  <a:effectLst/>
                  <a:uLnTx/>
                  <a:uFillTx/>
                  <a:latin typeface="+mn-lt"/>
                  <a:ea typeface="+mn-ea"/>
                  <a:cs typeface="+mn-cs"/>
                </a:endParaRPr>
              </a:p>
            </p:txBody>
          </p:sp>
          <p:cxnSp>
            <p:nvCxnSpPr>
              <p:cNvPr id="44" name="43 - Ευθύγραμμο βέλος σύνδεσης"/>
              <p:cNvCxnSpPr>
                <a:stCxn id="43" idx="3"/>
              </p:cNvCxnSpPr>
              <p:nvPr/>
            </p:nvCxnSpPr>
            <p:spPr>
              <a:xfrm>
                <a:off x="5500694" y="1735168"/>
                <a:ext cx="500066" cy="507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5" name="44 - TextBox"/>
              <p:cNvSpPr txBox="1"/>
              <p:nvPr/>
            </p:nvSpPr>
            <p:spPr>
              <a:xfrm>
                <a:off x="6002347" y="1535113"/>
                <a:ext cx="428628" cy="369332"/>
              </a:xfrm>
              <a:prstGeom prst="rect">
                <a:avLst/>
              </a:prstGeom>
              <a:solidFill>
                <a:schemeClr val="accent1"/>
              </a:solidFill>
              <a:ln>
                <a:solidFill>
                  <a:schemeClr val="accent1"/>
                </a:solidFill>
              </a:ln>
            </p:spPr>
            <p:txBody>
              <a:bodyPr wrap="square" rtlCol="0">
                <a:spAutoFit/>
              </a:bodyPr>
              <a:lstStyle/>
              <a:p>
                <a:pPr algn="ctr"/>
                <a:r>
                  <a:rPr lang="el-GR" dirty="0" smtClean="0"/>
                  <a:t>1</a:t>
                </a:r>
                <a:endParaRPr lang="el-GR" dirty="0"/>
              </a:p>
            </p:txBody>
          </p:sp>
        </p:grpSp>
        <p:sp>
          <p:nvSpPr>
            <p:cNvPr id="46" name="45 - TextBox"/>
            <p:cNvSpPr txBox="1"/>
            <p:nvPr/>
          </p:nvSpPr>
          <p:spPr>
            <a:xfrm>
              <a:off x="6357950" y="1571612"/>
              <a:ext cx="428628" cy="369332"/>
            </a:xfrm>
            <a:prstGeom prst="rect">
              <a:avLst/>
            </a:prstGeom>
            <a:solidFill>
              <a:schemeClr val="accent1"/>
            </a:solidFill>
            <a:ln>
              <a:solidFill>
                <a:schemeClr val="tx1"/>
              </a:solidFill>
            </a:ln>
          </p:spPr>
          <p:txBody>
            <a:bodyPr wrap="square" rtlCol="0">
              <a:spAutoFit/>
            </a:bodyPr>
            <a:lstStyle/>
            <a:p>
              <a:r>
                <a:rPr lang="en-US" dirty="0" smtClean="0"/>
                <a:t>●</a:t>
              </a:r>
              <a:endParaRPr lang="el-GR"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8"/>
                                        </p:tgtEl>
                                        <p:attrNameLst>
                                          <p:attrName>style.visibility</p:attrName>
                                        </p:attrNameLst>
                                      </p:cBhvr>
                                      <p:to>
                                        <p:strVal val="visible"/>
                                      </p:to>
                                    </p:set>
                                    <p:anim calcmode="lin" valueType="num">
                                      <p:cBhvr additive="base">
                                        <p:cTn id="19" dur="500" fill="hold"/>
                                        <p:tgtEl>
                                          <p:spTgt spid="48"/>
                                        </p:tgtEl>
                                        <p:attrNameLst>
                                          <p:attrName>ppt_x</p:attrName>
                                        </p:attrNameLst>
                                      </p:cBhvr>
                                      <p:tavLst>
                                        <p:tav tm="0">
                                          <p:val>
                                            <p:strVal val="#ppt_x"/>
                                          </p:val>
                                        </p:tav>
                                        <p:tav tm="100000">
                                          <p:val>
                                            <p:strVal val="#ppt_x"/>
                                          </p:val>
                                        </p:tav>
                                      </p:tavLst>
                                    </p:anim>
                                    <p:anim calcmode="lin" valueType="num">
                                      <p:cBhvr additive="base">
                                        <p:cTn id="20"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anim calcmode="lin" valueType="num">
                                      <p:cBhvr additive="base">
                                        <p:cTn id="3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5"/>
                                        </p:tgtEl>
                                        <p:attrNameLst>
                                          <p:attrName>style.visibility</p:attrName>
                                        </p:attrNameLst>
                                      </p:cBhvr>
                                      <p:to>
                                        <p:strVal val="visible"/>
                                      </p:to>
                                    </p:set>
                                    <p:anim calcmode="lin" valueType="num">
                                      <p:cBhvr additive="base">
                                        <p:cTn id="37" dur="500" fill="hold"/>
                                        <p:tgtEl>
                                          <p:spTgt spid="25"/>
                                        </p:tgtEl>
                                        <p:attrNameLst>
                                          <p:attrName>ppt_x</p:attrName>
                                        </p:attrNameLst>
                                      </p:cBhvr>
                                      <p:tavLst>
                                        <p:tav tm="0">
                                          <p:val>
                                            <p:strVal val="#ppt_x"/>
                                          </p:val>
                                        </p:tav>
                                        <p:tav tm="100000">
                                          <p:val>
                                            <p:strVal val="#ppt_x"/>
                                          </p:val>
                                        </p:tav>
                                      </p:tavLst>
                                    </p:anim>
                                    <p:anim calcmode="lin" valueType="num">
                                      <p:cBhvr additive="base">
                                        <p:cTn id="3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6">
                                            <p:txEl>
                                              <p:pRg st="0" end="0"/>
                                            </p:txEl>
                                          </p:spTgt>
                                        </p:tgtEl>
                                        <p:attrNameLst>
                                          <p:attrName>style.visibility</p:attrName>
                                        </p:attrNameLst>
                                      </p:cBhvr>
                                      <p:to>
                                        <p:strVal val="visible"/>
                                      </p:to>
                                    </p:set>
                                    <p:anim calcmode="lin" valueType="num">
                                      <p:cBhvr additive="base">
                                        <p:cTn id="43"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6">
                                            <p:txEl>
                                              <p:pRg st="1" end="1"/>
                                            </p:txEl>
                                          </p:spTgt>
                                        </p:tgtEl>
                                        <p:attrNameLst>
                                          <p:attrName>style.visibility</p:attrName>
                                        </p:attrNameLst>
                                      </p:cBhvr>
                                      <p:to>
                                        <p:strVal val="visible"/>
                                      </p:to>
                                    </p:set>
                                    <p:anim calcmode="lin" valueType="num">
                                      <p:cBhvr additive="base">
                                        <p:cTn id="49" dur="500" fill="hold"/>
                                        <p:tgtEl>
                                          <p:spTgt spid="26">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7"/>
                                        </p:tgtEl>
                                        <p:attrNameLst>
                                          <p:attrName>style.visibility</p:attrName>
                                        </p:attrNameLst>
                                      </p:cBhvr>
                                      <p:to>
                                        <p:strVal val="visible"/>
                                      </p:to>
                                    </p:set>
                                    <p:anim calcmode="lin" valueType="num">
                                      <p:cBhvr additive="base">
                                        <p:cTn id="55" dur="500" fill="hold"/>
                                        <p:tgtEl>
                                          <p:spTgt spid="27"/>
                                        </p:tgtEl>
                                        <p:attrNameLst>
                                          <p:attrName>ppt_x</p:attrName>
                                        </p:attrNameLst>
                                      </p:cBhvr>
                                      <p:tavLst>
                                        <p:tav tm="0">
                                          <p:val>
                                            <p:strVal val="#ppt_x"/>
                                          </p:val>
                                        </p:tav>
                                        <p:tav tm="100000">
                                          <p:val>
                                            <p:strVal val="#ppt_x"/>
                                          </p:val>
                                        </p:tav>
                                      </p:tavLst>
                                    </p:anim>
                                    <p:anim calcmode="lin" valueType="num">
                                      <p:cBhvr additive="base">
                                        <p:cTn id="5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build="p"/>
      <p:bldP spid="2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dirty="0" smtClean="0"/>
              <a:t>Μπορεί να συμβεί υπερχείλιση σε μια λίστα-στοίβα;</a:t>
            </a:r>
          </a:p>
          <a:p>
            <a:r>
              <a:rPr lang="el-GR" dirty="0" smtClean="0"/>
              <a:t>Όχι ,ως δυναμική δομή δεν έχει προκαθορισμένο μέγεθος.</a:t>
            </a:r>
          </a:p>
          <a:p>
            <a:r>
              <a:rPr lang="el-GR" dirty="0" smtClean="0"/>
              <a:t>Πως θα ελεγχθεί για </a:t>
            </a:r>
            <a:r>
              <a:rPr lang="el-GR" dirty="0" err="1" smtClean="0"/>
              <a:t>υποχείλιση</a:t>
            </a:r>
            <a:r>
              <a:rPr lang="el-GR" dirty="0" smtClean="0"/>
              <a:t>;</a:t>
            </a:r>
          </a:p>
          <a:p>
            <a:r>
              <a:rPr lang="el-GR" dirty="0" smtClean="0"/>
              <a:t>Θα ελεγχθεί αν ο δείκτης κεφαλή έχει την τιμή </a:t>
            </a:r>
            <a:r>
              <a:rPr lang="en-US" dirty="0" smtClean="0"/>
              <a:t>NULL.</a:t>
            </a:r>
            <a:endParaRPr lang="el-GR" dirty="0" smtClean="0"/>
          </a:p>
          <a:p>
            <a:endParaRPr lang="el-GR" dirty="0"/>
          </a:p>
        </p:txBody>
      </p:sp>
      <p:sp>
        <p:nvSpPr>
          <p:cNvPr id="4" name="1 - Τίτλος"/>
          <p:cNvSpPr>
            <a:spLocks noGrp="1"/>
          </p:cNvSpPr>
          <p:nvPr>
            <p:ph type="title"/>
          </p:nvPr>
        </p:nvSpPr>
        <p:spPr>
          <a:xfrm>
            <a:off x="457200" y="274638"/>
            <a:ext cx="8229600" cy="939784"/>
          </a:xfrm>
        </p:spPr>
        <p:txBody>
          <a:bodyPr>
            <a:normAutofit/>
          </a:bodyPr>
          <a:lstStyle/>
          <a:p>
            <a:r>
              <a:rPr lang="el-GR" sz="2800" b="1" dirty="0" smtClean="0">
                <a:solidFill>
                  <a:srgbClr val="FF0000"/>
                </a:solidFill>
                <a:latin typeface="Times New Roman" pitchFamily="18" charset="0"/>
                <a:cs typeface="Times New Roman" pitchFamily="18" charset="0"/>
              </a:rPr>
              <a:t>ΕΠΕΞΕΡΓΑΣΙΑ ΛΙΣΤΑΣ ΣΑΝ </a:t>
            </a:r>
            <a:r>
              <a:rPr lang="el-GR" sz="2800" b="1" dirty="0" smtClean="0">
                <a:solidFill>
                  <a:schemeClr val="accent3">
                    <a:lumMod val="75000"/>
                  </a:schemeClr>
                </a:solidFill>
                <a:latin typeface="Times New Roman" pitchFamily="18" charset="0"/>
                <a:cs typeface="Times New Roman" pitchFamily="18" charset="0"/>
              </a:rPr>
              <a:t>ΣΤΟΙΒΑ</a:t>
            </a:r>
            <a:endParaRPr lang="el-GR" sz="2800" b="1" dirty="0">
              <a:solidFill>
                <a:schemeClr val="accent3">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solidFill>
                  <a:srgbClr val="FF0000"/>
                </a:solidFill>
                <a:latin typeface="Times New Roman" pitchFamily="18" charset="0"/>
                <a:cs typeface="Times New Roman" pitchFamily="18" charset="0"/>
              </a:rPr>
              <a:t>ΕΠΕΞΕΡΓΑΣΙΑ ΛΙΣΤΑΣ ΣΑΝ </a:t>
            </a:r>
            <a:r>
              <a:rPr lang="el-GR" sz="2800" b="1" dirty="0" smtClean="0">
                <a:solidFill>
                  <a:schemeClr val="accent3">
                    <a:lumMod val="75000"/>
                  </a:schemeClr>
                </a:solidFill>
                <a:latin typeface="Times New Roman" pitchFamily="18" charset="0"/>
                <a:cs typeface="Times New Roman" pitchFamily="18" charset="0"/>
              </a:rPr>
              <a:t>ΟΥΡΑ</a:t>
            </a:r>
            <a:endParaRPr lang="el-GR" sz="2800" dirty="0">
              <a:solidFill>
                <a:schemeClr val="accent3">
                  <a:lumMod val="75000"/>
                </a:schemeClr>
              </a:solidFill>
            </a:endParaRPr>
          </a:p>
        </p:txBody>
      </p:sp>
      <p:sp>
        <p:nvSpPr>
          <p:cNvPr id="7" name="2 - Θέση κειμένου"/>
          <p:cNvSpPr>
            <a:spLocks noGrp="1"/>
          </p:cNvSpPr>
          <p:nvPr>
            <p:ph type="body" idx="1"/>
          </p:nvPr>
        </p:nvSpPr>
        <p:spPr>
          <a:xfrm>
            <a:off x="500034" y="1357298"/>
            <a:ext cx="4040188" cy="639762"/>
          </a:xfrm>
        </p:spPr>
        <p:txBody>
          <a:bodyPr>
            <a:normAutofit fontScale="92500" lnSpcReduction="20000"/>
          </a:bodyPr>
          <a:lstStyle/>
          <a:p>
            <a:r>
              <a:rPr lang="el-GR" dirty="0" smtClean="0"/>
              <a:t>Έστω μια λίστα που περιέχει μόνο ένα κόμβο. </a:t>
            </a:r>
            <a:endParaRPr lang="el-GR" dirty="0"/>
          </a:p>
        </p:txBody>
      </p:sp>
      <p:grpSp>
        <p:nvGrpSpPr>
          <p:cNvPr id="42" name="41 - Ομάδα"/>
          <p:cNvGrpSpPr/>
          <p:nvPr/>
        </p:nvGrpSpPr>
        <p:grpSpPr>
          <a:xfrm>
            <a:off x="5400652" y="1393797"/>
            <a:ext cx="2212991" cy="405831"/>
            <a:chOff x="4645025" y="1535113"/>
            <a:chExt cx="2212991" cy="405831"/>
          </a:xfrm>
        </p:grpSpPr>
        <p:sp>
          <p:nvSpPr>
            <p:cNvPr id="8" name="6 - Θέση κειμένου"/>
            <p:cNvSpPr txBox="1">
              <a:spLocks/>
            </p:cNvSpPr>
            <p:nvPr/>
          </p:nvSpPr>
          <p:spPr>
            <a:xfrm>
              <a:off x="4645025" y="1535113"/>
              <a:ext cx="855669" cy="400110"/>
            </a:xfrm>
            <a:prstGeom prst="rect">
              <a:avLst/>
            </a:prstGeom>
            <a:solidFill>
              <a:schemeClr val="accent1"/>
            </a:solidFill>
            <a:ln>
              <a:solidFill>
                <a:schemeClr val="accent1"/>
              </a:solidFill>
            </a:ln>
          </p:spPr>
          <p:txBody>
            <a:bodyPr vert="horz" wrap="square" lIns="91440" tIns="45720" rIns="91440" bIns="45720" rtlCol="0" anchor="b">
              <a:sp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Head</a:t>
              </a:r>
              <a:endParaRPr kumimoji="0" lang="el-GR" sz="2000" b="1" i="0" u="none" strike="noStrike" kern="1200" cap="none" spc="0" normalizeH="0" baseline="0" noProof="0" dirty="0">
                <a:ln>
                  <a:noFill/>
                </a:ln>
                <a:solidFill>
                  <a:schemeClr val="tx1"/>
                </a:solidFill>
                <a:effectLst/>
                <a:uLnTx/>
                <a:uFillTx/>
                <a:latin typeface="+mn-lt"/>
                <a:ea typeface="+mn-ea"/>
                <a:cs typeface="+mn-cs"/>
              </a:endParaRPr>
            </a:p>
          </p:txBody>
        </p:sp>
        <p:cxnSp>
          <p:nvCxnSpPr>
            <p:cNvPr id="9" name="8 - Ευθύγραμμο βέλος σύνδεσης"/>
            <p:cNvCxnSpPr>
              <a:stCxn id="8" idx="3"/>
            </p:cNvCxnSpPr>
            <p:nvPr/>
          </p:nvCxnSpPr>
          <p:spPr>
            <a:xfrm>
              <a:off x="5500694" y="1735168"/>
              <a:ext cx="500066" cy="507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9 - TextBox"/>
            <p:cNvSpPr txBox="1"/>
            <p:nvPr/>
          </p:nvSpPr>
          <p:spPr>
            <a:xfrm>
              <a:off x="6000760" y="1571612"/>
              <a:ext cx="428628" cy="369332"/>
            </a:xfrm>
            <a:prstGeom prst="rect">
              <a:avLst/>
            </a:prstGeom>
            <a:solidFill>
              <a:schemeClr val="accent1"/>
            </a:solidFill>
            <a:ln>
              <a:solidFill>
                <a:schemeClr val="accent1"/>
              </a:solidFill>
            </a:ln>
          </p:spPr>
          <p:txBody>
            <a:bodyPr wrap="square" rtlCol="0">
              <a:spAutoFit/>
            </a:bodyPr>
            <a:lstStyle/>
            <a:p>
              <a:pPr algn="ctr"/>
              <a:r>
                <a:rPr lang="el-GR" dirty="0" smtClean="0"/>
                <a:t>1</a:t>
              </a:r>
              <a:endParaRPr lang="el-GR" dirty="0"/>
            </a:p>
          </p:txBody>
        </p:sp>
        <p:sp>
          <p:nvSpPr>
            <p:cNvPr id="11" name="10 - TextBox"/>
            <p:cNvSpPr txBox="1"/>
            <p:nvPr/>
          </p:nvSpPr>
          <p:spPr>
            <a:xfrm>
              <a:off x="6429388" y="1571612"/>
              <a:ext cx="428628" cy="369332"/>
            </a:xfrm>
            <a:prstGeom prst="rect">
              <a:avLst/>
            </a:prstGeom>
            <a:solidFill>
              <a:schemeClr val="accent1"/>
            </a:solidFill>
            <a:ln>
              <a:solidFill>
                <a:schemeClr val="tx1"/>
              </a:solidFill>
            </a:ln>
          </p:spPr>
          <p:txBody>
            <a:bodyPr wrap="square" rtlCol="0">
              <a:spAutoFit/>
            </a:bodyPr>
            <a:lstStyle/>
            <a:p>
              <a:r>
                <a:rPr lang="en-US" dirty="0" smtClean="0"/>
                <a:t>●</a:t>
              </a:r>
              <a:endParaRPr lang="el-GR" dirty="0"/>
            </a:p>
          </p:txBody>
        </p:sp>
      </p:grpSp>
      <p:sp>
        <p:nvSpPr>
          <p:cNvPr id="12" name="5 - Θέση περιεχομένου"/>
          <p:cNvSpPr>
            <a:spLocks noGrp="1"/>
          </p:cNvSpPr>
          <p:nvPr>
            <p:ph sz="half" idx="2"/>
          </p:nvPr>
        </p:nvSpPr>
        <p:spPr>
          <a:xfrm>
            <a:off x="457200" y="2174875"/>
            <a:ext cx="8186766" cy="2039943"/>
          </a:xfrm>
        </p:spPr>
        <p:txBody>
          <a:bodyPr/>
          <a:lstStyle/>
          <a:p>
            <a:r>
              <a:rPr lang="el-GR" sz="1800" dirty="0" smtClean="0"/>
              <a:t>Ποια θα είναι η μορφή της </a:t>
            </a:r>
            <a:r>
              <a:rPr lang="el-GR" sz="1800" dirty="0" err="1" smtClean="0"/>
              <a:t>λίστας–ουράς</a:t>
            </a:r>
            <a:r>
              <a:rPr lang="el-GR" sz="1800" dirty="0" smtClean="0"/>
              <a:t> μετά την εισαγωγή των αριθμών 8,12,3; </a:t>
            </a:r>
          </a:p>
          <a:p>
            <a:r>
              <a:rPr lang="el-GR" sz="2000" dirty="0" smtClean="0"/>
              <a:t>Η εισαγωγή γίνεται στο τέλος της λίστας (</a:t>
            </a:r>
            <a:r>
              <a:rPr lang="en-US" sz="2000" dirty="0" smtClean="0"/>
              <a:t>FIFO </a:t>
            </a:r>
            <a:r>
              <a:rPr lang="el-GR" sz="2000" dirty="0" smtClean="0"/>
              <a:t>)</a:t>
            </a:r>
            <a:r>
              <a:rPr lang="en-US" sz="2000" dirty="0" smtClean="0"/>
              <a:t>.</a:t>
            </a:r>
            <a:endParaRPr lang="el-GR" sz="2000" dirty="0"/>
          </a:p>
        </p:txBody>
      </p:sp>
      <p:grpSp>
        <p:nvGrpSpPr>
          <p:cNvPr id="13" name="12 - Ομάδα"/>
          <p:cNvGrpSpPr/>
          <p:nvPr/>
        </p:nvGrpSpPr>
        <p:grpSpPr>
          <a:xfrm>
            <a:off x="928662" y="3500438"/>
            <a:ext cx="6286544" cy="405831"/>
            <a:chOff x="857224" y="3429000"/>
            <a:chExt cx="6286544" cy="405831"/>
          </a:xfrm>
        </p:grpSpPr>
        <p:sp>
          <p:nvSpPr>
            <p:cNvPr id="14" name="6 - Θέση κειμένου"/>
            <p:cNvSpPr txBox="1">
              <a:spLocks/>
            </p:cNvSpPr>
            <p:nvPr/>
          </p:nvSpPr>
          <p:spPr>
            <a:xfrm>
              <a:off x="857224" y="3429000"/>
              <a:ext cx="855669" cy="400110"/>
            </a:xfrm>
            <a:prstGeom prst="rect">
              <a:avLst/>
            </a:prstGeom>
            <a:solidFill>
              <a:schemeClr val="accent1"/>
            </a:solidFill>
            <a:ln>
              <a:solidFill>
                <a:schemeClr val="accent1"/>
              </a:solidFill>
            </a:ln>
          </p:spPr>
          <p:txBody>
            <a:bodyPr vert="horz" wrap="square" lIns="91440" tIns="45720" rIns="91440" bIns="45720" rtlCol="0" anchor="b">
              <a:sp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Head</a:t>
              </a:r>
              <a:endParaRPr kumimoji="0" lang="el-GR" sz="2000" b="1" i="0" u="none" strike="noStrike" kern="1200" cap="none" spc="0" normalizeH="0" baseline="0" noProof="0" dirty="0">
                <a:ln>
                  <a:noFill/>
                </a:ln>
                <a:solidFill>
                  <a:schemeClr val="tx1"/>
                </a:solidFill>
                <a:effectLst/>
                <a:uLnTx/>
                <a:uFillTx/>
                <a:latin typeface="+mn-lt"/>
                <a:ea typeface="+mn-ea"/>
                <a:cs typeface="+mn-cs"/>
              </a:endParaRPr>
            </a:p>
          </p:txBody>
        </p:sp>
        <p:cxnSp>
          <p:nvCxnSpPr>
            <p:cNvPr id="15" name="14 - Ευθύγραμμο βέλος σύνδεσης"/>
            <p:cNvCxnSpPr>
              <a:stCxn id="14" idx="3"/>
            </p:cNvCxnSpPr>
            <p:nvPr/>
          </p:nvCxnSpPr>
          <p:spPr>
            <a:xfrm>
              <a:off x="1712893" y="3629055"/>
              <a:ext cx="500066" cy="507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15 - TextBox"/>
            <p:cNvSpPr txBox="1"/>
            <p:nvPr/>
          </p:nvSpPr>
          <p:spPr>
            <a:xfrm>
              <a:off x="2212959" y="3465499"/>
              <a:ext cx="428628" cy="369332"/>
            </a:xfrm>
            <a:prstGeom prst="rect">
              <a:avLst/>
            </a:prstGeom>
            <a:solidFill>
              <a:schemeClr val="accent1"/>
            </a:solidFill>
            <a:ln>
              <a:solidFill>
                <a:schemeClr val="accent1"/>
              </a:solidFill>
            </a:ln>
          </p:spPr>
          <p:txBody>
            <a:bodyPr wrap="square" rtlCol="0">
              <a:spAutoFit/>
            </a:bodyPr>
            <a:lstStyle/>
            <a:p>
              <a:pPr algn="ctr"/>
              <a:r>
                <a:rPr lang="el-GR" dirty="0" smtClean="0"/>
                <a:t>1</a:t>
              </a:r>
              <a:endParaRPr lang="el-GR" dirty="0"/>
            </a:p>
          </p:txBody>
        </p:sp>
        <p:sp>
          <p:nvSpPr>
            <p:cNvPr id="17" name="16 - TextBox"/>
            <p:cNvSpPr txBox="1"/>
            <p:nvPr/>
          </p:nvSpPr>
          <p:spPr>
            <a:xfrm>
              <a:off x="2641587" y="3465499"/>
              <a:ext cx="428628" cy="369332"/>
            </a:xfrm>
            <a:prstGeom prst="rect">
              <a:avLst/>
            </a:prstGeom>
            <a:solidFill>
              <a:schemeClr val="accent1"/>
            </a:solidFill>
            <a:ln>
              <a:solidFill>
                <a:schemeClr val="tx1"/>
              </a:solidFill>
            </a:ln>
          </p:spPr>
          <p:txBody>
            <a:bodyPr wrap="square" rtlCol="0">
              <a:spAutoFit/>
            </a:bodyPr>
            <a:lstStyle/>
            <a:p>
              <a:endParaRPr lang="el-GR" dirty="0"/>
            </a:p>
          </p:txBody>
        </p:sp>
        <p:sp>
          <p:nvSpPr>
            <p:cNvPr id="18" name="17 - TextBox"/>
            <p:cNvSpPr txBox="1"/>
            <p:nvPr/>
          </p:nvSpPr>
          <p:spPr>
            <a:xfrm>
              <a:off x="3571868" y="3429000"/>
              <a:ext cx="428628" cy="369332"/>
            </a:xfrm>
            <a:prstGeom prst="rect">
              <a:avLst/>
            </a:prstGeom>
            <a:solidFill>
              <a:schemeClr val="accent1"/>
            </a:solidFill>
            <a:ln>
              <a:solidFill>
                <a:schemeClr val="accent1"/>
              </a:solidFill>
            </a:ln>
          </p:spPr>
          <p:txBody>
            <a:bodyPr wrap="square" rtlCol="0">
              <a:spAutoFit/>
            </a:bodyPr>
            <a:lstStyle/>
            <a:p>
              <a:pPr algn="ctr"/>
              <a:r>
                <a:rPr lang="el-GR" dirty="0" smtClean="0"/>
                <a:t>8</a:t>
              </a:r>
              <a:endParaRPr lang="el-GR" dirty="0"/>
            </a:p>
          </p:txBody>
        </p:sp>
        <p:sp>
          <p:nvSpPr>
            <p:cNvPr id="19" name="18 - TextBox"/>
            <p:cNvSpPr txBox="1"/>
            <p:nvPr/>
          </p:nvSpPr>
          <p:spPr>
            <a:xfrm>
              <a:off x="4000496" y="3429000"/>
              <a:ext cx="428628" cy="369332"/>
            </a:xfrm>
            <a:prstGeom prst="rect">
              <a:avLst/>
            </a:prstGeom>
            <a:solidFill>
              <a:schemeClr val="accent1"/>
            </a:solidFill>
            <a:ln>
              <a:solidFill>
                <a:schemeClr val="tx1"/>
              </a:solidFill>
            </a:ln>
          </p:spPr>
          <p:txBody>
            <a:bodyPr wrap="square" rtlCol="0">
              <a:spAutoFit/>
            </a:bodyPr>
            <a:lstStyle/>
            <a:p>
              <a:endParaRPr lang="el-GR" dirty="0"/>
            </a:p>
          </p:txBody>
        </p:sp>
        <p:sp>
          <p:nvSpPr>
            <p:cNvPr id="20" name="19 - TextBox"/>
            <p:cNvSpPr txBox="1"/>
            <p:nvPr/>
          </p:nvSpPr>
          <p:spPr>
            <a:xfrm>
              <a:off x="4929190" y="3429000"/>
              <a:ext cx="428628" cy="369332"/>
            </a:xfrm>
            <a:prstGeom prst="rect">
              <a:avLst/>
            </a:prstGeom>
            <a:solidFill>
              <a:schemeClr val="accent1"/>
            </a:solidFill>
            <a:ln>
              <a:solidFill>
                <a:schemeClr val="accent1"/>
              </a:solidFill>
            </a:ln>
          </p:spPr>
          <p:txBody>
            <a:bodyPr wrap="square" rtlCol="0">
              <a:spAutoFit/>
            </a:bodyPr>
            <a:lstStyle/>
            <a:p>
              <a:pPr algn="ctr"/>
              <a:r>
                <a:rPr lang="el-GR" dirty="0" smtClean="0"/>
                <a:t>12</a:t>
              </a:r>
              <a:endParaRPr lang="el-GR" dirty="0"/>
            </a:p>
          </p:txBody>
        </p:sp>
        <p:sp>
          <p:nvSpPr>
            <p:cNvPr id="21" name="20 - TextBox"/>
            <p:cNvSpPr txBox="1"/>
            <p:nvPr/>
          </p:nvSpPr>
          <p:spPr>
            <a:xfrm>
              <a:off x="5357818" y="3429000"/>
              <a:ext cx="428628" cy="369332"/>
            </a:xfrm>
            <a:prstGeom prst="rect">
              <a:avLst/>
            </a:prstGeom>
            <a:solidFill>
              <a:schemeClr val="accent1"/>
            </a:solidFill>
            <a:ln>
              <a:solidFill>
                <a:schemeClr val="tx1"/>
              </a:solidFill>
            </a:ln>
          </p:spPr>
          <p:txBody>
            <a:bodyPr wrap="square" rtlCol="0">
              <a:spAutoFit/>
            </a:bodyPr>
            <a:lstStyle/>
            <a:p>
              <a:endParaRPr lang="el-GR" dirty="0"/>
            </a:p>
          </p:txBody>
        </p:sp>
        <p:sp>
          <p:nvSpPr>
            <p:cNvPr id="22" name="21 - TextBox"/>
            <p:cNvSpPr txBox="1"/>
            <p:nvPr/>
          </p:nvSpPr>
          <p:spPr>
            <a:xfrm>
              <a:off x="6286512" y="3429000"/>
              <a:ext cx="428628" cy="369332"/>
            </a:xfrm>
            <a:prstGeom prst="rect">
              <a:avLst/>
            </a:prstGeom>
            <a:solidFill>
              <a:schemeClr val="accent1"/>
            </a:solidFill>
            <a:ln>
              <a:solidFill>
                <a:schemeClr val="accent1"/>
              </a:solidFill>
            </a:ln>
          </p:spPr>
          <p:txBody>
            <a:bodyPr wrap="square" rtlCol="0">
              <a:spAutoFit/>
            </a:bodyPr>
            <a:lstStyle/>
            <a:p>
              <a:pPr algn="ctr"/>
              <a:r>
                <a:rPr lang="el-GR" dirty="0" smtClean="0"/>
                <a:t>3</a:t>
              </a:r>
              <a:endParaRPr lang="el-GR" dirty="0"/>
            </a:p>
          </p:txBody>
        </p:sp>
        <p:sp>
          <p:nvSpPr>
            <p:cNvPr id="23" name="22 - TextBox"/>
            <p:cNvSpPr txBox="1"/>
            <p:nvPr/>
          </p:nvSpPr>
          <p:spPr>
            <a:xfrm>
              <a:off x="6715140" y="3429000"/>
              <a:ext cx="428628" cy="369332"/>
            </a:xfrm>
            <a:prstGeom prst="rect">
              <a:avLst/>
            </a:prstGeom>
            <a:solidFill>
              <a:schemeClr val="accent1"/>
            </a:solidFill>
            <a:ln>
              <a:solidFill>
                <a:schemeClr val="tx1"/>
              </a:solidFill>
            </a:ln>
          </p:spPr>
          <p:txBody>
            <a:bodyPr wrap="square" rtlCol="0">
              <a:spAutoFit/>
            </a:bodyPr>
            <a:lstStyle/>
            <a:p>
              <a:r>
                <a:rPr lang="en-US" dirty="0" smtClean="0"/>
                <a:t>●</a:t>
              </a:r>
              <a:endParaRPr lang="el-GR" dirty="0"/>
            </a:p>
          </p:txBody>
        </p:sp>
        <p:cxnSp>
          <p:nvCxnSpPr>
            <p:cNvPr id="24" name="23 - Ευθύγραμμο βέλος σύνδεσης"/>
            <p:cNvCxnSpPr/>
            <p:nvPr/>
          </p:nvCxnSpPr>
          <p:spPr>
            <a:xfrm>
              <a:off x="3071802" y="3571876"/>
              <a:ext cx="500066" cy="507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24 - Ευθύγραμμο βέλος σύνδεσης"/>
            <p:cNvCxnSpPr/>
            <p:nvPr/>
          </p:nvCxnSpPr>
          <p:spPr>
            <a:xfrm>
              <a:off x="4357686" y="3571876"/>
              <a:ext cx="500066" cy="507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25 - Ευθύγραμμο βέλος σύνδεσης"/>
            <p:cNvCxnSpPr/>
            <p:nvPr/>
          </p:nvCxnSpPr>
          <p:spPr>
            <a:xfrm>
              <a:off x="5786446" y="3571876"/>
              <a:ext cx="500066" cy="507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27" name="5 - Θέση περιεχομένου"/>
          <p:cNvSpPr>
            <a:spLocks noGrp="1"/>
          </p:cNvSpPr>
          <p:nvPr>
            <p:ph sz="quarter" idx="4"/>
          </p:nvPr>
        </p:nvSpPr>
        <p:spPr>
          <a:xfrm>
            <a:off x="571472" y="4286256"/>
            <a:ext cx="6929437" cy="1982788"/>
          </a:xfrm>
        </p:spPr>
        <p:txBody>
          <a:bodyPr/>
          <a:lstStyle/>
          <a:p>
            <a:r>
              <a:rPr lang="el-GR" sz="1800" dirty="0" smtClean="0"/>
              <a:t>Ποια θα είναι η μορφή της </a:t>
            </a:r>
            <a:r>
              <a:rPr lang="el-GR" sz="1800" dirty="0" err="1" smtClean="0"/>
              <a:t>λίστας–ουράς</a:t>
            </a:r>
            <a:r>
              <a:rPr lang="el-GR" sz="1800" dirty="0" smtClean="0"/>
              <a:t> μετά από δύο εξαγωγές; </a:t>
            </a:r>
          </a:p>
          <a:p>
            <a:r>
              <a:rPr lang="el-GR" sz="2000" dirty="0" smtClean="0"/>
              <a:t>Η εξαγωγή γίνεται από το εμπρός της λίστας (</a:t>
            </a:r>
            <a:r>
              <a:rPr lang="en-US" sz="2000" dirty="0" smtClean="0"/>
              <a:t>FIFO</a:t>
            </a:r>
            <a:r>
              <a:rPr lang="el-GR" sz="2000" dirty="0" smtClean="0"/>
              <a:t>)</a:t>
            </a:r>
            <a:r>
              <a:rPr lang="en-US" sz="2000" dirty="0" smtClean="0"/>
              <a:t>.</a:t>
            </a:r>
            <a:endParaRPr lang="el-GR" sz="2000" dirty="0"/>
          </a:p>
        </p:txBody>
      </p:sp>
      <p:grpSp>
        <p:nvGrpSpPr>
          <p:cNvPr id="28" name="27 - Ομάδα"/>
          <p:cNvGrpSpPr/>
          <p:nvPr/>
        </p:nvGrpSpPr>
        <p:grpSpPr>
          <a:xfrm>
            <a:off x="1071538" y="5143512"/>
            <a:ext cx="3643338" cy="400110"/>
            <a:chOff x="857224" y="3429000"/>
            <a:chExt cx="3643338" cy="400110"/>
          </a:xfrm>
        </p:grpSpPr>
        <p:sp>
          <p:nvSpPr>
            <p:cNvPr id="29" name="6 - Θέση κειμένου"/>
            <p:cNvSpPr txBox="1">
              <a:spLocks/>
            </p:cNvSpPr>
            <p:nvPr/>
          </p:nvSpPr>
          <p:spPr>
            <a:xfrm>
              <a:off x="857224" y="3429000"/>
              <a:ext cx="855669" cy="400110"/>
            </a:xfrm>
            <a:prstGeom prst="rect">
              <a:avLst/>
            </a:prstGeom>
            <a:solidFill>
              <a:schemeClr val="accent1"/>
            </a:solidFill>
            <a:ln>
              <a:solidFill>
                <a:schemeClr val="accent1"/>
              </a:solidFill>
            </a:ln>
          </p:spPr>
          <p:txBody>
            <a:bodyPr vert="horz" wrap="square" lIns="91440" tIns="45720" rIns="91440" bIns="45720" rtlCol="0" anchor="b">
              <a:sp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Head</a:t>
              </a:r>
              <a:endParaRPr kumimoji="0" lang="el-GR" sz="2000" b="1" i="0" u="none" strike="noStrike" kern="1200" cap="none" spc="0" normalizeH="0" baseline="0" noProof="0" dirty="0">
                <a:ln>
                  <a:noFill/>
                </a:ln>
                <a:solidFill>
                  <a:schemeClr val="tx1"/>
                </a:solidFill>
                <a:effectLst/>
                <a:uLnTx/>
                <a:uFillTx/>
                <a:latin typeface="+mn-lt"/>
                <a:ea typeface="+mn-ea"/>
                <a:cs typeface="+mn-cs"/>
              </a:endParaRPr>
            </a:p>
          </p:txBody>
        </p:sp>
        <p:sp>
          <p:nvSpPr>
            <p:cNvPr id="35" name="34 - TextBox"/>
            <p:cNvSpPr txBox="1"/>
            <p:nvPr/>
          </p:nvSpPr>
          <p:spPr>
            <a:xfrm>
              <a:off x="2285984" y="3429000"/>
              <a:ext cx="428628" cy="369332"/>
            </a:xfrm>
            <a:prstGeom prst="rect">
              <a:avLst/>
            </a:prstGeom>
            <a:solidFill>
              <a:schemeClr val="accent1"/>
            </a:solidFill>
            <a:ln>
              <a:solidFill>
                <a:schemeClr val="accent1"/>
              </a:solidFill>
            </a:ln>
          </p:spPr>
          <p:txBody>
            <a:bodyPr wrap="square" rtlCol="0">
              <a:spAutoFit/>
            </a:bodyPr>
            <a:lstStyle/>
            <a:p>
              <a:pPr algn="ctr"/>
              <a:r>
                <a:rPr lang="el-GR" dirty="0" smtClean="0"/>
                <a:t>12</a:t>
              </a:r>
              <a:endParaRPr lang="el-GR" dirty="0"/>
            </a:p>
          </p:txBody>
        </p:sp>
        <p:sp>
          <p:nvSpPr>
            <p:cNvPr id="36" name="35 - TextBox"/>
            <p:cNvSpPr txBox="1"/>
            <p:nvPr/>
          </p:nvSpPr>
          <p:spPr>
            <a:xfrm>
              <a:off x="2714612" y="3429000"/>
              <a:ext cx="428628" cy="369332"/>
            </a:xfrm>
            <a:prstGeom prst="rect">
              <a:avLst/>
            </a:prstGeom>
            <a:solidFill>
              <a:schemeClr val="accent1"/>
            </a:solidFill>
            <a:ln>
              <a:solidFill>
                <a:schemeClr val="tx1"/>
              </a:solidFill>
            </a:ln>
          </p:spPr>
          <p:txBody>
            <a:bodyPr wrap="square" rtlCol="0">
              <a:spAutoFit/>
            </a:bodyPr>
            <a:lstStyle/>
            <a:p>
              <a:endParaRPr lang="el-GR" dirty="0"/>
            </a:p>
          </p:txBody>
        </p:sp>
        <p:sp>
          <p:nvSpPr>
            <p:cNvPr id="37" name="36 - TextBox"/>
            <p:cNvSpPr txBox="1"/>
            <p:nvPr/>
          </p:nvSpPr>
          <p:spPr>
            <a:xfrm>
              <a:off x="3643306" y="3429000"/>
              <a:ext cx="428628" cy="369332"/>
            </a:xfrm>
            <a:prstGeom prst="rect">
              <a:avLst/>
            </a:prstGeom>
            <a:solidFill>
              <a:schemeClr val="accent1"/>
            </a:solidFill>
            <a:ln>
              <a:solidFill>
                <a:schemeClr val="accent1"/>
              </a:solidFill>
            </a:ln>
          </p:spPr>
          <p:txBody>
            <a:bodyPr wrap="square" rtlCol="0">
              <a:spAutoFit/>
            </a:bodyPr>
            <a:lstStyle/>
            <a:p>
              <a:pPr algn="ctr"/>
              <a:r>
                <a:rPr lang="el-GR" dirty="0" smtClean="0"/>
                <a:t>3</a:t>
              </a:r>
              <a:endParaRPr lang="el-GR" dirty="0"/>
            </a:p>
          </p:txBody>
        </p:sp>
        <p:sp>
          <p:nvSpPr>
            <p:cNvPr id="38" name="37 - TextBox"/>
            <p:cNvSpPr txBox="1"/>
            <p:nvPr/>
          </p:nvSpPr>
          <p:spPr>
            <a:xfrm>
              <a:off x="4071934" y="3429000"/>
              <a:ext cx="428628" cy="369332"/>
            </a:xfrm>
            <a:prstGeom prst="rect">
              <a:avLst/>
            </a:prstGeom>
            <a:solidFill>
              <a:schemeClr val="accent1"/>
            </a:solidFill>
            <a:ln>
              <a:solidFill>
                <a:schemeClr val="tx1"/>
              </a:solidFill>
            </a:ln>
          </p:spPr>
          <p:txBody>
            <a:bodyPr wrap="square" rtlCol="0">
              <a:spAutoFit/>
            </a:bodyPr>
            <a:lstStyle/>
            <a:p>
              <a:r>
                <a:rPr lang="en-US" dirty="0" smtClean="0"/>
                <a:t>●</a:t>
              </a:r>
              <a:endParaRPr lang="el-GR" dirty="0"/>
            </a:p>
          </p:txBody>
        </p:sp>
        <p:cxnSp>
          <p:nvCxnSpPr>
            <p:cNvPr id="40" name="39 - Ευθύγραμμο βέλος σύνδεσης"/>
            <p:cNvCxnSpPr/>
            <p:nvPr/>
          </p:nvCxnSpPr>
          <p:spPr>
            <a:xfrm>
              <a:off x="1714480" y="3571876"/>
              <a:ext cx="500066" cy="507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40 - Ευθύγραμμο βέλος σύνδεσης"/>
            <p:cNvCxnSpPr/>
            <p:nvPr/>
          </p:nvCxnSpPr>
          <p:spPr>
            <a:xfrm>
              <a:off x="3143240" y="3571876"/>
              <a:ext cx="500066" cy="507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additive="base">
                                        <p:cTn id="13"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2"/>
                                        </p:tgtEl>
                                        <p:attrNameLst>
                                          <p:attrName>style.visibility</p:attrName>
                                        </p:attrNameLst>
                                      </p:cBhvr>
                                      <p:to>
                                        <p:strVal val="visible"/>
                                      </p:to>
                                    </p:set>
                                    <p:anim calcmode="lin" valueType="num">
                                      <p:cBhvr additive="base">
                                        <p:cTn id="19" dur="500" fill="hold"/>
                                        <p:tgtEl>
                                          <p:spTgt spid="42"/>
                                        </p:tgtEl>
                                        <p:attrNameLst>
                                          <p:attrName>ppt_x</p:attrName>
                                        </p:attrNameLst>
                                      </p:cBhvr>
                                      <p:tavLst>
                                        <p:tav tm="0">
                                          <p:val>
                                            <p:strVal val="#ppt_x"/>
                                          </p:val>
                                        </p:tav>
                                        <p:tav tm="100000">
                                          <p:val>
                                            <p:strVal val="#ppt_x"/>
                                          </p:val>
                                        </p:tav>
                                      </p:tavLst>
                                    </p:anim>
                                    <p:anim calcmode="lin" valueType="num">
                                      <p:cBhvr additive="base">
                                        <p:cTn id="20"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xEl>
                                              <p:pRg st="0" end="0"/>
                                            </p:txEl>
                                          </p:spTgt>
                                        </p:tgtEl>
                                        <p:attrNameLst>
                                          <p:attrName>style.visibility</p:attrName>
                                        </p:attrNameLst>
                                      </p:cBhvr>
                                      <p:to>
                                        <p:strVal val="visible"/>
                                      </p:to>
                                    </p:set>
                                    <p:anim calcmode="lin" valueType="num">
                                      <p:cBhvr additive="base">
                                        <p:cTn id="25"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xEl>
                                              <p:pRg st="1" end="1"/>
                                            </p:txEl>
                                          </p:spTgt>
                                        </p:tgtEl>
                                        <p:attrNameLst>
                                          <p:attrName>style.visibility</p:attrName>
                                        </p:attrNameLst>
                                      </p:cBhvr>
                                      <p:to>
                                        <p:strVal val="visible"/>
                                      </p:to>
                                    </p:set>
                                    <p:anim calcmode="lin" valueType="num">
                                      <p:cBhvr additive="base">
                                        <p:cTn id="31" dur="500" fill="hold"/>
                                        <p:tgtEl>
                                          <p:spTgt spid="12">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7">
                                            <p:txEl>
                                              <p:pRg st="0" end="0"/>
                                            </p:txEl>
                                          </p:spTgt>
                                        </p:tgtEl>
                                        <p:attrNameLst>
                                          <p:attrName>style.visibility</p:attrName>
                                        </p:attrNameLst>
                                      </p:cBhvr>
                                      <p:to>
                                        <p:strVal val="visible"/>
                                      </p:to>
                                    </p:set>
                                    <p:anim calcmode="lin" valueType="num">
                                      <p:cBhvr additive="base">
                                        <p:cTn id="43" dur="500" fill="hold"/>
                                        <p:tgtEl>
                                          <p:spTgt spid="27">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7">
                                            <p:txEl>
                                              <p:pRg st="1" end="1"/>
                                            </p:txEl>
                                          </p:spTgt>
                                        </p:tgtEl>
                                        <p:attrNameLst>
                                          <p:attrName>style.visibility</p:attrName>
                                        </p:attrNameLst>
                                      </p:cBhvr>
                                      <p:to>
                                        <p:strVal val="visible"/>
                                      </p:to>
                                    </p:set>
                                    <p:anim calcmode="lin" valueType="num">
                                      <p:cBhvr additive="base">
                                        <p:cTn id="49" dur="500" fill="hold"/>
                                        <p:tgtEl>
                                          <p:spTgt spid="27">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8"/>
                                        </p:tgtEl>
                                        <p:attrNameLst>
                                          <p:attrName>style.visibility</p:attrName>
                                        </p:attrNameLst>
                                      </p:cBhvr>
                                      <p:to>
                                        <p:strVal val="visible"/>
                                      </p:to>
                                    </p:set>
                                    <p:anim calcmode="lin" valueType="num">
                                      <p:cBhvr additive="base">
                                        <p:cTn id="55" dur="500" fill="hold"/>
                                        <p:tgtEl>
                                          <p:spTgt spid="28"/>
                                        </p:tgtEl>
                                        <p:attrNameLst>
                                          <p:attrName>ppt_x</p:attrName>
                                        </p:attrNameLst>
                                      </p:cBhvr>
                                      <p:tavLst>
                                        <p:tav tm="0">
                                          <p:val>
                                            <p:strVal val="#ppt_x"/>
                                          </p:val>
                                        </p:tav>
                                        <p:tav tm="100000">
                                          <p:val>
                                            <p:strVal val="#ppt_x"/>
                                          </p:val>
                                        </p:tav>
                                      </p:tavLst>
                                    </p:anim>
                                    <p:anim calcmode="lin" valueType="num">
                                      <p:cBhvr additive="base">
                                        <p:cTn id="5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build="p"/>
      <p:bldP spid="12" grpId="0" build="p"/>
      <p:bldP spid="27"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dirty="0" smtClean="0"/>
              <a:t>Μπορεί να γεμίσει μια λίστα-ουρά;</a:t>
            </a:r>
          </a:p>
          <a:p>
            <a:r>
              <a:rPr lang="el-GR" dirty="0" smtClean="0"/>
              <a:t>Όχι ,ως δυναμική δομή δεν έχει προκαθορισμένο μέγεθος.</a:t>
            </a:r>
          </a:p>
          <a:p>
            <a:r>
              <a:rPr lang="el-GR" dirty="0" smtClean="0"/>
              <a:t>Πως θα ελεγχθεί μια άδεια λίστα-ουρά;</a:t>
            </a:r>
          </a:p>
          <a:p>
            <a:r>
              <a:rPr lang="el-GR" dirty="0" smtClean="0"/>
              <a:t>Θα ελεγχθεί αν ο δείκτης κεφαλή έχει την τιμή </a:t>
            </a:r>
            <a:r>
              <a:rPr lang="en-US" dirty="0" smtClean="0"/>
              <a:t>NULL.</a:t>
            </a:r>
            <a:endParaRPr lang="el-GR" dirty="0" smtClean="0"/>
          </a:p>
          <a:p>
            <a:endParaRPr lang="el-GR" dirty="0"/>
          </a:p>
        </p:txBody>
      </p:sp>
      <p:sp>
        <p:nvSpPr>
          <p:cNvPr id="4" name="1 - Τίτλος"/>
          <p:cNvSpPr>
            <a:spLocks noGrp="1"/>
          </p:cNvSpPr>
          <p:nvPr>
            <p:ph type="title"/>
          </p:nvPr>
        </p:nvSpPr>
        <p:spPr/>
        <p:txBody>
          <a:bodyPr>
            <a:normAutofit/>
          </a:bodyPr>
          <a:lstStyle/>
          <a:p>
            <a:r>
              <a:rPr lang="el-GR" sz="2800" b="1" dirty="0" smtClean="0">
                <a:solidFill>
                  <a:srgbClr val="FF0000"/>
                </a:solidFill>
                <a:latin typeface="Times New Roman" pitchFamily="18" charset="0"/>
                <a:cs typeface="Times New Roman" pitchFamily="18" charset="0"/>
              </a:rPr>
              <a:t>ΕΠΕΞΕΡΓΑΣΙΑ ΛΙΣΤΑΣ ΣΑΝ </a:t>
            </a:r>
            <a:r>
              <a:rPr lang="el-GR" sz="2800" b="1" dirty="0" smtClean="0">
                <a:solidFill>
                  <a:schemeClr val="accent3">
                    <a:lumMod val="75000"/>
                  </a:schemeClr>
                </a:solidFill>
                <a:latin typeface="Times New Roman" pitchFamily="18" charset="0"/>
                <a:cs typeface="Times New Roman" pitchFamily="18" charset="0"/>
              </a:rPr>
              <a:t>Ο</a:t>
            </a:r>
            <a:r>
              <a:rPr lang="en-US" sz="2800" b="1" dirty="0" smtClean="0">
                <a:solidFill>
                  <a:schemeClr val="accent3">
                    <a:lumMod val="75000"/>
                  </a:schemeClr>
                </a:solidFill>
                <a:latin typeface="Times New Roman" pitchFamily="18" charset="0"/>
                <a:cs typeface="Times New Roman" pitchFamily="18" charset="0"/>
              </a:rPr>
              <a:t>Y</a:t>
            </a:r>
            <a:r>
              <a:rPr lang="el-GR" sz="2800" b="1" dirty="0" smtClean="0">
                <a:solidFill>
                  <a:schemeClr val="accent3">
                    <a:lumMod val="75000"/>
                  </a:schemeClr>
                </a:solidFill>
                <a:latin typeface="Times New Roman" pitchFamily="18" charset="0"/>
                <a:cs typeface="Times New Roman" pitchFamily="18" charset="0"/>
              </a:rPr>
              <a:t>ΡΑ</a:t>
            </a:r>
            <a:endParaRPr lang="el-GR" sz="2800" b="1" dirty="0">
              <a:solidFill>
                <a:schemeClr val="accent3">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ΑΣΚΗΣΗ 1</a:t>
            </a:r>
            <a:r>
              <a:rPr lang="el-GR" baseline="30000" dirty="0" smtClean="0">
                <a:solidFill>
                  <a:srgbClr val="FF0000"/>
                </a:solidFill>
              </a:rPr>
              <a:t>η</a:t>
            </a:r>
            <a:r>
              <a:rPr lang="el-GR" dirty="0" smtClean="0">
                <a:solidFill>
                  <a:srgbClr val="FF0000"/>
                </a:solidFill>
              </a:rPr>
              <a:t> </a:t>
            </a:r>
            <a:endParaRPr lang="el-GR" dirty="0">
              <a:solidFill>
                <a:srgbClr val="FF0000"/>
              </a:solidFill>
            </a:endParaRPr>
          </a:p>
        </p:txBody>
      </p:sp>
      <p:sp>
        <p:nvSpPr>
          <p:cNvPr id="3" name="2 - Θέση περιεχομένου"/>
          <p:cNvSpPr>
            <a:spLocks noGrp="1"/>
          </p:cNvSpPr>
          <p:nvPr>
            <p:ph idx="1"/>
          </p:nvPr>
        </p:nvSpPr>
        <p:spPr/>
        <p:txBody>
          <a:bodyPr/>
          <a:lstStyle/>
          <a:p>
            <a:r>
              <a:rPr lang="el-GR" dirty="0" smtClean="0"/>
              <a:t>Τα στοιχεία μιας λίστας εισάγονται με την μορφή :(</a:t>
            </a:r>
            <a:r>
              <a:rPr lang="el-GR" dirty="0" err="1" smtClean="0"/>
              <a:t>στοιχείο,θέση</a:t>
            </a:r>
            <a:r>
              <a:rPr lang="el-GR" dirty="0" smtClean="0"/>
              <a:t> στη λίστα), ως εξής:</a:t>
            </a:r>
          </a:p>
          <a:p>
            <a:r>
              <a:rPr lang="el-GR" dirty="0" smtClean="0"/>
              <a:t>(Κ,2),(Β,5),(Ζ,1),(Δ,4),(Π,3)</a:t>
            </a:r>
          </a:p>
          <a:p>
            <a:r>
              <a:rPr lang="el-GR" dirty="0" smtClean="0"/>
              <a:t>Να σχεδιαστεί η λίστα με γραφικό τρόπο.</a:t>
            </a:r>
            <a:endParaRPr lang="el-GR" dirty="0"/>
          </a:p>
        </p:txBody>
      </p:sp>
      <p:cxnSp>
        <p:nvCxnSpPr>
          <p:cNvPr id="25" name="24 - Ευθύγραμμο βέλος σύνδεσης"/>
          <p:cNvCxnSpPr/>
          <p:nvPr/>
        </p:nvCxnSpPr>
        <p:spPr>
          <a:xfrm>
            <a:off x="7215206" y="4572008"/>
            <a:ext cx="47948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42" name="41 - Ομάδα"/>
          <p:cNvGrpSpPr/>
          <p:nvPr/>
        </p:nvGrpSpPr>
        <p:grpSpPr>
          <a:xfrm>
            <a:off x="571472" y="4286256"/>
            <a:ext cx="7929618" cy="400110"/>
            <a:chOff x="642910" y="4357694"/>
            <a:chExt cx="7929618" cy="400110"/>
          </a:xfrm>
        </p:grpSpPr>
        <p:grpSp>
          <p:nvGrpSpPr>
            <p:cNvPr id="4" name="3 - Ομάδα"/>
            <p:cNvGrpSpPr/>
            <p:nvPr/>
          </p:nvGrpSpPr>
          <p:grpSpPr>
            <a:xfrm>
              <a:off x="642910" y="4357694"/>
              <a:ext cx="6572295" cy="400110"/>
              <a:chOff x="857224" y="3429000"/>
              <a:chExt cx="5744673" cy="400110"/>
            </a:xfrm>
          </p:grpSpPr>
          <p:sp>
            <p:nvSpPr>
              <p:cNvPr id="5" name="6 - Θέση κειμένου"/>
              <p:cNvSpPr txBox="1">
                <a:spLocks/>
              </p:cNvSpPr>
              <p:nvPr/>
            </p:nvSpPr>
            <p:spPr>
              <a:xfrm>
                <a:off x="857224" y="3429000"/>
                <a:ext cx="768355" cy="400110"/>
              </a:xfrm>
              <a:prstGeom prst="rect">
                <a:avLst/>
              </a:prstGeom>
              <a:solidFill>
                <a:schemeClr val="accent1"/>
              </a:solidFill>
              <a:ln>
                <a:solidFill>
                  <a:schemeClr val="accent1"/>
                </a:solidFill>
              </a:ln>
            </p:spPr>
            <p:txBody>
              <a:bodyPr vert="horz" wrap="square" lIns="91440" tIns="45720" rIns="91440" bIns="45720" rtlCol="0" anchor="b">
                <a:sp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Head</a:t>
                </a:r>
                <a:endParaRPr kumimoji="0" lang="el-GR" sz="2000" b="1" i="0" u="none" strike="noStrike" kern="1200" cap="none" spc="0" normalizeH="0" baseline="0" noProof="0" dirty="0">
                  <a:ln>
                    <a:noFill/>
                  </a:ln>
                  <a:solidFill>
                    <a:schemeClr val="tx1"/>
                  </a:solidFill>
                  <a:effectLst/>
                  <a:uLnTx/>
                  <a:uFillTx/>
                  <a:latin typeface="+mn-lt"/>
                  <a:ea typeface="+mn-ea"/>
                  <a:cs typeface="+mn-cs"/>
                </a:endParaRPr>
              </a:p>
            </p:txBody>
          </p:sp>
          <p:cxnSp>
            <p:nvCxnSpPr>
              <p:cNvPr id="6" name="5 - Ευθύγραμμο βέλος σύνδεσης"/>
              <p:cNvCxnSpPr>
                <a:stCxn id="5" idx="3"/>
              </p:cNvCxnSpPr>
              <p:nvPr/>
            </p:nvCxnSpPr>
            <p:spPr>
              <a:xfrm>
                <a:off x="1625579" y="3629055"/>
                <a:ext cx="349252" cy="1425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6 - TextBox"/>
              <p:cNvSpPr txBox="1"/>
              <p:nvPr/>
            </p:nvSpPr>
            <p:spPr>
              <a:xfrm>
                <a:off x="1965306" y="3429000"/>
                <a:ext cx="428628" cy="369332"/>
              </a:xfrm>
              <a:prstGeom prst="rect">
                <a:avLst/>
              </a:prstGeom>
              <a:solidFill>
                <a:schemeClr val="accent1"/>
              </a:solidFill>
              <a:ln>
                <a:solidFill>
                  <a:schemeClr val="accent1"/>
                </a:solidFill>
              </a:ln>
            </p:spPr>
            <p:txBody>
              <a:bodyPr wrap="square" rtlCol="0">
                <a:spAutoFit/>
              </a:bodyPr>
              <a:lstStyle/>
              <a:p>
                <a:pPr algn="ctr"/>
                <a:r>
                  <a:rPr lang="el-GR" dirty="0" smtClean="0"/>
                  <a:t>Ζ</a:t>
                </a:r>
                <a:endParaRPr lang="el-GR" dirty="0"/>
              </a:p>
            </p:txBody>
          </p:sp>
          <p:sp>
            <p:nvSpPr>
              <p:cNvPr id="8" name="7 - TextBox"/>
              <p:cNvSpPr txBox="1"/>
              <p:nvPr/>
            </p:nvSpPr>
            <p:spPr>
              <a:xfrm>
                <a:off x="2393935" y="3429000"/>
                <a:ext cx="428628" cy="369332"/>
              </a:xfrm>
              <a:prstGeom prst="rect">
                <a:avLst/>
              </a:prstGeom>
              <a:solidFill>
                <a:schemeClr val="accent1"/>
              </a:solidFill>
              <a:ln>
                <a:solidFill>
                  <a:schemeClr val="tx1"/>
                </a:solidFill>
              </a:ln>
            </p:spPr>
            <p:txBody>
              <a:bodyPr wrap="square" rtlCol="0">
                <a:spAutoFit/>
              </a:bodyPr>
              <a:lstStyle/>
              <a:p>
                <a:endParaRPr lang="el-GR" dirty="0"/>
              </a:p>
            </p:txBody>
          </p:sp>
          <p:sp>
            <p:nvSpPr>
              <p:cNvPr id="9" name="8 - TextBox"/>
              <p:cNvSpPr txBox="1"/>
              <p:nvPr/>
            </p:nvSpPr>
            <p:spPr>
              <a:xfrm>
                <a:off x="3232141" y="3429000"/>
                <a:ext cx="428628" cy="369332"/>
              </a:xfrm>
              <a:prstGeom prst="rect">
                <a:avLst/>
              </a:prstGeom>
              <a:solidFill>
                <a:schemeClr val="accent1"/>
              </a:solidFill>
              <a:ln>
                <a:solidFill>
                  <a:schemeClr val="accent1"/>
                </a:solidFill>
              </a:ln>
            </p:spPr>
            <p:txBody>
              <a:bodyPr wrap="square" rtlCol="0">
                <a:spAutoFit/>
              </a:bodyPr>
              <a:lstStyle/>
              <a:p>
                <a:pPr algn="ctr"/>
                <a:r>
                  <a:rPr lang="el-GR" dirty="0" smtClean="0"/>
                  <a:t>Κ</a:t>
                </a:r>
                <a:endParaRPr lang="el-GR" dirty="0"/>
              </a:p>
            </p:txBody>
          </p:sp>
          <p:sp>
            <p:nvSpPr>
              <p:cNvPr id="10" name="9 - TextBox"/>
              <p:cNvSpPr txBox="1"/>
              <p:nvPr/>
            </p:nvSpPr>
            <p:spPr>
              <a:xfrm>
                <a:off x="3651244" y="3429000"/>
                <a:ext cx="428628" cy="369332"/>
              </a:xfrm>
              <a:prstGeom prst="rect">
                <a:avLst/>
              </a:prstGeom>
              <a:solidFill>
                <a:schemeClr val="accent1"/>
              </a:solidFill>
              <a:ln>
                <a:solidFill>
                  <a:schemeClr val="tx1"/>
                </a:solidFill>
              </a:ln>
            </p:spPr>
            <p:txBody>
              <a:bodyPr wrap="square" rtlCol="0">
                <a:spAutoFit/>
              </a:bodyPr>
              <a:lstStyle/>
              <a:p>
                <a:endParaRPr lang="el-GR" dirty="0"/>
              </a:p>
            </p:txBody>
          </p:sp>
          <p:sp>
            <p:nvSpPr>
              <p:cNvPr id="11" name="10 - TextBox"/>
              <p:cNvSpPr txBox="1"/>
              <p:nvPr/>
            </p:nvSpPr>
            <p:spPr>
              <a:xfrm>
                <a:off x="4559300" y="3429000"/>
                <a:ext cx="428628" cy="369332"/>
              </a:xfrm>
              <a:prstGeom prst="rect">
                <a:avLst/>
              </a:prstGeom>
              <a:solidFill>
                <a:schemeClr val="accent1"/>
              </a:solidFill>
              <a:ln>
                <a:solidFill>
                  <a:schemeClr val="accent1"/>
                </a:solidFill>
              </a:ln>
            </p:spPr>
            <p:txBody>
              <a:bodyPr wrap="square" rtlCol="0">
                <a:spAutoFit/>
              </a:bodyPr>
              <a:lstStyle/>
              <a:p>
                <a:pPr algn="ctr"/>
                <a:r>
                  <a:rPr lang="el-GR" dirty="0" smtClean="0"/>
                  <a:t>Π</a:t>
                </a:r>
                <a:endParaRPr lang="el-GR" dirty="0"/>
              </a:p>
            </p:txBody>
          </p:sp>
          <p:sp>
            <p:nvSpPr>
              <p:cNvPr id="12" name="11 - TextBox"/>
              <p:cNvSpPr txBox="1"/>
              <p:nvPr/>
            </p:nvSpPr>
            <p:spPr>
              <a:xfrm>
                <a:off x="4978403" y="3429000"/>
                <a:ext cx="428628" cy="369332"/>
              </a:xfrm>
              <a:prstGeom prst="rect">
                <a:avLst/>
              </a:prstGeom>
              <a:solidFill>
                <a:schemeClr val="accent1"/>
              </a:solidFill>
              <a:ln>
                <a:solidFill>
                  <a:schemeClr val="tx1"/>
                </a:solidFill>
              </a:ln>
            </p:spPr>
            <p:txBody>
              <a:bodyPr wrap="square" rtlCol="0">
                <a:spAutoFit/>
              </a:bodyPr>
              <a:lstStyle/>
              <a:p>
                <a:endParaRPr lang="el-GR" dirty="0"/>
              </a:p>
            </p:txBody>
          </p:sp>
          <p:sp>
            <p:nvSpPr>
              <p:cNvPr id="13" name="12 - TextBox"/>
              <p:cNvSpPr txBox="1"/>
              <p:nvPr/>
            </p:nvSpPr>
            <p:spPr>
              <a:xfrm>
                <a:off x="5816609" y="3429000"/>
                <a:ext cx="428628" cy="369332"/>
              </a:xfrm>
              <a:prstGeom prst="rect">
                <a:avLst/>
              </a:prstGeom>
              <a:solidFill>
                <a:schemeClr val="accent1"/>
              </a:solidFill>
              <a:ln>
                <a:solidFill>
                  <a:schemeClr val="accent1"/>
                </a:solidFill>
              </a:ln>
            </p:spPr>
            <p:txBody>
              <a:bodyPr wrap="square" rtlCol="0">
                <a:spAutoFit/>
              </a:bodyPr>
              <a:lstStyle/>
              <a:p>
                <a:pPr algn="ctr"/>
                <a:r>
                  <a:rPr lang="el-GR" dirty="0" smtClean="0"/>
                  <a:t>Δ</a:t>
                </a:r>
                <a:endParaRPr lang="el-GR" dirty="0"/>
              </a:p>
            </p:txBody>
          </p:sp>
          <p:sp>
            <p:nvSpPr>
              <p:cNvPr id="14" name="13 - TextBox"/>
              <p:cNvSpPr txBox="1"/>
              <p:nvPr/>
            </p:nvSpPr>
            <p:spPr>
              <a:xfrm>
                <a:off x="6235712" y="3429000"/>
                <a:ext cx="366185" cy="369332"/>
              </a:xfrm>
              <a:prstGeom prst="rect">
                <a:avLst/>
              </a:prstGeom>
              <a:solidFill>
                <a:schemeClr val="accent1"/>
              </a:solidFill>
              <a:ln>
                <a:solidFill>
                  <a:schemeClr val="tx1"/>
                </a:solidFill>
              </a:ln>
            </p:spPr>
            <p:txBody>
              <a:bodyPr wrap="square" rtlCol="0">
                <a:spAutoFit/>
              </a:bodyPr>
              <a:lstStyle/>
              <a:p>
                <a:endParaRPr lang="el-GR" dirty="0"/>
              </a:p>
            </p:txBody>
          </p:sp>
          <p:cxnSp>
            <p:nvCxnSpPr>
              <p:cNvPr id="15" name="14 - Ευθύγραμμο βέλος σύνδεσης"/>
              <p:cNvCxnSpPr/>
              <p:nvPr/>
            </p:nvCxnSpPr>
            <p:spPr>
              <a:xfrm>
                <a:off x="2813038" y="3643314"/>
                <a:ext cx="419103"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15 - Ευθύγραμμο βέλος σύνδεσης"/>
              <p:cNvCxnSpPr/>
              <p:nvPr/>
            </p:nvCxnSpPr>
            <p:spPr>
              <a:xfrm>
                <a:off x="4070346" y="3571876"/>
                <a:ext cx="488953"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16 - Ευθύγραμμο βέλος σύνδεσης"/>
              <p:cNvCxnSpPr/>
              <p:nvPr/>
            </p:nvCxnSpPr>
            <p:spPr>
              <a:xfrm>
                <a:off x="5397506" y="3571876"/>
                <a:ext cx="419103"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18" name="17 - TextBox"/>
            <p:cNvSpPr txBox="1"/>
            <p:nvPr/>
          </p:nvSpPr>
          <p:spPr>
            <a:xfrm>
              <a:off x="7715272" y="4357694"/>
              <a:ext cx="438370" cy="369332"/>
            </a:xfrm>
            <a:prstGeom prst="rect">
              <a:avLst/>
            </a:prstGeom>
            <a:solidFill>
              <a:schemeClr val="accent1"/>
            </a:solidFill>
            <a:ln>
              <a:solidFill>
                <a:schemeClr val="accent1"/>
              </a:solidFill>
            </a:ln>
          </p:spPr>
          <p:txBody>
            <a:bodyPr wrap="square" rtlCol="0">
              <a:spAutoFit/>
            </a:bodyPr>
            <a:lstStyle/>
            <a:p>
              <a:pPr algn="ctr"/>
              <a:r>
                <a:rPr lang="el-GR" dirty="0" smtClean="0"/>
                <a:t>Β</a:t>
              </a:r>
              <a:endParaRPr lang="el-GR" dirty="0"/>
            </a:p>
          </p:txBody>
        </p:sp>
        <p:sp>
          <p:nvSpPr>
            <p:cNvPr id="41" name="40 - TextBox"/>
            <p:cNvSpPr txBox="1"/>
            <p:nvPr/>
          </p:nvSpPr>
          <p:spPr>
            <a:xfrm>
              <a:off x="8143900" y="4357694"/>
              <a:ext cx="428628" cy="369332"/>
            </a:xfrm>
            <a:prstGeom prst="rect">
              <a:avLst/>
            </a:prstGeom>
            <a:solidFill>
              <a:schemeClr val="accent1"/>
            </a:solidFill>
            <a:ln>
              <a:solidFill>
                <a:schemeClr val="tx1"/>
              </a:solidFill>
            </a:ln>
          </p:spPr>
          <p:txBody>
            <a:bodyPr wrap="square" rtlCol="0">
              <a:spAutoFit/>
            </a:bodyPr>
            <a:lstStyle/>
            <a:p>
              <a:r>
                <a:rPr lang="en-US" dirty="0" smtClean="0"/>
                <a:t>●</a:t>
              </a:r>
              <a:endParaRPr lang="el-GR"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2"/>
                                        </p:tgtEl>
                                        <p:attrNameLst>
                                          <p:attrName>style.visibility</p:attrName>
                                        </p:attrNameLst>
                                      </p:cBhvr>
                                      <p:to>
                                        <p:strVal val="visible"/>
                                      </p:to>
                                    </p:set>
                                    <p:anim calcmode="lin" valueType="num">
                                      <p:cBhvr additive="base">
                                        <p:cTn id="25" dur="500" fill="hold"/>
                                        <p:tgtEl>
                                          <p:spTgt spid="42"/>
                                        </p:tgtEl>
                                        <p:attrNameLst>
                                          <p:attrName>ppt_x</p:attrName>
                                        </p:attrNameLst>
                                      </p:cBhvr>
                                      <p:tavLst>
                                        <p:tav tm="0">
                                          <p:val>
                                            <p:strVal val="#ppt_x"/>
                                          </p:val>
                                        </p:tav>
                                        <p:tav tm="100000">
                                          <p:val>
                                            <p:strVal val="#ppt_x"/>
                                          </p:val>
                                        </p:tav>
                                      </p:tavLst>
                                    </p:anim>
                                    <p:anim calcmode="lin" valueType="num">
                                      <p:cBhvr additive="base">
                                        <p:cTn id="26"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b="1" dirty="0" smtClean="0">
                <a:latin typeface="Times New Roman" pitchFamily="18" charset="0"/>
                <a:cs typeface="Times New Roman" pitchFamily="18" charset="0"/>
              </a:rPr>
              <a:t>ΚΩΔΙΚΑΣ ΛΕΙΤΟΥΡΓΙΩΝ</a:t>
            </a:r>
            <a:endParaRPr lang="el-GR" sz="3600" b="1" dirty="0">
              <a:latin typeface="Times New Roman" pitchFamily="18" charset="0"/>
              <a:cs typeface="Times New Roman" pitchFamily="18" charset="0"/>
            </a:endParaRPr>
          </a:p>
        </p:txBody>
      </p:sp>
      <p:sp>
        <p:nvSpPr>
          <p:cNvPr id="3" name="2 - Θέση κειμένου"/>
          <p:cNvSpPr>
            <a:spLocks noGrp="1"/>
          </p:cNvSpPr>
          <p:nvPr>
            <p:ph type="body" idx="1"/>
          </p:nvPr>
        </p:nvSpPr>
        <p:spPr/>
        <p:txBody>
          <a:bodyPr/>
          <a:lstStyle/>
          <a:p>
            <a:pPr algn="ctr"/>
            <a:r>
              <a:rPr lang="el-GR" dirty="0" smtClean="0">
                <a:solidFill>
                  <a:srgbClr val="FF0000"/>
                </a:solidFill>
              </a:rPr>
              <a:t>ΩΘΗΣΗ</a:t>
            </a:r>
            <a:endParaRPr lang="el-GR" dirty="0">
              <a:solidFill>
                <a:srgbClr val="FF0000"/>
              </a:solidFill>
            </a:endParaRPr>
          </a:p>
        </p:txBody>
      </p:sp>
      <p:sp>
        <p:nvSpPr>
          <p:cNvPr id="4" name="3 - Θέση περιεχομένου"/>
          <p:cNvSpPr>
            <a:spLocks noGrp="1"/>
          </p:cNvSpPr>
          <p:nvPr>
            <p:ph sz="half" idx="2"/>
          </p:nvPr>
        </p:nvSpPr>
        <p:spPr/>
        <p:txBody>
          <a:bodyPr/>
          <a:lstStyle/>
          <a:p>
            <a:pPr>
              <a:buNone/>
            </a:pPr>
            <a:r>
              <a:rPr lang="el-GR" b="1" dirty="0" smtClean="0"/>
              <a:t>Διάβασε</a:t>
            </a:r>
            <a:r>
              <a:rPr lang="el-GR" dirty="0" smtClean="0"/>
              <a:t> στοιχείο</a:t>
            </a:r>
          </a:p>
          <a:p>
            <a:pPr>
              <a:buNone/>
            </a:pPr>
            <a:r>
              <a:rPr lang="el-GR" b="1" dirty="0" smtClean="0"/>
              <a:t>Αν</a:t>
            </a:r>
            <a:r>
              <a:rPr lang="el-GR" dirty="0" smtClean="0"/>
              <a:t> top</a:t>
            </a:r>
            <a:r>
              <a:rPr lang="el-GR" b="1" dirty="0" smtClean="0"/>
              <a:t>=</a:t>
            </a:r>
            <a:r>
              <a:rPr lang="el-GR" dirty="0" smtClean="0"/>
              <a:t>10 </a:t>
            </a:r>
            <a:r>
              <a:rPr lang="el-GR" b="1" dirty="0" smtClean="0"/>
              <a:t>τότε</a:t>
            </a:r>
            <a:r>
              <a:rPr lang="el-GR" dirty="0" smtClean="0"/>
              <a:t/>
            </a:r>
            <a:br>
              <a:rPr lang="el-GR" dirty="0" smtClean="0"/>
            </a:br>
            <a:r>
              <a:rPr lang="el-GR" b="1" dirty="0" smtClean="0"/>
              <a:t>Εμφάνισε</a:t>
            </a:r>
            <a:r>
              <a:rPr lang="el-GR" dirty="0" smtClean="0"/>
              <a:t> "η στοίβα είναι γεμάτη»</a:t>
            </a:r>
          </a:p>
          <a:p>
            <a:pPr>
              <a:buNone/>
            </a:pPr>
            <a:r>
              <a:rPr lang="el-GR" b="1" dirty="0" smtClean="0"/>
              <a:t>Αλλιώς</a:t>
            </a:r>
            <a:r>
              <a:rPr lang="el-GR" dirty="0" smtClean="0"/>
              <a:t/>
            </a:r>
            <a:br>
              <a:rPr lang="el-GR" dirty="0" smtClean="0"/>
            </a:br>
            <a:r>
              <a:rPr lang="el-GR" dirty="0" smtClean="0"/>
              <a:t>top</a:t>
            </a:r>
            <a:r>
              <a:rPr lang="el-GR" b="1" dirty="0" smtClean="0"/>
              <a:t>←</a:t>
            </a:r>
            <a:r>
              <a:rPr lang="el-GR" dirty="0" smtClean="0"/>
              <a:t>top</a:t>
            </a:r>
            <a:r>
              <a:rPr lang="el-GR" b="1" dirty="0" smtClean="0"/>
              <a:t>+</a:t>
            </a:r>
            <a:r>
              <a:rPr lang="el-GR" dirty="0" smtClean="0"/>
              <a:t>1</a:t>
            </a:r>
            <a:br>
              <a:rPr lang="el-GR" dirty="0" smtClean="0"/>
            </a:br>
            <a:r>
              <a:rPr lang="el-GR" dirty="0" smtClean="0"/>
              <a:t>A</a:t>
            </a:r>
            <a:r>
              <a:rPr lang="el-GR" b="1" dirty="0" smtClean="0"/>
              <a:t>[</a:t>
            </a:r>
            <a:r>
              <a:rPr lang="el-GR" dirty="0" err="1" smtClean="0"/>
              <a:t>top</a:t>
            </a:r>
            <a:r>
              <a:rPr lang="el-GR" b="1" dirty="0" smtClean="0"/>
              <a:t>]</a:t>
            </a:r>
            <a:r>
              <a:rPr lang="el-GR" b="1" dirty="0" err="1" smtClean="0"/>
              <a:t>←</a:t>
            </a:r>
            <a:r>
              <a:rPr lang="el-GR" dirty="0" err="1" smtClean="0"/>
              <a:t>στοιχείο</a:t>
            </a:r>
            <a:endParaRPr lang="el-GR" dirty="0" smtClean="0"/>
          </a:p>
          <a:p>
            <a:pPr>
              <a:buNone/>
            </a:pPr>
            <a:r>
              <a:rPr lang="el-GR" b="1" dirty="0" err="1" smtClean="0"/>
              <a:t>Τέλος_αν</a:t>
            </a:r>
            <a:endParaRPr lang="el-GR" dirty="0"/>
          </a:p>
        </p:txBody>
      </p:sp>
      <p:sp>
        <p:nvSpPr>
          <p:cNvPr id="5" name="4 - Θέση κειμένου"/>
          <p:cNvSpPr>
            <a:spLocks noGrp="1"/>
          </p:cNvSpPr>
          <p:nvPr>
            <p:ph type="body" sz="quarter" idx="3"/>
          </p:nvPr>
        </p:nvSpPr>
        <p:spPr/>
        <p:txBody>
          <a:bodyPr/>
          <a:lstStyle/>
          <a:p>
            <a:pPr algn="ctr"/>
            <a:r>
              <a:rPr lang="el-GR" dirty="0" smtClean="0">
                <a:solidFill>
                  <a:srgbClr val="FF0000"/>
                </a:solidFill>
              </a:rPr>
              <a:t>ΑΠΩΘΗΣΗ</a:t>
            </a:r>
            <a:endParaRPr lang="el-GR" dirty="0">
              <a:solidFill>
                <a:srgbClr val="FF0000"/>
              </a:solidFill>
            </a:endParaRPr>
          </a:p>
        </p:txBody>
      </p:sp>
      <p:sp>
        <p:nvSpPr>
          <p:cNvPr id="6" name="5 - Θέση περιεχομένου"/>
          <p:cNvSpPr>
            <a:spLocks noGrp="1"/>
          </p:cNvSpPr>
          <p:nvPr>
            <p:ph sz="quarter" idx="4"/>
          </p:nvPr>
        </p:nvSpPr>
        <p:spPr/>
        <p:txBody>
          <a:bodyPr/>
          <a:lstStyle/>
          <a:p>
            <a:pPr>
              <a:buNone/>
            </a:pPr>
            <a:r>
              <a:rPr lang="el-GR" b="1" dirty="0" smtClean="0"/>
              <a:t>Αν</a:t>
            </a:r>
            <a:r>
              <a:rPr lang="el-GR" dirty="0" smtClean="0"/>
              <a:t> top</a:t>
            </a:r>
            <a:r>
              <a:rPr lang="el-GR" b="1" dirty="0" smtClean="0"/>
              <a:t>&gt;=1</a:t>
            </a:r>
            <a:r>
              <a:rPr lang="el-GR" dirty="0" smtClean="0"/>
              <a:t> </a:t>
            </a:r>
            <a:r>
              <a:rPr lang="el-GR" b="1" dirty="0" smtClean="0"/>
              <a:t>τότε</a:t>
            </a:r>
            <a:r>
              <a:rPr lang="el-GR" dirty="0" smtClean="0"/>
              <a:t/>
            </a:r>
            <a:br>
              <a:rPr lang="el-GR" dirty="0" smtClean="0"/>
            </a:br>
            <a:r>
              <a:rPr lang="el-GR" dirty="0" smtClean="0"/>
              <a:t>   </a:t>
            </a:r>
            <a:r>
              <a:rPr lang="el-GR" b="1" dirty="0" smtClean="0"/>
              <a:t>Εμφάνισε</a:t>
            </a:r>
            <a:r>
              <a:rPr lang="el-GR" dirty="0" smtClean="0"/>
              <a:t> A</a:t>
            </a:r>
            <a:r>
              <a:rPr lang="el-GR" b="1" dirty="0" smtClean="0"/>
              <a:t>[</a:t>
            </a:r>
            <a:r>
              <a:rPr lang="el-GR" dirty="0" err="1" smtClean="0"/>
              <a:t>top</a:t>
            </a:r>
            <a:r>
              <a:rPr lang="el-GR" b="1" dirty="0" smtClean="0"/>
              <a:t>]</a:t>
            </a:r>
          </a:p>
          <a:p>
            <a:pPr>
              <a:buNone/>
            </a:pPr>
            <a:r>
              <a:rPr lang="el-GR" dirty="0" smtClean="0"/>
              <a:t>	   top</a:t>
            </a:r>
            <a:r>
              <a:rPr lang="el-GR" b="1" dirty="0" smtClean="0"/>
              <a:t>←</a:t>
            </a:r>
            <a:r>
              <a:rPr lang="el-GR" dirty="0" smtClean="0"/>
              <a:t>top</a:t>
            </a:r>
            <a:r>
              <a:rPr lang="el-GR" b="1" dirty="0" smtClean="0"/>
              <a:t>-</a:t>
            </a:r>
            <a:r>
              <a:rPr lang="el-GR" dirty="0" smtClean="0"/>
              <a:t>1</a:t>
            </a:r>
          </a:p>
          <a:p>
            <a:pPr>
              <a:buNone/>
            </a:pPr>
            <a:r>
              <a:rPr lang="el-GR" b="1" dirty="0" smtClean="0"/>
              <a:t>αλλιώς</a:t>
            </a:r>
            <a:r>
              <a:rPr lang="el-GR" dirty="0" smtClean="0"/>
              <a:t/>
            </a:r>
            <a:br>
              <a:rPr lang="el-GR" dirty="0" smtClean="0"/>
            </a:br>
            <a:r>
              <a:rPr lang="el-GR" dirty="0" smtClean="0"/>
              <a:t>   </a:t>
            </a:r>
            <a:r>
              <a:rPr lang="el-GR" b="1" dirty="0" smtClean="0"/>
              <a:t>Εμφάνισε</a:t>
            </a:r>
            <a:r>
              <a:rPr lang="el-GR" dirty="0" smtClean="0"/>
              <a:t> "η στοίβα είναι άδεια»</a:t>
            </a:r>
          </a:p>
          <a:p>
            <a:pPr>
              <a:buNone/>
            </a:pPr>
            <a:r>
              <a:rPr lang="el-GR" b="1" dirty="0" err="1" smtClean="0"/>
              <a:t>Τέλος_αν</a:t>
            </a:r>
            <a:endParaRPr lang="el-GR"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 calcmode="lin" valueType="num">
                                      <p:cBhvr additive="base">
                                        <p:cTn id="1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 calcmode="lin" valueType="num">
                                      <p:cBhvr additive="base">
                                        <p:cTn id="2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
                                            <p:txEl>
                                              <p:pRg st="2" end="2"/>
                                            </p:txEl>
                                          </p:spTgt>
                                        </p:tgtEl>
                                        <p:attrNameLst>
                                          <p:attrName>style.visibility</p:attrName>
                                        </p:attrNameLst>
                                      </p:cBhvr>
                                      <p:to>
                                        <p:strVal val="visible"/>
                                      </p:to>
                                    </p:set>
                                    <p:anim calcmode="lin" valueType="num">
                                      <p:cBhvr additive="base">
                                        <p:cTn id="2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anim calcmode="lin" valueType="num">
                                      <p:cBhvr additive="base">
                                        <p:cTn id="3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5">
                                            <p:txEl>
                                              <p:pRg st="0" end="0"/>
                                            </p:txEl>
                                          </p:spTgt>
                                        </p:tgtEl>
                                        <p:attrNameLst>
                                          <p:attrName>style.visibility</p:attrName>
                                        </p:attrNameLst>
                                      </p:cBhvr>
                                      <p:to>
                                        <p:strVal val="visible"/>
                                      </p:to>
                                    </p:set>
                                    <p:animEffect transition="in" filter="blinds(horizontal)">
                                      <p:cBhvr>
                                        <p:cTn id="41" dur="500"/>
                                        <p:tgtEl>
                                          <p:spTgt spid="5">
                                            <p:txEl>
                                              <p:pRg st="0" end="0"/>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8" presetClass="entr" presetSubtype="16" fill="hold" grpId="0" nodeType="clickEffect">
                                  <p:stCondLst>
                                    <p:cond delay="0"/>
                                  </p:stCondLst>
                                  <p:childTnLst>
                                    <p:set>
                                      <p:cBhvr>
                                        <p:cTn id="45" dur="1" fill="hold">
                                          <p:stCondLst>
                                            <p:cond delay="0"/>
                                          </p:stCondLst>
                                        </p:cTn>
                                        <p:tgtEl>
                                          <p:spTgt spid="6">
                                            <p:txEl>
                                              <p:pRg st="0" end="0"/>
                                            </p:txEl>
                                          </p:spTgt>
                                        </p:tgtEl>
                                        <p:attrNameLst>
                                          <p:attrName>style.visibility</p:attrName>
                                        </p:attrNameLst>
                                      </p:cBhvr>
                                      <p:to>
                                        <p:strVal val="visible"/>
                                      </p:to>
                                    </p:set>
                                    <p:animEffect transition="in" filter="diamond(in)">
                                      <p:cBhvr>
                                        <p:cTn id="46" dur="500"/>
                                        <p:tgtEl>
                                          <p:spTgt spid="6">
                                            <p:txEl>
                                              <p:pRg st="0" end="0"/>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8" presetClass="entr" presetSubtype="16" fill="hold" grpId="0" nodeType="clickEffect">
                                  <p:stCondLst>
                                    <p:cond delay="0"/>
                                  </p:stCondLst>
                                  <p:childTnLst>
                                    <p:set>
                                      <p:cBhvr>
                                        <p:cTn id="50" dur="1" fill="hold">
                                          <p:stCondLst>
                                            <p:cond delay="0"/>
                                          </p:stCondLst>
                                        </p:cTn>
                                        <p:tgtEl>
                                          <p:spTgt spid="6">
                                            <p:txEl>
                                              <p:pRg st="1" end="1"/>
                                            </p:txEl>
                                          </p:spTgt>
                                        </p:tgtEl>
                                        <p:attrNameLst>
                                          <p:attrName>style.visibility</p:attrName>
                                        </p:attrNameLst>
                                      </p:cBhvr>
                                      <p:to>
                                        <p:strVal val="visible"/>
                                      </p:to>
                                    </p:set>
                                    <p:animEffect transition="in" filter="diamond(in)">
                                      <p:cBhvr>
                                        <p:cTn id="51" dur="500"/>
                                        <p:tgtEl>
                                          <p:spTgt spid="6">
                                            <p:txEl>
                                              <p:pRg st="1" end="1"/>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8" presetClass="entr" presetSubtype="16" fill="hold" grpId="0" nodeType="clickEffect">
                                  <p:stCondLst>
                                    <p:cond delay="0"/>
                                  </p:stCondLst>
                                  <p:childTnLst>
                                    <p:set>
                                      <p:cBhvr>
                                        <p:cTn id="55" dur="1" fill="hold">
                                          <p:stCondLst>
                                            <p:cond delay="0"/>
                                          </p:stCondLst>
                                        </p:cTn>
                                        <p:tgtEl>
                                          <p:spTgt spid="6">
                                            <p:txEl>
                                              <p:pRg st="2" end="2"/>
                                            </p:txEl>
                                          </p:spTgt>
                                        </p:tgtEl>
                                        <p:attrNameLst>
                                          <p:attrName>style.visibility</p:attrName>
                                        </p:attrNameLst>
                                      </p:cBhvr>
                                      <p:to>
                                        <p:strVal val="visible"/>
                                      </p:to>
                                    </p:set>
                                    <p:animEffect transition="in" filter="diamond(in)">
                                      <p:cBhvr>
                                        <p:cTn id="56" dur="500"/>
                                        <p:tgtEl>
                                          <p:spTgt spid="6">
                                            <p:txEl>
                                              <p:pRg st="2" end="2"/>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8" presetClass="entr" presetSubtype="16" fill="hold" grpId="0" nodeType="clickEffect">
                                  <p:stCondLst>
                                    <p:cond delay="0"/>
                                  </p:stCondLst>
                                  <p:childTnLst>
                                    <p:set>
                                      <p:cBhvr>
                                        <p:cTn id="60" dur="1" fill="hold">
                                          <p:stCondLst>
                                            <p:cond delay="0"/>
                                          </p:stCondLst>
                                        </p:cTn>
                                        <p:tgtEl>
                                          <p:spTgt spid="6">
                                            <p:txEl>
                                              <p:pRg st="3" end="3"/>
                                            </p:txEl>
                                          </p:spTgt>
                                        </p:tgtEl>
                                        <p:attrNameLst>
                                          <p:attrName>style.visibility</p:attrName>
                                        </p:attrNameLst>
                                      </p:cBhvr>
                                      <p:to>
                                        <p:strVal val="visible"/>
                                      </p:to>
                                    </p:set>
                                    <p:animEffect transition="in" filter="diamond(in)">
                                      <p:cBhvr>
                                        <p:cTn id="61"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P spid="5" grpId="0" build="p"/>
      <p:bldP spid="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5697559"/>
          </a:xfrm>
        </p:spPr>
        <p:txBody>
          <a:bodyPr>
            <a:normAutofit fontScale="92500"/>
          </a:bodyPr>
          <a:lstStyle/>
          <a:p>
            <a:r>
              <a:rPr lang="el-GR" dirty="0" smtClean="0"/>
              <a:t>Τι ενέργειες πρέπει να γίνουν για να διαγραφεί ο πρώτος κόμβος;</a:t>
            </a:r>
          </a:p>
          <a:p>
            <a:r>
              <a:rPr lang="el-GR" dirty="0" smtClean="0"/>
              <a:t>Ο δείκτης κεφαλή θα δείξει στον δεύτερο κόμβο.</a:t>
            </a:r>
          </a:p>
          <a:p>
            <a:r>
              <a:rPr lang="el-GR" dirty="0" smtClean="0"/>
              <a:t>Τι ενέργειες πρέπει να γίνουν για να παραμείνει μόνο ο τελευταίος κόμβος στην αρχική λίστα;</a:t>
            </a:r>
          </a:p>
          <a:p>
            <a:r>
              <a:rPr lang="el-GR" dirty="0" smtClean="0"/>
              <a:t>Ο δείκτης κεφαλή θα δείξει στον τελευταίο κόμβο.</a:t>
            </a:r>
          </a:p>
          <a:p>
            <a:r>
              <a:rPr lang="el-GR" dirty="0" smtClean="0"/>
              <a:t>Τι ενέργειες πρέπει να γίνουν για να αδειάσει η λίστα;</a:t>
            </a:r>
          </a:p>
          <a:p>
            <a:r>
              <a:rPr lang="el-GR" dirty="0" smtClean="0"/>
              <a:t>Ο δείκτης κεφαλή λαμβάνει την τιμή </a:t>
            </a:r>
            <a:r>
              <a:rPr lang="en-US" dirty="0" smtClean="0"/>
              <a:t>NULL.</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1071546"/>
            <a:ext cx="8229600" cy="2500330"/>
          </a:xfrm>
        </p:spPr>
        <p:txBody>
          <a:bodyPr>
            <a:normAutofit fontScale="92500" lnSpcReduction="10000"/>
          </a:bodyPr>
          <a:lstStyle/>
          <a:p>
            <a:r>
              <a:rPr lang="el-GR" sz="2400" dirty="0" smtClean="0"/>
              <a:t>Δίνεται μια λίστα που αποτελείται από 5 κόμβους και σχηματίζει την λέξη ΒΟΡΑΣ. </a:t>
            </a:r>
          </a:p>
          <a:p>
            <a:endParaRPr lang="el-GR" sz="2400" dirty="0" smtClean="0"/>
          </a:p>
          <a:p>
            <a:endParaRPr lang="el-GR" sz="2400" dirty="0" smtClean="0"/>
          </a:p>
          <a:p>
            <a:r>
              <a:rPr lang="el-GR" sz="2400" dirty="0" smtClean="0"/>
              <a:t>Στην μνήμη αποτυπώνεται με μια ακολουθία στοιχείων όπου το πρώτο πεδίο του κάθε κόμβου είναι ένα γράμμα και το δεύτερο πεδίο είναι η διεύθυνση του επόμενου κόμβου ως εξής:</a:t>
            </a:r>
            <a:endParaRPr lang="el-GR" sz="2400" dirty="0"/>
          </a:p>
        </p:txBody>
      </p:sp>
      <p:grpSp>
        <p:nvGrpSpPr>
          <p:cNvPr id="4" name="3 - Ομάδα"/>
          <p:cNvGrpSpPr/>
          <p:nvPr/>
        </p:nvGrpSpPr>
        <p:grpSpPr>
          <a:xfrm>
            <a:off x="571472" y="2143116"/>
            <a:ext cx="7929618" cy="400110"/>
            <a:chOff x="642910" y="4357694"/>
            <a:chExt cx="7929618" cy="400110"/>
          </a:xfrm>
        </p:grpSpPr>
        <p:grpSp>
          <p:nvGrpSpPr>
            <p:cNvPr id="5" name="3 - Ομάδα"/>
            <p:cNvGrpSpPr/>
            <p:nvPr/>
          </p:nvGrpSpPr>
          <p:grpSpPr>
            <a:xfrm>
              <a:off x="642910" y="4357694"/>
              <a:ext cx="6572293" cy="400110"/>
              <a:chOff x="857224" y="3429000"/>
              <a:chExt cx="5744673" cy="400110"/>
            </a:xfrm>
          </p:grpSpPr>
          <p:sp>
            <p:nvSpPr>
              <p:cNvPr id="8" name="6 - Θέση κειμένου"/>
              <p:cNvSpPr txBox="1">
                <a:spLocks/>
              </p:cNvSpPr>
              <p:nvPr/>
            </p:nvSpPr>
            <p:spPr>
              <a:xfrm>
                <a:off x="857224" y="3429000"/>
                <a:ext cx="768355" cy="400110"/>
              </a:xfrm>
              <a:prstGeom prst="rect">
                <a:avLst/>
              </a:prstGeom>
              <a:solidFill>
                <a:schemeClr val="accent1"/>
              </a:solidFill>
              <a:ln>
                <a:solidFill>
                  <a:schemeClr val="accent1"/>
                </a:solidFill>
              </a:ln>
            </p:spPr>
            <p:txBody>
              <a:bodyPr vert="horz" wrap="square" lIns="91440" tIns="45720" rIns="91440" bIns="45720" rtlCol="0" anchor="b">
                <a:sp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Head</a:t>
                </a:r>
                <a:endParaRPr kumimoji="0" lang="el-GR" sz="2000" b="1" i="0" u="none" strike="noStrike" kern="1200" cap="none" spc="0" normalizeH="0" baseline="0" noProof="0" dirty="0">
                  <a:ln>
                    <a:noFill/>
                  </a:ln>
                  <a:solidFill>
                    <a:schemeClr val="tx1"/>
                  </a:solidFill>
                  <a:effectLst/>
                  <a:uLnTx/>
                  <a:uFillTx/>
                  <a:latin typeface="+mn-lt"/>
                  <a:ea typeface="+mn-ea"/>
                  <a:cs typeface="+mn-cs"/>
                </a:endParaRPr>
              </a:p>
            </p:txBody>
          </p:sp>
          <p:cxnSp>
            <p:nvCxnSpPr>
              <p:cNvPr id="9" name="8 - Ευθύγραμμο βέλος σύνδεσης"/>
              <p:cNvCxnSpPr>
                <a:stCxn id="8" idx="3"/>
              </p:cNvCxnSpPr>
              <p:nvPr/>
            </p:nvCxnSpPr>
            <p:spPr>
              <a:xfrm>
                <a:off x="1625579" y="3629055"/>
                <a:ext cx="349252" cy="1425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9 - TextBox"/>
              <p:cNvSpPr txBox="1"/>
              <p:nvPr/>
            </p:nvSpPr>
            <p:spPr>
              <a:xfrm>
                <a:off x="1965306" y="3429000"/>
                <a:ext cx="428628" cy="369332"/>
              </a:xfrm>
              <a:prstGeom prst="rect">
                <a:avLst/>
              </a:prstGeom>
              <a:solidFill>
                <a:schemeClr val="accent1"/>
              </a:solidFill>
              <a:ln>
                <a:solidFill>
                  <a:schemeClr val="accent1"/>
                </a:solidFill>
              </a:ln>
            </p:spPr>
            <p:txBody>
              <a:bodyPr wrap="square" rtlCol="0">
                <a:spAutoFit/>
              </a:bodyPr>
              <a:lstStyle/>
              <a:p>
                <a:pPr algn="ctr"/>
                <a:r>
                  <a:rPr lang="el-GR" dirty="0" smtClean="0"/>
                  <a:t>Β</a:t>
                </a:r>
                <a:endParaRPr lang="el-GR" dirty="0"/>
              </a:p>
            </p:txBody>
          </p:sp>
          <p:sp>
            <p:nvSpPr>
              <p:cNvPr id="11" name="10 - TextBox"/>
              <p:cNvSpPr txBox="1"/>
              <p:nvPr/>
            </p:nvSpPr>
            <p:spPr>
              <a:xfrm>
                <a:off x="2393935" y="3429000"/>
                <a:ext cx="428628" cy="369332"/>
              </a:xfrm>
              <a:prstGeom prst="rect">
                <a:avLst/>
              </a:prstGeom>
              <a:solidFill>
                <a:schemeClr val="accent1"/>
              </a:solidFill>
              <a:ln>
                <a:solidFill>
                  <a:schemeClr val="tx1"/>
                </a:solidFill>
              </a:ln>
            </p:spPr>
            <p:txBody>
              <a:bodyPr wrap="square" rtlCol="0">
                <a:spAutoFit/>
              </a:bodyPr>
              <a:lstStyle/>
              <a:p>
                <a:endParaRPr lang="el-GR" dirty="0"/>
              </a:p>
            </p:txBody>
          </p:sp>
          <p:sp>
            <p:nvSpPr>
              <p:cNvPr id="12" name="11 - TextBox"/>
              <p:cNvSpPr txBox="1"/>
              <p:nvPr/>
            </p:nvSpPr>
            <p:spPr>
              <a:xfrm>
                <a:off x="3232141" y="3429000"/>
                <a:ext cx="428628" cy="369332"/>
              </a:xfrm>
              <a:prstGeom prst="rect">
                <a:avLst/>
              </a:prstGeom>
              <a:solidFill>
                <a:schemeClr val="accent1"/>
              </a:solidFill>
              <a:ln>
                <a:solidFill>
                  <a:schemeClr val="accent1"/>
                </a:solidFill>
              </a:ln>
            </p:spPr>
            <p:txBody>
              <a:bodyPr wrap="square" rtlCol="0">
                <a:spAutoFit/>
              </a:bodyPr>
              <a:lstStyle/>
              <a:p>
                <a:pPr algn="ctr"/>
                <a:r>
                  <a:rPr lang="el-GR" dirty="0" smtClean="0"/>
                  <a:t>Ο</a:t>
                </a:r>
                <a:endParaRPr lang="el-GR" dirty="0"/>
              </a:p>
            </p:txBody>
          </p:sp>
          <p:sp>
            <p:nvSpPr>
              <p:cNvPr id="13" name="12 - TextBox"/>
              <p:cNvSpPr txBox="1"/>
              <p:nvPr/>
            </p:nvSpPr>
            <p:spPr>
              <a:xfrm>
                <a:off x="3651244" y="3429000"/>
                <a:ext cx="428628" cy="369332"/>
              </a:xfrm>
              <a:prstGeom prst="rect">
                <a:avLst/>
              </a:prstGeom>
              <a:solidFill>
                <a:schemeClr val="accent1"/>
              </a:solidFill>
              <a:ln>
                <a:solidFill>
                  <a:schemeClr val="tx1"/>
                </a:solidFill>
              </a:ln>
            </p:spPr>
            <p:txBody>
              <a:bodyPr wrap="square" rtlCol="0">
                <a:spAutoFit/>
              </a:bodyPr>
              <a:lstStyle/>
              <a:p>
                <a:endParaRPr lang="el-GR" dirty="0"/>
              </a:p>
            </p:txBody>
          </p:sp>
          <p:sp>
            <p:nvSpPr>
              <p:cNvPr id="14" name="13 - TextBox"/>
              <p:cNvSpPr txBox="1"/>
              <p:nvPr/>
            </p:nvSpPr>
            <p:spPr>
              <a:xfrm>
                <a:off x="4559300" y="3429000"/>
                <a:ext cx="428628" cy="369332"/>
              </a:xfrm>
              <a:prstGeom prst="rect">
                <a:avLst/>
              </a:prstGeom>
              <a:solidFill>
                <a:schemeClr val="accent1"/>
              </a:solidFill>
              <a:ln>
                <a:solidFill>
                  <a:schemeClr val="accent1"/>
                </a:solidFill>
              </a:ln>
            </p:spPr>
            <p:txBody>
              <a:bodyPr wrap="square" rtlCol="0">
                <a:spAutoFit/>
              </a:bodyPr>
              <a:lstStyle/>
              <a:p>
                <a:pPr algn="ctr"/>
                <a:r>
                  <a:rPr lang="el-GR" dirty="0" smtClean="0"/>
                  <a:t>Ρ</a:t>
                </a:r>
                <a:endParaRPr lang="el-GR" dirty="0"/>
              </a:p>
            </p:txBody>
          </p:sp>
          <p:sp>
            <p:nvSpPr>
              <p:cNvPr id="15" name="14 - TextBox"/>
              <p:cNvSpPr txBox="1"/>
              <p:nvPr/>
            </p:nvSpPr>
            <p:spPr>
              <a:xfrm>
                <a:off x="4978403" y="3429000"/>
                <a:ext cx="428628" cy="369332"/>
              </a:xfrm>
              <a:prstGeom prst="rect">
                <a:avLst/>
              </a:prstGeom>
              <a:solidFill>
                <a:schemeClr val="accent1"/>
              </a:solidFill>
              <a:ln>
                <a:solidFill>
                  <a:schemeClr val="tx1"/>
                </a:solidFill>
              </a:ln>
            </p:spPr>
            <p:txBody>
              <a:bodyPr wrap="square" rtlCol="0">
                <a:spAutoFit/>
              </a:bodyPr>
              <a:lstStyle/>
              <a:p>
                <a:endParaRPr lang="el-GR" dirty="0"/>
              </a:p>
            </p:txBody>
          </p:sp>
          <p:sp>
            <p:nvSpPr>
              <p:cNvPr id="16" name="15 - TextBox"/>
              <p:cNvSpPr txBox="1"/>
              <p:nvPr/>
            </p:nvSpPr>
            <p:spPr>
              <a:xfrm>
                <a:off x="5816609" y="3429000"/>
                <a:ext cx="428628" cy="369332"/>
              </a:xfrm>
              <a:prstGeom prst="rect">
                <a:avLst/>
              </a:prstGeom>
              <a:solidFill>
                <a:schemeClr val="accent1"/>
              </a:solidFill>
              <a:ln>
                <a:solidFill>
                  <a:schemeClr val="accent1"/>
                </a:solidFill>
              </a:ln>
            </p:spPr>
            <p:txBody>
              <a:bodyPr wrap="square" rtlCol="0">
                <a:spAutoFit/>
              </a:bodyPr>
              <a:lstStyle/>
              <a:p>
                <a:pPr algn="ctr"/>
                <a:r>
                  <a:rPr lang="el-GR" dirty="0" smtClean="0"/>
                  <a:t>Α</a:t>
                </a:r>
                <a:endParaRPr lang="el-GR" dirty="0"/>
              </a:p>
            </p:txBody>
          </p:sp>
          <p:sp>
            <p:nvSpPr>
              <p:cNvPr id="17" name="16 - TextBox"/>
              <p:cNvSpPr txBox="1"/>
              <p:nvPr/>
            </p:nvSpPr>
            <p:spPr>
              <a:xfrm>
                <a:off x="6235712" y="3429000"/>
                <a:ext cx="366185" cy="369332"/>
              </a:xfrm>
              <a:prstGeom prst="rect">
                <a:avLst/>
              </a:prstGeom>
              <a:solidFill>
                <a:schemeClr val="accent1"/>
              </a:solidFill>
              <a:ln>
                <a:solidFill>
                  <a:schemeClr val="tx1"/>
                </a:solidFill>
              </a:ln>
            </p:spPr>
            <p:txBody>
              <a:bodyPr wrap="square" rtlCol="0">
                <a:spAutoFit/>
              </a:bodyPr>
              <a:lstStyle/>
              <a:p>
                <a:endParaRPr lang="el-GR" dirty="0"/>
              </a:p>
            </p:txBody>
          </p:sp>
          <p:cxnSp>
            <p:nvCxnSpPr>
              <p:cNvPr id="18" name="17 - Ευθύγραμμο βέλος σύνδεσης"/>
              <p:cNvCxnSpPr/>
              <p:nvPr/>
            </p:nvCxnSpPr>
            <p:spPr>
              <a:xfrm>
                <a:off x="2813038" y="3643314"/>
                <a:ext cx="419103"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18 - Ευθύγραμμο βέλος σύνδεσης"/>
              <p:cNvCxnSpPr/>
              <p:nvPr/>
            </p:nvCxnSpPr>
            <p:spPr>
              <a:xfrm>
                <a:off x="4070346" y="3571876"/>
                <a:ext cx="488953"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19 - Ευθύγραμμο βέλος σύνδεσης"/>
              <p:cNvCxnSpPr/>
              <p:nvPr/>
            </p:nvCxnSpPr>
            <p:spPr>
              <a:xfrm>
                <a:off x="5397506" y="3571876"/>
                <a:ext cx="419103"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6" name="5 - TextBox"/>
            <p:cNvSpPr txBox="1"/>
            <p:nvPr/>
          </p:nvSpPr>
          <p:spPr>
            <a:xfrm>
              <a:off x="7715272" y="4357694"/>
              <a:ext cx="438370" cy="369332"/>
            </a:xfrm>
            <a:prstGeom prst="rect">
              <a:avLst/>
            </a:prstGeom>
            <a:solidFill>
              <a:schemeClr val="accent1"/>
            </a:solidFill>
            <a:ln>
              <a:solidFill>
                <a:schemeClr val="accent1"/>
              </a:solidFill>
            </a:ln>
          </p:spPr>
          <p:txBody>
            <a:bodyPr wrap="square" rtlCol="0">
              <a:spAutoFit/>
            </a:bodyPr>
            <a:lstStyle/>
            <a:p>
              <a:pPr algn="ctr"/>
              <a:r>
                <a:rPr lang="el-GR" dirty="0" smtClean="0"/>
                <a:t>Σ</a:t>
              </a:r>
              <a:endParaRPr lang="el-GR" dirty="0"/>
            </a:p>
          </p:txBody>
        </p:sp>
        <p:sp>
          <p:nvSpPr>
            <p:cNvPr id="7" name="6 - TextBox"/>
            <p:cNvSpPr txBox="1"/>
            <p:nvPr/>
          </p:nvSpPr>
          <p:spPr>
            <a:xfrm>
              <a:off x="8143900" y="4357694"/>
              <a:ext cx="428628" cy="369332"/>
            </a:xfrm>
            <a:prstGeom prst="rect">
              <a:avLst/>
            </a:prstGeom>
            <a:solidFill>
              <a:schemeClr val="accent1"/>
            </a:solidFill>
            <a:ln>
              <a:solidFill>
                <a:schemeClr val="tx1"/>
              </a:solidFill>
            </a:ln>
          </p:spPr>
          <p:txBody>
            <a:bodyPr wrap="square" rtlCol="0">
              <a:spAutoFit/>
            </a:bodyPr>
            <a:lstStyle/>
            <a:p>
              <a:r>
                <a:rPr lang="en-US" dirty="0" smtClean="0"/>
                <a:t>●</a:t>
              </a:r>
              <a:endParaRPr lang="el-GR" dirty="0"/>
            </a:p>
          </p:txBody>
        </p:sp>
      </p:grpSp>
      <p:graphicFrame>
        <p:nvGraphicFramePr>
          <p:cNvPr id="22" name="21 - Πίνακας"/>
          <p:cNvGraphicFramePr>
            <a:graphicFrameLocks noGrp="1"/>
          </p:cNvGraphicFramePr>
          <p:nvPr/>
        </p:nvGraphicFramePr>
        <p:xfrm>
          <a:off x="214282" y="3643314"/>
          <a:ext cx="8643998" cy="741680"/>
        </p:xfrm>
        <a:graphic>
          <a:graphicData uri="http://schemas.openxmlformats.org/drawingml/2006/table">
            <a:tbl>
              <a:tblPr firstRow="1" bandRow="1">
                <a:tableStyleId>{5C22544A-7EE6-4342-B048-85BDC9FD1C3A}</a:tableStyleId>
              </a:tblPr>
              <a:tblGrid>
                <a:gridCol w="418228"/>
                <a:gridCol w="581905"/>
                <a:gridCol w="571504"/>
                <a:gridCol w="500066"/>
                <a:gridCol w="571504"/>
                <a:gridCol w="714380"/>
                <a:gridCol w="428628"/>
                <a:gridCol w="571504"/>
                <a:gridCol w="714380"/>
                <a:gridCol w="321773"/>
                <a:gridCol w="691521"/>
                <a:gridCol w="691521"/>
                <a:gridCol w="714551"/>
                <a:gridCol w="737644"/>
                <a:gridCol w="414889"/>
              </a:tblGrid>
              <a:tr h="370840">
                <a:tc>
                  <a:txBody>
                    <a:bodyPr/>
                    <a:lstStyle/>
                    <a:p>
                      <a:endParaRPr lang="el-GR" dirty="0"/>
                    </a:p>
                  </a:txBody>
                  <a:tcPr/>
                </a:tc>
                <a:tc>
                  <a:txBody>
                    <a:bodyPr/>
                    <a:lstStyle/>
                    <a:p>
                      <a:r>
                        <a:rPr lang="el-GR" sz="1800" b="1" kern="1200" dirty="0" smtClean="0">
                          <a:solidFill>
                            <a:schemeClr val="lt1"/>
                          </a:solidFill>
                          <a:latin typeface="+mn-lt"/>
                          <a:ea typeface="+mn-ea"/>
                          <a:cs typeface="+mn-cs"/>
                        </a:rPr>
                        <a:t>319</a:t>
                      </a:r>
                    </a:p>
                  </a:txBody>
                  <a:tcPr/>
                </a:tc>
                <a:tc>
                  <a:txBody>
                    <a:bodyPr/>
                    <a:lstStyle/>
                    <a:p>
                      <a:r>
                        <a:rPr lang="el-GR" dirty="0" smtClean="0"/>
                        <a:t>320</a:t>
                      </a:r>
                      <a:endParaRPr lang="el-GR" dirty="0"/>
                    </a:p>
                  </a:txBody>
                  <a:tcPr/>
                </a:tc>
                <a:tc>
                  <a:txBody>
                    <a:bodyPr/>
                    <a:lstStyle/>
                    <a:p>
                      <a:endParaRPr lang="el-GR" dirty="0"/>
                    </a:p>
                  </a:txBody>
                  <a:tcPr/>
                </a:tc>
                <a:tc>
                  <a:txBody>
                    <a:bodyPr/>
                    <a:lstStyle/>
                    <a:p>
                      <a:r>
                        <a:rPr lang="el-GR" dirty="0" smtClean="0"/>
                        <a:t>750</a:t>
                      </a:r>
                      <a:endParaRPr lang="el-GR" dirty="0"/>
                    </a:p>
                  </a:txBody>
                  <a:tcPr/>
                </a:tc>
                <a:tc>
                  <a:txBody>
                    <a:bodyPr/>
                    <a:lstStyle/>
                    <a:p>
                      <a:r>
                        <a:rPr lang="el-GR" dirty="0" smtClean="0"/>
                        <a:t>751</a:t>
                      </a:r>
                      <a:endParaRPr lang="el-GR" dirty="0"/>
                    </a:p>
                  </a:txBody>
                  <a:tcPr/>
                </a:tc>
                <a:tc>
                  <a:txBody>
                    <a:bodyPr/>
                    <a:lstStyle/>
                    <a:p>
                      <a:endParaRPr lang="el-GR"/>
                    </a:p>
                  </a:txBody>
                  <a:tcPr/>
                </a:tc>
                <a:tc>
                  <a:txBody>
                    <a:bodyPr/>
                    <a:lstStyle/>
                    <a:p>
                      <a:r>
                        <a:rPr lang="el-GR" dirty="0" smtClean="0"/>
                        <a:t>992</a:t>
                      </a:r>
                      <a:endParaRPr lang="el-GR" dirty="0"/>
                    </a:p>
                  </a:txBody>
                  <a:tcPr/>
                </a:tc>
                <a:tc>
                  <a:txBody>
                    <a:bodyPr/>
                    <a:lstStyle/>
                    <a:p>
                      <a:r>
                        <a:rPr lang="el-GR" dirty="0" smtClean="0"/>
                        <a:t>993</a:t>
                      </a:r>
                      <a:endParaRPr lang="el-GR" dirty="0"/>
                    </a:p>
                  </a:txBody>
                  <a:tcPr/>
                </a:tc>
                <a:tc>
                  <a:txBody>
                    <a:bodyPr/>
                    <a:lstStyle/>
                    <a:p>
                      <a:endParaRPr lang="el-GR"/>
                    </a:p>
                  </a:txBody>
                  <a:tcPr/>
                </a:tc>
                <a:tc>
                  <a:txBody>
                    <a:bodyPr/>
                    <a:lstStyle/>
                    <a:p>
                      <a:r>
                        <a:rPr lang="el-GR" dirty="0" smtClean="0"/>
                        <a:t>2998</a:t>
                      </a:r>
                      <a:endParaRPr lang="el-GR" dirty="0"/>
                    </a:p>
                  </a:txBody>
                  <a:tcPr/>
                </a:tc>
                <a:tc>
                  <a:txBody>
                    <a:bodyPr/>
                    <a:lstStyle/>
                    <a:p>
                      <a:r>
                        <a:rPr lang="el-GR" dirty="0" smtClean="0"/>
                        <a:t>2999</a:t>
                      </a:r>
                      <a:endParaRPr lang="el-GR" dirty="0"/>
                    </a:p>
                  </a:txBody>
                  <a:tcPr/>
                </a:tc>
                <a:tc>
                  <a:txBody>
                    <a:bodyPr/>
                    <a:lstStyle/>
                    <a:p>
                      <a:r>
                        <a:rPr lang="el-GR" dirty="0" smtClean="0"/>
                        <a:t>3000</a:t>
                      </a:r>
                      <a:endParaRPr lang="el-GR" dirty="0"/>
                    </a:p>
                  </a:txBody>
                  <a:tcPr/>
                </a:tc>
                <a:tc>
                  <a:txBody>
                    <a:bodyPr/>
                    <a:lstStyle/>
                    <a:p>
                      <a:r>
                        <a:rPr lang="el-GR" dirty="0" smtClean="0"/>
                        <a:t>3001</a:t>
                      </a:r>
                      <a:endParaRPr lang="el-GR" dirty="0"/>
                    </a:p>
                  </a:txBody>
                  <a:tcPr/>
                </a:tc>
                <a:tc>
                  <a:txBody>
                    <a:bodyPr/>
                    <a:lstStyle/>
                    <a:p>
                      <a:endParaRPr lang="el-GR"/>
                    </a:p>
                  </a:txBody>
                  <a:tcPr/>
                </a:tc>
              </a:tr>
              <a:tr h="370840">
                <a:tc>
                  <a:txBody>
                    <a:bodyPr/>
                    <a:lstStyle/>
                    <a:p>
                      <a:endParaRPr lang="el-GR"/>
                    </a:p>
                  </a:txBody>
                  <a:tcPr/>
                </a:tc>
                <a:tc>
                  <a:txBody>
                    <a:bodyPr/>
                    <a:lstStyle/>
                    <a:p>
                      <a:r>
                        <a:rPr lang="en-US" dirty="0" smtClean="0"/>
                        <a:t>P</a:t>
                      </a:r>
                      <a:endParaRPr lang="el-GR" dirty="0"/>
                    </a:p>
                  </a:txBody>
                  <a:tcPr/>
                </a:tc>
                <a:tc>
                  <a:txBody>
                    <a:bodyPr/>
                    <a:lstStyle/>
                    <a:p>
                      <a:r>
                        <a:rPr lang="en-US" dirty="0" smtClean="0"/>
                        <a:t>992</a:t>
                      </a:r>
                      <a:endParaRPr lang="el-GR" dirty="0"/>
                    </a:p>
                  </a:txBody>
                  <a:tcPr/>
                </a:tc>
                <a:tc>
                  <a:txBody>
                    <a:bodyPr/>
                    <a:lstStyle/>
                    <a:p>
                      <a:endParaRPr lang="el-GR"/>
                    </a:p>
                  </a:txBody>
                  <a:tcPr/>
                </a:tc>
                <a:tc>
                  <a:txBody>
                    <a:bodyPr/>
                    <a:lstStyle/>
                    <a:p>
                      <a:r>
                        <a:rPr lang="en-US" dirty="0" smtClean="0"/>
                        <a:t>B</a:t>
                      </a:r>
                      <a:endParaRPr lang="el-GR" dirty="0"/>
                    </a:p>
                  </a:txBody>
                  <a:tcPr/>
                </a:tc>
                <a:tc>
                  <a:txBody>
                    <a:bodyPr/>
                    <a:lstStyle/>
                    <a:p>
                      <a:r>
                        <a:rPr lang="en-US" dirty="0" smtClean="0"/>
                        <a:t>3000</a:t>
                      </a:r>
                      <a:endParaRPr lang="el-GR" dirty="0"/>
                    </a:p>
                  </a:txBody>
                  <a:tcPr/>
                </a:tc>
                <a:tc>
                  <a:txBody>
                    <a:bodyPr/>
                    <a:lstStyle/>
                    <a:p>
                      <a:endParaRPr lang="el-GR" dirty="0"/>
                    </a:p>
                  </a:txBody>
                  <a:tcPr/>
                </a:tc>
                <a:tc>
                  <a:txBody>
                    <a:bodyPr/>
                    <a:lstStyle/>
                    <a:p>
                      <a:r>
                        <a:rPr lang="en-US" dirty="0" smtClean="0"/>
                        <a:t>A</a:t>
                      </a:r>
                      <a:endParaRPr lang="el-GR" dirty="0"/>
                    </a:p>
                  </a:txBody>
                  <a:tcPr/>
                </a:tc>
                <a:tc>
                  <a:txBody>
                    <a:bodyPr/>
                    <a:lstStyle/>
                    <a:p>
                      <a:r>
                        <a:rPr lang="en-US" dirty="0" smtClean="0"/>
                        <a:t>2998</a:t>
                      </a:r>
                      <a:endParaRPr lang="el-GR" dirty="0"/>
                    </a:p>
                  </a:txBody>
                  <a:tcPr/>
                </a:tc>
                <a:tc>
                  <a:txBody>
                    <a:bodyPr/>
                    <a:lstStyle/>
                    <a:p>
                      <a:endParaRPr lang="el-GR" dirty="0"/>
                    </a:p>
                  </a:txBody>
                  <a:tcPr/>
                </a:tc>
                <a:tc>
                  <a:txBody>
                    <a:bodyPr/>
                    <a:lstStyle/>
                    <a:p>
                      <a:r>
                        <a:rPr lang="el-GR" dirty="0" smtClean="0"/>
                        <a:t>Σ</a:t>
                      </a:r>
                      <a:endParaRPr lang="el-GR" dirty="0"/>
                    </a:p>
                  </a:txBody>
                  <a:tcPr/>
                </a:tc>
                <a:tc>
                  <a:txBody>
                    <a:bodyPr/>
                    <a:lstStyle/>
                    <a:p>
                      <a:r>
                        <a:rPr lang="el-GR" dirty="0" smtClean="0"/>
                        <a:t>0</a:t>
                      </a:r>
                      <a:endParaRPr lang="el-GR" dirty="0"/>
                    </a:p>
                  </a:txBody>
                  <a:tcPr/>
                </a:tc>
                <a:tc>
                  <a:txBody>
                    <a:bodyPr/>
                    <a:lstStyle/>
                    <a:p>
                      <a:r>
                        <a:rPr lang="el-GR" dirty="0" smtClean="0"/>
                        <a:t>Ο</a:t>
                      </a:r>
                      <a:endParaRPr lang="el-GR" dirty="0"/>
                    </a:p>
                  </a:txBody>
                  <a:tcPr/>
                </a:tc>
                <a:tc>
                  <a:txBody>
                    <a:bodyPr/>
                    <a:lstStyle/>
                    <a:p>
                      <a:r>
                        <a:rPr lang="el-GR" dirty="0" smtClean="0"/>
                        <a:t>319</a:t>
                      </a:r>
                      <a:endParaRPr lang="el-GR" dirty="0"/>
                    </a:p>
                  </a:txBody>
                  <a:tcPr/>
                </a:tc>
                <a:tc>
                  <a:txBody>
                    <a:bodyPr/>
                    <a:lstStyle/>
                    <a:p>
                      <a:endParaRPr lang="el-GR" dirty="0"/>
                    </a:p>
                  </a:txBody>
                  <a:tcPr/>
                </a:tc>
              </a:tr>
            </a:tbl>
          </a:graphicData>
        </a:graphic>
      </p:graphicFrame>
      <p:sp>
        <p:nvSpPr>
          <p:cNvPr id="23" name="22 - TextBox"/>
          <p:cNvSpPr txBox="1"/>
          <p:nvPr/>
        </p:nvSpPr>
        <p:spPr>
          <a:xfrm>
            <a:off x="357158" y="4643446"/>
            <a:ext cx="8429684" cy="707886"/>
          </a:xfrm>
          <a:prstGeom prst="rect">
            <a:avLst/>
          </a:prstGeom>
          <a:noFill/>
        </p:spPr>
        <p:txBody>
          <a:bodyPr wrap="square" rtlCol="0">
            <a:spAutoFit/>
          </a:bodyPr>
          <a:lstStyle/>
          <a:p>
            <a:r>
              <a:rPr lang="el-GR" sz="2000" dirty="0" smtClean="0"/>
              <a:t>Να σχεδιάσετε τη απεικόνιση της μνήμης και να περιγράψετε τις απαιτούμενες ενέργειες για να σχηματιστεί η λέξη ΒΑΡΟΣ.</a:t>
            </a:r>
            <a:endParaRPr lang="el-GR" sz="2000" dirty="0"/>
          </a:p>
        </p:txBody>
      </p:sp>
      <p:graphicFrame>
        <p:nvGraphicFramePr>
          <p:cNvPr id="24" name="23 - Πίνακας"/>
          <p:cNvGraphicFramePr>
            <a:graphicFrameLocks noGrp="1"/>
          </p:cNvGraphicFramePr>
          <p:nvPr/>
        </p:nvGraphicFramePr>
        <p:xfrm>
          <a:off x="214282" y="5572140"/>
          <a:ext cx="8643998" cy="741680"/>
        </p:xfrm>
        <a:graphic>
          <a:graphicData uri="http://schemas.openxmlformats.org/drawingml/2006/table">
            <a:tbl>
              <a:tblPr firstRow="1" bandRow="1">
                <a:tableStyleId>{5C22544A-7EE6-4342-B048-85BDC9FD1C3A}</a:tableStyleId>
              </a:tblPr>
              <a:tblGrid>
                <a:gridCol w="418228"/>
                <a:gridCol w="581905"/>
                <a:gridCol w="714411"/>
                <a:gridCol w="357159"/>
                <a:gridCol w="571504"/>
                <a:gridCol w="714380"/>
                <a:gridCol w="428628"/>
                <a:gridCol w="571504"/>
                <a:gridCol w="714380"/>
                <a:gridCol w="321773"/>
                <a:gridCol w="691521"/>
                <a:gridCol w="691521"/>
                <a:gridCol w="714551"/>
                <a:gridCol w="737644"/>
                <a:gridCol w="414889"/>
              </a:tblGrid>
              <a:tr h="370840">
                <a:tc>
                  <a:txBody>
                    <a:bodyPr/>
                    <a:lstStyle/>
                    <a:p>
                      <a:endParaRPr lang="el-GR" dirty="0"/>
                    </a:p>
                  </a:txBody>
                  <a:tcPr/>
                </a:tc>
                <a:tc>
                  <a:txBody>
                    <a:bodyPr/>
                    <a:lstStyle/>
                    <a:p>
                      <a:r>
                        <a:rPr lang="el-GR" sz="1800" b="1" kern="1200" dirty="0" smtClean="0">
                          <a:solidFill>
                            <a:schemeClr val="lt1"/>
                          </a:solidFill>
                          <a:latin typeface="+mn-lt"/>
                          <a:ea typeface="+mn-ea"/>
                          <a:cs typeface="+mn-cs"/>
                        </a:rPr>
                        <a:t>319</a:t>
                      </a:r>
                    </a:p>
                  </a:txBody>
                  <a:tcPr/>
                </a:tc>
                <a:tc>
                  <a:txBody>
                    <a:bodyPr/>
                    <a:lstStyle/>
                    <a:p>
                      <a:r>
                        <a:rPr lang="el-GR" dirty="0" smtClean="0"/>
                        <a:t>320</a:t>
                      </a:r>
                      <a:endParaRPr lang="el-GR" dirty="0"/>
                    </a:p>
                  </a:txBody>
                  <a:tcPr/>
                </a:tc>
                <a:tc>
                  <a:txBody>
                    <a:bodyPr/>
                    <a:lstStyle/>
                    <a:p>
                      <a:endParaRPr lang="el-GR" dirty="0"/>
                    </a:p>
                  </a:txBody>
                  <a:tcPr/>
                </a:tc>
                <a:tc>
                  <a:txBody>
                    <a:bodyPr/>
                    <a:lstStyle/>
                    <a:p>
                      <a:r>
                        <a:rPr lang="el-GR" dirty="0" smtClean="0"/>
                        <a:t>750</a:t>
                      </a:r>
                      <a:endParaRPr lang="el-GR" dirty="0"/>
                    </a:p>
                  </a:txBody>
                  <a:tcPr/>
                </a:tc>
                <a:tc>
                  <a:txBody>
                    <a:bodyPr/>
                    <a:lstStyle/>
                    <a:p>
                      <a:r>
                        <a:rPr lang="el-GR" dirty="0" smtClean="0"/>
                        <a:t>751</a:t>
                      </a:r>
                      <a:endParaRPr lang="el-GR" dirty="0"/>
                    </a:p>
                  </a:txBody>
                  <a:tcPr/>
                </a:tc>
                <a:tc>
                  <a:txBody>
                    <a:bodyPr/>
                    <a:lstStyle/>
                    <a:p>
                      <a:endParaRPr lang="el-GR"/>
                    </a:p>
                  </a:txBody>
                  <a:tcPr/>
                </a:tc>
                <a:tc>
                  <a:txBody>
                    <a:bodyPr/>
                    <a:lstStyle/>
                    <a:p>
                      <a:r>
                        <a:rPr lang="el-GR" dirty="0" smtClean="0"/>
                        <a:t>992</a:t>
                      </a:r>
                      <a:endParaRPr lang="el-GR" dirty="0"/>
                    </a:p>
                  </a:txBody>
                  <a:tcPr/>
                </a:tc>
                <a:tc>
                  <a:txBody>
                    <a:bodyPr/>
                    <a:lstStyle/>
                    <a:p>
                      <a:r>
                        <a:rPr lang="el-GR" dirty="0" smtClean="0"/>
                        <a:t>993</a:t>
                      </a:r>
                      <a:endParaRPr lang="el-GR" dirty="0"/>
                    </a:p>
                  </a:txBody>
                  <a:tcPr/>
                </a:tc>
                <a:tc>
                  <a:txBody>
                    <a:bodyPr/>
                    <a:lstStyle/>
                    <a:p>
                      <a:endParaRPr lang="el-GR"/>
                    </a:p>
                  </a:txBody>
                  <a:tcPr/>
                </a:tc>
                <a:tc>
                  <a:txBody>
                    <a:bodyPr/>
                    <a:lstStyle/>
                    <a:p>
                      <a:r>
                        <a:rPr lang="el-GR" dirty="0" smtClean="0"/>
                        <a:t>2998</a:t>
                      </a:r>
                      <a:endParaRPr lang="el-GR" dirty="0"/>
                    </a:p>
                  </a:txBody>
                  <a:tcPr/>
                </a:tc>
                <a:tc>
                  <a:txBody>
                    <a:bodyPr/>
                    <a:lstStyle/>
                    <a:p>
                      <a:r>
                        <a:rPr lang="el-GR" dirty="0" smtClean="0"/>
                        <a:t>2999</a:t>
                      </a:r>
                      <a:endParaRPr lang="el-GR" dirty="0"/>
                    </a:p>
                  </a:txBody>
                  <a:tcPr/>
                </a:tc>
                <a:tc>
                  <a:txBody>
                    <a:bodyPr/>
                    <a:lstStyle/>
                    <a:p>
                      <a:r>
                        <a:rPr lang="el-GR" dirty="0" smtClean="0"/>
                        <a:t>3000</a:t>
                      </a:r>
                      <a:endParaRPr lang="el-GR" dirty="0"/>
                    </a:p>
                  </a:txBody>
                  <a:tcPr/>
                </a:tc>
                <a:tc>
                  <a:txBody>
                    <a:bodyPr/>
                    <a:lstStyle/>
                    <a:p>
                      <a:r>
                        <a:rPr lang="el-GR" dirty="0" smtClean="0"/>
                        <a:t>3001</a:t>
                      </a:r>
                      <a:endParaRPr lang="el-GR" dirty="0"/>
                    </a:p>
                  </a:txBody>
                  <a:tcPr/>
                </a:tc>
                <a:tc>
                  <a:txBody>
                    <a:bodyPr/>
                    <a:lstStyle/>
                    <a:p>
                      <a:endParaRPr lang="el-GR"/>
                    </a:p>
                  </a:txBody>
                  <a:tcPr/>
                </a:tc>
              </a:tr>
              <a:tr h="370840">
                <a:tc>
                  <a:txBody>
                    <a:bodyPr/>
                    <a:lstStyle/>
                    <a:p>
                      <a:endParaRPr lang="el-GR"/>
                    </a:p>
                  </a:txBody>
                  <a:tcPr/>
                </a:tc>
                <a:tc>
                  <a:txBody>
                    <a:bodyPr/>
                    <a:lstStyle/>
                    <a:p>
                      <a:r>
                        <a:rPr lang="en-US" dirty="0" smtClean="0"/>
                        <a:t>P</a:t>
                      </a:r>
                      <a:endParaRPr lang="el-GR" dirty="0"/>
                    </a:p>
                  </a:txBody>
                  <a:tcPr/>
                </a:tc>
                <a:tc>
                  <a:txBody>
                    <a:bodyPr/>
                    <a:lstStyle/>
                    <a:p>
                      <a:r>
                        <a:rPr lang="el-GR" dirty="0" smtClean="0"/>
                        <a:t>3000</a:t>
                      </a:r>
                      <a:endParaRPr lang="el-GR" dirty="0"/>
                    </a:p>
                  </a:txBody>
                  <a:tcPr/>
                </a:tc>
                <a:tc>
                  <a:txBody>
                    <a:bodyPr/>
                    <a:lstStyle/>
                    <a:p>
                      <a:endParaRPr lang="el-GR"/>
                    </a:p>
                  </a:txBody>
                  <a:tcPr/>
                </a:tc>
                <a:tc>
                  <a:txBody>
                    <a:bodyPr/>
                    <a:lstStyle/>
                    <a:p>
                      <a:r>
                        <a:rPr lang="en-US" dirty="0" smtClean="0"/>
                        <a:t>B</a:t>
                      </a:r>
                      <a:endParaRPr lang="el-GR" dirty="0"/>
                    </a:p>
                  </a:txBody>
                  <a:tcPr/>
                </a:tc>
                <a:tc>
                  <a:txBody>
                    <a:bodyPr/>
                    <a:lstStyle/>
                    <a:p>
                      <a:r>
                        <a:rPr lang="el-GR" dirty="0" smtClean="0"/>
                        <a:t>992</a:t>
                      </a:r>
                      <a:endParaRPr lang="el-GR" dirty="0"/>
                    </a:p>
                  </a:txBody>
                  <a:tcPr/>
                </a:tc>
                <a:tc>
                  <a:txBody>
                    <a:bodyPr/>
                    <a:lstStyle/>
                    <a:p>
                      <a:endParaRPr lang="el-GR" dirty="0"/>
                    </a:p>
                  </a:txBody>
                  <a:tcPr/>
                </a:tc>
                <a:tc>
                  <a:txBody>
                    <a:bodyPr/>
                    <a:lstStyle/>
                    <a:p>
                      <a:r>
                        <a:rPr lang="en-US" dirty="0" smtClean="0"/>
                        <a:t>A</a:t>
                      </a:r>
                      <a:endParaRPr lang="el-GR" dirty="0"/>
                    </a:p>
                  </a:txBody>
                  <a:tcPr/>
                </a:tc>
                <a:tc>
                  <a:txBody>
                    <a:bodyPr/>
                    <a:lstStyle/>
                    <a:p>
                      <a:r>
                        <a:rPr lang="el-GR" dirty="0" smtClean="0"/>
                        <a:t>319</a:t>
                      </a:r>
                      <a:endParaRPr lang="el-GR" dirty="0"/>
                    </a:p>
                  </a:txBody>
                  <a:tcPr/>
                </a:tc>
                <a:tc>
                  <a:txBody>
                    <a:bodyPr/>
                    <a:lstStyle/>
                    <a:p>
                      <a:endParaRPr lang="el-GR" dirty="0"/>
                    </a:p>
                  </a:txBody>
                  <a:tcPr/>
                </a:tc>
                <a:tc>
                  <a:txBody>
                    <a:bodyPr/>
                    <a:lstStyle/>
                    <a:p>
                      <a:r>
                        <a:rPr lang="el-GR" dirty="0" smtClean="0"/>
                        <a:t>Σ</a:t>
                      </a:r>
                      <a:endParaRPr lang="el-GR" dirty="0"/>
                    </a:p>
                  </a:txBody>
                  <a:tcPr/>
                </a:tc>
                <a:tc>
                  <a:txBody>
                    <a:bodyPr/>
                    <a:lstStyle/>
                    <a:p>
                      <a:r>
                        <a:rPr lang="el-GR" dirty="0" smtClean="0"/>
                        <a:t>0</a:t>
                      </a:r>
                      <a:endParaRPr lang="el-GR" dirty="0"/>
                    </a:p>
                  </a:txBody>
                  <a:tcPr/>
                </a:tc>
                <a:tc>
                  <a:txBody>
                    <a:bodyPr/>
                    <a:lstStyle/>
                    <a:p>
                      <a:r>
                        <a:rPr lang="el-GR" dirty="0" smtClean="0"/>
                        <a:t>Ο</a:t>
                      </a:r>
                      <a:endParaRPr lang="el-GR" dirty="0"/>
                    </a:p>
                  </a:txBody>
                  <a:tcPr/>
                </a:tc>
                <a:tc>
                  <a:txBody>
                    <a:bodyPr/>
                    <a:lstStyle/>
                    <a:p>
                      <a:r>
                        <a:rPr lang="el-GR" dirty="0" smtClean="0"/>
                        <a:t>2998</a:t>
                      </a:r>
                      <a:endParaRPr lang="el-GR" dirty="0"/>
                    </a:p>
                  </a:txBody>
                  <a:tcPr/>
                </a:tc>
                <a:tc>
                  <a:txBody>
                    <a:bodyPr/>
                    <a:lstStyle/>
                    <a:p>
                      <a:endParaRPr lang="el-GR" dirty="0"/>
                    </a:p>
                  </a:txBody>
                  <a:tcPr/>
                </a:tc>
              </a:tr>
            </a:tbl>
          </a:graphicData>
        </a:graphic>
      </p:graphicFrame>
      <p:sp>
        <p:nvSpPr>
          <p:cNvPr id="26" name="1 - Τίτλος"/>
          <p:cNvSpPr>
            <a:spLocks noGrp="1"/>
          </p:cNvSpPr>
          <p:nvPr>
            <p:ph type="title"/>
          </p:nvPr>
        </p:nvSpPr>
        <p:spPr>
          <a:xfrm>
            <a:off x="428596" y="214290"/>
            <a:ext cx="8229600" cy="714380"/>
          </a:xfrm>
        </p:spPr>
        <p:txBody>
          <a:bodyPr>
            <a:normAutofit fontScale="90000"/>
          </a:bodyPr>
          <a:lstStyle/>
          <a:p>
            <a:r>
              <a:rPr lang="el-GR" dirty="0" smtClean="0">
                <a:solidFill>
                  <a:srgbClr val="FF0000"/>
                </a:solidFill>
              </a:rPr>
              <a:t>ΑΣΚΗΣΗ 2</a:t>
            </a:r>
            <a:r>
              <a:rPr lang="el-GR" baseline="30000" dirty="0" smtClean="0">
                <a:solidFill>
                  <a:srgbClr val="FF0000"/>
                </a:solidFill>
              </a:rPr>
              <a:t>η</a:t>
            </a:r>
            <a:r>
              <a:rPr lang="el-GR" dirty="0" smtClean="0">
                <a:solidFill>
                  <a:srgbClr val="FF0000"/>
                </a:solidFill>
              </a:rPr>
              <a:t> </a:t>
            </a:r>
            <a:endParaRPr lang="el-GR"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2"/>
                                        </p:tgtEl>
                                        <p:attrNameLst>
                                          <p:attrName>style.visibility</p:attrName>
                                        </p:attrNameLst>
                                      </p:cBhvr>
                                      <p:to>
                                        <p:strVal val="visible"/>
                                      </p:to>
                                    </p:set>
                                    <p:anim calcmode="lin" valueType="num">
                                      <p:cBhvr additive="base">
                                        <p:cTn id="25" dur="500" fill="hold"/>
                                        <p:tgtEl>
                                          <p:spTgt spid="22"/>
                                        </p:tgtEl>
                                        <p:attrNameLst>
                                          <p:attrName>ppt_x</p:attrName>
                                        </p:attrNameLst>
                                      </p:cBhvr>
                                      <p:tavLst>
                                        <p:tav tm="0">
                                          <p:val>
                                            <p:strVal val="#ppt_x"/>
                                          </p:val>
                                        </p:tav>
                                        <p:tav tm="100000">
                                          <p:val>
                                            <p:strVal val="#ppt_x"/>
                                          </p:val>
                                        </p:tav>
                                      </p:tavLst>
                                    </p:anim>
                                    <p:anim calcmode="lin" valueType="num">
                                      <p:cBhvr additive="base">
                                        <p:cTn id="2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anim calcmode="lin" valueType="num">
                                      <p:cBhvr additive="base">
                                        <p:cTn id="31" dur="500" fill="hold"/>
                                        <p:tgtEl>
                                          <p:spTgt spid="23"/>
                                        </p:tgtEl>
                                        <p:attrNameLst>
                                          <p:attrName>ppt_x</p:attrName>
                                        </p:attrNameLst>
                                      </p:cBhvr>
                                      <p:tavLst>
                                        <p:tav tm="0">
                                          <p:val>
                                            <p:strVal val="#ppt_x"/>
                                          </p:val>
                                        </p:tav>
                                        <p:tav tm="100000">
                                          <p:val>
                                            <p:strVal val="#ppt_x"/>
                                          </p:val>
                                        </p:tav>
                                      </p:tavLst>
                                    </p:anim>
                                    <p:anim calcmode="lin" valueType="num">
                                      <p:cBhvr additive="base">
                                        <p:cTn id="3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additive="base">
                                        <p:cTn id="37" dur="500" fill="hold"/>
                                        <p:tgtEl>
                                          <p:spTgt spid="24"/>
                                        </p:tgtEl>
                                        <p:attrNameLst>
                                          <p:attrName>ppt_x</p:attrName>
                                        </p:attrNameLst>
                                      </p:cBhvr>
                                      <p:tavLst>
                                        <p:tav tm="0">
                                          <p:val>
                                            <p:strVal val="#ppt_x"/>
                                          </p:val>
                                        </p:tav>
                                        <p:tav tm="100000">
                                          <p:val>
                                            <p:strVal val="#ppt_x"/>
                                          </p:val>
                                        </p:tav>
                                      </p:tavLst>
                                    </p:anim>
                                    <p:anim calcmode="lin" valueType="num">
                                      <p:cBhvr additive="base">
                                        <p:cTn id="3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3"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solidFill>
                  <a:srgbClr val="FF0000"/>
                </a:solidFill>
                <a:latin typeface="Times New Roman" pitchFamily="18" charset="0"/>
                <a:cs typeface="Times New Roman" pitchFamily="18" charset="0"/>
              </a:rPr>
              <a:t>ΔΙΠΛΑ ΣΥΝΔΕΔΕΜΕΝΕΣ ΛΙΣΤΕΣ</a:t>
            </a:r>
            <a:endParaRPr lang="el-GR" sz="3200" b="1" dirty="0">
              <a:solidFill>
                <a:srgbClr val="FF0000"/>
              </a:solidFill>
              <a:latin typeface="Times New Roman" pitchFamily="18" charset="0"/>
              <a:cs typeface="Times New Roman" pitchFamily="18" charset="0"/>
            </a:endParaRPr>
          </a:p>
        </p:txBody>
      </p:sp>
      <p:sp>
        <p:nvSpPr>
          <p:cNvPr id="4" name="3 - Θέση περιεχομένου"/>
          <p:cNvSpPr>
            <a:spLocks noGrp="1"/>
          </p:cNvSpPr>
          <p:nvPr>
            <p:ph sz="half" idx="2"/>
          </p:nvPr>
        </p:nvSpPr>
        <p:spPr>
          <a:xfrm>
            <a:off x="357158" y="1428736"/>
            <a:ext cx="8329642" cy="3951288"/>
          </a:xfrm>
        </p:spPr>
        <p:txBody>
          <a:bodyPr>
            <a:normAutofit lnSpcReduction="10000"/>
          </a:bodyPr>
          <a:lstStyle/>
          <a:p>
            <a:r>
              <a:rPr lang="el-GR" dirty="0" smtClean="0"/>
              <a:t>Μια απλά συνδεδεμένη λίστα διαθέτει στον κόμβο της ένα δείκτη για την διάσχιση της προς μια κατεύθυνση.</a:t>
            </a:r>
          </a:p>
          <a:p>
            <a:r>
              <a:rPr lang="el-GR" dirty="0" smtClean="0"/>
              <a:t>Μια διπλά συνδεδεμένη λίστα διαθέτει στον κόμβο της δύο δείκτες για την διάσχιση της και προς τις δύο κατευθύνσεις. Κάθε κόμβος μιας διπλά συνδεδεμένης λίστας συνδέεται με τον αμέσως επόμενο και τον αμέσως προηγούμενο κόμβο της λίστας.</a:t>
            </a:r>
          </a:p>
          <a:p>
            <a:r>
              <a:rPr lang="el-GR" dirty="0" smtClean="0"/>
              <a:t>Σε μια διπλά συνδεδεμένη λίστα διευκολύνεται η αναζήτηση , η ταξινόμηση, αλλά αυξάνει η πολυπλοκότητα στην διαχείριση των κόμβων ,καθώς απαιτείται επιπλέον χώρος για τον δεύτερο δείκτη (επιπρόσθετη μνήμη για κάθε κόμβο).</a:t>
            </a:r>
          </a:p>
          <a:p>
            <a:endParaRPr lang="el-GR" dirty="0"/>
          </a:p>
        </p:txBody>
      </p:sp>
      <p:grpSp>
        <p:nvGrpSpPr>
          <p:cNvPr id="21" name="20 - Ομάδα"/>
          <p:cNvGrpSpPr/>
          <p:nvPr/>
        </p:nvGrpSpPr>
        <p:grpSpPr>
          <a:xfrm>
            <a:off x="357158" y="5357826"/>
            <a:ext cx="8501122" cy="1093236"/>
            <a:chOff x="357158" y="5357826"/>
            <a:chExt cx="8501122" cy="1093236"/>
          </a:xfrm>
        </p:grpSpPr>
        <p:sp>
          <p:nvSpPr>
            <p:cNvPr id="8" name="7 - TextBox"/>
            <p:cNvSpPr txBox="1"/>
            <p:nvPr/>
          </p:nvSpPr>
          <p:spPr>
            <a:xfrm>
              <a:off x="357158" y="5357826"/>
              <a:ext cx="785818" cy="369332"/>
            </a:xfrm>
            <a:prstGeom prst="rect">
              <a:avLst/>
            </a:prstGeom>
            <a:solidFill>
              <a:schemeClr val="accent1"/>
            </a:solidFill>
            <a:ln>
              <a:solidFill>
                <a:schemeClr val="accent1"/>
              </a:solidFill>
            </a:ln>
          </p:spPr>
          <p:txBody>
            <a:bodyPr wrap="square" rtlCol="0">
              <a:spAutoFit/>
            </a:bodyPr>
            <a:lstStyle/>
            <a:p>
              <a:r>
                <a:rPr lang="en-US" dirty="0" smtClean="0"/>
                <a:t>Head</a:t>
              </a:r>
              <a:endParaRPr lang="el-GR" dirty="0"/>
            </a:p>
          </p:txBody>
        </p:sp>
        <p:sp>
          <p:nvSpPr>
            <p:cNvPr id="9" name="8 - TextBox"/>
            <p:cNvSpPr txBox="1"/>
            <p:nvPr/>
          </p:nvSpPr>
          <p:spPr>
            <a:xfrm>
              <a:off x="1142976" y="6072206"/>
              <a:ext cx="1285884" cy="369332"/>
            </a:xfrm>
            <a:prstGeom prst="rect">
              <a:avLst/>
            </a:prstGeom>
            <a:solidFill>
              <a:schemeClr val="accent1">
                <a:lumMod val="60000"/>
                <a:lumOff val="40000"/>
              </a:schemeClr>
            </a:solidFill>
            <a:ln>
              <a:solidFill>
                <a:schemeClr val="accent1"/>
              </a:solidFill>
            </a:ln>
          </p:spPr>
          <p:txBody>
            <a:bodyPr wrap="square" rtlCol="0">
              <a:spAutoFit/>
            </a:bodyPr>
            <a:lstStyle/>
            <a:p>
              <a:r>
                <a:rPr lang="el-GR" dirty="0" smtClean="0"/>
                <a:t>ΔΕΔΟΜΕΝΑ</a:t>
              </a:r>
            </a:p>
          </p:txBody>
        </p:sp>
        <p:sp>
          <p:nvSpPr>
            <p:cNvPr id="10" name="9 - TextBox"/>
            <p:cNvSpPr txBox="1"/>
            <p:nvPr/>
          </p:nvSpPr>
          <p:spPr>
            <a:xfrm>
              <a:off x="2428860" y="6072206"/>
              <a:ext cx="428628"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Δ</a:t>
              </a:r>
              <a:endParaRPr lang="el-GR" dirty="0"/>
            </a:p>
          </p:txBody>
        </p:sp>
        <p:cxnSp>
          <p:nvCxnSpPr>
            <p:cNvPr id="11" name="10 - Ευθύγραμμο βέλος σύνδεσης"/>
            <p:cNvCxnSpPr/>
            <p:nvPr/>
          </p:nvCxnSpPr>
          <p:spPr>
            <a:xfrm>
              <a:off x="2857488" y="6215082"/>
              <a:ext cx="714380" cy="29648"/>
            </a:xfrm>
            <a:prstGeom prst="straightConnector1">
              <a:avLst/>
            </a:prstGeom>
            <a:ln w="15875" cmpd="sng">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2" name="11 - TextBox"/>
            <p:cNvSpPr txBox="1"/>
            <p:nvPr/>
          </p:nvSpPr>
          <p:spPr>
            <a:xfrm>
              <a:off x="4000496" y="6072206"/>
              <a:ext cx="1285884" cy="369332"/>
            </a:xfrm>
            <a:prstGeom prst="rect">
              <a:avLst/>
            </a:prstGeom>
            <a:solidFill>
              <a:schemeClr val="accent1">
                <a:lumMod val="60000"/>
                <a:lumOff val="40000"/>
              </a:schemeClr>
            </a:solidFill>
            <a:ln>
              <a:solidFill>
                <a:schemeClr val="accent1"/>
              </a:solidFill>
            </a:ln>
          </p:spPr>
          <p:txBody>
            <a:bodyPr wrap="square" rtlCol="0">
              <a:spAutoFit/>
            </a:bodyPr>
            <a:lstStyle/>
            <a:p>
              <a:r>
                <a:rPr lang="el-GR" dirty="0" smtClean="0"/>
                <a:t>ΔΕΔΟΜΕΝΑ</a:t>
              </a:r>
            </a:p>
          </p:txBody>
        </p:sp>
        <p:sp>
          <p:nvSpPr>
            <p:cNvPr id="13" name="12 - TextBox"/>
            <p:cNvSpPr txBox="1"/>
            <p:nvPr/>
          </p:nvSpPr>
          <p:spPr>
            <a:xfrm>
              <a:off x="5286380" y="6072206"/>
              <a:ext cx="428628"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Δ</a:t>
              </a:r>
              <a:endParaRPr lang="el-GR" dirty="0"/>
            </a:p>
          </p:txBody>
        </p:sp>
        <p:sp>
          <p:nvSpPr>
            <p:cNvPr id="14" name="13 - TextBox"/>
            <p:cNvSpPr txBox="1"/>
            <p:nvPr/>
          </p:nvSpPr>
          <p:spPr>
            <a:xfrm>
              <a:off x="6643702" y="6072206"/>
              <a:ext cx="1285884" cy="369332"/>
            </a:xfrm>
            <a:prstGeom prst="rect">
              <a:avLst/>
            </a:prstGeom>
            <a:solidFill>
              <a:schemeClr val="accent1">
                <a:lumMod val="60000"/>
                <a:lumOff val="40000"/>
              </a:schemeClr>
            </a:solidFill>
            <a:ln>
              <a:solidFill>
                <a:schemeClr val="accent1"/>
              </a:solidFill>
            </a:ln>
          </p:spPr>
          <p:txBody>
            <a:bodyPr wrap="square" rtlCol="0">
              <a:spAutoFit/>
            </a:bodyPr>
            <a:lstStyle/>
            <a:p>
              <a:r>
                <a:rPr lang="el-GR" dirty="0" smtClean="0"/>
                <a:t>ΔΕΔΟΜΕΝΑ</a:t>
              </a:r>
            </a:p>
          </p:txBody>
        </p:sp>
        <p:sp>
          <p:nvSpPr>
            <p:cNvPr id="15" name="14 - TextBox"/>
            <p:cNvSpPr txBox="1"/>
            <p:nvPr/>
          </p:nvSpPr>
          <p:spPr>
            <a:xfrm>
              <a:off x="7929586" y="6072206"/>
              <a:ext cx="419104"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a:t>
              </a:r>
              <a:endParaRPr lang="el-GR" dirty="0"/>
            </a:p>
          </p:txBody>
        </p:sp>
        <p:sp>
          <p:nvSpPr>
            <p:cNvPr id="17" name="16 - TextBox"/>
            <p:cNvSpPr txBox="1"/>
            <p:nvPr/>
          </p:nvSpPr>
          <p:spPr>
            <a:xfrm>
              <a:off x="785786" y="6072206"/>
              <a:ext cx="357190"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a:t>
              </a:r>
              <a:endParaRPr lang="el-GR" dirty="0"/>
            </a:p>
          </p:txBody>
        </p:sp>
        <p:sp>
          <p:nvSpPr>
            <p:cNvPr id="28" name="27 - TextBox"/>
            <p:cNvSpPr txBox="1"/>
            <p:nvPr/>
          </p:nvSpPr>
          <p:spPr>
            <a:xfrm>
              <a:off x="3571868" y="6072206"/>
              <a:ext cx="428628"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Δ</a:t>
              </a:r>
              <a:endParaRPr lang="el-GR" dirty="0"/>
            </a:p>
          </p:txBody>
        </p:sp>
        <p:sp>
          <p:nvSpPr>
            <p:cNvPr id="35" name="34 - TextBox"/>
            <p:cNvSpPr txBox="1"/>
            <p:nvPr/>
          </p:nvSpPr>
          <p:spPr>
            <a:xfrm>
              <a:off x="6215074" y="6072206"/>
              <a:ext cx="428628" cy="378856"/>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Δ</a:t>
              </a:r>
              <a:endParaRPr lang="el-GR" dirty="0"/>
            </a:p>
          </p:txBody>
        </p:sp>
        <p:cxnSp>
          <p:nvCxnSpPr>
            <p:cNvPr id="39" name="38 - Ευθύγραμμο βέλος σύνδεσης"/>
            <p:cNvCxnSpPr/>
            <p:nvPr/>
          </p:nvCxnSpPr>
          <p:spPr>
            <a:xfrm rot="10800000">
              <a:off x="2857488" y="6357958"/>
              <a:ext cx="71438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39 - Ευθύγραμμο βέλος σύνδεσης"/>
            <p:cNvCxnSpPr/>
            <p:nvPr/>
          </p:nvCxnSpPr>
          <p:spPr>
            <a:xfrm>
              <a:off x="5715008" y="6215082"/>
              <a:ext cx="500066" cy="29648"/>
            </a:xfrm>
            <a:prstGeom prst="straightConnector1">
              <a:avLst/>
            </a:prstGeom>
            <a:ln w="15875" cmpd="sng">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2" name="41 - Ευθύγραμμο βέλος σύνδεσης"/>
            <p:cNvCxnSpPr/>
            <p:nvPr/>
          </p:nvCxnSpPr>
          <p:spPr>
            <a:xfrm rot="10800000">
              <a:off x="5715008" y="6357958"/>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1" name="50 - TextBox"/>
            <p:cNvSpPr txBox="1"/>
            <p:nvPr/>
          </p:nvSpPr>
          <p:spPr>
            <a:xfrm>
              <a:off x="8072462" y="5429264"/>
              <a:ext cx="785818" cy="369332"/>
            </a:xfrm>
            <a:prstGeom prst="rect">
              <a:avLst/>
            </a:prstGeom>
            <a:solidFill>
              <a:schemeClr val="accent1"/>
            </a:solidFill>
            <a:ln>
              <a:solidFill>
                <a:schemeClr val="accent1"/>
              </a:solidFill>
            </a:ln>
          </p:spPr>
          <p:txBody>
            <a:bodyPr wrap="square" rtlCol="0">
              <a:spAutoFit/>
            </a:bodyPr>
            <a:lstStyle/>
            <a:p>
              <a:r>
                <a:rPr lang="el-GR" dirty="0" smtClean="0"/>
                <a:t>Ουρά</a:t>
              </a:r>
              <a:endParaRPr lang="el-GR" dirty="0"/>
            </a:p>
          </p:txBody>
        </p:sp>
        <p:cxnSp>
          <p:nvCxnSpPr>
            <p:cNvPr id="56" name="55 - Ευθύγραμμο βέλος σύνδεσης"/>
            <p:cNvCxnSpPr>
              <a:endCxn id="17" idx="0"/>
            </p:cNvCxnSpPr>
            <p:nvPr/>
          </p:nvCxnSpPr>
          <p:spPr>
            <a:xfrm rot="16200000" flipH="1">
              <a:off x="767926" y="5875751"/>
              <a:ext cx="357190"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57 - Ευθύγραμμο βέλος σύνδεσης"/>
            <p:cNvCxnSpPr>
              <a:endCxn id="15" idx="0"/>
            </p:cNvCxnSpPr>
            <p:nvPr/>
          </p:nvCxnSpPr>
          <p:spPr>
            <a:xfrm rot="5400000">
              <a:off x="8070081" y="5926949"/>
              <a:ext cx="214314"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additive="base">
                                        <p:cTn id="31" dur="500" fill="hold"/>
                                        <p:tgtEl>
                                          <p:spTgt spid="21"/>
                                        </p:tgtEl>
                                        <p:attrNameLst>
                                          <p:attrName>ppt_x</p:attrName>
                                        </p:attrNameLst>
                                      </p:cBhvr>
                                      <p:tavLst>
                                        <p:tav tm="0">
                                          <p:val>
                                            <p:strVal val="#ppt_x"/>
                                          </p:val>
                                        </p:tav>
                                        <p:tav tm="100000">
                                          <p:val>
                                            <p:strVal val="#ppt_x"/>
                                          </p:val>
                                        </p:tav>
                                      </p:tavLst>
                                    </p:anim>
                                    <p:anim calcmode="lin" valueType="num">
                                      <p:cBhvr additive="base">
                                        <p:cTn id="3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solidFill>
                  <a:srgbClr val="FF0000"/>
                </a:solidFill>
              </a:rPr>
              <a:t>Οδική μετάβαση μεταξύ Αθήνας και Ιωαννίνων</a:t>
            </a:r>
            <a:endParaRPr lang="el-GR" sz="3200" b="1" dirty="0">
              <a:solidFill>
                <a:srgbClr val="FF0000"/>
              </a:solidFill>
            </a:endParaRPr>
          </a:p>
        </p:txBody>
      </p:sp>
      <p:grpSp>
        <p:nvGrpSpPr>
          <p:cNvPr id="39" name="38 - Ομάδα"/>
          <p:cNvGrpSpPr/>
          <p:nvPr/>
        </p:nvGrpSpPr>
        <p:grpSpPr>
          <a:xfrm>
            <a:off x="285720" y="2357430"/>
            <a:ext cx="8062970" cy="2307682"/>
            <a:chOff x="285720" y="2357430"/>
            <a:chExt cx="8062970" cy="2307682"/>
          </a:xfrm>
        </p:grpSpPr>
        <p:grpSp>
          <p:nvGrpSpPr>
            <p:cNvPr id="37" name="36 - Ομάδα"/>
            <p:cNvGrpSpPr/>
            <p:nvPr/>
          </p:nvGrpSpPr>
          <p:grpSpPr>
            <a:xfrm>
              <a:off x="285720" y="2357430"/>
              <a:ext cx="8062970" cy="2307682"/>
              <a:chOff x="285720" y="2357430"/>
              <a:chExt cx="8062970" cy="2307682"/>
            </a:xfrm>
          </p:grpSpPr>
          <p:grpSp>
            <p:nvGrpSpPr>
              <p:cNvPr id="36" name="35 - Ομάδα"/>
              <p:cNvGrpSpPr/>
              <p:nvPr/>
            </p:nvGrpSpPr>
            <p:grpSpPr>
              <a:xfrm>
                <a:off x="285720" y="2357430"/>
                <a:ext cx="8062970" cy="2307682"/>
                <a:chOff x="285720" y="2357430"/>
                <a:chExt cx="8062970" cy="2307682"/>
              </a:xfrm>
            </p:grpSpPr>
            <p:grpSp>
              <p:nvGrpSpPr>
                <p:cNvPr id="8" name="7 - Ομάδα"/>
                <p:cNvGrpSpPr/>
                <p:nvPr/>
              </p:nvGrpSpPr>
              <p:grpSpPr>
                <a:xfrm>
                  <a:off x="285720" y="2357430"/>
                  <a:ext cx="7991532" cy="1857388"/>
                  <a:chOff x="357158" y="5357826"/>
                  <a:chExt cx="7991532" cy="1928826"/>
                </a:xfrm>
              </p:grpSpPr>
              <p:sp>
                <p:nvSpPr>
                  <p:cNvPr id="9" name="8 - TextBox"/>
                  <p:cNvSpPr txBox="1"/>
                  <p:nvPr/>
                </p:nvSpPr>
                <p:spPr>
                  <a:xfrm>
                    <a:off x="357158" y="5357826"/>
                    <a:ext cx="785818" cy="369332"/>
                  </a:xfrm>
                  <a:prstGeom prst="rect">
                    <a:avLst/>
                  </a:prstGeom>
                  <a:solidFill>
                    <a:schemeClr val="accent1"/>
                  </a:solidFill>
                  <a:ln>
                    <a:solidFill>
                      <a:schemeClr val="accent1"/>
                    </a:solidFill>
                  </a:ln>
                </p:spPr>
                <p:txBody>
                  <a:bodyPr wrap="square" rtlCol="0">
                    <a:spAutoFit/>
                  </a:bodyPr>
                  <a:lstStyle/>
                  <a:p>
                    <a:r>
                      <a:rPr lang="en-US" dirty="0" smtClean="0"/>
                      <a:t>Head</a:t>
                    </a:r>
                    <a:endParaRPr lang="el-GR" dirty="0"/>
                  </a:p>
                </p:txBody>
              </p:sp>
              <p:sp>
                <p:nvSpPr>
                  <p:cNvPr id="10" name="9 - TextBox"/>
                  <p:cNvSpPr txBox="1"/>
                  <p:nvPr/>
                </p:nvSpPr>
                <p:spPr>
                  <a:xfrm>
                    <a:off x="1142976" y="6072206"/>
                    <a:ext cx="1285884" cy="369332"/>
                  </a:xfrm>
                  <a:prstGeom prst="rect">
                    <a:avLst/>
                  </a:prstGeom>
                  <a:solidFill>
                    <a:schemeClr val="accent1">
                      <a:lumMod val="60000"/>
                      <a:lumOff val="40000"/>
                    </a:schemeClr>
                  </a:solidFill>
                  <a:ln>
                    <a:solidFill>
                      <a:schemeClr val="accent1"/>
                    </a:solidFill>
                  </a:ln>
                </p:spPr>
                <p:txBody>
                  <a:bodyPr wrap="square" rtlCol="0">
                    <a:spAutoFit/>
                  </a:bodyPr>
                  <a:lstStyle/>
                  <a:p>
                    <a:r>
                      <a:rPr lang="el-GR" dirty="0" smtClean="0"/>
                      <a:t>ΑΘΗΝΑ</a:t>
                    </a:r>
                  </a:p>
                </p:txBody>
              </p:sp>
              <p:sp>
                <p:nvSpPr>
                  <p:cNvPr id="11" name="10 - TextBox"/>
                  <p:cNvSpPr txBox="1"/>
                  <p:nvPr/>
                </p:nvSpPr>
                <p:spPr>
                  <a:xfrm>
                    <a:off x="2428860" y="6072206"/>
                    <a:ext cx="428628"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endParaRPr lang="el-GR" dirty="0"/>
                  </a:p>
                </p:txBody>
              </p:sp>
              <p:cxnSp>
                <p:nvCxnSpPr>
                  <p:cNvPr id="12" name="11 - Ευθύγραμμο βέλος σύνδεσης"/>
                  <p:cNvCxnSpPr/>
                  <p:nvPr/>
                </p:nvCxnSpPr>
                <p:spPr>
                  <a:xfrm>
                    <a:off x="2857488" y="6215082"/>
                    <a:ext cx="714380" cy="29648"/>
                  </a:xfrm>
                  <a:prstGeom prst="straightConnector1">
                    <a:avLst/>
                  </a:prstGeom>
                  <a:ln w="15875" cmpd="sng">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3" name="12 - TextBox"/>
                  <p:cNvSpPr txBox="1"/>
                  <p:nvPr/>
                </p:nvSpPr>
                <p:spPr>
                  <a:xfrm>
                    <a:off x="4000496" y="6072206"/>
                    <a:ext cx="1285884" cy="369332"/>
                  </a:xfrm>
                  <a:prstGeom prst="rect">
                    <a:avLst/>
                  </a:prstGeom>
                  <a:solidFill>
                    <a:schemeClr val="accent1">
                      <a:lumMod val="60000"/>
                      <a:lumOff val="40000"/>
                    </a:schemeClr>
                  </a:solidFill>
                  <a:ln>
                    <a:solidFill>
                      <a:schemeClr val="accent1"/>
                    </a:solidFill>
                  </a:ln>
                </p:spPr>
                <p:txBody>
                  <a:bodyPr wrap="square" rtlCol="0">
                    <a:spAutoFit/>
                  </a:bodyPr>
                  <a:lstStyle/>
                  <a:p>
                    <a:r>
                      <a:rPr lang="el-GR" dirty="0" smtClean="0"/>
                      <a:t>ΚΟΡΙΝΘΟΣ</a:t>
                    </a:r>
                  </a:p>
                </p:txBody>
              </p:sp>
              <p:sp>
                <p:nvSpPr>
                  <p:cNvPr id="14" name="13 - TextBox"/>
                  <p:cNvSpPr txBox="1"/>
                  <p:nvPr/>
                </p:nvSpPr>
                <p:spPr>
                  <a:xfrm>
                    <a:off x="5286380" y="6072206"/>
                    <a:ext cx="428628"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endParaRPr lang="el-GR" dirty="0"/>
                  </a:p>
                </p:txBody>
              </p:sp>
              <p:sp>
                <p:nvSpPr>
                  <p:cNvPr id="15" name="14 - TextBox"/>
                  <p:cNvSpPr txBox="1"/>
                  <p:nvPr/>
                </p:nvSpPr>
                <p:spPr>
                  <a:xfrm>
                    <a:off x="6643702" y="6072206"/>
                    <a:ext cx="1285884" cy="369332"/>
                  </a:xfrm>
                  <a:prstGeom prst="rect">
                    <a:avLst/>
                  </a:prstGeom>
                  <a:solidFill>
                    <a:schemeClr val="accent1">
                      <a:lumMod val="60000"/>
                      <a:lumOff val="40000"/>
                    </a:schemeClr>
                  </a:solidFill>
                  <a:ln>
                    <a:solidFill>
                      <a:schemeClr val="accent1"/>
                    </a:solidFill>
                  </a:ln>
                </p:spPr>
                <p:txBody>
                  <a:bodyPr wrap="square" rtlCol="0">
                    <a:spAutoFit/>
                  </a:bodyPr>
                  <a:lstStyle/>
                  <a:p>
                    <a:r>
                      <a:rPr lang="el-GR" dirty="0" smtClean="0"/>
                      <a:t>ΡΙΟ</a:t>
                    </a:r>
                  </a:p>
                </p:txBody>
              </p:sp>
              <p:sp>
                <p:nvSpPr>
                  <p:cNvPr id="16" name="15 - TextBox"/>
                  <p:cNvSpPr txBox="1"/>
                  <p:nvPr/>
                </p:nvSpPr>
                <p:spPr>
                  <a:xfrm>
                    <a:off x="7929586" y="6072206"/>
                    <a:ext cx="419104"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endParaRPr lang="el-GR" dirty="0"/>
                  </a:p>
                </p:txBody>
              </p:sp>
              <p:sp>
                <p:nvSpPr>
                  <p:cNvPr id="17" name="16 - TextBox"/>
                  <p:cNvSpPr txBox="1"/>
                  <p:nvPr/>
                </p:nvSpPr>
                <p:spPr>
                  <a:xfrm>
                    <a:off x="785786" y="6072206"/>
                    <a:ext cx="357190"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r>
                      <a:rPr lang="el-GR" dirty="0" smtClean="0"/>
                      <a:t>●</a:t>
                    </a:r>
                    <a:endParaRPr lang="el-GR" dirty="0"/>
                  </a:p>
                </p:txBody>
              </p:sp>
              <p:sp>
                <p:nvSpPr>
                  <p:cNvPr id="18" name="17 - TextBox"/>
                  <p:cNvSpPr txBox="1"/>
                  <p:nvPr/>
                </p:nvSpPr>
                <p:spPr>
                  <a:xfrm>
                    <a:off x="3571868" y="6072206"/>
                    <a:ext cx="428628"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endParaRPr lang="el-GR" dirty="0"/>
                  </a:p>
                </p:txBody>
              </p:sp>
              <p:sp>
                <p:nvSpPr>
                  <p:cNvPr id="19" name="18 - TextBox"/>
                  <p:cNvSpPr txBox="1"/>
                  <p:nvPr/>
                </p:nvSpPr>
                <p:spPr>
                  <a:xfrm>
                    <a:off x="6215074" y="6072206"/>
                    <a:ext cx="428628" cy="378856"/>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endParaRPr lang="el-GR" dirty="0"/>
                  </a:p>
                </p:txBody>
              </p:sp>
              <p:cxnSp>
                <p:nvCxnSpPr>
                  <p:cNvPr id="20" name="19 - Ευθύγραμμο βέλος σύνδεσης"/>
                  <p:cNvCxnSpPr/>
                  <p:nvPr/>
                </p:nvCxnSpPr>
                <p:spPr>
                  <a:xfrm rot="10800000">
                    <a:off x="2857488" y="6357958"/>
                    <a:ext cx="71438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20 - Ευθύγραμμο βέλος σύνδεσης"/>
                  <p:cNvCxnSpPr/>
                  <p:nvPr/>
                </p:nvCxnSpPr>
                <p:spPr>
                  <a:xfrm>
                    <a:off x="5715008" y="6215082"/>
                    <a:ext cx="500066" cy="29648"/>
                  </a:xfrm>
                  <a:prstGeom prst="straightConnector1">
                    <a:avLst/>
                  </a:prstGeom>
                  <a:ln w="15875" cmpd="sng">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2" name="21 - Ευθύγραμμο βέλος σύνδεσης"/>
                  <p:cNvCxnSpPr/>
                  <p:nvPr/>
                </p:nvCxnSpPr>
                <p:spPr>
                  <a:xfrm rot="10800000">
                    <a:off x="5715008" y="6357958"/>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23 - Ευθύγραμμο βέλος σύνδεσης"/>
                  <p:cNvCxnSpPr>
                    <a:endCxn id="17" idx="0"/>
                  </p:cNvCxnSpPr>
                  <p:nvPr/>
                </p:nvCxnSpPr>
                <p:spPr>
                  <a:xfrm rot="16200000" flipH="1">
                    <a:off x="767926" y="5875751"/>
                    <a:ext cx="357190"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24 - Ευθύγραμμο βέλος σύνδεσης"/>
                  <p:cNvCxnSpPr/>
                  <p:nvPr/>
                </p:nvCxnSpPr>
                <p:spPr>
                  <a:xfrm rot="16200000" flipH="1">
                    <a:off x="7608115" y="6822305"/>
                    <a:ext cx="857256"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27" name="26 - Ομάδα"/>
                <p:cNvGrpSpPr/>
                <p:nvPr/>
              </p:nvGrpSpPr>
              <p:grpSpPr>
                <a:xfrm>
                  <a:off x="2071670" y="4214818"/>
                  <a:ext cx="6277020" cy="450294"/>
                  <a:chOff x="2071670" y="6000768"/>
                  <a:chExt cx="6277020" cy="450294"/>
                </a:xfrm>
              </p:grpSpPr>
              <p:sp>
                <p:nvSpPr>
                  <p:cNvPr id="28" name="27 - TextBox"/>
                  <p:cNvSpPr txBox="1"/>
                  <p:nvPr/>
                </p:nvSpPr>
                <p:spPr>
                  <a:xfrm>
                    <a:off x="2071670" y="6000768"/>
                    <a:ext cx="785818" cy="369332"/>
                  </a:xfrm>
                  <a:prstGeom prst="rect">
                    <a:avLst/>
                  </a:prstGeom>
                  <a:solidFill>
                    <a:schemeClr val="accent1"/>
                  </a:solidFill>
                  <a:ln>
                    <a:solidFill>
                      <a:schemeClr val="accent1"/>
                    </a:solidFill>
                  </a:ln>
                </p:spPr>
                <p:txBody>
                  <a:bodyPr wrap="square" rtlCol="0">
                    <a:spAutoFit/>
                  </a:bodyPr>
                  <a:lstStyle/>
                  <a:p>
                    <a:r>
                      <a:rPr lang="el-GR" dirty="0" smtClean="0"/>
                      <a:t>Ουρά</a:t>
                    </a:r>
                    <a:endParaRPr lang="el-GR" dirty="0"/>
                  </a:p>
                </p:txBody>
              </p:sp>
              <p:cxnSp>
                <p:nvCxnSpPr>
                  <p:cNvPr id="31" name="30 - Ευθύγραμμο βέλος σύνδεσης"/>
                  <p:cNvCxnSpPr/>
                  <p:nvPr/>
                </p:nvCxnSpPr>
                <p:spPr>
                  <a:xfrm>
                    <a:off x="2857488" y="6215082"/>
                    <a:ext cx="714380" cy="29648"/>
                  </a:xfrm>
                  <a:prstGeom prst="straightConnector1">
                    <a:avLst/>
                  </a:prstGeom>
                  <a:ln w="15875" cmpd="sng">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32" name="31 - TextBox"/>
                  <p:cNvSpPr txBox="1"/>
                  <p:nvPr/>
                </p:nvSpPr>
                <p:spPr>
                  <a:xfrm>
                    <a:off x="4000496" y="6072206"/>
                    <a:ext cx="1285884" cy="369332"/>
                  </a:xfrm>
                  <a:prstGeom prst="rect">
                    <a:avLst/>
                  </a:prstGeom>
                  <a:solidFill>
                    <a:schemeClr val="accent1">
                      <a:lumMod val="60000"/>
                      <a:lumOff val="40000"/>
                    </a:schemeClr>
                  </a:solidFill>
                  <a:ln>
                    <a:solidFill>
                      <a:schemeClr val="accent1"/>
                    </a:solidFill>
                  </a:ln>
                </p:spPr>
                <p:txBody>
                  <a:bodyPr wrap="square" rtlCol="0">
                    <a:spAutoFit/>
                  </a:bodyPr>
                  <a:lstStyle/>
                  <a:p>
                    <a:r>
                      <a:rPr lang="el-GR" dirty="0" smtClean="0"/>
                      <a:t>ΙΩΑΝΝΙΝΑ</a:t>
                    </a:r>
                  </a:p>
                </p:txBody>
              </p:sp>
              <p:sp>
                <p:nvSpPr>
                  <p:cNvPr id="33" name="32 - TextBox"/>
                  <p:cNvSpPr txBox="1"/>
                  <p:nvPr/>
                </p:nvSpPr>
                <p:spPr>
                  <a:xfrm>
                    <a:off x="5286380" y="6072206"/>
                    <a:ext cx="428628"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endParaRPr lang="el-GR" dirty="0"/>
                  </a:p>
                </p:txBody>
              </p:sp>
              <p:sp>
                <p:nvSpPr>
                  <p:cNvPr id="34" name="33 - TextBox"/>
                  <p:cNvSpPr txBox="1"/>
                  <p:nvPr/>
                </p:nvSpPr>
                <p:spPr>
                  <a:xfrm>
                    <a:off x="6643702" y="6072206"/>
                    <a:ext cx="1285884" cy="369332"/>
                  </a:xfrm>
                  <a:prstGeom prst="rect">
                    <a:avLst/>
                  </a:prstGeom>
                  <a:solidFill>
                    <a:schemeClr val="accent1">
                      <a:lumMod val="60000"/>
                      <a:lumOff val="40000"/>
                    </a:schemeClr>
                  </a:solidFill>
                  <a:ln>
                    <a:solidFill>
                      <a:schemeClr val="accent1"/>
                    </a:solidFill>
                  </a:ln>
                </p:spPr>
                <p:txBody>
                  <a:bodyPr wrap="square" rtlCol="0">
                    <a:spAutoFit/>
                  </a:bodyPr>
                  <a:lstStyle/>
                  <a:p>
                    <a:r>
                      <a:rPr lang="el-GR" dirty="0" smtClean="0"/>
                      <a:t>ΑΝΤΙΡΙΟ</a:t>
                    </a:r>
                  </a:p>
                </p:txBody>
              </p:sp>
              <p:sp>
                <p:nvSpPr>
                  <p:cNvPr id="35" name="34 - TextBox"/>
                  <p:cNvSpPr txBox="1"/>
                  <p:nvPr/>
                </p:nvSpPr>
                <p:spPr>
                  <a:xfrm>
                    <a:off x="7929586" y="6072206"/>
                    <a:ext cx="419104" cy="369332"/>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endParaRPr lang="el-GR" dirty="0"/>
                  </a:p>
                </p:txBody>
              </p:sp>
              <p:sp>
                <p:nvSpPr>
                  <p:cNvPr id="38" name="37 - TextBox"/>
                  <p:cNvSpPr txBox="1"/>
                  <p:nvPr/>
                </p:nvSpPr>
                <p:spPr>
                  <a:xfrm>
                    <a:off x="6215074" y="6072206"/>
                    <a:ext cx="428628" cy="378856"/>
                  </a:xfrm>
                  <a:prstGeom prst="rect">
                    <a:avLst/>
                  </a:prstGeom>
                  <a:solidFill>
                    <a:schemeClr val="accent1">
                      <a:lumMod val="60000"/>
                      <a:lumOff val="40000"/>
                    </a:schemeClr>
                  </a:solidFill>
                  <a:ln>
                    <a:solidFill>
                      <a:schemeClr val="accent1">
                        <a:alpha val="91000"/>
                      </a:schemeClr>
                    </a:solidFill>
                  </a:ln>
                </p:spPr>
                <p:txBody>
                  <a:bodyPr wrap="square" rtlCol="0">
                    <a:spAutoFit/>
                  </a:bodyPr>
                  <a:lstStyle/>
                  <a:p>
                    <a:endParaRPr lang="el-GR" dirty="0"/>
                  </a:p>
                </p:txBody>
              </p:sp>
              <p:cxnSp>
                <p:nvCxnSpPr>
                  <p:cNvPr id="40" name="39 - Ευθύγραμμο βέλος σύνδεσης"/>
                  <p:cNvCxnSpPr/>
                  <p:nvPr/>
                </p:nvCxnSpPr>
                <p:spPr>
                  <a:xfrm>
                    <a:off x="5715008" y="6215082"/>
                    <a:ext cx="500066" cy="29648"/>
                  </a:xfrm>
                  <a:prstGeom prst="straightConnector1">
                    <a:avLst/>
                  </a:prstGeom>
                  <a:ln w="15875" cmpd="sng">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1" name="40 - Ευθύγραμμο βέλος σύνδεσης"/>
                  <p:cNvCxnSpPr/>
                  <p:nvPr/>
                </p:nvCxnSpPr>
                <p:spPr>
                  <a:xfrm rot="10800000">
                    <a:off x="5715008" y="6357958"/>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sp>
            <p:nvSpPr>
              <p:cNvPr id="48" name="47 - Ορθογώνιο"/>
              <p:cNvSpPr/>
              <p:nvPr/>
            </p:nvSpPr>
            <p:spPr>
              <a:xfrm>
                <a:off x="3643306" y="4286256"/>
                <a:ext cx="324128" cy="369332"/>
              </a:xfrm>
              <a:prstGeom prst="rect">
                <a:avLst/>
              </a:prstGeom>
              <a:solidFill>
                <a:schemeClr val="accent1">
                  <a:lumMod val="60000"/>
                  <a:lumOff val="40000"/>
                </a:schemeClr>
              </a:solidFill>
              <a:ln>
                <a:solidFill>
                  <a:schemeClr val="accent1"/>
                </a:solidFill>
              </a:ln>
            </p:spPr>
            <p:txBody>
              <a:bodyPr wrap="none">
                <a:spAutoFit/>
              </a:bodyPr>
              <a:lstStyle/>
              <a:p>
                <a:r>
                  <a:rPr lang="el-GR" dirty="0" smtClean="0"/>
                  <a:t>●</a:t>
                </a:r>
                <a:endParaRPr lang="el-GR" dirty="0"/>
              </a:p>
            </p:txBody>
          </p:sp>
        </p:grpSp>
        <p:cxnSp>
          <p:nvCxnSpPr>
            <p:cNvPr id="49" name="48 - Ευθύγραμμο βέλος σύνδεσης"/>
            <p:cNvCxnSpPr>
              <a:stCxn id="35" idx="0"/>
              <a:endCxn id="16" idx="2"/>
            </p:cNvCxnSpPr>
            <p:nvPr/>
          </p:nvCxnSpPr>
          <p:spPr>
            <a:xfrm rot="16200000" flipV="1">
              <a:off x="7660793" y="3807911"/>
              <a:ext cx="885252"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9"/>
                                        </p:tgtEl>
                                        <p:attrNameLst>
                                          <p:attrName>style.visibility</p:attrName>
                                        </p:attrNameLst>
                                      </p:cBhvr>
                                      <p:to>
                                        <p:strVal val="visible"/>
                                      </p:to>
                                    </p:set>
                                    <p:anim calcmode="lin" valueType="num">
                                      <p:cBhvr additive="base">
                                        <p:cTn id="13" dur="500" fill="hold"/>
                                        <p:tgtEl>
                                          <p:spTgt spid="39"/>
                                        </p:tgtEl>
                                        <p:attrNameLst>
                                          <p:attrName>ppt_x</p:attrName>
                                        </p:attrNameLst>
                                      </p:cBhvr>
                                      <p:tavLst>
                                        <p:tav tm="0">
                                          <p:val>
                                            <p:strVal val="#ppt_x"/>
                                          </p:val>
                                        </p:tav>
                                        <p:tav tm="100000">
                                          <p:val>
                                            <p:strVal val="#ppt_x"/>
                                          </p:val>
                                        </p:tav>
                                      </p:tavLst>
                                    </p:anim>
                                    <p:anim calcmode="lin" valueType="num">
                                      <p:cBhvr additive="base">
                                        <p:cTn id="14"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39784"/>
          </a:xfrm>
        </p:spPr>
        <p:txBody>
          <a:bodyPr>
            <a:normAutofit/>
          </a:bodyPr>
          <a:lstStyle/>
          <a:p>
            <a:r>
              <a:rPr lang="el-GR" sz="3200" b="1" dirty="0" smtClean="0">
                <a:solidFill>
                  <a:srgbClr val="FF0000"/>
                </a:solidFill>
                <a:latin typeface="Times New Roman" pitchFamily="18" charset="0"/>
                <a:cs typeface="Times New Roman" pitchFamily="18" charset="0"/>
              </a:rPr>
              <a:t>Διαφορές λίστας και πίνακα</a:t>
            </a:r>
            <a:endParaRPr lang="el-GR" sz="3200" b="1" dirty="0">
              <a:solidFill>
                <a:srgbClr val="FF0000"/>
              </a:solidFill>
              <a:latin typeface="Times New Roman" pitchFamily="18" charset="0"/>
              <a:cs typeface="Times New Roman" pitchFamily="18" charset="0"/>
            </a:endParaRPr>
          </a:p>
        </p:txBody>
      </p:sp>
      <p:sp>
        <p:nvSpPr>
          <p:cNvPr id="3" name="2 - Θέση κειμένου"/>
          <p:cNvSpPr>
            <a:spLocks noGrp="1"/>
          </p:cNvSpPr>
          <p:nvPr>
            <p:ph type="body" idx="1"/>
          </p:nvPr>
        </p:nvSpPr>
        <p:spPr>
          <a:xfrm>
            <a:off x="642910" y="1357298"/>
            <a:ext cx="4040188" cy="500066"/>
          </a:xfrm>
        </p:spPr>
        <p:txBody>
          <a:bodyPr/>
          <a:lstStyle/>
          <a:p>
            <a:r>
              <a:rPr lang="el-GR" dirty="0" smtClean="0">
                <a:solidFill>
                  <a:srgbClr val="FF0000"/>
                </a:solidFill>
                <a:latin typeface="Times New Roman" pitchFamily="18" charset="0"/>
                <a:cs typeface="Times New Roman" pitchFamily="18" charset="0"/>
              </a:rPr>
              <a:t>Πλεονεκτήματα</a:t>
            </a:r>
            <a:endParaRPr lang="el-GR" dirty="0">
              <a:solidFill>
                <a:srgbClr val="FF0000"/>
              </a:solidFill>
              <a:latin typeface="Times New Roman" pitchFamily="18" charset="0"/>
              <a:cs typeface="Times New Roman" pitchFamily="18" charset="0"/>
            </a:endParaRPr>
          </a:p>
        </p:txBody>
      </p:sp>
      <p:sp>
        <p:nvSpPr>
          <p:cNvPr id="4" name="3 - Θέση περιεχομένου"/>
          <p:cNvSpPr>
            <a:spLocks noGrp="1"/>
          </p:cNvSpPr>
          <p:nvPr>
            <p:ph sz="half" idx="2"/>
          </p:nvPr>
        </p:nvSpPr>
        <p:spPr/>
        <p:txBody>
          <a:bodyPr/>
          <a:lstStyle/>
          <a:p>
            <a:r>
              <a:rPr lang="el-GR" dirty="0" smtClean="0"/>
              <a:t>Οι λίστες έχουν δυναμικό μέγεθος.</a:t>
            </a:r>
          </a:p>
          <a:p>
            <a:r>
              <a:rPr lang="el-GR" dirty="0" smtClean="0"/>
              <a:t>Ευκολία εισαγωγής και διαγραφής κόμβου.</a:t>
            </a:r>
          </a:p>
          <a:p>
            <a:r>
              <a:rPr lang="el-GR" dirty="0" smtClean="0"/>
              <a:t>Μη αναγκαιότητα δήλωσης του μεγέθους τους.</a:t>
            </a:r>
            <a:endParaRPr lang="el-GR" dirty="0"/>
          </a:p>
        </p:txBody>
      </p:sp>
      <p:sp>
        <p:nvSpPr>
          <p:cNvPr id="5" name="4 - Θέση κειμένου"/>
          <p:cNvSpPr>
            <a:spLocks noGrp="1"/>
          </p:cNvSpPr>
          <p:nvPr>
            <p:ph type="body" sz="quarter" idx="3"/>
          </p:nvPr>
        </p:nvSpPr>
        <p:spPr>
          <a:xfrm>
            <a:off x="4786314" y="1357298"/>
            <a:ext cx="4041775" cy="500066"/>
          </a:xfrm>
        </p:spPr>
        <p:txBody>
          <a:bodyPr/>
          <a:lstStyle/>
          <a:p>
            <a:r>
              <a:rPr lang="el-GR" dirty="0" smtClean="0">
                <a:solidFill>
                  <a:srgbClr val="FF0000"/>
                </a:solidFill>
                <a:latin typeface="Times New Roman" pitchFamily="18" charset="0"/>
                <a:cs typeface="Times New Roman" pitchFamily="18" charset="0"/>
              </a:rPr>
              <a:t>Μειονεκτήματα</a:t>
            </a:r>
            <a:endParaRPr lang="el-GR" dirty="0">
              <a:solidFill>
                <a:srgbClr val="FF0000"/>
              </a:solidFill>
              <a:latin typeface="Times New Roman" pitchFamily="18" charset="0"/>
              <a:cs typeface="Times New Roman" pitchFamily="18" charset="0"/>
            </a:endParaRPr>
          </a:p>
        </p:txBody>
      </p:sp>
      <p:sp>
        <p:nvSpPr>
          <p:cNvPr id="6" name="5 - Θέση περιεχομένου"/>
          <p:cNvSpPr>
            <a:spLocks noGrp="1"/>
          </p:cNvSpPr>
          <p:nvPr>
            <p:ph sz="quarter" idx="4"/>
          </p:nvPr>
        </p:nvSpPr>
        <p:spPr>
          <a:xfrm>
            <a:off x="4645025" y="2000240"/>
            <a:ext cx="4041775" cy="4125923"/>
          </a:xfrm>
        </p:spPr>
        <p:txBody>
          <a:bodyPr>
            <a:normAutofit fontScale="92500" lnSpcReduction="20000"/>
          </a:bodyPr>
          <a:lstStyle/>
          <a:p>
            <a:r>
              <a:rPr lang="el-GR" dirty="0" smtClean="0"/>
              <a:t>Δεν επιτρέπεται η τυχαία πρόσβαση(πρέπει δηλαδή να διαπεραστούν όλοι οι προηγούμενοι κόμβοι).</a:t>
            </a:r>
          </a:p>
          <a:p>
            <a:r>
              <a:rPr lang="el-GR" dirty="0" smtClean="0"/>
              <a:t>Έχουν πολύ περισσότερη επιβάρυνση αφού οι κόμβοι στις λίστες είναι δυναμικά κατανεμημένοι (δηλαδή σε μη συνεχόμενες θέσεις μνήμης) </a:t>
            </a:r>
          </a:p>
          <a:p>
            <a:r>
              <a:rPr lang="el-GR" dirty="0" smtClean="0"/>
              <a:t>και επίσης καταλαμβάνουν περισσότερη μνήμη λόγω της χρήσης των δεικτών στους κόμβους.</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 calcmode="lin" valueType="num">
                                      <p:cBhvr additive="base">
                                        <p:cTn id="3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 calcmode="lin" valueType="num">
                                      <p:cBhvr additive="base">
                                        <p:cTn id="3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anim calcmode="lin" valueType="num">
                                      <p:cBhvr additive="base">
                                        <p:cTn id="4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1" end="1"/>
                                            </p:txEl>
                                          </p:spTgt>
                                        </p:tgtEl>
                                        <p:attrNameLst>
                                          <p:attrName>style.visibility</p:attrName>
                                        </p:attrNameLst>
                                      </p:cBhvr>
                                      <p:to>
                                        <p:strVal val="visible"/>
                                      </p:to>
                                    </p:set>
                                    <p:anim calcmode="lin" valueType="num">
                                      <p:cBhvr additive="base">
                                        <p:cTn id="4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2" end="2"/>
                                            </p:txEl>
                                          </p:spTgt>
                                        </p:tgtEl>
                                        <p:attrNameLst>
                                          <p:attrName>style.visibility</p:attrName>
                                        </p:attrNameLst>
                                      </p:cBhvr>
                                      <p:to>
                                        <p:strVal val="visible"/>
                                      </p:to>
                                    </p:set>
                                    <p:anim calcmode="lin" valueType="num">
                                      <p:cBhvr additive="base">
                                        <p:cTn id="5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P spid="5" grpId="0" build="p"/>
      <p:bldP spid="6"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2285984" y="285728"/>
            <a:ext cx="5143536" cy="357190"/>
          </a:xfrm>
        </p:spPr>
        <p:txBody>
          <a:bodyPr>
            <a:noAutofit/>
          </a:bodyPr>
          <a:lstStyle/>
          <a:p>
            <a:pPr algn="ctr"/>
            <a:r>
              <a:rPr lang="el-GR" dirty="0" smtClean="0">
                <a:solidFill>
                  <a:srgbClr val="FF0000"/>
                </a:solidFill>
                <a:latin typeface="Times New Roman" pitchFamily="18" charset="0"/>
                <a:cs typeface="Times New Roman" pitchFamily="18" charset="0"/>
              </a:rPr>
              <a:t>ΔΙΑΦΟΡΕΣ ΔΟΜΩΝ ΔΕΔΟΜΕΝΩΝ</a:t>
            </a:r>
            <a:endParaRPr lang="el-GR" dirty="0">
              <a:solidFill>
                <a:srgbClr val="FF0000"/>
              </a:solidFill>
              <a:latin typeface="Times New Roman" pitchFamily="18" charset="0"/>
              <a:cs typeface="Times New Roman" pitchFamily="18" charset="0"/>
            </a:endParaRPr>
          </a:p>
        </p:txBody>
      </p:sp>
      <p:graphicFrame>
        <p:nvGraphicFramePr>
          <p:cNvPr id="7" name="6 - Θέση περιεχομένου"/>
          <p:cNvGraphicFramePr>
            <a:graphicFrameLocks noGrp="1"/>
          </p:cNvGraphicFramePr>
          <p:nvPr>
            <p:ph sz="half" idx="2"/>
          </p:nvPr>
        </p:nvGraphicFramePr>
        <p:xfrm>
          <a:off x="142844" y="785794"/>
          <a:ext cx="8715435" cy="5791200"/>
        </p:xfrm>
        <a:graphic>
          <a:graphicData uri="http://schemas.openxmlformats.org/drawingml/2006/table">
            <a:tbl>
              <a:tblPr firstRow="1" bandRow="1">
                <a:tableStyleId>{5C22544A-7EE6-4342-B048-85BDC9FD1C3A}</a:tableStyleId>
              </a:tblPr>
              <a:tblGrid>
                <a:gridCol w="1558858"/>
                <a:gridCol w="1927316"/>
                <a:gridCol w="1743087"/>
                <a:gridCol w="1743087"/>
                <a:gridCol w="1743087"/>
              </a:tblGrid>
              <a:tr h="252665">
                <a:tc>
                  <a:txBody>
                    <a:bodyPr/>
                    <a:lstStyle/>
                    <a:p>
                      <a:r>
                        <a:rPr lang="el-GR" dirty="0" smtClean="0"/>
                        <a:t>ΠΙΝΑΚΑΣ</a:t>
                      </a:r>
                      <a:endParaRPr lang="el-GR" dirty="0"/>
                    </a:p>
                  </a:txBody>
                  <a:tcPr/>
                </a:tc>
                <a:tc>
                  <a:txBody>
                    <a:bodyPr/>
                    <a:lstStyle/>
                    <a:p>
                      <a:r>
                        <a:rPr lang="el-GR" dirty="0" smtClean="0"/>
                        <a:t>ΣΤΟΙΒΑ</a:t>
                      </a:r>
                      <a:endParaRPr lang="el-GR" dirty="0"/>
                    </a:p>
                  </a:txBody>
                  <a:tcPr/>
                </a:tc>
                <a:tc>
                  <a:txBody>
                    <a:bodyPr/>
                    <a:lstStyle/>
                    <a:p>
                      <a:r>
                        <a:rPr lang="el-GR" dirty="0" smtClean="0"/>
                        <a:t>ΟΥΡΑ</a:t>
                      </a:r>
                      <a:endParaRPr lang="el-GR" dirty="0"/>
                    </a:p>
                  </a:txBody>
                  <a:tcPr/>
                </a:tc>
                <a:tc>
                  <a:txBody>
                    <a:bodyPr/>
                    <a:lstStyle/>
                    <a:p>
                      <a:r>
                        <a:rPr lang="el-GR" dirty="0" smtClean="0"/>
                        <a:t>ΛΙΣΤΑ</a:t>
                      </a:r>
                      <a:endParaRPr lang="el-GR" dirty="0"/>
                    </a:p>
                  </a:txBody>
                  <a:tcPr/>
                </a:tc>
                <a:tc>
                  <a:txBody>
                    <a:bodyPr/>
                    <a:lstStyle/>
                    <a:p>
                      <a:r>
                        <a:rPr lang="el-GR" dirty="0" smtClean="0"/>
                        <a:t>ΔΕΝΔΡΑ</a:t>
                      </a:r>
                      <a:endParaRPr lang="el-GR" dirty="0"/>
                    </a:p>
                  </a:txBody>
                  <a:tcPr/>
                </a:tc>
              </a:tr>
              <a:tr h="568496">
                <a:tc>
                  <a:txBody>
                    <a:bodyPr/>
                    <a:lstStyle/>
                    <a:p>
                      <a:r>
                        <a:rPr lang="el-GR" sz="1600" dirty="0" smtClean="0"/>
                        <a:t>ΤΥΧΑΙΑΣ ΠΡΟΣΠΕΛΑΣΗΣ</a:t>
                      </a:r>
                      <a:endParaRPr lang="el-GR" sz="1600" dirty="0"/>
                    </a:p>
                  </a:txBody>
                  <a:tcPr/>
                </a:tc>
                <a:tc>
                  <a:txBody>
                    <a:bodyPr/>
                    <a:lstStyle/>
                    <a:p>
                      <a:r>
                        <a:rPr lang="el-GR" sz="1600" dirty="0" smtClean="0"/>
                        <a:t>ΓΡΑΜΜΙΚΗ ΠΡΟΣΠΕΛΑΣΗ</a:t>
                      </a:r>
                      <a:endParaRPr lang="el-G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dirty="0" smtClean="0"/>
                        <a:t>ΓΡΑΜΜΙΚΗ ΠΡΟΣΠΕΛΑΣΗ</a:t>
                      </a:r>
                    </a:p>
                    <a:p>
                      <a:endParaRPr lang="el-G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dirty="0" smtClean="0"/>
                        <a:t>ΓΡΑΜΜΙΚΗ ΠΡΟΣΠΕΛΑΣΗ</a:t>
                      </a:r>
                    </a:p>
                    <a:p>
                      <a:endParaRPr lang="el-GR" sz="1600" dirty="0"/>
                    </a:p>
                  </a:txBody>
                  <a:tcPr/>
                </a:tc>
                <a:tc>
                  <a:txBody>
                    <a:bodyPr/>
                    <a:lstStyle/>
                    <a:p>
                      <a:r>
                        <a:rPr lang="el-GR" sz="1600" dirty="0" smtClean="0"/>
                        <a:t>ΜΗ ΓΡΑΜΜΙΚΗ ΠΡΟΣΠΕΛΑΣΗ</a:t>
                      </a:r>
                      <a:endParaRPr lang="el-GR" sz="1600" dirty="0"/>
                    </a:p>
                  </a:txBody>
                  <a:tcPr/>
                </a:tc>
              </a:tr>
              <a:tr h="568496">
                <a:tc>
                  <a:txBody>
                    <a:bodyPr/>
                    <a:lstStyle/>
                    <a:p>
                      <a:r>
                        <a:rPr lang="el-GR" sz="1600" dirty="0" smtClean="0"/>
                        <a:t>ΣΤΑΘΕΡΟ ΜΕΓΕΘΟΣ</a:t>
                      </a:r>
                      <a:endParaRPr lang="el-G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dirty="0" smtClean="0"/>
                        <a:t>ΣΤΑΘΕΡΟ ΜΕΓΕΘΟΣ</a:t>
                      </a:r>
                    </a:p>
                    <a:p>
                      <a:endParaRPr lang="el-G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dirty="0" smtClean="0"/>
                        <a:t>ΣΤΑΘΕΡΟ ΜΕΓΕΘΟΣ</a:t>
                      </a:r>
                    </a:p>
                    <a:p>
                      <a:endParaRPr lang="el-G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dirty="0" smtClean="0"/>
                        <a:t>ΜΗ ΣΤΑΘΕΡΟ ΜΕΓΕΘΟΣ</a:t>
                      </a:r>
                    </a:p>
                    <a:p>
                      <a:endParaRPr lang="el-G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dirty="0" smtClean="0"/>
                        <a:t>ΜΗ ΣΤΑΘΕΡΟ ΜΕΓΕΘΟΣ</a:t>
                      </a:r>
                    </a:p>
                    <a:p>
                      <a:endParaRPr lang="el-GR" sz="1600" dirty="0"/>
                    </a:p>
                  </a:txBody>
                  <a:tcPr/>
                </a:tc>
              </a:tr>
              <a:tr h="736939">
                <a:tc>
                  <a:txBody>
                    <a:bodyPr/>
                    <a:lstStyle/>
                    <a:p>
                      <a:r>
                        <a:rPr lang="el-GR" sz="1600" dirty="0" smtClean="0"/>
                        <a:t>ΣΥΝΕΧΟΜΕΝΕΣ ΘΕΣΕΙΣ ΜΝΗΜΗΣ</a:t>
                      </a:r>
                      <a:endParaRPr lang="el-G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dirty="0" smtClean="0"/>
                        <a:t>ΣΥΝΕΧΟΜΕΝΕΣ ΘΕΣΕΙΣ ΜΝΗΜΗΣ</a:t>
                      </a:r>
                    </a:p>
                    <a:p>
                      <a:endParaRPr lang="el-G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dirty="0" smtClean="0"/>
                        <a:t>ΣΥΝΕΧΟΜΕΝΕΣ ΘΕΣΕΙΣ ΜΝΗΜΗΣ</a:t>
                      </a:r>
                    </a:p>
                    <a:p>
                      <a:endParaRPr lang="el-G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dirty="0" smtClean="0"/>
                        <a:t>ΜΗ ΣΥΝΕΧΟΜΕΝΕΣ ΘΕΣΕΙΣ ΜΝΗΜΗΣ</a:t>
                      </a:r>
                      <a:endParaRPr lang="el-G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dirty="0" smtClean="0"/>
                        <a:t>ΜΗ ΣΥΝΕΧΟΜΕΝΕΣ ΘΕΣΕΙΣ ΜΝΗΜΗΣ</a:t>
                      </a:r>
                    </a:p>
                    <a:p>
                      <a:endParaRPr lang="el-GR" sz="1600" dirty="0"/>
                    </a:p>
                  </a:txBody>
                  <a:tcPr/>
                </a:tc>
              </a:tr>
              <a:tr h="568496">
                <a:tc>
                  <a:txBody>
                    <a:bodyPr/>
                    <a:lstStyle/>
                    <a:p>
                      <a:r>
                        <a:rPr lang="el-GR" sz="1600" dirty="0" smtClean="0"/>
                        <a:t>ΔΕΔΟΜΕΝΑ ΙΔΙΟΥ ΤΥΠΟΥ</a:t>
                      </a:r>
                      <a:endParaRPr lang="el-G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dirty="0" smtClean="0"/>
                        <a:t>ΔΕΔΟΜΕΝΑ ΙΔΙΟΥ ΤΥΠΟΥ</a:t>
                      </a:r>
                    </a:p>
                    <a:p>
                      <a:endParaRPr lang="el-G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dirty="0" smtClean="0"/>
                        <a:t>ΔΕΔΟΜΕΝΑ ΙΔΙΟΥ ΤΥΠΟΥ</a:t>
                      </a:r>
                    </a:p>
                    <a:p>
                      <a:endParaRPr lang="el-G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dirty="0" smtClean="0"/>
                        <a:t>ΔΕΔΟΜΕΝΑ ΙΔΙΟΥ ΤΥΠΟΥ</a:t>
                      </a:r>
                    </a:p>
                    <a:p>
                      <a:endParaRPr lang="el-GR" sz="1600" dirty="0"/>
                    </a:p>
                  </a:txBody>
                  <a:tcPr/>
                </a:tc>
                <a:tc>
                  <a:txBody>
                    <a:bodyPr/>
                    <a:lstStyle/>
                    <a:p>
                      <a:endParaRPr lang="el-GR" sz="1600" dirty="0"/>
                    </a:p>
                  </a:txBody>
                  <a:tcPr/>
                </a:tc>
              </a:tr>
              <a:tr h="400053">
                <a:tc>
                  <a:txBody>
                    <a:bodyPr/>
                    <a:lstStyle/>
                    <a:p>
                      <a:r>
                        <a:rPr lang="el-GR" sz="1600" dirty="0" smtClean="0"/>
                        <a:t>ΣΤΑΤΙΚΗ ΔΟΜΗ</a:t>
                      </a:r>
                      <a:endParaRPr lang="el-G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dirty="0" smtClean="0"/>
                        <a:t>ΣΤΑΤΙΚΗ ΔΟΜΗ</a:t>
                      </a:r>
                    </a:p>
                    <a:p>
                      <a:endParaRPr lang="el-G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dirty="0" smtClean="0"/>
                        <a:t>ΣΤΑΤΙΚΗ ΔΟΜΗ</a:t>
                      </a:r>
                    </a:p>
                    <a:p>
                      <a:endParaRPr lang="el-GR" sz="1600" dirty="0"/>
                    </a:p>
                  </a:txBody>
                  <a:tcPr/>
                </a:tc>
                <a:tc>
                  <a:txBody>
                    <a:bodyPr/>
                    <a:lstStyle/>
                    <a:p>
                      <a:r>
                        <a:rPr lang="el-GR" sz="1600" dirty="0" smtClean="0"/>
                        <a:t>ΔΥΝΑΜΙΚΗ ΔΟΜΗ</a:t>
                      </a:r>
                      <a:endParaRPr lang="el-GR" sz="1600" dirty="0"/>
                    </a:p>
                  </a:txBody>
                  <a:tcPr/>
                </a:tc>
                <a:tc>
                  <a:txBody>
                    <a:bodyPr/>
                    <a:lstStyle/>
                    <a:p>
                      <a:r>
                        <a:rPr lang="el-GR" sz="1600" dirty="0" smtClean="0"/>
                        <a:t>ΔΥΝΑΜΙΚΗ ΔΟΜΗ</a:t>
                      </a:r>
                      <a:endParaRPr lang="el-GR" sz="1600" dirty="0"/>
                    </a:p>
                  </a:txBody>
                  <a:tcPr/>
                </a:tc>
              </a:tr>
              <a:tr h="905382">
                <a:tc>
                  <a:txBody>
                    <a:bodyPr/>
                    <a:lstStyle/>
                    <a:p>
                      <a:r>
                        <a:rPr lang="el-GR" sz="1600" dirty="0" smtClean="0"/>
                        <a:t>ΥΠΟΧΡΕΩΤΙΚΗ ΔΗΛΩΣΗ ΔΕΔΟΜΕΝΩΝ</a:t>
                      </a:r>
                      <a:endParaRPr lang="el-G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dirty="0" smtClean="0"/>
                        <a:t>ΥΠΟΧΡΕΩΤΙΚΗ ΔΗΛΩΣΗ ΔΕΔΟΜΕΝΩΝ</a:t>
                      </a:r>
                    </a:p>
                    <a:p>
                      <a:endParaRPr lang="el-G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dirty="0" smtClean="0"/>
                        <a:t>ΥΠΟΧΡΕΩΤΙΚΗ ΔΗΛΩΣΗ ΔΕΔΟΜΕΝΩΝ</a:t>
                      </a:r>
                    </a:p>
                    <a:p>
                      <a:endParaRPr lang="el-G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dirty="0" smtClean="0"/>
                        <a:t>ΜΗ ΥΠΟΧΡΕΩΤΙΚΗ ΔΗΛΩΣΗ ΔΕΔΟΜΕΝΩΝ</a:t>
                      </a:r>
                    </a:p>
                    <a:p>
                      <a:endParaRPr lang="el-GR" sz="1600" dirty="0" smtClean="0"/>
                    </a:p>
                    <a:p>
                      <a:endParaRPr lang="el-G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dirty="0" smtClean="0"/>
                        <a:t>ΜΗ ΥΠΟΧΡΕΩΤΙΚΗ ΔΗΛΩΣΗ ΔΕΔΟΜΕΝΩΝ</a:t>
                      </a:r>
                    </a:p>
                    <a:p>
                      <a:endParaRPr lang="el-GR" sz="1600" dirty="0" smtClean="0"/>
                    </a:p>
                    <a:p>
                      <a:endParaRPr lang="el-GR" sz="1600"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1000" fill="hold"/>
                                        <p:tgtEl>
                                          <p:spTgt spid="7"/>
                                        </p:tgtEl>
                                        <p:attrNameLst>
                                          <p:attrName>ppt_w</p:attrName>
                                        </p:attrNameLst>
                                      </p:cBhvr>
                                      <p:tavLst>
                                        <p:tav tm="0">
                                          <p:val>
                                            <p:strVal val="#ppt_w*0.70"/>
                                          </p:val>
                                        </p:tav>
                                        <p:tav tm="100000">
                                          <p:val>
                                            <p:strVal val="#ppt_w"/>
                                          </p:val>
                                        </p:tav>
                                      </p:tavLst>
                                    </p:anim>
                                    <p:anim calcmode="lin" valueType="num">
                                      <p:cBhvr>
                                        <p:cTn id="15" dur="1000" fill="hold"/>
                                        <p:tgtEl>
                                          <p:spTgt spid="7"/>
                                        </p:tgtEl>
                                        <p:attrNameLst>
                                          <p:attrName>ppt_h</p:attrName>
                                        </p:attrNameLst>
                                      </p:cBhvr>
                                      <p:tavLst>
                                        <p:tav tm="0">
                                          <p:val>
                                            <p:strVal val="#ppt_h"/>
                                          </p:val>
                                        </p:tav>
                                        <p:tav tm="100000">
                                          <p:val>
                                            <p:strVal val="#ppt_h"/>
                                          </p:val>
                                        </p:tav>
                                      </p:tavLst>
                                    </p:anim>
                                    <p:animEffect transition="in" filter="fade">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82594"/>
          </a:xfrm>
        </p:spPr>
        <p:txBody>
          <a:bodyPr>
            <a:normAutofit fontScale="90000"/>
          </a:bodyPr>
          <a:lstStyle/>
          <a:p>
            <a:r>
              <a:rPr lang="el-GR" b="1" dirty="0" smtClean="0">
                <a:solidFill>
                  <a:srgbClr val="FF0000"/>
                </a:solidFill>
                <a:latin typeface="Times New Roman" pitchFamily="18" charset="0"/>
                <a:cs typeface="Times New Roman" pitchFamily="18" charset="0"/>
              </a:rPr>
              <a:t>ΔΕΝΔΡΑ</a:t>
            </a:r>
            <a:endParaRPr lang="el-GR" b="1" dirty="0">
              <a:solidFill>
                <a:srgbClr val="FF0000"/>
              </a:solidFill>
              <a:latin typeface="Times New Roman" pitchFamily="18" charset="0"/>
              <a:cs typeface="Times New Roman" pitchFamily="18" charset="0"/>
            </a:endParaRPr>
          </a:p>
        </p:txBody>
      </p:sp>
      <p:sp>
        <p:nvSpPr>
          <p:cNvPr id="4" name="3 - Θέση περιεχομένου"/>
          <p:cNvSpPr>
            <a:spLocks noGrp="1"/>
          </p:cNvSpPr>
          <p:nvPr>
            <p:ph sz="half" idx="2"/>
          </p:nvPr>
        </p:nvSpPr>
        <p:spPr>
          <a:xfrm>
            <a:off x="457200" y="1000108"/>
            <a:ext cx="3686172" cy="5126055"/>
          </a:xfrm>
        </p:spPr>
        <p:txBody>
          <a:bodyPr>
            <a:normAutofit/>
          </a:bodyPr>
          <a:lstStyle/>
          <a:p>
            <a:r>
              <a:rPr lang="el-GR" sz="1500" dirty="0" smtClean="0"/>
              <a:t>Ένα </a:t>
            </a:r>
            <a:r>
              <a:rPr lang="el-GR" sz="1500" b="1" dirty="0"/>
              <a:t>δένδρο αποτελείται από </a:t>
            </a:r>
            <a:r>
              <a:rPr lang="el-GR" sz="1500" b="1" dirty="0" smtClean="0"/>
              <a:t>κόμβους , </a:t>
            </a:r>
            <a:r>
              <a:rPr lang="el-GR" sz="1500" dirty="0" smtClean="0"/>
              <a:t>οι </a:t>
            </a:r>
            <a:r>
              <a:rPr lang="el-GR" sz="1500" dirty="0"/>
              <a:t>οποίοι συνδέονται μεταξύ τους με ακμές</a:t>
            </a:r>
            <a:r>
              <a:rPr lang="el-GR" sz="1500" dirty="0" smtClean="0"/>
              <a:t>.</a:t>
            </a:r>
          </a:p>
          <a:p>
            <a:r>
              <a:rPr lang="el-GR" sz="1500" dirty="0"/>
              <a:t>Όταν δύο κόμβοι συνδέονται μεταξύ τους με μία ακμή, τότε ονομάζουμε «</a:t>
            </a:r>
            <a:r>
              <a:rPr lang="el-GR" sz="1500" b="1" dirty="0"/>
              <a:t>γονέα» τον κόμβο από </a:t>
            </a:r>
            <a:r>
              <a:rPr lang="el-GR" sz="1500" b="1" dirty="0" smtClean="0"/>
              <a:t>τον </a:t>
            </a:r>
            <a:r>
              <a:rPr lang="el-GR" sz="1500" dirty="0" smtClean="0"/>
              <a:t>οποίο </a:t>
            </a:r>
            <a:r>
              <a:rPr lang="el-GR" sz="1500" dirty="0"/>
              <a:t>ξεκινάει η ακμή και «</a:t>
            </a:r>
            <a:r>
              <a:rPr lang="el-GR" sz="1500" b="1" dirty="0"/>
              <a:t>παιδί» τον κόμβο στον οποίο καταλήγει η ακμή</a:t>
            </a:r>
            <a:r>
              <a:rPr lang="el-GR" sz="1500" b="1" dirty="0" smtClean="0"/>
              <a:t>.</a:t>
            </a:r>
          </a:p>
          <a:p>
            <a:r>
              <a:rPr lang="el-GR" sz="1500" dirty="0"/>
              <a:t>Ένας κόμβος μπορεί </a:t>
            </a:r>
            <a:r>
              <a:rPr lang="el-GR" sz="1500" dirty="0" smtClean="0"/>
              <a:t>να έχει </a:t>
            </a:r>
            <a:r>
              <a:rPr lang="el-GR" sz="1500" dirty="0"/>
              <a:t>κανένα, ένα ή περισσότερα παιδιά. </a:t>
            </a:r>
            <a:endParaRPr lang="el-GR" sz="1500" dirty="0" smtClean="0"/>
          </a:p>
          <a:p>
            <a:r>
              <a:rPr lang="el-GR" sz="1500" dirty="0" smtClean="0"/>
              <a:t>Όλοι </a:t>
            </a:r>
            <a:r>
              <a:rPr lang="el-GR" sz="1500" dirty="0"/>
              <a:t>οι κόμβοι, εκτός από έναν, έχουν ακριβώς έναν γονέα. </a:t>
            </a:r>
            <a:endParaRPr lang="el-GR" sz="1500" dirty="0" smtClean="0"/>
          </a:p>
          <a:p>
            <a:r>
              <a:rPr lang="el-GR" sz="1500" dirty="0" smtClean="0"/>
              <a:t>Ο κόμβος </a:t>
            </a:r>
            <a:r>
              <a:rPr lang="el-GR" sz="1500" dirty="0"/>
              <a:t>χωρίς γονέα ονομάζεται </a:t>
            </a:r>
            <a:r>
              <a:rPr lang="el-GR" sz="1500" b="1" dirty="0"/>
              <a:t>«ρίζα» (</a:t>
            </a:r>
            <a:r>
              <a:rPr lang="el-GR" sz="1500" b="1" dirty="0" err="1"/>
              <a:t>root</a:t>
            </a:r>
            <a:r>
              <a:rPr lang="el-GR" sz="1500" b="1" dirty="0"/>
              <a:t>) </a:t>
            </a:r>
            <a:r>
              <a:rPr lang="el-GR" sz="1500" dirty="0"/>
              <a:t>και βρίσκεται στην κορυφή του δένδρου. </a:t>
            </a:r>
            <a:endParaRPr lang="el-GR" sz="1500" dirty="0" smtClean="0"/>
          </a:p>
          <a:p>
            <a:r>
              <a:rPr lang="el-GR" sz="1500" dirty="0" smtClean="0"/>
              <a:t>Κόμβοι </a:t>
            </a:r>
            <a:r>
              <a:rPr lang="el-GR" sz="1500" dirty="0"/>
              <a:t>με </a:t>
            </a:r>
            <a:r>
              <a:rPr lang="el-GR" sz="1500" dirty="0" smtClean="0"/>
              <a:t>τον ίδιο </a:t>
            </a:r>
            <a:r>
              <a:rPr lang="el-GR" sz="1500" dirty="0"/>
              <a:t>γονέα ονομάζονται </a:t>
            </a:r>
            <a:r>
              <a:rPr lang="el-GR" sz="1500" b="1" dirty="0"/>
              <a:t>«αδέλφια». </a:t>
            </a:r>
            <a:endParaRPr lang="el-GR" sz="1500" b="1" dirty="0" smtClean="0"/>
          </a:p>
          <a:p>
            <a:r>
              <a:rPr lang="el-GR" sz="1500" dirty="0" smtClean="0"/>
              <a:t>Οι </a:t>
            </a:r>
            <a:r>
              <a:rPr lang="el-GR" sz="1500" dirty="0"/>
              <a:t>κόμβοι χωρίς παιδιά ονομάζονται </a:t>
            </a:r>
            <a:r>
              <a:rPr lang="el-GR" sz="1500" b="1" dirty="0"/>
              <a:t>«φύλλα».</a:t>
            </a:r>
            <a:endParaRPr lang="el-GR" sz="1500" b="1" dirty="0" smtClean="0"/>
          </a:p>
          <a:p>
            <a:endParaRPr lang="el-GR" dirty="0"/>
          </a:p>
        </p:txBody>
      </p:sp>
      <p:sp>
        <p:nvSpPr>
          <p:cNvPr id="6" name="5 - Θέση περιεχομένου"/>
          <p:cNvSpPr>
            <a:spLocks noGrp="1"/>
          </p:cNvSpPr>
          <p:nvPr>
            <p:ph sz="quarter" idx="4"/>
          </p:nvPr>
        </p:nvSpPr>
        <p:spPr>
          <a:xfrm>
            <a:off x="4143372" y="928670"/>
            <a:ext cx="4543429" cy="5643601"/>
          </a:xfrm>
          <a:gradFill>
            <a:gsLst>
              <a:gs pos="0">
                <a:srgbClr val="FBEAC7"/>
              </a:gs>
              <a:gs pos="17999">
                <a:srgbClr val="FEE7F2"/>
              </a:gs>
              <a:gs pos="36000">
                <a:srgbClr val="FAC77D"/>
              </a:gs>
              <a:gs pos="61000">
                <a:srgbClr val="FBA97D"/>
              </a:gs>
              <a:gs pos="82001">
                <a:srgbClr val="FBD49C"/>
              </a:gs>
              <a:gs pos="100000">
                <a:srgbClr val="FEE7F2"/>
              </a:gs>
            </a:gsLst>
            <a:lin ang="5400000" scaled="0"/>
          </a:gradFill>
          <a:ln>
            <a:noFill/>
            <a:tailEnd type="arrow"/>
          </a:ln>
        </p:spPr>
        <p:style>
          <a:lnRef idx="1">
            <a:schemeClr val="accent1"/>
          </a:lnRef>
          <a:fillRef idx="0">
            <a:schemeClr val="accent1"/>
          </a:fillRef>
          <a:effectRef idx="0">
            <a:schemeClr val="accent1"/>
          </a:effectRef>
          <a:fontRef idx="minor">
            <a:schemeClr val="tx1"/>
          </a:fontRef>
        </p:style>
        <p:txBody>
          <a:bodyPr>
            <a:normAutofit fontScale="32500" lnSpcReduction="20000"/>
          </a:bodyPr>
          <a:lstStyle/>
          <a:p>
            <a:r>
              <a:rPr lang="el-GR" sz="3500" dirty="0"/>
              <a:t>Ένα </a:t>
            </a:r>
            <a:r>
              <a:rPr lang="el-GR" sz="3500" b="1" dirty="0"/>
              <a:t>δένδρο (</a:t>
            </a:r>
            <a:r>
              <a:rPr lang="el-GR" sz="3500" b="1" dirty="0" err="1"/>
              <a:t>tree</a:t>
            </a:r>
            <a:r>
              <a:rPr lang="el-GR" sz="3500" b="1" dirty="0"/>
              <a:t>) είναι </a:t>
            </a:r>
            <a:r>
              <a:rPr lang="el-GR" sz="3500" b="1" dirty="0" smtClean="0"/>
              <a:t>μία </a:t>
            </a:r>
            <a:r>
              <a:rPr lang="el-GR" sz="3500" b="1" dirty="0" smtClean="0">
                <a:solidFill>
                  <a:srgbClr val="FF0000"/>
                </a:solidFill>
              </a:rPr>
              <a:t>μη γραμμική δομή </a:t>
            </a:r>
            <a:r>
              <a:rPr lang="el-GR" sz="3500" b="1" dirty="0"/>
              <a:t>που αποτελείται από ένα σύνολο κόμβων και ένα </a:t>
            </a:r>
            <a:r>
              <a:rPr lang="el-GR" sz="3500" b="1" dirty="0" smtClean="0"/>
              <a:t>σύνολο </a:t>
            </a:r>
            <a:r>
              <a:rPr lang="el-GR" sz="3500" b="1" dirty="0"/>
              <a:t>ακμών μεταξύ των κόμβων με βάση τους εξής κανόνες</a:t>
            </a:r>
            <a:r>
              <a:rPr lang="el-GR" sz="3500" dirty="0" smtClean="0"/>
              <a:t>:</a:t>
            </a:r>
            <a:endParaRPr lang="en-US" sz="3500" dirty="0" smtClean="0"/>
          </a:p>
          <a:p>
            <a:r>
              <a:rPr lang="el-GR" sz="2900" dirty="0" smtClean="0"/>
              <a:t>• </a:t>
            </a:r>
            <a:r>
              <a:rPr lang="el-GR" sz="3500" dirty="0"/>
              <a:t>Υπάρχει ένας ξεχωριστός κόμβος που ονομάζεται </a:t>
            </a:r>
            <a:r>
              <a:rPr lang="el-GR" sz="3500" b="1" dirty="0"/>
              <a:t>ρίζα</a:t>
            </a:r>
            <a:r>
              <a:rPr lang="el-GR" sz="3500" dirty="0"/>
              <a:t>. Αυτός είναι ένας κόμβος χωρίς </a:t>
            </a:r>
            <a:r>
              <a:rPr lang="el-GR" sz="3500" dirty="0" smtClean="0"/>
              <a:t>γονέα</a:t>
            </a:r>
            <a:r>
              <a:rPr lang="el-GR" sz="3500" dirty="0"/>
              <a:t>.</a:t>
            </a:r>
          </a:p>
          <a:p>
            <a:r>
              <a:rPr lang="el-GR" sz="2900" dirty="0"/>
              <a:t>• </a:t>
            </a:r>
            <a:r>
              <a:rPr lang="el-GR" sz="3500" dirty="0"/>
              <a:t>Για κάθε κόμβο </a:t>
            </a:r>
            <a:r>
              <a:rPr lang="en-US" sz="3500" dirty="0" smtClean="0"/>
              <a:t>C</a:t>
            </a:r>
            <a:r>
              <a:rPr lang="el-GR" sz="3500" dirty="0" smtClean="0"/>
              <a:t>, </a:t>
            </a:r>
            <a:r>
              <a:rPr lang="el-GR" sz="3500" dirty="0"/>
              <a:t>εκτός από τη ρίζα, υπάρχει μόνο μια ακμή που καταλήγει στον κόμβο </a:t>
            </a:r>
            <a:r>
              <a:rPr lang="el-GR" sz="3500" dirty="0" smtClean="0"/>
              <a:t>αυτόν ξεκινώντας </a:t>
            </a:r>
            <a:r>
              <a:rPr lang="el-GR" sz="3500" dirty="0"/>
              <a:t>από κάποιον άλλον κόμβο </a:t>
            </a:r>
            <a:r>
              <a:rPr lang="en-US" sz="3500" dirty="0" smtClean="0"/>
              <a:t>P</a:t>
            </a:r>
            <a:r>
              <a:rPr lang="el-GR" sz="3500" dirty="0" smtClean="0"/>
              <a:t>. </a:t>
            </a:r>
            <a:r>
              <a:rPr lang="el-GR" sz="3500" dirty="0"/>
              <a:t>Ο κόμβος p ονομάζεται γονέας του </a:t>
            </a:r>
            <a:r>
              <a:rPr lang="en-US" sz="3500" dirty="0" smtClean="0"/>
              <a:t>C</a:t>
            </a:r>
            <a:r>
              <a:rPr lang="el-GR" sz="3500" dirty="0" smtClean="0"/>
              <a:t> </a:t>
            </a:r>
            <a:r>
              <a:rPr lang="el-GR" sz="3500" dirty="0"/>
              <a:t>και ο κόμβος </a:t>
            </a:r>
            <a:r>
              <a:rPr lang="en-US" sz="3500" dirty="0" smtClean="0"/>
              <a:t>C </a:t>
            </a:r>
            <a:r>
              <a:rPr lang="el-GR" sz="3500" dirty="0" smtClean="0"/>
              <a:t>παιδί </a:t>
            </a:r>
            <a:r>
              <a:rPr lang="el-GR" sz="3500" dirty="0"/>
              <a:t>του </a:t>
            </a:r>
            <a:r>
              <a:rPr lang="en-US" sz="3500" dirty="0"/>
              <a:t>p</a:t>
            </a:r>
            <a:r>
              <a:rPr lang="en-US" sz="3500" dirty="0" smtClean="0"/>
              <a:t>.</a:t>
            </a:r>
            <a:endParaRPr lang="el-GR" sz="3500" dirty="0" smtClean="0"/>
          </a:p>
          <a:p>
            <a:endParaRPr lang="en-US" sz="3500" dirty="0" smtClean="0"/>
          </a:p>
          <a:p>
            <a:endParaRPr lang="el-GR" dirty="0" smtClean="0"/>
          </a:p>
          <a:p>
            <a:endParaRPr lang="en-US" dirty="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n-US" sz="3000" dirty="0" smtClean="0"/>
          </a:p>
          <a:p>
            <a:endParaRPr lang="en-US" sz="3000" dirty="0" smtClean="0"/>
          </a:p>
          <a:p>
            <a:endParaRPr lang="en-US" sz="3000" dirty="0" smtClean="0"/>
          </a:p>
          <a:p>
            <a:endParaRPr lang="el-GR" sz="3000" dirty="0" smtClean="0"/>
          </a:p>
          <a:p>
            <a:endParaRPr lang="el-GR" sz="3000" dirty="0" smtClean="0"/>
          </a:p>
          <a:p>
            <a:endParaRPr lang="el-GR" sz="3000" dirty="0" smtClean="0"/>
          </a:p>
          <a:p>
            <a:endParaRPr lang="el-GR" sz="3000" dirty="0" smtClean="0"/>
          </a:p>
          <a:p>
            <a:endParaRPr lang="el-GR" sz="3000" dirty="0" smtClean="0"/>
          </a:p>
          <a:p>
            <a:r>
              <a:rPr lang="el-GR" sz="3000" dirty="0" smtClean="0"/>
              <a:t>• </a:t>
            </a:r>
            <a:r>
              <a:rPr lang="el-GR" sz="3500" dirty="0"/>
              <a:t>Για κάθε κόμβο υπάρχει μία μοναδική διαδρομή, δηλαδή, μια ακολουθία διαδοχικών ακμών</a:t>
            </a:r>
            <a:r>
              <a:rPr lang="el-GR" sz="3500" dirty="0" smtClean="0"/>
              <a:t>, που </a:t>
            </a:r>
            <a:r>
              <a:rPr lang="el-GR" sz="3500" dirty="0"/>
              <a:t>ξεκινάει από τη ρίζα και τερματίζει σε αυτόν τον κόμβο</a:t>
            </a:r>
            <a:r>
              <a:rPr lang="el-GR" sz="3500" dirty="0" smtClean="0"/>
              <a:t>.</a:t>
            </a:r>
            <a:endParaRPr lang="el-GR" sz="3500" dirty="0"/>
          </a:p>
          <a:p>
            <a:r>
              <a:rPr lang="el-GR" sz="3500" dirty="0"/>
              <a:t>Δένδρο θεωρούμε και το κενό δένδρο, δηλαδή το δένδρο που δεν έχει ούτε κόμβους, ούτε </a:t>
            </a:r>
            <a:r>
              <a:rPr lang="el-GR" sz="3500" dirty="0" smtClean="0"/>
              <a:t>ακμές</a:t>
            </a:r>
            <a:r>
              <a:rPr lang="el-GR" sz="3500" dirty="0"/>
              <a:t>. Το κενό δένδρο είναι το μόνο δένδρο </a:t>
            </a:r>
            <a:r>
              <a:rPr lang="el-GR" sz="3500" dirty="0" smtClean="0"/>
              <a:t>χωρίς </a:t>
            </a:r>
            <a:r>
              <a:rPr lang="el-GR" sz="3500" dirty="0"/>
              <a:t>ρίζα</a:t>
            </a:r>
            <a:r>
              <a:rPr lang="el-GR" sz="3500" dirty="0" smtClean="0"/>
              <a:t>.</a:t>
            </a:r>
          </a:p>
          <a:p>
            <a:endParaRPr lang="el-GR" sz="3500" dirty="0" smtClean="0"/>
          </a:p>
          <a:p>
            <a:r>
              <a:rPr lang="el-GR" sz="3500" dirty="0" smtClean="0">
                <a:solidFill>
                  <a:srgbClr val="FF0000"/>
                </a:solidFill>
              </a:rPr>
              <a:t>Θυμίζουμε  σε μια γραμμική δομή μετά από κάθε στοιχείο ακολουθεί ένα άλλο. Στα δένδρα μετά από ένα στοιχείο μπορεί να ακολουθεί ένα ,δύο ή περισσότερα στοιχεία.</a:t>
            </a:r>
            <a:endParaRPr lang="el-GR" sz="3500" dirty="0">
              <a:solidFill>
                <a:srgbClr val="FF0000"/>
              </a:solidFill>
            </a:endParaRPr>
          </a:p>
        </p:txBody>
      </p:sp>
      <p:grpSp>
        <p:nvGrpSpPr>
          <p:cNvPr id="35" name="34 - Ομάδα"/>
          <p:cNvGrpSpPr/>
          <p:nvPr/>
        </p:nvGrpSpPr>
        <p:grpSpPr>
          <a:xfrm>
            <a:off x="4429124" y="2428868"/>
            <a:ext cx="4000528" cy="2000264"/>
            <a:chOff x="4572000" y="2714620"/>
            <a:chExt cx="4000528" cy="2000264"/>
          </a:xfrm>
        </p:grpSpPr>
        <p:sp>
          <p:nvSpPr>
            <p:cNvPr id="8" name="7 - Έλλειψη"/>
            <p:cNvSpPr/>
            <p:nvPr/>
          </p:nvSpPr>
          <p:spPr>
            <a:xfrm>
              <a:off x="5786446" y="3357562"/>
              <a:ext cx="214314"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rgbClr val="FF0000"/>
                  </a:solidFill>
                </a:rPr>
                <a:t>P</a:t>
              </a:r>
              <a:endParaRPr lang="el-GR" dirty="0">
                <a:solidFill>
                  <a:srgbClr val="FF0000"/>
                </a:solidFill>
              </a:endParaRPr>
            </a:p>
          </p:txBody>
        </p:sp>
        <p:sp>
          <p:nvSpPr>
            <p:cNvPr id="18" name="17 - Έλλειψη"/>
            <p:cNvSpPr/>
            <p:nvPr/>
          </p:nvSpPr>
          <p:spPr>
            <a:xfrm>
              <a:off x="6429388" y="3000372"/>
              <a:ext cx="214314"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rgbClr val="FF0000"/>
                </a:solidFill>
              </a:endParaRPr>
            </a:p>
          </p:txBody>
        </p:sp>
        <p:sp>
          <p:nvSpPr>
            <p:cNvPr id="19" name="18 - Έλλειψη"/>
            <p:cNvSpPr/>
            <p:nvPr/>
          </p:nvSpPr>
          <p:spPr>
            <a:xfrm>
              <a:off x="5429256" y="3643314"/>
              <a:ext cx="214314"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rgbClr val="FF0000"/>
                  </a:solidFill>
                </a:rPr>
                <a:t>C</a:t>
              </a:r>
              <a:endParaRPr lang="el-GR" dirty="0">
                <a:solidFill>
                  <a:srgbClr val="FF0000"/>
                </a:solidFill>
              </a:endParaRPr>
            </a:p>
          </p:txBody>
        </p:sp>
        <p:sp>
          <p:nvSpPr>
            <p:cNvPr id="20" name="19 - Έλλειψη"/>
            <p:cNvSpPr/>
            <p:nvPr/>
          </p:nvSpPr>
          <p:spPr>
            <a:xfrm>
              <a:off x="6072198" y="3643314"/>
              <a:ext cx="214314"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rgbClr val="FF0000"/>
                </a:solidFill>
              </a:endParaRPr>
            </a:p>
          </p:txBody>
        </p:sp>
        <p:sp>
          <p:nvSpPr>
            <p:cNvPr id="21" name="20 - Έλλειψη"/>
            <p:cNvSpPr/>
            <p:nvPr/>
          </p:nvSpPr>
          <p:spPr>
            <a:xfrm>
              <a:off x="7072330" y="3357562"/>
              <a:ext cx="214314"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rgbClr val="FF0000"/>
                </a:solidFill>
              </a:endParaRPr>
            </a:p>
          </p:txBody>
        </p:sp>
        <p:cxnSp>
          <p:nvCxnSpPr>
            <p:cNvPr id="23" name="22 - Ευθύγραμμο βέλος σύνδεσης"/>
            <p:cNvCxnSpPr>
              <a:stCxn id="8" idx="2"/>
              <a:endCxn id="19" idx="7"/>
            </p:cNvCxnSpPr>
            <p:nvPr/>
          </p:nvCxnSpPr>
          <p:spPr>
            <a:xfrm rot="10800000" flipV="1">
              <a:off x="5612184" y="3464718"/>
              <a:ext cx="174262" cy="20998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23 - Ευθύγραμμο βέλος σύνδεσης"/>
            <p:cNvCxnSpPr>
              <a:endCxn id="8" idx="7"/>
            </p:cNvCxnSpPr>
            <p:nvPr/>
          </p:nvCxnSpPr>
          <p:spPr>
            <a:xfrm rot="10800000" flipV="1">
              <a:off x="5969374" y="3143248"/>
              <a:ext cx="491400" cy="24570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25 - Ευθύγραμμο βέλος σύνδεσης"/>
            <p:cNvCxnSpPr>
              <a:endCxn id="21" idx="1"/>
            </p:cNvCxnSpPr>
            <p:nvPr/>
          </p:nvCxnSpPr>
          <p:spPr>
            <a:xfrm rot="16200000" flipH="1">
              <a:off x="6755192" y="3040424"/>
              <a:ext cx="205648" cy="491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28 - Έλλειψη"/>
            <p:cNvSpPr/>
            <p:nvPr/>
          </p:nvSpPr>
          <p:spPr>
            <a:xfrm>
              <a:off x="5786446" y="4000504"/>
              <a:ext cx="214314"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rgbClr val="FF0000"/>
                </a:solidFill>
              </a:endParaRPr>
            </a:p>
          </p:txBody>
        </p:sp>
        <p:sp>
          <p:nvSpPr>
            <p:cNvPr id="30" name="29 - Έλλειψη"/>
            <p:cNvSpPr/>
            <p:nvPr/>
          </p:nvSpPr>
          <p:spPr>
            <a:xfrm>
              <a:off x="6357950" y="4000504"/>
              <a:ext cx="214314"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rgbClr val="FF0000"/>
                </a:solidFill>
              </a:endParaRPr>
            </a:p>
          </p:txBody>
        </p:sp>
        <p:sp>
          <p:nvSpPr>
            <p:cNvPr id="31" name="30 - Έλλειψη"/>
            <p:cNvSpPr/>
            <p:nvPr/>
          </p:nvSpPr>
          <p:spPr>
            <a:xfrm>
              <a:off x="7072330" y="4143380"/>
              <a:ext cx="214314"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rgbClr val="FF0000"/>
                </a:solidFill>
              </a:endParaRPr>
            </a:p>
          </p:txBody>
        </p:sp>
        <p:sp>
          <p:nvSpPr>
            <p:cNvPr id="32" name="31 - Έλλειψη"/>
            <p:cNvSpPr/>
            <p:nvPr/>
          </p:nvSpPr>
          <p:spPr>
            <a:xfrm>
              <a:off x="7072330" y="3714752"/>
              <a:ext cx="214314"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rgbClr val="C00000"/>
                  </a:solidFill>
                </a:rPr>
                <a:t>Z</a:t>
              </a:r>
              <a:endParaRPr lang="el-GR" sz="1200" dirty="0">
                <a:solidFill>
                  <a:srgbClr val="C00000"/>
                </a:solidFill>
              </a:endParaRPr>
            </a:p>
          </p:txBody>
        </p:sp>
        <p:sp>
          <p:nvSpPr>
            <p:cNvPr id="33" name="32 - Έλλειψη"/>
            <p:cNvSpPr/>
            <p:nvPr/>
          </p:nvSpPr>
          <p:spPr>
            <a:xfrm>
              <a:off x="6715140" y="3714752"/>
              <a:ext cx="214314"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rgbClr val="FF0000"/>
                </a:solidFill>
              </a:endParaRPr>
            </a:p>
          </p:txBody>
        </p:sp>
        <p:sp>
          <p:nvSpPr>
            <p:cNvPr id="34" name="33 - Έλλειψη"/>
            <p:cNvSpPr/>
            <p:nvPr/>
          </p:nvSpPr>
          <p:spPr>
            <a:xfrm>
              <a:off x="7500958" y="3714752"/>
              <a:ext cx="214314"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rgbClr val="FF0000"/>
                </a:solidFill>
              </a:endParaRPr>
            </a:p>
          </p:txBody>
        </p:sp>
        <p:cxnSp>
          <p:nvCxnSpPr>
            <p:cNvPr id="36" name="35 - Ευθύγραμμο βέλος σύνδεσης"/>
            <p:cNvCxnSpPr>
              <a:stCxn id="32" idx="4"/>
            </p:cNvCxnSpPr>
            <p:nvPr/>
          </p:nvCxnSpPr>
          <p:spPr>
            <a:xfrm rot="5400000">
              <a:off x="7072330" y="4036223"/>
              <a:ext cx="214314"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40 - Ευθύγραμμο βέλος σύνδεσης"/>
            <p:cNvCxnSpPr>
              <a:endCxn id="20" idx="1"/>
            </p:cNvCxnSpPr>
            <p:nvPr/>
          </p:nvCxnSpPr>
          <p:spPr>
            <a:xfrm rot="16200000" flipH="1">
              <a:off x="5965041" y="3536157"/>
              <a:ext cx="174262" cy="1028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43 - Ευθύγραμμο βέλος σύνδεσης"/>
            <p:cNvCxnSpPr/>
            <p:nvPr/>
          </p:nvCxnSpPr>
          <p:spPr>
            <a:xfrm rot="10800000" flipV="1">
              <a:off x="5929322" y="3786190"/>
              <a:ext cx="174262" cy="20998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44 - Ευθύγραμμο βέλος σύνδεσης"/>
            <p:cNvCxnSpPr>
              <a:stCxn id="20" idx="5"/>
            </p:cNvCxnSpPr>
            <p:nvPr/>
          </p:nvCxnSpPr>
          <p:spPr>
            <a:xfrm rot="16200000" flipH="1">
              <a:off x="6255126" y="3826242"/>
              <a:ext cx="174263" cy="17426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52 - Ευθύγραμμο βέλος σύνδεσης"/>
            <p:cNvCxnSpPr/>
            <p:nvPr/>
          </p:nvCxnSpPr>
          <p:spPr>
            <a:xfrm rot="10800000" flipV="1">
              <a:off x="6858016" y="3500438"/>
              <a:ext cx="245700" cy="21431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5" name="54 - Ευθύγραμμο βέλος σύνδεσης"/>
            <p:cNvCxnSpPr/>
            <p:nvPr/>
          </p:nvCxnSpPr>
          <p:spPr>
            <a:xfrm>
              <a:off x="7246592" y="3500438"/>
              <a:ext cx="325804" cy="21431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9" name="58 - Ευθύγραμμο βέλος σύνδεσης"/>
            <p:cNvCxnSpPr>
              <a:stCxn id="21" idx="4"/>
              <a:endCxn id="32" idx="0"/>
            </p:cNvCxnSpPr>
            <p:nvPr/>
          </p:nvCxnSpPr>
          <p:spPr>
            <a:xfrm rot="5400000">
              <a:off x="7108049" y="3643314"/>
              <a:ext cx="142876"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3" name="62 - Επεξήγηση με παραλληλόγραμμο"/>
            <p:cNvSpPr/>
            <p:nvPr/>
          </p:nvSpPr>
          <p:spPr>
            <a:xfrm>
              <a:off x="6786578" y="2714620"/>
              <a:ext cx="571504" cy="214314"/>
            </a:xfrm>
            <a:prstGeom prst="wedgeRectCallout">
              <a:avLst>
                <a:gd name="adj1" fmla="val -82893"/>
                <a:gd name="adj2" fmla="val 101287"/>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PIZA</a:t>
              </a:r>
              <a:endParaRPr lang="el-GR" sz="1200" dirty="0">
                <a:solidFill>
                  <a:schemeClr val="tx1"/>
                </a:solidFill>
              </a:endParaRPr>
            </a:p>
          </p:txBody>
        </p:sp>
        <p:sp>
          <p:nvSpPr>
            <p:cNvPr id="64" name="63 - Επεξήγηση με παραλληλόγραμμο"/>
            <p:cNvSpPr/>
            <p:nvPr/>
          </p:nvSpPr>
          <p:spPr>
            <a:xfrm>
              <a:off x="4572000" y="3500438"/>
              <a:ext cx="571504" cy="357190"/>
            </a:xfrm>
            <a:prstGeom prst="wedgeRectCallout">
              <a:avLst>
                <a:gd name="adj1" fmla="val 96500"/>
                <a:gd name="adj2" fmla="val 18539"/>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Παιδί του </a:t>
              </a:r>
              <a:r>
                <a:rPr lang="en-US" sz="1200" dirty="0" smtClean="0">
                  <a:solidFill>
                    <a:schemeClr val="tx1"/>
                  </a:solidFill>
                </a:rPr>
                <a:t>p</a:t>
              </a:r>
              <a:endParaRPr lang="el-GR" sz="1200" dirty="0">
                <a:solidFill>
                  <a:schemeClr val="tx1"/>
                </a:solidFill>
              </a:endParaRPr>
            </a:p>
          </p:txBody>
        </p:sp>
        <p:sp>
          <p:nvSpPr>
            <p:cNvPr id="65" name="64 - Επεξήγηση με παραλληλόγραμμο"/>
            <p:cNvSpPr/>
            <p:nvPr/>
          </p:nvSpPr>
          <p:spPr>
            <a:xfrm>
              <a:off x="4786314" y="2928934"/>
              <a:ext cx="714380" cy="357190"/>
            </a:xfrm>
            <a:prstGeom prst="wedgeRectCallout">
              <a:avLst>
                <a:gd name="adj1" fmla="val 92298"/>
                <a:gd name="adj2" fmla="val 63362"/>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Γονέας του </a:t>
              </a:r>
              <a:r>
                <a:rPr lang="en-US" sz="1200" dirty="0" smtClean="0">
                  <a:solidFill>
                    <a:schemeClr val="tx1"/>
                  </a:solidFill>
                </a:rPr>
                <a:t>C</a:t>
              </a:r>
              <a:endParaRPr lang="el-GR" sz="1200" dirty="0">
                <a:solidFill>
                  <a:schemeClr val="tx1"/>
                </a:solidFill>
              </a:endParaRPr>
            </a:p>
          </p:txBody>
        </p:sp>
        <p:sp>
          <p:nvSpPr>
            <p:cNvPr id="66" name="65 - Επεξήγηση με παραλληλόγραμμο"/>
            <p:cNvSpPr/>
            <p:nvPr/>
          </p:nvSpPr>
          <p:spPr>
            <a:xfrm>
              <a:off x="7786710" y="2928934"/>
              <a:ext cx="785818" cy="357190"/>
            </a:xfrm>
            <a:prstGeom prst="wedgeRectCallout">
              <a:avLst>
                <a:gd name="adj1" fmla="val -58151"/>
                <a:gd name="adj2" fmla="val 171104"/>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Αδέλφια του </a:t>
              </a:r>
              <a:r>
                <a:rPr lang="en-US" sz="1200" dirty="0" smtClean="0">
                  <a:solidFill>
                    <a:schemeClr val="tx1"/>
                  </a:solidFill>
                </a:rPr>
                <a:t>Z</a:t>
              </a:r>
              <a:endParaRPr lang="el-GR" sz="1200" dirty="0">
                <a:solidFill>
                  <a:schemeClr val="tx1"/>
                </a:solidFill>
              </a:endParaRPr>
            </a:p>
          </p:txBody>
        </p:sp>
        <p:sp>
          <p:nvSpPr>
            <p:cNvPr id="68" name="67 - Επεξήγηση με σύννεφο"/>
            <p:cNvSpPr/>
            <p:nvPr/>
          </p:nvSpPr>
          <p:spPr>
            <a:xfrm>
              <a:off x="4714876" y="4357694"/>
              <a:ext cx="1000132" cy="357190"/>
            </a:xfrm>
            <a:prstGeom prst="cloudCallout">
              <a:avLst>
                <a:gd name="adj1" fmla="val 57666"/>
                <a:gd name="adj2" fmla="val -101055"/>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200" dirty="0" smtClean="0">
                  <a:solidFill>
                    <a:schemeClr val="tx1"/>
                  </a:solidFill>
                </a:rPr>
                <a:t>φύλλα</a:t>
              </a:r>
              <a:endParaRPr lang="el-GR" sz="1200" dirty="0">
                <a:solidFill>
                  <a:schemeClr val="tx1"/>
                </a:solidFill>
              </a:endParaRPr>
            </a:p>
          </p:txBody>
        </p:sp>
        <p:sp>
          <p:nvSpPr>
            <p:cNvPr id="70" name="69 - Επεξήγηση με σύννεφο"/>
            <p:cNvSpPr/>
            <p:nvPr/>
          </p:nvSpPr>
          <p:spPr>
            <a:xfrm>
              <a:off x="6429388" y="4357694"/>
              <a:ext cx="500066" cy="285752"/>
            </a:xfrm>
            <a:prstGeom prst="cloudCallout">
              <a:avLst>
                <a:gd name="adj1" fmla="val -35609"/>
                <a:gd name="adj2" fmla="val -95883"/>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200" dirty="0">
                <a:solidFill>
                  <a:schemeClr val="tx1"/>
                </a:solidFill>
              </a:endParaRPr>
            </a:p>
          </p:txBody>
        </p:sp>
        <p:sp>
          <p:nvSpPr>
            <p:cNvPr id="71" name="70 - Επεξήγηση με σύννεφο"/>
            <p:cNvSpPr/>
            <p:nvPr/>
          </p:nvSpPr>
          <p:spPr>
            <a:xfrm>
              <a:off x="7786710" y="4286256"/>
              <a:ext cx="500066" cy="285752"/>
            </a:xfrm>
            <a:prstGeom prst="cloudCallout">
              <a:avLst>
                <a:gd name="adj1" fmla="val -159360"/>
                <a:gd name="adj2" fmla="val -44166"/>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200" dirty="0">
                <a:solidFill>
                  <a:schemeClr val="tx1"/>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p:cTn id="14"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p:cTn id="21" dur="10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4">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 calcmode="lin" valueType="num">
                                      <p:cBhvr>
                                        <p:cTn id="28" dur="1000" fill="hold"/>
                                        <p:tgtEl>
                                          <p:spTgt spid="4">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4">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4">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 calcmode="lin" valueType="num">
                                      <p:cBhvr>
                                        <p:cTn id="35" dur="1000" fill="hold"/>
                                        <p:tgtEl>
                                          <p:spTgt spid="4">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4">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4">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 calcmode="lin" valueType="num">
                                      <p:cBhvr>
                                        <p:cTn id="42" dur="1000" fill="hold"/>
                                        <p:tgtEl>
                                          <p:spTgt spid="4">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4">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4">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4">
                                            <p:txEl>
                                              <p:pRg st="6" end="6"/>
                                            </p:txEl>
                                          </p:spTgt>
                                        </p:tgtEl>
                                        <p:attrNameLst>
                                          <p:attrName>style.visibility</p:attrName>
                                        </p:attrNameLst>
                                      </p:cBhvr>
                                      <p:to>
                                        <p:strVal val="visible"/>
                                      </p:to>
                                    </p:set>
                                    <p:anim calcmode="lin" valueType="num">
                                      <p:cBhvr>
                                        <p:cTn id="49" dur="1000" fill="hold"/>
                                        <p:tgtEl>
                                          <p:spTgt spid="4">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4">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4">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6">
                                            <p:bg/>
                                          </p:spTgt>
                                        </p:tgtEl>
                                        <p:attrNameLst>
                                          <p:attrName>style.visibility</p:attrName>
                                        </p:attrNameLst>
                                      </p:cBhvr>
                                      <p:to>
                                        <p:strVal val="visible"/>
                                      </p:to>
                                    </p:set>
                                    <p:anim calcmode="lin" valueType="num">
                                      <p:cBhvr additive="base">
                                        <p:cTn id="56" dur="500" fill="hold"/>
                                        <p:tgtEl>
                                          <p:spTgt spid="6">
                                            <p:bg/>
                                          </p:spTgt>
                                        </p:tgtEl>
                                        <p:attrNameLst>
                                          <p:attrName>ppt_x</p:attrName>
                                        </p:attrNameLst>
                                      </p:cBhvr>
                                      <p:tavLst>
                                        <p:tav tm="0">
                                          <p:val>
                                            <p:strVal val="#ppt_x"/>
                                          </p:val>
                                        </p:tav>
                                        <p:tav tm="100000">
                                          <p:val>
                                            <p:strVal val="#ppt_x"/>
                                          </p:val>
                                        </p:tav>
                                      </p:tavLst>
                                    </p:anim>
                                    <p:anim calcmode="lin" valueType="num">
                                      <p:cBhvr additive="base">
                                        <p:cTn id="57"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stCondLst>
                                    <p:cond delay="0"/>
                                  </p:stCondLst>
                                  <p:childTnLst>
                                    <p:set>
                                      <p:cBhvr>
                                        <p:cTn id="61" dur="1" fill="hold">
                                          <p:stCondLst>
                                            <p:cond delay="0"/>
                                          </p:stCondLst>
                                        </p:cTn>
                                        <p:tgtEl>
                                          <p:spTgt spid="35"/>
                                        </p:tgtEl>
                                        <p:attrNameLst>
                                          <p:attrName>style.visibility</p:attrName>
                                        </p:attrNameLst>
                                      </p:cBhvr>
                                      <p:to>
                                        <p:strVal val="visible"/>
                                      </p:to>
                                    </p:set>
                                    <p:anim calcmode="lin" valueType="num">
                                      <p:cBhvr additive="base">
                                        <p:cTn id="62" dur="500" fill="hold"/>
                                        <p:tgtEl>
                                          <p:spTgt spid="35"/>
                                        </p:tgtEl>
                                        <p:attrNameLst>
                                          <p:attrName>ppt_x</p:attrName>
                                        </p:attrNameLst>
                                      </p:cBhvr>
                                      <p:tavLst>
                                        <p:tav tm="0">
                                          <p:val>
                                            <p:strVal val="#ppt_x"/>
                                          </p:val>
                                        </p:tav>
                                        <p:tav tm="100000">
                                          <p:val>
                                            <p:strVal val="#ppt_x"/>
                                          </p:val>
                                        </p:tav>
                                      </p:tavLst>
                                    </p:anim>
                                    <p:anim calcmode="lin" valueType="num">
                                      <p:cBhvr additive="base">
                                        <p:cTn id="63"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6">
                                            <p:txEl>
                                              <p:pRg st="0" end="0"/>
                                            </p:txEl>
                                          </p:spTgt>
                                        </p:tgtEl>
                                        <p:attrNameLst>
                                          <p:attrName>style.visibility</p:attrName>
                                        </p:attrNameLst>
                                      </p:cBhvr>
                                      <p:to>
                                        <p:strVal val="visible"/>
                                      </p:to>
                                    </p:set>
                                    <p:anim calcmode="lin" valueType="num">
                                      <p:cBhvr additive="base">
                                        <p:cTn id="68"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69"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grpId="0" nodeType="clickEffect">
                                  <p:stCondLst>
                                    <p:cond delay="0"/>
                                  </p:stCondLst>
                                  <p:childTnLst>
                                    <p:set>
                                      <p:cBhvr>
                                        <p:cTn id="73" dur="1" fill="hold">
                                          <p:stCondLst>
                                            <p:cond delay="0"/>
                                          </p:stCondLst>
                                        </p:cTn>
                                        <p:tgtEl>
                                          <p:spTgt spid="6">
                                            <p:txEl>
                                              <p:pRg st="1" end="1"/>
                                            </p:txEl>
                                          </p:spTgt>
                                        </p:tgtEl>
                                        <p:attrNameLst>
                                          <p:attrName>style.visibility</p:attrName>
                                        </p:attrNameLst>
                                      </p:cBhvr>
                                      <p:to>
                                        <p:strVal val="visible"/>
                                      </p:to>
                                    </p:set>
                                    <p:anim calcmode="lin" valueType="num">
                                      <p:cBhvr additive="base">
                                        <p:cTn id="74"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75"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6">
                                            <p:txEl>
                                              <p:pRg st="2" end="2"/>
                                            </p:txEl>
                                          </p:spTgt>
                                        </p:tgtEl>
                                        <p:attrNameLst>
                                          <p:attrName>style.visibility</p:attrName>
                                        </p:attrNameLst>
                                      </p:cBhvr>
                                      <p:to>
                                        <p:strVal val="visible"/>
                                      </p:to>
                                    </p:set>
                                    <p:anim calcmode="lin" valueType="num">
                                      <p:cBhvr additive="base">
                                        <p:cTn id="80"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81"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2" presetClass="entr" presetSubtype="4" fill="hold" grpId="0" nodeType="clickEffect">
                                  <p:stCondLst>
                                    <p:cond delay="0"/>
                                  </p:stCondLst>
                                  <p:childTnLst>
                                    <p:set>
                                      <p:cBhvr>
                                        <p:cTn id="85" dur="1" fill="hold">
                                          <p:stCondLst>
                                            <p:cond delay="0"/>
                                          </p:stCondLst>
                                        </p:cTn>
                                        <p:tgtEl>
                                          <p:spTgt spid="6">
                                            <p:txEl>
                                              <p:pRg st="21" end="21"/>
                                            </p:txEl>
                                          </p:spTgt>
                                        </p:tgtEl>
                                        <p:attrNameLst>
                                          <p:attrName>style.visibility</p:attrName>
                                        </p:attrNameLst>
                                      </p:cBhvr>
                                      <p:to>
                                        <p:strVal val="visible"/>
                                      </p:to>
                                    </p:set>
                                    <p:anim calcmode="lin" valueType="num">
                                      <p:cBhvr additive="base">
                                        <p:cTn id="86" dur="500" fill="hold"/>
                                        <p:tgtEl>
                                          <p:spTgt spid="6">
                                            <p:txEl>
                                              <p:pRg st="21" end="21"/>
                                            </p:txEl>
                                          </p:spTgt>
                                        </p:tgtEl>
                                        <p:attrNameLst>
                                          <p:attrName>ppt_x</p:attrName>
                                        </p:attrNameLst>
                                      </p:cBhvr>
                                      <p:tavLst>
                                        <p:tav tm="0">
                                          <p:val>
                                            <p:strVal val="#ppt_x"/>
                                          </p:val>
                                        </p:tav>
                                        <p:tav tm="100000">
                                          <p:val>
                                            <p:strVal val="#ppt_x"/>
                                          </p:val>
                                        </p:tav>
                                      </p:tavLst>
                                    </p:anim>
                                    <p:anim calcmode="lin" valueType="num">
                                      <p:cBhvr additive="base">
                                        <p:cTn id="87" dur="500" fill="hold"/>
                                        <p:tgtEl>
                                          <p:spTgt spid="6">
                                            <p:txEl>
                                              <p:pRg st="21" end="21"/>
                                            </p:txEl>
                                          </p:spTgt>
                                        </p:tgtEl>
                                        <p:attrNameLst>
                                          <p:attrName>ppt_y</p:attrName>
                                        </p:attrNameLst>
                                      </p:cBhvr>
                                      <p:tavLst>
                                        <p:tav tm="0">
                                          <p:val>
                                            <p:strVal val="1+#ppt_h/2"/>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2" presetClass="entr" presetSubtype="4" fill="hold" grpId="0" nodeType="clickEffect">
                                  <p:stCondLst>
                                    <p:cond delay="0"/>
                                  </p:stCondLst>
                                  <p:childTnLst>
                                    <p:set>
                                      <p:cBhvr>
                                        <p:cTn id="91" dur="1" fill="hold">
                                          <p:stCondLst>
                                            <p:cond delay="0"/>
                                          </p:stCondLst>
                                        </p:cTn>
                                        <p:tgtEl>
                                          <p:spTgt spid="6">
                                            <p:txEl>
                                              <p:pRg st="22" end="22"/>
                                            </p:txEl>
                                          </p:spTgt>
                                        </p:tgtEl>
                                        <p:attrNameLst>
                                          <p:attrName>style.visibility</p:attrName>
                                        </p:attrNameLst>
                                      </p:cBhvr>
                                      <p:to>
                                        <p:strVal val="visible"/>
                                      </p:to>
                                    </p:set>
                                    <p:anim calcmode="lin" valueType="num">
                                      <p:cBhvr additive="base">
                                        <p:cTn id="92" dur="500" fill="hold"/>
                                        <p:tgtEl>
                                          <p:spTgt spid="6">
                                            <p:txEl>
                                              <p:pRg st="22" end="22"/>
                                            </p:txEl>
                                          </p:spTgt>
                                        </p:tgtEl>
                                        <p:attrNameLst>
                                          <p:attrName>ppt_x</p:attrName>
                                        </p:attrNameLst>
                                      </p:cBhvr>
                                      <p:tavLst>
                                        <p:tav tm="0">
                                          <p:val>
                                            <p:strVal val="#ppt_x"/>
                                          </p:val>
                                        </p:tav>
                                        <p:tav tm="100000">
                                          <p:val>
                                            <p:strVal val="#ppt_x"/>
                                          </p:val>
                                        </p:tav>
                                      </p:tavLst>
                                    </p:anim>
                                    <p:anim calcmode="lin" valueType="num">
                                      <p:cBhvr additive="base">
                                        <p:cTn id="93" dur="500" fill="hold"/>
                                        <p:tgtEl>
                                          <p:spTgt spid="6">
                                            <p:txEl>
                                              <p:pRg st="22" end="22"/>
                                            </p:txEl>
                                          </p:spTgt>
                                        </p:tgtEl>
                                        <p:attrNameLst>
                                          <p:attrName>ppt_y</p:attrName>
                                        </p:attrNameLst>
                                      </p:cBhvr>
                                      <p:tavLst>
                                        <p:tav tm="0">
                                          <p:val>
                                            <p:strVal val="1+#ppt_h/2"/>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2" presetClass="entr" presetSubtype="4" fill="hold" grpId="0" nodeType="clickEffect">
                                  <p:stCondLst>
                                    <p:cond delay="0"/>
                                  </p:stCondLst>
                                  <p:childTnLst>
                                    <p:set>
                                      <p:cBhvr>
                                        <p:cTn id="97" dur="1" fill="hold">
                                          <p:stCondLst>
                                            <p:cond delay="0"/>
                                          </p:stCondLst>
                                        </p:cTn>
                                        <p:tgtEl>
                                          <p:spTgt spid="6">
                                            <p:txEl>
                                              <p:pRg st="24" end="24"/>
                                            </p:txEl>
                                          </p:spTgt>
                                        </p:tgtEl>
                                        <p:attrNameLst>
                                          <p:attrName>style.visibility</p:attrName>
                                        </p:attrNameLst>
                                      </p:cBhvr>
                                      <p:to>
                                        <p:strVal val="visible"/>
                                      </p:to>
                                    </p:set>
                                    <p:anim calcmode="lin" valueType="num">
                                      <p:cBhvr additive="base">
                                        <p:cTn id="98" dur="500" fill="hold"/>
                                        <p:tgtEl>
                                          <p:spTgt spid="6">
                                            <p:txEl>
                                              <p:pRg st="24" end="24"/>
                                            </p:txEl>
                                          </p:spTgt>
                                        </p:tgtEl>
                                        <p:attrNameLst>
                                          <p:attrName>ppt_x</p:attrName>
                                        </p:attrNameLst>
                                      </p:cBhvr>
                                      <p:tavLst>
                                        <p:tav tm="0">
                                          <p:val>
                                            <p:strVal val="#ppt_x"/>
                                          </p:val>
                                        </p:tav>
                                        <p:tav tm="100000">
                                          <p:val>
                                            <p:strVal val="#ppt_x"/>
                                          </p:val>
                                        </p:tav>
                                      </p:tavLst>
                                    </p:anim>
                                    <p:anim calcmode="lin" valueType="num">
                                      <p:cBhvr additive="base">
                                        <p:cTn id="99" dur="500" fill="hold"/>
                                        <p:tgtEl>
                                          <p:spTgt spid="6">
                                            <p:txEl>
                                              <p:pRg st="24" end="2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6" grpId="0" uiExpand="1" build="p"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Δομές που δεν είναι δένδρα</a:t>
            </a:r>
            <a:endParaRPr lang="el-GR" dirty="0"/>
          </a:p>
        </p:txBody>
      </p:sp>
      <p:grpSp>
        <p:nvGrpSpPr>
          <p:cNvPr id="40" name="39 - Ομάδα"/>
          <p:cNvGrpSpPr/>
          <p:nvPr/>
        </p:nvGrpSpPr>
        <p:grpSpPr>
          <a:xfrm>
            <a:off x="428596" y="1714488"/>
            <a:ext cx="3436420" cy="2928958"/>
            <a:chOff x="3000364" y="1500174"/>
            <a:chExt cx="3436420" cy="2928958"/>
          </a:xfrm>
        </p:grpSpPr>
        <p:sp>
          <p:nvSpPr>
            <p:cNvPr id="5" name="4 - Έλλειψη"/>
            <p:cNvSpPr/>
            <p:nvPr/>
          </p:nvSpPr>
          <p:spPr>
            <a:xfrm>
              <a:off x="4357686" y="1500174"/>
              <a:ext cx="793214" cy="85725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α</a:t>
              </a:r>
              <a:endParaRPr lang="el-GR" sz="1400" dirty="0">
                <a:solidFill>
                  <a:schemeClr val="tx1"/>
                </a:solidFill>
              </a:endParaRPr>
            </a:p>
          </p:txBody>
        </p:sp>
        <p:sp>
          <p:nvSpPr>
            <p:cNvPr id="6" name="5 - Έλλειψη"/>
            <p:cNvSpPr/>
            <p:nvPr/>
          </p:nvSpPr>
          <p:spPr>
            <a:xfrm>
              <a:off x="5643570" y="2571744"/>
              <a:ext cx="793214" cy="78581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γ</a:t>
              </a:r>
              <a:endParaRPr lang="el-GR" sz="1200" dirty="0">
                <a:solidFill>
                  <a:schemeClr val="tx1"/>
                </a:solidFill>
              </a:endParaRPr>
            </a:p>
          </p:txBody>
        </p:sp>
        <p:sp>
          <p:nvSpPr>
            <p:cNvPr id="7" name="6 - Έλλειψη"/>
            <p:cNvSpPr/>
            <p:nvPr/>
          </p:nvSpPr>
          <p:spPr>
            <a:xfrm>
              <a:off x="3000364" y="2500306"/>
              <a:ext cx="793214" cy="85725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β</a:t>
              </a:r>
              <a:endParaRPr lang="el-GR" sz="1200" dirty="0">
                <a:solidFill>
                  <a:schemeClr val="tx1"/>
                </a:solidFill>
              </a:endParaRPr>
            </a:p>
          </p:txBody>
        </p:sp>
        <p:cxnSp>
          <p:nvCxnSpPr>
            <p:cNvPr id="8" name="7 - Ευθύγραμμο βέλος σύνδεσης"/>
            <p:cNvCxnSpPr>
              <a:stCxn id="5" idx="3"/>
              <a:endCxn id="7" idx="7"/>
            </p:cNvCxnSpPr>
            <p:nvPr/>
          </p:nvCxnSpPr>
          <p:spPr>
            <a:xfrm rot="5400000">
              <a:off x="3878652" y="2030650"/>
              <a:ext cx="393960" cy="7964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 Ευθύγραμμο βέλος σύνδεσης"/>
            <p:cNvCxnSpPr>
              <a:stCxn id="5" idx="5"/>
              <a:endCxn id="6" idx="1"/>
            </p:cNvCxnSpPr>
            <p:nvPr/>
          </p:nvCxnSpPr>
          <p:spPr>
            <a:xfrm rot="16200000" flipH="1">
              <a:off x="5169767" y="2096857"/>
              <a:ext cx="454936" cy="7249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11 - Έλλειψη"/>
            <p:cNvSpPr/>
            <p:nvPr/>
          </p:nvSpPr>
          <p:spPr>
            <a:xfrm>
              <a:off x="4429124" y="3571876"/>
              <a:ext cx="793214" cy="85725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δ</a:t>
              </a:r>
              <a:endParaRPr lang="el-GR" sz="1200" dirty="0">
                <a:solidFill>
                  <a:schemeClr val="tx1"/>
                </a:solidFill>
              </a:endParaRPr>
            </a:p>
          </p:txBody>
        </p:sp>
        <p:cxnSp>
          <p:nvCxnSpPr>
            <p:cNvPr id="30" name="29 - Ευθύγραμμο βέλος σύνδεσης"/>
            <p:cNvCxnSpPr>
              <a:stCxn id="6" idx="3"/>
            </p:cNvCxnSpPr>
            <p:nvPr/>
          </p:nvCxnSpPr>
          <p:spPr>
            <a:xfrm rot="5400000">
              <a:off x="5215484" y="3170504"/>
              <a:ext cx="472273" cy="61622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cxnSp>
        <p:nvCxnSpPr>
          <p:cNvPr id="35" name="34 - Ευθύγραμμο βέλος σύνδεσης"/>
          <p:cNvCxnSpPr>
            <a:stCxn id="7" idx="5"/>
            <a:endCxn id="12" idx="1"/>
          </p:cNvCxnSpPr>
          <p:nvPr/>
        </p:nvCxnSpPr>
        <p:spPr>
          <a:xfrm rot="16200000" flipH="1">
            <a:off x="1306884" y="3245096"/>
            <a:ext cx="465398" cy="8678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22" name="21 - Ομάδα"/>
          <p:cNvGrpSpPr/>
          <p:nvPr/>
        </p:nvGrpSpPr>
        <p:grpSpPr>
          <a:xfrm>
            <a:off x="4786314" y="1928802"/>
            <a:ext cx="3436420" cy="1857388"/>
            <a:chOff x="4786314" y="1928802"/>
            <a:chExt cx="3436420" cy="1857388"/>
          </a:xfrm>
        </p:grpSpPr>
        <p:sp>
          <p:nvSpPr>
            <p:cNvPr id="47" name="46 - Έλλειψη"/>
            <p:cNvSpPr/>
            <p:nvPr/>
          </p:nvSpPr>
          <p:spPr>
            <a:xfrm>
              <a:off x="6215074" y="2928934"/>
              <a:ext cx="793214" cy="85725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δ</a:t>
              </a:r>
              <a:endParaRPr lang="el-GR" sz="1200" dirty="0">
                <a:solidFill>
                  <a:schemeClr val="tx1"/>
                </a:solidFill>
              </a:endParaRPr>
            </a:p>
          </p:txBody>
        </p:sp>
        <p:grpSp>
          <p:nvGrpSpPr>
            <p:cNvPr id="20" name="19 - Ομάδα"/>
            <p:cNvGrpSpPr/>
            <p:nvPr/>
          </p:nvGrpSpPr>
          <p:grpSpPr>
            <a:xfrm>
              <a:off x="4786314" y="1928802"/>
              <a:ext cx="3436420" cy="1214449"/>
              <a:chOff x="4786314" y="2857496"/>
              <a:chExt cx="3436420" cy="1214449"/>
            </a:xfrm>
          </p:grpSpPr>
          <p:sp>
            <p:nvSpPr>
              <p:cNvPr id="43" name="42 - Έλλειψη"/>
              <p:cNvSpPr/>
              <p:nvPr/>
            </p:nvSpPr>
            <p:spPr>
              <a:xfrm>
                <a:off x="7429520" y="2928934"/>
                <a:ext cx="793214" cy="78581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γ</a:t>
                </a:r>
                <a:endParaRPr lang="el-GR" sz="1200" dirty="0">
                  <a:solidFill>
                    <a:schemeClr val="tx1"/>
                  </a:solidFill>
                </a:endParaRPr>
              </a:p>
            </p:txBody>
          </p:sp>
          <p:sp>
            <p:nvSpPr>
              <p:cNvPr id="44" name="43 - Έλλειψη"/>
              <p:cNvSpPr/>
              <p:nvPr/>
            </p:nvSpPr>
            <p:spPr>
              <a:xfrm>
                <a:off x="4786314" y="2857496"/>
                <a:ext cx="793214" cy="85725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β</a:t>
                </a:r>
                <a:endParaRPr lang="el-GR" sz="1200" dirty="0">
                  <a:solidFill>
                    <a:schemeClr val="tx1"/>
                  </a:solidFill>
                </a:endParaRPr>
              </a:p>
            </p:txBody>
          </p:sp>
          <p:cxnSp>
            <p:nvCxnSpPr>
              <p:cNvPr id="48" name="47 - Ευθύγραμμο βέλος σύνδεσης"/>
              <p:cNvCxnSpPr>
                <a:stCxn id="43" idx="3"/>
              </p:cNvCxnSpPr>
              <p:nvPr/>
            </p:nvCxnSpPr>
            <p:spPr>
              <a:xfrm rot="5400000">
                <a:off x="7001434" y="3527694"/>
                <a:ext cx="472273" cy="61622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48 - Ευθύγραμμο βέλος σύνδεσης"/>
              <p:cNvCxnSpPr>
                <a:stCxn id="44" idx="5"/>
                <a:endCxn id="47" idx="1"/>
              </p:cNvCxnSpPr>
              <p:nvPr/>
            </p:nvCxnSpPr>
            <p:spPr>
              <a:xfrm rot="16200000" flipH="1">
                <a:off x="5700321" y="3352253"/>
                <a:ext cx="393960" cy="8678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sp>
        <p:nvSpPr>
          <p:cNvPr id="17" name="16 - TextBox"/>
          <p:cNvSpPr txBox="1"/>
          <p:nvPr/>
        </p:nvSpPr>
        <p:spPr>
          <a:xfrm>
            <a:off x="6072198" y="4286256"/>
            <a:ext cx="1571636" cy="646331"/>
          </a:xfrm>
          <a:prstGeom prst="rect">
            <a:avLst/>
          </a:prstGeom>
          <a:noFill/>
        </p:spPr>
        <p:txBody>
          <a:bodyPr wrap="square" rtlCol="0">
            <a:spAutoFit/>
          </a:bodyPr>
          <a:lstStyle/>
          <a:p>
            <a:r>
              <a:rPr lang="el-GR" dirty="0" smtClean="0"/>
              <a:t>Το δ έχει δύο γονείς </a:t>
            </a:r>
            <a:endParaRPr lang="el-GR" dirty="0"/>
          </a:p>
        </p:txBody>
      </p:sp>
      <p:sp>
        <p:nvSpPr>
          <p:cNvPr id="18" name="17 - TextBox"/>
          <p:cNvSpPr txBox="1"/>
          <p:nvPr/>
        </p:nvSpPr>
        <p:spPr>
          <a:xfrm>
            <a:off x="214282" y="5143512"/>
            <a:ext cx="2571768" cy="369332"/>
          </a:xfrm>
          <a:prstGeom prst="rect">
            <a:avLst/>
          </a:prstGeom>
          <a:noFill/>
        </p:spPr>
        <p:txBody>
          <a:bodyPr wrap="square" rtlCol="0">
            <a:spAutoFit/>
          </a:bodyPr>
          <a:lstStyle/>
          <a:p>
            <a:r>
              <a:rPr lang="el-GR" dirty="0" smtClean="0"/>
              <a:t>Το δ έχει δύο γονείς </a:t>
            </a:r>
            <a:endParaRPr lang="el-GR" dirty="0"/>
          </a:p>
        </p:txBody>
      </p:sp>
      <p:sp>
        <p:nvSpPr>
          <p:cNvPr id="19" name="18 - TextBox"/>
          <p:cNvSpPr txBox="1"/>
          <p:nvPr/>
        </p:nvSpPr>
        <p:spPr>
          <a:xfrm>
            <a:off x="214282" y="5715016"/>
            <a:ext cx="3429024" cy="646331"/>
          </a:xfrm>
          <a:prstGeom prst="rect">
            <a:avLst/>
          </a:prstGeom>
          <a:noFill/>
        </p:spPr>
        <p:txBody>
          <a:bodyPr wrap="square" rtlCol="0">
            <a:spAutoFit/>
          </a:bodyPr>
          <a:lstStyle/>
          <a:p>
            <a:r>
              <a:rPr lang="el-GR" dirty="0" smtClean="0"/>
              <a:t>Υπάρχουν δύο διαδρομές από το α στο δ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0"/>
                                        </p:tgtEl>
                                        <p:attrNameLst>
                                          <p:attrName>style.visibility</p:attrName>
                                        </p:attrNameLst>
                                      </p:cBhvr>
                                      <p:to>
                                        <p:strVal val="visible"/>
                                      </p:to>
                                    </p:set>
                                    <p:anim calcmode="lin" valueType="num">
                                      <p:cBhvr additive="base">
                                        <p:cTn id="13" dur="500" fill="hold"/>
                                        <p:tgtEl>
                                          <p:spTgt spid="40"/>
                                        </p:tgtEl>
                                        <p:attrNameLst>
                                          <p:attrName>ppt_x</p:attrName>
                                        </p:attrNameLst>
                                      </p:cBhvr>
                                      <p:tavLst>
                                        <p:tav tm="0">
                                          <p:val>
                                            <p:strVal val="#ppt_x"/>
                                          </p:val>
                                        </p:tav>
                                        <p:tav tm="100000">
                                          <p:val>
                                            <p:strVal val="#ppt_x"/>
                                          </p:val>
                                        </p:tav>
                                      </p:tavLst>
                                    </p:anim>
                                    <p:anim calcmode="lin" valueType="num">
                                      <p:cBhvr additive="base">
                                        <p:cTn id="14"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500" fill="hold"/>
                                        <p:tgtEl>
                                          <p:spTgt spid="18"/>
                                        </p:tgtEl>
                                        <p:attrNameLst>
                                          <p:attrName>ppt_x</p:attrName>
                                        </p:attrNameLst>
                                      </p:cBhvr>
                                      <p:tavLst>
                                        <p:tav tm="0">
                                          <p:val>
                                            <p:strVal val="#ppt_x"/>
                                          </p:val>
                                        </p:tav>
                                        <p:tav tm="100000">
                                          <p:val>
                                            <p:strVal val="#ppt_x"/>
                                          </p:val>
                                        </p:tav>
                                      </p:tavLst>
                                    </p:anim>
                                    <p:anim calcmode="lin" valueType="num">
                                      <p:cBhvr additive="base">
                                        <p:cTn id="2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anim calcmode="lin" valueType="num">
                                      <p:cBhvr additive="base">
                                        <p:cTn id="25" dur="500" fill="hold"/>
                                        <p:tgtEl>
                                          <p:spTgt spid="19"/>
                                        </p:tgtEl>
                                        <p:attrNameLst>
                                          <p:attrName>ppt_x</p:attrName>
                                        </p:attrNameLst>
                                      </p:cBhvr>
                                      <p:tavLst>
                                        <p:tav tm="0">
                                          <p:val>
                                            <p:strVal val="#ppt_x"/>
                                          </p:val>
                                        </p:tav>
                                        <p:tav tm="100000">
                                          <p:val>
                                            <p:strVal val="#ppt_x"/>
                                          </p:val>
                                        </p:tav>
                                      </p:tavLst>
                                    </p:anim>
                                    <p:anim calcmode="lin" valueType="num">
                                      <p:cBhvr additive="base">
                                        <p:cTn id="2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additive="base">
                                        <p:cTn id="31" dur="500" fill="hold"/>
                                        <p:tgtEl>
                                          <p:spTgt spid="22"/>
                                        </p:tgtEl>
                                        <p:attrNameLst>
                                          <p:attrName>ppt_x</p:attrName>
                                        </p:attrNameLst>
                                      </p:cBhvr>
                                      <p:tavLst>
                                        <p:tav tm="0">
                                          <p:val>
                                            <p:strVal val="#ppt_x"/>
                                          </p:val>
                                        </p:tav>
                                        <p:tav tm="100000">
                                          <p:val>
                                            <p:strVal val="#ppt_x"/>
                                          </p:val>
                                        </p:tav>
                                      </p:tavLst>
                                    </p:anim>
                                    <p:anim calcmode="lin" valueType="num">
                                      <p:cBhvr additive="base">
                                        <p:cTn id="3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500" fill="hold"/>
                                        <p:tgtEl>
                                          <p:spTgt spid="17"/>
                                        </p:tgtEl>
                                        <p:attrNameLst>
                                          <p:attrName>ppt_x</p:attrName>
                                        </p:attrNameLst>
                                      </p:cBhvr>
                                      <p:tavLst>
                                        <p:tav tm="0">
                                          <p:val>
                                            <p:strVal val="#ppt_x"/>
                                          </p:val>
                                        </p:tav>
                                        <p:tav tm="100000">
                                          <p:val>
                                            <p:strVal val="#ppt_x"/>
                                          </p:val>
                                        </p:tav>
                                      </p:tavLst>
                                    </p:anim>
                                    <p:anim calcmode="lin" valueType="num">
                                      <p:cBhvr additive="base">
                                        <p:cTn id="3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p:bldP spid="18" grpId="0"/>
      <p:bldP spid="19"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normAutofit/>
          </a:bodyPr>
          <a:lstStyle/>
          <a:p>
            <a:r>
              <a:rPr lang="el-GR" sz="3200" b="1" dirty="0" smtClean="0">
                <a:solidFill>
                  <a:srgbClr val="FF0000"/>
                </a:solidFill>
                <a:latin typeface="Times New Roman" pitchFamily="18" charset="0"/>
                <a:cs typeface="Times New Roman" pitchFamily="18" charset="0"/>
              </a:rPr>
              <a:t>Διατεταγμένα ή μη δένδρα</a:t>
            </a:r>
            <a:endParaRPr lang="el-GR" sz="3200" b="1" dirty="0">
              <a:solidFill>
                <a:srgbClr val="FF0000"/>
              </a:solidFill>
              <a:latin typeface="Times New Roman" pitchFamily="18" charset="0"/>
              <a:cs typeface="Times New Roman" pitchFamily="18" charset="0"/>
            </a:endParaRPr>
          </a:p>
        </p:txBody>
      </p:sp>
      <p:sp>
        <p:nvSpPr>
          <p:cNvPr id="18" name="4 - Τίτλος"/>
          <p:cNvSpPr txBox="1">
            <a:spLocks/>
          </p:cNvSpPr>
          <p:nvPr/>
        </p:nvSpPr>
        <p:spPr>
          <a:xfrm>
            <a:off x="285720" y="4000504"/>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l-G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9" name="4 - Τίτλος"/>
          <p:cNvSpPr txBox="1">
            <a:spLocks/>
          </p:cNvSpPr>
          <p:nvPr/>
        </p:nvSpPr>
        <p:spPr>
          <a:xfrm>
            <a:off x="357158" y="2857496"/>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l-G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20" name="4 - Τίτλος"/>
          <p:cNvSpPr txBox="1">
            <a:spLocks/>
          </p:cNvSpPr>
          <p:nvPr/>
        </p:nvSpPr>
        <p:spPr>
          <a:xfrm>
            <a:off x="428596" y="4143380"/>
            <a:ext cx="8229600" cy="2000256"/>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l-GR" sz="1600" dirty="0" smtClean="0">
                <a:latin typeface="+mj-lt"/>
                <a:ea typeface="+mj-ea"/>
                <a:cs typeface="+mj-cs"/>
              </a:rPr>
              <a:t>Στην περίπτωση που για κάθε κόμβο </a:t>
            </a:r>
            <a:r>
              <a:rPr lang="el-GR" sz="1600" dirty="0" smtClean="0">
                <a:solidFill>
                  <a:srgbClr val="FF0000"/>
                </a:solidFill>
                <a:latin typeface="+mj-lt"/>
                <a:ea typeface="+mj-ea"/>
                <a:cs typeface="+mj-cs"/>
              </a:rPr>
              <a:t>υπάρχει μια γραμμική σχέση </a:t>
            </a:r>
            <a:r>
              <a:rPr lang="el-GR" sz="1600" dirty="0" smtClean="0">
                <a:latin typeface="+mj-lt"/>
                <a:ea typeface="+mj-ea"/>
                <a:cs typeface="+mj-cs"/>
              </a:rPr>
              <a:t>μεταξύ των παιδιών του κόμβου αυτού αναφερόμαστε σε </a:t>
            </a:r>
            <a:r>
              <a:rPr lang="el-GR" sz="1600" b="1" dirty="0" smtClean="0">
                <a:solidFill>
                  <a:srgbClr val="FF0000"/>
                </a:solidFill>
                <a:latin typeface="+mj-lt"/>
                <a:ea typeface="+mj-ea"/>
                <a:cs typeface="+mj-cs"/>
              </a:rPr>
              <a:t>διατεταγμένο δένδρο.</a:t>
            </a:r>
          </a:p>
          <a:p>
            <a:pPr marL="0" marR="0" lvl="0" indent="0" algn="ctr" defTabSz="914400" rtl="0" eaLnBrk="1" fontAlgn="auto" latinLnBrk="0" hangingPunct="1">
              <a:lnSpc>
                <a:spcPct val="100000"/>
              </a:lnSpc>
              <a:spcBef>
                <a:spcPct val="0"/>
              </a:spcBef>
              <a:spcAft>
                <a:spcPts val="0"/>
              </a:spcAft>
              <a:buClrTx/>
              <a:buSzTx/>
              <a:buFontTx/>
              <a:buNone/>
              <a:tabLst/>
              <a:defRPr/>
            </a:pPr>
            <a:r>
              <a:rPr lang="el-GR" sz="1600" dirty="0" smtClean="0">
                <a:latin typeface="+mj-lt"/>
                <a:ea typeface="+mj-ea"/>
                <a:cs typeface="+mj-cs"/>
              </a:rPr>
              <a:t> </a:t>
            </a:r>
          </a:p>
          <a:p>
            <a:pPr marL="0" marR="0" lvl="0" indent="0" defTabSz="914400" rtl="0" eaLnBrk="1" fontAlgn="auto" latinLnBrk="0" hangingPunct="1">
              <a:lnSpc>
                <a:spcPct val="100000"/>
              </a:lnSpc>
              <a:spcBef>
                <a:spcPct val="0"/>
              </a:spcBef>
              <a:spcAft>
                <a:spcPts val="0"/>
              </a:spcAft>
              <a:buClrTx/>
              <a:buSzTx/>
              <a:buFontTx/>
              <a:buNone/>
              <a:tabLst/>
              <a:defRPr/>
            </a:pPr>
            <a:r>
              <a:rPr lang="el-GR" sz="1600" dirty="0" smtClean="0">
                <a:latin typeface="+mj-lt"/>
                <a:ea typeface="+mj-ea"/>
                <a:cs typeface="+mj-cs"/>
              </a:rPr>
              <a:t>Πχ. </a:t>
            </a:r>
            <a:r>
              <a:rPr lang="el-GR" sz="1600" dirty="0" smtClean="0"/>
              <a:t>αν θέλουμε να μοντελοποιήσουμε την ιεραρχική σχέση των μελών μας οικογένειας και μας ενδιαφέρει να οργανώσουμε τα αδέλφια σύμφωνα με την ηλικία τους, τότε τα αδέλφια που θα έχουν γεννηθεί νωρίτερα θα τοποθετηθούν στην δενδρική δομή πιο αριστερά σε σχέση με αυτά που θα έχουν γεννηθεί αργότερα.</a:t>
            </a:r>
          </a:p>
          <a:p>
            <a:pPr marL="0" marR="0" lvl="0" indent="0" defTabSz="914400" rtl="0" eaLnBrk="1" fontAlgn="auto" latinLnBrk="0" hangingPunct="1">
              <a:lnSpc>
                <a:spcPct val="100000"/>
              </a:lnSpc>
              <a:spcBef>
                <a:spcPct val="0"/>
              </a:spcBef>
              <a:spcAft>
                <a:spcPts val="0"/>
              </a:spcAft>
              <a:buClrTx/>
              <a:buSzTx/>
              <a:buFontTx/>
              <a:buNone/>
              <a:tabLst/>
              <a:defRPr/>
            </a:pPr>
            <a:r>
              <a:rPr lang="el-GR" sz="1600" b="1" dirty="0" smtClean="0">
                <a:latin typeface="+mj-lt"/>
                <a:ea typeface="+mj-ea"/>
                <a:cs typeface="+mj-cs"/>
              </a:rPr>
              <a:t>Άρα σύμφωνα με αυτήν την μοντελοποίηση τα παραπάνω δένδρα </a:t>
            </a:r>
            <a:r>
              <a:rPr lang="el-GR" sz="1600" b="1" dirty="0" smtClean="0">
                <a:solidFill>
                  <a:srgbClr val="FF0000"/>
                </a:solidFill>
                <a:latin typeface="+mj-lt"/>
                <a:ea typeface="+mj-ea"/>
                <a:cs typeface="+mj-cs"/>
              </a:rPr>
              <a:t>δεν είναι ίσα</a:t>
            </a:r>
            <a:r>
              <a:rPr lang="el-GR" sz="1600" b="1" dirty="0" smtClean="0">
                <a:latin typeface="+mj-lt"/>
                <a:ea typeface="+mj-ea"/>
                <a:cs typeface="+mj-cs"/>
              </a:rPr>
              <a:t>.</a:t>
            </a:r>
            <a:endParaRPr kumimoji="0" lang="el-GR" sz="1600" b="1" i="0" u="none" strike="noStrike" kern="1200" cap="none" spc="0" normalizeH="0" baseline="0" noProof="0" dirty="0">
              <a:ln>
                <a:noFill/>
              </a:ln>
              <a:solidFill>
                <a:schemeClr val="tx1"/>
              </a:solidFill>
              <a:effectLst/>
              <a:uLnTx/>
              <a:uFillTx/>
              <a:latin typeface="+mj-lt"/>
              <a:ea typeface="+mj-ea"/>
              <a:cs typeface="+mj-cs"/>
            </a:endParaRPr>
          </a:p>
        </p:txBody>
      </p:sp>
      <p:sp>
        <p:nvSpPr>
          <p:cNvPr id="21" name="4 - Τίτλος"/>
          <p:cNvSpPr txBox="1">
            <a:spLocks/>
          </p:cNvSpPr>
          <p:nvPr/>
        </p:nvSpPr>
        <p:spPr>
          <a:xfrm>
            <a:off x="509558" y="3009896"/>
            <a:ext cx="8229600" cy="1143000"/>
          </a:xfrm>
          <a:prstGeom prst="rect">
            <a:avLst/>
          </a:prstGeom>
        </p:spPr>
        <p:txBody>
          <a:bodyPr vert="horz" lIns="91440" tIns="45720" rIns="91440" bIns="45720" rtlCol="0" anchor="ctr">
            <a:normAutofit/>
          </a:bodyPr>
          <a:lstStyle/>
          <a:p>
            <a:pPr lvl="0" algn="ctr">
              <a:spcBef>
                <a:spcPct val="0"/>
              </a:spcBef>
            </a:pPr>
            <a:r>
              <a:rPr lang="el-GR" sz="1600" dirty="0" smtClean="0"/>
              <a:t>Στην περίπτωση που για κάθε κόμβο </a:t>
            </a:r>
            <a:r>
              <a:rPr lang="el-GR" sz="1600" dirty="0" smtClean="0">
                <a:solidFill>
                  <a:srgbClr val="FF0000"/>
                </a:solidFill>
              </a:rPr>
              <a:t>δεν υπάρχει μια γραμμική σχέση </a:t>
            </a:r>
            <a:r>
              <a:rPr lang="el-GR" sz="1600" dirty="0" smtClean="0"/>
              <a:t>μεταξύ των παιδιών του κόμβου αυτού τότε τα δένδρα του παραπάνω σχήματος </a:t>
            </a:r>
            <a:r>
              <a:rPr lang="el-GR" sz="1600" dirty="0" smtClean="0">
                <a:solidFill>
                  <a:srgbClr val="FF0000"/>
                </a:solidFill>
              </a:rPr>
              <a:t>είναι ίσα</a:t>
            </a:r>
            <a:endParaRPr lang="el-GR" sz="1600" dirty="0">
              <a:solidFill>
                <a:srgbClr val="FF0000"/>
              </a:solidFill>
            </a:endParaRPr>
          </a:p>
        </p:txBody>
      </p:sp>
      <p:grpSp>
        <p:nvGrpSpPr>
          <p:cNvPr id="23" name="22 - Ομάδα"/>
          <p:cNvGrpSpPr/>
          <p:nvPr/>
        </p:nvGrpSpPr>
        <p:grpSpPr>
          <a:xfrm>
            <a:off x="1357290" y="1785926"/>
            <a:ext cx="5929354" cy="1143008"/>
            <a:chOff x="1357290" y="1785926"/>
            <a:chExt cx="5929354" cy="1143008"/>
          </a:xfrm>
        </p:grpSpPr>
        <p:sp>
          <p:nvSpPr>
            <p:cNvPr id="6" name="5 - Έλλειψη"/>
            <p:cNvSpPr/>
            <p:nvPr/>
          </p:nvSpPr>
          <p:spPr>
            <a:xfrm>
              <a:off x="2143108" y="178592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α</a:t>
              </a:r>
              <a:endParaRPr lang="el-GR" sz="1400" dirty="0">
                <a:solidFill>
                  <a:schemeClr val="tx1"/>
                </a:solidFill>
              </a:endParaRPr>
            </a:p>
          </p:txBody>
        </p:sp>
        <p:sp>
          <p:nvSpPr>
            <p:cNvPr id="8" name="7 - Έλλειψη"/>
            <p:cNvSpPr/>
            <p:nvPr/>
          </p:nvSpPr>
          <p:spPr>
            <a:xfrm>
              <a:off x="2928926" y="2357430"/>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γ</a:t>
              </a:r>
              <a:endParaRPr lang="el-GR" sz="1200" dirty="0">
                <a:solidFill>
                  <a:schemeClr val="tx1"/>
                </a:solidFill>
              </a:endParaRPr>
            </a:p>
          </p:txBody>
        </p:sp>
        <p:sp>
          <p:nvSpPr>
            <p:cNvPr id="9" name="8 - Έλλειψη"/>
            <p:cNvSpPr/>
            <p:nvPr/>
          </p:nvSpPr>
          <p:spPr>
            <a:xfrm>
              <a:off x="1357290" y="2357430"/>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β</a:t>
              </a:r>
              <a:endParaRPr lang="el-GR" sz="1200" dirty="0">
                <a:solidFill>
                  <a:schemeClr val="tx1"/>
                </a:solidFill>
              </a:endParaRPr>
            </a:p>
          </p:txBody>
        </p:sp>
        <p:cxnSp>
          <p:nvCxnSpPr>
            <p:cNvPr id="10" name="9 - Ευθύγραμμο βέλος σύνδεσης"/>
            <p:cNvCxnSpPr>
              <a:stCxn id="6" idx="3"/>
              <a:endCxn id="9" idx="7"/>
            </p:cNvCxnSpPr>
            <p:nvPr/>
          </p:nvCxnSpPr>
          <p:spPr>
            <a:xfrm rot="5400000">
              <a:off x="1901742" y="2095140"/>
              <a:ext cx="268418" cy="3817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10 - Ευθύγραμμο βέλος σύνδεσης"/>
            <p:cNvCxnSpPr>
              <a:stCxn id="6" idx="5"/>
              <a:endCxn id="8" idx="1"/>
            </p:cNvCxnSpPr>
            <p:nvPr/>
          </p:nvCxnSpPr>
          <p:spPr>
            <a:xfrm rot="16200000" flipH="1">
              <a:off x="2687560" y="2095140"/>
              <a:ext cx="268418" cy="3817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11 - Έλλειψη"/>
            <p:cNvSpPr/>
            <p:nvPr/>
          </p:nvSpPr>
          <p:spPr>
            <a:xfrm>
              <a:off x="5929322" y="178592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α</a:t>
              </a:r>
              <a:endParaRPr lang="el-GR" sz="1400" dirty="0">
                <a:solidFill>
                  <a:schemeClr val="tx1"/>
                </a:solidFill>
              </a:endParaRPr>
            </a:p>
          </p:txBody>
        </p:sp>
        <p:sp>
          <p:nvSpPr>
            <p:cNvPr id="14" name="13 - Έλλειψη"/>
            <p:cNvSpPr/>
            <p:nvPr/>
          </p:nvSpPr>
          <p:spPr>
            <a:xfrm>
              <a:off x="6715140" y="2357430"/>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β</a:t>
              </a:r>
              <a:endParaRPr lang="el-GR" sz="1200" dirty="0">
                <a:solidFill>
                  <a:schemeClr val="tx1"/>
                </a:solidFill>
              </a:endParaRPr>
            </a:p>
          </p:txBody>
        </p:sp>
        <p:sp>
          <p:nvSpPr>
            <p:cNvPr id="15" name="14 - Έλλειψη"/>
            <p:cNvSpPr/>
            <p:nvPr/>
          </p:nvSpPr>
          <p:spPr>
            <a:xfrm>
              <a:off x="5143504" y="2357430"/>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γ</a:t>
              </a:r>
              <a:endParaRPr lang="el-GR" sz="1200" dirty="0">
                <a:solidFill>
                  <a:schemeClr val="tx1"/>
                </a:solidFill>
              </a:endParaRPr>
            </a:p>
          </p:txBody>
        </p:sp>
        <p:cxnSp>
          <p:nvCxnSpPr>
            <p:cNvPr id="16" name="15 - Ευθύγραμμο βέλος σύνδεσης"/>
            <p:cNvCxnSpPr>
              <a:stCxn id="12" idx="3"/>
              <a:endCxn id="15" idx="7"/>
            </p:cNvCxnSpPr>
            <p:nvPr/>
          </p:nvCxnSpPr>
          <p:spPr>
            <a:xfrm rot="5400000">
              <a:off x="5687956" y="2095140"/>
              <a:ext cx="268418" cy="3817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16 - Ευθύγραμμο βέλος σύνδεσης"/>
            <p:cNvCxnSpPr>
              <a:stCxn id="12" idx="5"/>
              <a:endCxn id="14" idx="1"/>
            </p:cNvCxnSpPr>
            <p:nvPr/>
          </p:nvCxnSpPr>
          <p:spPr>
            <a:xfrm rot="16200000" flipH="1">
              <a:off x="6473774" y="2095140"/>
              <a:ext cx="268418" cy="3817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4 - Τίτλος"/>
            <p:cNvSpPr txBox="1">
              <a:spLocks/>
            </p:cNvSpPr>
            <p:nvPr/>
          </p:nvSpPr>
          <p:spPr>
            <a:xfrm>
              <a:off x="3643306" y="2071678"/>
              <a:ext cx="1285884" cy="857256"/>
            </a:xfrm>
            <a:prstGeom prst="rect">
              <a:avLst/>
            </a:prstGeom>
          </p:spPr>
          <p:txBody>
            <a:bodyPr vert="horz" lIns="91440" tIns="45720" rIns="91440" bIns="45720" rtlCol="0" anchor="ctr">
              <a:normAutofit fontScale="7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4400" b="0" i="0" u="none" strike="noStrike" kern="1200" cap="none" spc="0" normalizeH="0" baseline="0" noProof="0" dirty="0" smtClean="0">
                  <a:ln>
                    <a:noFill/>
                  </a:ln>
                  <a:solidFill>
                    <a:schemeClr val="tx1"/>
                  </a:solidFill>
                  <a:effectLst/>
                  <a:uLnTx/>
                  <a:uFillTx/>
                  <a:latin typeface="+mj-lt"/>
                  <a:ea typeface="+mj-ea"/>
                  <a:cs typeface="+mj-cs"/>
                </a:rPr>
                <a:t>=</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4400" b="0" i="0" u="none" strike="noStrike" kern="1200" cap="none" spc="0" normalizeH="0" baseline="0" noProof="0" dirty="0" smtClean="0">
                  <a:ln>
                    <a:noFill/>
                  </a:ln>
                  <a:solidFill>
                    <a:schemeClr val="tx1"/>
                  </a:solidFill>
                  <a:effectLst/>
                  <a:uLnTx/>
                  <a:uFillTx/>
                  <a:latin typeface="+mj-lt"/>
                  <a:ea typeface="+mj-ea"/>
                  <a:cs typeface="+mj-cs"/>
                </a:rPr>
                <a:t>;</a:t>
              </a:r>
              <a:endParaRPr kumimoji="0" lang="el-GR" sz="4400" b="0" i="0" u="none" strike="noStrike" kern="1200" cap="none" spc="0" normalizeH="0" baseline="0" noProof="0" dirty="0">
                <a:ln>
                  <a:noFill/>
                </a:ln>
                <a:solidFill>
                  <a:schemeClr val="tx1"/>
                </a:solidFill>
                <a:effectLst/>
                <a:uLnTx/>
                <a:uFillTx/>
                <a:latin typeface="+mj-lt"/>
                <a:ea typeface="+mj-ea"/>
                <a:cs typeface="+mj-cs"/>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23"/>
                                        </p:tgtEl>
                                        <p:attrNameLst>
                                          <p:attrName>style.visibility</p:attrName>
                                        </p:attrNameLst>
                                      </p:cBhvr>
                                      <p:to>
                                        <p:strVal val="visible"/>
                                      </p:to>
                                    </p:set>
                                    <p:anim calcmode="lin" valueType="num">
                                      <p:cBhvr additive="base">
                                        <p:cTn id="14" dur="500" fill="hold"/>
                                        <p:tgtEl>
                                          <p:spTgt spid="23"/>
                                        </p:tgtEl>
                                        <p:attrNameLst>
                                          <p:attrName>ppt_x</p:attrName>
                                        </p:attrNameLst>
                                      </p:cBhvr>
                                      <p:tavLst>
                                        <p:tav tm="0">
                                          <p:val>
                                            <p:strVal val="#ppt_x"/>
                                          </p:val>
                                        </p:tav>
                                        <p:tav tm="100000">
                                          <p:val>
                                            <p:strVal val="#ppt_x"/>
                                          </p:val>
                                        </p:tav>
                                      </p:tavLst>
                                    </p:anim>
                                    <p:anim calcmode="lin" valueType="num">
                                      <p:cBhvr additive="base">
                                        <p:cTn id="15"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grpId="0" nodeType="clickEffect">
                                  <p:stCondLst>
                                    <p:cond delay="0"/>
                                  </p:stCondLst>
                                  <p:childTnLst>
                                    <p:set>
                                      <p:cBhvr>
                                        <p:cTn id="19" dur="1" fill="hold">
                                          <p:stCondLst>
                                            <p:cond delay="0"/>
                                          </p:stCondLst>
                                        </p:cTn>
                                        <p:tgtEl>
                                          <p:spTgt spid="21"/>
                                        </p:tgtEl>
                                        <p:attrNameLst>
                                          <p:attrName>style.visibility</p:attrName>
                                        </p:attrNameLst>
                                      </p:cBhvr>
                                      <p:to>
                                        <p:strVal val="visible"/>
                                      </p:to>
                                    </p:set>
                                    <p:anim calcmode="lin" valueType="num">
                                      <p:cBhvr>
                                        <p:cTn id="20" dur="1000" fill="hold"/>
                                        <p:tgtEl>
                                          <p:spTgt spid="21"/>
                                        </p:tgtEl>
                                        <p:attrNameLst>
                                          <p:attrName>ppt_w</p:attrName>
                                        </p:attrNameLst>
                                      </p:cBhvr>
                                      <p:tavLst>
                                        <p:tav tm="0">
                                          <p:val>
                                            <p:strVal val="#ppt_w*0.70"/>
                                          </p:val>
                                        </p:tav>
                                        <p:tav tm="100000">
                                          <p:val>
                                            <p:strVal val="#ppt_w"/>
                                          </p:val>
                                        </p:tav>
                                      </p:tavLst>
                                    </p:anim>
                                    <p:anim calcmode="lin" valueType="num">
                                      <p:cBhvr>
                                        <p:cTn id="21" dur="1000" fill="hold"/>
                                        <p:tgtEl>
                                          <p:spTgt spid="21"/>
                                        </p:tgtEl>
                                        <p:attrNameLst>
                                          <p:attrName>ppt_h</p:attrName>
                                        </p:attrNameLst>
                                      </p:cBhvr>
                                      <p:tavLst>
                                        <p:tav tm="0">
                                          <p:val>
                                            <p:strVal val="#ppt_h"/>
                                          </p:val>
                                        </p:tav>
                                        <p:tav tm="100000">
                                          <p:val>
                                            <p:strVal val="#ppt_h"/>
                                          </p:val>
                                        </p:tav>
                                      </p:tavLst>
                                    </p:anim>
                                    <p:animEffect transition="in" filter="fade">
                                      <p:cBhvr>
                                        <p:cTn id="22" dur="10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p:cTn id="27" dur="1000" fill="hold"/>
                                        <p:tgtEl>
                                          <p:spTgt spid="20"/>
                                        </p:tgtEl>
                                        <p:attrNameLst>
                                          <p:attrName>ppt_w</p:attrName>
                                        </p:attrNameLst>
                                      </p:cBhvr>
                                      <p:tavLst>
                                        <p:tav tm="0">
                                          <p:val>
                                            <p:strVal val="#ppt_w*0.70"/>
                                          </p:val>
                                        </p:tav>
                                        <p:tav tm="100000">
                                          <p:val>
                                            <p:strVal val="#ppt_w"/>
                                          </p:val>
                                        </p:tav>
                                      </p:tavLst>
                                    </p:anim>
                                    <p:anim calcmode="lin" valueType="num">
                                      <p:cBhvr>
                                        <p:cTn id="28" dur="1000" fill="hold"/>
                                        <p:tgtEl>
                                          <p:spTgt spid="20"/>
                                        </p:tgtEl>
                                        <p:attrNameLst>
                                          <p:attrName>ppt_h</p:attrName>
                                        </p:attrNameLst>
                                      </p:cBhvr>
                                      <p:tavLst>
                                        <p:tav tm="0">
                                          <p:val>
                                            <p:strVal val="#ppt_h"/>
                                          </p:val>
                                        </p:tav>
                                        <p:tav tm="100000">
                                          <p:val>
                                            <p:strVal val="#ppt_h"/>
                                          </p:val>
                                        </p:tav>
                                      </p:tavLst>
                                    </p:anim>
                                    <p:animEffect transition="in" filter="fade">
                                      <p:cBhvr>
                                        <p:cTn id="29"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0" grpId="0"/>
      <p:bldP spid="21"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FF0000"/>
                </a:solidFill>
              </a:rPr>
              <a:t>Δένδρα </a:t>
            </a:r>
            <a:r>
              <a:rPr lang="el-GR" sz="1600" dirty="0" smtClean="0"/>
              <a:t>είναι μια </a:t>
            </a:r>
            <a:r>
              <a:rPr lang="el-GR" sz="2000" b="1" dirty="0" smtClean="0">
                <a:solidFill>
                  <a:srgbClr val="00B050"/>
                </a:solidFill>
              </a:rPr>
              <a:t>μη γραμμική </a:t>
            </a:r>
            <a:r>
              <a:rPr lang="el-GR" sz="1600" dirty="0" smtClean="0"/>
              <a:t>ευέλικτη δομή που χρησιμοποιούνται με πολλούς τρόπους στην επιστήμη των υπολογιστών.</a:t>
            </a:r>
            <a:r>
              <a:rPr lang="el-GR" sz="1400" dirty="0" smtClean="0"/>
              <a:t/>
            </a:r>
            <a:br>
              <a:rPr lang="el-GR" sz="1400" dirty="0" smtClean="0"/>
            </a:br>
            <a:r>
              <a:rPr lang="el-GR" sz="1800" dirty="0" smtClean="0">
                <a:solidFill>
                  <a:srgbClr val="FF0000"/>
                </a:solidFill>
              </a:rPr>
              <a:t> Γιατί υπάρχουν όμως τόσα δένδρα;</a:t>
            </a:r>
            <a:endParaRPr lang="el-GR" sz="1800" dirty="0">
              <a:solidFill>
                <a:srgbClr val="FF0000"/>
              </a:solidFill>
            </a:endParaRPr>
          </a:p>
        </p:txBody>
      </p:sp>
      <p:sp>
        <p:nvSpPr>
          <p:cNvPr id="11" name="10 - Θέση περιεχομένου"/>
          <p:cNvSpPr>
            <a:spLocks noGrp="1"/>
          </p:cNvSpPr>
          <p:nvPr>
            <p:ph idx="1"/>
          </p:nvPr>
        </p:nvSpPr>
        <p:spPr>
          <a:xfrm>
            <a:off x="214282" y="1600200"/>
            <a:ext cx="8472518" cy="4900634"/>
          </a:xfrm>
        </p:spPr>
        <p:txBody>
          <a:bodyPr>
            <a:normAutofit/>
          </a:bodyPr>
          <a:lstStyle/>
          <a:p>
            <a:r>
              <a:rPr lang="el-GR" sz="1600" dirty="0" smtClean="0"/>
              <a:t>1</a:t>
            </a:r>
            <a:r>
              <a:rPr lang="el-GR" sz="1600" baseline="30000" dirty="0" smtClean="0"/>
              <a:t>0ς</a:t>
            </a:r>
            <a:r>
              <a:rPr lang="el-GR" sz="1600" dirty="0" smtClean="0"/>
              <a:t> Λόγος: </a:t>
            </a:r>
            <a:r>
              <a:rPr lang="el-GR" sz="1600" dirty="0" smtClean="0">
                <a:solidFill>
                  <a:srgbClr val="FF0000"/>
                </a:solidFill>
              </a:rPr>
              <a:t>δυναμικότητα</a:t>
            </a:r>
            <a:r>
              <a:rPr lang="el-GR" sz="1600" dirty="0" smtClean="0"/>
              <a:t> (ευκολία στην προσθήκη ,αφαίρεση ,αναζήτηση στοιχείου στο δένδρο.)</a:t>
            </a:r>
          </a:p>
          <a:p>
            <a:r>
              <a:rPr lang="el-GR" sz="1600" dirty="0" smtClean="0"/>
              <a:t>2</a:t>
            </a:r>
            <a:r>
              <a:rPr lang="el-GR" sz="1600" baseline="30000" dirty="0" smtClean="0"/>
              <a:t>0ς</a:t>
            </a:r>
            <a:r>
              <a:rPr lang="el-GR" sz="1600" dirty="0" smtClean="0"/>
              <a:t> Λόγος: </a:t>
            </a:r>
            <a:r>
              <a:rPr lang="el-GR" sz="1600" dirty="0" smtClean="0">
                <a:solidFill>
                  <a:srgbClr val="FF0000"/>
                </a:solidFill>
              </a:rPr>
              <a:t>μεταφορά πληροφορίας </a:t>
            </a:r>
            <a:r>
              <a:rPr lang="el-GR" sz="1600" dirty="0" smtClean="0"/>
              <a:t>( πχ. στο σύστημα αρχείων του Η/Υ  εύκολη προσθήκη νέου φακέλου.)</a:t>
            </a:r>
          </a:p>
          <a:p>
            <a:r>
              <a:rPr lang="el-GR" sz="1600" dirty="0" smtClean="0"/>
              <a:t>Τα δένδρα πέρα από την αποτελεσματική οργάνωση και διαχείριση δεδομένων βοηθούν και στην λήψη αποφάσεων, επίσης διαδεδομένα δένδρα είναι και τα δένδρα αναπαράστασης  υπολογισμού αριθμητικών εκφράσεων.</a:t>
            </a:r>
            <a:endParaRPr lang="el-GR" sz="1600" dirty="0"/>
          </a:p>
        </p:txBody>
      </p:sp>
      <p:grpSp>
        <p:nvGrpSpPr>
          <p:cNvPr id="32" name="31 - Ομάδα"/>
          <p:cNvGrpSpPr/>
          <p:nvPr/>
        </p:nvGrpSpPr>
        <p:grpSpPr>
          <a:xfrm>
            <a:off x="5500694" y="3500438"/>
            <a:ext cx="2571768" cy="2214578"/>
            <a:chOff x="5500694" y="3500438"/>
            <a:chExt cx="2571768" cy="2214578"/>
          </a:xfrm>
        </p:grpSpPr>
        <p:sp>
          <p:nvSpPr>
            <p:cNvPr id="51" name="50 - Έλλειψη"/>
            <p:cNvSpPr/>
            <p:nvPr/>
          </p:nvSpPr>
          <p:spPr>
            <a:xfrm>
              <a:off x="6786578" y="4000504"/>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a:t>
              </a:r>
              <a:endParaRPr lang="el-GR" sz="1400" dirty="0">
                <a:solidFill>
                  <a:schemeClr val="tx1"/>
                </a:solidFill>
              </a:endParaRPr>
            </a:p>
          </p:txBody>
        </p:sp>
        <p:sp>
          <p:nvSpPr>
            <p:cNvPr id="52" name="51 - Έλλειψη"/>
            <p:cNvSpPr/>
            <p:nvPr/>
          </p:nvSpPr>
          <p:spPr>
            <a:xfrm>
              <a:off x="6429388" y="528638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Β</a:t>
              </a:r>
              <a:endParaRPr lang="el-GR" sz="1400" dirty="0">
                <a:solidFill>
                  <a:schemeClr val="tx1"/>
                </a:solidFill>
              </a:endParaRPr>
            </a:p>
          </p:txBody>
        </p:sp>
        <p:sp>
          <p:nvSpPr>
            <p:cNvPr id="53" name="52 - Έλλειψη"/>
            <p:cNvSpPr/>
            <p:nvPr/>
          </p:nvSpPr>
          <p:spPr>
            <a:xfrm>
              <a:off x="5500694" y="528638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Α</a:t>
              </a:r>
              <a:endParaRPr lang="el-GR" sz="1400" dirty="0">
                <a:solidFill>
                  <a:schemeClr val="tx1"/>
                </a:solidFill>
              </a:endParaRPr>
            </a:p>
          </p:txBody>
        </p:sp>
        <p:sp>
          <p:nvSpPr>
            <p:cNvPr id="54" name="53 - Έλλειψη"/>
            <p:cNvSpPr/>
            <p:nvPr/>
          </p:nvSpPr>
          <p:spPr>
            <a:xfrm>
              <a:off x="6000760" y="457200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a:t>
              </a:r>
              <a:endParaRPr lang="el-GR" sz="1400" dirty="0">
                <a:solidFill>
                  <a:schemeClr val="tx1"/>
                </a:solidFill>
              </a:endParaRPr>
            </a:p>
          </p:txBody>
        </p:sp>
        <p:sp>
          <p:nvSpPr>
            <p:cNvPr id="55" name="54 - Έλλειψη"/>
            <p:cNvSpPr/>
            <p:nvPr/>
          </p:nvSpPr>
          <p:spPr>
            <a:xfrm>
              <a:off x="7500958" y="457200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Γ</a:t>
              </a:r>
              <a:endParaRPr lang="el-GR" sz="1400" dirty="0">
                <a:solidFill>
                  <a:schemeClr val="tx1"/>
                </a:solidFill>
              </a:endParaRPr>
            </a:p>
          </p:txBody>
        </p:sp>
        <p:cxnSp>
          <p:nvCxnSpPr>
            <p:cNvPr id="57" name="56 - Ευθύγραμμο βέλος σύνδεσης"/>
            <p:cNvCxnSpPr>
              <a:stCxn id="51" idx="3"/>
              <a:endCxn id="54" idx="7"/>
            </p:cNvCxnSpPr>
            <p:nvPr/>
          </p:nvCxnSpPr>
          <p:spPr>
            <a:xfrm rot="5400000">
              <a:off x="6545212" y="4309718"/>
              <a:ext cx="268418" cy="3817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9" name="58 - Ευθύγραμμο βέλος σύνδεσης"/>
            <p:cNvCxnSpPr>
              <a:stCxn id="54" idx="3"/>
              <a:endCxn id="53" idx="7"/>
            </p:cNvCxnSpPr>
            <p:nvPr/>
          </p:nvCxnSpPr>
          <p:spPr>
            <a:xfrm rot="5400000">
              <a:off x="5830832" y="5095536"/>
              <a:ext cx="411294" cy="959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1" name="60 - Ευθύγραμμο βέλος σύνδεσης"/>
            <p:cNvCxnSpPr>
              <a:stCxn id="54" idx="5"/>
              <a:endCxn id="52" idx="0"/>
            </p:cNvCxnSpPr>
            <p:nvPr/>
          </p:nvCxnSpPr>
          <p:spPr>
            <a:xfrm rot="16200000" flipH="1">
              <a:off x="6427593" y="4998840"/>
              <a:ext cx="348523" cy="2265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3" name="62 - Ευθύγραμμο βέλος σύνδεσης"/>
            <p:cNvCxnSpPr>
              <a:stCxn id="51" idx="5"/>
              <a:endCxn id="55" idx="0"/>
            </p:cNvCxnSpPr>
            <p:nvPr/>
          </p:nvCxnSpPr>
          <p:spPr>
            <a:xfrm rot="16200000" flipH="1">
              <a:off x="7427725" y="4213022"/>
              <a:ext cx="205647" cy="5123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4" name="63 - Ορθογώνιο"/>
            <p:cNvSpPr/>
            <p:nvPr/>
          </p:nvSpPr>
          <p:spPr>
            <a:xfrm>
              <a:off x="6286512" y="3500438"/>
              <a:ext cx="164307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Αριθμητική έκφραση </a:t>
              </a:r>
              <a:r>
                <a:rPr lang="el-GR" sz="1400" dirty="0" smtClean="0">
                  <a:solidFill>
                    <a:schemeClr val="tx1"/>
                  </a:solidFill>
                </a:rPr>
                <a:t>(Α+Β)*Γ</a:t>
              </a:r>
              <a:endParaRPr lang="el-GR" sz="1400" dirty="0"/>
            </a:p>
          </p:txBody>
        </p:sp>
      </p:grpSp>
      <p:grpSp>
        <p:nvGrpSpPr>
          <p:cNvPr id="35" name="34 - Ομάδα"/>
          <p:cNvGrpSpPr/>
          <p:nvPr/>
        </p:nvGrpSpPr>
        <p:grpSpPr>
          <a:xfrm>
            <a:off x="428596" y="3643314"/>
            <a:ext cx="4071966" cy="2786082"/>
            <a:chOff x="428596" y="3643314"/>
            <a:chExt cx="4071966" cy="2786082"/>
          </a:xfrm>
        </p:grpSpPr>
        <p:cxnSp>
          <p:nvCxnSpPr>
            <p:cNvPr id="9" name="8 - Ευθύγραμμο βέλος σύνδεσης"/>
            <p:cNvCxnSpPr>
              <a:stCxn id="5" idx="3"/>
              <a:endCxn id="8" idx="7"/>
            </p:cNvCxnSpPr>
            <p:nvPr/>
          </p:nvCxnSpPr>
          <p:spPr>
            <a:xfrm rot="5400000">
              <a:off x="1293621" y="4792296"/>
              <a:ext cx="402628" cy="594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34" name="33 - Ομάδα"/>
            <p:cNvGrpSpPr/>
            <p:nvPr/>
          </p:nvGrpSpPr>
          <p:grpSpPr>
            <a:xfrm>
              <a:off x="428596" y="3643314"/>
              <a:ext cx="4071966" cy="2786082"/>
              <a:chOff x="428596" y="3643314"/>
              <a:chExt cx="4071966" cy="2786082"/>
            </a:xfrm>
          </p:grpSpPr>
          <p:sp>
            <p:nvSpPr>
              <p:cNvPr id="49" name="48 - Ορθογώνιο"/>
              <p:cNvSpPr/>
              <p:nvPr/>
            </p:nvSpPr>
            <p:spPr>
              <a:xfrm>
                <a:off x="2357422" y="4643446"/>
                <a:ext cx="428628" cy="2857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όχι</a:t>
                </a:r>
                <a:endParaRPr lang="el-GR" sz="1200" dirty="0">
                  <a:solidFill>
                    <a:schemeClr val="tx1"/>
                  </a:solidFill>
                </a:endParaRPr>
              </a:p>
            </p:txBody>
          </p:sp>
          <p:grpSp>
            <p:nvGrpSpPr>
              <p:cNvPr id="33" name="32 - Ομάδα"/>
              <p:cNvGrpSpPr/>
              <p:nvPr/>
            </p:nvGrpSpPr>
            <p:grpSpPr>
              <a:xfrm>
                <a:off x="428596" y="3643314"/>
                <a:ext cx="4071966" cy="2786082"/>
                <a:chOff x="428596" y="3643314"/>
                <a:chExt cx="4071966" cy="2786082"/>
              </a:xfrm>
            </p:grpSpPr>
            <p:grpSp>
              <p:nvGrpSpPr>
                <p:cNvPr id="31" name="30 - Ομάδα"/>
                <p:cNvGrpSpPr/>
                <p:nvPr/>
              </p:nvGrpSpPr>
              <p:grpSpPr>
                <a:xfrm>
                  <a:off x="428596" y="4071942"/>
                  <a:ext cx="4071966" cy="2357454"/>
                  <a:chOff x="428596" y="4071942"/>
                  <a:chExt cx="4071966" cy="2357454"/>
                </a:xfrm>
              </p:grpSpPr>
              <p:cxnSp>
                <p:nvCxnSpPr>
                  <p:cNvPr id="43" name="42 - Ευθύγραμμο βέλος σύνδεσης"/>
                  <p:cNvCxnSpPr/>
                  <p:nvPr/>
                </p:nvCxnSpPr>
                <p:spPr>
                  <a:xfrm rot="16200000" flipH="1">
                    <a:off x="3107521" y="5536421"/>
                    <a:ext cx="428628"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8" name="47 - Ορθογώνιο"/>
                  <p:cNvSpPr/>
                  <p:nvPr/>
                </p:nvSpPr>
                <p:spPr>
                  <a:xfrm>
                    <a:off x="2000232" y="5572140"/>
                    <a:ext cx="428628" cy="2857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ναι</a:t>
                    </a:r>
                    <a:endParaRPr lang="el-GR" sz="1200" dirty="0">
                      <a:solidFill>
                        <a:schemeClr val="tx1"/>
                      </a:solidFill>
                    </a:endParaRPr>
                  </a:p>
                </p:txBody>
              </p:sp>
              <p:sp>
                <p:nvSpPr>
                  <p:cNvPr id="5" name="4 - Έλλειψη"/>
                  <p:cNvSpPr/>
                  <p:nvPr/>
                </p:nvSpPr>
                <p:spPr>
                  <a:xfrm>
                    <a:off x="1357290" y="4071942"/>
                    <a:ext cx="1143008" cy="642942"/>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Είναι το σπίτι καθαρό;</a:t>
                    </a:r>
                    <a:endParaRPr lang="el-GR" sz="1400" dirty="0">
                      <a:solidFill>
                        <a:schemeClr val="tx1"/>
                      </a:solidFill>
                    </a:endParaRPr>
                  </a:p>
                </p:txBody>
              </p:sp>
              <p:sp>
                <p:nvSpPr>
                  <p:cNvPr id="6" name="5 - Έλλειψη"/>
                  <p:cNvSpPr/>
                  <p:nvPr/>
                </p:nvSpPr>
                <p:spPr>
                  <a:xfrm>
                    <a:off x="1214414" y="5929330"/>
                    <a:ext cx="128588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Πλένω τα παράθυρα</a:t>
                    </a:r>
                    <a:endParaRPr lang="el-GR" sz="1200" dirty="0">
                      <a:solidFill>
                        <a:schemeClr val="tx1"/>
                      </a:solidFill>
                    </a:endParaRPr>
                  </a:p>
                </p:txBody>
              </p:sp>
              <p:sp>
                <p:nvSpPr>
                  <p:cNvPr id="7" name="6 - Έλλειψη"/>
                  <p:cNvSpPr/>
                  <p:nvPr/>
                </p:nvSpPr>
                <p:spPr>
                  <a:xfrm>
                    <a:off x="2285984" y="5000636"/>
                    <a:ext cx="1143008" cy="57150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Είναι το πάτωμα καθαρό;</a:t>
                    </a:r>
                    <a:endParaRPr lang="el-GR" sz="1200" dirty="0">
                      <a:solidFill>
                        <a:schemeClr val="tx1"/>
                      </a:solidFill>
                    </a:endParaRPr>
                  </a:p>
                </p:txBody>
              </p:sp>
              <p:sp>
                <p:nvSpPr>
                  <p:cNvPr id="8" name="7 - Έλλειψη"/>
                  <p:cNvSpPr/>
                  <p:nvPr/>
                </p:nvSpPr>
                <p:spPr>
                  <a:xfrm>
                    <a:off x="428596" y="4929198"/>
                    <a:ext cx="1214446" cy="642942"/>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χαλαρώνω</a:t>
                    </a:r>
                    <a:endParaRPr lang="el-GR" sz="1200" dirty="0">
                      <a:solidFill>
                        <a:schemeClr val="tx1"/>
                      </a:solidFill>
                    </a:endParaRPr>
                  </a:p>
                </p:txBody>
              </p:sp>
              <p:cxnSp>
                <p:nvCxnSpPr>
                  <p:cNvPr id="10" name="9 - Ευθύγραμμο βέλος σύνδεσης"/>
                  <p:cNvCxnSpPr>
                    <a:stCxn id="5" idx="5"/>
                    <a:endCxn id="7" idx="1"/>
                  </p:cNvCxnSpPr>
                  <p:nvPr/>
                </p:nvCxnSpPr>
                <p:spPr>
                  <a:xfrm rot="16200000" flipH="1">
                    <a:off x="2161339" y="4792296"/>
                    <a:ext cx="463604" cy="1204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16 - Έλλειψη"/>
                  <p:cNvSpPr/>
                  <p:nvPr/>
                </p:nvSpPr>
                <p:spPr>
                  <a:xfrm>
                    <a:off x="3000364" y="5929330"/>
                    <a:ext cx="1500198" cy="50006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err="1" smtClean="0">
                        <a:solidFill>
                          <a:schemeClr val="tx1"/>
                        </a:solidFill>
                      </a:rPr>
                      <a:t>Σφουγγαρίζωτο</a:t>
                    </a:r>
                    <a:r>
                      <a:rPr lang="el-GR" sz="1200" dirty="0" smtClean="0">
                        <a:solidFill>
                          <a:schemeClr val="tx1"/>
                        </a:solidFill>
                      </a:rPr>
                      <a:t> πάτωμα</a:t>
                    </a:r>
                    <a:endParaRPr lang="el-GR" sz="1200" dirty="0">
                      <a:solidFill>
                        <a:schemeClr val="tx1"/>
                      </a:solidFill>
                    </a:endParaRPr>
                  </a:p>
                </p:txBody>
              </p:sp>
              <p:cxnSp>
                <p:nvCxnSpPr>
                  <p:cNvPr id="41" name="40 - Ευθύγραμμο βέλος σύνδεσης"/>
                  <p:cNvCxnSpPr/>
                  <p:nvPr/>
                </p:nvCxnSpPr>
                <p:spPr>
                  <a:xfrm rot="10800000" flipV="1">
                    <a:off x="2143108" y="5500702"/>
                    <a:ext cx="428628" cy="402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46 - Ορθογώνιο"/>
                  <p:cNvSpPr/>
                  <p:nvPr/>
                </p:nvSpPr>
                <p:spPr>
                  <a:xfrm>
                    <a:off x="1071538" y="4643446"/>
                    <a:ext cx="428628" cy="2857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ναι</a:t>
                    </a:r>
                    <a:endParaRPr lang="el-GR" sz="1200" dirty="0">
                      <a:solidFill>
                        <a:schemeClr val="tx1"/>
                      </a:solidFill>
                    </a:endParaRPr>
                  </a:p>
                </p:txBody>
              </p:sp>
              <p:sp>
                <p:nvSpPr>
                  <p:cNvPr id="50" name="49 - Ορθογώνιο"/>
                  <p:cNvSpPr/>
                  <p:nvPr/>
                </p:nvSpPr>
                <p:spPr>
                  <a:xfrm>
                    <a:off x="3286116" y="5500702"/>
                    <a:ext cx="428628" cy="2857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όχι</a:t>
                    </a:r>
                    <a:endParaRPr lang="el-GR" sz="1200" dirty="0">
                      <a:solidFill>
                        <a:schemeClr val="tx1"/>
                      </a:solidFill>
                    </a:endParaRPr>
                  </a:p>
                </p:txBody>
              </p:sp>
            </p:grpSp>
            <p:sp>
              <p:nvSpPr>
                <p:cNvPr id="65" name="64 - Ορθογώνιο"/>
                <p:cNvSpPr/>
                <p:nvPr/>
              </p:nvSpPr>
              <p:spPr>
                <a:xfrm>
                  <a:off x="1142976" y="3643314"/>
                  <a:ext cx="1428760" cy="3571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λήψη απόφασης</a:t>
                  </a:r>
                  <a:endParaRPr lang="el-GR" sz="1400" dirty="0"/>
                </a:p>
              </p:txBody>
            </p:sp>
          </p:grpSp>
        </p:grpSp>
      </p:grpSp>
      <p:sp>
        <p:nvSpPr>
          <p:cNvPr id="28" name="27 - TextBox"/>
          <p:cNvSpPr txBox="1"/>
          <p:nvPr/>
        </p:nvSpPr>
        <p:spPr>
          <a:xfrm>
            <a:off x="3071802" y="3786191"/>
            <a:ext cx="3000395" cy="1015663"/>
          </a:xfrm>
          <a:prstGeom prst="rect">
            <a:avLst/>
          </a:prstGeom>
          <a:noFill/>
        </p:spPr>
        <p:txBody>
          <a:bodyPr wrap="square" rtlCol="0">
            <a:spAutoFit/>
          </a:bodyPr>
          <a:lstStyle/>
          <a:p>
            <a:r>
              <a:rPr lang="el-GR" sz="1200" dirty="0" smtClean="0"/>
              <a:t>Κάθε κόμβος αποτελεί ένα χαρακτηριστικό.</a:t>
            </a:r>
          </a:p>
          <a:p>
            <a:r>
              <a:rPr lang="el-GR" sz="1200" dirty="0" smtClean="0"/>
              <a:t>Κάθε ακμή μια απόφαση.</a:t>
            </a:r>
          </a:p>
          <a:p>
            <a:r>
              <a:rPr lang="el-GR" sz="1200" dirty="0" smtClean="0"/>
              <a:t>Και κάθε φύλλο ένα αποτέλεσμα</a:t>
            </a:r>
            <a:r>
              <a:rPr lang="el-GR" dirty="0" smtClean="0"/>
              <a:t>.</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1">
                                            <p:txEl>
                                              <p:pRg st="0" end="0"/>
                                            </p:txEl>
                                          </p:spTgt>
                                        </p:tgtEl>
                                        <p:attrNameLst>
                                          <p:attrName>style.visibility</p:attrName>
                                        </p:attrNameLst>
                                      </p:cBhvr>
                                      <p:to>
                                        <p:strVal val="visible"/>
                                      </p:to>
                                    </p:set>
                                    <p:anim calcmode="lin" valueType="num">
                                      <p:cBhvr additive="base">
                                        <p:cTn id="14"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1">
                                            <p:txEl>
                                              <p:pRg st="1" end="1"/>
                                            </p:txEl>
                                          </p:spTgt>
                                        </p:tgtEl>
                                        <p:attrNameLst>
                                          <p:attrName>style.visibility</p:attrName>
                                        </p:attrNameLst>
                                      </p:cBhvr>
                                      <p:to>
                                        <p:strVal val="visible"/>
                                      </p:to>
                                    </p:set>
                                    <p:anim calcmode="lin" valueType="num">
                                      <p:cBhvr additive="base">
                                        <p:cTn id="20"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1">
                                            <p:txEl>
                                              <p:pRg st="2" end="2"/>
                                            </p:txEl>
                                          </p:spTgt>
                                        </p:tgtEl>
                                        <p:attrNameLst>
                                          <p:attrName>style.visibility</p:attrName>
                                        </p:attrNameLst>
                                      </p:cBhvr>
                                      <p:to>
                                        <p:strVal val="visible"/>
                                      </p:to>
                                    </p:set>
                                    <p:anim calcmode="lin" valueType="num">
                                      <p:cBhvr additive="base">
                                        <p:cTn id="26"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5"/>
                                        </p:tgtEl>
                                        <p:attrNameLst>
                                          <p:attrName>style.visibility</p:attrName>
                                        </p:attrNameLst>
                                      </p:cBhvr>
                                      <p:to>
                                        <p:strVal val="visible"/>
                                      </p:to>
                                    </p:set>
                                    <p:anim calcmode="lin" valueType="num">
                                      <p:cBhvr additive="base">
                                        <p:cTn id="32" dur="500" fill="hold"/>
                                        <p:tgtEl>
                                          <p:spTgt spid="35"/>
                                        </p:tgtEl>
                                        <p:attrNameLst>
                                          <p:attrName>ppt_x</p:attrName>
                                        </p:attrNameLst>
                                      </p:cBhvr>
                                      <p:tavLst>
                                        <p:tav tm="0">
                                          <p:val>
                                            <p:strVal val="#ppt_x"/>
                                          </p:val>
                                        </p:tav>
                                        <p:tav tm="100000">
                                          <p:val>
                                            <p:strVal val="#ppt_x"/>
                                          </p:val>
                                        </p:tav>
                                      </p:tavLst>
                                    </p:anim>
                                    <p:anim calcmode="lin" valueType="num">
                                      <p:cBhvr additive="base">
                                        <p:cTn id="33"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28"/>
                                        </p:tgtEl>
                                        <p:attrNameLst>
                                          <p:attrName>style.visibility</p:attrName>
                                        </p:attrNameLst>
                                      </p:cBhvr>
                                      <p:to>
                                        <p:strVal val="visible"/>
                                      </p:to>
                                    </p:set>
                                    <p:anim calcmode="lin" valueType="num">
                                      <p:cBhvr additive="base">
                                        <p:cTn id="38" dur="500" fill="hold"/>
                                        <p:tgtEl>
                                          <p:spTgt spid="28"/>
                                        </p:tgtEl>
                                        <p:attrNameLst>
                                          <p:attrName>ppt_x</p:attrName>
                                        </p:attrNameLst>
                                      </p:cBhvr>
                                      <p:tavLst>
                                        <p:tav tm="0">
                                          <p:val>
                                            <p:strVal val="#ppt_x"/>
                                          </p:val>
                                        </p:tav>
                                        <p:tav tm="100000">
                                          <p:val>
                                            <p:strVal val="#ppt_x"/>
                                          </p:val>
                                        </p:tav>
                                      </p:tavLst>
                                    </p:anim>
                                    <p:anim calcmode="lin" valueType="num">
                                      <p:cBhvr additive="base">
                                        <p:cTn id="39"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2"/>
                                        </p:tgtEl>
                                        <p:attrNameLst>
                                          <p:attrName>style.visibility</p:attrName>
                                        </p:attrNameLst>
                                      </p:cBhvr>
                                      <p:to>
                                        <p:strVal val="visible"/>
                                      </p:to>
                                    </p:set>
                                    <p:anim calcmode="lin" valueType="num">
                                      <p:cBhvr additive="base">
                                        <p:cTn id="44" dur="500" fill="hold"/>
                                        <p:tgtEl>
                                          <p:spTgt spid="32"/>
                                        </p:tgtEl>
                                        <p:attrNameLst>
                                          <p:attrName>ppt_x</p:attrName>
                                        </p:attrNameLst>
                                      </p:cBhvr>
                                      <p:tavLst>
                                        <p:tav tm="0">
                                          <p:val>
                                            <p:strVal val="#ppt_x"/>
                                          </p:val>
                                        </p:tav>
                                        <p:tav tm="100000">
                                          <p:val>
                                            <p:strVal val="#ppt_x"/>
                                          </p:val>
                                        </p:tav>
                                      </p:tavLst>
                                    </p:anim>
                                    <p:anim calcmode="lin" valueType="num">
                                      <p:cBhvr additive="base">
                                        <p:cTn id="45"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build="p"/>
      <p:bldP spid="2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14290"/>
            <a:ext cx="8229600" cy="1928826"/>
          </a:xfrm>
        </p:spPr>
        <p:txBody>
          <a:bodyPr>
            <a:noAutofit/>
          </a:bodyPr>
          <a:lstStyle/>
          <a:p>
            <a:pPr algn="l"/>
            <a:r>
              <a:rPr lang="el-GR" sz="1600" b="1" dirty="0" smtClean="0"/>
              <a:t>Ώθηση &amp; Απώθηση στοιχείου σε στοίβα </a:t>
            </a:r>
            <a:r>
              <a:rPr lang="el-GR" sz="1600" dirty="0" smtClean="0"/>
              <a:t/>
            </a:r>
            <a:br>
              <a:rPr lang="el-GR" sz="1600" dirty="0" smtClean="0"/>
            </a:br>
            <a:r>
              <a:rPr lang="el-GR" sz="1800" b="1" dirty="0" smtClean="0">
                <a:solidFill>
                  <a:srgbClr val="FF0000"/>
                </a:solidFill>
              </a:rPr>
              <a:t>1) </a:t>
            </a:r>
            <a:r>
              <a:rPr lang="el-GR" sz="1600" dirty="0" smtClean="0"/>
              <a:t>Σε μια στοίβα 10 θέσεων έχουν τοποθετηθεί διαδοχικά τα στοιχεία: Σ, Γ, Μ, Α, Δ στην 1η, 2η, 3η, 4η και 5η θέση αντίστοιχα.</a:t>
            </a:r>
            <a:br>
              <a:rPr lang="el-GR" sz="1600" dirty="0" smtClean="0"/>
            </a:br>
            <a:r>
              <a:rPr lang="el-GR" sz="1600" dirty="0" smtClean="0"/>
              <a:t> i. Να προσδιορίσετε την τιμή του δείκτη </a:t>
            </a:r>
            <a:r>
              <a:rPr lang="el-GR" sz="1600" dirty="0" err="1" smtClean="0"/>
              <a:t>top</a:t>
            </a:r>
            <a:r>
              <a:rPr lang="el-GR" sz="1600" dirty="0" smtClean="0"/>
              <a:t> και να σχεδιάσετε την παραπάνω στοίβα.</a:t>
            </a:r>
            <a:br>
              <a:rPr lang="el-GR" sz="1600" dirty="0" smtClean="0"/>
            </a:br>
            <a:r>
              <a:rPr lang="el-GR" sz="1600" dirty="0" smtClean="0"/>
              <a:t/>
            </a:r>
            <a:br>
              <a:rPr lang="el-GR" sz="1600" dirty="0" smtClean="0"/>
            </a:br>
            <a:r>
              <a:rPr lang="el-GR" sz="1600" dirty="0" smtClean="0"/>
              <a:t>ii. Αν εφαρμόσετε τις παρακάτω λειτουργίες: </a:t>
            </a:r>
            <a:r>
              <a:rPr lang="en-US" sz="1600" dirty="0" smtClean="0"/>
              <a:t/>
            </a:r>
            <a:br>
              <a:rPr lang="en-US" sz="1600" dirty="0" smtClean="0"/>
            </a:br>
            <a:r>
              <a:rPr lang="el-GR" sz="1600" dirty="0" smtClean="0"/>
              <a:t>Απώθηση,  </a:t>
            </a:r>
            <a:r>
              <a:rPr lang="el-GR" sz="1600" dirty="0" err="1" smtClean="0"/>
              <a:t>Απώθηση,</a:t>
            </a:r>
            <a:r>
              <a:rPr lang="el-GR" sz="1600" dirty="0" smtClean="0"/>
              <a:t>  </a:t>
            </a:r>
            <a:r>
              <a:rPr lang="el-GR" sz="1600" dirty="0" err="1" smtClean="0"/>
              <a:t>Απώθηση,</a:t>
            </a:r>
            <a:r>
              <a:rPr lang="el-GR" sz="1600" dirty="0" smtClean="0"/>
              <a:t> Ώθηση Χ, Ώθηση Δ και Απώθηση, </a:t>
            </a:r>
            <a:r>
              <a:rPr lang="en-US" sz="1600" dirty="0" smtClean="0"/>
              <a:t/>
            </a:r>
            <a:br>
              <a:rPr lang="en-US" sz="1600" dirty="0" smtClean="0"/>
            </a:br>
            <a:r>
              <a:rPr lang="el-GR" sz="1600" dirty="0" smtClean="0"/>
              <a:t>ποια είναι η νέα τιμή της </a:t>
            </a:r>
            <a:r>
              <a:rPr lang="el-GR" sz="1600" dirty="0" err="1" smtClean="0"/>
              <a:t>top</a:t>
            </a:r>
            <a:r>
              <a:rPr lang="el-GR" sz="1600" dirty="0" smtClean="0"/>
              <a:t> και ποια η τελική μορφή της στοίβας;</a:t>
            </a:r>
            <a:endParaRPr lang="el-GR" sz="1600" dirty="0"/>
          </a:p>
        </p:txBody>
      </p:sp>
      <p:graphicFrame>
        <p:nvGraphicFramePr>
          <p:cNvPr id="5" name="4 - Πίνακας"/>
          <p:cNvGraphicFramePr>
            <a:graphicFrameLocks noGrp="1"/>
          </p:cNvGraphicFramePr>
          <p:nvPr/>
        </p:nvGraphicFramePr>
        <p:xfrm>
          <a:off x="1000100" y="2285992"/>
          <a:ext cx="1785949" cy="4051550"/>
        </p:xfrm>
        <a:graphic>
          <a:graphicData uri="http://schemas.openxmlformats.org/drawingml/2006/table">
            <a:tbl>
              <a:tblPr/>
              <a:tblGrid>
                <a:gridCol w="424996"/>
                <a:gridCol w="538972"/>
                <a:gridCol w="821981"/>
              </a:tblGrid>
              <a:tr h="405155">
                <a:tc>
                  <a:txBody>
                    <a:bodyPr/>
                    <a:lstStyle/>
                    <a:p>
                      <a:pPr algn="r">
                        <a:lnSpc>
                          <a:spcPct val="115000"/>
                        </a:lnSpc>
                        <a:spcAft>
                          <a:spcPts val="0"/>
                        </a:spcAft>
                      </a:pPr>
                      <a:r>
                        <a:rPr lang="en-US" sz="1100" dirty="0" smtClean="0">
                          <a:latin typeface="Calibri"/>
                          <a:ea typeface="Times New Roman"/>
                          <a:cs typeface="Times New Roman"/>
                        </a:rPr>
                        <a:t>10</a:t>
                      </a:r>
                      <a:endParaRPr lang="el-GR" sz="1100" dirty="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05155">
                <a:tc>
                  <a:txBody>
                    <a:bodyPr/>
                    <a:lstStyle/>
                    <a:p>
                      <a:pPr algn="r">
                        <a:lnSpc>
                          <a:spcPct val="115000"/>
                        </a:lnSpc>
                        <a:spcAft>
                          <a:spcPts val="0"/>
                        </a:spcAft>
                      </a:pPr>
                      <a:r>
                        <a:rPr lang="en-US" sz="1100" dirty="0" smtClean="0">
                          <a:latin typeface="Calibri"/>
                          <a:ea typeface="Times New Roman"/>
                          <a:cs typeface="Times New Roman"/>
                        </a:rPr>
                        <a:t>9</a:t>
                      </a:r>
                      <a:endParaRPr lang="el-GR" sz="1100" dirty="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05155">
                <a:tc>
                  <a:txBody>
                    <a:bodyPr/>
                    <a:lstStyle/>
                    <a:p>
                      <a:pPr algn="r">
                        <a:lnSpc>
                          <a:spcPct val="115000"/>
                        </a:lnSpc>
                        <a:spcAft>
                          <a:spcPts val="0"/>
                        </a:spcAft>
                      </a:pPr>
                      <a:r>
                        <a:rPr lang="en-US" sz="1100" dirty="0" smtClean="0">
                          <a:latin typeface="Calibri"/>
                          <a:ea typeface="Times New Roman"/>
                          <a:cs typeface="Times New Roman"/>
                        </a:rPr>
                        <a:t>8</a:t>
                      </a:r>
                      <a:endParaRPr lang="el-GR" sz="1100" dirty="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05155">
                <a:tc>
                  <a:txBody>
                    <a:bodyPr/>
                    <a:lstStyle/>
                    <a:p>
                      <a:pPr algn="r">
                        <a:lnSpc>
                          <a:spcPct val="115000"/>
                        </a:lnSpc>
                        <a:spcAft>
                          <a:spcPts val="0"/>
                        </a:spcAft>
                      </a:pPr>
                      <a:r>
                        <a:rPr lang="en-US" sz="1100" dirty="0" smtClean="0">
                          <a:latin typeface="Calibri"/>
                          <a:ea typeface="Times New Roman"/>
                          <a:cs typeface="Times New Roman"/>
                        </a:rPr>
                        <a:t>7</a:t>
                      </a:r>
                      <a:endParaRPr lang="el-GR" sz="1100" dirty="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05155">
                <a:tc>
                  <a:txBody>
                    <a:bodyPr/>
                    <a:lstStyle/>
                    <a:p>
                      <a:pPr algn="r">
                        <a:lnSpc>
                          <a:spcPct val="115000"/>
                        </a:lnSpc>
                        <a:spcAft>
                          <a:spcPts val="0"/>
                        </a:spcAft>
                      </a:pPr>
                      <a:r>
                        <a:rPr lang="en-US" sz="1100" dirty="0">
                          <a:latin typeface="Calibri"/>
                          <a:ea typeface="Times New Roman"/>
                          <a:cs typeface="Times New Roman"/>
                        </a:rPr>
                        <a:t>6</a:t>
                      </a:r>
                      <a:endParaRPr lang="el-GR" sz="1100" dirty="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05155">
                <a:tc>
                  <a:txBody>
                    <a:bodyPr/>
                    <a:lstStyle/>
                    <a:p>
                      <a:pPr algn="r">
                        <a:lnSpc>
                          <a:spcPct val="115000"/>
                        </a:lnSpc>
                        <a:spcAft>
                          <a:spcPts val="0"/>
                        </a:spcAft>
                      </a:pPr>
                      <a:r>
                        <a:rPr lang="en-US" sz="1100">
                          <a:latin typeface="Calibri"/>
                          <a:ea typeface="Times New Roman"/>
                          <a:cs typeface="Times New Roman"/>
                        </a:rPr>
                        <a:t>5</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dirty="0" smtClean="0">
                          <a:latin typeface="Calibri"/>
                          <a:ea typeface="Times New Roman"/>
                          <a:cs typeface="Times New Roman"/>
                        </a:rPr>
                        <a:t>Δ</a:t>
                      </a: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alpha val="80000"/>
                      </a:srgbClr>
                    </a:solidFill>
                  </a:tcPr>
                </a:tc>
                <a:tc>
                  <a:txBody>
                    <a:bodyPr/>
                    <a:lstStyle/>
                    <a:p>
                      <a:pPr>
                        <a:lnSpc>
                          <a:spcPct val="115000"/>
                        </a:lnSpc>
                        <a:spcAft>
                          <a:spcPts val="0"/>
                        </a:spcAft>
                      </a:pPr>
                      <a:r>
                        <a:rPr lang="en-US" sz="1100" dirty="0" smtClean="0">
                          <a:latin typeface="Calibri"/>
                          <a:ea typeface="Times New Roman"/>
                          <a:cs typeface="Times New Roman"/>
                        </a:rPr>
                        <a:t>Top=5</a:t>
                      </a: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05155">
                <a:tc>
                  <a:txBody>
                    <a:bodyPr/>
                    <a:lstStyle/>
                    <a:p>
                      <a:pPr algn="r">
                        <a:lnSpc>
                          <a:spcPct val="115000"/>
                        </a:lnSpc>
                        <a:spcAft>
                          <a:spcPts val="0"/>
                        </a:spcAft>
                      </a:pPr>
                      <a:r>
                        <a:rPr lang="en-US" sz="1100">
                          <a:latin typeface="Calibri"/>
                          <a:ea typeface="Times New Roman"/>
                          <a:cs typeface="Times New Roman"/>
                        </a:rPr>
                        <a:t>4</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dirty="0" smtClean="0">
                          <a:latin typeface="Calibri"/>
                          <a:ea typeface="Times New Roman"/>
                          <a:cs typeface="Times New Roman"/>
                        </a:rPr>
                        <a:t>Α</a:t>
                      </a: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alpha val="80000"/>
                      </a:srgbClr>
                    </a:solidFill>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05155">
                <a:tc>
                  <a:txBody>
                    <a:bodyPr/>
                    <a:lstStyle/>
                    <a:p>
                      <a:pPr algn="r">
                        <a:lnSpc>
                          <a:spcPct val="115000"/>
                        </a:lnSpc>
                        <a:spcAft>
                          <a:spcPts val="0"/>
                        </a:spcAft>
                      </a:pPr>
                      <a:r>
                        <a:rPr lang="en-US" sz="1100">
                          <a:latin typeface="Calibri"/>
                          <a:ea typeface="Times New Roman"/>
                          <a:cs typeface="Times New Roman"/>
                        </a:rPr>
                        <a:t>3</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dirty="0" smtClean="0">
                          <a:latin typeface="Calibri"/>
                          <a:ea typeface="Times New Roman"/>
                          <a:cs typeface="Times New Roman"/>
                        </a:rPr>
                        <a:t>Μ</a:t>
                      </a: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alpha val="80000"/>
                      </a:srgbClr>
                    </a:solidFill>
                  </a:tcPr>
                </a:tc>
                <a:tc>
                  <a:txBody>
                    <a:bodyPr/>
                    <a:lstStyle/>
                    <a:p>
                      <a:pPr>
                        <a:lnSpc>
                          <a:spcPct val="115000"/>
                        </a:lnSpc>
                        <a:spcAft>
                          <a:spcPts val="0"/>
                        </a:spcAft>
                      </a:pPr>
                      <a:endParaRPr lang="el-GR"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05155">
                <a:tc>
                  <a:txBody>
                    <a:bodyPr/>
                    <a:lstStyle/>
                    <a:p>
                      <a:pPr algn="r">
                        <a:lnSpc>
                          <a:spcPct val="115000"/>
                        </a:lnSpc>
                        <a:spcAft>
                          <a:spcPts val="0"/>
                        </a:spcAft>
                      </a:pPr>
                      <a:r>
                        <a:rPr lang="en-US" sz="1100">
                          <a:latin typeface="Calibri"/>
                          <a:ea typeface="Times New Roman"/>
                          <a:cs typeface="Times New Roman"/>
                        </a:rPr>
                        <a:t>2</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dirty="0" smtClean="0">
                          <a:latin typeface="Calibri"/>
                          <a:ea typeface="Times New Roman"/>
                          <a:cs typeface="Times New Roman"/>
                        </a:rPr>
                        <a:t>Γ</a:t>
                      </a: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alpha val="80000"/>
                      </a:srgbClr>
                    </a:solidFill>
                  </a:tcPr>
                </a:tc>
                <a:tc>
                  <a:txBody>
                    <a:bodyPr/>
                    <a:lstStyle/>
                    <a:p>
                      <a:pPr>
                        <a:lnSpc>
                          <a:spcPct val="115000"/>
                        </a:lnSpc>
                        <a:spcAft>
                          <a:spcPts val="0"/>
                        </a:spcAft>
                      </a:pPr>
                      <a:endParaRPr lang="el-GR"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05155">
                <a:tc>
                  <a:txBody>
                    <a:bodyPr/>
                    <a:lstStyle/>
                    <a:p>
                      <a:pPr algn="r">
                        <a:lnSpc>
                          <a:spcPct val="115000"/>
                        </a:lnSpc>
                        <a:spcAft>
                          <a:spcPts val="0"/>
                        </a:spcAft>
                      </a:pPr>
                      <a:r>
                        <a:rPr lang="en-US" sz="1100">
                          <a:latin typeface="Calibri"/>
                          <a:ea typeface="Times New Roman"/>
                          <a:cs typeface="Times New Roman"/>
                        </a:rPr>
                        <a:t>1</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dirty="0" smtClean="0">
                          <a:latin typeface="Calibri"/>
                          <a:ea typeface="Times New Roman"/>
                          <a:cs typeface="Times New Roman"/>
                        </a:rPr>
                        <a:t>Σ</a:t>
                      </a: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alpha val="80000"/>
                      </a:srgbClr>
                    </a:solidFill>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bl>
          </a:graphicData>
        </a:graphic>
      </p:graphicFrame>
      <p:graphicFrame>
        <p:nvGraphicFramePr>
          <p:cNvPr id="7" name="6 - Πίνακας"/>
          <p:cNvGraphicFramePr>
            <a:graphicFrameLocks noGrp="1"/>
          </p:cNvGraphicFramePr>
          <p:nvPr/>
        </p:nvGraphicFramePr>
        <p:xfrm>
          <a:off x="6072198" y="2214554"/>
          <a:ext cx="2000264" cy="4265860"/>
        </p:xfrm>
        <a:graphic>
          <a:graphicData uri="http://schemas.openxmlformats.org/drawingml/2006/table">
            <a:tbl>
              <a:tblPr/>
              <a:tblGrid>
                <a:gridCol w="475996"/>
                <a:gridCol w="603649"/>
                <a:gridCol w="920619"/>
              </a:tblGrid>
              <a:tr h="426586">
                <a:tc>
                  <a:txBody>
                    <a:bodyPr/>
                    <a:lstStyle/>
                    <a:p>
                      <a:pPr algn="r">
                        <a:lnSpc>
                          <a:spcPct val="115000"/>
                        </a:lnSpc>
                        <a:spcAft>
                          <a:spcPts val="0"/>
                        </a:spcAft>
                      </a:pPr>
                      <a:r>
                        <a:rPr lang="en-US" sz="1100" dirty="0" smtClean="0">
                          <a:latin typeface="Calibri"/>
                          <a:ea typeface="Times New Roman"/>
                          <a:cs typeface="Times New Roman"/>
                        </a:rPr>
                        <a:t>10</a:t>
                      </a:r>
                      <a:endParaRPr lang="el-GR" sz="1100" dirty="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26586">
                <a:tc>
                  <a:txBody>
                    <a:bodyPr/>
                    <a:lstStyle/>
                    <a:p>
                      <a:pPr algn="r">
                        <a:lnSpc>
                          <a:spcPct val="115000"/>
                        </a:lnSpc>
                        <a:spcAft>
                          <a:spcPts val="0"/>
                        </a:spcAft>
                      </a:pPr>
                      <a:r>
                        <a:rPr lang="en-US" sz="1100" dirty="0" smtClean="0">
                          <a:latin typeface="Calibri"/>
                          <a:ea typeface="Times New Roman"/>
                          <a:cs typeface="Times New Roman"/>
                        </a:rPr>
                        <a:t>9</a:t>
                      </a:r>
                      <a:endParaRPr lang="el-GR" sz="1100" dirty="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26586">
                <a:tc>
                  <a:txBody>
                    <a:bodyPr/>
                    <a:lstStyle/>
                    <a:p>
                      <a:pPr algn="r">
                        <a:lnSpc>
                          <a:spcPct val="115000"/>
                        </a:lnSpc>
                        <a:spcAft>
                          <a:spcPts val="0"/>
                        </a:spcAft>
                      </a:pPr>
                      <a:r>
                        <a:rPr lang="en-US" sz="1100" dirty="0" smtClean="0">
                          <a:latin typeface="Calibri"/>
                          <a:ea typeface="Times New Roman"/>
                          <a:cs typeface="Times New Roman"/>
                        </a:rPr>
                        <a:t>8</a:t>
                      </a:r>
                      <a:endParaRPr lang="el-GR" sz="1100" dirty="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26586">
                <a:tc>
                  <a:txBody>
                    <a:bodyPr/>
                    <a:lstStyle/>
                    <a:p>
                      <a:pPr algn="r">
                        <a:lnSpc>
                          <a:spcPct val="115000"/>
                        </a:lnSpc>
                        <a:spcAft>
                          <a:spcPts val="0"/>
                        </a:spcAft>
                      </a:pPr>
                      <a:r>
                        <a:rPr lang="en-US" sz="1100" dirty="0" smtClean="0">
                          <a:latin typeface="Calibri"/>
                          <a:ea typeface="Times New Roman"/>
                          <a:cs typeface="Times New Roman"/>
                        </a:rPr>
                        <a:t>7</a:t>
                      </a:r>
                      <a:endParaRPr lang="el-GR" sz="1100" dirty="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26586">
                <a:tc>
                  <a:txBody>
                    <a:bodyPr/>
                    <a:lstStyle/>
                    <a:p>
                      <a:pPr algn="r">
                        <a:lnSpc>
                          <a:spcPct val="115000"/>
                        </a:lnSpc>
                        <a:spcAft>
                          <a:spcPts val="0"/>
                        </a:spcAft>
                      </a:pPr>
                      <a:r>
                        <a:rPr lang="en-US" sz="1100" dirty="0">
                          <a:latin typeface="Calibri"/>
                          <a:ea typeface="Times New Roman"/>
                          <a:cs typeface="Times New Roman"/>
                        </a:rPr>
                        <a:t>6</a:t>
                      </a:r>
                      <a:endParaRPr lang="el-GR" sz="1100" dirty="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26586">
                <a:tc>
                  <a:txBody>
                    <a:bodyPr/>
                    <a:lstStyle/>
                    <a:p>
                      <a:pPr algn="r">
                        <a:lnSpc>
                          <a:spcPct val="115000"/>
                        </a:lnSpc>
                        <a:spcAft>
                          <a:spcPts val="0"/>
                        </a:spcAft>
                      </a:pPr>
                      <a:r>
                        <a:rPr lang="en-US" sz="1100">
                          <a:latin typeface="Calibri"/>
                          <a:ea typeface="Times New Roman"/>
                          <a:cs typeface="Times New Roman"/>
                        </a:rPr>
                        <a:t>5</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alpha val="80000"/>
                      </a:srgbClr>
                    </a:solidFill>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26586">
                <a:tc>
                  <a:txBody>
                    <a:bodyPr/>
                    <a:lstStyle/>
                    <a:p>
                      <a:pPr algn="r">
                        <a:lnSpc>
                          <a:spcPct val="115000"/>
                        </a:lnSpc>
                        <a:spcAft>
                          <a:spcPts val="0"/>
                        </a:spcAft>
                      </a:pPr>
                      <a:r>
                        <a:rPr lang="en-US" sz="1100">
                          <a:latin typeface="Calibri"/>
                          <a:ea typeface="Times New Roman"/>
                          <a:cs typeface="Times New Roman"/>
                        </a:rPr>
                        <a:t>4</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alpha val="80000"/>
                      </a:srgbClr>
                    </a:solidFill>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26586">
                <a:tc>
                  <a:txBody>
                    <a:bodyPr/>
                    <a:lstStyle/>
                    <a:p>
                      <a:pPr algn="r">
                        <a:lnSpc>
                          <a:spcPct val="115000"/>
                        </a:lnSpc>
                        <a:spcAft>
                          <a:spcPts val="0"/>
                        </a:spcAft>
                      </a:pPr>
                      <a:r>
                        <a:rPr lang="en-US" sz="1100">
                          <a:latin typeface="Calibri"/>
                          <a:ea typeface="Times New Roman"/>
                          <a:cs typeface="Times New Roman"/>
                        </a:rPr>
                        <a:t>3</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US" sz="1100" dirty="0" smtClean="0">
                          <a:latin typeface="Calibri"/>
                          <a:ea typeface="Times New Roman"/>
                          <a:cs typeface="Times New Roman"/>
                        </a:rPr>
                        <a:t>X</a:t>
                      </a: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alpha val="80000"/>
                      </a:srgbClr>
                    </a:solid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100" dirty="0" smtClean="0">
                          <a:latin typeface="+mn-lt"/>
                          <a:ea typeface="Times New Roman"/>
                          <a:cs typeface="Times New Roman"/>
                        </a:rPr>
                        <a:t>Top=3</a:t>
                      </a:r>
                      <a:endParaRPr lang="el-GR" sz="1100" dirty="0" smtClean="0">
                        <a:latin typeface="+mn-lt"/>
                        <a:ea typeface="Times New Roman"/>
                        <a:cs typeface="Times New Roman"/>
                      </a:endParaRPr>
                    </a:p>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26586">
                <a:tc>
                  <a:txBody>
                    <a:bodyPr/>
                    <a:lstStyle/>
                    <a:p>
                      <a:pPr algn="r">
                        <a:lnSpc>
                          <a:spcPct val="115000"/>
                        </a:lnSpc>
                        <a:spcAft>
                          <a:spcPts val="0"/>
                        </a:spcAft>
                      </a:pPr>
                      <a:r>
                        <a:rPr lang="en-US" sz="1100">
                          <a:latin typeface="Calibri"/>
                          <a:ea typeface="Times New Roman"/>
                          <a:cs typeface="Times New Roman"/>
                        </a:rPr>
                        <a:t>2</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dirty="0" smtClean="0">
                          <a:latin typeface="Calibri"/>
                          <a:ea typeface="Times New Roman"/>
                          <a:cs typeface="Times New Roman"/>
                        </a:rPr>
                        <a:t>Γ</a:t>
                      </a: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alpha val="80000"/>
                      </a:srgbClr>
                    </a:solidFill>
                  </a:tcPr>
                </a:tc>
                <a:tc>
                  <a:txBody>
                    <a:bodyPr/>
                    <a:lstStyle/>
                    <a:p>
                      <a:pPr>
                        <a:lnSpc>
                          <a:spcPct val="115000"/>
                        </a:lnSpc>
                        <a:spcAft>
                          <a:spcPts val="0"/>
                        </a:spcAft>
                      </a:pPr>
                      <a:endParaRPr lang="el-GR"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26586">
                <a:tc>
                  <a:txBody>
                    <a:bodyPr/>
                    <a:lstStyle/>
                    <a:p>
                      <a:pPr algn="r">
                        <a:lnSpc>
                          <a:spcPct val="115000"/>
                        </a:lnSpc>
                        <a:spcAft>
                          <a:spcPts val="0"/>
                        </a:spcAft>
                      </a:pPr>
                      <a:r>
                        <a:rPr lang="en-US" sz="1100">
                          <a:latin typeface="Calibri"/>
                          <a:ea typeface="Times New Roman"/>
                          <a:cs typeface="Times New Roman"/>
                        </a:rPr>
                        <a:t>1</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dirty="0" smtClean="0">
                          <a:latin typeface="Calibri"/>
                          <a:ea typeface="Times New Roman"/>
                          <a:cs typeface="Times New Roman"/>
                        </a:rPr>
                        <a:t>Σ</a:t>
                      </a: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alpha val="80000"/>
                      </a:srgbClr>
                    </a:solidFill>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FF0000"/>
                </a:solidFill>
              </a:rPr>
              <a:t>Παραδείγματα δένδρων του φυσικού κόσμου</a:t>
            </a:r>
            <a:endParaRPr lang="el-GR" sz="2400" b="1" dirty="0">
              <a:solidFill>
                <a:srgbClr val="FF0000"/>
              </a:solidFill>
            </a:endParaRPr>
          </a:p>
        </p:txBody>
      </p:sp>
      <p:cxnSp>
        <p:nvCxnSpPr>
          <p:cNvPr id="5" name="4 - Ευθύγραμμο βέλος σύνδεσης"/>
          <p:cNvCxnSpPr>
            <a:stCxn id="13" idx="3"/>
            <a:endCxn id="16" idx="7"/>
          </p:cNvCxnSpPr>
          <p:nvPr/>
        </p:nvCxnSpPr>
        <p:spPr>
          <a:xfrm rot="5400000">
            <a:off x="1232645" y="2659618"/>
            <a:ext cx="402628" cy="7529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85" name="84 - Ομάδα"/>
          <p:cNvGrpSpPr/>
          <p:nvPr/>
        </p:nvGrpSpPr>
        <p:grpSpPr>
          <a:xfrm>
            <a:off x="142844" y="1714488"/>
            <a:ext cx="4000528" cy="3000396"/>
            <a:chOff x="142844" y="1714488"/>
            <a:chExt cx="4000528" cy="3000396"/>
          </a:xfrm>
        </p:grpSpPr>
        <p:sp>
          <p:nvSpPr>
            <p:cNvPr id="22" name="6 - Έλλειψη"/>
            <p:cNvSpPr/>
            <p:nvPr/>
          </p:nvSpPr>
          <p:spPr>
            <a:xfrm>
              <a:off x="3071802" y="3286124"/>
              <a:ext cx="1071570" cy="57150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Αχιλλέας</a:t>
              </a:r>
              <a:endParaRPr lang="el-GR" sz="1200" dirty="0">
                <a:solidFill>
                  <a:schemeClr val="tx1"/>
                </a:solidFill>
              </a:endParaRPr>
            </a:p>
          </p:txBody>
        </p:sp>
        <p:grpSp>
          <p:nvGrpSpPr>
            <p:cNvPr id="43" name="42 - Ομάδα"/>
            <p:cNvGrpSpPr/>
            <p:nvPr/>
          </p:nvGrpSpPr>
          <p:grpSpPr>
            <a:xfrm>
              <a:off x="142844" y="1714488"/>
              <a:ext cx="4000528" cy="3000396"/>
              <a:chOff x="500034" y="1714488"/>
              <a:chExt cx="4000528" cy="3000396"/>
            </a:xfrm>
          </p:grpSpPr>
          <p:grpSp>
            <p:nvGrpSpPr>
              <p:cNvPr id="9" name="30 - Ομάδα"/>
              <p:cNvGrpSpPr/>
              <p:nvPr/>
            </p:nvGrpSpPr>
            <p:grpSpPr>
              <a:xfrm>
                <a:off x="500034" y="2285992"/>
                <a:ext cx="2857520" cy="2428892"/>
                <a:chOff x="571472" y="4071942"/>
                <a:chExt cx="2857520" cy="2428892"/>
              </a:xfrm>
            </p:grpSpPr>
            <p:cxnSp>
              <p:nvCxnSpPr>
                <p:cNvPr id="11" name="10 - Ευθύγραμμο βέλος σύνδεσης"/>
                <p:cNvCxnSpPr>
                  <a:endCxn id="18" idx="0"/>
                </p:cNvCxnSpPr>
                <p:nvPr/>
              </p:nvCxnSpPr>
              <p:spPr>
                <a:xfrm rot="16200000" flipH="1">
                  <a:off x="2589595" y="5768594"/>
                  <a:ext cx="428628"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12 - Έλλειψη"/>
                <p:cNvSpPr/>
                <p:nvPr/>
              </p:nvSpPr>
              <p:spPr>
                <a:xfrm>
                  <a:off x="2071670" y="4071942"/>
                  <a:ext cx="1143008" cy="642942"/>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Πέτρος</a:t>
                  </a:r>
                  <a:endParaRPr lang="el-GR" sz="1400" dirty="0">
                    <a:solidFill>
                      <a:schemeClr val="tx1"/>
                    </a:solidFill>
                  </a:endParaRPr>
                </a:p>
              </p:txBody>
            </p:sp>
            <p:sp>
              <p:nvSpPr>
                <p:cNvPr id="14" name="5 - Έλλειψη"/>
                <p:cNvSpPr/>
                <p:nvPr/>
              </p:nvSpPr>
              <p:spPr>
                <a:xfrm>
                  <a:off x="1000100" y="6000768"/>
                  <a:ext cx="1143008"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Μάγδα</a:t>
                  </a:r>
                  <a:endParaRPr lang="el-GR" sz="1200" dirty="0">
                    <a:solidFill>
                      <a:schemeClr val="tx1"/>
                    </a:solidFill>
                  </a:endParaRPr>
                </a:p>
              </p:txBody>
            </p:sp>
            <p:sp>
              <p:nvSpPr>
                <p:cNvPr id="15" name="6 - Έλλειψη"/>
                <p:cNvSpPr/>
                <p:nvPr/>
              </p:nvSpPr>
              <p:spPr>
                <a:xfrm>
                  <a:off x="2071670" y="5000636"/>
                  <a:ext cx="1143008" cy="57150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Άννα</a:t>
                  </a:r>
                  <a:endParaRPr lang="el-GR" sz="1200" dirty="0">
                    <a:solidFill>
                      <a:schemeClr val="tx1"/>
                    </a:solidFill>
                  </a:endParaRPr>
                </a:p>
              </p:txBody>
            </p:sp>
            <p:sp>
              <p:nvSpPr>
                <p:cNvPr id="16" name="15 - Έλλειψη"/>
                <p:cNvSpPr/>
                <p:nvPr/>
              </p:nvSpPr>
              <p:spPr>
                <a:xfrm>
                  <a:off x="571472" y="4929198"/>
                  <a:ext cx="1071570" cy="642942"/>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Βασίλης</a:t>
                  </a:r>
                  <a:endParaRPr lang="el-GR" sz="1200" dirty="0">
                    <a:solidFill>
                      <a:schemeClr val="tx1"/>
                    </a:solidFill>
                  </a:endParaRPr>
                </a:p>
              </p:txBody>
            </p:sp>
            <p:cxnSp>
              <p:nvCxnSpPr>
                <p:cNvPr id="17" name="16 - Ευθύγραμμο βέλος σύνδεσης"/>
                <p:cNvCxnSpPr>
                  <a:stCxn id="13" idx="4"/>
                  <a:endCxn id="15" idx="0"/>
                </p:cNvCxnSpPr>
                <p:nvPr/>
              </p:nvCxnSpPr>
              <p:spPr>
                <a:xfrm rot="5400000">
                  <a:off x="2500298" y="4857760"/>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17 - Έλλειψη"/>
                <p:cNvSpPr/>
                <p:nvPr/>
              </p:nvSpPr>
              <p:spPr>
                <a:xfrm>
                  <a:off x="2214546" y="6000768"/>
                  <a:ext cx="1214446" cy="50006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Μαρία</a:t>
                  </a:r>
                  <a:endParaRPr lang="el-GR" sz="1200" dirty="0">
                    <a:solidFill>
                      <a:schemeClr val="tx1"/>
                    </a:solidFill>
                  </a:endParaRPr>
                </a:p>
              </p:txBody>
            </p:sp>
            <p:cxnSp>
              <p:nvCxnSpPr>
                <p:cNvPr id="19" name="18 - Ευθύγραμμο βέλος σύνδεσης"/>
                <p:cNvCxnSpPr>
                  <a:stCxn id="15" idx="3"/>
                </p:cNvCxnSpPr>
                <p:nvPr/>
              </p:nvCxnSpPr>
              <p:spPr>
                <a:xfrm rot="5400000">
                  <a:off x="1792047" y="5553754"/>
                  <a:ext cx="512323" cy="3817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10" name="9 - Ορθογώνιο"/>
              <p:cNvSpPr/>
              <p:nvPr/>
            </p:nvSpPr>
            <p:spPr>
              <a:xfrm>
                <a:off x="1785918" y="1714488"/>
                <a:ext cx="1428760" cy="3571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Οικογενειακό δένδρο</a:t>
                </a:r>
                <a:endParaRPr lang="el-GR" sz="1400" dirty="0"/>
              </a:p>
            </p:txBody>
          </p:sp>
          <p:sp>
            <p:nvSpPr>
              <p:cNvPr id="28" name="6 - Έλλειψη"/>
              <p:cNvSpPr/>
              <p:nvPr/>
            </p:nvSpPr>
            <p:spPr>
              <a:xfrm>
                <a:off x="3500430" y="4214818"/>
                <a:ext cx="1000132" cy="50006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Κώστας</a:t>
                </a:r>
                <a:endParaRPr lang="el-GR" sz="1200" dirty="0">
                  <a:solidFill>
                    <a:schemeClr val="tx1"/>
                  </a:solidFill>
                </a:endParaRPr>
              </a:p>
            </p:txBody>
          </p:sp>
          <p:cxnSp>
            <p:nvCxnSpPr>
              <p:cNvPr id="29" name="28 - Ευθύγραμμο βέλος σύνδεσης"/>
              <p:cNvCxnSpPr>
                <a:stCxn id="13" idx="5"/>
              </p:cNvCxnSpPr>
              <p:nvPr/>
            </p:nvCxnSpPr>
            <p:spPr>
              <a:xfrm rot="16200000" flipH="1">
                <a:off x="3119624" y="2691003"/>
                <a:ext cx="451347" cy="7388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38 - Ευθύγραμμο βέλος σύνδεσης"/>
              <p:cNvCxnSpPr>
                <a:endCxn id="28" idx="0"/>
              </p:cNvCxnSpPr>
              <p:nvPr/>
            </p:nvCxnSpPr>
            <p:spPr>
              <a:xfrm>
                <a:off x="3143240" y="3571876"/>
                <a:ext cx="857256"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grpSp>
        <p:nvGrpSpPr>
          <p:cNvPr id="84" name="83 - Ομάδα"/>
          <p:cNvGrpSpPr/>
          <p:nvPr/>
        </p:nvGrpSpPr>
        <p:grpSpPr>
          <a:xfrm>
            <a:off x="4572000" y="1785926"/>
            <a:ext cx="4429156" cy="3071834"/>
            <a:chOff x="4572000" y="1785926"/>
            <a:chExt cx="4429156" cy="3071834"/>
          </a:xfrm>
        </p:grpSpPr>
        <p:grpSp>
          <p:nvGrpSpPr>
            <p:cNvPr id="82" name="81 - Ομάδα"/>
            <p:cNvGrpSpPr/>
            <p:nvPr/>
          </p:nvGrpSpPr>
          <p:grpSpPr>
            <a:xfrm>
              <a:off x="4572000" y="1785926"/>
              <a:ext cx="3251176" cy="3071834"/>
              <a:chOff x="4572000" y="1785926"/>
              <a:chExt cx="3251176" cy="3071834"/>
            </a:xfrm>
          </p:grpSpPr>
          <p:grpSp>
            <p:nvGrpSpPr>
              <p:cNvPr id="45" name="30 - Ομάδα"/>
              <p:cNvGrpSpPr/>
              <p:nvPr/>
            </p:nvGrpSpPr>
            <p:grpSpPr>
              <a:xfrm>
                <a:off x="4572000" y="2428868"/>
                <a:ext cx="3143272" cy="2428892"/>
                <a:chOff x="571472" y="4071942"/>
                <a:chExt cx="2983468" cy="2428892"/>
              </a:xfrm>
            </p:grpSpPr>
            <p:cxnSp>
              <p:nvCxnSpPr>
                <p:cNvPr id="50" name="49 - Ευθύγραμμο βέλος σύνδεσης"/>
                <p:cNvCxnSpPr>
                  <a:endCxn id="56" idx="0"/>
                </p:cNvCxnSpPr>
                <p:nvPr/>
              </p:nvCxnSpPr>
              <p:spPr>
                <a:xfrm rot="16200000" flipH="1">
                  <a:off x="2583248" y="5774943"/>
                  <a:ext cx="428628" cy="230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1" name="50 - Έλλειψη"/>
                <p:cNvSpPr/>
                <p:nvPr/>
              </p:nvSpPr>
              <p:spPr>
                <a:xfrm>
                  <a:off x="1857356" y="4071942"/>
                  <a:ext cx="1500198" cy="642942"/>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Γενικός διευθυντής</a:t>
                  </a:r>
                  <a:endParaRPr lang="el-GR" sz="1400" dirty="0">
                    <a:solidFill>
                      <a:schemeClr val="tx1"/>
                    </a:solidFill>
                  </a:endParaRPr>
                </a:p>
              </p:txBody>
            </p:sp>
            <p:sp>
              <p:nvSpPr>
                <p:cNvPr id="53" name="6 - Έλλειψη"/>
                <p:cNvSpPr/>
                <p:nvPr/>
              </p:nvSpPr>
              <p:spPr>
                <a:xfrm>
                  <a:off x="1995399" y="5000636"/>
                  <a:ext cx="1356121" cy="642942"/>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Διευθυντής Προμηθειών</a:t>
                  </a:r>
                  <a:endParaRPr lang="el-GR" sz="1200" dirty="0">
                    <a:solidFill>
                      <a:schemeClr val="tx1"/>
                    </a:solidFill>
                  </a:endParaRPr>
                </a:p>
              </p:txBody>
            </p:sp>
            <p:sp>
              <p:nvSpPr>
                <p:cNvPr id="54" name="53 - Έλλειψη"/>
                <p:cNvSpPr/>
                <p:nvPr/>
              </p:nvSpPr>
              <p:spPr>
                <a:xfrm>
                  <a:off x="571472" y="4929198"/>
                  <a:ext cx="1220509" cy="642942"/>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Διευθυντής Πωλήσεων</a:t>
                  </a:r>
                  <a:endParaRPr lang="el-GR" sz="1200" dirty="0">
                    <a:solidFill>
                      <a:schemeClr val="tx1"/>
                    </a:solidFill>
                  </a:endParaRPr>
                </a:p>
              </p:txBody>
            </p:sp>
            <p:cxnSp>
              <p:nvCxnSpPr>
                <p:cNvPr id="55" name="54 - Ευθύγραμμο βέλος σύνδεσης"/>
                <p:cNvCxnSpPr>
                  <a:stCxn id="51" idx="4"/>
                  <a:endCxn id="53" idx="0"/>
                </p:cNvCxnSpPr>
                <p:nvPr/>
              </p:nvCxnSpPr>
              <p:spPr>
                <a:xfrm rot="16200000" flipH="1">
                  <a:off x="2497582" y="4824758"/>
                  <a:ext cx="285752" cy="660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6" name="55 - Έλλειψη"/>
                <p:cNvSpPr/>
                <p:nvPr/>
              </p:nvSpPr>
              <p:spPr>
                <a:xfrm>
                  <a:off x="2063206" y="6000768"/>
                  <a:ext cx="1491734" cy="50006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err="1" smtClean="0">
                      <a:solidFill>
                        <a:schemeClr val="tx1"/>
                      </a:solidFill>
                    </a:rPr>
                    <a:t>Προιστάμενος</a:t>
                  </a:r>
                  <a:r>
                    <a:rPr lang="el-GR" sz="1200" dirty="0" smtClean="0">
                      <a:solidFill>
                        <a:schemeClr val="tx1"/>
                      </a:solidFill>
                    </a:rPr>
                    <a:t> Προμηθειών</a:t>
                  </a:r>
                  <a:endParaRPr lang="el-GR" sz="1200" dirty="0">
                    <a:solidFill>
                      <a:schemeClr val="tx1"/>
                    </a:solidFill>
                  </a:endParaRPr>
                </a:p>
              </p:txBody>
            </p:sp>
          </p:grpSp>
          <p:sp>
            <p:nvSpPr>
              <p:cNvPr id="46" name="45 - Ορθογώνιο"/>
              <p:cNvSpPr/>
              <p:nvPr/>
            </p:nvSpPr>
            <p:spPr>
              <a:xfrm>
                <a:off x="5929322" y="1785926"/>
                <a:ext cx="1505289" cy="3571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Οργανόγραμμα εταιρείας</a:t>
                </a:r>
                <a:endParaRPr lang="el-GR" sz="1400" dirty="0"/>
              </a:p>
            </p:txBody>
          </p:sp>
          <p:cxnSp>
            <p:nvCxnSpPr>
              <p:cNvPr id="48" name="47 - Ευθύγραμμο βέλος σύνδεσης"/>
              <p:cNvCxnSpPr/>
              <p:nvPr/>
            </p:nvCxnSpPr>
            <p:spPr>
              <a:xfrm>
                <a:off x="7206256" y="3000372"/>
                <a:ext cx="616920" cy="4408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60" name="6 - Έλλειψη"/>
            <p:cNvSpPr/>
            <p:nvPr/>
          </p:nvSpPr>
          <p:spPr>
            <a:xfrm>
              <a:off x="7643834" y="3357562"/>
              <a:ext cx="1357322" cy="57150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Διευθυντής Παραγωγής</a:t>
              </a:r>
              <a:endParaRPr lang="el-GR" sz="1200" dirty="0">
                <a:solidFill>
                  <a:schemeClr val="tx1"/>
                </a:solidFill>
              </a:endParaRPr>
            </a:p>
          </p:txBody>
        </p:sp>
      </p:grpSp>
      <p:cxnSp>
        <p:nvCxnSpPr>
          <p:cNvPr id="61" name="60 - Ευθύγραμμο βέλος σύνδεσης"/>
          <p:cNvCxnSpPr/>
          <p:nvPr/>
        </p:nvCxnSpPr>
        <p:spPr>
          <a:xfrm rot="5400000">
            <a:off x="5604415" y="2753775"/>
            <a:ext cx="402628" cy="7529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5"/>
                                        </p:tgtEl>
                                        <p:attrNameLst>
                                          <p:attrName>style.visibility</p:attrName>
                                        </p:attrNameLst>
                                      </p:cBhvr>
                                      <p:to>
                                        <p:strVal val="visible"/>
                                      </p:to>
                                    </p:set>
                                    <p:anim calcmode="lin" valueType="num">
                                      <p:cBhvr additive="base">
                                        <p:cTn id="13" dur="500" fill="hold"/>
                                        <p:tgtEl>
                                          <p:spTgt spid="85"/>
                                        </p:tgtEl>
                                        <p:attrNameLst>
                                          <p:attrName>ppt_x</p:attrName>
                                        </p:attrNameLst>
                                      </p:cBhvr>
                                      <p:tavLst>
                                        <p:tav tm="0">
                                          <p:val>
                                            <p:strVal val="#ppt_x"/>
                                          </p:val>
                                        </p:tav>
                                        <p:tav tm="100000">
                                          <p:val>
                                            <p:strVal val="#ppt_x"/>
                                          </p:val>
                                        </p:tav>
                                      </p:tavLst>
                                    </p:anim>
                                    <p:anim calcmode="lin" valueType="num">
                                      <p:cBhvr additive="base">
                                        <p:cTn id="14" dur="500" fill="hold"/>
                                        <p:tgtEl>
                                          <p:spTgt spid="8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4"/>
                                        </p:tgtEl>
                                        <p:attrNameLst>
                                          <p:attrName>style.visibility</p:attrName>
                                        </p:attrNameLst>
                                      </p:cBhvr>
                                      <p:to>
                                        <p:strVal val="visible"/>
                                      </p:to>
                                    </p:set>
                                    <p:anim calcmode="lin" valueType="num">
                                      <p:cBhvr additive="base">
                                        <p:cTn id="19" dur="500" fill="hold"/>
                                        <p:tgtEl>
                                          <p:spTgt spid="84"/>
                                        </p:tgtEl>
                                        <p:attrNameLst>
                                          <p:attrName>ppt_x</p:attrName>
                                        </p:attrNameLst>
                                      </p:cBhvr>
                                      <p:tavLst>
                                        <p:tav tm="0">
                                          <p:val>
                                            <p:strVal val="#ppt_x"/>
                                          </p:val>
                                        </p:tav>
                                        <p:tav tm="100000">
                                          <p:val>
                                            <p:strVal val="#ppt_x"/>
                                          </p:val>
                                        </p:tav>
                                      </p:tavLst>
                                    </p:anim>
                                    <p:anim calcmode="lin" valueType="num">
                                      <p:cBhvr additive="base">
                                        <p:cTn id="20" dur="500" fill="hold"/>
                                        <p:tgtEl>
                                          <p:spTgt spid="8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29 - Ισοσκελές τρίγωνο"/>
          <p:cNvSpPr/>
          <p:nvPr/>
        </p:nvSpPr>
        <p:spPr>
          <a:xfrm>
            <a:off x="2714612" y="3929066"/>
            <a:ext cx="2214578" cy="157163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1 - Τίτλος"/>
          <p:cNvSpPr>
            <a:spLocks noGrp="1"/>
          </p:cNvSpPr>
          <p:nvPr>
            <p:ph type="title"/>
          </p:nvPr>
        </p:nvSpPr>
        <p:spPr>
          <a:xfrm>
            <a:off x="457200" y="274638"/>
            <a:ext cx="8229600" cy="796908"/>
          </a:xfrm>
        </p:spPr>
        <p:txBody>
          <a:bodyPr>
            <a:normAutofit/>
          </a:bodyPr>
          <a:lstStyle/>
          <a:p>
            <a:r>
              <a:rPr lang="el-GR" sz="2800" b="1" dirty="0" smtClean="0">
                <a:solidFill>
                  <a:srgbClr val="FF0000"/>
                </a:solidFill>
                <a:latin typeface="Times New Roman" pitchFamily="18" charset="0"/>
                <a:cs typeface="Times New Roman" pitchFamily="18" charset="0"/>
              </a:rPr>
              <a:t>Δυαδικό δένδρο</a:t>
            </a:r>
            <a:endParaRPr lang="el-GR" sz="2800" b="1" dirty="0">
              <a:solidFill>
                <a:srgbClr val="FF0000"/>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142984"/>
            <a:ext cx="8229600" cy="4983179"/>
          </a:xfrm>
        </p:spPr>
        <p:txBody>
          <a:bodyPr>
            <a:normAutofit/>
          </a:bodyPr>
          <a:lstStyle/>
          <a:p>
            <a:r>
              <a:rPr lang="el-GR" sz="1600" dirty="0" smtClean="0"/>
              <a:t>Ένα </a:t>
            </a:r>
            <a:r>
              <a:rPr lang="el-GR" sz="1600" b="1" dirty="0" smtClean="0"/>
              <a:t>δυαδικό δένδρο (</a:t>
            </a:r>
            <a:r>
              <a:rPr lang="el-GR" sz="1600" b="1" dirty="0" err="1" smtClean="0"/>
              <a:t>binary</a:t>
            </a:r>
            <a:r>
              <a:rPr lang="el-GR" sz="1600" b="1" dirty="0" smtClean="0"/>
              <a:t> </a:t>
            </a:r>
            <a:r>
              <a:rPr lang="el-GR" sz="1600" b="1" dirty="0" err="1" smtClean="0"/>
              <a:t>tree</a:t>
            </a:r>
            <a:r>
              <a:rPr lang="el-GR" sz="1600" b="1" dirty="0" smtClean="0"/>
              <a:t>) είναι ένα διατεταγμένο δένδρο</a:t>
            </a:r>
            <a:r>
              <a:rPr lang="en-US" sz="1600" b="1" dirty="0" smtClean="0"/>
              <a:t> </a:t>
            </a:r>
            <a:r>
              <a:rPr lang="en-US" sz="1600" dirty="0" smtClean="0"/>
              <a:t>(</a:t>
            </a:r>
            <a:r>
              <a:rPr lang="el-GR" sz="1600" dirty="0" smtClean="0"/>
              <a:t>για κάθε κόμβο υπάρχει </a:t>
            </a:r>
            <a:r>
              <a:rPr lang="el-GR" sz="1600" dirty="0" smtClean="0">
                <a:solidFill>
                  <a:srgbClr val="FF0000"/>
                </a:solidFill>
              </a:rPr>
              <a:t>μια γραμμική σχέση </a:t>
            </a:r>
            <a:r>
              <a:rPr lang="el-GR" sz="1600" dirty="0" smtClean="0"/>
              <a:t>μεταξύ των παιδιών του κόμβου), στο οποίο κάθε κόμβος έχει το </a:t>
            </a:r>
            <a:r>
              <a:rPr lang="el-GR" sz="1600" b="1" dirty="0" smtClean="0"/>
              <a:t>πολύ δύο παιδιά, το αριστερό και το δεξί παιδί</a:t>
            </a:r>
            <a:r>
              <a:rPr lang="el-GR" sz="1600" dirty="0" smtClean="0"/>
              <a:t>. Μπορούμε, συνεπώς, να μιλάμε για αριστερό και δεξιό </a:t>
            </a:r>
            <a:r>
              <a:rPr lang="el-GR" sz="1600" dirty="0" err="1" smtClean="0"/>
              <a:t>υποδένδρο</a:t>
            </a:r>
            <a:r>
              <a:rPr lang="el-GR" sz="1600" dirty="0" smtClean="0"/>
              <a:t> ενός κόμβου</a:t>
            </a:r>
            <a:r>
              <a:rPr lang="el-GR" sz="1400" dirty="0" smtClean="0"/>
              <a:t>.</a:t>
            </a:r>
          </a:p>
          <a:p>
            <a:r>
              <a:rPr lang="el-GR" sz="1400" dirty="0" smtClean="0"/>
              <a:t> Στο δυαδικό δένδρο της Εικόνας, ο κόμβος 3 έχει ως αριστερό </a:t>
            </a:r>
            <a:r>
              <a:rPr lang="el-GR" sz="1400" dirty="0" err="1" smtClean="0"/>
              <a:t>υποδένδρο</a:t>
            </a:r>
            <a:r>
              <a:rPr lang="el-GR" sz="1400" dirty="0" smtClean="0"/>
              <a:t>, το δένδρο με μοναδικό κόμβο το 6 και ως δεξιό </a:t>
            </a:r>
            <a:r>
              <a:rPr lang="el-GR" sz="1400" dirty="0" err="1" smtClean="0"/>
              <a:t>υποδένδρο</a:t>
            </a:r>
            <a:r>
              <a:rPr lang="el-GR" sz="1400" dirty="0" smtClean="0"/>
              <a:t>, το κενό δένδρο. </a:t>
            </a:r>
          </a:p>
          <a:p>
            <a:r>
              <a:rPr lang="el-GR" sz="1400" dirty="0" smtClean="0"/>
              <a:t>Προφανώς, αν ανταλλάξουμε το αριστερό με το δεξιό </a:t>
            </a:r>
            <a:r>
              <a:rPr lang="el-GR" sz="1400" dirty="0" err="1" smtClean="0"/>
              <a:t>υποδένδρο</a:t>
            </a:r>
            <a:r>
              <a:rPr lang="el-GR" sz="1400" dirty="0" smtClean="0"/>
              <a:t> ενός κόμβου παίρνουμε ένα διαφορετικό δένδρο.</a:t>
            </a:r>
            <a:endParaRPr lang="el-GR" sz="1400" dirty="0"/>
          </a:p>
        </p:txBody>
      </p:sp>
      <p:sp>
        <p:nvSpPr>
          <p:cNvPr id="4" name="3 - Έλλειψη"/>
          <p:cNvSpPr/>
          <p:nvPr/>
        </p:nvSpPr>
        <p:spPr>
          <a:xfrm>
            <a:off x="4071934" y="2928934"/>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a:t>
            </a:r>
            <a:endParaRPr lang="el-GR" sz="1400" dirty="0">
              <a:solidFill>
                <a:schemeClr val="tx1"/>
              </a:solidFill>
            </a:endParaRPr>
          </a:p>
        </p:txBody>
      </p:sp>
      <p:sp>
        <p:nvSpPr>
          <p:cNvPr id="5" name="4 - Έλλειψη"/>
          <p:cNvSpPr/>
          <p:nvPr/>
        </p:nvSpPr>
        <p:spPr>
          <a:xfrm>
            <a:off x="3571868" y="421481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5</a:t>
            </a:r>
            <a:endParaRPr lang="el-GR" sz="1400" dirty="0">
              <a:solidFill>
                <a:schemeClr val="tx1"/>
              </a:solidFill>
            </a:endParaRPr>
          </a:p>
        </p:txBody>
      </p:sp>
      <p:sp>
        <p:nvSpPr>
          <p:cNvPr id="6" name="5 - Έλλειψη"/>
          <p:cNvSpPr/>
          <p:nvPr/>
        </p:nvSpPr>
        <p:spPr>
          <a:xfrm>
            <a:off x="2643174" y="421481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4</a:t>
            </a:r>
            <a:endParaRPr lang="el-GR" sz="1400" dirty="0">
              <a:solidFill>
                <a:schemeClr val="tx1"/>
              </a:solidFill>
            </a:endParaRPr>
          </a:p>
        </p:txBody>
      </p:sp>
      <p:sp>
        <p:nvSpPr>
          <p:cNvPr id="7" name="6 - Έλλειψη"/>
          <p:cNvSpPr/>
          <p:nvPr/>
        </p:nvSpPr>
        <p:spPr>
          <a:xfrm>
            <a:off x="3143240" y="350043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a:t>
            </a:r>
            <a:endParaRPr lang="el-GR" sz="1400" dirty="0">
              <a:solidFill>
                <a:schemeClr val="tx1"/>
              </a:solidFill>
            </a:endParaRPr>
          </a:p>
        </p:txBody>
      </p:sp>
      <p:sp>
        <p:nvSpPr>
          <p:cNvPr id="8" name="7 - Έλλειψη"/>
          <p:cNvSpPr/>
          <p:nvPr/>
        </p:nvSpPr>
        <p:spPr>
          <a:xfrm>
            <a:off x="4857752" y="357187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3</a:t>
            </a:r>
            <a:endParaRPr lang="el-GR" sz="1400" dirty="0">
              <a:solidFill>
                <a:schemeClr val="tx1"/>
              </a:solidFill>
            </a:endParaRPr>
          </a:p>
        </p:txBody>
      </p:sp>
      <p:cxnSp>
        <p:nvCxnSpPr>
          <p:cNvPr id="9" name="8 - Ευθύγραμμο βέλος σύνδεσης"/>
          <p:cNvCxnSpPr>
            <a:stCxn id="4" idx="3"/>
            <a:endCxn id="7" idx="7"/>
          </p:cNvCxnSpPr>
          <p:nvPr/>
        </p:nvCxnSpPr>
        <p:spPr>
          <a:xfrm rot="5400000">
            <a:off x="3759130" y="3166710"/>
            <a:ext cx="268418" cy="5245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9 - Ευθύγραμμο βέλος σύνδεσης"/>
          <p:cNvCxnSpPr>
            <a:stCxn id="7" idx="3"/>
            <a:endCxn id="6" idx="0"/>
          </p:cNvCxnSpPr>
          <p:nvPr/>
        </p:nvCxnSpPr>
        <p:spPr>
          <a:xfrm rot="5400000">
            <a:off x="2903670" y="3891552"/>
            <a:ext cx="348523" cy="2980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11 - Ευθύγραμμο βέλος σύνδεσης"/>
          <p:cNvCxnSpPr>
            <a:stCxn id="4" idx="5"/>
            <a:endCxn id="8" idx="0"/>
          </p:cNvCxnSpPr>
          <p:nvPr/>
        </p:nvCxnSpPr>
        <p:spPr>
          <a:xfrm rot="16200000" flipH="1">
            <a:off x="4713081" y="3141452"/>
            <a:ext cx="277085" cy="5837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12 - Έλλειψη"/>
          <p:cNvSpPr/>
          <p:nvPr/>
        </p:nvSpPr>
        <p:spPr>
          <a:xfrm>
            <a:off x="4000496" y="500063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8</a:t>
            </a:r>
            <a:endParaRPr lang="el-GR" sz="1400" dirty="0">
              <a:solidFill>
                <a:schemeClr val="tx1"/>
              </a:solidFill>
            </a:endParaRPr>
          </a:p>
        </p:txBody>
      </p:sp>
      <p:sp>
        <p:nvSpPr>
          <p:cNvPr id="14" name="13 - Έλλειψη"/>
          <p:cNvSpPr/>
          <p:nvPr/>
        </p:nvSpPr>
        <p:spPr>
          <a:xfrm>
            <a:off x="3000364" y="500063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7</a:t>
            </a:r>
            <a:endParaRPr lang="el-GR" sz="1400" dirty="0">
              <a:solidFill>
                <a:schemeClr val="tx1"/>
              </a:solidFill>
            </a:endParaRPr>
          </a:p>
        </p:txBody>
      </p:sp>
      <p:sp>
        <p:nvSpPr>
          <p:cNvPr id="15" name="14 - Έλλειψη"/>
          <p:cNvSpPr/>
          <p:nvPr/>
        </p:nvSpPr>
        <p:spPr>
          <a:xfrm>
            <a:off x="4500562" y="4143380"/>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6</a:t>
            </a:r>
            <a:endParaRPr lang="el-GR" sz="1400" dirty="0">
              <a:solidFill>
                <a:schemeClr val="tx1"/>
              </a:solidFill>
            </a:endParaRPr>
          </a:p>
        </p:txBody>
      </p:sp>
      <p:cxnSp>
        <p:nvCxnSpPr>
          <p:cNvPr id="17" name="16 - Ευθύγραμμο βέλος σύνδεσης"/>
          <p:cNvCxnSpPr>
            <a:stCxn id="5" idx="5"/>
            <a:endCxn id="13" idx="0"/>
          </p:cNvCxnSpPr>
          <p:nvPr/>
        </p:nvCxnSpPr>
        <p:spPr>
          <a:xfrm rot="16200000" flipH="1">
            <a:off x="3962982" y="4677369"/>
            <a:ext cx="419961" cy="22657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25 - Ευθύγραμμο βέλος σύνδεσης"/>
          <p:cNvCxnSpPr>
            <a:stCxn id="8" idx="3"/>
            <a:endCxn id="15" idx="0"/>
          </p:cNvCxnSpPr>
          <p:nvPr/>
        </p:nvCxnSpPr>
        <p:spPr>
          <a:xfrm rot="5400000">
            <a:off x="4761058" y="3962990"/>
            <a:ext cx="205647" cy="15513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10 - Ευθύγραμμο βέλος σύνδεσης"/>
          <p:cNvCxnSpPr>
            <a:stCxn id="7" idx="5"/>
            <a:endCxn id="5" idx="0"/>
          </p:cNvCxnSpPr>
          <p:nvPr/>
        </p:nvCxnSpPr>
        <p:spPr>
          <a:xfrm rot="16200000" flipH="1">
            <a:off x="3570073" y="3927270"/>
            <a:ext cx="348523" cy="22657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15 - Ευθύγραμμο βέλος σύνδεσης"/>
          <p:cNvCxnSpPr>
            <a:stCxn id="5" idx="3"/>
            <a:endCxn id="14" idx="7"/>
          </p:cNvCxnSpPr>
          <p:nvPr/>
        </p:nvCxnSpPr>
        <p:spPr>
          <a:xfrm rot="5400000">
            <a:off x="3330502" y="4738346"/>
            <a:ext cx="482732" cy="16739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35 - Διάγραμμα ροής: Διεργασία"/>
          <p:cNvSpPr/>
          <p:nvPr/>
        </p:nvSpPr>
        <p:spPr>
          <a:xfrm>
            <a:off x="428596" y="6286520"/>
            <a:ext cx="6000792"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Ποιοι κόμβοι έχουν ένα δύο ή κανένα παιδί;</a:t>
            </a:r>
            <a:endParaRPr lang="el-GR"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8" presetID="2" presetClass="entr" presetSubtype="4" fill="hold" nodeType="withEffect">
                                  <p:stCondLst>
                                    <p:cond delay="0"/>
                                  </p:stCondLst>
                                  <p:childTnLst>
                                    <p:set>
                                      <p:cBhvr>
                                        <p:cTn id="29" dur="1" fill="hold">
                                          <p:stCondLst>
                                            <p:cond delay="0"/>
                                          </p:stCondLst>
                                        </p:cTn>
                                        <p:tgtEl>
                                          <p:spTgt spid="26"/>
                                        </p:tgtEl>
                                        <p:attrNameLst>
                                          <p:attrName>style.visibility</p:attrName>
                                        </p:attrNameLst>
                                      </p:cBhvr>
                                      <p:to>
                                        <p:strVal val="visible"/>
                                      </p:to>
                                    </p:set>
                                    <p:anim calcmode="lin" valueType="num">
                                      <p:cBhvr additive="base">
                                        <p:cTn id="30" dur="500" fill="hold"/>
                                        <p:tgtEl>
                                          <p:spTgt spid="26"/>
                                        </p:tgtEl>
                                        <p:attrNameLst>
                                          <p:attrName>ppt_x</p:attrName>
                                        </p:attrNameLst>
                                      </p:cBhvr>
                                      <p:tavLst>
                                        <p:tav tm="0">
                                          <p:val>
                                            <p:strVal val="#ppt_x"/>
                                          </p:val>
                                        </p:tav>
                                        <p:tav tm="100000">
                                          <p:val>
                                            <p:strVal val="#ppt_x"/>
                                          </p:val>
                                        </p:tav>
                                      </p:tavLst>
                                    </p:anim>
                                    <p:anim calcmode="lin" valueType="num">
                                      <p:cBhvr additive="base">
                                        <p:cTn id="31" dur="500" fill="hold"/>
                                        <p:tgtEl>
                                          <p:spTgt spid="26"/>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15"/>
                                        </p:tgtEl>
                                        <p:attrNameLst>
                                          <p:attrName>style.visibility</p:attrName>
                                        </p:attrNameLst>
                                      </p:cBhvr>
                                      <p:to>
                                        <p:strVal val="visible"/>
                                      </p:to>
                                    </p:set>
                                    <p:anim calcmode="lin" valueType="num">
                                      <p:cBhvr additive="base">
                                        <p:cTn id="34" dur="500" fill="hold"/>
                                        <p:tgtEl>
                                          <p:spTgt spid="15"/>
                                        </p:tgtEl>
                                        <p:attrNameLst>
                                          <p:attrName>ppt_x</p:attrName>
                                        </p:attrNameLst>
                                      </p:cBhvr>
                                      <p:tavLst>
                                        <p:tav tm="0">
                                          <p:val>
                                            <p:strVal val="#ppt_x"/>
                                          </p:val>
                                        </p:tav>
                                        <p:tav tm="100000">
                                          <p:val>
                                            <p:strVal val="#ppt_x"/>
                                          </p:val>
                                        </p:tav>
                                      </p:tavLst>
                                    </p:anim>
                                    <p:anim calcmode="lin" valueType="num">
                                      <p:cBhvr additive="base">
                                        <p:cTn id="35" dur="500" fill="hold"/>
                                        <p:tgtEl>
                                          <p:spTgt spid="15"/>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500" fill="hold"/>
                                        <p:tgtEl>
                                          <p:spTgt spid="8"/>
                                        </p:tgtEl>
                                        <p:attrNameLst>
                                          <p:attrName>ppt_x</p:attrName>
                                        </p:attrNameLst>
                                      </p:cBhvr>
                                      <p:tavLst>
                                        <p:tav tm="0">
                                          <p:val>
                                            <p:strVal val="#ppt_x"/>
                                          </p:val>
                                        </p:tav>
                                        <p:tav tm="100000">
                                          <p:val>
                                            <p:strVal val="#ppt_x"/>
                                          </p:val>
                                        </p:tav>
                                      </p:tavLst>
                                    </p:anim>
                                    <p:anim calcmode="lin" valueType="num">
                                      <p:cBhvr additive="base">
                                        <p:cTn id="39" dur="500" fill="hold"/>
                                        <p:tgtEl>
                                          <p:spTgt spid="8"/>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additive="base">
                                        <p:cTn id="42" dur="500" fill="hold"/>
                                        <p:tgtEl>
                                          <p:spTgt spid="12"/>
                                        </p:tgtEl>
                                        <p:attrNameLst>
                                          <p:attrName>ppt_x</p:attrName>
                                        </p:attrNameLst>
                                      </p:cBhvr>
                                      <p:tavLst>
                                        <p:tav tm="0">
                                          <p:val>
                                            <p:strVal val="#ppt_x"/>
                                          </p:val>
                                        </p:tav>
                                        <p:tav tm="100000">
                                          <p:val>
                                            <p:strVal val="#ppt_x"/>
                                          </p:val>
                                        </p:tav>
                                      </p:tavLst>
                                    </p:anim>
                                    <p:anim calcmode="lin" valueType="num">
                                      <p:cBhvr additive="base">
                                        <p:cTn id="43" dur="500" fill="hold"/>
                                        <p:tgtEl>
                                          <p:spTgt spid="12"/>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0"/>
                                  </p:stCondLst>
                                  <p:childTnLst>
                                    <p:set>
                                      <p:cBhvr>
                                        <p:cTn id="45" dur="1" fill="hold">
                                          <p:stCondLst>
                                            <p:cond delay="0"/>
                                          </p:stCondLst>
                                        </p:cTn>
                                        <p:tgtEl>
                                          <p:spTgt spid="4"/>
                                        </p:tgtEl>
                                        <p:attrNameLst>
                                          <p:attrName>style.visibility</p:attrName>
                                        </p:attrNameLst>
                                      </p:cBhvr>
                                      <p:to>
                                        <p:strVal val="visible"/>
                                      </p:to>
                                    </p:set>
                                    <p:anim calcmode="lin" valueType="num">
                                      <p:cBhvr additive="base">
                                        <p:cTn id="46" dur="500" fill="hold"/>
                                        <p:tgtEl>
                                          <p:spTgt spid="4"/>
                                        </p:tgtEl>
                                        <p:attrNameLst>
                                          <p:attrName>ppt_x</p:attrName>
                                        </p:attrNameLst>
                                      </p:cBhvr>
                                      <p:tavLst>
                                        <p:tav tm="0">
                                          <p:val>
                                            <p:strVal val="#ppt_x"/>
                                          </p:val>
                                        </p:tav>
                                        <p:tav tm="100000">
                                          <p:val>
                                            <p:strVal val="#ppt_x"/>
                                          </p:val>
                                        </p:tav>
                                      </p:tavLst>
                                    </p:anim>
                                    <p:anim calcmode="lin" valueType="num">
                                      <p:cBhvr additive="base">
                                        <p:cTn id="47" dur="500" fill="hold"/>
                                        <p:tgtEl>
                                          <p:spTgt spid="4"/>
                                        </p:tgtEl>
                                        <p:attrNameLst>
                                          <p:attrName>ppt_y</p:attrName>
                                        </p:attrNameLst>
                                      </p:cBhvr>
                                      <p:tavLst>
                                        <p:tav tm="0">
                                          <p:val>
                                            <p:strVal val="1+#ppt_h/2"/>
                                          </p:val>
                                        </p:tav>
                                        <p:tav tm="100000">
                                          <p:val>
                                            <p:strVal val="#ppt_y"/>
                                          </p:val>
                                        </p:tav>
                                      </p:tavLst>
                                    </p:anim>
                                  </p:childTnLst>
                                </p:cTn>
                              </p:par>
                              <p:par>
                                <p:cTn id="48" presetID="2" presetClass="entr" presetSubtype="4" fill="hold" nodeType="withEffect">
                                  <p:stCondLst>
                                    <p:cond delay="0"/>
                                  </p:stCondLst>
                                  <p:childTnLst>
                                    <p:set>
                                      <p:cBhvr>
                                        <p:cTn id="49" dur="1" fill="hold">
                                          <p:stCondLst>
                                            <p:cond delay="0"/>
                                          </p:stCondLst>
                                        </p:cTn>
                                        <p:tgtEl>
                                          <p:spTgt spid="9"/>
                                        </p:tgtEl>
                                        <p:attrNameLst>
                                          <p:attrName>style.visibility</p:attrName>
                                        </p:attrNameLst>
                                      </p:cBhvr>
                                      <p:to>
                                        <p:strVal val="visible"/>
                                      </p:to>
                                    </p:set>
                                    <p:anim calcmode="lin" valueType="num">
                                      <p:cBhvr additive="base">
                                        <p:cTn id="50" dur="500" fill="hold"/>
                                        <p:tgtEl>
                                          <p:spTgt spid="9"/>
                                        </p:tgtEl>
                                        <p:attrNameLst>
                                          <p:attrName>ppt_x</p:attrName>
                                        </p:attrNameLst>
                                      </p:cBhvr>
                                      <p:tavLst>
                                        <p:tav tm="0">
                                          <p:val>
                                            <p:strVal val="#ppt_x"/>
                                          </p:val>
                                        </p:tav>
                                        <p:tav tm="100000">
                                          <p:val>
                                            <p:strVal val="#ppt_x"/>
                                          </p:val>
                                        </p:tav>
                                      </p:tavLst>
                                    </p:anim>
                                    <p:anim calcmode="lin" valueType="num">
                                      <p:cBhvr additive="base">
                                        <p:cTn id="51" dur="500" fill="hold"/>
                                        <p:tgtEl>
                                          <p:spTgt spid="9"/>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0"/>
                                  </p:stCondLst>
                                  <p:childTnLst>
                                    <p:set>
                                      <p:cBhvr>
                                        <p:cTn id="53" dur="1" fill="hold">
                                          <p:stCondLst>
                                            <p:cond delay="0"/>
                                          </p:stCondLst>
                                        </p:cTn>
                                        <p:tgtEl>
                                          <p:spTgt spid="7"/>
                                        </p:tgtEl>
                                        <p:attrNameLst>
                                          <p:attrName>style.visibility</p:attrName>
                                        </p:attrNameLst>
                                      </p:cBhvr>
                                      <p:to>
                                        <p:strVal val="visible"/>
                                      </p:to>
                                    </p:set>
                                    <p:anim calcmode="lin" valueType="num">
                                      <p:cBhvr additive="base">
                                        <p:cTn id="54" dur="500" fill="hold"/>
                                        <p:tgtEl>
                                          <p:spTgt spid="7"/>
                                        </p:tgtEl>
                                        <p:attrNameLst>
                                          <p:attrName>ppt_x</p:attrName>
                                        </p:attrNameLst>
                                      </p:cBhvr>
                                      <p:tavLst>
                                        <p:tav tm="0">
                                          <p:val>
                                            <p:strVal val="#ppt_x"/>
                                          </p:val>
                                        </p:tav>
                                        <p:tav tm="100000">
                                          <p:val>
                                            <p:strVal val="#ppt_x"/>
                                          </p:val>
                                        </p:tav>
                                      </p:tavLst>
                                    </p:anim>
                                    <p:anim calcmode="lin" valueType="num">
                                      <p:cBhvr additive="base">
                                        <p:cTn id="55" dur="500" fill="hold"/>
                                        <p:tgtEl>
                                          <p:spTgt spid="7"/>
                                        </p:tgtEl>
                                        <p:attrNameLst>
                                          <p:attrName>ppt_y</p:attrName>
                                        </p:attrNameLst>
                                      </p:cBhvr>
                                      <p:tavLst>
                                        <p:tav tm="0">
                                          <p:val>
                                            <p:strVal val="1+#ppt_h/2"/>
                                          </p:val>
                                        </p:tav>
                                        <p:tav tm="100000">
                                          <p:val>
                                            <p:strVal val="#ppt_y"/>
                                          </p:val>
                                        </p:tav>
                                      </p:tavLst>
                                    </p:anim>
                                  </p:childTnLst>
                                </p:cTn>
                              </p:par>
                              <p:par>
                                <p:cTn id="56" presetID="2" presetClass="entr" presetSubtype="4" fill="hold" nodeType="withEffect">
                                  <p:stCondLst>
                                    <p:cond delay="0"/>
                                  </p:stCondLst>
                                  <p:childTnLst>
                                    <p:set>
                                      <p:cBhvr>
                                        <p:cTn id="57" dur="1" fill="hold">
                                          <p:stCondLst>
                                            <p:cond delay="0"/>
                                          </p:stCondLst>
                                        </p:cTn>
                                        <p:tgtEl>
                                          <p:spTgt spid="10"/>
                                        </p:tgtEl>
                                        <p:attrNameLst>
                                          <p:attrName>style.visibility</p:attrName>
                                        </p:attrNameLst>
                                      </p:cBhvr>
                                      <p:to>
                                        <p:strVal val="visible"/>
                                      </p:to>
                                    </p:set>
                                    <p:anim calcmode="lin" valueType="num">
                                      <p:cBhvr additive="base">
                                        <p:cTn id="58" dur="500" fill="hold"/>
                                        <p:tgtEl>
                                          <p:spTgt spid="10"/>
                                        </p:tgtEl>
                                        <p:attrNameLst>
                                          <p:attrName>ppt_x</p:attrName>
                                        </p:attrNameLst>
                                      </p:cBhvr>
                                      <p:tavLst>
                                        <p:tav tm="0">
                                          <p:val>
                                            <p:strVal val="#ppt_x"/>
                                          </p:val>
                                        </p:tav>
                                        <p:tav tm="100000">
                                          <p:val>
                                            <p:strVal val="#ppt_x"/>
                                          </p:val>
                                        </p:tav>
                                      </p:tavLst>
                                    </p:anim>
                                    <p:anim calcmode="lin" valueType="num">
                                      <p:cBhvr additive="base">
                                        <p:cTn id="59" dur="500" fill="hold"/>
                                        <p:tgtEl>
                                          <p:spTgt spid="10"/>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0"/>
                                  </p:stCondLst>
                                  <p:childTnLst>
                                    <p:set>
                                      <p:cBhvr>
                                        <p:cTn id="61" dur="1" fill="hold">
                                          <p:stCondLst>
                                            <p:cond delay="0"/>
                                          </p:stCondLst>
                                        </p:cTn>
                                        <p:tgtEl>
                                          <p:spTgt spid="6"/>
                                        </p:tgtEl>
                                        <p:attrNameLst>
                                          <p:attrName>style.visibility</p:attrName>
                                        </p:attrNameLst>
                                      </p:cBhvr>
                                      <p:to>
                                        <p:strVal val="visible"/>
                                      </p:to>
                                    </p:set>
                                    <p:anim calcmode="lin" valueType="num">
                                      <p:cBhvr additive="base">
                                        <p:cTn id="62" dur="500" fill="hold"/>
                                        <p:tgtEl>
                                          <p:spTgt spid="6"/>
                                        </p:tgtEl>
                                        <p:attrNameLst>
                                          <p:attrName>ppt_x</p:attrName>
                                        </p:attrNameLst>
                                      </p:cBhvr>
                                      <p:tavLst>
                                        <p:tav tm="0">
                                          <p:val>
                                            <p:strVal val="#ppt_x"/>
                                          </p:val>
                                        </p:tav>
                                        <p:tav tm="100000">
                                          <p:val>
                                            <p:strVal val="#ppt_x"/>
                                          </p:val>
                                        </p:tav>
                                      </p:tavLst>
                                    </p:anim>
                                    <p:anim calcmode="lin" valueType="num">
                                      <p:cBhvr additive="base">
                                        <p:cTn id="63" dur="500" fill="hold"/>
                                        <p:tgtEl>
                                          <p:spTgt spid="6"/>
                                        </p:tgtEl>
                                        <p:attrNameLst>
                                          <p:attrName>ppt_y</p:attrName>
                                        </p:attrNameLst>
                                      </p:cBhvr>
                                      <p:tavLst>
                                        <p:tav tm="0">
                                          <p:val>
                                            <p:strVal val="1+#ppt_h/2"/>
                                          </p:val>
                                        </p:tav>
                                        <p:tav tm="100000">
                                          <p:val>
                                            <p:strVal val="#ppt_y"/>
                                          </p:val>
                                        </p:tav>
                                      </p:tavLst>
                                    </p:anim>
                                  </p:childTnLst>
                                </p:cTn>
                              </p:par>
                              <p:par>
                                <p:cTn id="64" presetID="2" presetClass="entr" presetSubtype="4" fill="hold" nodeType="withEffect">
                                  <p:stCondLst>
                                    <p:cond delay="0"/>
                                  </p:stCondLst>
                                  <p:childTnLst>
                                    <p:set>
                                      <p:cBhvr>
                                        <p:cTn id="65" dur="1" fill="hold">
                                          <p:stCondLst>
                                            <p:cond delay="0"/>
                                          </p:stCondLst>
                                        </p:cTn>
                                        <p:tgtEl>
                                          <p:spTgt spid="11"/>
                                        </p:tgtEl>
                                        <p:attrNameLst>
                                          <p:attrName>style.visibility</p:attrName>
                                        </p:attrNameLst>
                                      </p:cBhvr>
                                      <p:to>
                                        <p:strVal val="visible"/>
                                      </p:to>
                                    </p:set>
                                    <p:anim calcmode="lin" valueType="num">
                                      <p:cBhvr additive="base">
                                        <p:cTn id="66" dur="500" fill="hold"/>
                                        <p:tgtEl>
                                          <p:spTgt spid="11"/>
                                        </p:tgtEl>
                                        <p:attrNameLst>
                                          <p:attrName>ppt_x</p:attrName>
                                        </p:attrNameLst>
                                      </p:cBhvr>
                                      <p:tavLst>
                                        <p:tav tm="0">
                                          <p:val>
                                            <p:strVal val="#ppt_x"/>
                                          </p:val>
                                        </p:tav>
                                        <p:tav tm="100000">
                                          <p:val>
                                            <p:strVal val="#ppt_x"/>
                                          </p:val>
                                        </p:tav>
                                      </p:tavLst>
                                    </p:anim>
                                    <p:anim calcmode="lin" valueType="num">
                                      <p:cBhvr additive="base">
                                        <p:cTn id="67" dur="500" fill="hold"/>
                                        <p:tgtEl>
                                          <p:spTgt spid="11"/>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5"/>
                                        </p:tgtEl>
                                        <p:attrNameLst>
                                          <p:attrName>style.visibility</p:attrName>
                                        </p:attrNameLst>
                                      </p:cBhvr>
                                      <p:to>
                                        <p:strVal val="visible"/>
                                      </p:to>
                                    </p:set>
                                    <p:anim calcmode="lin" valueType="num">
                                      <p:cBhvr additive="base">
                                        <p:cTn id="70" dur="500" fill="hold"/>
                                        <p:tgtEl>
                                          <p:spTgt spid="5"/>
                                        </p:tgtEl>
                                        <p:attrNameLst>
                                          <p:attrName>ppt_x</p:attrName>
                                        </p:attrNameLst>
                                      </p:cBhvr>
                                      <p:tavLst>
                                        <p:tav tm="0">
                                          <p:val>
                                            <p:strVal val="#ppt_x"/>
                                          </p:val>
                                        </p:tav>
                                        <p:tav tm="100000">
                                          <p:val>
                                            <p:strVal val="#ppt_x"/>
                                          </p:val>
                                        </p:tav>
                                      </p:tavLst>
                                    </p:anim>
                                    <p:anim calcmode="lin" valueType="num">
                                      <p:cBhvr additive="base">
                                        <p:cTn id="71" dur="500" fill="hold"/>
                                        <p:tgtEl>
                                          <p:spTgt spid="5"/>
                                        </p:tgtEl>
                                        <p:attrNameLst>
                                          <p:attrName>ppt_y</p:attrName>
                                        </p:attrNameLst>
                                      </p:cBhvr>
                                      <p:tavLst>
                                        <p:tav tm="0">
                                          <p:val>
                                            <p:strVal val="1+#ppt_h/2"/>
                                          </p:val>
                                        </p:tav>
                                        <p:tav tm="100000">
                                          <p:val>
                                            <p:strVal val="#ppt_y"/>
                                          </p:val>
                                        </p:tav>
                                      </p:tavLst>
                                    </p:anim>
                                  </p:childTnLst>
                                </p:cTn>
                              </p:par>
                              <p:par>
                                <p:cTn id="72" presetID="2" presetClass="entr" presetSubtype="4" fill="hold" nodeType="withEffect">
                                  <p:stCondLst>
                                    <p:cond delay="0"/>
                                  </p:stCondLst>
                                  <p:childTnLst>
                                    <p:set>
                                      <p:cBhvr>
                                        <p:cTn id="73" dur="1" fill="hold">
                                          <p:stCondLst>
                                            <p:cond delay="0"/>
                                          </p:stCondLst>
                                        </p:cTn>
                                        <p:tgtEl>
                                          <p:spTgt spid="16"/>
                                        </p:tgtEl>
                                        <p:attrNameLst>
                                          <p:attrName>style.visibility</p:attrName>
                                        </p:attrNameLst>
                                      </p:cBhvr>
                                      <p:to>
                                        <p:strVal val="visible"/>
                                      </p:to>
                                    </p:set>
                                    <p:anim calcmode="lin" valueType="num">
                                      <p:cBhvr additive="base">
                                        <p:cTn id="74" dur="500" fill="hold"/>
                                        <p:tgtEl>
                                          <p:spTgt spid="16"/>
                                        </p:tgtEl>
                                        <p:attrNameLst>
                                          <p:attrName>ppt_x</p:attrName>
                                        </p:attrNameLst>
                                      </p:cBhvr>
                                      <p:tavLst>
                                        <p:tav tm="0">
                                          <p:val>
                                            <p:strVal val="#ppt_x"/>
                                          </p:val>
                                        </p:tav>
                                        <p:tav tm="100000">
                                          <p:val>
                                            <p:strVal val="#ppt_x"/>
                                          </p:val>
                                        </p:tav>
                                      </p:tavLst>
                                    </p:anim>
                                    <p:anim calcmode="lin" valueType="num">
                                      <p:cBhvr additive="base">
                                        <p:cTn id="75" dur="500" fill="hold"/>
                                        <p:tgtEl>
                                          <p:spTgt spid="16"/>
                                        </p:tgtEl>
                                        <p:attrNameLst>
                                          <p:attrName>ppt_y</p:attrName>
                                        </p:attrNameLst>
                                      </p:cBhvr>
                                      <p:tavLst>
                                        <p:tav tm="0">
                                          <p:val>
                                            <p:strVal val="1+#ppt_h/2"/>
                                          </p:val>
                                        </p:tav>
                                        <p:tav tm="100000">
                                          <p:val>
                                            <p:strVal val="#ppt_y"/>
                                          </p:val>
                                        </p:tav>
                                      </p:tavLst>
                                    </p:anim>
                                  </p:childTnLst>
                                </p:cTn>
                              </p:par>
                              <p:par>
                                <p:cTn id="76" presetID="2" presetClass="entr" presetSubtype="4" fill="hold" nodeType="withEffect">
                                  <p:stCondLst>
                                    <p:cond delay="0"/>
                                  </p:stCondLst>
                                  <p:childTnLst>
                                    <p:set>
                                      <p:cBhvr>
                                        <p:cTn id="77" dur="1" fill="hold">
                                          <p:stCondLst>
                                            <p:cond delay="0"/>
                                          </p:stCondLst>
                                        </p:cTn>
                                        <p:tgtEl>
                                          <p:spTgt spid="17"/>
                                        </p:tgtEl>
                                        <p:attrNameLst>
                                          <p:attrName>style.visibility</p:attrName>
                                        </p:attrNameLst>
                                      </p:cBhvr>
                                      <p:to>
                                        <p:strVal val="visible"/>
                                      </p:to>
                                    </p:set>
                                    <p:anim calcmode="lin" valueType="num">
                                      <p:cBhvr additive="base">
                                        <p:cTn id="78" dur="500" fill="hold"/>
                                        <p:tgtEl>
                                          <p:spTgt spid="17"/>
                                        </p:tgtEl>
                                        <p:attrNameLst>
                                          <p:attrName>ppt_x</p:attrName>
                                        </p:attrNameLst>
                                      </p:cBhvr>
                                      <p:tavLst>
                                        <p:tav tm="0">
                                          <p:val>
                                            <p:strVal val="#ppt_x"/>
                                          </p:val>
                                        </p:tav>
                                        <p:tav tm="100000">
                                          <p:val>
                                            <p:strVal val="#ppt_x"/>
                                          </p:val>
                                        </p:tav>
                                      </p:tavLst>
                                    </p:anim>
                                    <p:anim calcmode="lin" valueType="num">
                                      <p:cBhvr additive="base">
                                        <p:cTn id="79" dur="500" fill="hold"/>
                                        <p:tgtEl>
                                          <p:spTgt spid="17"/>
                                        </p:tgtEl>
                                        <p:attrNameLst>
                                          <p:attrName>ppt_y</p:attrName>
                                        </p:attrNameLst>
                                      </p:cBhvr>
                                      <p:tavLst>
                                        <p:tav tm="0">
                                          <p:val>
                                            <p:strVal val="1+#ppt_h/2"/>
                                          </p:val>
                                        </p:tav>
                                        <p:tav tm="100000">
                                          <p:val>
                                            <p:strVal val="#ppt_y"/>
                                          </p:val>
                                        </p:tav>
                                      </p:tavLst>
                                    </p:anim>
                                  </p:childTnLst>
                                </p:cTn>
                              </p:par>
                              <p:par>
                                <p:cTn id="80" presetID="2" presetClass="entr" presetSubtype="4" fill="hold" grpId="0" nodeType="withEffect">
                                  <p:stCondLst>
                                    <p:cond delay="0"/>
                                  </p:stCondLst>
                                  <p:childTnLst>
                                    <p:set>
                                      <p:cBhvr>
                                        <p:cTn id="81" dur="1" fill="hold">
                                          <p:stCondLst>
                                            <p:cond delay="0"/>
                                          </p:stCondLst>
                                        </p:cTn>
                                        <p:tgtEl>
                                          <p:spTgt spid="13"/>
                                        </p:tgtEl>
                                        <p:attrNameLst>
                                          <p:attrName>style.visibility</p:attrName>
                                        </p:attrNameLst>
                                      </p:cBhvr>
                                      <p:to>
                                        <p:strVal val="visible"/>
                                      </p:to>
                                    </p:set>
                                    <p:anim calcmode="lin" valueType="num">
                                      <p:cBhvr additive="base">
                                        <p:cTn id="82" dur="500" fill="hold"/>
                                        <p:tgtEl>
                                          <p:spTgt spid="13"/>
                                        </p:tgtEl>
                                        <p:attrNameLst>
                                          <p:attrName>ppt_x</p:attrName>
                                        </p:attrNameLst>
                                      </p:cBhvr>
                                      <p:tavLst>
                                        <p:tav tm="0">
                                          <p:val>
                                            <p:strVal val="#ppt_x"/>
                                          </p:val>
                                        </p:tav>
                                        <p:tav tm="100000">
                                          <p:val>
                                            <p:strVal val="#ppt_x"/>
                                          </p:val>
                                        </p:tav>
                                      </p:tavLst>
                                    </p:anim>
                                    <p:anim calcmode="lin" valueType="num">
                                      <p:cBhvr additive="base">
                                        <p:cTn id="83" dur="500" fill="hold"/>
                                        <p:tgtEl>
                                          <p:spTgt spid="13"/>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0"/>
                                  </p:stCondLst>
                                  <p:childTnLst>
                                    <p:set>
                                      <p:cBhvr>
                                        <p:cTn id="85" dur="1" fill="hold">
                                          <p:stCondLst>
                                            <p:cond delay="0"/>
                                          </p:stCondLst>
                                        </p:cTn>
                                        <p:tgtEl>
                                          <p:spTgt spid="14"/>
                                        </p:tgtEl>
                                        <p:attrNameLst>
                                          <p:attrName>style.visibility</p:attrName>
                                        </p:attrNameLst>
                                      </p:cBhvr>
                                      <p:to>
                                        <p:strVal val="visible"/>
                                      </p:to>
                                    </p:set>
                                    <p:anim calcmode="lin" valueType="num">
                                      <p:cBhvr additive="base">
                                        <p:cTn id="86" dur="500" fill="hold"/>
                                        <p:tgtEl>
                                          <p:spTgt spid="14"/>
                                        </p:tgtEl>
                                        <p:attrNameLst>
                                          <p:attrName>ppt_x</p:attrName>
                                        </p:attrNameLst>
                                      </p:cBhvr>
                                      <p:tavLst>
                                        <p:tav tm="0">
                                          <p:val>
                                            <p:strVal val="#ppt_x"/>
                                          </p:val>
                                        </p:tav>
                                        <p:tav tm="100000">
                                          <p:val>
                                            <p:strVal val="#ppt_x"/>
                                          </p:val>
                                        </p:tav>
                                      </p:tavLst>
                                    </p:anim>
                                    <p:anim calcmode="lin" valueType="num">
                                      <p:cBhvr additive="base">
                                        <p:cTn id="87" dur="500" fill="hold"/>
                                        <p:tgtEl>
                                          <p:spTgt spid="14"/>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0"/>
                                  </p:stCondLst>
                                  <p:childTnLst>
                                    <p:set>
                                      <p:cBhvr>
                                        <p:cTn id="89" dur="1" fill="hold">
                                          <p:stCondLst>
                                            <p:cond delay="0"/>
                                          </p:stCondLst>
                                        </p:cTn>
                                        <p:tgtEl>
                                          <p:spTgt spid="30"/>
                                        </p:tgtEl>
                                        <p:attrNameLst>
                                          <p:attrName>style.visibility</p:attrName>
                                        </p:attrNameLst>
                                      </p:cBhvr>
                                      <p:to>
                                        <p:strVal val="visible"/>
                                      </p:to>
                                    </p:set>
                                    <p:anim calcmode="lin" valueType="num">
                                      <p:cBhvr additive="base">
                                        <p:cTn id="90" dur="500" fill="hold"/>
                                        <p:tgtEl>
                                          <p:spTgt spid="30"/>
                                        </p:tgtEl>
                                        <p:attrNameLst>
                                          <p:attrName>ppt_x</p:attrName>
                                        </p:attrNameLst>
                                      </p:cBhvr>
                                      <p:tavLst>
                                        <p:tav tm="0">
                                          <p:val>
                                            <p:strVal val="#ppt_x"/>
                                          </p:val>
                                        </p:tav>
                                        <p:tav tm="100000">
                                          <p:val>
                                            <p:strVal val="#ppt_x"/>
                                          </p:val>
                                        </p:tav>
                                      </p:tavLst>
                                    </p:anim>
                                    <p:anim calcmode="lin" valueType="num">
                                      <p:cBhvr additive="base">
                                        <p:cTn id="91"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2" presetClass="entr" presetSubtype="4" fill="hold" grpId="0" nodeType="clickEffect">
                                  <p:stCondLst>
                                    <p:cond delay="0"/>
                                  </p:stCondLst>
                                  <p:childTnLst>
                                    <p:set>
                                      <p:cBhvr>
                                        <p:cTn id="95" dur="1" fill="hold">
                                          <p:stCondLst>
                                            <p:cond delay="0"/>
                                          </p:stCondLst>
                                        </p:cTn>
                                        <p:tgtEl>
                                          <p:spTgt spid="36"/>
                                        </p:tgtEl>
                                        <p:attrNameLst>
                                          <p:attrName>style.visibility</p:attrName>
                                        </p:attrNameLst>
                                      </p:cBhvr>
                                      <p:to>
                                        <p:strVal val="visible"/>
                                      </p:to>
                                    </p:set>
                                    <p:anim calcmode="lin" valueType="num">
                                      <p:cBhvr additive="base">
                                        <p:cTn id="96" dur="500" fill="hold"/>
                                        <p:tgtEl>
                                          <p:spTgt spid="36"/>
                                        </p:tgtEl>
                                        <p:attrNameLst>
                                          <p:attrName>ppt_x</p:attrName>
                                        </p:attrNameLst>
                                      </p:cBhvr>
                                      <p:tavLst>
                                        <p:tav tm="0">
                                          <p:val>
                                            <p:strVal val="#ppt_x"/>
                                          </p:val>
                                        </p:tav>
                                        <p:tav tm="100000">
                                          <p:val>
                                            <p:strVal val="#ppt_x"/>
                                          </p:val>
                                        </p:tav>
                                      </p:tavLst>
                                    </p:anim>
                                    <p:anim calcmode="lin" valueType="num">
                                      <p:cBhvr additive="base">
                                        <p:cTn id="97"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2" grpId="0"/>
      <p:bldP spid="3" grpId="0" build="p"/>
      <p:bldP spid="4" grpId="0" animBg="1"/>
      <p:bldP spid="5" grpId="0" animBg="1"/>
      <p:bldP spid="6" grpId="0" animBg="1"/>
      <p:bldP spid="7" grpId="0" animBg="1"/>
      <p:bldP spid="8" grpId="0" animBg="1"/>
      <p:bldP spid="13" grpId="0" animBg="1"/>
      <p:bldP spid="14" grpId="0" animBg="1"/>
      <p:bldP spid="15" grpId="0" animBg="1"/>
      <p:bldP spid="36"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Ορισμοί</a:t>
            </a:r>
            <a:endParaRPr lang="el-GR" dirty="0"/>
          </a:p>
        </p:txBody>
      </p:sp>
      <p:sp>
        <p:nvSpPr>
          <p:cNvPr id="3" name="2 - Θέση περιεχομένου"/>
          <p:cNvSpPr>
            <a:spLocks noGrp="1"/>
          </p:cNvSpPr>
          <p:nvPr>
            <p:ph idx="1"/>
          </p:nvPr>
        </p:nvSpPr>
        <p:spPr/>
        <p:txBody>
          <a:bodyPr>
            <a:normAutofit fontScale="62500" lnSpcReduction="20000"/>
          </a:bodyPr>
          <a:lstStyle/>
          <a:p>
            <a:r>
              <a:rPr lang="el-GR" dirty="0" smtClean="0">
                <a:solidFill>
                  <a:srgbClr val="FF0000"/>
                </a:solidFill>
              </a:rPr>
              <a:t>Δυαδικό</a:t>
            </a:r>
            <a:r>
              <a:rPr lang="el-GR" dirty="0" smtClean="0"/>
              <a:t> είναι ένα δένδρο στο οποίο κάθε κόμβος έχει το πολύ δύο παιδιά.</a:t>
            </a:r>
          </a:p>
          <a:p>
            <a:r>
              <a:rPr lang="el-GR" dirty="0" smtClean="0">
                <a:solidFill>
                  <a:srgbClr val="FF0000"/>
                </a:solidFill>
              </a:rPr>
              <a:t>Διατεταγμένο</a:t>
            </a:r>
            <a:r>
              <a:rPr lang="el-GR" dirty="0" smtClean="0"/>
              <a:t> για κάθε κόμβο υπάρχει μια γραμμική σχέση μεταξύ των παιδιών του.</a:t>
            </a:r>
          </a:p>
          <a:p>
            <a:r>
              <a:rPr lang="el-GR" dirty="0" err="1" smtClean="0">
                <a:solidFill>
                  <a:srgbClr val="FF0000"/>
                </a:solidFill>
              </a:rPr>
              <a:t>Υπόδενδρο</a:t>
            </a:r>
            <a:r>
              <a:rPr lang="el-GR" dirty="0" smtClean="0"/>
              <a:t> είναι ένα εικονικό δένδρο που διαμορφώνεται αν κάθε κόμβος ενός δένδρου θεωρηθεί ρίζα του.</a:t>
            </a:r>
          </a:p>
          <a:p>
            <a:r>
              <a:rPr lang="el-GR" dirty="0" smtClean="0">
                <a:solidFill>
                  <a:srgbClr val="FF0000"/>
                </a:solidFill>
              </a:rPr>
              <a:t>Απλό</a:t>
            </a:r>
            <a:r>
              <a:rPr lang="el-GR" dirty="0" smtClean="0"/>
              <a:t> απαρτίζεται από ένα κόμβο</a:t>
            </a:r>
          </a:p>
          <a:p>
            <a:r>
              <a:rPr lang="el-GR" dirty="0" smtClean="0">
                <a:solidFill>
                  <a:srgbClr val="FF0000"/>
                </a:solidFill>
              </a:rPr>
              <a:t>Κενό</a:t>
            </a:r>
            <a:r>
              <a:rPr lang="el-GR" dirty="0" smtClean="0"/>
              <a:t> δεν έχει ούτε κόμβους ούτε ακμές</a:t>
            </a:r>
          </a:p>
          <a:p>
            <a:r>
              <a:rPr lang="el-GR" dirty="0" smtClean="0"/>
              <a:t>Ένα </a:t>
            </a:r>
            <a:r>
              <a:rPr lang="el-GR" dirty="0" smtClean="0">
                <a:solidFill>
                  <a:srgbClr val="FF0000"/>
                </a:solidFill>
              </a:rPr>
              <a:t>δυαδικό δένδρο αναζήτησης </a:t>
            </a:r>
            <a:r>
              <a:rPr lang="el-GR" dirty="0" smtClean="0"/>
              <a:t>(</a:t>
            </a:r>
            <a:r>
              <a:rPr lang="el-GR" dirty="0" err="1" smtClean="0"/>
              <a:t>binary</a:t>
            </a:r>
            <a:r>
              <a:rPr lang="el-GR" dirty="0" smtClean="0"/>
              <a:t> </a:t>
            </a:r>
            <a:r>
              <a:rPr lang="el-GR" dirty="0" err="1" smtClean="0"/>
              <a:t>search</a:t>
            </a:r>
            <a:r>
              <a:rPr lang="el-GR" dirty="0" smtClean="0"/>
              <a:t> </a:t>
            </a:r>
            <a:r>
              <a:rPr lang="el-GR" dirty="0" err="1" smtClean="0"/>
              <a:t>tree</a:t>
            </a:r>
            <a:r>
              <a:rPr lang="el-GR" dirty="0" smtClean="0"/>
              <a:t>) είναι ένα δυαδικό δένδρο διατεταγμένο, όπου για κάθε κόμβο </a:t>
            </a:r>
            <a:r>
              <a:rPr lang="el-GR" dirty="0" smtClean="0">
                <a:solidFill>
                  <a:srgbClr val="FF0000"/>
                </a:solidFill>
              </a:rPr>
              <a:t>όλοι</a:t>
            </a:r>
            <a:r>
              <a:rPr lang="el-GR" dirty="0" smtClean="0"/>
              <a:t> οι κόμβοι του </a:t>
            </a:r>
            <a:r>
              <a:rPr lang="el-GR" dirty="0" smtClean="0">
                <a:solidFill>
                  <a:srgbClr val="FF0000"/>
                </a:solidFill>
              </a:rPr>
              <a:t>αριστερού </a:t>
            </a:r>
            <a:r>
              <a:rPr lang="el-GR" dirty="0" err="1" smtClean="0">
                <a:solidFill>
                  <a:srgbClr val="FF0000"/>
                </a:solidFill>
              </a:rPr>
              <a:t>υποδένδρου</a:t>
            </a:r>
            <a:r>
              <a:rPr lang="el-GR" dirty="0" smtClean="0">
                <a:solidFill>
                  <a:srgbClr val="FF0000"/>
                </a:solidFill>
              </a:rPr>
              <a:t> </a:t>
            </a:r>
            <a:r>
              <a:rPr lang="el-GR" dirty="0" smtClean="0"/>
              <a:t>έχουν τιμές μικρότερες της τιμής του κόμβου και </a:t>
            </a:r>
            <a:r>
              <a:rPr lang="el-GR" dirty="0" smtClean="0">
                <a:solidFill>
                  <a:srgbClr val="FF0000"/>
                </a:solidFill>
              </a:rPr>
              <a:t>όλοι </a:t>
            </a:r>
            <a:r>
              <a:rPr lang="el-GR" dirty="0" smtClean="0"/>
              <a:t>οι κόμβοι του </a:t>
            </a:r>
            <a:r>
              <a:rPr lang="el-GR" dirty="0" smtClean="0">
                <a:solidFill>
                  <a:srgbClr val="FF0000"/>
                </a:solidFill>
              </a:rPr>
              <a:t>δεξιού </a:t>
            </a:r>
            <a:r>
              <a:rPr lang="el-GR" dirty="0" err="1" smtClean="0">
                <a:solidFill>
                  <a:srgbClr val="FF0000"/>
                </a:solidFill>
              </a:rPr>
              <a:t>υποδένδρου</a:t>
            </a:r>
            <a:r>
              <a:rPr lang="el-GR" dirty="0" smtClean="0">
                <a:solidFill>
                  <a:srgbClr val="FF0000"/>
                </a:solidFill>
              </a:rPr>
              <a:t> </a:t>
            </a:r>
            <a:r>
              <a:rPr lang="el-GR" dirty="0" smtClean="0"/>
              <a:t>έχουν τιμές μεγαλύτερες (ή ίσες) της τιμής του κόμβου .</a:t>
            </a:r>
          </a:p>
          <a:p>
            <a:r>
              <a:rPr lang="el-GR" dirty="0" smtClean="0">
                <a:solidFill>
                  <a:srgbClr val="FF0000"/>
                </a:solidFill>
              </a:rPr>
              <a:t>Ισορροπημένο </a:t>
            </a:r>
            <a:r>
              <a:rPr lang="el-GR" dirty="0" smtClean="0"/>
              <a:t> Μπορεί κανείς επίσης να θεωρήσει ως τέτοια δυαδικά δέντρα στα οποία κανένα φύλλο δεν απέχει πολύ περισσότερο από τη ρίζα, από οποιοδήποτε άλλο φύλλο.</a:t>
            </a:r>
            <a:endParaRPr lang="el-G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000" dirty="0" smtClean="0"/>
              <a:t>Χαρακτηρίστε τα παρακάτω ως δένδρα, δυαδικά, αναζήτησης ,γράφοι</a:t>
            </a:r>
            <a:endParaRPr lang="el-GR" sz="2000" dirty="0"/>
          </a:p>
        </p:txBody>
      </p:sp>
      <p:sp>
        <p:nvSpPr>
          <p:cNvPr id="5" name="4 - Έλλειψη"/>
          <p:cNvSpPr/>
          <p:nvPr/>
        </p:nvSpPr>
        <p:spPr>
          <a:xfrm>
            <a:off x="1928794" y="1571612"/>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Α</a:t>
            </a:r>
            <a:endParaRPr lang="el-GR" sz="1400" dirty="0">
              <a:solidFill>
                <a:schemeClr val="tx1"/>
              </a:solidFill>
            </a:endParaRPr>
          </a:p>
        </p:txBody>
      </p:sp>
      <p:sp>
        <p:nvSpPr>
          <p:cNvPr id="7" name="6 - Έλλειψη"/>
          <p:cNvSpPr/>
          <p:nvPr/>
        </p:nvSpPr>
        <p:spPr>
          <a:xfrm>
            <a:off x="928662" y="2214554"/>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Β</a:t>
            </a:r>
            <a:endParaRPr lang="el-GR" sz="1400" dirty="0">
              <a:solidFill>
                <a:schemeClr val="tx1"/>
              </a:solidFill>
            </a:endParaRPr>
          </a:p>
        </p:txBody>
      </p:sp>
      <p:sp>
        <p:nvSpPr>
          <p:cNvPr id="8" name="7 - Έλλειψη"/>
          <p:cNvSpPr/>
          <p:nvPr/>
        </p:nvSpPr>
        <p:spPr>
          <a:xfrm>
            <a:off x="1928794" y="2285992"/>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Γ</a:t>
            </a:r>
            <a:endParaRPr lang="el-GR" sz="1400" dirty="0">
              <a:solidFill>
                <a:schemeClr val="tx1"/>
              </a:solidFill>
            </a:endParaRPr>
          </a:p>
        </p:txBody>
      </p:sp>
      <p:cxnSp>
        <p:nvCxnSpPr>
          <p:cNvPr id="9" name="8 - Ευθύγραμμο βέλος σύνδεσης"/>
          <p:cNvCxnSpPr>
            <a:stCxn id="5" idx="3"/>
            <a:endCxn id="7" idx="7"/>
          </p:cNvCxnSpPr>
          <p:nvPr/>
        </p:nvCxnSpPr>
        <p:spPr>
          <a:xfrm rot="5400000">
            <a:off x="1544552" y="1809388"/>
            <a:ext cx="339856" cy="5960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9 - Ευθύγραμμο βέλος σύνδεσης"/>
          <p:cNvCxnSpPr>
            <a:stCxn id="5" idx="6"/>
            <a:endCxn id="25" idx="0"/>
          </p:cNvCxnSpPr>
          <p:nvPr/>
        </p:nvCxnSpPr>
        <p:spPr>
          <a:xfrm>
            <a:off x="2500298" y="1785926"/>
            <a:ext cx="642942"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10 - Ευθύγραμμο βέλος σύνδεσης"/>
          <p:cNvCxnSpPr>
            <a:stCxn id="5" idx="4"/>
            <a:endCxn id="8" idx="0"/>
          </p:cNvCxnSpPr>
          <p:nvPr/>
        </p:nvCxnSpPr>
        <p:spPr>
          <a:xfrm rot="5400000">
            <a:off x="2071670" y="2143116"/>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14 - Έλλειψη"/>
          <p:cNvSpPr/>
          <p:nvPr/>
        </p:nvSpPr>
        <p:spPr>
          <a:xfrm>
            <a:off x="2643174" y="2928934"/>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Ζ</a:t>
            </a:r>
            <a:endParaRPr lang="el-GR" sz="1400" dirty="0">
              <a:solidFill>
                <a:schemeClr val="tx1"/>
              </a:solidFill>
            </a:endParaRPr>
          </a:p>
        </p:txBody>
      </p:sp>
      <p:cxnSp>
        <p:nvCxnSpPr>
          <p:cNvPr id="21" name="20 - Ευθύγραμμο βέλος σύνδεσης"/>
          <p:cNvCxnSpPr/>
          <p:nvPr/>
        </p:nvCxnSpPr>
        <p:spPr>
          <a:xfrm rot="5400000">
            <a:off x="2928926" y="2643182"/>
            <a:ext cx="285752"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21 - Έλλειψη"/>
          <p:cNvSpPr/>
          <p:nvPr/>
        </p:nvSpPr>
        <p:spPr>
          <a:xfrm>
            <a:off x="1357290" y="285749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Η</a:t>
            </a:r>
            <a:endParaRPr lang="el-GR" sz="1400" dirty="0">
              <a:solidFill>
                <a:schemeClr val="tx1"/>
              </a:solidFill>
            </a:endParaRPr>
          </a:p>
        </p:txBody>
      </p:sp>
      <p:sp>
        <p:nvSpPr>
          <p:cNvPr id="25" name="24 - Έλλειψη"/>
          <p:cNvSpPr/>
          <p:nvPr/>
        </p:nvSpPr>
        <p:spPr>
          <a:xfrm>
            <a:off x="2857488" y="2285992"/>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Δ</a:t>
            </a:r>
            <a:endParaRPr lang="el-GR" sz="1400" dirty="0">
              <a:solidFill>
                <a:schemeClr val="tx1"/>
              </a:solidFill>
            </a:endParaRPr>
          </a:p>
        </p:txBody>
      </p:sp>
      <p:cxnSp>
        <p:nvCxnSpPr>
          <p:cNvPr id="35" name="34 - Ευθύγραμμο βέλος σύνδεσης"/>
          <p:cNvCxnSpPr>
            <a:stCxn id="7" idx="5"/>
          </p:cNvCxnSpPr>
          <p:nvPr/>
        </p:nvCxnSpPr>
        <p:spPr>
          <a:xfrm rot="16200000" flipH="1">
            <a:off x="1399881" y="2597000"/>
            <a:ext cx="259751" cy="2265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36 - TextBox"/>
          <p:cNvSpPr txBox="1"/>
          <p:nvPr/>
        </p:nvSpPr>
        <p:spPr>
          <a:xfrm>
            <a:off x="857224" y="6286520"/>
            <a:ext cx="948337" cy="369332"/>
          </a:xfrm>
          <a:prstGeom prst="rect">
            <a:avLst/>
          </a:prstGeom>
          <a:noFill/>
        </p:spPr>
        <p:txBody>
          <a:bodyPr wrap="none" rtlCol="0">
            <a:spAutoFit/>
          </a:bodyPr>
          <a:lstStyle/>
          <a:p>
            <a:r>
              <a:rPr lang="el-GR" dirty="0" smtClean="0"/>
              <a:t>ΓΡΑΦΟΣ</a:t>
            </a:r>
            <a:endParaRPr lang="el-GR" dirty="0"/>
          </a:p>
        </p:txBody>
      </p:sp>
      <p:grpSp>
        <p:nvGrpSpPr>
          <p:cNvPr id="69" name="68 - Ομάδα"/>
          <p:cNvGrpSpPr/>
          <p:nvPr/>
        </p:nvGrpSpPr>
        <p:grpSpPr>
          <a:xfrm>
            <a:off x="285720" y="4357694"/>
            <a:ext cx="3286148" cy="1857388"/>
            <a:chOff x="285720" y="4357694"/>
            <a:chExt cx="3286148" cy="1857388"/>
          </a:xfrm>
        </p:grpSpPr>
        <p:sp>
          <p:nvSpPr>
            <p:cNvPr id="38" name="37 - Έλλειψη"/>
            <p:cNvSpPr/>
            <p:nvPr/>
          </p:nvSpPr>
          <p:spPr>
            <a:xfrm>
              <a:off x="1714480" y="4357694"/>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Α</a:t>
              </a:r>
              <a:endParaRPr lang="el-GR" sz="1400" dirty="0">
                <a:solidFill>
                  <a:schemeClr val="tx1"/>
                </a:solidFill>
              </a:endParaRPr>
            </a:p>
          </p:txBody>
        </p:sp>
        <p:sp>
          <p:nvSpPr>
            <p:cNvPr id="39" name="38 - Έλλειψη"/>
            <p:cNvSpPr/>
            <p:nvPr/>
          </p:nvSpPr>
          <p:spPr>
            <a:xfrm>
              <a:off x="857224" y="500063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Β</a:t>
              </a:r>
              <a:endParaRPr lang="el-GR" sz="1400" dirty="0">
                <a:solidFill>
                  <a:schemeClr val="tx1"/>
                </a:solidFill>
              </a:endParaRPr>
            </a:p>
          </p:txBody>
        </p:sp>
        <p:sp>
          <p:nvSpPr>
            <p:cNvPr id="40" name="39 - Έλλειψη"/>
            <p:cNvSpPr/>
            <p:nvPr/>
          </p:nvSpPr>
          <p:spPr>
            <a:xfrm>
              <a:off x="2285984" y="500063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Δ</a:t>
              </a:r>
              <a:endParaRPr lang="el-GR" sz="1400" dirty="0">
                <a:solidFill>
                  <a:schemeClr val="tx1"/>
                </a:solidFill>
              </a:endParaRPr>
            </a:p>
          </p:txBody>
        </p:sp>
        <p:cxnSp>
          <p:nvCxnSpPr>
            <p:cNvPr id="41" name="40 - Ευθύγραμμο βέλος σύνδεσης"/>
            <p:cNvCxnSpPr>
              <a:stCxn id="38" idx="3"/>
              <a:endCxn id="39" idx="7"/>
            </p:cNvCxnSpPr>
            <p:nvPr/>
          </p:nvCxnSpPr>
          <p:spPr>
            <a:xfrm rot="5400000">
              <a:off x="1401676" y="4666908"/>
              <a:ext cx="339856" cy="4531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41 - Ευθύγραμμο βέλος σύνδεσης"/>
            <p:cNvCxnSpPr>
              <a:stCxn id="38" idx="5"/>
              <a:endCxn id="40" idx="0"/>
            </p:cNvCxnSpPr>
            <p:nvPr/>
          </p:nvCxnSpPr>
          <p:spPr>
            <a:xfrm rot="16200000" flipH="1">
              <a:off x="2248470" y="4677369"/>
              <a:ext cx="277085" cy="3694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3" name="42 - Έλλειψη"/>
            <p:cNvSpPr/>
            <p:nvPr/>
          </p:nvSpPr>
          <p:spPr>
            <a:xfrm>
              <a:off x="3000364" y="5786454"/>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Ζ</a:t>
              </a:r>
              <a:endParaRPr lang="el-GR" sz="1400" dirty="0">
                <a:solidFill>
                  <a:schemeClr val="tx1"/>
                </a:solidFill>
              </a:endParaRPr>
            </a:p>
          </p:txBody>
        </p:sp>
        <p:cxnSp>
          <p:nvCxnSpPr>
            <p:cNvPr id="44" name="43 - Ευθύγραμμο βέλος σύνδεσης"/>
            <p:cNvCxnSpPr>
              <a:stCxn id="40" idx="5"/>
              <a:endCxn id="43" idx="1"/>
            </p:cNvCxnSpPr>
            <p:nvPr/>
          </p:nvCxnSpPr>
          <p:spPr>
            <a:xfrm rot="16200000" flipH="1">
              <a:off x="2687560" y="5452726"/>
              <a:ext cx="482732" cy="3102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5" name="44 - Έλλειψη"/>
            <p:cNvSpPr/>
            <p:nvPr/>
          </p:nvSpPr>
          <p:spPr>
            <a:xfrm>
              <a:off x="1571604" y="571501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Ε</a:t>
              </a:r>
              <a:endParaRPr lang="el-GR" sz="1400" dirty="0">
                <a:solidFill>
                  <a:schemeClr val="tx1"/>
                </a:solidFill>
              </a:endParaRPr>
            </a:p>
          </p:txBody>
        </p:sp>
        <p:cxnSp>
          <p:nvCxnSpPr>
            <p:cNvPr id="47" name="46 - Ευθύγραμμο βέλος σύνδεσης"/>
            <p:cNvCxnSpPr>
              <a:stCxn id="39" idx="5"/>
              <a:endCxn id="45" idx="1"/>
            </p:cNvCxnSpPr>
            <p:nvPr/>
          </p:nvCxnSpPr>
          <p:spPr>
            <a:xfrm rot="16200000" flipH="1">
              <a:off x="1294519" y="5417007"/>
              <a:ext cx="411294" cy="3102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0" name="49 - Έλλειψη"/>
            <p:cNvSpPr/>
            <p:nvPr/>
          </p:nvSpPr>
          <p:spPr>
            <a:xfrm>
              <a:off x="285720" y="564357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Γ</a:t>
              </a:r>
              <a:endParaRPr lang="el-GR" sz="1400" dirty="0">
                <a:solidFill>
                  <a:schemeClr val="tx1"/>
                </a:solidFill>
              </a:endParaRPr>
            </a:p>
          </p:txBody>
        </p:sp>
        <p:cxnSp>
          <p:nvCxnSpPr>
            <p:cNvPr id="52" name="51 - Ευθύγραμμο βέλος σύνδεσης"/>
            <p:cNvCxnSpPr>
              <a:stCxn id="40" idx="3"/>
              <a:endCxn id="45" idx="7"/>
            </p:cNvCxnSpPr>
            <p:nvPr/>
          </p:nvCxnSpPr>
          <p:spPr>
            <a:xfrm rot="5400000">
              <a:off x="2008899" y="5417007"/>
              <a:ext cx="411294" cy="3102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57 - Ευθύγραμμο βέλος σύνδεσης"/>
            <p:cNvCxnSpPr/>
            <p:nvPr/>
          </p:nvCxnSpPr>
          <p:spPr>
            <a:xfrm rot="5400000">
              <a:off x="642908" y="5357828"/>
              <a:ext cx="285752" cy="2857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68" name="67 - TextBox"/>
          <p:cNvSpPr txBox="1"/>
          <p:nvPr/>
        </p:nvSpPr>
        <p:spPr>
          <a:xfrm>
            <a:off x="928662" y="3857628"/>
            <a:ext cx="976549" cy="369332"/>
          </a:xfrm>
          <a:prstGeom prst="rect">
            <a:avLst/>
          </a:prstGeom>
          <a:noFill/>
        </p:spPr>
        <p:txBody>
          <a:bodyPr wrap="none" rtlCol="0">
            <a:spAutoFit/>
          </a:bodyPr>
          <a:lstStyle/>
          <a:p>
            <a:r>
              <a:rPr lang="el-GR" dirty="0" smtClean="0"/>
              <a:t>ΔΕΝΔΡΟ</a:t>
            </a:r>
            <a:endParaRPr lang="el-GR" dirty="0"/>
          </a:p>
        </p:txBody>
      </p:sp>
      <p:grpSp>
        <p:nvGrpSpPr>
          <p:cNvPr id="70" name="69 - Ομάδα"/>
          <p:cNvGrpSpPr/>
          <p:nvPr/>
        </p:nvGrpSpPr>
        <p:grpSpPr>
          <a:xfrm>
            <a:off x="5286380" y="1571612"/>
            <a:ext cx="2714644" cy="1857388"/>
            <a:chOff x="857224" y="4357694"/>
            <a:chExt cx="2714644" cy="1857388"/>
          </a:xfrm>
        </p:grpSpPr>
        <p:sp>
          <p:nvSpPr>
            <p:cNvPr id="71" name="70 - Έλλειψη"/>
            <p:cNvSpPr/>
            <p:nvPr/>
          </p:nvSpPr>
          <p:spPr>
            <a:xfrm>
              <a:off x="1714480" y="4357694"/>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Γ</a:t>
              </a:r>
              <a:endParaRPr lang="el-GR" sz="1400" dirty="0">
                <a:solidFill>
                  <a:schemeClr val="tx1"/>
                </a:solidFill>
              </a:endParaRPr>
            </a:p>
          </p:txBody>
        </p:sp>
        <p:sp>
          <p:nvSpPr>
            <p:cNvPr id="72" name="71 - Έλλειψη"/>
            <p:cNvSpPr/>
            <p:nvPr/>
          </p:nvSpPr>
          <p:spPr>
            <a:xfrm>
              <a:off x="857224" y="500063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Α</a:t>
              </a:r>
              <a:endParaRPr lang="el-GR" sz="1400" dirty="0">
                <a:solidFill>
                  <a:schemeClr val="tx1"/>
                </a:solidFill>
              </a:endParaRPr>
            </a:p>
          </p:txBody>
        </p:sp>
        <p:sp>
          <p:nvSpPr>
            <p:cNvPr id="73" name="72 - Έλλειψη"/>
            <p:cNvSpPr/>
            <p:nvPr/>
          </p:nvSpPr>
          <p:spPr>
            <a:xfrm>
              <a:off x="2285984" y="500063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Δ</a:t>
              </a:r>
              <a:endParaRPr lang="el-GR" sz="1400" dirty="0">
                <a:solidFill>
                  <a:schemeClr val="tx1"/>
                </a:solidFill>
              </a:endParaRPr>
            </a:p>
          </p:txBody>
        </p:sp>
        <p:cxnSp>
          <p:nvCxnSpPr>
            <p:cNvPr id="74" name="73 - Ευθύγραμμο βέλος σύνδεσης"/>
            <p:cNvCxnSpPr>
              <a:stCxn id="71" idx="3"/>
              <a:endCxn id="72" idx="7"/>
            </p:cNvCxnSpPr>
            <p:nvPr/>
          </p:nvCxnSpPr>
          <p:spPr>
            <a:xfrm rot="5400000">
              <a:off x="1401676" y="4666908"/>
              <a:ext cx="339856" cy="4531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5" name="74 - Ευθύγραμμο βέλος σύνδεσης"/>
            <p:cNvCxnSpPr>
              <a:stCxn id="71" idx="5"/>
              <a:endCxn id="73" idx="0"/>
            </p:cNvCxnSpPr>
            <p:nvPr/>
          </p:nvCxnSpPr>
          <p:spPr>
            <a:xfrm rot="16200000" flipH="1">
              <a:off x="2248470" y="4677369"/>
              <a:ext cx="277085" cy="3694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6" name="75 - Έλλειψη"/>
            <p:cNvSpPr/>
            <p:nvPr/>
          </p:nvSpPr>
          <p:spPr>
            <a:xfrm>
              <a:off x="3000364" y="5786454"/>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Ζ</a:t>
              </a:r>
              <a:endParaRPr lang="el-GR" sz="1400" dirty="0">
                <a:solidFill>
                  <a:schemeClr val="tx1"/>
                </a:solidFill>
              </a:endParaRPr>
            </a:p>
          </p:txBody>
        </p:sp>
        <p:cxnSp>
          <p:nvCxnSpPr>
            <p:cNvPr id="77" name="76 - Ευθύγραμμο βέλος σύνδεσης"/>
            <p:cNvCxnSpPr>
              <a:stCxn id="73" idx="5"/>
              <a:endCxn id="76" idx="1"/>
            </p:cNvCxnSpPr>
            <p:nvPr/>
          </p:nvCxnSpPr>
          <p:spPr>
            <a:xfrm rot="16200000" flipH="1">
              <a:off x="2687560" y="5452726"/>
              <a:ext cx="482732" cy="3102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8" name="77 - Έλλειψη"/>
            <p:cNvSpPr/>
            <p:nvPr/>
          </p:nvSpPr>
          <p:spPr>
            <a:xfrm>
              <a:off x="1571604" y="571501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Β</a:t>
              </a:r>
              <a:endParaRPr lang="el-GR" sz="1400" dirty="0">
                <a:solidFill>
                  <a:schemeClr val="tx1"/>
                </a:solidFill>
              </a:endParaRPr>
            </a:p>
          </p:txBody>
        </p:sp>
        <p:cxnSp>
          <p:nvCxnSpPr>
            <p:cNvPr id="81" name="80 - Ευθύγραμμο βέλος σύνδεσης"/>
            <p:cNvCxnSpPr>
              <a:stCxn id="73" idx="3"/>
              <a:endCxn id="78" idx="7"/>
            </p:cNvCxnSpPr>
            <p:nvPr/>
          </p:nvCxnSpPr>
          <p:spPr>
            <a:xfrm rot="5400000">
              <a:off x="2008899" y="5417007"/>
              <a:ext cx="411294" cy="3102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83" name="82 - TextBox"/>
          <p:cNvSpPr txBox="1"/>
          <p:nvPr/>
        </p:nvSpPr>
        <p:spPr>
          <a:xfrm>
            <a:off x="5715008" y="3786190"/>
            <a:ext cx="1822358" cy="369332"/>
          </a:xfrm>
          <a:prstGeom prst="rect">
            <a:avLst/>
          </a:prstGeom>
          <a:noFill/>
        </p:spPr>
        <p:txBody>
          <a:bodyPr wrap="none" rtlCol="0">
            <a:spAutoFit/>
          </a:bodyPr>
          <a:lstStyle/>
          <a:p>
            <a:r>
              <a:rPr lang="el-GR" dirty="0" smtClean="0"/>
              <a:t>ΔΥΑΔΙΚΟ ΔΕΝΔΡΟ</a:t>
            </a:r>
            <a:endParaRPr lang="el-GR" dirty="0"/>
          </a:p>
        </p:txBody>
      </p:sp>
      <p:sp>
        <p:nvSpPr>
          <p:cNvPr id="84" name="83 - TextBox"/>
          <p:cNvSpPr txBox="1"/>
          <p:nvPr/>
        </p:nvSpPr>
        <p:spPr>
          <a:xfrm>
            <a:off x="5286380" y="6286520"/>
            <a:ext cx="3272050" cy="369332"/>
          </a:xfrm>
          <a:prstGeom prst="rect">
            <a:avLst/>
          </a:prstGeom>
          <a:noFill/>
        </p:spPr>
        <p:txBody>
          <a:bodyPr wrap="none" rtlCol="0">
            <a:spAutoFit/>
          </a:bodyPr>
          <a:lstStyle/>
          <a:p>
            <a:r>
              <a:rPr lang="el-GR" dirty="0" smtClean="0"/>
              <a:t>ΔΥΑΔΙΚΟ ΔΕΝΔΡΟ ΑΝΑΖΗΤΗΣΗΣ</a:t>
            </a:r>
            <a:endParaRPr lang="el-GR" dirty="0"/>
          </a:p>
        </p:txBody>
      </p:sp>
      <p:grpSp>
        <p:nvGrpSpPr>
          <p:cNvPr id="85" name="84 - Ομάδα"/>
          <p:cNvGrpSpPr/>
          <p:nvPr/>
        </p:nvGrpSpPr>
        <p:grpSpPr>
          <a:xfrm>
            <a:off x="5357818" y="4214818"/>
            <a:ext cx="2714644" cy="1857388"/>
            <a:chOff x="857224" y="4357694"/>
            <a:chExt cx="2714644" cy="1857388"/>
          </a:xfrm>
        </p:grpSpPr>
        <p:sp>
          <p:nvSpPr>
            <p:cNvPr id="86" name="85 - Έλλειψη"/>
            <p:cNvSpPr/>
            <p:nvPr/>
          </p:nvSpPr>
          <p:spPr>
            <a:xfrm>
              <a:off x="1714480" y="4357694"/>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Γ</a:t>
              </a:r>
              <a:endParaRPr lang="el-GR" sz="1400" dirty="0">
                <a:solidFill>
                  <a:schemeClr val="tx1"/>
                </a:solidFill>
              </a:endParaRPr>
            </a:p>
          </p:txBody>
        </p:sp>
        <p:sp>
          <p:nvSpPr>
            <p:cNvPr id="87" name="86 - Έλλειψη"/>
            <p:cNvSpPr/>
            <p:nvPr/>
          </p:nvSpPr>
          <p:spPr>
            <a:xfrm>
              <a:off x="857224" y="500063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Α</a:t>
              </a:r>
              <a:endParaRPr lang="el-GR" sz="1400" dirty="0">
                <a:solidFill>
                  <a:schemeClr val="tx1"/>
                </a:solidFill>
              </a:endParaRPr>
            </a:p>
          </p:txBody>
        </p:sp>
        <p:sp>
          <p:nvSpPr>
            <p:cNvPr id="88" name="87 - Έλλειψη"/>
            <p:cNvSpPr/>
            <p:nvPr/>
          </p:nvSpPr>
          <p:spPr>
            <a:xfrm>
              <a:off x="2285984" y="500063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Ζ</a:t>
              </a:r>
              <a:endParaRPr lang="el-GR" sz="1400" dirty="0">
                <a:solidFill>
                  <a:schemeClr val="tx1"/>
                </a:solidFill>
              </a:endParaRPr>
            </a:p>
          </p:txBody>
        </p:sp>
        <p:cxnSp>
          <p:nvCxnSpPr>
            <p:cNvPr id="89" name="88 - Ευθύγραμμο βέλος σύνδεσης"/>
            <p:cNvCxnSpPr>
              <a:stCxn id="86" idx="3"/>
              <a:endCxn id="87" idx="7"/>
            </p:cNvCxnSpPr>
            <p:nvPr/>
          </p:nvCxnSpPr>
          <p:spPr>
            <a:xfrm rot="5400000">
              <a:off x="1401676" y="4666908"/>
              <a:ext cx="339856" cy="4531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0" name="89 - Ευθύγραμμο βέλος σύνδεσης"/>
            <p:cNvCxnSpPr>
              <a:stCxn id="86" idx="5"/>
              <a:endCxn id="88" idx="0"/>
            </p:cNvCxnSpPr>
            <p:nvPr/>
          </p:nvCxnSpPr>
          <p:spPr>
            <a:xfrm rot="16200000" flipH="1">
              <a:off x="2248470" y="4677369"/>
              <a:ext cx="277085" cy="3694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1" name="90 - Έλλειψη"/>
            <p:cNvSpPr/>
            <p:nvPr/>
          </p:nvSpPr>
          <p:spPr>
            <a:xfrm>
              <a:off x="3000364" y="5786454"/>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Κ</a:t>
              </a:r>
              <a:endParaRPr lang="el-GR" sz="1400" dirty="0">
                <a:solidFill>
                  <a:schemeClr val="tx1"/>
                </a:solidFill>
              </a:endParaRPr>
            </a:p>
          </p:txBody>
        </p:sp>
        <p:cxnSp>
          <p:nvCxnSpPr>
            <p:cNvPr id="92" name="91 - Ευθύγραμμο βέλος σύνδεσης"/>
            <p:cNvCxnSpPr>
              <a:stCxn id="88" idx="5"/>
              <a:endCxn id="91" idx="1"/>
            </p:cNvCxnSpPr>
            <p:nvPr/>
          </p:nvCxnSpPr>
          <p:spPr>
            <a:xfrm rot="16200000" flipH="1">
              <a:off x="2687560" y="5452726"/>
              <a:ext cx="482732" cy="3102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3" name="92 - Έλλειψη"/>
            <p:cNvSpPr/>
            <p:nvPr/>
          </p:nvSpPr>
          <p:spPr>
            <a:xfrm>
              <a:off x="1571604" y="571501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Δ</a:t>
              </a:r>
              <a:endParaRPr lang="el-GR" sz="1400" dirty="0">
                <a:solidFill>
                  <a:schemeClr val="tx1"/>
                </a:solidFill>
              </a:endParaRPr>
            </a:p>
          </p:txBody>
        </p:sp>
        <p:cxnSp>
          <p:nvCxnSpPr>
            <p:cNvPr id="94" name="93 - Ευθύγραμμο βέλος σύνδεσης"/>
            <p:cNvCxnSpPr>
              <a:stCxn id="88" idx="3"/>
              <a:endCxn id="93" idx="7"/>
            </p:cNvCxnSpPr>
            <p:nvPr/>
          </p:nvCxnSpPr>
          <p:spPr>
            <a:xfrm rot="5400000">
              <a:off x="2008899" y="5417007"/>
              <a:ext cx="411294" cy="3102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28 - Ισοσκελές τρίγωνο"/>
          <p:cNvSpPr/>
          <p:nvPr/>
        </p:nvSpPr>
        <p:spPr>
          <a:xfrm>
            <a:off x="5072067" y="3643314"/>
            <a:ext cx="1500198" cy="1714512"/>
          </a:xfrm>
          <a:prstGeom prst="triangl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8" name="27 - Ισοσκελές τρίγωνο"/>
          <p:cNvSpPr/>
          <p:nvPr/>
        </p:nvSpPr>
        <p:spPr>
          <a:xfrm>
            <a:off x="2285984" y="3929066"/>
            <a:ext cx="3286148" cy="2286016"/>
          </a:xfrm>
          <a:prstGeom prst="triangl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1 - Τίτλος"/>
          <p:cNvSpPr>
            <a:spLocks noGrp="1"/>
          </p:cNvSpPr>
          <p:nvPr>
            <p:ph type="title"/>
          </p:nvPr>
        </p:nvSpPr>
        <p:spPr>
          <a:xfrm>
            <a:off x="285720" y="1071546"/>
            <a:ext cx="8229600" cy="1500198"/>
          </a:xfrm>
        </p:spPr>
        <p:txBody>
          <a:bodyPr>
            <a:normAutofit fontScale="90000"/>
          </a:bodyPr>
          <a:lstStyle/>
          <a:p>
            <a:pPr algn="l"/>
            <a:r>
              <a:rPr lang="el-GR" sz="2000" b="1" dirty="0" smtClean="0"/>
              <a:t/>
            </a:r>
            <a:br>
              <a:rPr lang="el-GR" sz="2000" b="1" dirty="0" smtClean="0"/>
            </a:br>
            <a:r>
              <a:rPr lang="el-GR" sz="1400" dirty="0" smtClean="0"/>
              <a:t/>
            </a:r>
            <a:br>
              <a:rPr lang="el-GR" sz="1400" dirty="0" smtClean="0"/>
            </a:br>
            <a:r>
              <a:rPr lang="el-GR" sz="1800" dirty="0" smtClean="0"/>
              <a:t>Ένα δυαδικό δένδρο αναζήτησης (</a:t>
            </a:r>
            <a:r>
              <a:rPr lang="el-GR" sz="1800" dirty="0" err="1" smtClean="0"/>
              <a:t>binary</a:t>
            </a:r>
            <a:r>
              <a:rPr lang="el-GR" sz="1800" dirty="0" smtClean="0"/>
              <a:t> </a:t>
            </a:r>
            <a:r>
              <a:rPr lang="el-GR" sz="1800" dirty="0" err="1" smtClean="0"/>
              <a:t>search</a:t>
            </a:r>
            <a:r>
              <a:rPr lang="el-GR" sz="1800" dirty="0" smtClean="0"/>
              <a:t> </a:t>
            </a:r>
            <a:r>
              <a:rPr lang="el-GR" sz="1800" dirty="0" err="1" smtClean="0"/>
              <a:t>tree</a:t>
            </a:r>
            <a:r>
              <a:rPr lang="el-GR" sz="1800" dirty="0" smtClean="0"/>
              <a:t>) είναι ένα δυαδικό δένδρο (διατεταγμένο), όπου για κάθε κόμβο (πχ 19), </a:t>
            </a:r>
            <a:r>
              <a:rPr lang="el-GR" sz="1800" dirty="0" smtClean="0">
                <a:solidFill>
                  <a:srgbClr val="FF0000"/>
                </a:solidFill>
              </a:rPr>
              <a:t>όλοι</a:t>
            </a:r>
            <a:r>
              <a:rPr lang="el-GR" sz="1800" dirty="0" smtClean="0"/>
              <a:t> οι κόμβοι του </a:t>
            </a:r>
            <a:r>
              <a:rPr lang="el-GR" sz="1800" dirty="0" smtClean="0">
                <a:solidFill>
                  <a:srgbClr val="FF0000"/>
                </a:solidFill>
              </a:rPr>
              <a:t>αριστερού </a:t>
            </a:r>
            <a:r>
              <a:rPr lang="el-GR" sz="1800" dirty="0" err="1" smtClean="0">
                <a:solidFill>
                  <a:srgbClr val="FF0000"/>
                </a:solidFill>
              </a:rPr>
              <a:t>υποδένδρου</a:t>
            </a:r>
            <a:r>
              <a:rPr lang="el-GR" sz="1800" dirty="0" smtClean="0">
                <a:solidFill>
                  <a:srgbClr val="FF0000"/>
                </a:solidFill>
              </a:rPr>
              <a:t> </a:t>
            </a:r>
            <a:r>
              <a:rPr lang="el-GR" sz="1800" dirty="0" smtClean="0"/>
              <a:t>έχουν τιμές μικρότερες της τιμής του κόμβου (19) και </a:t>
            </a:r>
            <a:r>
              <a:rPr lang="el-GR" sz="1800" dirty="0" smtClean="0">
                <a:solidFill>
                  <a:srgbClr val="FF0000"/>
                </a:solidFill>
              </a:rPr>
              <a:t>όλοι </a:t>
            </a:r>
            <a:r>
              <a:rPr lang="el-GR" sz="1800" dirty="0" smtClean="0"/>
              <a:t>οι κόμβοι του </a:t>
            </a:r>
            <a:r>
              <a:rPr lang="el-GR" sz="1800" dirty="0" smtClean="0">
                <a:solidFill>
                  <a:srgbClr val="FF0000"/>
                </a:solidFill>
              </a:rPr>
              <a:t>δεξιού </a:t>
            </a:r>
            <a:r>
              <a:rPr lang="el-GR" sz="1800" dirty="0" err="1" smtClean="0">
                <a:solidFill>
                  <a:srgbClr val="FF0000"/>
                </a:solidFill>
              </a:rPr>
              <a:t>υποδένδρου</a:t>
            </a:r>
            <a:r>
              <a:rPr lang="el-GR" sz="1800" dirty="0" smtClean="0">
                <a:solidFill>
                  <a:srgbClr val="FF0000"/>
                </a:solidFill>
              </a:rPr>
              <a:t> </a:t>
            </a:r>
            <a:r>
              <a:rPr lang="el-GR" sz="1800" dirty="0" smtClean="0"/>
              <a:t>έχουν τιμές μεγαλύτερες (ή ίσες) της τιμής του κόμβου (19).</a:t>
            </a:r>
            <a:br>
              <a:rPr lang="el-GR" sz="1800" dirty="0" smtClean="0"/>
            </a:br>
            <a:r>
              <a:rPr lang="el-GR" sz="1800" dirty="0" smtClean="0"/>
              <a:t> Αυτό Θα πρέπει να ισχύει για κάθε κόμβο που θα λαμβάνω σαν ρίζα</a:t>
            </a:r>
            <a:r>
              <a:rPr lang="el-GR" sz="1600" dirty="0" smtClean="0"/>
              <a:t/>
            </a:r>
            <a:br>
              <a:rPr lang="el-GR" sz="1600" dirty="0" smtClean="0"/>
            </a:br>
            <a:r>
              <a:rPr lang="el-GR" sz="1600" dirty="0" smtClean="0"/>
              <a:t/>
            </a:r>
            <a:br>
              <a:rPr lang="el-GR" sz="1600" dirty="0" smtClean="0"/>
            </a:br>
            <a:r>
              <a:rPr lang="el-GR" sz="1600" dirty="0" smtClean="0"/>
              <a:t/>
            </a:r>
            <a:br>
              <a:rPr lang="el-GR" sz="1600" dirty="0" smtClean="0"/>
            </a:br>
            <a:r>
              <a:rPr lang="el-GR" sz="1600" dirty="0" smtClean="0"/>
              <a:t> Για λόγους απλούστευσης θεωρούμε ότι δεν υπάρχουν τιμές ίσες με την τιμή του κόμβου 19. </a:t>
            </a:r>
            <a:endParaRPr lang="el-GR" sz="1600" dirty="0"/>
          </a:p>
        </p:txBody>
      </p:sp>
      <p:sp>
        <p:nvSpPr>
          <p:cNvPr id="4" name="3 - Έλλειψη"/>
          <p:cNvSpPr/>
          <p:nvPr/>
        </p:nvSpPr>
        <p:spPr>
          <a:xfrm>
            <a:off x="4714876" y="3643314"/>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19</a:t>
            </a:r>
            <a:endParaRPr lang="el-GR" sz="1400" dirty="0">
              <a:solidFill>
                <a:schemeClr val="tx1"/>
              </a:solidFill>
            </a:endParaRPr>
          </a:p>
        </p:txBody>
      </p:sp>
      <p:sp>
        <p:nvSpPr>
          <p:cNvPr id="5" name="4 - Έλλειψη"/>
          <p:cNvSpPr/>
          <p:nvPr/>
        </p:nvSpPr>
        <p:spPr>
          <a:xfrm>
            <a:off x="4143372" y="492919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16</a:t>
            </a:r>
            <a:endParaRPr lang="el-GR" sz="1400" dirty="0">
              <a:solidFill>
                <a:schemeClr val="tx1"/>
              </a:solidFill>
            </a:endParaRPr>
          </a:p>
        </p:txBody>
      </p:sp>
      <p:sp>
        <p:nvSpPr>
          <p:cNvPr id="6" name="5 - Έλλειψη"/>
          <p:cNvSpPr/>
          <p:nvPr/>
        </p:nvSpPr>
        <p:spPr>
          <a:xfrm>
            <a:off x="3071802" y="492919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7</a:t>
            </a:r>
            <a:endParaRPr lang="el-GR" sz="1400" dirty="0">
              <a:solidFill>
                <a:schemeClr val="tx1"/>
              </a:solidFill>
            </a:endParaRPr>
          </a:p>
        </p:txBody>
      </p:sp>
      <p:sp>
        <p:nvSpPr>
          <p:cNvPr id="7" name="6 - Έλλειψη"/>
          <p:cNvSpPr/>
          <p:nvPr/>
        </p:nvSpPr>
        <p:spPr>
          <a:xfrm>
            <a:off x="3714744" y="421481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11</a:t>
            </a:r>
            <a:endParaRPr lang="el-GR" sz="1400" dirty="0">
              <a:solidFill>
                <a:schemeClr val="tx1"/>
              </a:solidFill>
            </a:endParaRPr>
          </a:p>
        </p:txBody>
      </p:sp>
      <p:sp>
        <p:nvSpPr>
          <p:cNvPr id="8" name="7 - Έλλειψη"/>
          <p:cNvSpPr/>
          <p:nvPr/>
        </p:nvSpPr>
        <p:spPr>
          <a:xfrm>
            <a:off x="5429256" y="421481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35</a:t>
            </a:r>
            <a:endParaRPr lang="el-GR" sz="1400" dirty="0">
              <a:solidFill>
                <a:schemeClr val="tx1"/>
              </a:solidFill>
            </a:endParaRPr>
          </a:p>
        </p:txBody>
      </p:sp>
      <p:cxnSp>
        <p:nvCxnSpPr>
          <p:cNvPr id="9" name="8 - Ευθύγραμμο βέλος σύνδεσης"/>
          <p:cNvCxnSpPr>
            <a:stCxn id="4" idx="3"/>
            <a:endCxn id="7" idx="7"/>
          </p:cNvCxnSpPr>
          <p:nvPr/>
        </p:nvCxnSpPr>
        <p:spPr>
          <a:xfrm rot="5400000">
            <a:off x="4366353" y="3845371"/>
            <a:ext cx="268418" cy="5960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9 - Ευθύγραμμο βέλος σύνδεσης"/>
          <p:cNvCxnSpPr>
            <a:stCxn id="7" idx="3"/>
            <a:endCxn id="6" idx="7"/>
          </p:cNvCxnSpPr>
          <p:nvPr/>
        </p:nvCxnSpPr>
        <p:spPr>
          <a:xfrm rot="5400000">
            <a:off x="3473378" y="4666908"/>
            <a:ext cx="411294" cy="2388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10 - Ευθύγραμμο βέλος σύνδεσης"/>
          <p:cNvCxnSpPr>
            <a:stCxn id="7" idx="5"/>
            <a:endCxn id="5" idx="0"/>
          </p:cNvCxnSpPr>
          <p:nvPr/>
        </p:nvCxnSpPr>
        <p:spPr>
          <a:xfrm rot="16200000" flipH="1">
            <a:off x="4141577" y="4641650"/>
            <a:ext cx="348523" cy="2265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11 - Ευθύγραμμο βέλος σύνδεσης"/>
          <p:cNvCxnSpPr>
            <a:stCxn id="4" idx="5"/>
            <a:endCxn id="8" idx="0"/>
          </p:cNvCxnSpPr>
          <p:nvPr/>
        </p:nvCxnSpPr>
        <p:spPr>
          <a:xfrm rot="16200000" flipH="1">
            <a:off x="5356023" y="3855832"/>
            <a:ext cx="205647" cy="5123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16 - Έλλειψη"/>
          <p:cNvSpPr/>
          <p:nvPr/>
        </p:nvSpPr>
        <p:spPr>
          <a:xfrm>
            <a:off x="5143504" y="492919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23</a:t>
            </a:r>
            <a:endParaRPr lang="el-GR" sz="1400" dirty="0">
              <a:solidFill>
                <a:schemeClr val="tx1"/>
              </a:solidFill>
            </a:endParaRPr>
          </a:p>
        </p:txBody>
      </p:sp>
      <p:sp>
        <p:nvSpPr>
          <p:cNvPr id="18" name="17 - Έλλειψη"/>
          <p:cNvSpPr/>
          <p:nvPr/>
        </p:nvSpPr>
        <p:spPr>
          <a:xfrm>
            <a:off x="4643438" y="5786454"/>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17</a:t>
            </a:r>
            <a:endParaRPr lang="el-GR" sz="1400" dirty="0">
              <a:solidFill>
                <a:schemeClr val="tx1"/>
              </a:solidFill>
            </a:endParaRPr>
          </a:p>
        </p:txBody>
      </p:sp>
      <p:sp>
        <p:nvSpPr>
          <p:cNvPr id="19" name="18 - Έλλειψη"/>
          <p:cNvSpPr/>
          <p:nvPr/>
        </p:nvSpPr>
        <p:spPr>
          <a:xfrm>
            <a:off x="3643306" y="5786454"/>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13</a:t>
            </a:r>
            <a:endParaRPr lang="el-GR" sz="1400" dirty="0">
              <a:solidFill>
                <a:schemeClr val="tx1"/>
              </a:solidFill>
            </a:endParaRPr>
          </a:p>
        </p:txBody>
      </p:sp>
      <p:cxnSp>
        <p:nvCxnSpPr>
          <p:cNvPr id="25" name="24 - Ευθύγραμμο βέλος σύνδεσης"/>
          <p:cNvCxnSpPr>
            <a:stCxn id="5" idx="5"/>
            <a:endCxn id="18" idx="0"/>
          </p:cNvCxnSpPr>
          <p:nvPr/>
        </p:nvCxnSpPr>
        <p:spPr>
          <a:xfrm rot="16200000" flipH="1">
            <a:off x="4534486" y="5391749"/>
            <a:ext cx="491399" cy="2980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25 - Ευθύγραμμο βέλος σύνδεσης"/>
          <p:cNvCxnSpPr>
            <a:endCxn id="19" idx="0"/>
          </p:cNvCxnSpPr>
          <p:nvPr/>
        </p:nvCxnSpPr>
        <p:spPr>
          <a:xfrm rot="5400000">
            <a:off x="3893339" y="5393545"/>
            <a:ext cx="428628"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26 - Ευθύγραμμο βέλος σύνδεσης"/>
          <p:cNvCxnSpPr>
            <a:stCxn id="8" idx="4"/>
            <a:endCxn id="17" idx="0"/>
          </p:cNvCxnSpPr>
          <p:nvPr/>
        </p:nvCxnSpPr>
        <p:spPr>
          <a:xfrm rot="5400000">
            <a:off x="5429256" y="4643446"/>
            <a:ext cx="285752"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30 - Διάγραμμα ροής: Διεργασία"/>
          <p:cNvSpPr/>
          <p:nvPr/>
        </p:nvSpPr>
        <p:spPr>
          <a:xfrm>
            <a:off x="5500694" y="4643446"/>
            <a:ext cx="1143008" cy="357190"/>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Μικρότερο</a:t>
            </a:r>
            <a:endParaRPr lang="el-GR" sz="1200" dirty="0">
              <a:solidFill>
                <a:schemeClr val="tx1"/>
              </a:solidFill>
            </a:endParaRPr>
          </a:p>
        </p:txBody>
      </p:sp>
      <p:sp>
        <p:nvSpPr>
          <p:cNvPr id="32" name="31 - Διάγραμμα ροής: Διεργασία"/>
          <p:cNvSpPr/>
          <p:nvPr/>
        </p:nvSpPr>
        <p:spPr>
          <a:xfrm>
            <a:off x="4214810" y="4500570"/>
            <a:ext cx="1000132" cy="357190"/>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Μεγαλύτερο</a:t>
            </a:r>
            <a:endParaRPr lang="el-GR" sz="1200" dirty="0">
              <a:solidFill>
                <a:schemeClr val="tx1"/>
              </a:solidFill>
            </a:endParaRPr>
          </a:p>
        </p:txBody>
      </p:sp>
      <p:sp>
        <p:nvSpPr>
          <p:cNvPr id="33" name="32 - Διάγραμμα ροής: Διεργασία"/>
          <p:cNvSpPr/>
          <p:nvPr/>
        </p:nvSpPr>
        <p:spPr>
          <a:xfrm>
            <a:off x="5286380" y="3857628"/>
            <a:ext cx="1143008" cy="357190"/>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Μεγαλύτερο</a:t>
            </a:r>
            <a:endParaRPr lang="el-GR" sz="1200" dirty="0">
              <a:solidFill>
                <a:schemeClr val="tx1"/>
              </a:solidFill>
            </a:endParaRPr>
          </a:p>
        </p:txBody>
      </p:sp>
      <p:sp>
        <p:nvSpPr>
          <p:cNvPr id="34" name="33 - Διάγραμμα ροής: Διεργασία"/>
          <p:cNvSpPr/>
          <p:nvPr/>
        </p:nvSpPr>
        <p:spPr>
          <a:xfrm>
            <a:off x="4714876" y="5357826"/>
            <a:ext cx="1143008" cy="357190"/>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Μεγαλύτερο</a:t>
            </a:r>
            <a:endParaRPr lang="el-GR" sz="1200" dirty="0">
              <a:solidFill>
                <a:schemeClr val="tx1"/>
              </a:solidFill>
            </a:endParaRPr>
          </a:p>
        </p:txBody>
      </p:sp>
      <p:sp>
        <p:nvSpPr>
          <p:cNvPr id="35" name="34 - Διάγραμμα ροής: Διεργασία"/>
          <p:cNvSpPr/>
          <p:nvPr/>
        </p:nvSpPr>
        <p:spPr>
          <a:xfrm>
            <a:off x="2786050" y="4500570"/>
            <a:ext cx="928694" cy="357190"/>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Μικρότερο</a:t>
            </a:r>
            <a:endParaRPr lang="el-GR" sz="1200" dirty="0">
              <a:solidFill>
                <a:schemeClr val="tx1"/>
              </a:solidFill>
            </a:endParaRPr>
          </a:p>
        </p:txBody>
      </p:sp>
      <p:sp>
        <p:nvSpPr>
          <p:cNvPr id="36" name="35 - Διάγραμμα ροής: Διεργασία"/>
          <p:cNvSpPr/>
          <p:nvPr/>
        </p:nvSpPr>
        <p:spPr>
          <a:xfrm>
            <a:off x="3286116" y="5357826"/>
            <a:ext cx="928694" cy="357190"/>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Μικρότερο</a:t>
            </a:r>
            <a:endParaRPr lang="el-GR" sz="1200" dirty="0">
              <a:solidFill>
                <a:schemeClr val="tx1"/>
              </a:solidFill>
            </a:endParaRPr>
          </a:p>
        </p:txBody>
      </p:sp>
      <p:sp>
        <p:nvSpPr>
          <p:cNvPr id="37" name="36 - Διάγραμμα ροής: Διεργασία"/>
          <p:cNvSpPr/>
          <p:nvPr/>
        </p:nvSpPr>
        <p:spPr>
          <a:xfrm>
            <a:off x="3714744" y="3857628"/>
            <a:ext cx="928694" cy="357190"/>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Μικρότερο</a:t>
            </a:r>
            <a:endParaRPr lang="el-GR" sz="1200" dirty="0">
              <a:solidFill>
                <a:schemeClr val="tx1"/>
              </a:solidFill>
            </a:endParaRPr>
          </a:p>
        </p:txBody>
      </p:sp>
      <p:sp>
        <p:nvSpPr>
          <p:cNvPr id="62" name="1 - Τίτλος"/>
          <p:cNvSpPr txBox="1">
            <a:spLocks/>
          </p:cNvSpPr>
          <p:nvPr/>
        </p:nvSpPr>
        <p:spPr>
          <a:xfrm>
            <a:off x="571472" y="214290"/>
            <a:ext cx="7858180" cy="78581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2800" b="1" i="0" u="none" strike="noStrike" kern="1200" cap="none" spc="0" normalizeH="0" baseline="0" noProof="0" dirty="0" smtClean="0">
                <a:ln>
                  <a:noFill/>
                </a:ln>
                <a:solidFill>
                  <a:schemeClr val="tx1"/>
                </a:solidFill>
                <a:effectLst/>
                <a:uLnTx/>
                <a:uFillTx/>
                <a:latin typeface="+mj-lt"/>
                <a:ea typeface="+mj-ea"/>
                <a:cs typeface="+mj-cs"/>
              </a:rPr>
              <a:t/>
            </a:r>
            <a:br>
              <a:rPr kumimoji="0" lang="el-GR" sz="2800" b="1" i="0" u="none" strike="noStrike" kern="1200" cap="none" spc="0" normalizeH="0" baseline="0" noProof="0" dirty="0" smtClean="0">
                <a:ln>
                  <a:noFill/>
                </a:ln>
                <a:solidFill>
                  <a:schemeClr val="tx1"/>
                </a:solidFill>
                <a:effectLst/>
                <a:uLnTx/>
                <a:uFillTx/>
                <a:latin typeface="+mj-lt"/>
                <a:ea typeface="+mj-ea"/>
                <a:cs typeface="+mj-cs"/>
              </a:rPr>
            </a:br>
            <a:r>
              <a:rPr kumimoji="0" lang="el-GR" sz="2800" b="1"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ΔΥΑΔΙΚΑ ΔΕΝΔΡΑ ΑΝΑΖΗΤΗΣΗΣ</a:t>
            </a:r>
            <a:endParaRPr kumimoji="0" lang="el-GR" sz="28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2"/>
                                        </p:tgtEl>
                                        <p:attrNameLst>
                                          <p:attrName>style.visibility</p:attrName>
                                        </p:attrNameLst>
                                      </p:cBhvr>
                                      <p:to>
                                        <p:strVal val="visible"/>
                                      </p:to>
                                    </p:set>
                                    <p:anim calcmode="lin" valueType="num">
                                      <p:cBhvr>
                                        <p:cTn id="7" dur="1000" fill="hold"/>
                                        <p:tgtEl>
                                          <p:spTgt spid="62"/>
                                        </p:tgtEl>
                                        <p:attrNameLst>
                                          <p:attrName>ppt_w</p:attrName>
                                        </p:attrNameLst>
                                      </p:cBhvr>
                                      <p:tavLst>
                                        <p:tav tm="0">
                                          <p:val>
                                            <p:strVal val="#ppt_w*0.70"/>
                                          </p:val>
                                        </p:tav>
                                        <p:tav tm="100000">
                                          <p:val>
                                            <p:strVal val="#ppt_w"/>
                                          </p:val>
                                        </p:tav>
                                      </p:tavLst>
                                    </p:anim>
                                    <p:anim calcmode="lin" valueType="num">
                                      <p:cBhvr>
                                        <p:cTn id="8" dur="1000" fill="hold"/>
                                        <p:tgtEl>
                                          <p:spTgt spid="62"/>
                                        </p:tgtEl>
                                        <p:attrNameLst>
                                          <p:attrName>ppt_h</p:attrName>
                                        </p:attrNameLst>
                                      </p:cBhvr>
                                      <p:tavLst>
                                        <p:tav tm="0">
                                          <p:val>
                                            <p:strVal val="#ppt_h"/>
                                          </p:val>
                                        </p:tav>
                                        <p:tav tm="100000">
                                          <p:val>
                                            <p:strVal val="#ppt_h"/>
                                          </p:val>
                                        </p:tav>
                                      </p:tavLst>
                                    </p:anim>
                                    <p:animEffect transition="in" filter="fade">
                                      <p:cBhvr>
                                        <p:cTn id="9" dur="1000"/>
                                        <p:tgtEl>
                                          <p:spTgt spid="6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ppt_x"/>
                                          </p:val>
                                        </p:tav>
                                        <p:tav tm="100000">
                                          <p:val>
                                            <p:strVal val="#ppt_x"/>
                                          </p:val>
                                        </p:tav>
                                      </p:tavLst>
                                    </p:anim>
                                    <p:anim calcmode="lin" valueType="num">
                                      <p:cBhvr additive="base">
                                        <p:cTn id="1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2"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96908"/>
          </a:xfrm>
        </p:spPr>
        <p:txBody>
          <a:bodyPr>
            <a:normAutofit/>
          </a:bodyPr>
          <a:lstStyle/>
          <a:p>
            <a:r>
              <a:rPr lang="el-GR" sz="2800" b="1" dirty="0" smtClean="0">
                <a:solidFill>
                  <a:srgbClr val="FF0000"/>
                </a:solidFill>
                <a:latin typeface="Times New Roman" pitchFamily="18" charset="0"/>
                <a:cs typeface="Times New Roman" pitchFamily="18" charset="0"/>
              </a:rPr>
              <a:t>Δυαδικά – Μη δυαδικά δένδρα αναζήτησης</a:t>
            </a:r>
            <a:endParaRPr lang="el-GR" sz="2800" b="1" dirty="0">
              <a:solidFill>
                <a:srgbClr val="FF0000"/>
              </a:solidFill>
              <a:latin typeface="Times New Roman" pitchFamily="18" charset="0"/>
              <a:cs typeface="Times New Roman" pitchFamily="18" charset="0"/>
            </a:endParaRPr>
          </a:p>
        </p:txBody>
      </p:sp>
      <p:grpSp>
        <p:nvGrpSpPr>
          <p:cNvPr id="46" name="45 - Ομάδα"/>
          <p:cNvGrpSpPr/>
          <p:nvPr/>
        </p:nvGrpSpPr>
        <p:grpSpPr>
          <a:xfrm>
            <a:off x="428596" y="2214554"/>
            <a:ext cx="3000396" cy="1714512"/>
            <a:chOff x="428596" y="2214554"/>
            <a:chExt cx="3000396" cy="1714512"/>
          </a:xfrm>
        </p:grpSpPr>
        <p:sp>
          <p:nvSpPr>
            <p:cNvPr id="39" name="38 - Ισοσκελές τρίγωνο"/>
            <p:cNvSpPr/>
            <p:nvPr/>
          </p:nvSpPr>
          <p:spPr>
            <a:xfrm>
              <a:off x="428596" y="2571744"/>
              <a:ext cx="2000264" cy="1357322"/>
            </a:xfrm>
            <a:prstGeom prst="triangl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3 - Έλλειψη"/>
            <p:cNvSpPr/>
            <p:nvPr/>
          </p:nvSpPr>
          <p:spPr>
            <a:xfrm>
              <a:off x="2071670" y="2214554"/>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4</a:t>
              </a:r>
              <a:endParaRPr lang="el-GR" sz="1400" dirty="0">
                <a:solidFill>
                  <a:schemeClr val="tx1"/>
                </a:solidFill>
              </a:endParaRPr>
            </a:p>
          </p:txBody>
        </p:sp>
        <p:sp>
          <p:nvSpPr>
            <p:cNvPr id="5" name="4 - Έλλειψη"/>
            <p:cNvSpPr/>
            <p:nvPr/>
          </p:nvSpPr>
          <p:spPr>
            <a:xfrm>
              <a:off x="1643042" y="350043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3</a:t>
              </a:r>
              <a:endParaRPr lang="el-GR" sz="1400" dirty="0">
                <a:solidFill>
                  <a:schemeClr val="tx1"/>
                </a:solidFill>
              </a:endParaRPr>
            </a:p>
          </p:txBody>
        </p:sp>
        <p:sp>
          <p:nvSpPr>
            <p:cNvPr id="6" name="5 - Έλλειψη"/>
            <p:cNvSpPr/>
            <p:nvPr/>
          </p:nvSpPr>
          <p:spPr>
            <a:xfrm>
              <a:off x="571472" y="350043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a:t>
              </a:r>
              <a:endParaRPr lang="el-GR" sz="1400" dirty="0">
                <a:solidFill>
                  <a:schemeClr val="tx1"/>
                </a:solidFill>
              </a:endParaRPr>
            </a:p>
          </p:txBody>
        </p:sp>
        <p:sp>
          <p:nvSpPr>
            <p:cNvPr id="7" name="6 - Έλλειψη"/>
            <p:cNvSpPr/>
            <p:nvPr/>
          </p:nvSpPr>
          <p:spPr>
            <a:xfrm>
              <a:off x="1214414" y="278605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a:t>
              </a:r>
              <a:endParaRPr lang="el-GR" sz="1400" dirty="0">
                <a:solidFill>
                  <a:schemeClr val="tx1"/>
                </a:solidFill>
              </a:endParaRPr>
            </a:p>
          </p:txBody>
        </p:sp>
        <p:sp>
          <p:nvSpPr>
            <p:cNvPr id="8" name="7 - Έλλειψη"/>
            <p:cNvSpPr/>
            <p:nvPr/>
          </p:nvSpPr>
          <p:spPr>
            <a:xfrm>
              <a:off x="2857488" y="278605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5</a:t>
              </a:r>
              <a:endParaRPr lang="el-GR" sz="1400" dirty="0">
                <a:solidFill>
                  <a:schemeClr val="tx1"/>
                </a:solidFill>
              </a:endParaRPr>
            </a:p>
          </p:txBody>
        </p:sp>
        <p:cxnSp>
          <p:nvCxnSpPr>
            <p:cNvPr id="9" name="8 - Ευθύγραμμο βέλος σύνδεσης"/>
            <p:cNvCxnSpPr>
              <a:stCxn id="4" idx="3"/>
              <a:endCxn id="7" idx="7"/>
            </p:cNvCxnSpPr>
            <p:nvPr/>
          </p:nvCxnSpPr>
          <p:spPr>
            <a:xfrm rot="5400000">
              <a:off x="1794585" y="2488049"/>
              <a:ext cx="268418" cy="4531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9 - Ευθύγραμμο βέλος σύνδεσης"/>
            <p:cNvCxnSpPr>
              <a:stCxn id="7" idx="5"/>
              <a:endCxn id="5" idx="0"/>
            </p:cNvCxnSpPr>
            <p:nvPr/>
          </p:nvCxnSpPr>
          <p:spPr>
            <a:xfrm rot="16200000" flipH="1">
              <a:off x="1641247" y="3212890"/>
              <a:ext cx="348523" cy="2265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10 - Ευθύγραμμο βέλος σύνδεσης"/>
            <p:cNvCxnSpPr>
              <a:stCxn id="4" idx="5"/>
              <a:endCxn id="8" idx="0"/>
            </p:cNvCxnSpPr>
            <p:nvPr/>
          </p:nvCxnSpPr>
          <p:spPr>
            <a:xfrm rot="16200000" flipH="1">
              <a:off x="2748536" y="2391353"/>
              <a:ext cx="205647" cy="5837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13 - Ευθύγραμμο βέλος σύνδεσης"/>
            <p:cNvCxnSpPr>
              <a:stCxn id="7" idx="3"/>
              <a:endCxn id="6" idx="0"/>
            </p:cNvCxnSpPr>
            <p:nvPr/>
          </p:nvCxnSpPr>
          <p:spPr>
            <a:xfrm rot="5400000">
              <a:off x="903406" y="3105734"/>
              <a:ext cx="348523" cy="4408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40" name="39 - Διάγραμμα ροής: Διεργασία"/>
          <p:cNvSpPr/>
          <p:nvPr/>
        </p:nvSpPr>
        <p:spPr>
          <a:xfrm>
            <a:off x="1214414" y="1357298"/>
            <a:ext cx="1571636" cy="500066"/>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400" b="1" dirty="0" smtClean="0"/>
              <a:t> </a:t>
            </a:r>
            <a:r>
              <a:rPr lang="el-GR" sz="1400" b="1" dirty="0" smtClean="0">
                <a:solidFill>
                  <a:schemeClr val="tx1"/>
                </a:solidFill>
              </a:rPr>
              <a:t>Δυαδικό δένδρο αναζήτησης</a:t>
            </a:r>
            <a:endParaRPr lang="el-GR" sz="1400" dirty="0"/>
          </a:p>
        </p:txBody>
      </p:sp>
      <p:sp>
        <p:nvSpPr>
          <p:cNvPr id="41" name="40 - Διάγραμμα ροής: Διεργασία"/>
          <p:cNvSpPr/>
          <p:nvPr/>
        </p:nvSpPr>
        <p:spPr>
          <a:xfrm>
            <a:off x="5214942" y="1357298"/>
            <a:ext cx="2071702" cy="357190"/>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Μ</a:t>
            </a:r>
            <a:r>
              <a:rPr lang="el-GR" sz="1400" b="1" dirty="0" smtClean="0">
                <a:solidFill>
                  <a:schemeClr val="tx1"/>
                </a:solidFill>
              </a:rPr>
              <a:t>η Δυαδικό δένδρο αναζήτησης</a:t>
            </a:r>
            <a:endParaRPr lang="el-GR" sz="1400" dirty="0"/>
          </a:p>
        </p:txBody>
      </p:sp>
      <p:sp>
        <p:nvSpPr>
          <p:cNvPr id="42" name="41 - Ορθογώνιο"/>
          <p:cNvSpPr/>
          <p:nvPr/>
        </p:nvSpPr>
        <p:spPr>
          <a:xfrm>
            <a:off x="3357554" y="5072074"/>
            <a:ext cx="5572164" cy="17859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600" dirty="0" smtClean="0">
                <a:solidFill>
                  <a:schemeClr val="tx1"/>
                </a:solidFill>
              </a:rPr>
              <a:t>Ας θεωρήσουμε το </a:t>
            </a:r>
            <a:r>
              <a:rPr lang="el-GR" sz="1600" dirty="0" err="1" smtClean="0">
                <a:solidFill>
                  <a:schemeClr val="tx1"/>
                </a:solidFill>
              </a:rPr>
              <a:t>υπόδενδρο</a:t>
            </a:r>
            <a:r>
              <a:rPr lang="el-GR" sz="1600" dirty="0" smtClean="0">
                <a:solidFill>
                  <a:schemeClr val="tx1"/>
                </a:solidFill>
              </a:rPr>
              <a:t> με ρίζα το 2. Ο κόμβος 3 βρίσκεται στο αριστερό </a:t>
            </a:r>
            <a:r>
              <a:rPr lang="el-GR" sz="1600" dirty="0" err="1" smtClean="0">
                <a:solidFill>
                  <a:schemeClr val="tx1"/>
                </a:solidFill>
              </a:rPr>
              <a:t>υπόδενδρο</a:t>
            </a:r>
            <a:r>
              <a:rPr lang="el-GR" sz="1600" dirty="0" smtClean="0">
                <a:solidFill>
                  <a:schemeClr val="tx1"/>
                </a:solidFill>
              </a:rPr>
              <a:t> αυτού αλλά δεν είναι μικρότερος από τον κόμβο/ ρίζα 2.</a:t>
            </a:r>
            <a:r>
              <a:rPr lang="el-GR" sz="1600" dirty="0" smtClean="0"/>
              <a:t> </a:t>
            </a:r>
          </a:p>
          <a:p>
            <a:r>
              <a:rPr lang="el-GR" sz="1600" dirty="0" smtClean="0">
                <a:solidFill>
                  <a:schemeClr val="tx1"/>
                </a:solidFill>
              </a:rPr>
              <a:t>Σε ποιο σημείο του δένδρου θα μπορούσε να τοποθετηθεί ο κόμβος 3, έτσι ώστε το δένδρο αυτό να είναι ένα δυαδικό δένδρο αναζήτησης; </a:t>
            </a:r>
            <a:endParaRPr lang="el-GR" sz="1600" dirty="0">
              <a:solidFill>
                <a:schemeClr val="tx1"/>
              </a:solidFill>
            </a:endParaRPr>
          </a:p>
        </p:txBody>
      </p:sp>
      <p:sp>
        <p:nvSpPr>
          <p:cNvPr id="37" name="36 - Επεξήγηση με στρογγυλεμένο παραλληλόγραμμο"/>
          <p:cNvSpPr/>
          <p:nvPr/>
        </p:nvSpPr>
        <p:spPr>
          <a:xfrm>
            <a:off x="214282" y="4500570"/>
            <a:ext cx="1928826" cy="928694"/>
          </a:xfrm>
          <a:prstGeom prst="wedgeRoundRectCallout">
            <a:avLst>
              <a:gd name="adj1" fmla="val 35856"/>
              <a:gd name="adj2" fmla="val -104143"/>
              <a:gd name="adj3" fmla="val 16667"/>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200" dirty="0" smtClean="0">
                <a:solidFill>
                  <a:schemeClr val="tx1"/>
                </a:solidFill>
              </a:rPr>
              <a:t>οι τιμές 1,2,3 του αριστερού </a:t>
            </a:r>
            <a:r>
              <a:rPr lang="el-GR" sz="1200" dirty="0" err="1" smtClean="0">
                <a:solidFill>
                  <a:schemeClr val="tx1"/>
                </a:solidFill>
              </a:rPr>
              <a:t>υπόδενδρου</a:t>
            </a:r>
            <a:r>
              <a:rPr lang="el-GR" sz="1200" dirty="0" smtClean="0">
                <a:solidFill>
                  <a:schemeClr val="tx1"/>
                </a:solidFill>
              </a:rPr>
              <a:t> είναι μικρότερες του 4. </a:t>
            </a:r>
            <a:r>
              <a:rPr lang="el-GR" sz="1200" dirty="0" smtClean="0">
                <a:solidFill>
                  <a:srgbClr val="FF0000"/>
                </a:solidFill>
              </a:rPr>
              <a:t>Άρα δυαδικό δένδρο αναζήτησης</a:t>
            </a:r>
            <a:r>
              <a:rPr lang="el-GR" sz="1200" dirty="0" smtClean="0">
                <a:solidFill>
                  <a:schemeClr val="tx1"/>
                </a:solidFill>
              </a:rPr>
              <a:t>.</a:t>
            </a:r>
            <a:endParaRPr lang="el-GR" sz="1200" dirty="0"/>
          </a:p>
        </p:txBody>
      </p:sp>
      <p:grpSp>
        <p:nvGrpSpPr>
          <p:cNvPr id="44" name="43 - Ομάδα"/>
          <p:cNvGrpSpPr/>
          <p:nvPr/>
        </p:nvGrpSpPr>
        <p:grpSpPr>
          <a:xfrm>
            <a:off x="4500562" y="2071678"/>
            <a:ext cx="3500462" cy="2428892"/>
            <a:chOff x="4500562" y="2071678"/>
            <a:chExt cx="3500462" cy="2428892"/>
          </a:xfrm>
        </p:grpSpPr>
        <p:sp>
          <p:nvSpPr>
            <p:cNvPr id="20" name="19 - Έλλειψη"/>
            <p:cNvSpPr/>
            <p:nvPr/>
          </p:nvSpPr>
          <p:spPr>
            <a:xfrm>
              <a:off x="6000760" y="207167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4</a:t>
              </a:r>
              <a:endParaRPr lang="el-GR" sz="1400" dirty="0">
                <a:solidFill>
                  <a:schemeClr val="tx1"/>
                </a:solidFill>
              </a:endParaRPr>
            </a:p>
          </p:txBody>
        </p:sp>
        <p:sp>
          <p:nvSpPr>
            <p:cNvPr id="22" name="21 - Έλλειψη"/>
            <p:cNvSpPr/>
            <p:nvPr/>
          </p:nvSpPr>
          <p:spPr>
            <a:xfrm>
              <a:off x="4500562" y="3357562"/>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a:t>
              </a:r>
              <a:endParaRPr lang="el-GR" sz="1400" dirty="0">
                <a:solidFill>
                  <a:schemeClr val="tx1"/>
                </a:solidFill>
              </a:endParaRPr>
            </a:p>
          </p:txBody>
        </p:sp>
        <p:sp>
          <p:nvSpPr>
            <p:cNvPr id="23" name="22 - Έλλειψη"/>
            <p:cNvSpPr/>
            <p:nvPr/>
          </p:nvSpPr>
          <p:spPr>
            <a:xfrm>
              <a:off x="5143504" y="2643182"/>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a:t>
              </a:r>
              <a:endParaRPr lang="el-GR" sz="1400" dirty="0">
                <a:solidFill>
                  <a:schemeClr val="tx1"/>
                </a:solidFill>
              </a:endParaRPr>
            </a:p>
          </p:txBody>
        </p:sp>
        <p:sp>
          <p:nvSpPr>
            <p:cNvPr id="24" name="23 - Έλλειψη"/>
            <p:cNvSpPr/>
            <p:nvPr/>
          </p:nvSpPr>
          <p:spPr>
            <a:xfrm>
              <a:off x="6786578" y="2643182"/>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8</a:t>
              </a:r>
              <a:endParaRPr lang="el-GR" sz="1400" dirty="0">
                <a:solidFill>
                  <a:schemeClr val="tx1"/>
                </a:solidFill>
              </a:endParaRPr>
            </a:p>
          </p:txBody>
        </p:sp>
        <p:cxnSp>
          <p:nvCxnSpPr>
            <p:cNvPr id="25" name="24 - Ευθύγραμμο βέλος σύνδεσης"/>
            <p:cNvCxnSpPr>
              <a:stCxn id="20" idx="3"/>
              <a:endCxn id="23" idx="7"/>
            </p:cNvCxnSpPr>
            <p:nvPr/>
          </p:nvCxnSpPr>
          <p:spPr>
            <a:xfrm rot="5400000">
              <a:off x="5723675" y="2345173"/>
              <a:ext cx="268418" cy="4531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25 - Ευθύγραμμο βέλος σύνδεσης"/>
            <p:cNvCxnSpPr/>
            <p:nvPr/>
          </p:nvCxnSpPr>
          <p:spPr>
            <a:xfrm rot="16200000" flipH="1">
              <a:off x="7225668" y="3061348"/>
              <a:ext cx="348523" cy="2265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26 - Ευθύγραμμο βέλος σύνδεσης"/>
            <p:cNvCxnSpPr>
              <a:stCxn id="20" idx="5"/>
              <a:endCxn id="24" idx="0"/>
            </p:cNvCxnSpPr>
            <p:nvPr/>
          </p:nvCxnSpPr>
          <p:spPr>
            <a:xfrm rot="16200000" flipH="1">
              <a:off x="6677626" y="2248477"/>
              <a:ext cx="205647" cy="5837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27 - Ευθύγραμμο βέλος σύνδεσης"/>
            <p:cNvCxnSpPr>
              <a:stCxn id="23" idx="3"/>
              <a:endCxn id="22" idx="0"/>
            </p:cNvCxnSpPr>
            <p:nvPr/>
          </p:nvCxnSpPr>
          <p:spPr>
            <a:xfrm rot="5400000">
              <a:off x="4832496" y="2962858"/>
              <a:ext cx="348523" cy="4408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28 - Έλλειψη"/>
            <p:cNvSpPr/>
            <p:nvPr/>
          </p:nvSpPr>
          <p:spPr>
            <a:xfrm>
              <a:off x="4929190" y="4071942"/>
              <a:ext cx="571504" cy="42862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3</a:t>
              </a:r>
              <a:endParaRPr lang="el-GR" sz="1400" dirty="0">
                <a:solidFill>
                  <a:schemeClr val="tx1"/>
                </a:solidFill>
              </a:endParaRPr>
            </a:p>
          </p:txBody>
        </p:sp>
        <p:sp>
          <p:nvSpPr>
            <p:cNvPr id="30" name="29 - Έλλειψη"/>
            <p:cNvSpPr/>
            <p:nvPr/>
          </p:nvSpPr>
          <p:spPr>
            <a:xfrm>
              <a:off x="6429388" y="3286124"/>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6</a:t>
              </a:r>
              <a:endParaRPr lang="el-GR" sz="1400" dirty="0">
                <a:solidFill>
                  <a:schemeClr val="tx1"/>
                </a:solidFill>
              </a:endParaRPr>
            </a:p>
          </p:txBody>
        </p:sp>
        <p:sp>
          <p:nvSpPr>
            <p:cNvPr id="31" name="30 - Έλλειψη"/>
            <p:cNvSpPr/>
            <p:nvPr/>
          </p:nvSpPr>
          <p:spPr>
            <a:xfrm>
              <a:off x="7429520" y="3286124"/>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9</a:t>
              </a:r>
              <a:endParaRPr lang="el-GR" sz="1400" dirty="0">
                <a:solidFill>
                  <a:schemeClr val="tx1"/>
                </a:solidFill>
              </a:endParaRPr>
            </a:p>
          </p:txBody>
        </p:sp>
        <p:sp>
          <p:nvSpPr>
            <p:cNvPr id="32" name="31 - Έλλειψη"/>
            <p:cNvSpPr/>
            <p:nvPr/>
          </p:nvSpPr>
          <p:spPr>
            <a:xfrm>
              <a:off x="6143636" y="4000504"/>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5</a:t>
              </a:r>
              <a:endParaRPr lang="el-GR" sz="1400" dirty="0">
                <a:solidFill>
                  <a:schemeClr val="tx1"/>
                </a:solidFill>
              </a:endParaRPr>
            </a:p>
          </p:txBody>
        </p:sp>
        <p:sp>
          <p:nvSpPr>
            <p:cNvPr id="33" name="32 - Έλλειψη"/>
            <p:cNvSpPr/>
            <p:nvPr/>
          </p:nvSpPr>
          <p:spPr>
            <a:xfrm>
              <a:off x="6858016" y="4000504"/>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7</a:t>
              </a:r>
              <a:endParaRPr lang="el-GR" sz="1400" dirty="0">
                <a:solidFill>
                  <a:schemeClr val="tx1"/>
                </a:solidFill>
              </a:endParaRPr>
            </a:p>
          </p:txBody>
        </p:sp>
        <p:cxnSp>
          <p:nvCxnSpPr>
            <p:cNvPr id="34" name="33 - Ευθύγραμμο βέλος σύνδεσης"/>
            <p:cNvCxnSpPr/>
            <p:nvPr/>
          </p:nvCxnSpPr>
          <p:spPr>
            <a:xfrm rot="16200000" flipH="1">
              <a:off x="4796776" y="3847166"/>
              <a:ext cx="348523" cy="2265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34 - Ευθύγραμμο βέλος σύνδεσης"/>
            <p:cNvCxnSpPr>
              <a:stCxn id="30" idx="3"/>
            </p:cNvCxnSpPr>
            <p:nvPr/>
          </p:nvCxnSpPr>
          <p:spPr>
            <a:xfrm rot="5400000">
              <a:off x="6307436" y="3786190"/>
              <a:ext cx="339856"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35 - Ευθύγραμμο βέλος σύνδεσης"/>
            <p:cNvCxnSpPr/>
            <p:nvPr/>
          </p:nvCxnSpPr>
          <p:spPr>
            <a:xfrm rot="16200000" flipH="1">
              <a:off x="6797040" y="3704290"/>
              <a:ext cx="348523" cy="2265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37 - Ευθύγραμμο βέλος σύνδεσης"/>
            <p:cNvCxnSpPr>
              <a:endCxn id="30" idx="0"/>
            </p:cNvCxnSpPr>
            <p:nvPr/>
          </p:nvCxnSpPr>
          <p:spPr>
            <a:xfrm rot="5400000">
              <a:off x="6643702" y="3071810"/>
              <a:ext cx="285752"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3" name="42 - Έλλειψη"/>
            <p:cNvSpPr/>
            <p:nvPr/>
          </p:nvSpPr>
          <p:spPr>
            <a:xfrm>
              <a:off x="5500694" y="3357562"/>
              <a:ext cx="571504" cy="42862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3</a:t>
              </a:r>
              <a:endParaRPr lang="el-GR" sz="1400" dirty="0">
                <a:solidFill>
                  <a:schemeClr val="tx1"/>
                </a:solidFill>
              </a:endParaRPr>
            </a:p>
          </p:txBody>
        </p:sp>
        <p:cxnSp>
          <p:nvCxnSpPr>
            <p:cNvPr id="45" name="44 - Ευθεία γραμμή σύνδεσης"/>
            <p:cNvCxnSpPr>
              <a:stCxn id="23" idx="5"/>
              <a:endCxn id="43" idx="0"/>
            </p:cNvCxnSpPr>
            <p:nvPr/>
          </p:nvCxnSpPr>
          <p:spPr>
            <a:xfrm rot="16200000" flipH="1">
              <a:off x="5534618" y="3105733"/>
              <a:ext cx="348523" cy="155133"/>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47" name="46 - Ευθύγραμμο βέλος σύνδεσης"/>
            <p:cNvCxnSpPr>
              <a:stCxn id="29" idx="7"/>
            </p:cNvCxnSpPr>
            <p:nvPr/>
          </p:nvCxnSpPr>
          <p:spPr>
            <a:xfrm rot="5400000" flipH="1" flipV="1">
              <a:off x="5391742" y="3882886"/>
              <a:ext cx="277085" cy="226571"/>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40"/>
                                        </p:tgtEl>
                                        <p:attrNameLst>
                                          <p:attrName>style.visibility</p:attrName>
                                        </p:attrNameLst>
                                      </p:cBhvr>
                                      <p:to>
                                        <p:strVal val="visible"/>
                                      </p:to>
                                    </p:set>
                                    <p:anim calcmode="lin" valueType="num">
                                      <p:cBhvr additive="base">
                                        <p:cTn id="14" dur="500" fill="hold"/>
                                        <p:tgtEl>
                                          <p:spTgt spid="40"/>
                                        </p:tgtEl>
                                        <p:attrNameLst>
                                          <p:attrName>ppt_x</p:attrName>
                                        </p:attrNameLst>
                                      </p:cBhvr>
                                      <p:tavLst>
                                        <p:tav tm="0">
                                          <p:val>
                                            <p:strVal val="#ppt_x"/>
                                          </p:val>
                                        </p:tav>
                                        <p:tav tm="100000">
                                          <p:val>
                                            <p:strVal val="#ppt_x"/>
                                          </p:val>
                                        </p:tav>
                                      </p:tavLst>
                                    </p:anim>
                                    <p:anim calcmode="lin" valueType="num">
                                      <p:cBhvr additive="base">
                                        <p:cTn id="15"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46"/>
                                        </p:tgtEl>
                                        <p:attrNameLst>
                                          <p:attrName>style.visibility</p:attrName>
                                        </p:attrNameLst>
                                      </p:cBhvr>
                                      <p:to>
                                        <p:strVal val="visible"/>
                                      </p:to>
                                    </p:set>
                                    <p:anim calcmode="lin" valueType="num">
                                      <p:cBhvr additive="base">
                                        <p:cTn id="20" dur="500" fill="hold"/>
                                        <p:tgtEl>
                                          <p:spTgt spid="46"/>
                                        </p:tgtEl>
                                        <p:attrNameLst>
                                          <p:attrName>ppt_x</p:attrName>
                                        </p:attrNameLst>
                                      </p:cBhvr>
                                      <p:tavLst>
                                        <p:tav tm="0">
                                          <p:val>
                                            <p:strVal val="#ppt_x"/>
                                          </p:val>
                                        </p:tav>
                                        <p:tav tm="100000">
                                          <p:val>
                                            <p:strVal val="#ppt_x"/>
                                          </p:val>
                                        </p:tav>
                                      </p:tavLst>
                                    </p:anim>
                                    <p:anim calcmode="lin" valueType="num">
                                      <p:cBhvr additive="base">
                                        <p:cTn id="21"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7"/>
                                        </p:tgtEl>
                                        <p:attrNameLst>
                                          <p:attrName>style.visibility</p:attrName>
                                        </p:attrNameLst>
                                      </p:cBhvr>
                                      <p:to>
                                        <p:strVal val="visible"/>
                                      </p:to>
                                    </p:set>
                                    <p:anim calcmode="lin" valueType="num">
                                      <p:cBhvr additive="base">
                                        <p:cTn id="26" dur="500" fill="hold"/>
                                        <p:tgtEl>
                                          <p:spTgt spid="37"/>
                                        </p:tgtEl>
                                        <p:attrNameLst>
                                          <p:attrName>ppt_x</p:attrName>
                                        </p:attrNameLst>
                                      </p:cBhvr>
                                      <p:tavLst>
                                        <p:tav tm="0">
                                          <p:val>
                                            <p:strVal val="#ppt_x"/>
                                          </p:val>
                                        </p:tav>
                                        <p:tav tm="100000">
                                          <p:val>
                                            <p:strVal val="#ppt_x"/>
                                          </p:val>
                                        </p:tav>
                                      </p:tavLst>
                                    </p:anim>
                                    <p:anim calcmode="lin" valueType="num">
                                      <p:cBhvr additive="base">
                                        <p:cTn id="27"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55" presetClass="entr" presetSubtype="0" fill="hold" grpId="0" nodeType="clickEffect">
                                  <p:stCondLst>
                                    <p:cond delay="0"/>
                                  </p:stCondLst>
                                  <p:childTnLst>
                                    <p:set>
                                      <p:cBhvr>
                                        <p:cTn id="31" dur="1" fill="hold">
                                          <p:stCondLst>
                                            <p:cond delay="0"/>
                                          </p:stCondLst>
                                        </p:cTn>
                                        <p:tgtEl>
                                          <p:spTgt spid="41"/>
                                        </p:tgtEl>
                                        <p:attrNameLst>
                                          <p:attrName>style.visibility</p:attrName>
                                        </p:attrNameLst>
                                      </p:cBhvr>
                                      <p:to>
                                        <p:strVal val="visible"/>
                                      </p:to>
                                    </p:set>
                                    <p:anim calcmode="lin" valueType="num">
                                      <p:cBhvr>
                                        <p:cTn id="32" dur="1000" fill="hold"/>
                                        <p:tgtEl>
                                          <p:spTgt spid="41"/>
                                        </p:tgtEl>
                                        <p:attrNameLst>
                                          <p:attrName>ppt_w</p:attrName>
                                        </p:attrNameLst>
                                      </p:cBhvr>
                                      <p:tavLst>
                                        <p:tav tm="0">
                                          <p:val>
                                            <p:strVal val="#ppt_w*0.70"/>
                                          </p:val>
                                        </p:tav>
                                        <p:tav tm="100000">
                                          <p:val>
                                            <p:strVal val="#ppt_w"/>
                                          </p:val>
                                        </p:tav>
                                      </p:tavLst>
                                    </p:anim>
                                    <p:anim calcmode="lin" valueType="num">
                                      <p:cBhvr>
                                        <p:cTn id="33" dur="1000" fill="hold"/>
                                        <p:tgtEl>
                                          <p:spTgt spid="41"/>
                                        </p:tgtEl>
                                        <p:attrNameLst>
                                          <p:attrName>ppt_h</p:attrName>
                                        </p:attrNameLst>
                                      </p:cBhvr>
                                      <p:tavLst>
                                        <p:tav tm="0">
                                          <p:val>
                                            <p:strVal val="#ppt_h"/>
                                          </p:val>
                                        </p:tav>
                                        <p:tav tm="100000">
                                          <p:val>
                                            <p:strVal val="#ppt_h"/>
                                          </p:val>
                                        </p:tav>
                                      </p:tavLst>
                                    </p:anim>
                                    <p:animEffect transition="in" filter="fade">
                                      <p:cBhvr>
                                        <p:cTn id="34" dur="1000"/>
                                        <p:tgtEl>
                                          <p:spTgt spid="41"/>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44"/>
                                        </p:tgtEl>
                                        <p:attrNameLst>
                                          <p:attrName>style.visibility</p:attrName>
                                        </p:attrNameLst>
                                      </p:cBhvr>
                                      <p:to>
                                        <p:strVal val="visible"/>
                                      </p:to>
                                    </p:set>
                                    <p:anim calcmode="lin" valueType="num">
                                      <p:cBhvr additive="base">
                                        <p:cTn id="39" dur="500" fill="hold"/>
                                        <p:tgtEl>
                                          <p:spTgt spid="44"/>
                                        </p:tgtEl>
                                        <p:attrNameLst>
                                          <p:attrName>ppt_x</p:attrName>
                                        </p:attrNameLst>
                                      </p:cBhvr>
                                      <p:tavLst>
                                        <p:tav tm="0">
                                          <p:val>
                                            <p:strVal val="#ppt_x"/>
                                          </p:val>
                                        </p:tav>
                                        <p:tav tm="100000">
                                          <p:val>
                                            <p:strVal val="#ppt_x"/>
                                          </p:val>
                                        </p:tav>
                                      </p:tavLst>
                                    </p:anim>
                                    <p:anim calcmode="lin" valueType="num">
                                      <p:cBhvr additive="base">
                                        <p:cTn id="40"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42"/>
                                        </p:tgtEl>
                                        <p:attrNameLst>
                                          <p:attrName>style.visibility</p:attrName>
                                        </p:attrNameLst>
                                      </p:cBhvr>
                                      <p:to>
                                        <p:strVal val="visible"/>
                                      </p:to>
                                    </p:set>
                                    <p:anim calcmode="lin" valueType="num">
                                      <p:cBhvr additive="base">
                                        <p:cTn id="45" dur="500" fill="hold"/>
                                        <p:tgtEl>
                                          <p:spTgt spid="42"/>
                                        </p:tgtEl>
                                        <p:attrNameLst>
                                          <p:attrName>ppt_x</p:attrName>
                                        </p:attrNameLst>
                                      </p:cBhvr>
                                      <p:tavLst>
                                        <p:tav tm="0">
                                          <p:val>
                                            <p:strVal val="#ppt_x"/>
                                          </p:val>
                                        </p:tav>
                                        <p:tav tm="100000">
                                          <p:val>
                                            <p:strVal val="#ppt_x"/>
                                          </p:val>
                                        </p:tav>
                                      </p:tavLst>
                                    </p:anim>
                                    <p:anim calcmode="lin" valueType="num">
                                      <p:cBhvr additive="base">
                                        <p:cTn id="46"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0" grpId="0"/>
      <p:bldP spid="41" grpId="0"/>
      <p:bldP spid="42" grpId="0"/>
      <p:bldP spid="37"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357166"/>
            <a:ext cx="8229600" cy="785818"/>
          </a:xfrm>
        </p:spPr>
        <p:txBody>
          <a:bodyPr>
            <a:normAutofit fontScale="90000"/>
          </a:bodyPr>
          <a:lstStyle/>
          <a:p>
            <a:r>
              <a:rPr lang="el-GR" sz="3200" b="1" dirty="0" smtClean="0">
                <a:solidFill>
                  <a:srgbClr val="FF0000"/>
                </a:solidFill>
                <a:latin typeface="Times New Roman" pitchFamily="18" charset="0"/>
                <a:cs typeface="Times New Roman" pitchFamily="18" charset="0"/>
              </a:rPr>
              <a:t>Εύρεση πλήθους αναζητήσεων σε δυαδικό δένδρο αναζήτησης</a:t>
            </a:r>
            <a:endParaRPr lang="el-GR" sz="3200" b="1" dirty="0">
              <a:solidFill>
                <a:srgbClr val="FF0000"/>
              </a:solidFill>
              <a:latin typeface="Times New Roman" pitchFamily="18" charset="0"/>
              <a:cs typeface="Times New Roman" pitchFamily="18" charset="0"/>
            </a:endParaRPr>
          </a:p>
        </p:txBody>
      </p:sp>
      <p:graphicFrame>
        <p:nvGraphicFramePr>
          <p:cNvPr id="60" name="59 - Θέση περιεχομένου"/>
          <p:cNvGraphicFramePr>
            <a:graphicFrameLocks noGrp="1"/>
          </p:cNvGraphicFramePr>
          <p:nvPr>
            <p:ph idx="1"/>
          </p:nvPr>
        </p:nvGraphicFramePr>
        <p:xfrm>
          <a:off x="4786316" y="3643314"/>
          <a:ext cx="4043367" cy="365760"/>
        </p:xfrm>
        <a:graphic>
          <a:graphicData uri="http://schemas.openxmlformats.org/drawingml/2006/table">
            <a:tbl>
              <a:tblPr firstRow="1" bandRow="1">
                <a:tableStyleId>{00A15C55-8517-42AA-B614-E9B94910E393}</a:tableStyleId>
              </a:tblPr>
              <a:tblGrid>
                <a:gridCol w="449263"/>
                <a:gridCol w="449263"/>
                <a:gridCol w="449263"/>
                <a:gridCol w="449263"/>
                <a:gridCol w="449263"/>
                <a:gridCol w="449263"/>
                <a:gridCol w="449263"/>
                <a:gridCol w="449263"/>
                <a:gridCol w="449263"/>
              </a:tblGrid>
              <a:tr h="294322">
                <a:tc>
                  <a:txBody>
                    <a:bodyPr/>
                    <a:lstStyle/>
                    <a:p>
                      <a:r>
                        <a:rPr lang="el-GR" dirty="0" smtClean="0"/>
                        <a:t>1</a:t>
                      </a:r>
                      <a:endParaRPr lang="el-GR" dirty="0"/>
                    </a:p>
                  </a:txBody>
                  <a:tcPr/>
                </a:tc>
                <a:tc>
                  <a:txBody>
                    <a:bodyPr/>
                    <a:lstStyle/>
                    <a:p>
                      <a:r>
                        <a:rPr lang="el-GR" dirty="0" smtClean="0"/>
                        <a:t>8</a:t>
                      </a:r>
                      <a:endParaRPr lang="el-GR" dirty="0"/>
                    </a:p>
                  </a:txBody>
                  <a:tcPr/>
                </a:tc>
                <a:tc>
                  <a:txBody>
                    <a:bodyPr/>
                    <a:lstStyle/>
                    <a:p>
                      <a:r>
                        <a:rPr lang="el-GR" dirty="0" smtClean="0"/>
                        <a:t>2</a:t>
                      </a:r>
                      <a:endParaRPr lang="el-GR" dirty="0"/>
                    </a:p>
                  </a:txBody>
                  <a:tcPr/>
                </a:tc>
                <a:tc>
                  <a:txBody>
                    <a:bodyPr/>
                    <a:lstStyle/>
                    <a:p>
                      <a:r>
                        <a:rPr lang="el-GR" dirty="0" smtClean="0"/>
                        <a:t>9</a:t>
                      </a:r>
                      <a:endParaRPr lang="el-GR" dirty="0"/>
                    </a:p>
                  </a:txBody>
                  <a:tcPr/>
                </a:tc>
                <a:tc>
                  <a:txBody>
                    <a:bodyPr/>
                    <a:lstStyle/>
                    <a:p>
                      <a:r>
                        <a:rPr lang="el-GR" dirty="0" smtClean="0"/>
                        <a:t>3</a:t>
                      </a:r>
                      <a:endParaRPr lang="el-GR" dirty="0"/>
                    </a:p>
                  </a:txBody>
                  <a:tcPr/>
                </a:tc>
                <a:tc>
                  <a:txBody>
                    <a:bodyPr/>
                    <a:lstStyle/>
                    <a:p>
                      <a:r>
                        <a:rPr lang="el-GR" dirty="0" smtClean="0"/>
                        <a:t>6</a:t>
                      </a:r>
                      <a:endParaRPr lang="el-GR" dirty="0"/>
                    </a:p>
                  </a:txBody>
                  <a:tcPr/>
                </a:tc>
                <a:tc>
                  <a:txBody>
                    <a:bodyPr/>
                    <a:lstStyle/>
                    <a:p>
                      <a:r>
                        <a:rPr lang="el-GR" dirty="0" smtClean="0"/>
                        <a:t>7</a:t>
                      </a:r>
                      <a:endParaRPr lang="el-GR" dirty="0"/>
                    </a:p>
                  </a:txBody>
                  <a:tcPr/>
                </a:tc>
                <a:tc>
                  <a:txBody>
                    <a:bodyPr/>
                    <a:lstStyle/>
                    <a:p>
                      <a:r>
                        <a:rPr lang="el-GR" dirty="0" smtClean="0"/>
                        <a:t>4</a:t>
                      </a:r>
                      <a:endParaRPr lang="el-GR" dirty="0"/>
                    </a:p>
                  </a:txBody>
                  <a:tcPr/>
                </a:tc>
                <a:tc>
                  <a:txBody>
                    <a:bodyPr/>
                    <a:lstStyle/>
                    <a:p>
                      <a:r>
                        <a:rPr lang="el-GR" dirty="0" smtClean="0"/>
                        <a:t>5</a:t>
                      </a:r>
                      <a:endParaRPr lang="el-GR" dirty="0"/>
                    </a:p>
                  </a:txBody>
                  <a:tcPr/>
                </a:tc>
              </a:tr>
            </a:tbl>
          </a:graphicData>
        </a:graphic>
      </p:graphicFrame>
      <p:sp>
        <p:nvSpPr>
          <p:cNvPr id="13" name="12 - Διάγραμμα ροής: Διεργασία"/>
          <p:cNvSpPr/>
          <p:nvPr/>
        </p:nvSpPr>
        <p:spPr>
          <a:xfrm>
            <a:off x="2214546" y="3500438"/>
            <a:ext cx="357190"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&lt;</a:t>
            </a:r>
            <a:endParaRPr lang="el-GR" sz="1400" dirty="0"/>
          </a:p>
        </p:txBody>
      </p:sp>
      <p:sp>
        <p:nvSpPr>
          <p:cNvPr id="14" name="13 - Διάγραμμα ροής: Διεργασία"/>
          <p:cNvSpPr/>
          <p:nvPr/>
        </p:nvSpPr>
        <p:spPr>
          <a:xfrm>
            <a:off x="1214414" y="2857496"/>
            <a:ext cx="357190"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&lt;</a:t>
            </a:r>
            <a:endParaRPr lang="el-GR" sz="1400" dirty="0"/>
          </a:p>
        </p:txBody>
      </p:sp>
      <p:sp>
        <p:nvSpPr>
          <p:cNvPr id="15" name="14 - Διάγραμμα ροής: Διεργασία"/>
          <p:cNvSpPr/>
          <p:nvPr/>
        </p:nvSpPr>
        <p:spPr>
          <a:xfrm>
            <a:off x="357158" y="3500438"/>
            <a:ext cx="357190"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&lt;</a:t>
            </a:r>
            <a:endParaRPr lang="el-GR" sz="1400" dirty="0"/>
          </a:p>
        </p:txBody>
      </p:sp>
      <p:sp>
        <p:nvSpPr>
          <p:cNvPr id="16" name="15 - Διάγραμμα ροής: Διεργασία"/>
          <p:cNvSpPr/>
          <p:nvPr/>
        </p:nvSpPr>
        <p:spPr>
          <a:xfrm>
            <a:off x="1857356" y="4214818"/>
            <a:ext cx="357190"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&lt;</a:t>
            </a:r>
            <a:endParaRPr lang="el-GR" sz="1400" dirty="0"/>
          </a:p>
        </p:txBody>
      </p:sp>
      <p:sp>
        <p:nvSpPr>
          <p:cNvPr id="17" name="16 - Διάγραμμα ροής: Διεργασία"/>
          <p:cNvSpPr/>
          <p:nvPr/>
        </p:nvSpPr>
        <p:spPr>
          <a:xfrm>
            <a:off x="2357422" y="2857496"/>
            <a:ext cx="428628"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&gt;=</a:t>
            </a:r>
            <a:endParaRPr lang="el-GR" sz="1400" dirty="0"/>
          </a:p>
        </p:txBody>
      </p:sp>
      <p:sp>
        <p:nvSpPr>
          <p:cNvPr id="18" name="17 - Διάγραμμα ροής: Διεργασία"/>
          <p:cNvSpPr/>
          <p:nvPr/>
        </p:nvSpPr>
        <p:spPr>
          <a:xfrm>
            <a:off x="2643174" y="4214818"/>
            <a:ext cx="428628"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&gt;=</a:t>
            </a:r>
            <a:endParaRPr lang="el-GR" sz="1400" dirty="0"/>
          </a:p>
        </p:txBody>
      </p:sp>
      <p:sp>
        <p:nvSpPr>
          <p:cNvPr id="19" name="18 - Διάγραμμα ροής: Διεργασία"/>
          <p:cNvSpPr/>
          <p:nvPr/>
        </p:nvSpPr>
        <p:spPr>
          <a:xfrm>
            <a:off x="3143240" y="3571876"/>
            <a:ext cx="428628"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&gt;=</a:t>
            </a:r>
            <a:endParaRPr lang="el-GR" sz="1400" dirty="0"/>
          </a:p>
        </p:txBody>
      </p:sp>
      <p:sp>
        <p:nvSpPr>
          <p:cNvPr id="20" name="19 - Διάγραμμα ροής: Διεργασία"/>
          <p:cNvSpPr/>
          <p:nvPr/>
        </p:nvSpPr>
        <p:spPr>
          <a:xfrm>
            <a:off x="1428728" y="3571876"/>
            <a:ext cx="428628"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&gt;=</a:t>
            </a:r>
            <a:endParaRPr lang="el-GR" sz="1400" dirty="0"/>
          </a:p>
        </p:txBody>
      </p:sp>
      <p:grpSp>
        <p:nvGrpSpPr>
          <p:cNvPr id="34" name="33 - Ομάδα"/>
          <p:cNvGrpSpPr/>
          <p:nvPr/>
        </p:nvGrpSpPr>
        <p:grpSpPr>
          <a:xfrm>
            <a:off x="214282" y="2643182"/>
            <a:ext cx="3500462" cy="2357454"/>
            <a:chOff x="214282" y="2643182"/>
            <a:chExt cx="3500462" cy="2357454"/>
          </a:xfrm>
        </p:grpSpPr>
        <p:sp>
          <p:nvSpPr>
            <p:cNvPr id="4" name="3 - Έλλειψη"/>
            <p:cNvSpPr/>
            <p:nvPr/>
          </p:nvSpPr>
          <p:spPr>
            <a:xfrm>
              <a:off x="1714480" y="2643182"/>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4</a:t>
              </a:r>
              <a:endParaRPr lang="el-GR" sz="1400" dirty="0">
                <a:solidFill>
                  <a:schemeClr val="tx1"/>
                </a:solidFill>
              </a:endParaRPr>
            </a:p>
          </p:txBody>
        </p:sp>
        <p:sp>
          <p:nvSpPr>
            <p:cNvPr id="5" name="4 - Έλλειψη"/>
            <p:cNvSpPr/>
            <p:nvPr/>
          </p:nvSpPr>
          <p:spPr>
            <a:xfrm>
              <a:off x="214282" y="392906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a:t>
              </a:r>
              <a:endParaRPr lang="el-GR" sz="1400" dirty="0">
                <a:solidFill>
                  <a:schemeClr val="tx1"/>
                </a:solidFill>
              </a:endParaRPr>
            </a:p>
          </p:txBody>
        </p:sp>
        <p:sp>
          <p:nvSpPr>
            <p:cNvPr id="6" name="5 - Έλλειψη"/>
            <p:cNvSpPr/>
            <p:nvPr/>
          </p:nvSpPr>
          <p:spPr>
            <a:xfrm>
              <a:off x="857224" y="321468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a:t>
              </a:r>
              <a:endParaRPr lang="el-GR" sz="1400" dirty="0">
                <a:solidFill>
                  <a:schemeClr val="tx1"/>
                </a:solidFill>
              </a:endParaRPr>
            </a:p>
          </p:txBody>
        </p:sp>
        <p:sp>
          <p:nvSpPr>
            <p:cNvPr id="7" name="6 - Έλλειψη"/>
            <p:cNvSpPr/>
            <p:nvPr/>
          </p:nvSpPr>
          <p:spPr>
            <a:xfrm>
              <a:off x="2571736" y="321468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8</a:t>
              </a:r>
              <a:endParaRPr lang="el-GR" sz="1400" dirty="0">
                <a:solidFill>
                  <a:schemeClr val="tx1"/>
                </a:solidFill>
              </a:endParaRPr>
            </a:p>
          </p:txBody>
        </p:sp>
        <p:sp>
          <p:nvSpPr>
            <p:cNvPr id="8" name="7 - Έλλειψη"/>
            <p:cNvSpPr/>
            <p:nvPr/>
          </p:nvSpPr>
          <p:spPr>
            <a:xfrm>
              <a:off x="1357290" y="392906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3</a:t>
              </a:r>
              <a:endParaRPr lang="el-GR" sz="1400" dirty="0">
                <a:solidFill>
                  <a:schemeClr val="tx1"/>
                </a:solidFill>
              </a:endParaRPr>
            </a:p>
          </p:txBody>
        </p:sp>
        <p:sp>
          <p:nvSpPr>
            <p:cNvPr id="9" name="8 - Έλλειψη"/>
            <p:cNvSpPr/>
            <p:nvPr/>
          </p:nvSpPr>
          <p:spPr>
            <a:xfrm>
              <a:off x="2143108" y="385762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6</a:t>
              </a:r>
              <a:endParaRPr lang="el-GR" sz="1400" dirty="0">
                <a:solidFill>
                  <a:schemeClr val="tx1"/>
                </a:solidFill>
              </a:endParaRPr>
            </a:p>
          </p:txBody>
        </p:sp>
        <p:sp>
          <p:nvSpPr>
            <p:cNvPr id="10" name="9 - Έλλειψη"/>
            <p:cNvSpPr/>
            <p:nvPr/>
          </p:nvSpPr>
          <p:spPr>
            <a:xfrm>
              <a:off x="3143240" y="385762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9</a:t>
              </a:r>
              <a:endParaRPr lang="el-GR" sz="1400" dirty="0">
                <a:solidFill>
                  <a:schemeClr val="tx1"/>
                </a:solidFill>
              </a:endParaRPr>
            </a:p>
          </p:txBody>
        </p:sp>
        <p:sp>
          <p:nvSpPr>
            <p:cNvPr id="11" name="10 - Έλλειψη"/>
            <p:cNvSpPr/>
            <p:nvPr/>
          </p:nvSpPr>
          <p:spPr>
            <a:xfrm>
              <a:off x="1857356" y="457200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5</a:t>
              </a:r>
              <a:endParaRPr lang="el-GR" sz="1400" dirty="0">
                <a:solidFill>
                  <a:schemeClr val="tx1"/>
                </a:solidFill>
              </a:endParaRPr>
            </a:p>
          </p:txBody>
        </p:sp>
        <p:sp>
          <p:nvSpPr>
            <p:cNvPr id="12" name="11 - Έλλειψη"/>
            <p:cNvSpPr/>
            <p:nvPr/>
          </p:nvSpPr>
          <p:spPr>
            <a:xfrm>
              <a:off x="2571736" y="457200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7</a:t>
              </a:r>
              <a:endParaRPr lang="el-GR" sz="1400" dirty="0">
                <a:solidFill>
                  <a:schemeClr val="tx1"/>
                </a:solidFill>
              </a:endParaRPr>
            </a:p>
          </p:txBody>
        </p:sp>
        <p:cxnSp>
          <p:nvCxnSpPr>
            <p:cNvPr id="22" name="21 - Ευθύγραμμο βέλος σύνδεσης"/>
            <p:cNvCxnSpPr>
              <a:stCxn id="4" idx="3"/>
              <a:endCxn id="6" idx="7"/>
            </p:cNvCxnSpPr>
            <p:nvPr/>
          </p:nvCxnSpPr>
          <p:spPr>
            <a:xfrm rot="5400000">
              <a:off x="1437395" y="2916677"/>
              <a:ext cx="268418" cy="4531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42 - Ευθύγραμμο βέλος σύνδεσης"/>
            <p:cNvCxnSpPr>
              <a:stCxn id="6" idx="3"/>
            </p:cNvCxnSpPr>
            <p:nvPr/>
          </p:nvCxnSpPr>
          <p:spPr>
            <a:xfrm rot="5400000">
              <a:off x="617654" y="3605800"/>
              <a:ext cx="348523" cy="2980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44 - Ευθύγραμμο βέλος σύνδεσης"/>
            <p:cNvCxnSpPr>
              <a:stCxn id="7" idx="3"/>
            </p:cNvCxnSpPr>
            <p:nvPr/>
          </p:nvCxnSpPr>
          <p:spPr>
            <a:xfrm rot="5400000">
              <a:off x="2475042" y="3677238"/>
              <a:ext cx="277085" cy="836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46 - Ευθύγραμμο βέλος σύνδεσης"/>
            <p:cNvCxnSpPr>
              <a:stCxn id="7" idx="5"/>
            </p:cNvCxnSpPr>
            <p:nvPr/>
          </p:nvCxnSpPr>
          <p:spPr>
            <a:xfrm rot="16200000" flipH="1">
              <a:off x="3034288" y="3605799"/>
              <a:ext cx="277085" cy="2265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48 - Ευθύγραμμο βέλος σύνδεσης"/>
            <p:cNvCxnSpPr>
              <a:stCxn id="9" idx="3"/>
            </p:cNvCxnSpPr>
            <p:nvPr/>
          </p:nvCxnSpPr>
          <p:spPr>
            <a:xfrm rot="5400000">
              <a:off x="2046414" y="4391618"/>
              <a:ext cx="348523" cy="122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50 - Ευθύγραμμο βέλος σύνδεσης"/>
            <p:cNvCxnSpPr>
              <a:stCxn id="9" idx="5"/>
              <a:endCxn id="12" idx="0"/>
            </p:cNvCxnSpPr>
            <p:nvPr/>
          </p:nvCxnSpPr>
          <p:spPr>
            <a:xfrm rot="16200000" flipH="1">
              <a:off x="2569941" y="4284460"/>
              <a:ext cx="348523" cy="2265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5" name="54 - Ευθύγραμμο βέλος σύνδεσης"/>
            <p:cNvCxnSpPr>
              <a:stCxn id="6" idx="5"/>
            </p:cNvCxnSpPr>
            <p:nvPr/>
          </p:nvCxnSpPr>
          <p:spPr>
            <a:xfrm rot="16200000" flipH="1">
              <a:off x="1248338" y="3677237"/>
              <a:ext cx="348523" cy="15513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9" name="58 - Ευθύγραμμο βέλος σύνδεσης"/>
            <p:cNvCxnSpPr>
              <a:stCxn id="4" idx="5"/>
              <a:endCxn id="7" idx="1"/>
            </p:cNvCxnSpPr>
            <p:nvPr/>
          </p:nvCxnSpPr>
          <p:spPr>
            <a:xfrm rot="16200000" flipH="1">
              <a:off x="2294651" y="2916677"/>
              <a:ext cx="268418" cy="4531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61" name="60 - Επεξήγηση με στρογγυλεμένο παραλληλόγραμμο"/>
          <p:cNvSpPr/>
          <p:nvPr/>
        </p:nvSpPr>
        <p:spPr>
          <a:xfrm>
            <a:off x="714348" y="5500702"/>
            <a:ext cx="1071570" cy="500066"/>
          </a:xfrm>
          <a:prstGeom prst="wedgeRoundRectCallout">
            <a:avLst>
              <a:gd name="adj1" fmla="val 53294"/>
              <a:gd name="adj2" fmla="val -11850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Δυαδικό δένδρο αναζήτησης</a:t>
            </a:r>
            <a:endParaRPr lang="el-GR" sz="1200" dirty="0">
              <a:solidFill>
                <a:schemeClr val="tx1"/>
              </a:solidFill>
            </a:endParaRPr>
          </a:p>
        </p:txBody>
      </p:sp>
      <p:sp>
        <p:nvSpPr>
          <p:cNvPr id="62" name="61 - Επεξήγηση με στρογγυλεμένο παραλληλόγραμμο"/>
          <p:cNvSpPr/>
          <p:nvPr/>
        </p:nvSpPr>
        <p:spPr>
          <a:xfrm>
            <a:off x="5857884" y="5500702"/>
            <a:ext cx="1071570" cy="500066"/>
          </a:xfrm>
          <a:prstGeom prst="wedgeRoundRectCallout">
            <a:avLst>
              <a:gd name="adj1" fmla="val 55018"/>
              <a:gd name="adj2" fmla="val -24041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πίνακας</a:t>
            </a:r>
            <a:endParaRPr lang="el-GR" sz="1200" dirty="0">
              <a:solidFill>
                <a:schemeClr val="tx1"/>
              </a:solidFill>
            </a:endParaRPr>
          </a:p>
        </p:txBody>
      </p:sp>
      <p:sp>
        <p:nvSpPr>
          <p:cNvPr id="63" name="62 - Ορθογώνιο"/>
          <p:cNvSpPr/>
          <p:nvPr/>
        </p:nvSpPr>
        <p:spPr>
          <a:xfrm>
            <a:off x="5786446" y="1785926"/>
            <a:ext cx="1357322" cy="5715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9 συγκρίσεις</a:t>
            </a:r>
            <a:endParaRPr lang="el-GR" dirty="0">
              <a:solidFill>
                <a:schemeClr val="tx1"/>
              </a:solidFill>
            </a:endParaRPr>
          </a:p>
        </p:txBody>
      </p:sp>
      <p:sp>
        <p:nvSpPr>
          <p:cNvPr id="64" name="63 - Ορθογώνιο"/>
          <p:cNvSpPr/>
          <p:nvPr/>
        </p:nvSpPr>
        <p:spPr>
          <a:xfrm>
            <a:off x="1152500" y="1866888"/>
            <a:ext cx="1357322" cy="5715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4 συγκρίσεις</a:t>
            </a:r>
            <a:endParaRPr lang="el-GR" dirty="0">
              <a:solidFill>
                <a:schemeClr val="tx1"/>
              </a:solidFill>
            </a:endParaRPr>
          </a:p>
        </p:txBody>
      </p:sp>
      <p:sp>
        <p:nvSpPr>
          <p:cNvPr id="33" name="32 - Ορθογώνιο"/>
          <p:cNvSpPr/>
          <p:nvPr/>
        </p:nvSpPr>
        <p:spPr>
          <a:xfrm>
            <a:off x="714348" y="1428736"/>
            <a:ext cx="5143536" cy="3571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smtClean="0">
                <a:solidFill>
                  <a:schemeClr val="tx1"/>
                </a:solidFill>
              </a:rPr>
              <a:t>Πόσες συγκρίσεις χρειάζομαι για να βρω το 5;</a:t>
            </a:r>
            <a:endParaRPr lang="el-GR" sz="16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
                                            <p:bg/>
                                          </p:spTgt>
                                        </p:tgtEl>
                                        <p:attrNameLst>
                                          <p:attrName>style.visibility</p:attrName>
                                        </p:attrNameLst>
                                      </p:cBhvr>
                                      <p:to>
                                        <p:strVal val="visible"/>
                                      </p:to>
                                    </p:set>
                                    <p:anim calcmode="lin" valueType="num">
                                      <p:cBhvr additive="base">
                                        <p:cTn id="7" dur="500" fill="hold"/>
                                        <p:tgtEl>
                                          <p:spTgt spid="61">
                                            <p:bg/>
                                          </p:spTgt>
                                        </p:tgtEl>
                                        <p:attrNameLst>
                                          <p:attrName>ppt_x</p:attrName>
                                        </p:attrNameLst>
                                      </p:cBhvr>
                                      <p:tavLst>
                                        <p:tav tm="0">
                                          <p:val>
                                            <p:strVal val="#ppt_x"/>
                                          </p:val>
                                        </p:tav>
                                        <p:tav tm="100000">
                                          <p:val>
                                            <p:strVal val="#ppt_x"/>
                                          </p:val>
                                        </p:tav>
                                      </p:tavLst>
                                    </p:anim>
                                    <p:anim calcmode="lin" valueType="num">
                                      <p:cBhvr additive="base">
                                        <p:cTn id="8" dur="500" fill="hold"/>
                                        <p:tgtEl>
                                          <p:spTgt spid="61">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1">
                                            <p:txEl>
                                              <p:pRg st="0" end="0"/>
                                            </p:txEl>
                                          </p:spTgt>
                                        </p:tgtEl>
                                        <p:attrNameLst>
                                          <p:attrName>style.visibility</p:attrName>
                                        </p:attrNameLst>
                                      </p:cBhvr>
                                      <p:to>
                                        <p:strVal val="visible"/>
                                      </p:to>
                                    </p:set>
                                    <p:anim calcmode="lin" valueType="num">
                                      <p:cBhvr additive="base">
                                        <p:cTn id="11" dur="500" fill="hold"/>
                                        <p:tgtEl>
                                          <p:spTgt spid="61">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3">
                                            <p:txEl>
                                              <p:pRg st="0" end="0"/>
                                            </p:txEl>
                                          </p:spTgt>
                                        </p:tgtEl>
                                        <p:attrNameLst>
                                          <p:attrName>style.visibility</p:attrName>
                                        </p:attrNameLst>
                                      </p:cBhvr>
                                      <p:to>
                                        <p:strVal val="visible"/>
                                      </p:to>
                                    </p:set>
                                    <p:anim calcmode="lin" valueType="num">
                                      <p:cBhvr additive="base">
                                        <p:cTn id="17" dur="500" fill="hold"/>
                                        <p:tgtEl>
                                          <p:spTgt spid="33">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64">
                                            <p:txEl>
                                              <p:pRg st="0" end="0"/>
                                            </p:txEl>
                                          </p:spTgt>
                                        </p:tgtEl>
                                        <p:attrNameLst>
                                          <p:attrName>style.visibility</p:attrName>
                                        </p:attrNameLst>
                                      </p:cBhvr>
                                      <p:to>
                                        <p:strVal val="visible"/>
                                      </p:to>
                                    </p:set>
                                    <p:anim calcmode="lin" valueType="num">
                                      <p:cBhvr additive="base">
                                        <p:cTn id="23" dur="500" fill="hold"/>
                                        <p:tgtEl>
                                          <p:spTgt spid="64">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1" nodeType="clickEffect">
                                  <p:stCondLst>
                                    <p:cond delay="0"/>
                                  </p:stCondLst>
                                  <p:childTnLst>
                                    <p:set>
                                      <p:cBhvr>
                                        <p:cTn id="28" dur="1" fill="hold">
                                          <p:stCondLst>
                                            <p:cond delay="0"/>
                                          </p:stCondLst>
                                        </p:cTn>
                                        <p:tgtEl>
                                          <p:spTgt spid="62">
                                            <p:bg/>
                                          </p:spTgt>
                                        </p:tgtEl>
                                        <p:attrNameLst>
                                          <p:attrName>style.visibility</p:attrName>
                                        </p:attrNameLst>
                                      </p:cBhvr>
                                      <p:to>
                                        <p:strVal val="visible"/>
                                      </p:to>
                                    </p:set>
                                    <p:anim calcmode="lin" valueType="num">
                                      <p:cBhvr additive="base">
                                        <p:cTn id="29" dur="500" fill="hold"/>
                                        <p:tgtEl>
                                          <p:spTgt spid="62">
                                            <p:bg/>
                                          </p:spTgt>
                                        </p:tgtEl>
                                        <p:attrNameLst>
                                          <p:attrName>ppt_x</p:attrName>
                                        </p:attrNameLst>
                                      </p:cBhvr>
                                      <p:tavLst>
                                        <p:tav tm="0">
                                          <p:val>
                                            <p:strVal val="#ppt_x"/>
                                          </p:val>
                                        </p:tav>
                                        <p:tav tm="100000">
                                          <p:val>
                                            <p:strVal val="#ppt_x"/>
                                          </p:val>
                                        </p:tav>
                                      </p:tavLst>
                                    </p:anim>
                                    <p:anim calcmode="lin" valueType="num">
                                      <p:cBhvr additive="base">
                                        <p:cTn id="30" dur="500" fill="hold"/>
                                        <p:tgtEl>
                                          <p:spTgt spid="62">
                                            <p:bg/>
                                          </p:spTgt>
                                        </p:tgtEl>
                                        <p:attrNameLst>
                                          <p:attrName>ppt_y</p:attrName>
                                        </p:attrNameLst>
                                      </p:cBhvr>
                                      <p:tavLst>
                                        <p:tav tm="0">
                                          <p:val>
                                            <p:strVal val="1+#ppt_h/2"/>
                                          </p:val>
                                        </p:tav>
                                        <p:tav tm="100000">
                                          <p:val>
                                            <p:strVal val="#ppt_y"/>
                                          </p:val>
                                        </p:tav>
                                      </p:tavLst>
                                    </p:anim>
                                  </p:childTnLst>
                                </p:cTn>
                              </p:par>
                              <p:par>
                                <p:cTn id="31" presetID="2" presetClass="entr" presetSubtype="4" fill="hold" grpId="1" nodeType="withEffect">
                                  <p:stCondLst>
                                    <p:cond delay="0"/>
                                  </p:stCondLst>
                                  <p:childTnLst>
                                    <p:set>
                                      <p:cBhvr>
                                        <p:cTn id="32" dur="1" fill="hold">
                                          <p:stCondLst>
                                            <p:cond delay="0"/>
                                          </p:stCondLst>
                                        </p:cTn>
                                        <p:tgtEl>
                                          <p:spTgt spid="62">
                                            <p:txEl>
                                              <p:pRg st="0" end="0"/>
                                            </p:txEl>
                                          </p:spTgt>
                                        </p:tgtEl>
                                        <p:attrNameLst>
                                          <p:attrName>style.visibility</p:attrName>
                                        </p:attrNameLst>
                                      </p:cBhvr>
                                      <p:to>
                                        <p:strVal val="visible"/>
                                      </p:to>
                                    </p:set>
                                    <p:anim calcmode="lin" valueType="num">
                                      <p:cBhvr additive="base">
                                        <p:cTn id="33" dur="500" fill="hold"/>
                                        <p:tgtEl>
                                          <p:spTgt spid="62">
                                            <p:txEl>
                                              <p:pRg st="0" end="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63">
                                            <p:txEl>
                                              <p:pRg st="0" end="0"/>
                                            </p:txEl>
                                          </p:spTgt>
                                        </p:tgtEl>
                                        <p:attrNameLst>
                                          <p:attrName>style.visibility</p:attrName>
                                        </p:attrNameLst>
                                      </p:cBhvr>
                                      <p:to>
                                        <p:strVal val="visible"/>
                                      </p:to>
                                    </p:set>
                                    <p:anim calcmode="lin" valueType="num">
                                      <p:cBhvr additive="base">
                                        <p:cTn id="39" dur="500" fill="hold"/>
                                        <p:tgtEl>
                                          <p:spTgt spid="63">
                                            <p:txEl>
                                              <p:pRg st="0" end="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build="allAtOnce" animBg="1"/>
      <p:bldP spid="62" grpId="1" build="allAtOnce" animBg="1"/>
      <p:bldP spid="63" grpId="0" build="allAtOnce"/>
      <p:bldP spid="64" grpId="0" build="allAtOnce"/>
      <p:bldP spid="33" grpId="0" build="allAtOnce"/>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normAutofit/>
          </a:bodyPr>
          <a:lstStyle/>
          <a:p>
            <a:r>
              <a:rPr lang="el-GR" sz="2800" b="1" dirty="0" smtClean="0">
                <a:solidFill>
                  <a:srgbClr val="FF0000"/>
                </a:solidFill>
                <a:latin typeface="Times New Roman" pitchFamily="18" charset="0"/>
                <a:cs typeface="Times New Roman" pitchFamily="18" charset="0"/>
              </a:rPr>
              <a:t>Αναζήτηση σε ταξινομημένο πίνακα και σε δυαδικό δένδρο αναζήτησης</a:t>
            </a:r>
            <a:endParaRPr lang="el-GR" sz="2800" b="1" dirty="0">
              <a:solidFill>
                <a:srgbClr val="FF0000"/>
              </a:solidFill>
              <a:latin typeface="Times New Roman" pitchFamily="18" charset="0"/>
              <a:cs typeface="Times New Roman" pitchFamily="18" charset="0"/>
            </a:endParaRPr>
          </a:p>
        </p:txBody>
      </p:sp>
      <p:sp>
        <p:nvSpPr>
          <p:cNvPr id="5" name="4 - Θέση περιεχομένου"/>
          <p:cNvSpPr>
            <a:spLocks noGrp="1"/>
          </p:cNvSpPr>
          <p:nvPr>
            <p:ph sz="half" idx="1"/>
          </p:nvPr>
        </p:nvSpPr>
        <p:spPr/>
        <p:txBody>
          <a:bodyPr/>
          <a:lstStyle/>
          <a:p>
            <a:r>
              <a:rPr lang="el-GR" dirty="0" smtClean="0"/>
              <a:t>Πίνακες</a:t>
            </a:r>
          </a:p>
          <a:p>
            <a:endParaRPr lang="el-GR" sz="1400" dirty="0" smtClean="0"/>
          </a:p>
          <a:p>
            <a:r>
              <a:rPr lang="el-GR" sz="1400" dirty="0" smtClean="0"/>
              <a:t>Ο Αλγόριθμος δυαδικής αναζήτησης τρέχει </a:t>
            </a:r>
            <a:r>
              <a:rPr lang="el-GR" sz="1400" dirty="0" smtClean="0">
                <a:solidFill>
                  <a:srgbClr val="C00000"/>
                </a:solidFill>
              </a:rPr>
              <a:t>γρήγορα</a:t>
            </a:r>
            <a:r>
              <a:rPr lang="el-GR" sz="1400" dirty="0" smtClean="0"/>
              <a:t> σε </a:t>
            </a:r>
            <a:r>
              <a:rPr lang="el-GR" sz="1400" u="sng" dirty="0" smtClean="0"/>
              <a:t>ταξινομημένους </a:t>
            </a:r>
            <a:r>
              <a:rPr lang="el-GR" sz="1400" dirty="0" smtClean="0"/>
              <a:t>πίνακες.</a:t>
            </a:r>
          </a:p>
          <a:p>
            <a:r>
              <a:rPr lang="el-GR" sz="1400" dirty="0" smtClean="0"/>
              <a:t>Οι Αλγόριθμοι εισαγωγής ή διαγραφής στοιχείου σε πίνακα είναι </a:t>
            </a:r>
            <a:r>
              <a:rPr lang="el-GR" sz="1400" dirty="0" smtClean="0">
                <a:solidFill>
                  <a:srgbClr val="C00000"/>
                </a:solidFill>
              </a:rPr>
              <a:t>πιο χρονοβόροι</a:t>
            </a:r>
            <a:r>
              <a:rPr lang="el-GR" sz="1400" dirty="0" smtClean="0"/>
              <a:t>.</a:t>
            </a:r>
          </a:p>
          <a:p>
            <a:endParaRPr lang="el-GR" sz="1400" dirty="0" smtClean="0"/>
          </a:p>
          <a:p>
            <a:endParaRPr lang="el-GR" sz="1400" dirty="0"/>
          </a:p>
        </p:txBody>
      </p:sp>
      <p:sp>
        <p:nvSpPr>
          <p:cNvPr id="6" name="5 - Θέση περιεχομένου"/>
          <p:cNvSpPr>
            <a:spLocks noGrp="1"/>
          </p:cNvSpPr>
          <p:nvPr>
            <p:ph sz="half" idx="2"/>
          </p:nvPr>
        </p:nvSpPr>
        <p:spPr/>
        <p:txBody>
          <a:bodyPr/>
          <a:lstStyle/>
          <a:p>
            <a:r>
              <a:rPr lang="el-GR" dirty="0" smtClean="0"/>
              <a:t> Δυαδικά δένδρα αναζήτησης</a:t>
            </a:r>
          </a:p>
          <a:p>
            <a:r>
              <a:rPr lang="el-GR" sz="1400" dirty="0" smtClean="0"/>
              <a:t>Ο Αλγόριθμος αναζήτησης τρέχει </a:t>
            </a:r>
            <a:r>
              <a:rPr lang="el-GR" sz="1400" dirty="0" smtClean="0">
                <a:solidFill>
                  <a:srgbClr val="C00000"/>
                </a:solidFill>
              </a:rPr>
              <a:t>γρήγορα </a:t>
            </a:r>
            <a:r>
              <a:rPr lang="el-GR" sz="1400" dirty="0" smtClean="0"/>
              <a:t>στα</a:t>
            </a:r>
            <a:r>
              <a:rPr lang="el-GR" sz="1400" dirty="0" smtClean="0">
                <a:solidFill>
                  <a:srgbClr val="C00000"/>
                </a:solidFill>
              </a:rPr>
              <a:t> </a:t>
            </a:r>
            <a:r>
              <a:rPr lang="el-GR" sz="1400" dirty="0" smtClean="0"/>
              <a:t>δυαδικά δένδρα αναζήτησης.</a:t>
            </a:r>
          </a:p>
          <a:p>
            <a:r>
              <a:rPr lang="el-GR" sz="1400" dirty="0" smtClean="0">
                <a:solidFill>
                  <a:srgbClr val="C00000"/>
                </a:solidFill>
              </a:rPr>
              <a:t>Γρήγοροι</a:t>
            </a:r>
            <a:r>
              <a:rPr lang="el-GR" sz="1400" dirty="0" smtClean="0"/>
              <a:t>  αλγόριθμοι στην διαδικασία εισαγωγής ή διαγραφής στοιχείου. </a:t>
            </a:r>
            <a:endParaRPr lang="el-GR" sz="1400" dirty="0"/>
          </a:p>
        </p:txBody>
      </p:sp>
      <p:graphicFrame>
        <p:nvGraphicFramePr>
          <p:cNvPr id="8" name="7 - Πίνακας"/>
          <p:cNvGraphicFramePr>
            <a:graphicFrameLocks noGrp="1"/>
          </p:cNvGraphicFramePr>
          <p:nvPr/>
        </p:nvGraphicFramePr>
        <p:xfrm>
          <a:off x="214282" y="3500438"/>
          <a:ext cx="4500594" cy="428628"/>
        </p:xfrm>
        <a:graphic>
          <a:graphicData uri="http://schemas.openxmlformats.org/drawingml/2006/table">
            <a:tbl>
              <a:tblPr firstRow="1" bandRow="1">
                <a:tableStyleId>{5C22544A-7EE6-4342-B048-85BDC9FD1C3A}</a:tableStyleId>
              </a:tblPr>
              <a:tblGrid>
                <a:gridCol w="492253"/>
                <a:gridCol w="773540"/>
                <a:gridCol w="703218"/>
                <a:gridCol w="562575"/>
                <a:gridCol w="754561"/>
                <a:gridCol w="500066"/>
                <a:gridCol w="714381"/>
              </a:tblGrid>
              <a:tr h="428628">
                <a:tc>
                  <a:txBody>
                    <a:bodyPr/>
                    <a:lstStyle/>
                    <a:p>
                      <a:r>
                        <a:rPr lang="el-GR" sz="1100" dirty="0" smtClean="0">
                          <a:solidFill>
                            <a:schemeClr val="tx1"/>
                          </a:solidFill>
                        </a:rPr>
                        <a:t>Ινδία</a:t>
                      </a:r>
                      <a:endParaRPr lang="el-GR" sz="1100" dirty="0">
                        <a:solidFill>
                          <a:schemeClr val="tx1"/>
                        </a:solidFill>
                      </a:endParaRPr>
                    </a:p>
                  </a:txBody>
                  <a:tcPr>
                    <a:solidFill>
                      <a:schemeClr val="bg2">
                        <a:lumMod val="90000"/>
                      </a:schemeClr>
                    </a:solidFill>
                  </a:tcPr>
                </a:tc>
                <a:tc>
                  <a:txBody>
                    <a:bodyPr/>
                    <a:lstStyle/>
                    <a:p>
                      <a:r>
                        <a:rPr lang="el-GR" sz="1100" dirty="0" smtClean="0">
                          <a:solidFill>
                            <a:schemeClr val="tx1"/>
                          </a:solidFill>
                        </a:rPr>
                        <a:t>Ινδονησία</a:t>
                      </a:r>
                      <a:endParaRPr lang="el-GR" sz="1100" dirty="0">
                        <a:solidFill>
                          <a:schemeClr val="tx1"/>
                        </a:solidFill>
                      </a:endParaRPr>
                    </a:p>
                  </a:txBody>
                  <a:tcPr>
                    <a:solidFill>
                      <a:schemeClr val="bg2">
                        <a:lumMod val="90000"/>
                      </a:schemeClr>
                    </a:solidFill>
                  </a:tcPr>
                </a:tc>
                <a:tc>
                  <a:txBody>
                    <a:bodyPr/>
                    <a:lstStyle/>
                    <a:p>
                      <a:r>
                        <a:rPr lang="el-GR" sz="1100" dirty="0" smtClean="0">
                          <a:solidFill>
                            <a:schemeClr val="tx1"/>
                          </a:solidFill>
                        </a:rPr>
                        <a:t>Ισπανία</a:t>
                      </a:r>
                      <a:endParaRPr lang="el-GR" sz="1100" dirty="0">
                        <a:solidFill>
                          <a:schemeClr val="tx1"/>
                        </a:solidFill>
                      </a:endParaRPr>
                    </a:p>
                  </a:txBody>
                  <a:tcPr>
                    <a:solidFill>
                      <a:schemeClr val="bg2">
                        <a:lumMod val="90000"/>
                      </a:schemeClr>
                    </a:solidFill>
                  </a:tcPr>
                </a:tc>
                <a:tc>
                  <a:txBody>
                    <a:bodyPr/>
                    <a:lstStyle/>
                    <a:p>
                      <a:r>
                        <a:rPr lang="el-GR" sz="1100" dirty="0" smtClean="0">
                          <a:solidFill>
                            <a:schemeClr val="tx1"/>
                          </a:solidFill>
                        </a:rPr>
                        <a:t>Ιταλία</a:t>
                      </a:r>
                      <a:endParaRPr lang="el-GR" sz="1100" dirty="0">
                        <a:solidFill>
                          <a:schemeClr val="tx1"/>
                        </a:solidFill>
                      </a:endParaRPr>
                    </a:p>
                  </a:txBody>
                  <a:tcPr>
                    <a:solidFill>
                      <a:schemeClr val="bg2">
                        <a:lumMod val="90000"/>
                      </a:schemeClr>
                    </a:solidFill>
                  </a:tcPr>
                </a:tc>
                <a:tc>
                  <a:txBody>
                    <a:bodyPr/>
                    <a:lstStyle/>
                    <a:p>
                      <a:r>
                        <a:rPr lang="el-GR" sz="1100" dirty="0" smtClean="0">
                          <a:solidFill>
                            <a:schemeClr val="tx1"/>
                          </a:solidFill>
                        </a:rPr>
                        <a:t>Καναδάς</a:t>
                      </a:r>
                      <a:endParaRPr lang="el-GR" sz="1100" dirty="0">
                        <a:solidFill>
                          <a:schemeClr val="tx1"/>
                        </a:solidFill>
                      </a:endParaRPr>
                    </a:p>
                  </a:txBody>
                  <a:tcPr>
                    <a:solidFill>
                      <a:schemeClr val="bg2">
                        <a:lumMod val="90000"/>
                      </a:schemeClr>
                    </a:solidFill>
                  </a:tcPr>
                </a:tc>
                <a:tc>
                  <a:txBody>
                    <a:bodyPr/>
                    <a:lstStyle/>
                    <a:p>
                      <a:r>
                        <a:rPr lang="el-GR" sz="1100" dirty="0" smtClean="0">
                          <a:solidFill>
                            <a:schemeClr val="tx1"/>
                          </a:solidFill>
                        </a:rPr>
                        <a:t>Κίνα</a:t>
                      </a:r>
                      <a:endParaRPr lang="el-GR" sz="1100" dirty="0">
                        <a:solidFill>
                          <a:schemeClr val="tx1"/>
                        </a:solidFill>
                      </a:endParaRPr>
                    </a:p>
                  </a:txBody>
                  <a:tcPr>
                    <a:solidFill>
                      <a:schemeClr val="bg2">
                        <a:lumMod val="90000"/>
                      </a:schemeClr>
                    </a:solidFill>
                  </a:tcPr>
                </a:tc>
                <a:tc>
                  <a:txBody>
                    <a:bodyPr/>
                    <a:lstStyle/>
                    <a:p>
                      <a:r>
                        <a:rPr lang="el-GR" sz="1100" dirty="0" smtClean="0">
                          <a:solidFill>
                            <a:schemeClr val="tx1"/>
                          </a:solidFill>
                        </a:rPr>
                        <a:t>Λετονία</a:t>
                      </a:r>
                      <a:endParaRPr lang="el-GR" sz="1100" dirty="0">
                        <a:solidFill>
                          <a:schemeClr val="tx1"/>
                        </a:solidFill>
                      </a:endParaRPr>
                    </a:p>
                  </a:txBody>
                  <a:tcPr>
                    <a:solidFill>
                      <a:schemeClr val="bg2">
                        <a:lumMod val="90000"/>
                      </a:schemeClr>
                    </a:solidFill>
                  </a:tcPr>
                </a:tc>
              </a:tr>
            </a:tbl>
          </a:graphicData>
        </a:graphic>
      </p:graphicFrame>
      <p:grpSp>
        <p:nvGrpSpPr>
          <p:cNvPr id="80" name="79 - Ομάδα"/>
          <p:cNvGrpSpPr/>
          <p:nvPr/>
        </p:nvGrpSpPr>
        <p:grpSpPr>
          <a:xfrm>
            <a:off x="4572000" y="3786190"/>
            <a:ext cx="3714776" cy="1714512"/>
            <a:chOff x="642910" y="4429132"/>
            <a:chExt cx="3714776" cy="1714512"/>
          </a:xfrm>
        </p:grpSpPr>
        <p:grpSp>
          <p:nvGrpSpPr>
            <p:cNvPr id="44" name="43 - Ομάδα"/>
            <p:cNvGrpSpPr/>
            <p:nvPr/>
          </p:nvGrpSpPr>
          <p:grpSpPr>
            <a:xfrm>
              <a:off x="642910" y="4429132"/>
              <a:ext cx="3714776" cy="1714512"/>
              <a:chOff x="4714876" y="3714752"/>
              <a:chExt cx="3714776" cy="1714512"/>
            </a:xfrm>
          </p:grpSpPr>
          <p:sp>
            <p:nvSpPr>
              <p:cNvPr id="45" name="44 - Έλλειψη"/>
              <p:cNvSpPr/>
              <p:nvPr/>
            </p:nvSpPr>
            <p:spPr>
              <a:xfrm>
                <a:off x="6286512" y="3714752"/>
                <a:ext cx="714380"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800" dirty="0" smtClean="0">
                    <a:solidFill>
                      <a:schemeClr val="tx1"/>
                    </a:solidFill>
                  </a:rPr>
                  <a:t>ΙΤΑΛΙΑ</a:t>
                </a:r>
                <a:endParaRPr lang="el-GR" sz="800" dirty="0">
                  <a:solidFill>
                    <a:schemeClr val="tx1"/>
                  </a:solidFill>
                </a:endParaRPr>
              </a:p>
            </p:txBody>
          </p:sp>
          <p:sp>
            <p:nvSpPr>
              <p:cNvPr id="46" name="45 - Έλλειψη"/>
              <p:cNvSpPr/>
              <p:nvPr/>
            </p:nvSpPr>
            <p:spPr>
              <a:xfrm>
                <a:off x="4714876" y="5000636"/>
                <a:ext cx="642942"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800" dirty="0" smtClean="0">
                    <a:solidFill>
                      <a:schemeClr val="tx1"/>
                    </a:solidFill>
                  </a:rPr>
                  <a:t>ΙΝΔΙΑ</a:t>
                </a:r>
                <a:endParaRPr lang="el-GR" sz="1400" dirty="0">
                  <a:solidFill>
                    <a:schemeClr val="tx1"/>
                  </a:solidFill>
                </a:endParaRPr>
              </a:p>
            </p:txBody>
          </p:sp>
          <p:sp>
            <p:nvSpPr>
              <p:cNvPr id="47" name="46 - Έλλειψη"/>
              <p:cNvSpPr/>
              <p:nvPr/>
            </p:nvSpPr>
            <p:spPr>
              <a:xfrm>
                <a:off x="5214942" y="4286256"/>
                <a:ext cx="92869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800" dirty="0" smtClean="0">
                    <a:solidFill>
                      <a:schemeClr val="tx1"/>
                    </a:solidFill>
                  </a:rPr>
                  <a:t>ΙΝΔΟΝΗΣΙΑ</a:t>
                </a:r>
                <a:endParaRPr lang="el-GR" sz="800" dirty="0">
                  <a:solidFill>
                    <a:schemeClr val="tx1"/>
                  </a:solidFill>
                </a:endParaRPr>
              </a:p>
            </p:txBody>
          </p:sp>
          <p:sp>
            <p:nvSpPr>
              <p:cNvPr id="48" name="47 - Έλλειψη"/>
              <p:cNvSpPr/>
              <p:nvPr/>
            </p:nvSpPr>
            <p:spPr>
              <a:xfrm>
                <a:off x="7143768" y="428625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800" dirty="0" smtClean="0">
                    <a:solidFill>
                      <a:schemeClr val="tx1"/>
                    </a:solidFill>
                  </a:rPr>
                  <a:t>ΚΙΝΑ</a:t>
                </a:r>
                <a:endParaRPr lang="el-GR" sz="800" dirty="0">
                  <a:solidFill>
                    <a:schemeClr val="tx1"/>
                  </a:solidFill>
                </a:endParaRPr>
              </a:p>
            </p:txBody>
          </p:sp>
          <p:sp>
            <p:nvSpPr>
              <p:cNvPr id="49" name="48 - Έλλειψη"/>
              <p:cNvSpPr/>
              <p:nvPr/>
            </p:nvSpPr>
            <p:spPr>
              <a:xfrm>
                <a:off x="5643570" y="5000636"/>
                <a:ext cx="857256"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800" dirty="0" smtClean="0">
                    <a:solidFill>
                      <a:schemeClr val="tx1"/>
                    </a:solidFill>
                  </a:rPr>
                  <a:t>ΙΣΠΑΝΙΑ</a:t>
                </a:r>
                <a:endParaRPr lang="el-GR" sz="800" dirty="0">
                  <a:solidFill>
                    <a:schemeClr val="tx1"/>
                  </a:solidFill>
                </a:endParaRPr>
              </a:p>
            </p:txBody>
          </p:sp>
          <p:sp>
            <p:nvSpPr>
              <p:cNvPr id="50" name="49 - Έλλειψη"/>
              <p:cNvSpPr/>
              <p:nvPr/>
            </p:nvSpPr>
            <p:spPr>
              <a:xfrm>
                <a:off x="6572264" y="5000636"/>
                <a:ext cx="92869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800" dirty="0" smtClean="0">
                    <a:solidFill>
                      <a:schemeClr val="tx1"/>
                    </a:solidFill>
                  </a:rPr>
                  <a:t>ΚΑΝΑΔΑΣ</a:t>
                </a:r>
                <a:endParaRPr lang="el-GR" sz="800" dirty="0">
                  <a:solidFill>
                    <a:schemeClr val="tx1"/>
                  </a:solidFill>
                </a:endParaRPr>
              </a:p>
            </p:txBody>
          </p:sp>
          <p:sp>
            <p:nvSpPr>
              <p:cNvPr id="51" name="50 - Έλλειψη"/>
              <p:cNvSpPr/>
              <p:nvPr/>
            </p:nvSpPr>
            <p:spPr>
              <a:xfrm>
                <a:off x="7572396" y="5000636"/>
                <a:ext cx="857256"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800" dirty="0" smtClean="0">
                    <a:solidFill>
                      <a:schemeClr val="tx1"/>
                    </a:solidFill>
                  </a:rPr>
                  <a:t>ΛΕΤΟΝΙΑ</a:t>
                </a:r>
                <a:endParaRPr lang="el-GR" sz="800" dirty="0">
                  <a:solidFill>
                    <a:schemeClr val="tx1"/>
                  </a:solidFill>
                </a:endParaRPr>
              </a:p>
            </p:txBody>
          </p:sp>
          <p:cxnSp>
            <p:nvCxnSpPr>
              <p:cNvPr id="52" name="51 - Ευθύγραμμο βέλος σύνδεσης"/>
              <p:cNvCxnSpPr>
                <a:stCxn id="47" idx="5"/>
              </p:cNvCxnSpPr>
              <p:nvPr/>
            </p:nvCxnSpPr>
            <p:spPr>
              <a:xfrm rot="16200000" flipH="1">
                <a:off x="5850859" y="4808886"/>
                <a:ext cx="402626" cy="89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52 - Ευθύγραμμο βέλος σύνδεσης"/>
              <p:cNvCxnSpPr>
                <a:stCxn id="47" idx="3"/>
                <a:endCxn id="46" idx="7"/>
              </p:cNvCxnSpPr>
              <p:nvPr/>
            </p:nvCxnSpPr>
            <p:spPr>
              <a:xfrm rot="5400000">
                <a:off x="5101657" y="4814118"/>
                <a:ext cx="411294" cy="872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53 - Ευθύγραμμο βέλος σύνδεσης"/>
              <p:cNvCxnSpPr>
                <a:stCxn id="45" idx="3"/>
                <a:endCxn id="47" idx="7"/>
              </p:cNvCxnSpPr>
              <p:nvPr/>
            </p:nvCxnSpPr>
            <p:spPr>
              <a:xfrm rot="5400000">
                <a:off x="6065173" y="4023069"/>
                <a:ext cx="268418" cy="3834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5" name="54 - Ευθύγραμμο βέλος σύνδεσης"/>
              <p:cNvCxnSpPr>
                <a:stCxn id="48" idx="3"/>
                <a:endCxn id="50" idx="0"/>
              </p:cNvCxnSpPr>
              <p:nvPr/>
            </p:nvCxnSpPr>
            <p:spPr>
              <a:xfrm rot="5400000">
                <a:off x="6957776" y="4730948"/>
                <a:ext cx="348523" cy="1908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6" name="55 - Διάγραμμα ροής: Διεργασία"/>
              <p:cNvSpPr/>
              <p:nvPr/>
            </p:nvSpPr>
            <p:spPr>
              <a:xfrm>
                <a:off x="7000892" y="4000504"/>
                <a:ext cx="428628"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&gt;=</a:t>
                </a:r>
                <a:endParaRPr lang="el-GR" sz="1400" dirty="0"/>
              </a:p>
            </p:txBody>
          </p:sp>
          <p:sp>
            <p:nvSpPr>
              <p:cNvPr id="57" name="56 - Διάγραμμα ροής: Διεργασία"/>
              <p:cNvSpPr/>
              <p:nvPr/>
            </p:nvSpPr>
            <p:spPr>
              <a:xfrm>
                <a:off x="7643834" y="4572008"/>
                <a:ext cx="428628"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&gt;=</a:t>
                </a:r>
                <a:endParaRPr lang="el-GR" sz="1400" dirty="0"/>
              </a:p>
            </p:txBody>
          </p:sp>
        </p:grpSp>
        <p:cxnSp>
          <p:nvCxnSpPr>
            <p:cNvPr id="72" name="71 - Ευθύγραμμο βέλος σύνδεσης"/>
            <p:cNvCxnSpPr>
              <a:endCxn id="48" idx="1"/>
            </p:cNvCxnSpPr>
            <p:nvPr/>
          </p:nvCxnSpPr>
          <p:spPr>
            <a:xfrm>
              <a:off x="2857488" y="4786322"/>
              <a:ext cx="298009" cy="2770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4" name="73 - Ευθύγραμμο βέλος σύνδεσης"/>
            <p:cNvCxnSpPr>
              <a:stCxn id="48" idx="5"/>
            </p:cNvCxnSpPr>
            <p:nvPr/>
          </p:nvCxnSpPr>
          <p:spPr>
            <a:xfrm rot="16200000" flipH="1">
              <a:off x="3530021" y="5396083"/>
              <a:ext cx="322522" cy="2633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6" name="75 - Διάγραμμα ροής: Διεργασία"/>
            <p:cNvSpPr/>
            <p:nvPr/>
          </p:nvSpPr>
          <p:spPr>
            <a:xfrm>
              <a:off x="2000232" y="5429264"/>
              <a:ext cx="428628"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&gt;=</a:t>
              </a:r>
              <a:endParaRPr lang="el-GR" sz="1400" dirty="0"/>
            </a:p>
          </p:txBody>
        </p:sp>
        <p:sp>
          <p:nvSpPr>
            <p:cNvPr id="77" name="76 - Διάγραμμα ροής: Διεργασία"/>
            <p:cNvSpPr/>
            <p:nvPr/>
          </p:nvSpPr>
          <p:spPr>
            <a:xfrm>
              <a:off x="1785918" y="4714884"/>
              <a:ext cx="428628"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&lt;</a:t>
              </a:r>
              <a:endParaRPr lang="el-GR" sz="1400" dirty="0"/>
            </a:p>
          </p:txBody>
        </p:sp>
        <p:sp>
          <p:nvSpPr>
            <p:cNvPr id="78" name="77 - Διάγραμμα ροής: Διεργασία"/>
            <p:cNvSpPr/>
            <p:nvPr/>
          </p:nvSpPr>
          <p:spPr>
            <a:xfrm>
              <a:off x="857224" y="5357826"/>
              <a:ext cx="428628"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&lt;</a:t>
              </a:r>
              <a:endParaRPr lang="el-GR" sz="1400" dirty="0"/>
            </a:p>
          </p:txBody>
        </p:sp>
        <p:sp>
          <p:nvSpPr>
            <p:cNvPr id="79" name="78 - Διάγραμμα ροής: Διεργασία"/>
            <p:cNvSpPr/>
            <p:nvPr/>
          </p:nvSpPr>
          <p:spPr>
            <a:xfrm>
              <a:off x="2714612" y="5286388"/>
              <a:ext cx="428628"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&lt;</a:t>
              </a:r>
              <a:endParaRPr lang="el-GR" sz="1400"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 calcmode="lin" valueType="num">
                                      <p:cBhvr>
                                        <p:cTn id="14" dur="10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p:cTn id="21" dur="1000" fill="hold"/>
                                        <p:tgtEl>
                                          <p:spTgt spid="5">
                                            <p:txEl>
                                              <p:pRg st="3" end="3"/>
                                            </p:txEl>
                                          </p:spTgt>
                                        </p:tgtEl>
                                        <p:attrNameLst>
                                          <p:attrName>ppt_w</p:attrName>
                                        </p:attrNameLst>
                                      </p:cBhvr>
                                      <p:tavLst>
                                        <p:tav tm="0">
                                          <p:val>
                                            <p:strVal val="#ppt_w*0.70"/>
                                          </p:val>
                                        </p:tav>
                                        <p:tav tm="100000">
                                          <p:val>
                                            <p:strVal val="#ppt_w"/>
                                          </p:val>
                                        </p:tav>
                                      </p:tavLst>
                                    </p:anim>
                                    <p:anim calcmode="lin" valueType="num">
                                      <p:cBhvr>
                                        <p:cTn id="22" dur="1000" fill="hold"/>
                                        <p:tgtEl>
                                          <p:spTgt spid="5">
                                            <p:txEl>
                                              <p:pRg st="3" end="3"/>
                                            </p:txEl>
                                          </p:spTgt>
                                        </p:tgtEl>
                                        <p:attrNameLst>
                                          <p:attrName>ppt_h</p:attrName>
                                        </p:attrNameLst>
                                      </p:cBhvr>
                                      <p:tavLst>
                                        <p:tav tm="0">
                                          <p:val>
                                            <p:strVal val="#ppt_h"/>
                                          </p:val>
                                        </p:tav>
                                        <p:tav tm="100000">
                                          <p:val>
                                            <p:strVal val="#ppt_h"/>
                                          </p:val>
                                        </p:tav>
                                      </p:tavLst>
                                    </p:anim>
                                    <p:animEffect transition="in" filter="fade">
                                      <p:cBhvr>
                                        <p:cTn id="23" dur="1000"/>
                                        <p:tgtEl>
                                          <p:spTgt spid="5">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6">
                                            <p:txEl>
                                              <p:pRg st="1" end="1"/>
                                            </p:txEl>
                                          </p:spTgt>
                                        </p:tgtEl>
                                        <p:attrNameLst>
                                          <p:attrName>style.visibility</p:attrName>
                                        </p:attrNameLst>
                                      </p:cBhvr>
                                      <p:to>
                                        <p:strVal val="visible"/>
                                      </p:to>
                                    </p:set>
                                    <p:anim calcmode="lin" valueType="num">
                                      <p:cBhvr additive="base">
                                        <p:cTn id="40"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6">
                                            <p:txEl>
                                              <p:pRg st="2" end="2"/>
                                            </p:txEl>
                                          </p:spTgt>
                                        </p:tgtEl>
                                        <p:attrNameLst>
                                          <p:attrName>style.visibility</p:attrName>
                                        </p:attrNameLst>
                                      </p:cBhvr>
                                      <p:to>
                                        <p:strVal val="visible"/>
                                      </p:to>
                                    </p:set>
                                    <p:anim calcmode="lin" valueType="num">
                                      <p:cBhvr additive="base">
                                        <p:cTn id="46"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80"/>
                                        </p:tgtEl>
                                        <p:attrNameLst>
                                          <p:attrName>style.visibility</p:attrName>
                                        </p:attrNameLst>
                                      </p:cBhvr>
                                      <p:to>
                                        <p:strVal val="visible"/>
                                      </p:to>
                                    </p:set>
                                    <p:anim calcmode="lin" valueType="num">
                                      <p:cBhvr additive="base">
                                        <p:cTn id="52" dur="500" fill="hold"/>
                                        <p:tgtEl>
                                          <p:spTgt spid="80"/>
                                        </p:tgtEl>
                                        <p:attrNameLst>
                                          <p:attrName>ppt_x</p:attrName>
                                        </p:attrNameLst>
                                      </p:cBhvr>
                                      <p:tavLst>
                                        <p:tav tm="0">
                                          <p:val>
                                            <p:strVal val="#ppt_x"/>
                                          </p:val>
                                        </p:tav>
                                        <p:tav tm="100000">
                                          <p:val>
                                            <p:strVal val="#ppt_x"/>
                                          </p:val>
                                        </p:tav>
                                      </p:tavLst>
                                    </p:anim>
                                    <p:anim calcmode="lin" valueType="num">
                                      <p:cBhvr additive="base">
                                        <p:cTn id="53" dur="500" fill="hold"/>
                                        <p:tgtEl>
                                          <p:spTgt spid="8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6"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dirty="0" smtClean="0"/>
              <a:t>Να τοποθετήσετε σε δυαδικό δένδρο αναζήτησης τους αριθμούς </a:t>
            </a:r>
            <a:endParaRPr lang="el-GR" sz="1800" dirty="0"/>
          </a:p>
        </p:txBody>
      </p:sp>
      <p:graphicFrame>
        <p:nvGraphicFramePr>
          <p:cNvPr id="4" name="3 - Πίνακας"/>
          <p:cNvGraphicFramePr>
            <a:graphicFrameLocks noGrp="1"/>
          </p:cNvGraphicFramePr>
          <p:nvPr/>
        </p:nvGraphicFramePr>
        <p:xfrm>
          <a:off x="2285984" y="1428736"/>
          <a:ext cx="4491735" cy="428628"/>
        </p:xfrm>
        <a:graphic>
          <a:graphicData uri="http://schemas.openxmlformats.org/drawingml/2006/table">
            <a:tbl>
              <a:tblPr firstRow="1" bandRow="1">
                <a:tableStyleId>{5C22544A-7EE6-4342-B048-85BDC9FD1C3A}</a:tableStyleId>
              </a:tblPr>
              <a:tblGrid>
                <a:gridCol w="371672"/>
                <a:gridCol w="371672"/>
                <a:gridCol w="446006"/>
                <a:gridCol w="371672"/>
                <a:gridCol w="371672"/>
                <a:gridCol w="439523"/>
                <a:gridCol w="381055"/>
                <a:gridCol w="443101"/>
                <a:gridCol w="406713"/>
                <a:gridCol w="410965"/>
                <a:gridCol w="477684"/>
              </a:tblGrid>
              <a:tr h="428628">
                <a:tc>
                  <a:txBody>
                    <a:bodyPr/>
                    <a:lstStyle/>
                    <a:p>
                      <a:r>
                        <a:rPr lang="el-GR" sz="1400" dirty="0" smtClean="0">
                          <a:solidFill>
                            <a:schemeClr val="tx1"/>
                          </a:solidFill>
                        </a:rPr>
                        <a:t>14</a:t>
                      </a:r>
                      <a:endParaRPr lang="el-GR" sz="1400" dirty="0">
                        <a:solidFill>
                          <a:schemeClr val="tx1"/>
                        </a:solidFill>
                      </a:endParaRPr>
                    </a:p>
                  </a:txBody>
                  <a:tcPr>
                    <a:solidFill>
                      <a:schemeClr val="bg2">
                        <a:lumMod val="90000"/>
                      </a:schemeClr>
                    </a:solidFill>
                  </a:tcPr>
                </a:tc>
                <a:tc>
                  <a:txBody>
                    <a:bodyPr/>
                    <a:lstStyle/>
                    <a:p>
                      <a:r>
                        <a:rPr lang="el-GR" sz="1400" dirty="0" smtClean="0">
                          <a:solidFill>
                            <a:schemeClr val="tx1"/>
                          </a:solidFill>
                        </a:rPr>
                        <a:t>8</a:t>
                      </a:r>
                      <a:endParaRPr lang="el-GR" sz="1400" dirty="0">
                        <a:solidFill>
                          <a:schemeClr val="tx1"/>
                        </a:solidFill>
                      </a:endParaRPr>
                    </a:p>
                  </a:txBody>
                  <a:tcPr>
                    <a:solidFill>
                      <a:schemeClr val="bg2">
                        <a:lumMod val="90000"/>
                      </a:schemeClr>
                    </a:solidFill>
                  </a:tcPr>
                </a:tc>
                <a:tc>
                  <a:txBody>
                    <a:bodyPr/>
                    <a:lstStyle/>
                    <a:p>
                      <a:r>
                        <a:rPr lang="el-GR" sz="1400" dirty="0" smtClean="0">
                          <a:solidFill>
                            <a:schemeClr val="tx1"/>
                          </a:solidFill>
                        </a:rPr>
                        <a:t>17</a:t>
                      </a:r>
                      <a:endParaRPr lang="el-GR" sz="1400" dirty="0">
                        <a:solidFill>
                          <a:schemeClr val="tx1"/>
                        </a:solidFill>
                      </a:endParaRPr>
                    </a:p>
                  </a:txBody>
                  <a:tcPr>
                    <a:solidFill>
                      <a:schemeClr val="bg2">
                        <a:lumMod val="90000"/>
                      </a:schemeClr>
                    </a:solidFill>
                  </a:tcPr>
                </a:tc>
                <a:tc>
                  <a:txBody>
                    <a:bodyPr/>
                    <a:lstStyle/>
                    <a:p>
                      <a:r>
                        <a:rPr lang="el-GR" sz="1400" dirty="0" smtClean="0">
                          <a:solidFill>
                            <a:schemeClr val="tx1"/>
                          </a:solidFill>
                        </a:rPr>
                        <a:t>6</a:t>
                      </a:r>
                      <a:endParaRPr lang="el-GR" sz="1400" dirty="0">
                        <a:solidFill>
                          <a:schemeClr val="tx1"/>
                        </a:solidFill>
                      </a:endParaRPr>
                    </a:p>
                  </a:txBody>
                  <a:tcPr>
                    <a:solidFill>
                      <a:schemeClr val="bg2">
                        <a:lumMod val="90000"/>
                      </a:schemeClr>
                    </a:solidFill>
                  </a:tcPr>
                </a:tc>
                <a:tc>
                  <a:txBody>
                    <a:bodyPr/>
                    <a:lstStyle/>
                    <a:p>
                      <a:r>
                        <a:rPr lang="el-GR" sz="1400" dirty="0" smtClean="0">
                          <a:solidFill>
                            <a:schemeClr val="tx1"/>
                          </a:solidFill>
                        </a:rPr>
                        <a:t>12</a:t>
                      </a:r>
                      <a:endParaRPr lang="el-GR" sz="1400" dirty="0">
                        <a:solidFill>
                          <a:schemeClr val="tx1"/>
                        </a:solidFill>
                      </a:endParaRPr>
                    </a:p>
                  </a:txBody>
                  <a:tcPr>
                    <a:solidFill>
                      <a:schemeClr val="bg2">
                        <a:lumMod val="90000"/>
                      </a:schemeClr>
                    </a:solidFill>
                  </a:tcPr>
                </a:tc>
                <a:tc>
                  <a:txBody>
                    <a:bodyPr/>
                    <a:lstStyle/>
                    <a:p>
                      <a:r>
                        <a:rPr lang="el-GR" sz="1400" dirty="0" smtClean="0">
                          <a:solidFill>
                            <a:schemeClr val="tx1"/>
                          </a:solidFill>
                        </a:rPr>
                        <a:t>15</a:t>
                      </a:r>
                      <a:endParaRPr lang="el-GR" sz="1400" dirty="0">
                        <a:solidFill>
                          <a:schemeClr val="tx1"/>
                        </a:solidFill>
                      </a:endParaRPr>
                    </a:p>
                  </a:txBody>
                  <a:tcPr>
                    <a:solidFill>
                      <a:schemeClr val="bg2">
                        <a:lumMod val="90000"/>
                      </a:schemeClr>
                    </a:solidFill>
                  </a:tcPr>
                </a:tc>
                <a:tc>
                  <a:txBody>
                    <a:bodyPr/>
                    <a:lstStyle/>
                    <a:p>
                      <a:r>
                        <a:rPr lang="el-GR" sz="1400" dirty="0" smtClean="0">
                          <a:solidFill>
                            <a:schemeClr val="tx1"/>
                          </a:solidFill>
                        </a:rPr>
                        <a:t>21</a:t>
                      </a:r>
                      <a:endParaRPr lang="el-GR" sz="1400" dirty="0">
                        <a:solidFill>
                          <a:schemeClr val="tx1"/>
                        </a:solidFill>
                      </a:endParaRPr>
                    </a:p>
                  </a:txBody>
                  <a:tcPr>
                    <a:solidFill>
                      <a:schemeClr val="bg2">
                        <a:lumMod val="90000"/>
                      </a:schemeClr>
                    </a:solidFill>
                  </a:tcPr>
                </a:tc>
                <a:tc>
                  <a:txBody>
                    <a:bodyPr/>
                    <a:lstStyle/>
                    <a:p>
                      <a:r>
                        <a:rPr lang="el-GR" sz="1400" dirty="0" smtClean="0">
                          <a:solidFill>
                            <a:schemeClr val="tx1"/>
                          </a:solidFill>
                        </a:rPr>
                        <a:t>4</a:t>
                      </a:r>
                      <a:endParaRPr lang="el-GR" sz="1400" dirty="0">
                        <a:solidFill>
                          <a:schemeClr val="tx1"/>
                        </a:solidFill>
                      </a:endParaRPr>
                    </a:p>
                  </a:txBody>
                  <a:tcPr>
                    <a:solidFill>
                      <a:schemeClr val="bg2">
                        <a:lumMod val="90000"/>
                      </a:schemeClr>
                    </a:solidFill>
                  </a:tcPr>
                </a:tc>
                <a:tc>
                  <a:txBody>
                    <a:bodyPr/>
                    <a:lstStyle/>
                    <a:p>
                      <a:r>
                        <a:rPr lang="el-GR" sz="1400" dirty="0" smtClean="0">
                          <a:solidFill>
                            <a:schemeClr val="tx1"/>
                          </a:solidFill>
                        </a:rPr>
                        <a:t>7</a:t>
                      </a:r>
                      <a:endParaRPr lang="el-GR" sz="1400" dirty="0">
                        <a:solidFill>
                          <a:schemeClr val="tx1"/>
                        </a:solidFill>
                      </a:endParaRPr>
                    </a:p>
                  </a:txBody>
                  <a:tcPr>
                    <a:solidFill>
                      <a:schemeClr val="bg2">
                        <a:lumMod val="90000"/>
                      </a:schemeClr>
                    </a:solidFill>
                  </a:tcPr>
                </a:tc>
                <a:tc>
                  <a:txBody>
                    <a:bodyPr/>
                    <a:lstStyle/>
                    <a:p>
                      <a:r>
                        <a:rPr lang="el-GR" sz="1400" dirty="0" smtClean="0">
                          <a:solidFill>
                            <a:schemeClr val="tx1"/>
                          </a:solidFill>
                        </a:rPr>
                        <a:t>10</a:t>
                      </a:r>
                      <a:endParaRPr lang="el-GR" sz="1400" dirty="0">
                        <a:solidFill>
                          <a:schemeClr val="tx1"/>
                        </a:solidFill>
                      </a:endParaRPr>
                    </a:p>
                  </a:txBody>
                  <a:tcPr>
                    <a:solidFill>
                      <a:schemeClr val="bg2">
                        <a:lumMod val="90000"/>
                      </a:schemeClr>
                    </a:solidFill>
                  </a:tcPr>
                </a:tc>
                <a:tc>
                  <a:txBody>
                    <a:bodyPr/>
                    <a:lstStyle/>
                    <a:p>
                      <a:r>
                        <a:rPr lang="el-GR" sz="1400" dirty="0" smtClean="0">
                          <a:solidFill>
                            <a:schemeClr val="tx1"/>
                          </a:solidFill>
                        </a:rPr>
                        <a:t>13</a:t>
                      </a:r>
                      <a:endParaRPr lang="el-GR" sz="1400" dirty="0">
                        <a:solidFill>
                          <a:schemeClr val="tx1"/>
                        </a:solidFill>
                      </a:endParaRPr>
                    </a:p>
                  </a:txBody>
                  <a:tcPr>
                    <a:solidFill>
                      <a:schemeClr val="bg2">
                        <a:lumMod val="90000"/>
                      </a:schemeClr>
                    </a:solidFill>
                  </a:tcPr>
                </a:tc>
              </a:tr>
            </a:tbl>
          </a:graphicData>
        </a:graphic>
      </p:graphicFrame>
      <p:grpSp>
        <p:nvGrpSpPr>
          <p:cNvPr id="35" name="34 - Ομάδα"/>
          <p:cNvGrpSpPr/>
          <p:nvPr/>
        </p:nvGrpSpPr>
        <p:grpSpPr>
          <a:xfrm>
            <a:off x="1571604" y="2857496"/>
            <a:ext cx="5643602" cy="2428892"/>
            <a:chOff x="1500166" y="2643182"/>
            <a:chExt cx="5643602" cy="2428892"/>
          </a:xfrm>
        </p:grpSpPr>
        <p:sp>
          <p:nvSpPr>
            <p:cNvPr id="6" name="5 - Έλλειψη"/>
            <p:cNvSpPr/>
            <p:nvPr/>
          </p:nvSpPr>
          <p:spPr>
            <a:xfrm>
              <a:off x="4122961" y="2643182"/>
              <a:ext cx="863088"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14</a:t>
              </a:r>
              <a:endParaRPr lang="el-GR" sz="1400" dirty="0">
                <a:solidFill>
                  <a:schemeClr val="tx1"/>
                </a:solidFill>
              </a:endParaRPr>
            </a:p>
          </p:txBody>
        </p:sp>
        <p:sp>
          <p:nvSpPr>
            <p:cNvPr id="7" name="6 - Έλλειψη"/>
            <p:cNvSpPr/>
            <p:nvPr/>
          </p:nvSpPr>
          <p:spPr>
            <a:xfrm>
              <a:off x="1857356" y="3929066"/>
              <a:ext cx="863088"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6</a:t>
              </a:r>
              <a:endParaRPr lang="el-GR" sz="1400" dirty="0">
                <a:solidFill>
                  <a:schemeClr val="tx1"/>
                </a:solidFill>
              </a:endParaRPr>
            </a:p>
          </p:txBody>
        </p:sp>
        <p:sp>
          <p:nvSpPr>
            <p:cNvPr id="8" name="7 - Έλλειψη"/>
            <p:cNvSpPr/>
            <p:nvPr/>
          </p:nvSpPr>
          <p:spPr>
            <a:xfrm>
              <a:off x="2828330" y="3214686"/>
              <a:ext cx="863088"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8</a:t>
              </a:r>
              <a:endParaRPr lang="el-GR" sz="1400" dirty="0">
                <a:solidFill>
                  <a:schemeClr val="tx1"/>
                </a:solidFill>
              </a:endParaRPr>
            </a:p>
          </p:txBody>
        </p:sp>
        <p:sp>
          <p:nvSpPr>
            <p:cNvPr id="9" name="8 - Έλλειψη"/>
            <p:cNvSpPr/>
            <p:nvPr/>
          </p:nvSpPr>
          <p:spPr>
            <a:xfrm>
              <a:off x="5417593" y="3214686"/>
              <a:ext cx="863088"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17</a:t>
              </a:r>
              <a:endParaRPr lang="el-GR" sz="1400" dirty="0">
                <a:solidFill>
                  <a:schemeClr val="tx1"/>
                </a:solidFill>
              </a:endParaRPr>
            </a:p>
          </p:txBody>
        </p:sp>
        <p:sp>
          <p:nvSpPr>
            <p:cNvPr id="10" name="9 - Έλλειψη"/>
            <p:cNvSpPr/>
            <p:nvPr/>
          </p:nvSpPr>
          <p:spPr>
            <a:xfrm>
              <a:off x="3583531" y="3929066"/>
              <a:ext cx="863088"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12</a:t>
              </a:r>
              <a:endParaRPr lang="el-GR" sz="1400" dirty="0">
                <a:solidFill>
                  <a:schemeClr val="tx1"/>
                </a:solidFill>
              </a:endParaRPr>
            </a:p>
          </p:txBody>
        </p:sp>
        <p:sp>
          <p:nvSpPr>
            <p:cNvPr id="11" name="10 - Έλλειψη"/>
            <p:cNvSpPr/>
            <p:nvPr/>
          </p:nvSpPr>
          <p:spPr>
            <a:xfrm>
              <a:off x="4770277" y="3857628"/>
              <a:ext cx="863088"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15</a:t>
              </a:r>
              <a:endParaRPr lang="el-GR" sz="1400" dirty="0">
                <a:solidFill>
                  <a:schemeClr val="tx1"/>
                </a:solidFill>
              </a:endParaRPr>
            </a:p>
          </p:txBody>
        </p:sp>
        <p:sp>
          <p:nvSpPr>
            <p:cNvPr id="12" name="11 - Έλλειψη"/>
            <p:cNvSpPr/>
            <p:nvPr/>
          </p:nvSpPr>
          <p:spPr>
            <a:xfrm>
              <a:off x="6280680" y="3857628"/>
              <a:ext cx="863088"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21</a:t>
              </a:r>
              <a:endParaRPr lang="el-GR" sz="1400" dirty="0">
                <a:solidFill>
                  <a:schemeClr val="tx1"/>
                </a:solidFill>
              </a:endParaRPr>
            </a:p>
          </p:txBody>
        </p:sp>
        <p:sp>
          <p:nvSpPr>
            <p:cNvPr id="13" name="12 - Έλλειψη"/>
            <p:cNvSpPr/>
            <p:nvPr/>
          </p:nvSpPr>
          <p:spPr>
            <a:xfrm>
              <a:off x="4286248" y="4643446"/>
              <a:ext cx="714380"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13</a:t>
              </a:r>
              <a:endParaRPr lang="el-GR" sz="1400" dirty="0">
                <a:solidFill>
                  <a:schemeClr val="tx1"/>
                </a:solidFill>
              </a:endParaRPr>
            </a:p>
          </p:txBody>
        </p:sp>
        <p:cxnSp>
          <p:nvCxnSpPr>
            <p:cNvPr id="15" name="14 - Ευθύγραμμο βέλος σύνδεσης"/>
            <p:cNvCxnSpPr>
              <a:stCxn id="6" idx="3"/>
              <a:endCxn id="8" idx="7"/>
            </p:cNvCxnSpPr>
            <p:nvPr/>
          </p:nvCxnSpPr>
          <p:spPr>
            <a:xfrm rot="5400000">
              <a:off x="3772980" y="2801080"/>
              <a:ext cx="268418" cy="6843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15 - Ευθύγραμμο βέλος σύνδεσης"/>
            <p:cNvCxnSpPr>
              <a:stCxn id="8" idx="3"/>
            </p:cNvCxnSpPr>
            <p:nvPr/>
          </p:nvCxnSpPr>
          <p:spPr>
            <a:xfrm rot="5400000">
              <a:off x="2555439" y="3529777"/>
              <a:ext cx="348523" cy="4500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16 - Ευθύγραμμο βέλος σύνδεσης"/>
            <p:cNvCxnSpPr>
              <a:stCxn id="9" idx="3"/>
            </p:cNvCxnSpPr>
            <p:nvPr/>
          </p:nvCxnSpPr>
          <p:spPr>
            <a:xfrm rot="5400000">
              <a:off x="5342250" y="3655887"/>
              <a:ext cx="277085" cy="1263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17 - Ευθύγραμμο βέλος σύνδεσης"/>
            <p:cNvCxnSpPr>
              <a:stCxn id="9" idx="5"/>
            </p:cNvCxnSpPr>
            <p:nvPr/>
          </p:nvCxnSpPr>
          <p:spPr>
            <a:xfrm rot="16200000" flipH="1">
              <a:off x="6186826" y="3548000"/>
              <a:ext cx="277085" cy="3421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18 - Ευθύγραμμο βέλος σύνδεσης"/>
            <p:cNvCxnSpPr>
              <a:endCxn id="13" idx="0"/>
            </p:cNvCxnSpPr>
            <p:nvPr/>
          </p:nvCxnSpPr>
          <p:spPr>
            <a:xfrm>
              <a:off x="4196874" y="4357694"/>
              <a:ext cx="446564"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19 - Ευθύγραμμο βέλος σύνδεσης"/>
            <p:cNvCxnSpPr>
              <a:endCxn id="25" idx="0"/>
            </p:cNvCxnSpPr>
            <p:nvPr/>
          </p:nvCxnSpPr>
          <p:spPr>
            <a:xfrm rot="5400000">
              <a:off x="3500430" y="4357694"/>
              <a:ext cx="285752"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20 - Ευθύγραμμο βέλος σύνδεσης"/>
            <p:cNvCxnSpPr>
              <a:stCxn id="8" idx="5"/>
            </p:cNvCxnSpPr>
            <p:nvPr/>
          </p:nvCxnSpPr>
          <p:spPr>
            <a:xfrm rot="16200000" flipH="1">
              <a:off x="3507901" y="3637662"/>
              <a:ext cx="348523" cy="2342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21 - Ευθύγραμμο βέλος σύνδεσης"/>
            <p:cNvCxnSpPr>
              <a:stCxn id="6" idx="5"/>
              <a:endCxn id="9" idx="1"/>
            </p:cNvCxnSpPr>
            <p:nvPr/>
          </p:nvCxnSpPr>
          <p:spPr>
            <a:xfrm rot="16200000" flipH="1">
              <a:off x="5067612" y="2801080"/>
              <a:ext cx="268418" cy="6843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22 - Έλλειψη"/>
            <p:cNvSpPr/>
            <p:nvPr/>
          </p:nvSpPr>
          <p:spPr>
            <a:xfrm>
              <a:off x="1500166" y="457200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4</a:t>
              </a:r>
              <a:endParaRPr lang="el-GR" sz="1400" dirty="0">
                <a:solidFill>
                  <a:schemeClr val="tx1"/>
                </a:solidFill>
              </a:endParaRPr>
            </a:p>
          </p:txBody>
        </p:sp>
        <p:sp>
          <p:nvSpPr>
            <p:cNvPr id="24" name="23 - Έλλειψη"/>
            <p:cNvSpPr/>
            <p:nvPr/>
          </p:nvSpPr>
          <p:spPr>
            <a:xfrm>
              <a:off x="2357422" y="457200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7</a:t>
              </a:r>
              <a:endParaRPr lang="el-GR" sz="1400" dirty="0">
                <a:solidFill>
                  <a:schemeClr val="tx1"/>
                </a:solidFill>
              </a:endParaRPr>
            </a:p>
          </p:txBody>
        </p:sp>
        <p:sp>
          <p:nvSpPr>
            <p:cNvPr id="25" name="24 - Έλλειψη"/>
            <p:cNvSpPr/>
            <p:nvPr/>
          </p:nvSpPr>
          <p:spPr>
            <a:xfrm>
              <a:off x="3214678" y="464344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10</a:t>
              </a:r>
              <a:endParaRPr lang="el-GR" sz="1400" dirty="0">
                <a:solidFill>
                  <a:schemeClr val="tx1"/>
                </a:solidFill>
              </a:endParaRPr>
            </a:p>
          </p:txBody>
        </p:sp>
        <p:cxnSp>
          <p:nvCxnSpPr>
            <p:cNvPr id="31" name="30 - Ευθύγραμμο βέλος σύνδεσης"/>
            <p:cNvCxnSpPr/>
            <p:nvPr/>
          </p:nvCxnSpPr>
          <p:spPr>
            <a:xfrm rot="5400000">
              <a:off x="1785918" y="4286256"/>
              <a:ext cx="285752"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31 - Ευθύγραμμο βέλος σύνδεσης"/>
            <p:cNvCxnSpPr>
              <a:endCxn id="24" idx="0"/>
            </p:cNvCxnSpPr>
            <p:nvPr/>
          </p:nvCxnSpPr>
          <p:spPr>
            <a:xfrm rot="16200000" flipH="1">
              <a:off x="2428860" y="4357694"/>
              <a:ext cx="214314"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34" name="33 - TextBox"/>
          <p:cNvSpPr txBox="1"/>
          <p:nvPr/>
        </p:nvSpPr>
        <p:spPr>
          <a:xfrm>
            <a:off x="285720" y="2143116"/>
            <a:ext cx="3532377" cy="369332"/>
          </a:xfrm>
          <a:prstGeom prst="rect">
            <a:avLst/>
          </a:prstGeom>
          <a:noFill/>
        </p:spPr>
        <p:txBody>
          <a:bodyPr wrap="none" rtlCol="0">
            <a:spAutoFit/>
          </a:bodyPr>
          <a:lstStyle/>
          <a:p>
            <a:r>
              <a:rPr lang="el-GR" dirty="0" smtClean="0"/>
              <a:t>Ο Πίνακας δεν είναι ταξινομημένος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4"/>
                                        </p:tgtEl>
                                        <p:attrNameLst>
                                          <p:attrName>style.visibility</p:attrName>
                                        </p:attrNameLst>
                                      </p:cBhvr>
                                      <p:to>
                                        <p:strVal val="visible"/>
                                      </p:to>
                                    </p:set>
                                    <p:anim calcmode="lin" valueType="num">
                                      <p:cBhvr additive="base">
                                        <p:cTn id="25" dur="500" fill="hold"/>
                                        <p:tgtEl>
                                          <p:spTgt spid="34"/>
                                        </p:tgtEl>
                                        <p:attrNameLst>
                                          <p:attrName>ppt_x</p:attrName>
                                        </p:attrNameLst>
                                      </p:cBhvr>
                                      <p:tavLst>
                                        <p:tav tm="0">
                                          <p:val>
                                            <p:strVal val="#ppt_x"/>
                                          </p:val>
                                        </p:tav>
                                        <p:tav tm="100000">
                                          <p:val>
                                            <p:strVal val="#ppt_x"/>
                                          </p:val>
                                        </p:tav>
                                      </p:tavLst>
                                    </p:anim>
                                    <p:anim calcmode="lin" valueType="num">
                                      <p:cBhvr additive="base">
                                        <p:cTn id="26"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5"/>
                                        </p:tgtEl>
                                        <p:attrNameLst>
                                          <p:attrName>style.visibility</p:attrName>
                                        </p:attrNameLst>
                                      </p:cBhvr>
                                      <p:to>
                                        <p:strVal val="visible"/>
                                      </p:to>
                                    </p:set>
                                    <p:anim calcmode="lin" valueType="num">
                                      <p:cBhvr additive="base">
                                        <p:cTn id="31" dur="500" fill="hold"/>
                                        <p:tgtEl>
                                          <p:spTgt spid="35"/>
                                        </p:tgtEl>
                                        <p:attrNameLst>
                                          <p:attrName>ppt_x</p:attrName>
                                        </p:attrNameLst>
                                      </p:cBhvr>
                                      <p:tavLst>
                                        <p:tav tm="0">
                                          <p:val>
                                            <p:strVal val="#ppt_x"/>
                                          </p:val>
                                        </p:tav>
                                        <p:tav tm="100000">
                                          <p:val>
                                            <p:strVal val="#ppt_x"/>
                                          </p:val>
                                        </p:tav>
                                      </p:tavLst>
                                    </p:anim>
                                    <p:anim calcmode="lin" valueType="num">
                                      <p:cBhvr additive="base">
                                        <p:cTn id="32"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1"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gtEl>
                                        <p:attrNameLst>
                                          <p:attrName>style.visibility</p:attrName>
                                        </p:attrNameLst>
                                      </p:cBhvr>
                                      <p:to>
                                        <p:strVal val="visible"/>
                                      </p:to>
                                    </p:set>
                                    <p:anim calcmode="lin" valueType="num">
                                      <p:cBhvr additive="base">
                                        <p:cTn id="43" dur="500" fill="hold"/>
                                        <p:tgtEl>
                                          <p:spTgt spid="4"/>
                                        </p:tgtEl>
                                        <p:attrNameLst>
                                          <p:attrName>ppt_x</p:attrName>
                                        </p:attrNameLst>
                                      </p:cBhvr>
                                      <p:tavLst>
                                        <p:tav tm="0">
                                          <p:val>
                                            <p:strVal val="#ppt_x"/>
                                          </p:val>
                                        </p:tav>
                                        <p:tav tm="100000">
                                          <p:val>
                                            <p:strVal val="#ppt_x"/>
                                          </p:val>
                                        </p:tav>
                                      </p:tavLst>
                                    </p:anim>
                                    <p:anim calcmode="lin" valueType="num">
                                      <p:cBhvr additive="base">
                                        <p:cTn id="4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1" nodeType="clickEffect">
                                  <p:stCondLst>
                                    <p:cond delay="0"/>
                                  </p:stCondLst>
                                  <p:childTnLst>
                                    <p:set>
                                      <p:cBhvr>
                                        <p:cTn id="48" dur="1" fill="hold">
                                          <p:stCondLst>
                                            <p:cond delay="0"/>
                                          </p:stCondLst>
                                        </p:cTn>
                                        <p:tgtEl>
                                          <p:spTgt spid="34"/>
                                        </p:tgtEl>
                                        <p:attrNameLst>
                                          <p:attrName>style.visibility</p:attrName>
                                        </p:attrNameLst>
                                      </p:cBhvr>
                                      <p:to>
                                        <p:strVal val="visible"/>
                                      </p:to>
                                    </p:set>
                                    <p:anim calcmode="lin" valueType="num">
                                      <p:cBhvr additive="base">
                                        <p:cTn id="49" dur="500" fill="hold"/>
                                        <p:tgtEl>
                                          <p:spTgt spid="34"/>
                                        </p:tgtEl>
                                        <p:attrNameLst>
                                          <p:attrName>ppt_x</p:attrName>
                                        </p:attrNameLst>
                                      </p:cBhvr>
                                      <p:tavLst>
                                        <p:tav tm="0">
                                          <p:val>
                                            <p:strVal val="#ppt_x"/>
                                          </p:val>
                                        </p:tav>
                                        <p:tav tm="100000">
                                          <p:val>
                                            <p:strVal val="#ppt_x"/>
                                          </p:val>
                                        </p:tav>
                                      </p:tavLst>
                                    </p:anim>
                                    <p:anim calcmode="lin" valueType="num">
                                      <p:cBhvr additive="base">
                                        <p:cTn id="50"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5"/>
                                        </p:tgtEl>
                                        <p:attrNameLst>
                                          <p:attrName>style.visibility</p:attrName>
                                        </p:attrNameLst>
                                      </p:cBhvr>
                                      <p:to>
                                        <p:strVal val="visible"/>
                                      </p:to>
                                    </p:set>
                                    <p:anim calcmode="lin" valueType="num">
                                      <p:cBhvr additive="base">
                                        <p:cTn id="55" dur="500" fill="hold"/>
                                        <p:tgtEl>
                                          <p:spTgt spid="35"/>
                                        </p:tgtEl>
                                        <p:attrNameLst>
                                          <p:attrName>ppt_x</p:attrName>
                                        </p:attrNameLst>
                                      </p:cBhvr>
                                      <p:tavLst>
                                        <p:tav tm="0">
                                          <p:val>
                                            <p:strVal val="#ppt_x"/>
                                          </p:val>
                                        </p:tav>
                                        <p:tav tm="100000">
                                          <p:val>
                                            <p:strVal val="#ppt_x"/>
                                          </p:val>
                                        </p:tav>
                                      </p:tavLst>
                                    </p:anim>
                                    <p:anim calcmode="lin" valueType="num">
                                      <p:cBhvr additive="base">
                                        <p:cTn id="56"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4" grpId="0"/>
      <p:bldP spid="34" grpId="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Πίνακας"/>
          <p:cNvGraphicFramePr>
            <a:graphicFrameLocks noGrp="1"/>
          </p:cNvGraphicFramePr>
          <p:nvPr/>
        </p:nvGraphicFramePr>
        <p:xfrm>
          <a:off x="2285984" y="1643050"/>
          <a:ext cx="4491735" cy="428628"/>
        </p:xfrm>
        <a:graphic>
          <a:graphicData uri="http://schemas.openxmlformats.org/drawingml/2006/table">
            <a:tbl>
              <a:tblPr firstRow="1" bandRow="1">
                <a:tableStyleId>{5C22544A-7EE6-4342-B048-85BDC9FD1C3A}</a:tableStyleId>
              </a:tblPr>
              <a:tblGrid>
                <a:gridCol w="371672"/>
                <a:gridCol w="371672"/>
                <a:gridCol w="446006"/>
                <a:gridCol w="371672"/>
                <a:gridCol w="371672"/>
                <a:gridCol w="439523"/>
                <a:gridCol w="381055"/>
                <a:gridCol w="443101"/>
                <a:gridCol w="406713"/>
                <a:gridCol w="410965"/>
                <a:gridCol w="477684"/>
              </a:tblGrid>
              <a:tr h="428628">
                <a:tc>
                  <a:txBody>
                    <a:bodyPr/>
                    <a:lstStyle/>
                    <a:p>
                      <a:r>
                        <a:rPr lang="el-GR" sz="1400" dirty="0" smtClean="0">
                          <a:solidFill>
                            <a:srgbClr val="7030A0"/>
                          </a:solidFill>
                        </a:rPr>
                        <a:t>4</a:t>
                      </a:r>
                      <a:endParaRPr lang="el-GR" sz="1400" dirty="0">
                        <a:solidFill>
                          <a:srgbClr val="7030A0"/>
                        </a:solidFill>
                      </a:endParaRPr>
                    </a:p>
                  </a:txBody>
                  <a:tcPr>
                    <a:solidFill>
                      <a:schemeClr val="bg2">
                        <a:lumMod val="90000"/>
                      </a:schemeClr>
                    </a:solidFill>
                  </a:tcPr>
                </a:tc>
                <a:tc>
                  <a:txBody>
                    <a:bodyPr/>
                    <a:lstStyle/>
                    <a:p>
                      <a:r>
                        <a:rPr lang="el-GR" sz="1400" dirty="0" smtClean="0">
                          <a:solidFill>
                            <a:schemeClr val="tx1"/>
                          </a:solidFill>
                        </a:rPr>
                        <a:t>6</a:t>
                      </a:r>
                      <a:endParaRPr lang="el-GR" sz="1400" dirty="0">
                        <a:solidFill>
                          <a:schemeClr val="tx1"/>
                        </a:solidFill>
                      </a:endParaRPr>
                    </a:p>
                  </a:txBody>
                  <a:tcPr>
                    <a:solidFill>
                      <a:schemeClr val="bg2">
                        <a:lumMod val="90000"/>
                      </a:schemeClr>
                    </a:solidFill>
                  </a:tcPr>
                </a:tc>
                <a:tc>
                  <a:txBody>
                    <a:bodyPr/>
                    <a:lstStyle/>
                    <a:p>
                      <a:r>
                        <a:rPr lang="el-GR" sz="1400" dirty="0" smtClean="0">
                          <a:solidFill>
                            <a:srgbClr val="00B050"/>
                          </a:solidFill>
                        </a:rPr>
                        <a:t>7</a:t>
                      </a:r>
                      <a:endParaRPr lang="el-GR" sz="1400" dirty="0">
                        <a:solidFill>
                          <a:srgbClr val="00B050"/>
                        </a:solidFill>
                      </a:endParaRPr>
                    </a:p>
                  </a:txBody>
                  <a:tcPr>
                    <a:solidFill>
                      <a:schemeClr val="bg2">
                        <a:lumMod val="90000"/>
                      </a:schemeClr>
                    </a:solidFill>
                  </a:tcPr>
                </a:tc>
                <a:tc>
                  <a:txBody>
                    <a:bodyPr/>
                    <a:lstStyle/>
                    <a:p>
                      <a:r>
                        <a:rPr lang="el-GR" sz="1400" dirty="0" smtClean="0">
                          <a:solidFill>
                            <a:schemeClr val="tx1"/>
                          </a:solidFill>
                        </a:rPr>
                        <a:t>8</a:t>
                      </a:r>
                      <a:endParaRPr lang="el-GR" sz="1400" dirty="0">
                        <a:solidFill>
                          <a:schemeClr val="tx1"/>
                        </a:solidFill>
                      </a:endParaRPr>
                    </a:p>
                  </a:txBody>
                  <a:tcPr>
                    <a:solidFill>
                      <a:schemeClr val="bg2">
                        <a:lumMod val="90000"/>
                      </a:schemeClr>
                    </a:solidFill>
                  </a:tcPr>
                </a:tc>
                <a:tc>
                  <a:txBody>
                    <a:bodyPr/>
                    <a:lstStyle/>
                    <a:p>
                      <a:r>
                        <a:rPr lang="el-GR" sz="1400" dirty="0" smtClean="0">
                          <a:solidFill>
                            <a:srgbClr val="7030A0"/>
                          </a:solidFill>
                        </a:rPr>
                        <a:t>10</a:t>
                      </a:r>
                      <a:endParaRPr lang="el-GR" sz="1400" dirty="0">
                        <a:solidFill>
                          <a:srgbClr val="7030A0"/>
                        </a:solidFill>
                      </a:endParaRPr>
                    </a:p>
                  </a:txBody>
                  <a:tcPr>
                    <a:solidFill>
                      <a:schemeClr val="bg2">
                        <a:lumMod val="90000"/>
                      </a:schemeClr>
                    </a:solidFill>
                  </a:tcPr>
                </a:tc>
                <a:tc>
                  <a:txBody>
                    <a:bodyPr/>
                    <a:lstStyle/>
                    <a:p>
                      <a:r>
                        <a:rPr lang="el-GR" sz="1400" dirty="0" smtClean="0">
                          <a:solidFill>
                            <a:srgbClr val="FF0000"/>
                          </a:solidFill>
                        </a:rPr>
                        <a:t>12</a:t>
                      </a:r>
                      <a:endParaRPr lang="el-GR" sz="1400" dirty="0">
                        <a:solidFill>
                          <a:srgbClr val="FF0000"/>
                        </a:solidFill>
                      </a:endParaRPr>
                    </a:p>
                  </a:txBody>
                  <a:tcPr>
                    <a:solidFill>
                      <a:schemeClr val="bg2">
                        <a:lumMod val="90000"/>
                      </a:schemeClr>
                    </a:solidFill>
                  </a:tcPr>
                </a:tc>
                <a:tc>
                  <a:txBody>
                    <a:bodyPr/>
                    <a:lstStyle/>
                    <a:p>
                      <a:r>
                        <a:rPr lang="el-GR" sz="1400" dirty="0" smtClean="0">
                          <a:solidFill>
                            <a:srgbClr val="7030A0"/>
                          </a:solidFill>
                        </a:rPr>
                        <a:t>13</a:t>
                      </a:r>
                      <a:endParaRPr lang="el-GR" sz="1400" dirty="0">
                        <a:solidFill>
                          <a:srgbClr val="7030A0"/>
                        </a:solidFill>
                      </a:endParaRPr>
                    </a:p>
                  </a:txBody>
                  <a:tcPr>
                    <a:solidFill>
                      <a:schemeClr val="bg2">
                        <a:lumMod val="90000"/>
                      </a:schemeClr>
                    </a:solidFill>
                  </a:tcPr>
                </a:tc>
                <a:tc>
                  <a:txBody>
                    <a:bodyPr/>
                    <a:lstStyle/>
                    <a:p>
                      <a:r>
                        <a:rPr lang="el-GR" sz="1400" dirty="0" smtClean="0">
                          <a:solidFill>
                            <a:schemeClr val="tx1"/>
                          </a:solidFill>
                        </a:rPr>
                        <a:t>14</a:t>
                      </a:r>
                      <a:endParaRPr lang="el-GR" sz="1400" dirty="0">
                        <a:solidFill>
                          <a:schemeClr val="tx1"/>
                        </a:solidFill>
                      </a:endParaRPr>
                    </a:p>
                  </a:txBody>
                  <a:tcPr>
                    <a:solidFill>
                      <a:schemeClr val="bg2">
                        <a:lumMod val="90000"/>
                      </a:schemeClr>
                    </a:solidFill>
                  </a:tcPr>
                </a:tc>
                <a:tc>
                  <a:txBody>
                    <a:bodyPr/>
                    <a:lstStyle/>
                    <a:p>
                      <a:r>
                        <a:rPr lang="el-GR" sz="1400" dirty="0" smtClean="0">
                          <a:solidFill>
                            <a:srgbClr val="00B050"/>
                          </a:solidFill>
                        </a:rPr>
                        <a:t>15</a:t>
                      </a:r>
                      <a:endParaRPr lang="el-GR" sz="1400" dirty="0">
                        <a:solidFill>
                          <a:srgbClr val="00B050"/>
                        </a:solidFill>
                      </a:endParaRPr>
                    </a:p>
                  </a:txBody>
                  <a:tcPr>
                    <a:solidFill>
                      <a:schemeClr val="bg2">
                        <a:lumMod val="90000"/>
                      </a:schemeClr>
                    </a:solidFill>
                  </a:tcPr>
                </a:tc>
                <a:tc>
                  <a:txBody>
                    <a:bodyPr/>
                    <a:lstStyle/>
                    <a:p>
                      <a:r>
                        <a:rPr lang="el-GR" sz="1400" dirty="0" smtClean="0">
                          <a:solidFill>
                            <a:schemeClr val="tx1"/>
                          </a:solidFill>
                        </a:rPr>
                        <a:t>17</a:t>
                      </a:r>
                      <a:endParaRPr lang="el-GR" sz="1400" dirty="0">
                        <a:solidFill>
                          <a:schemeClr val="tx1"/>
                        </a:solidFill>
                      </a:endParaRPr>
                    </a:p>
                  </a:txBody>
                  <a:tcPr>
                    <a:solidFill>
                      <a:schemeClr val="bg2">
                        <a:lumMod val="90000"/>
                      </a:schemeClr>
                    </a:solidFill>
                  </a:tcPr>
                </a:tc>
                <a:tc>
                  <a:txBody>
                    <a:bodyPr/>
                    <a:lstStyle/>
                    <a:p>
                      <a:r>
                        <a:rPr lang="el-GR" sz="1400" dirty="0" smtClean="0">
                          <a:solidFill>
                            <a:srgbClr val="7030A0"/>
                          </a:solidFill>
                        </a:rPr>
                        <a:t>21</a:t>
                      </a:r>
                      <a:endParaRPr lang="el-GR" sz="1400" dirty="0">
                        <a:solidFill>
                          <a:srgbClr val="7030A0"/>
                        </a:solidFill>
                      </a:endParaRPr>
                    </a:p>
                  </a:txBody>
                  <a:tcPr>
                    <a:solidFill>
                      <a:schemeClr val="bg2">
                        <a:lumMod val="90000"/>
                      </a:schemeClr>
                    </a:solidFill>
                  </a:tcPr>
                </a:tc>
              </a:tr>
            </a:tbl>
          </a:graphicData>
        </a:graphic>
      </p:graphicFrame>
      <p:grpSp>
        <p:nvGrpSpPr>
          <p:cNvPr id="34" name="33 - Ομάδα"/>
          <p:cNvGrpSpPr/>
          <p:nvPr/>
        </p:nvGrpSpPr>
        <p:grpSpPr>
          <a:xfrm>
            <a:off x="714348" y="2000240"/>
            <a:ext cx="7215238" cy="4214842"/>
            <a:chOff x="714348" y="2000240"/>
            <a:chExt cx="7215238" cy="4214842"/>
          </a:xfrm>
        </p:grpSpPr>
        <p:sp>
          <p:nvSpPr>
            <p:cNvPr id="5" name="4 - Έλλειψη"/>
            <p:cNvSpPr/>
            <p:nvPr/>
          </p:nvSpPr>
          <p:spPr>
            <a:xfrm>
              <a:off x="714348" y="2000240"/>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4</a:t>
              </a:r>
              <a:endParaRPr lang="el-GR" sz="1400" dirty="0">
                <a:solidFill>
                  <a:schemeClr val="tx1"/>
                </a:solidFill>
              </a:endParaRPr>
            </a:p>
          </p:txBody>
        </p:sp>
        <p:sp>
          <p:nvSpPr>
            <p:cNvPr id="6" name="5 - Έλλειψη"/>
            <p:cNvSpPr/>
            <p:nvPr/>
          </p:nvSpPr>
          <p:spPr>
            <a:xfrm>
              <a:off x="1357290" y="242886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6</a:t>
              </a:r>
              <a:endParaRPr lang="el-GR" sz="1400" dirty="0">
                <a:solidFill>
                  <a:schemeClr val="tx1"/>
                </a:solidFill>
              </a:endParaRPr>
            </a:p>
          </p:txBody>
        </p:sp>
        <p:sp>
          <p:nvSpPr>
            <p:cNvPr id="7" name="6 - Έλλειψη"/>
            <p:cNvSpPr/>
            <p:nvPr/>
          </p:nvSpPr>
          <p:spPr>
            <a:xfrm>
              <a:off x="2071670" y="278605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7</a:t>
              </a:r>
              <a:endParaRPr lang="el-GR" sz="1400" dirty="0">
                <a:solidFill>
                  <a:schemeClr val="tx1"/>
                </a:solidFill>
              </a:endParaRPr>
            </a:p>
          </p:txBody>
        </p:sp>
        <p:sp>
          <p:nvSpPr>
            <p:cNvPr id="8" name="7 - Έλλειψη"/>
            <p:cNvSpPr/>
            <p:nvPr/>
          </p:nvSpPr>
          <p:spPr>
            <a:xfrm>
              <a:off x="4071934" y="385762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12</a:t>
              </a:r>
              <a:endParaRPr lang="el-GR" sz="1400" dirty="0">
                <a:solidFill>
                  <a:schemeClr val="tx1"/>
                </a:solidFill>
              </a:endParaRPr>
            </a:p>
          </p:txBody>
        </p:sp>
        <p:sp>
          <p:nvSpPr>
            <p:cNvPr id="9" name="8 - Έλλειψη"/>
            <p:cNvSpPr/>
            <p:nvPr/>
          </p:nvSpPr>
          <p:spPr>
            <a:xfrm>
              <a:off x="3428992" y="3429000"/>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10</a:t>
              </a:r>
              <a:endParaRPr lang="el-GR" sz="1400" dirty="0">
                <a:solidFill>
                  <a:schemeClr val="tx1"/>
                </a:solidFill>
              </a:endParaRPr>
            </a:p>
          </p:txBody>
        </p:sp>
        <p:sp>
          <p:nvSpPr>
            <p:cNvPr id="10" name="9 - Έλλειψη"/>
            <p:cNvSpPr/>
            <p:nvPr/>
          </p:nvSpPr>
          <p:spPr>
            <a:xfrm>
              <a:off x="2714612" y="314324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8</a:t>
              </a:r>
              <a:endParaRPr lang="el-GR" sz="1400" dirty="0">
                <a:solidFill>
                  <a:schemeClr val="tx1"/>
                </a:solidFill>
              </a:endParaRPr>
            </a:p>
          </p:txBody>
        </p:sp>
        <p:sp>
          <p:nvSpPr>
            <p:cNvPr id="11" name="10 - Έλλειψη"/>
            <p:cNvSpPr/>
            <p:nvPr/>
          </p:nvSpPr>
          <p:spPr>
            <a:xfrm>
              <a:off x="5429256" y="457200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14</a:t>
              </a:r>
              <a:endParaRPr lang="el-GR" sz="1400" dirty="0">
                <a:solidFill>
                  <a:schemeClr val="tx1"/>
                </a:solidFill>
              </a:endParaRPr>
            </a:p>
          </p:txBody>
        </p:sp>
        <p:sp>
          <p:nvSpPr>
            <p:cNvPr id="12" name="11 - Έλλειψη"/>
            <p:cNvSpPr/>
            <p:nvPr/>
          </p:nvSpPr>
          <p:spPr>
            <a:xfrm>
              <a:off x="4786314" y="4143380"/>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13</a:t>
              </a:r>
              <a:endParaRPr lang="el-GR" sz="1400" dirty="0">
                <a:solidFill>
                  <a:schemeClr val="tx1"/>
                </a:solidFill>
              </a:endParaRPr>
            </a:p>
          </p:txBody>
        </p:sp>
        <p:sp>
          <p:nvSpPr>
            <p:cNvPr id="13" name="12 - Έλλειψη"/>
            <p:cNvSpPr/>
            <p:nvPr/>
          </p:nvSpPr>
          <p:spPr>
            <a:xfrm>
              <a:off x="6143636" y="492919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15</a:t>
              </a:r>
              <a:endParaRPr lang="el-GR" sz="1400" dirty="0">
                <a:solidFill>
                  <a:schemeClr val="tx1"/>
                </a:solidFill>
              </a:endParaRPr>
            </a:p>
          </p:txBody>
        </p:sp>
        <p:sp>
          <p:nvSpPr>
            <p:cNvPr id="14" name="13 - Έλλειψη"/>
            <p:cNvSpPr/>
            <p:nvPr/>
          </p:nvSpPr>
          <p:spPr>
            <a:xfrm>
              <a:off x="7358082" y="5786454"/>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21</a:t>
              </a:r>
              <a:endParaRPr lang="el-GR" sz="1400" dirty="0">
                <a:solidFill>
                  <a:schemeClr val="tx1"/>
                </a:solidFill>
              </a:endParaRPr>
            </a:p>
          </p:txBody>
        </p:sp>
        <p:sp>
          <p:nvSpPr>
            <p:cNvPr id="15" name="14 - Έλλειψη"/>
            <p:cNvSpPr/>
            <p:nvPr/>
          </p:nvSpPr>
          <p:spPr>
            <a:xfrm>
              <a:off x="6786578" y="535782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17</a:t>
              </a:r>
              <a:endParaRPr lang="el-GR" sz="1400" dirty="0">
                <a:solidFill>
                  <a:schemeClr val="tx1"/>
                </a:solidFill>
              </a:endParaRPr>
            </a:p>
          </p:txBody>
        </p:sp>
        <p:cxnSp>
          <p:nvCxnSpPr>
            <p:cNvPr id="17" name="16 - Ευθύγραμμο βέλος σύνδεσης"/>
            <p:cNvCxnSpPr/>
            <p:nvPr/>
          </p:nvCxnSpPr>
          <p:spPr>
            <a:xfrm rot="16200000" flipH="1">
              <a:off x="1296314" y="2275530"/>
              <a:ext cx="205647" cy="2265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18 - Ευθύγραμμο βέλος σύνδεσης"/>
            <p:cNvCxnSpPr/>
            <p:nvPr/>
          </p:nvCxnSpPr>
          <p:spPr>
            <a:xfrm rot="16200000" flipH="1">
              <a:off x="1974975" y="2668439"/>
              <a:ext cx="134209" cy="2265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19 - Ευθύγραμμο βέλος σύνδεσης"/>
            <p:cNvCxnSpPr/>
            <p:nvPr/>
          </p:nvCxnSpPr>
          <p:spPr>
            <a:xfrm rot="16200000" flipH="1">
              <a:off x="7332825" y="5668835"/>
              <a:ext cx="134209" cy="2265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20 - Ευθύγραμμο βέλος σύνδεσης"/>
            <p:cNvCxnSpPr/>
            <p:nvPr/>
          </p:nvCxnSpPr>
          <p:spPr>
            <a:xfrm rot="16200000" flipH="1">
              <a:off x="6689883" y="5240207"/>
              <a:ext cx="134209" cy="2265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21 - Ευθύγραμμο βέλος σύνδεσης"/>
            <p:cNvCxnSpPr/>
            <p:nvPr/>
          </p:nvCxnSpPr>
          <p:spPr>
            <a:xfrm rot="16200000" flipH="1">
              <a:off x="6046941" y="4811579"/>
              <a:ext cx="134209" cy="2265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22 - Ευθύγραμμο βέλος σύνδεσης"/>
            <p:cNvCxnSpPr/>
            <p:nvPr/>
          </p:nvCxnSpPr>
          <p:spPr>
            <a:xfrm rot="16200000" flipH="1">
              <a:off x="5332561" y="4454389"/>
              <a:ext cx="134209" cy="2265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23 - Ευθύγραμμο βέλος σύνδεσης"/>
            <p:cNvCxnSpPr/>
            <p:nvPr/>
          </p:nvCxnSpPr>
          <p:spPr>
            <a:xfrm rot="16200000" flipH="1">
              <a:off x="4689619" y="4025761"/>
              <a:ext cx="134209" cy="2265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24 - Ευθύγραμμο βέλος σύνδεσης"/>
            <p:cNvCxnSpPr>
              <a:stCxn id="9" idx="5"/>
              <a:endCxn id="8" idx="1"/>
            </p:cNvCxnSpPr>
            <p:nvPr/>
          </p:nvCxnSpPr>
          <p:spPr>
            <a:xfrm rot="16200000" flipH="1">
              <a:off x="3973444" y="3738214"/>
              <a:ext cx="125542" cy="2388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25 - Ευθύγραμμο βέλος σύνδεσης"/>
            <p:cNvCxnSpPr/>
            <p:nvPr/>
          </p:nvCxnSpPr>
          <p:spPr>
            <a:xfrm rot="16200000" flipH="1">
              <a:off x="3332297" y="3382819"/>
              <a:ext cx="134209" cy="2265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26 - Ευθύγραμμο βέλος σύνδεσης"/>
            <p:cNvCxnSpPr/>
            <p:nvPr/>
          </p:nvCxnSpPr>
          <p:spPr>
            <a:xfrm rot="16200000" flipH="1">
              <a:off x="2617917" y="3097067"/>
              <a:ext cx="134209" cy="2265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31" name="1 - Τίτλος"/>
          <p:cNvSpPr>
            <a:spLocks noGrp="1"/>
          </p:cNvSpPr>
          <p:nvPr>
            <p:ph type="title"/>
          </p:nvPr>
        </p:nvSpPr>
        <p:spPr/>
        <p:txBody>
          <a:bodyPr>
            <a:normAutofit/>
          </a:bodyPr>
          <a:lstStyle/>
          <a:p>
            <a:r>
              <a:rPr lang="el-GR" sz="1800" dirty="0" smtClean="0"/>
              <a:t>Να τοποθετήσετε σε δυαδικό δένδρο αναζήτησης τους αριθμούς </a:t>
            </a:r>
            <a:endParaRPr lang="el-GR" sz="1800" dirty="0"/>
          </a:p>
        </p:txBody>
      </p:sp>
      <p:sp>
        <p:nvSpPr>
          <p:cNvPr id="32" name="31 - TextBox"/>
          <p:cNvSpPr txBox="1"/>
          <p:nvPr/>
        </p:nvSpPr>
        <p:spPr>
          <a:xfrm>
            <a:off x="5643570" y="2285992"/>
            <a:ext cx="3119700" cy="369332"/>
          </a:xfrm>
          <a:prstGeom prst="rect">
            <a:avLst/>
          </a:prstGeom>
          <a:noFill/>
        </p:spPr>
        <p:txBody>
          <a:bodyPr wrap="none" rtlCol="0">
            <a:spAutoFit/>
          </a:bodyPr>
          <a:lstStyle/>
          <a:p>
            <a:r>
              <a:rPr lang="el-GR" dirty="0" smtClean="0"/>
              <a:t>Ο Πίνακας είναι ταξινομημένος</a:t>
            </a:r>
            <a:endParaRPr lang="el-GR" dirty="0"/>
          </a:p>
        </p:txBody>
      </p:sp>
      <p:sp>
        <p:nvSpPr>
          <p:cNvPr id="33" name="32 - TextBox"/>
          <p:cNvSpPr txBox="1"/>
          <p:nvPr/>
        </p:nvSpPr>
        <p:spPr>
          <a:xfrm>
            <a:off x="357158" y="4786322"/>
            <a:ext cx="3286541" cy="646331"/>
          </a:xfrm>
          <a:prstGeom prst="rect">
            <a:avLst/>
          </a:prstGeom>
          <a:noFill/>
        </p:spPr>
        <p:txBody>
          <a:bodyPr wrap="none" rtlCol="0">
            <a:spAutoFit/>
          </a:bodyPr>
          <a:lstStyle/>
          <a:p>
            <a:r>
              <a:rPr lang="el-GR" dirty="0" smtClean="0"/>
              <a:t>Μη ισορροπημένο:</a:t>
            </a:r>
          </a:p>
          <a:p>
            <a:r>
              <a:rPr lang="el-GR" dirty="0" smtClean="0"/>
              <a:t>άρα η αναζήτηση είναι πιο αργή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1"/>
                                        </p:tgtEl>
                                        <p:attrNameLst>
                                          <p:attrName>style.visibility</p:attrName>
                                        </p:attrNameLst>
                                      </p:cBhvr>
                                      <p:to>
                                        <p:strVal val="visible"/>
                                      </p:to>
                                    </p:set>
                                    <p:anim calcmode="lin" valueType="num">
                                      <p:cBhvr additive="base">
                                        <p:cTn id="13" dur="500" fill="hold"/>
                                        <p:tgtEl>
                                          <p:spTgt spid="31"/>
                                        </p:tgtEl>
                                        <p:attrNameLst>
                                          <p:attrName>ppt_x</p:attrName>
                                        </p:attrNameLst>
                                      </p:cBhvr>
                                      <p:tavLst>
                                        <p:tav tm="0">
                                          <p:val>
                                            <p:strVal val="#ppt_x"/>
                                          </p:val>
                                        </p:tav>
                                        <p:tav tm="100000">
                                          <p:val>
                                            <p:strVal val="#ppt_x"/>
                                          </p:val>
                                        </p:tav>
                                      </p:tavLst>
                                    </p:anim>
                                    <p:anim calcmode="lin" valueType="num">
                                      <p:cBhvr additive="base">
                                        <p:cTn id="14"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2"/>
                                        </p:tgtEl>
                                        <p:attrNameLst>
                                          <p:attrName>style.visibility</p:attrName>
                                        </p:attrNameLst>
                                      </p:cBhvr>
                                      <p:to>
                                        <p:strVal val="visible"/>
                                      </p:to>
                                    </p:set>
                                    <p:anim calcmode="lin" valueType="num">
                                      <p:cBhvr additive="base">
                                        <p:cTn id="25" dur="500" fill="hold"/>
                                        <p:tgtEl>
                                          <p:spTgt spid="32"/>
                                        </p:tgtEl>
                                        <p:attrNameLst>
                                          <p:attrName>ppt_x</p:attrName>
                                        </p:attrNameLst>
                                      </p:cBhvr>
                                      <p:tavLst>
                                        <p:tav tm="0">
                                          <p:val>
                                            <p:strVal val="#ppt_x"/>
                                          </p:val>
                                        </p:tav>
                                        <p:tav tm="100000">
                                          <p:val>
                                            <p:strVal val="#ppt_x"/>
                                          </p:val>
                                        </p:tav>
                                      </p:tavLst>
                                    </p:anim>
                                    <p:anim calcmode="lin" valueType="num">
                                      <p:cBhvr additive="base">
                                        <p:cTn id="26"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4"/>
                                        </p:tgtEl>
                                        <p:attrNameLst>
                                          <p:attrName>style.visibility</p:attrName>
                                        </p:attrNameLst>
                                      </p:cBhvr>
                                      <p:to>
                                        <p:strVal val="visible"/>
                                      </p:to>
                                    </p:set>
                                    <p:anim calcmode="lin" valueType="num">
                                      <p:cBhvr additive="base">
                                        <p:cTn id="31" dur="500" fill="hold"/>
                                        <p:tgtEl>
                                          <p:spTgt spid="34"/>
                                        </p:tgtEl>
                                        <p:attrNameLst>
                                          <p:attrName>ppt_x</p:attrName>
                                        </p:attrNameLst>
                                      </p:cBhvr>
                                      <p:tavLst>
                                        <p:tav tm="0">
                                          <p:val>
                                            <p:strVal val="#ppt_x"/>
                                          </p:val>
                                        </p:tav>
                                        <p:tav tm="100000">
                                          <p:val>
                                            <p:strVal val="#ppt_x"/>
                                          </p:val>
                                        </p:tav>
                                      </p:tavLst>
                                    </p:anim>
                                    <p:anim calcmode="lin" valueType="num">
                                      <p:cBhvr additive="base">
                                        <p:cTn id="32"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3"/>
                                        </p:tgtEl>
                                        <p:attrNameLst>
                                          <p:attrName>style.visibility</p:attrName>
                                        </p:attrNameLst>
                                      </p:cBhvr>
                                      <p:to>
                                        <p:strVal val="visible"/>
                                      </p:to>
                                    </p:set>
                                    <p:anim calcmode="lin" valueType="num">
                                      <p:cBhvr additive="base">
                                        <p:cTn id="37" dur="500" fill="hold"/>
                                        <p:tgtEl>
                                          <p:spTgt spid="33"/>
                                        </p:tgtEl>
                                        <p:attrNameLst>
                                          <p:attrName>ppt_x</p:attrName>
                                        </p:attrNameLst>
                                      </p:cBhvr>
                                      <p:tavLst>
                                        <p:tav tm="0">
                                          <p:val>
                                            <p:strVal val="#ppt_x"/>
                                          </p:val>
                                        </p:tav>
                                        <p:tav tm="100000">
                                          <p:val>
                                            <p:strVal val="#ppt_x"/>
                                          </p:val>
                                        </p:tav>
                                      </p:tavLst>
                                    </p:anim>
                                    <p:anim calcmode="lin" valueType="num">
                                      <p:cBhvr additive="base">
                                        <p:cTn id="38"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p:bldP spid="3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l"/>
            <a:r>
              <a:rPr lang="el-GR" sz="1800" b="1" dirty="0" smtClean="0">
                <a:solidFill>
                  <a:srgbClr val="FF0000"/>
                </a:solidFill>
              </a:rPr>
              <a:t> 2) </a:t>
            </a:r>
            <a:r>
              <a:rPr lang="el-GR" sz="1600" dirty="0" smtClean="0"/>
              <a:t>Σε μια άδεια στοίβα 10 θέσεων ωθούνται τα στοιχεία Ο, Σ, Λ, Τ, Ε. Με ποιον τρόπο πρέπει να γίνει η ώθηση και η απώθηση των στοιχείων, ώστε να έχουμε ως έξοδο τα στοιχεία Τ, Ε, Λ, Ο, Σ, με το στοιχείο Σ να βρίσκεται στην κορυφή της στοίβας.</a:t>
            </a:r>
          </a:p>
        </p:txBody>
      </p:sp>
      <p:graphicFrame>
        <p:nvGraphicFramePr>
          <p:cNvPr id="5" name="4 - Πίνακας"/>
          <p:cNvGraphicFramePr>
            <a:graphicFrameLocks noGrp="1"/>
          </p:cNvGraphicFramePr>
          <p:nvPr/>
        </p:nvGraphicFramePr>
        <p:xfrm>
          <a:off x="500034" y="1571612"/>
          <a:ext cx="2000264" cy="4694490"/>
        </p:xfrm>
        <a:graphic>
          <a:graphicData uri="http://schemas.openxmlformats.org/drawingml/2006/table">
            <a:tbl>
              <a:tblPr/>
              <a:tblGrid>
                <a:gridCol w="475996"/>
                <a:gridCol w="603649"/>
                <a:gridCol w="920619"/>
              </a:tblGrid>
              <a:tr h="469449">
                <a:tc>
                  <a:txBody>
                    <a:bodyPr/>
                    <a:lstStyle/>
                    <a:p>
                      <a:pPr algn="r">
                        <a:lnSpc>
                          <a:spcPct val="115000"/>
                        </a:lnSpc>
                        <a:spcAft>
                          <a:spcPts val="0"/>
                        </a:spcAft>
                      </a:pPr>
                      <a:r>
                        <a:rPr lang="en-US" sz="1100" dirty="0" smtClean="0">
                          <a:latin typeface="Calibri"/>
                          <a:ea typeface="Times New Roman"/>
                          <a:cs typeface="Times New Roman"/>
                        </a:rPr>
                        <a:t>10</a:t>
                      </a:r>
                      <a:endParaRPr lang="el-GR" sz="1100" dirty="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dirty="0" smtClean="0">
                          <a:latin typeface="Calibri"/>
                          <a:ea typeface="Times New Roman"/>
                          <a:cs typeface="Times New Roman"/>
                        </a:rPr>
                        <a:t>9</a:t>
                      </a:r>
                      <a:endParaRPr lang="el-GR" sz="1100" dirty="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dirty="0" smtClean="0">
                          <a:latin typeface="Calibri"/>
                          <a:ea typeface="Times New Roman"/>
                          <a:cs typeface="Times New Roman"/>
                        </a:rPr>
                        <a:t>8</a:t>
                      </a:r>
                      <a:endParaRPr lang="el-GR" sz="1100" dirty="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dirty="0" smtClean="0">
                          <a:latin typeface="Calibri"/>
                          <a:ea typeface="Times New Roman"/>
                          <a:cs typeface="Times New Roman"/>
                        </a:rPr>
                        <a:t>7</a:t>
                      </a:r>
                      <a:endParaRPr lang="el-GR" sz="1100" dirty="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dirty="0">
                          <a:latin typeface="Calibri"/>
                          <a:ea typeface="Times New Roman"/>
                          <a:cs typeface="Times New Roman"/>
                        </a:rPr>
                        <a:t>6</a:t>
                      </a:r>
                      <a:endParaRPr lang="el-GR" sz="1100" dirty="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a:latin typeface="Calibri"/>
                          <a:ea typeface="Times New Roman"/>
                          <a:cs typeface="Times New Roman"/>
                        </a:rPr>
                        <a:t>5</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dirty="0" smtClean="0">
                          <a:latin typeface="Calibri"/>
                          <a:ea typeface="Times New Roman"/>
                          <a:cs typeface="Times New Roman"/>
                        </a:rPr>
                        <a:t>Ε</a:t>
                      </a: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alpha val="80000"/>
                      </a:srgbClr>
                    </a:solidFill>
                  </a:tcPr>
                </a:tc>
                <a:tc>
                  <a:txBody>
                    <a:bodyPr/>
                    <a:lstStyle/>
                    <a:p>
                      <a:pPr>
                        <a:lnSpc>
                          <a:spcPct val="115000"/>
                        </a:lnSpc>
                        <a:spcAft>
                          <a:spcPts val="0"/>
                        </a:spcAft>
                      </a:pPr>
                      <a:r>
                        <a:rPr lang="en-US" sz="1100" dirty="0" smtClean="0">
                          <a:latin typeface="Calibri"/>
                          <a:ea typeface="Times New Roman"/>
                          <a:cs typeface="Times New Roman"/>
                        </a:rPr>
                        <a:t>Top=5</a:t>
                      </a: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a:latin typeface="Calibri"/>
                          <a:ea typeface="Times New Roman"/>
                          <a:cs typeface="Times New Roman"/>
                        </a:rPr>
                        <a:t>4</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dirty="0" smtClean="0">
                          <a:latin typeface="Calibri"/>
                          <a:ea typeface="Times New Roman"/>
                          <a:cs typeface="Times New Roman"/>
                        </a:rPr>
                        <a:t>Τ</a:t>
                      </a: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alpha val="80000"/>
                      </a:srgbClr>
                    </a:solidFill>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a:latin typeface="Calibri"/>
                          <a:ea typeface="Times New Roman"/>
                          <a:cs typeface="Times New Roman"/>
                        </a:rPr>
                        <a:t>3</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dirty="0" smtClean="0">
                          <a:latin typeface="Calibri"/>
                          <a:ea typeface="Times New Roman"/>
                          <a:cs typeface="Times New Roman"/>
                        </a:rPr>
                        <a:t>Λ</a:t>
                      </a: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alpha val="80000"/>
                      </a:srgbClr>
                    </a:solidFill>
                  </a:tcPr>
                </a:tc>
                <a:tc>
                  <a:txBody>
                    <a:bodyPr/>
                    <a:lstStyle/>
                    <a:p>
                      <a:pPr>
                        <a:lnSpc>
                          <a:spcPct val="115000"/>
                        </a:lnSpc>
                        <a:spcAft>
                          <a:spcPts val="0"/>
                        </a:spcAft>
                      </a:pPr>
                      <a:endParaRPr lang="el-GR"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a:latin typeface="Calibri"/>
                          <a:ea typeface="Times New Roman"/>
                          <a:cs typeface="Times New Roman"/>
                        </a:rPr>
                        <a:t>2</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dirty="0" smtClean="0">
                          <a:latin typeface="Calibri"/>
                          <a:ea typeface="Times New Roman"/>
                          <a:cs typeface="Times New Roman"/>
                        </a:rPr>
                        <a:t>Σ</a:t>
                      </a: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alpha val="80000"/>
                      </a:srgbClr>
                    </a:solidFill>
                  </a:tcPr>
                </a:tc>
                <a:tc>
                  <a:txBody>
                    <a:bodyPr/>
                    <a:lstStyle/>
                    <a:p>
                      <a:pPr>
                        <a:lnSpc>
                          <a:spcPct val="115000"/>
                        </a:lnSpc>
                        <a:spcAft>
                          <a:spcPts val="0"/>
                        </a:spcAft>
                      </a:pPr>
                      <a:endParaRPr lang="el-GR"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a:latin typeface="Calibri"/>
                          <a:ea typeface="Times New Roman"/>
                          <a:cs typeface="Times New Roman"/>
                        </a:rPr>
                        <a:t>1</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US" sz="1100" dirty="0" smtClean="0">
                          <a:latin typeface="Calibri"/>
                          <a:ea typeface="Times New Roman"/>
                          <a:cs typeface="Times New Roman"/>
                        </a:rPr>
                        <a:t>O</a:t>
                      </a: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alpha val="80000"/>
                      </a:srgbClr>
                    </a:solidFill>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bl>
          </a:graphicData>
        </a:graphic>
      </p:graphicFrame>
      <p:sp>
        <p:nvSpPr>
          <p:cNvPr id="6" name="5 - Ορθογώνιο"/>
          <p:cNvSpPr/>
          <p:nvPr/>
        </p:nvSpPr>
        <p:spPr>
          <a:xfrm>
            <a:off x="2285984" y="1500174"/>
            <a:ext cx="4572000" cy="1200329"/>
          </a:xfrm>
          <a:prstGeom prst="rect">
            <a:avLst/>
          </a:prstGeom>
        </p:spPr>
        <p:txBody>
          <a:bodyPr>
            <a:spAutoFit/>
          </a:bodyPr>
          <a:lstStyle/>
          <a:p>
            <a:r>
              <a:rPr lang="el-GR" dirty="0" smtClean="0"/>
              <a:t>Εκτελώντας τις λειτουργίες : Απώθηση, </a:t>
            </a:r>
            <a:r>
              <a:rPr lang="el-GR" dirty="0" err="1" smtClean="0"/>
              <a:t>Απώθηση,</a:t>
            </a:r>
            <a:r>
              <a:rPr lang="el-GR" dirty="0" smtClean="0"/>
              <a:t> </a:t>
            </a:r>
            <a:r>
              <a:rPr lang="el-GR" dirty="0" err="1" smtClean="0"/>
              <a:t>Απώθηση,</a:t>
            </a:r>
            <a:r>
              <a:rPr lang="el-GR" dirty="0" smtClean="0"/>
              <a:t> </a:t>
            </a:r>
            <a:r>
              <a:rPr lang="el-GR" dirty="0" err="1" smtClean="0"/>
              <a:t>Απώθηση,</a:t>
            </a:r>
            <a:r>
              <a:rPr lang="el-GR" dirty="0" smtClean="0"/>
              <a:t> </a:t>
            </a:r>
            <a:r>
              <a:rPr lang="el-GR" dirty="0" err="1" smtClean="0"/>
              <a:t>Απώθηση,</a:t>
            </a:r>
            <a:r>
              <a:rPr lang="el-GR" dirty="0" smtClean="0"/>
              <a:t> Ώθηση Τ, Ώθηση Ε, Ώθηση Λ, Ώθηση Ο, Ώθηση Σ, τότε η τελική μορφή της στοίβας γίνεται:</a:t>
            </a:r>
            <a:endParaRPr lang="el-GR" dirty="0"/>
          </a:p>
        </p:txBody>
      </p:sp>
      <p:graphicFrame>
        <p:nvGraphicFramePr>
          <p:cNvPr id="7" name="6 - Πίνακας"/>
          <p:cNvGraphicFramePr>
            <a:graphicFrameLocks noGrp="1"/>
          </p:cNvGraphicFramePr>
          <p:nvPr/>
        </p:nvGraphicFramePr>
        <p:xfrm>
          <a:off x="6786578" y="1571612"/>
          <a:ext cx="2000264" cy="4694490"/>
        </p:xfrm>
        <a:graphic>
          <a:graphicData uri="http://schemas.openxmlformats.org/drawingml/2006/table">
            <a:tbl>
              <a:tblPr/>
              <a:tblGrid>
                <a:gridCol w="475996"/>
                <a:gridCol w="603649"/>
                <a:gridCol w="920619"/>
              </a:tblGrid>
              <a:tr h="469449">
                <a:tc>
                  <a:txBody>
                    <a:bodyPr/>
                    <a:lstStyle/>
                    <a:p>
                      <a:pPr algn="r">
                        <a:lnSpc>
                          <a:spcPct val="115000"/>
                        </a:lnSpc>
                        <a:spcAft>
                          <a:spcPts val="0"/>
                        </a:spcAft>
                      </a:pPr>
                      <a:r>
                        <a:rPr lang="en-US" sz="1100" dirty="0" smtClean="0">
                          <a:latin typeface="Calibri"/>
                          <a:ea typeface="Times New Roman"/>
                          <a:cs typeface="Times New Roman"/>
                        </a:rPr>
                        <a:t>10</a:t>
                      </a:r>
                      <a:endParaRPr lang="el-GR" sz="1100" dirty="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dirty="0" smtClean="0">
                          <a:latin typeface="Calibri"/>
                          <a:ea typeface="Times New Roman"/>
                          <a:cs typeface="Times New Roman"/>
                        </a:rPr>
                        <a:t>9</a:t>
                      </a:r>
                      <a:endParaRPr lang="el-GR" sz="1100" dirty="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dirty="0" smtClean="0">
                          <a:latin typeface="Calibri"/>
                          <a:ea typeface="Times New Roman"/>
                          <a:cs typeface="Times New Roman"/>
                        </a:rPr>
                        <a:t>8</a:t>
                      </a:r>
                      <a:endParaRPr lang="el-GR" sz="1100" dirty="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dirty="0" smtClean="0">
                          <a:latin typeface="Calibri"/>
                          <a:ea typeface="Times New Roman"/>
                          <a:cs typeface="Times New Roman"/>
                        </a:rPr>
                        <a:t>7</a:t>
                      </a:r>
                      <a:endParaRPr lang="el-GR" sz="1100" dirty="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dirty="0">
                          <a:latin typeface="Calibri"/>
                          <a:ea typeface="Times New Roman"/>
                          <a:cs typeface="Times New Roman"/>
                        </a:rPr>
                        <a:t>6</a:t>
                      </a:r>
                      <a:endParaRPr lang="el-GR" sz="1100" dirty="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a:latin typeface="Calibri"/>
                          <a:ea typeface="Times New Roman"/>
                          <a:cs typeface="Times New Roman"/>
                        </a:rPr>
                        <a:t>5</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dirty="0" smtClean="0">
                          <a:latin typeface="Calibri"/>
                          <a:ea typeface="Times New Roman"/>
                          <a:cs typeface="Times New Roman"/>
                        </a:rPr>
                        <a:t>Σ</a:t>
                      </a: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alpha val="80000"/>
                      </a:srgbClr>
                    </a:solidFill>
                  </a:tcPr>
                </a:tc>
                <a:tc>
                  <a:txBody>
                    <a:bodyPr/>
                    <a:lstStyle/>
                    <a:p>
                      <a:pPr>
                        <a:lnSpc>
                          <a:spcPct val="115000"/>
                        </a:lnSpc>
                        <a:spcAft>
                          <a:spcPts val="0"/>
                        </a:spcAft>
                      </a:pPr>
                      <a:r>
                        <a:rPr lang="en-US" sz="1100" dirty="0" smtClean="0">
                          <a:latin typeface="Calibri"/>
                          <a:ea typeface="Times New Roman"/>
                          <a:cs typeface="Times New Roman"/>
                        </a:rPr>
                        <a:t>Top=5</a:t>
                      </a: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a:latin typeface="Calibri"/>
                          <a:ea typeface="Times New Roman"/>
                          <a:cs typeface="Times New Roman"/>
                        </a:rPr>
                        <a:t>4</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dirty="0" smtClean="0">
                          <a:latin typeface="Calibri"/>
                          <a:ea typeface="Times New Roman"/>
                          <a:cs typeface="Times New Roman"/>
                        </a:rPr>
                        <a:t>Ο</a:t>
                      </a: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alpha val="80000"/>
                      </a:srgbClr>
                    </a:solidFill>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a:latin typeface="Calibri"/>
                          <a:ea typeface="Times New Roman"/>
                          <a:cs typeface="Times New Roman"/>
                        </a:rPr>
                        <a:t>3</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dirty="0" smtClean="0">
                          <a:latin typeface="Calibri"/>
                          <a:ea typeface="Times New Roman"/>
                          <a:cs typeface="Times New Roman"/>
                        </a:rPr>
                        <a:t>Λ</a:t>
                      </a: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alpha val="80000"/>
                      </a:srgbClr>
                    </a:solidFill>
                  </a:tcPr>
                </a:tc>
                <a:tc>
                  <a:txBody>
                    <a:bodyPr/>
                    <a:lstStyle/>
                    <a:p>
                      <a:pPr>
                        <a:lnSpc>
                          <a:spcPct val="115000"/>
                        </a:lnSpc>
                        <a:spcAft>
                          <a:spcPts val="0"/>
                        </a:spcAft>
                      </a:pPr>
                      <a:endParaRPr lang="el-GR"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a:latin typeface="Calibri"/>
                          <a:ea typeface="Times New Roman"/>
                          <a:cs typeface="Times New Roman"/>
                        </a:rPr>
                        <a:t>2</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dirty="0" smtClean="0">
                          <a:latin typeface="Calibri"/>
                          <a:ea typeface="Times New Roman"/>
                          <a:cs typeface="Times New Roman"/>
                        </a:rPr>
                        <a:t>Ε</a:t>
                      </a: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alpha val="80000"/>
                      </a:srgbClr>
                    </a:solidFill>
                  </a:tcPr>
                </a:tc>
                <a:tc>
                  <a:txBody>
                    <a:bodyPr/>
                    <a:lstStyle/>
                    <a:p>
                      <a:pPr>
                        <a:lnSpc>
                          <a:spcPct val="115000"/>
                        </a:lnSpc>
                        <a:spcAft>
                          <a:spcPts val="0"/>
                        </a:spcAft>
                      </a:pPr>
                      <a:endParaRPr lang="el-GR"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a:latin typeface="Calibri"/>
                          <a:ea typeface="Times New Roman"/>
                          <a:cs typeface="Times New Roman"/>
                        </a:rPr>
                        <a:t>1</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dirty="0" smtClean="0">
                          <a:latin typeface="Calibri"/>
                          <a:ea typeface="Times New Roman"/>
                          <a:cs typeface="Times New Roman"/>
                        </a:rPr>
                        <a:t>Τ</a:t>
                      </a: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alpha val="80000"/>
                      </a:srgbClr>
                    </a:solidFill>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457200" y="274638"/>
            <a:ext cx="8229600" cy="1082660"/>
          </a:xfrm>
        </p:spPr>
        <p:txBody>
          <a:bodyPr>
            <a:normAutofit/>
          </a:bodyPr>
          <a:lstStyle/>
          <a:p>
            <a:r>
              <a:rPr lang="el-GR" sz="1800" dirty="0" smtClean="0"/>
              <a:t>Να τοποθετήσετε σε δυαδικό δένδρο αναζήτησης τους αριθμούς χρησιμοποιώντας τον αλγόριθμο δυαδικής αναζήτησης </a:t>
            </a:r>
            <a:endParaRPr lang="el-GR" sz="1800" dirty="0"/>
          </a:p>
        </p:txBody>
      </p:sp>
      <p:graphicFrame>
        <p:nvGraphicFramePr>
          <p:cNvPr id="5" name="4 - Πίνακας"/>
          <p:cNvGraphicFramePr>
            <a:graphicFrameLocks noGrp="1"/>
          </p:cNvGraphicFramePr>
          <p:nvPr/>
        </p:nvGraphicFramePr>
        <p:xfrm>
          <a:off x="2285984" y="1428736"/>
          <a:ext cx="4491735" cy="428628"/>
        </p:xfrm>
        <a:graphic>
          <a:graphicData uri="http://schemas.openxmlformats.org/drawingml/2006/table">
            <a:tbl>
              <a:tblPr firstRow="1" bandRow="1">
                <a:tableStyleId>{5C22544A-7EE6-4342-B048-85BDC9FD1C3A}</a:tableStyleId>
              </a:tblPr>
              <a:tblGrid>
                <a:gridCol w="371672"/>
                <a:gridCol w="371672"/>
                <a:gridCol w="446006"/>
                <a:gridCol w="371672"/>
                <a:gridCol w="371672"/>
                <a:gridCol w="439523"/>
                <a:gridCol w="381055"/>
                <a:gridCol w="443101"/>
                <a:gridCol w="406713"/>
                <a:gridCol w="410965"/>
                <a:gridCol w="477684"/>
              </a:tblGrid>
              <a:tr h="428628">
                <a:tc>
                  <a:txBody>
                    <a:bodyPr/>
                    <a:lstStyle/>
                    <a:p>
                      <a:r>
                        <a:rPr lang="el-GR" sz="1400" dirty="0" smtClean="0">
                          <a:solidFill>
                            <a:srgbClr val="7030A0"/>
                          </a:solidFill>
                        </a:rPr>
                        <a:t>4</a:t>
                      </a:r>
                      <a:endParaRPr lang="el-GR" sz="1400" dirty="0">
                        <a:solidFill>
                          <a:srgbClr val="7030A0"/>
                        </a:solidFill>
                      </a:endParaRPr>
                    </a:p>
                  </a:txBody>
                  <a:tcPr>
                    <a:solidFill>
                      <a:schemeClr val="bg2">
                        <a:lumMod val="90000"/>
                      </a:schemeClr>
                    </a:solidFill>
                  </a:tcPr>
                </a:tc>
                <a:tc>
                  <a:txBody>
                    <a:bodyPr/>
                    <a:lstStyle/>
                    <a:p>
                      <a:r>
                        <a:rPr lang="el-GR" sz="1400" dirty="0" smtClean="0">
                          <a:solidFill>
                            <a:schemeClr val="tx1"/>
                          </a:solidFill>
                        </a:rPr>
                        <a:t>6</a:t>
                      </a:r>
                      <a:endParaRPr lang="el-GR" sz="1400" dirty="0">
                        <a:solidFill>
                          <a:schemeClr val="tx1"/>
                        </a:solidFill>
                      </a:endParaRPr>
                    </a:p>
                  </a:txBody>
                  <a:tcPr>
                    <a:solidFill>
                      <a:schemeClr val="bg2">
                        <a:lumMod val="90000"/>
                      </a:schemeClr>
                    </a:solidFill>
                  </a:tcPr>
                </a:tc>
                <a:tc>
                  <a:txBody>
                    <a:bodyPr/>
                    <a:lstStyle/>
                    <a:p>
                      <a:r>
                        <a:rPr lang="el-GR" sz="1400" dirty="0" smtClean="0">
                          <a:solidFill>
                            <a:srgbClr val="00B050"/>
                          </a:solidFill>
                        </a:rPr>
                        <a:t>7</a:t>
                      </a:r>
                      <a:endParaRPr lang="el-GR" sz="1400" dirty="0">
                        <a:solidFill>
                          <a:srgbClr val="00B050"/>
                        </a:solidFill>
                      </a:endParaRPr>
                    </a:p>
                  </a:txBody>
                  <a:tcPr>
                    <a:solidFill>
                      <a:schemeClr val="bg2">
                        <a:lumMod val="90000"/>
                      </a:schemeClr>
                    </a:solidFill>
                  </a:tcPr>
                </a:tc>
                <a:tc>
                  <a:txBody>
                    <a:bodyPr/>
                    <a:lstStyle/>
                    <a:p>
                      <a:r>
                        <a:rPr lang="el-GR" sz="1400" dirty="0" smtClean="0">
                          <a:solidFill>
                            <a:schemeClr val="tx1"/>
                          </a:solidFill>
                        </a:rPr>
                        <a:t>8</a:t>
                      </a:r>
                      <a:endParaRPr lang="el-GR" sz="1400" dirty="0">
                        <a:solidFill>
                          <a:schemeClr val="tx1"/>
                        </a:solidFill>
                      </a:endParaRPr>
                    </a:p>
                  </a:txBody>
                  <a:tcPr>
                    <a:solidFill>
                      <a:schemeClr val="bg2">
                        <a:lumMod val="90000"/>
                      </a:schemeClr>
                    </a:solidFill>
                  </a:tcPr>
                </a:tc>
                <a:tc>
                  <a:txBody>
                    <a:bodyPr/>
                    <a:lstStyle/>
                    <a:p>
                      <a:r>
                        <a:rPr lang="el-GR" sz="1400" dirty="0" smtClean="0">
                          <a:solidFill>
                            <a:srgbClr val="7030A0"/>
                          </a:solidFill>
                        </a:rPr>
                        <a:t>10</a:t>
                      </a:r>
                      <a:endParaRPr lang="el-GR" sz="1400" dirty="0">
                        <a:solidFill>
                          <a:srgbClr val="7030A0"/>
                        </a:solidFill>
                      </a:endParaRPr>
                    </a:p>
                  </a:txBody>
                  <a:tcPr>
                    <a:solidFill>
                      <a:schemeClr val="bg2">
                        <a:lumMod val="90000"/>
                      </a:schemeClr>
                    </a:solidFill>
                  </a:tcPr>
                </a:tc>
                <a:tc>
                  <a:txBody>
                    <a:bodyPr/>
                    <a:lstStyle/>
                    <a:p>
                      <a:r>
                        <a:rPr lang="el-GR" sz="1400" dirty="0" smtClean="0">
                          <a:solidFill>
                            <a:srgbClr val="FF0000"/>
                          </a:solidFill>
                        </a:rPr>
                        <a:t>12</a:t>
                      </a:r>
                      <a:endParaRPr lang="el-GR" sz="1400" dirty="0">
                        <a:solidFill>
                          <a:srgbClr val="FF0000"/>
                        </a:solidFill>
                      </a:endParaRPr>
                    </a:p>
                  </a:txBody>
                  <a:tcPr>
                    <a:solidFill>
                      <a:schemeClr val="bg2">
                        <a:lumMod val="90000"/>
                      </a:schemeClr>
                    </a:solidFill>
                  </a:tcPr>
                </a:tc>
                <a:tc>
                  <a:txBody>
                    <a:bodyPr/>
                    <a:lstStyle/>
                    <a:p>
                      <a:r>
                        <a:rPr lang="el-GR" sz="1400" dirty="0" smtClean="0">
                          <a:solidFill>
                            <a:srgbClr val="7030A0"/>
                          </a:solidFill>
                        </a:rPr>
                        <a:t>13</a:t>
                      </a:r>
                      <a:endParaRPr lang="el-GR" sz="1400" dirty="0">
                        <a:solidFill>
                          <a:srgbClr val="7030A0"/>
                        </a:solidFill>
                      </a:endParaRPr>
                    </a:p>
                  </a:txBody>
                  <a:tcPr>
                    <a:solidFill>
                      <a:schemeClr val="bg2">
                        <a:lumMod val="90000"/>
                      </a:schemeClr>
                    </a:solidFill>
                  </a:tcPr>
                </a:tc>
                <a:tc>
                  <a:txBody>
                    <a:bodyPr/>
                    <a:lstStyle/>
                    <a:p>
                      <a:r>
                        <a:rPr lang="el-GR" sz="1400" dirty="0" smtClean="0">
                          <a:solidFill>
                            <a:schemeClr val="tx1"/>
                          </a:solidFill>
                        </a:rPr>
                        <a:t>14</a:t>
                      </a:r>
                      <a:endParaRPr lang="el-GR" sz="1400" dirty="0">
                        <a:solidFill>
                          <a:schemeClr val="tx1"/>
                        </a:solidFill>
                      </a:endParaRPr>
                    </a:p>
                  </a:txBody>
                  <a:tcPr>
                    <a:solidFill>
                      <a:schemeClr val="bg2">
                        <a:lumMod val="90000"/>
                      </a:schemeClr>
                    </a:solidFill>
                  </a:tcPr>
                </a:tc>
                <a:tc>
                  <a:txBody>
                    <a:bodyPr/>
                    <a:lstStyle/>
                    <a:p>
                      <a:r>
                        <a:rPr lang="el-GR" sz="1400" dirty="0" smtClean="0">
                          <a:solidFill>
                            <a:srgbClr val="00B050"/>
                          </a:solidFill>
                        </a:rPr>
                        <a:t>15</a:t>
                      </a:r>
                      <a:endParaRPr lang="el-GR" sz="1400" dirty="0">
                        <a:solidFill>
                          <a:srgbClr val="00B050"/>
                        </a:solidFill>
                      </a:endParaRPr>
                    </a:p>
                  </a:txBody>
                  <a:tcPr>
                    <a:solidFill>
                      <a:schemeClr val="bg2">
                        <a:lumMod val="90000"/>
                      </a:schemeClr>
                    </a:solidFill>
                  </a:tcPr>
                </a:tc>
                <a:tc>
                  <a:txBody>
                    <a:bodyPr/>
                    <a:lstStyle/>
                    <a:p>
                      <a:r>
                        <a:rPr lang="el-GR" sz="1400" dirty="0" smtClean="0">
                          <a:solidFill>
                            <a:schemeClr val="tx1"/>
                          </a:solidFill>
                        </a:rPr>
                        <a:t>17</a:t>
                      </a:r>
                      <a:endParaRPr lang="el-GR" sz="1400" dirty="0">
                        <a:solidFill>
                          <a:schemeClr val="tx1"/>
                        </a:solidFill>
                      </a:endParaRPr>
                    </a:p>
                  </a:txBody>
                  <a:tcPr>
                    <a:solidFill>
                      <a:schemeClr val="bg2">
                        <a:lumMod val="90000"/>
                      </a:schemeClr>
                    </a:solidFill>
                  </a:tcPr>
                </a:tc>
                <a:tc>
                  <a:txBody>
                    <a:bodyPr/>
                    <a:lstStyle/>
                    <a:p>
                      <a:r>
                        <a:rPr lang="el-GR" sz="1400" dirty="0" smtClean="0">
                          <a:solidFill>
                            <a:srgbClr val="7030A0"/>
                          </a:solidFill>
                        </a:rPr>
                        <a:t>21</a:t>
                      </a:r>
                      <a:endParaRPr lang="el-GR" sz="1400" dirty="0">
                        <a:solidFill>
                          <a:srgbClr val="7030A0"/>
                        </a:solidFill>
                      </a:endParaRPr>
                    </a:p>
                  </a:txBody>
                  <a:tcPr>
                    <a:solidFill>
                      <a:schemeClr val="bg2">
                        <a:lumMod val="90000"/>
                      </a:schemeClr>
                    </a:solidFill>
                  </a:tcPr>
                </a:tc>
              </a:tr>
            </a:tbl>
          </a:graphicData>
        </a:graphic>
      </p:graphicFrame>
      <p:grpSp>
        <p:nvGrpSpPr>
          <p:cNvPr id="42" name="41 - Ομάδα"/>
          <p:cNvGrpSpPr/>
          <p:nvPr/>
        </p:nvGrpSpPr>
        <p:grpSpPr>
          <a:xfrm>
            <a:off x="1785918" y="2928934"/>
            <a:ext cx="5286412" cy="2428892"/>
            <a:chOff x="1785918" y="2928934"/>
            <a:chExt cx="5286412" cy="2428892"/>
          </a:xfrm>
        </p:grpSpPr>
        <p:grpSp>
          <p:nvGrpSpPr>
            <p:cNvPr id="6" name="5 - Ομάδα"/>
            <p:cNvGrpSpPr/>
            <p:nvPr/>
          </p:nvGrpSpPr>
          <p:grpSpPr>
            <a:xfrm>
              <a:off x="1785918" y="2928934"/>
              <a:ext cx="5286412" cy="2428892"/>
              <a:chOff x="1857356" y="2643182"/>
              <a:chExt cx="5286412" cy="2428892"/>
            </a:xfrm>
          </p:grpSpPr>
          <p:sp>
            <p:nvSpPr>
              <p:cNvPr id="7" name="6 - Έλλειψη"/>
              <p:cNvSpPr/>
              <p:nvPr/>
            </p:nvSpPr>
            <p:spPr>
              <a:xfrm>
                <a:off x="4122961" y="2643182"/>
                <a:ext cx="863088"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b="1" dirty="0" smtClean="0">
                    <a:solidFill>
                      <a:srgbClr val="FF0000"/>
                    </a:solidFill>
                  </a:rPr>
                  <a:t>12</a:t>
                </a:r>
                <a:endParaRPr lang="el-GR" sz="1400" b="1" dirty="0">
                  <a:solidFill>
                    <a:srgbClr val="FF0000"/>
                  </a:solidFill>
                </a:endParaRPr>
              </a:p>
            </p:txBody>
          </p:sp>
          <p:sp>
            <p:nvSpPr>
              <p:cNvPr id="8" name="7 - Έλλειψη"/>
              <p:cNvSpPr/>
              <p:nvPr/>
            </p:nvSpPr>
            <p:spPr>
              <a:xfrm>
                <a:off x="1857356" y="3929066"/>
                <a:ext cx="863088"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b="1" dirty="0" smtClean="0">
                    <a:solidFill>
                      <a:srgbClr val="7030A0"/>
                    </a:solidFill>
                  </a:rPr>
                  <a:t>4</a:t>
                </a:r>
                <a:endParaRPr lang="el-GR" sz="1400" b="1" dirty="0">
                  <a:solidFill>
                    <a:srgbClr val="7030A0"/>
                  </a:solidFill>
                </a:endParaRPr>
              </a:p>
            </p:txBody>
          </p:sp>
          <p:sp>
            <p:nvSpPr>
              <p:cNvPr id="9" name="8 - Έλλειψη"/>
              <p:cNvSpPr/>
              <p:nvPr/>
            </p:nvSpPr>
            <p:spPr>
              <a:xfrm>
                <a:off x="2828330" y="3214686"/>
                <a:ext cx="863088"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b="1" dirty="0" smtClean="0">
                    <a:solidFill>
                      <a:srgbClr val="00B050"/>
                    </a:solidFill>
                  </a:rPr>
                  <a:t>7</a:t>
                </a:r>
                <a:endParaRPr lang="el-GR" sz="1400" b="1" dirty="0">
                  <a:solidFill>
                    <a:srgbClr val="00B050"/>
                  </a:solidFill>
                </a:endParaRPr>
              </a:p>
            </p:txBody>
          </p:sp>
          <p:sp>
            <p:nvSpPr>
              <p:cNvPr id="10" name="9 - Έλλειψη"/>
              <p:cNvSpPr/>
              <p:nvPr/>
            </p:nvSpPr>
            <p:spPr>
              <a:xfrm>
                <a:off x="5572132" y="3214686"/>
                <a:ext cx="863088"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b="1" dirty="0" smtClean="0">
                    <a:solidFill>
                      <a:srgbClr val="00B050"/>
                    </a:solidFill>
                  </a:rPr>
                  <a:t>15</a:t>
                </a:r>
                <a:endParaRPr lang="el-GR" sz="1400" b="1" dirty="0">
                  <a:solidFill>
                    <a:srgbClr val="00B050"/>
                  </a:solidFill>
                </a:endParaRPr>
              </a:p>
            </p:txBody>
          </p:sp>
          <p:sp>
            <p:nvSpPr>
              <p:cNvPr id="11" name="10 - Έλλειψη"/>
              <p:cNvSpPr/>
              <p:nvPr/>
            </p:nvSpPr>
            <p:spPr>
              <a:xfrm>
                <a:off x="3571868" y="3929066"/>
                <a:ext cx="863088"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b="1" dirty="0" smtClean="0">
                    <a:solidFill>
                      <a:srgbClr val="7030A0"/>
                    </a:solidFill>
                  </a:rPr>
                  <a:t>10</a:t>
                </a:r>
                <a:endParaRPr lang="el-GR" sz="1400" b="1" dirty="0">
                  <a:solidFill>
                    <a:srgbClr val="7030A0"/>
                  </a:solidFill>
                </a:endParaRPr>
              </a:p>
            </p:txBody>
          </p:sp>
          <p:sp>
            <p:nvSpPr>
              <p:cNvPr id="12" name="11 - Έλλειψη"/>
              <p:cNvSpPr/>
              <p:nvPr/>
            </p:nvSpPr>
            <p:spPr>
              <a:xfrm>
                <a:off x="4770277" y="3857628"/>
                <a:ext cx="863088"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b="1" dirty="0" smtClean="0">
                    <a:solidFill>
                      <a:srgbClr val="7030A0"/>
                    </a:solidFill>
                  </a:rPr>
                  <a:t>13</a:t>
                </a:r>
                <a:endParaRPr lang="el-GR" sz="1400" b="1" dirty="0">
                  <a:solidFill>
                    <a:srgbClr val="7030A0"/>
                  </a:solidFill>
                </a:endParaRPr>
              </a:p>
            </p:txBody>
          </p:sp>
          <p:sp>
            <p:nvSpPr>
              <p:cNvPr id="13" name="12 - Έλλειψη"/>
              <p:cNvSpPr/>
              <p:nvPr/>
            </p:nvSpPr>
            <p:spPr>
              <a:xfrm>
                <a:off x="6500826" y="3857628"/>
                <a:ext cx="642942"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b="1" dirty="0" smtClean="0">
                    <a:solidFill>
                      <a:srgbClr val="7030A0"/>
                    </a:solidFill>
                  </a:rPr>
                  <a:t>21</a:t>
                </a:r>
                <a:endParaRPr lang="el-GR" sz="1400" b="1" dirty="0">
                  <a:solidFill>
                    <a:srgbClr val="7030A0"/>
                  </a:solidFill>
                </a:endParaRPr>
              </a:p>
            </p:txBody>
          </p:sp>
          <p:cxnSp>
            <p:nvCxnSpPr>
              <p:cNvPr id="15" name="14 - Ευθύγραμμο βέλος σύνδεσης"/>
              <p:cNvCxnSpPr>
                <a:stCxn id="7" idx="3"/>
                <a:endCxn id="9" idx="7"/>
              </p:cNvCxnSpPr>
              <p:nvPr/>
            </p:nvCxnSpPr>
            <p:spPr>
              <a:xfrm rot="5400000">
                <a:off x="3772980" y="2801080"/>
                <a:ext cx="268418" cy="6843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15 - Ευθύγραμμο βέλος σύνδεσης"/>
              <p:cNvCxnSpPr>
                <a:stCxn id="9" idx="3"/>
              </p:cNvCxnSpPr>
              <p:nvPr/>
            </p:nvCxnSpPr>
            <p:spPr>
              <a:xfrm rot="5400000">
                <a:off x="2555439" y="3529777"/>
                <a:ext cx="348523" cy="4500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16 - Ευθύγραμμο βέλος σύνδεσης"/>
              <p:cNvCxnSpPr>
                <a:stCxn id="10" idx="3"/>
                <a:endCxn id="12" idx="7"/>
              </p:cNvCxnSpPr>
              <p:nvPr/>
            </p:nvCxnSpPr>
            <p:spPr>
              <a:xfrm rot="5400000">
                <a:off x="5432821" y="3654692"/>
                <a:ext cx="339856" cy="19155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17 - Ευθύγραμμο βέλος σύνδεσης"/>
              <p:cNvCxnSpPr>
                <a:stCxn id="10" idx="5"/>
              </p:cNvCxnSpPr>
              <p:nvPr/>
            </p:nvCxnSpPr>
            <p:spPr>
              <a:xfrm rot="16200000" flipH="1">
                <a:off x="6341365" y="3548000"/>
                <a:ext cx="277085" cy="3421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18 - Ευθύγραμμο βέλος σύνδεσης"/>
              <p:cNvCxnSpPr>
                <a:stCxn id="12" idx="4"/>
                <a:endCxn id="23" idx="0"/>
              </p:cNvCxnSpPr>
              <p:nvPr/>
            </p:nvCxnSpPr>
            <p:spPr>
              <a:xfrm rot="16200000" flipH="1">
                <a:off x="5172662" y="4315414"/>
                <a:ext cx="357190" cy="29887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19 - Ευθύγραμμο βέλος σύνδεσης"/>
              <p:cNvCxnSpPr>
                <a:endCxn id="25" idx="0"/>
              </p:cNvCxnSpPr>
              <p:nvPr/>
            </p:nvCxnSpPr>
            <p:spPr>
              <a:xfrm rot="5400000">
                <a:off x="3500430" y="4357694"/>
                <a:ext cx="285752"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20 - Ευθύγραμμο βέλος σύνδεσης"/>
              <p:cNvCxnSpPr>
                <a:stCxn id="9" idx="5"/>
              </p:cNvCxnSpPr>
              <p:nvPr/>
            </p:nvCxnSpPr>
            <p:spPr>
              <a:xfrm rot="16200000" flipH="1">
                <a:off x="3507901" y="3637662"/>
                <a:ext cx="348523" cy="2342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21 - Ευθύγραμμο βέλος σύνδεσης"/>
              <p:cNvCxnSpPr>
                <a:stCxn id="7" idx="5"/>
                <a:endCxn id="10" idx="1"/>
              </p:cNvCxnSpPr>
              <p:nvPr/>
            </p:nvCxnSpPr>
            <p:spPr>
              <a:xfrm rot="16200000" flipH="1">
                <a:off x="5144881" y="2723810"/>
                <a:ext cx="268418" cy="8388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22 - Έλλειψη"/>
              <p:cNvSpPr/>
              <p:nvPr/>
            </p:nvSpPr>
            <p:spPr>
              <a:xfrm>
                <a:off x="5214942" y="464344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14</a:t>
                </a:r>
                <a:endParaRPr lang="el-GR" sz="1400" dirty="0">
                  <a:solidFill>
                    <a:schemeClr val="tx1"/>
                  </a:solidFill>
                </a:endParaRPr>
              </a:p>
            </p:txBody>
          </p:sp>
          <p:sp>
            <p:nvSpPr>
              <p:cNvPr id="24" name="23 - Έλλειψη"/>
              <p:cNvSpPr/>
              <p:nvPr/>
            </p:nvSpPr>
            <p:spPr>
              <a:xfrm>
                <a:off x="2357422" y="464344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6</a:t>
                </a:r>
                <a:endParaRPr lang="el-GR" sz="1400" dirty="0">
                  <a:solidFill>
                    <a:schemeClr val="tx1"/>
                  </a:solidFill>
                </a:endParaRPr>
              </a:p>
            </p:txBody>
          </p:sp>
          <p:sp>
            <p:nvSpPr>
              <p:cNvPr id="25" name="24 - Έλλειψη"/>
              <p:cNvSpPr/>
              <p:nvPr/>
            </p:nvSpPr>
            <p:spPr>
              <a:xfrm>
                <a:off x="3214678" y="464344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8</a:t>
                </a:r>
                <a:endParaRPr lang="el-GR" sz="1400" dirty="0">
                  <a:solidFill>
                    <a:schemeClr val="tx1"/>
                  </a:solidFill>
                </a:endParaRPr>
              </a:p>
            </p:txBody>
          </p:sp>
          <p:cxnSp>
            <p:nvCxnSpPr>
              <p:cNvPr id="26" name="25 - Ευθύγραμμο βέλος σύνδεσης"/>
              <p:cNvCxnSpPr>
                <a:endCxn id="28" idx="0"/>
              </p:cNvCxnSpPr>
              <p:nvPr/>
            </p:nvCxnSpPr>
            <p:spPr>
              <a:xfrm rot="5400000">
                <a:off x="6375810" y="4304116"/>
                <a:ext cx="357190" cy="3214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26 - Ευθύγραμμο βέλος σύνδεσης"/>
              <p:cNvCxnSpPr/>
              <p:nvPr/>
            </p:nvCxnSpPr>
            <p:spPr>
              <a:xfrm rot="16200000" flipH="1">
                <a:off x="2427402" y="4430590"/>
                <a:ext cx="285752" cy="1399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28" name="27 - Έλλειψη"/>
            <p:cNvSpPr/>
            <p:nvPr/>
          </p:nvSpPr>
          <p:spPr>
            <a:xfrm>
              <a:off x="6000760" y="4857760"/>
              <a:ext cx="642942"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17</a:t>
              </a:r>
              <a:endParaRPr lang="el-GR" sz="1400" dirty="0">
                <a:solidFill>
                  <a:schemeClr val="tx1"/>
                </a:solidFill>
              </a:endParaRPr>
            </a:p>
          </p:txBody>
        </p:sp>
      </p:grpSp>
      <p:sp>
        <p:nvSpPr>
          <p:cNvPr id="35" name="34 - TextBox"/>
          <p:cNvSpPr txBox="1"/>
          <p:nvPr/>
        </p:nvSpPr>
        <p:spPr>
          <a:xfrm>
            <a:off x="0" y="2143116"/>
            <a:ext cx="3119700" cy="369332"/>
          </a:xfrm>
          <a:prstGeom prst="rect">
            <a:avLst/>
          </a:prstGeom>
          <a:noFill/>
        </p:spPr>
        <p:txBody>
          <a:bodyPr wrap="none" rtlCol="0">
            <a:spAutoFit/>
          </a:bodyPr>
          <a:lstStyle/>
          <a:p>
            <a:r>
              <a:rPr lang="el-GR" dirty="0" smtClean="0"/>
              <a:t>Ο Πίνακας είναι ταξινομημένος</a:t>
            </a:r>
            <a:endParaRPr lang="el-GR" dirty="0"/>
          </a:p>
        </p:txBody>
      </p:sp>
      <p:sp>
        <p:nvSpPr>
          <p:cNvPr id="41" name="40 - TextBox"/>
          <p:cNvSpPr txBox="1"/>
          <p:nvPr/>
        </p:nvSpPr>
        <p:spPr>
          <a:xfrm>
            <a:off x="357158" y="5643578"/>
            <a:ext cx="3614644" cy="646331"/>
          </a:xfrm>
          <a:prstGeom prst="rect">
            <a:avLst/>
          </a:prstGeom>
          <a:noFill/>
        </p:spPr>
        <p:txBody>
          <a:bodyPr wrap="none" rtlCol="0">
            <a:spAutoFit/>
          </a:bodyPr>
          <a:lstStyle/>
          <a:p>
            <a:r>
              <a:rPr lang="el-GR" dirty="0" smtClean="0"/>
              <a:t>Ισορροπημένο:</a:t>
            </a:r>
          </a:p>
          <a:p>
            <a:r>
              <a:rPr lang="el-GR" dirty="0" smtClean="0"/>
              <a:t>άρα η αναζήτηση είναι πιο γρήγορη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5"/>
                                        </p:tgtEl>
                                        <p:attrNameLst>
                                          <p:attrName>style.visibility</p:attrName>
                                        </p:attrNameLst>
                                      </p:cBhvr>
                                      <p:to>
                                        <p:strVal val="visible"/>
                                      </p:to>
                                    </p:set>
                                    <p:anim calcmode="lin" valueType="num">
                                      <p:cBhvr additive="base">
                                        <p:cTn id="19" dur="500" fill="hold"/>
                                        <p:tgtEl>
                                          <p:spTgt spid="35"/>
                                        </p:tgtEl>
                                        <p:attrNameLst>
                                          <p:attrName>ppt_x</p:attrName>
                                        </p:attrNameLst>
                                      </p:cBhvr>
                                      <p:tavLst>
                                        <p:tav tm="0">
                                          <p:val>
                                            <p:strVal val="#ppt_x"/>
                                          </p:val>
                                        </p:tav>
                                        <p:tav tm="100000">
                                          <p:val>
                                            <p:strVal val="#ppt_x"/>
                                          </p:val>
                                        </p:tav>
                                      </p:tavLst>
                                    </p:anim>
                                    <p:anim calcmode="lin" valueType="num">
                                      <p:cBhvr additive="base">
                                        <p:cTn id="20"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2"/>
                                        </p:tgtEl>
                                        <p:attrNameLst>
                                          <p:attrName>style.visibility</p:attrName>
                                        </p:attrNameLst>
                                      </p:cBhvr>
                                      <p:to>
                                        <p:strVal val="visible"/>
                                      </p:to>
                                    </p:set>
                                    <p:anim calcmode="lin" valueType="num">
                                      <p:cBhvr additive="base">
                                        <p:cTn id="25" dur="500" fill="hold"/>
                                        <p:tgtEl>
                                          <p:spTgt spid="42"/>
                                        </p:tgtEl>
                                        <p:attrNameLst>
                                          <p:attrName>ppt_x</p:attrName>
                                        </p:attrNameLst>
                                      </p:cBhvr>
                                      <p:tavLst>
                                        <p:tav tm="0">
                                          <p:val>
                                            <p:strVal val="#ppt_x"/>
                                          </p:val>
                                        </p:tav>
                                        <p:tav tm="100000">
                                          <p:val>
                                            <p:strVal val="#ppt_x"/>
                                          </p:val>
                                        </p:tav>
                                      </p:tavLst>
                                    </p:anim>
                                    <p:anim calcmode="lin" valueType="num">
                                      <p:cBhvr additive="base">
                                        <p:cTn id="26"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1"/>
                                        </p:tgtEl>
                                        <p:attrNameLst>
                                          <p:attrName>style.visibility</p:attrName>
                                        </p:attrNameLst>
                                      </p:cBhvr>
                                      <p:to>
                                        <p:strVal val="visible"/>
                                      </p:to>
                                    </p:set>
                                    <p:anim calcmode="lin" valueType="num">
                                      <p:cBhvr additive="base">
                                        <p:cTn id="31" dur="500" fill="hold"/>
                                        <p:tgtEl>
                                          <p:spTgt spid="41"/>
                                        </p:tgtEl>
                                        <p:attrNameLst>
                                          <p:attrName>ppt_x</p:attrName>
                                        </p:attrNameLst>
                                      </p:cBhvr>
                                      <p:tavLst>
                                        <p:tav tm="0">
                                          <p:val>
                                            <p:strVal val="#ppt_x"/>
                                          </p:val>
                                        </p:tav>
                                        <p:tav tm="100000">
                                          <p:val>
                                            <p:strVal val="#ppt_x"/>
                                          </p:val>
                                        </p:tav>
                                      </p:tavLst>
                                    </p:anim>
                                    <p:anim calcmode="lin" valueType="num">
                                      <p:cBhvr additive="base">
                                        <p:cTn id="32"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5" grpId="0"/>
      <p:bldP spid="41"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6" name="95 - Ομάδα"/>
          <p:cNvGrpSpPr/>
          <p:nvPr/>
        </p:nvGrpSpPr>
        <p:grpSpPr>
          <a:xfrm>
            <a:off x="3786182" y="2857496"/>
            <a:ext cx="2411558" cy="634275"/>
            <a:chOff x="3786182" y="2857496"/>
            <a:chExt cx="2411558" cy="634275"/>
          </a:xfrm>
        </p:grpSpPr>
        <p:sp>
          <p:nvSpPr>
            <p:cNvPr id="15" name="14 - Έλλειψη"/>
            <p:cNvSpPr/>
            <p:nvPr/>
          </p:nvSpPr>
          <p:spPr>
            <a:xfrm>
              <a:off x="4286248" y="2857496"/>
              <a:ext cx="1071570"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rgbClr val="FF0000"/>
                  </a:solidFill>
                </a:rPr>
                <a:t>88</a:t>
              </a:r>
              <a:endParaRPr lang="el-GR" dirty="0">
                <a:solidFill>
                  <a:srgbClr val="FF0000"/>
                </a:solidFill>
              </a:endParaRPr>
            </a:p>
          </p:txBody>
        </p:sp>
        <p:cxnSp>
          <p:nvCxnSpPr>
            <p:cNvPr id="24" name="23 - Ευθύγραμμο βέλος σύνδεσης"/>
            <p:cNvCxnSpPr>
              <a:stCxn id="15" idx="3"/>
              <a:endCxn id="17" idx="7"/>
            </p:cNvCxnSpPr>
            <p:nvPr/>
          </p:nvCxnSpPr>
          <p:spPr>
            <a:xfrm rot="5400000">
              <a:off x="3994368" y="3042963"/>
              <a:ext cx="268418" cy="6291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25 - Διάγραμμα ροής: Διεργασία"/>
            <p:cNvSpPr/>
            <p:nvPr/>
          </p:nvSpPr>
          <p:spPr>
            <a:xfrm>
              <a:off x="5357818" y="3143248"/>
              <a:ext cx="642942"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&gt;=</a:t>
              </a:r>
              <a:endParaRPr lang="el-GR" sz="1400" dirty="0"/>
            </a:p>
          </p:txBody>
        </p:sp>
        <p:cxnSp>
          <p:nvCxnSpPr>
            <p:cNvPr id="9" name="8 - Ευθύγραμμο βέλος σύνδεσης"/>
            <p:cNvCxnSpPr>
              <a:stCxn id="15" idx="5"/>
              <a:endCxn id="18" idx="1"/>
            </p:cNvCxnSpPr>
            <p:nvPr/>
          </p:nvCxnSpPr>
          <p:spPr>
            <a:xfrm rot="16200000" flipH="1">
              <a:off x="5565106" y="2859137"/>
              <a:ext cx="268418" cy="9968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11 - Διάγραμμα ροής: Διεργασία"/>
            <p:cNvSpPr/>
            <p:nvPr/>
          </p:nvSpPr>
          <p:spPr>
            <a:xfrm>
              <a:off x="3786182" y="3143248"/>
              <a:ext cx="642942"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&lt;</a:t>
              </a:r>
              <a:endParaRPr lang="el-GR" sz="1400" dirty="0"/>
            </a:p>
          </p:txBody>
        </p:sp>
      </p:grpSp>
      <p:grpSp>
        <p:nvGrpSpPr>
          <p:cNvPr id="101" name="100 - Ομάδα"/>
          <p:cNvGrpSpPr/>
          <p:nvPr/>
        </p:nvGrpSpPr>
        <p:grpSpPr>
          <a:xfrm>
            <a:off x="2500298" y="3429000"/>
            <a:ext cx="5107817" cy="777151"/>
            <a:chOff x="2500298" y="3429000"/>
            <a:chExt cx="5107817" cy="777151"/>
          </a:xfrm>
        </p:grpSpPr>
        <p:sp>
          <p:nvSpPr>
            <p:cNvPr id="17" name="16 - Έλλειψη"/>
            <p:cNvSpPr/>
            <p:nvPr/>
          </p:nvSpPr>
          <p:spPr>
            <a:xfrm>
              <a:off x="3143240" y="3429000"/>
              <a:ext cx="785818"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rgbClr val="00B050"/>
                  </a:solidFill>
                </a:rPr>
                <a:t>35</a:t>
              </a:r>
              <a:endParaRPr lang="el-GR" dirty="0">
                <a:solidFill>
                  <a:srgbClr val="00B050"/>
                </a:solidFill>
              </a:endParaRPr>
            </a:p>
          </p:txBody>
        </p:sp>
        <p:sp>
          <p:nvSpPr>
            <p:cNvPr id="18" name="17 - Έλλειψη"/>
            <p:cNvSpPr/>
            <p:nvPr/>
          </p:nvSpPr>
          <p:spPr>
            <a:xfrm>
              <a:off x="6072198" y="3429000"/>
              <a:ext cx="857256"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rgbClr val="00B050"/>
                  </a:solidFill>
                </a:rPr>
                <a:t>98</a:t>
              </a:r>
              <a:endParaRPr lang="el-GR" dirty="0">
                <a:solidFill>
                  <a:srgbClr val="00B050"/>
                </a:solidFill>
              </a:endParaRPr>
            </a:p>
          </p:txBody>
        </p:sp>
        <p:cxnSp>
          <p:nvCxnSpPr>
            <p:cNvPr id="22" name="21 - Ευθύγραμμο βέλος σύνδεσης"/>
            <p:cNvCxnSpPr>
              <a:stCxn id="17" idx="5"/>
            </p:cNvCxnSpPr>
            <p:nvPr/>
          </p:nvCxnSpPr>
          <p:spPr>
            <a:xfrm rot="16200000" flipH="1">
              <a:off x="3777887" y="3830947"/>
              <a:ext cx="402626" cy="3304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22 - Ευθύγραμμο βέλος σύνδεσης"/>
            <p:cNvCxnSpPr>
              <a:stCxn id="17" idx="3"/>
              <a:endCxn id="16" idx="7"/>
            </p:cNvCxnSpPr>
            <p:nvPr/>
          </p:nvCxnSpPr>
          <p:spPr>
            <a:xfrm rot="5400000">
              <a:off x="2845680" y="3793511"/>
              <a:ext cx="411294" cy="4139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24 - Ευθύγραμμο βέλος σύνδεσης"/>
            <p:cNvCxnSpPr>
              <a:stCxn id="18" idx="3"/>
              <a:endCxn id="20" idx="0"/>
            </p:cNvCxnSpPr>
            <p:nvPr/>
          </p:nvCxnSpPr>
          <p:spPr>
            <a:xfrm rot="5400000">
              <a:off x="5826762" y="3772401"/>
              <a:ext cx="348523" cy="3934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26 - Διάγραμμα ροής: Διεργασία"/>
            <p:cNvSpPr/>
            <p:nvPr/>
          </p:nvSpPr>
          <p:spPr>
            <a:xfrm>
              <a:off x="6929454" y="3714752"/>
              <a:ext cx="642942"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&gt;=</a:t>
              </a:r>
              <a:endParaRPr lang="el-GR" sz="1400" dirty="0"/>
            </a:p>
          </p:txBody>
        </p:sp>
        <p:cxnSp>
          <p:nvCxnSpPr>
            <p:cNvPr id="10" name="9 - Ευθύγραμμο βέλος σύνδεσης"/>
            <p:cNvCxnSpPr>
              <a:stCxn id="18" idx="5"/>
              <a:endCxn id="21" idx="0"/>
            </p:cNvCxnSpPr>
            <p:nvPr/>
          </p:nvCxnSpPr>
          <p:spPr>
            <a:xfrm rot="16200000" flipH="1">
              <a:off x="7067471" y="3531297"/>
              <a:ext cx="277085" cy="80420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10 - Διάγραμμα ροής: Διεργασία"/>
            <p:cNvSpPr/>
            <p:nvPr/>
          </p:nvSpPr>
          <p:spPr>
            <a:xfrm>
              <a:off x="4071934" y="3786190"/>
              <a:ext cx="642942"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&gt;=</a:t>
              </a:r>
              <a:endParaRPr lang="el-GR" sz="1400" dirty="0"/>
            </a:p>
          </p:txBody>
        </p:sp>
        <p:sp>
          <p:nvSpPr>
            <p:cNvPr id="13" name="12 - Διάγραμμα ροής: Διεργασία"/>
            <p:cNvSpPr/>
            <p:nvPr/>
          </p:nvSpPr>
          <p:spPr>
            <a:xfrm>
              <a:off x="2500298" y="3786190"/>
              <a:ext cx="642942"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&lt;</a:t>
              </a:r>
              <a:endParaRPr lang="el-GR" sz="1400" dirty="0"/>
            </a:p>
          </p:txBody>
        </p:sp>
        <p:sp>
          <p:nvSpPr>
            <p:cNvPr id="14" name="13 - Διάγραμμα ροής: Διεργασία"/>
            <p:cNvSpPr/>
            <p:nvPr/>
          </p:nvSpPr>
          <p:spPr>
            <a:xfrm>
              <a:off x="5429256" y="3714752"/>
              <a:ext cx="642942"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&lt;</a:t>
              </a:r>
              <a:endParaRPr lang="el-GR" sz="1400" dirty="0"/>
            </a:p>
          </p:txBody>
        </p:sp>
      </p:grpSp>
      <p:graphicFrame>
        <p:nvGraphicFramePr>
          <p:cNvPr id="33" name="32 - Πίνακας"/>
          <p:cNvGraphicFramePr>
            <a:graphicFrameLocks noGrp="1"/>
          </p:cNvGraphicFramePr>
          <p:nvPr/>
        </p:nvGraphicFramePr>
        <p:xfrm>
          <a:off x="1571604" y="1928802"/>
          <a:ext cx="5500731" cy="428628"/>
        </p:xfrm>
        <a:graphic>
          <a:graphicData uri="http://schemas.openxmlformats.org/drawingml/2006/table">
            <a:tbl>
              <a:tblPr firstRow="1" bandRow="1">
                <a:tableStyleId>{5C22544A-7EE6-4342-B048-85BDC9FD1C3A}</a:tableStyleId>
              </a:tblPr>
              <a:tblGrid>
                <a:gridCol w="371672"/>
                <a:gridCol w="371672"/>
                <a:gridCol w="446006"/>
                <a:gridCol w="371672"/>
                <a:gridCol w="371672"/>
                <a:gridCol w="439523"/>
                <a:gridCol w="381055"/>
                <a:gridCol w="443101"/>
                <a:gridCol w="406713"/>
                <a:gridCol w="410965"/>
                <a:gridCol w="477684"/>
                <a:gridCol w="488658"/>
                <a:gridCol w="520338"/>
              </a:tblGrid>
              <a:tr h="428628">
                <a:tc>
                  <a:txBody>
                    <a:bodyPr/>
                    <a:lstStyle/>
                    <a:p>
                      <a:r>
                        <a:rPr lang="el-GR" sz="1400" dirty="0" smtClean="0">
                          <a:solidFill>
                            <a:schemeClr val="tx1"/>
                          </a:solidFill>
                        </a:rPr>
                        <a:t>10</a:t>
                      </a:r>
                      <a:endParaRPr lang="el-GR" sz="1400" dirty="0">
                        <a:solidFill>
                          <a:schemeClr val="tx1"/>
                        </a:solidFill>
                      </a:endParaRPr>
                    </a:p>
                  </a:txBody>
                  <a:tcPr>
                    <a:solidFill>
                      <a:schemeClr val="bg2">
                        <a:lumMod val="90000"/>
                      </a:schemeClr>
                    </a:solidFill>
                  </a:tcPr>
                </a:tc>
                <a:tc>
                  <a:txBody>
                    <a:bodyPr/>
                    <a:lstStyle/>
                    <a:p>
                      <a:r>
                        <a:rPr lang="el-GR" sz="1400" dirty="0" smtClean="0">
                          <a:solidFill>
                            <a:schemeClr val="accent4">
                              <a:lumMod val="75000"/>
                            </a:schemeClr>
                          </a:solidFill>
                        </a:rPr>
                        <a:t>18</a:t>
                      </a:r>
                      <a:endParaRPr lang="el-GR" sz="1400" dirty="0">
                        <a:solidFill>
                          <a:schemeClr val="accent4">
                            <a:lumMod val="75000"/>
                          </a:schemeClr>
                        </a:solidFill>
                      </a:endParaRPr>
                    </a:p>
                  </a:txBody>
                  <a:tcPr>
                    <a:solidFill>
                      <a:schemeClr val="bg2">
                        <a:lumMod val="90000"/>
                      </a:schemeClr>
                    </a:solidFill>
                  </a:tcPr>
                </a:tc>
                <a:tc>
                  <a:txBody>
                    <a:bodyPr/>
                    <a:lstStyle/>
                    <a:p>
                      <a:r>
                        <a:rPr lang="el-GR" sz="1400" dirty="0" smtClean="0">
                          <a:solidFill>
                            <a:schemeClr val="tx1"/>
                          </a:solidFill>
                        </a:rPr>
                        <a:t>28</a:t>
                      </a:r>
                      <a:endParaRPr lang="el-GR" sz="1400" dirty="0">
                        <a:solidFill>
                          <a:schemeClr val="tx1"/>
                        </a:solidFill>
                      </a:endParaRPr>
                    </a:p>
                  </a:txBody>
                  <a:tcPr>
                    <a:solidFill>
                      <a:schemeClr val="bg2">
                        <a:lumMod val="90000"/>
                      </a:schemeClr>
                    </a:solidFill>
                  </a:tcPr>
                </a:tc>
                <a:tc>
                  <a:txBody>
                    <a:bodyPr/>
                    <a:lstStyle/>
                    <a:p>
                      <a:r>
                        <a:rPr lang="el-GR" sz="1400" dirty="0" smtClean="0">
                          <a:solidFill>
                            <a:srgbClr val="00B050"/>
                          </a:solidFill>
                        </a:rPr>
                        <a:t>35</a:t>
                      </a:r>
                      <a:endParaRPr lang="el-GR" sz="1400" dirty="0">
                        <a:solidFill>
                          <a:srgbClr val="00B050"/>
                        </a:solidFill>
                      </a:endParaRPr>
                    </a:p>
                  </a:txBody>
                  <a:tcPr>
                    <a:solidFill>
                      <a:schemeClr val="bg2">
                        <a:lumMod val="90000"/>
                      </a:schemeClr>
                    </a:solidFill>
                  </a:tcPr>
                </a:tc>
                <a:tc>
                  <a:txBody>
                    <a:bodyPr/>
                    <a:lstStyle/>
                    <a:p>
                      <a:r>
                        <a:rPr lang="el-GR" sz="1400" dirty="0" smtClean="0">
                          <a:solidFill>
                            <a:srgbClr val="7030A0"/>
                          </a:solidFill>
                        </a:rPr>
                        <a:t>56</a:t>
                      </a:r>
                      <a:endParaRPr lang="el-GR" sz="1400" dirty="0">
                        <a:solidFill>
                          <a:srgbClr val="7030A0"/>
                        </a:solidFill>
                      </a:endParaRPr>
                    </a:p>
                  </a:txBody>
                  <a:tcPr>
                    <a:solidFill>
                      <a:schemeClr val="bg2">
                        <a:lumMod val="90000"/>
                      </a:schemeClr>
                    </a:solidFill>
                  </a:tcPr>
                </a:tc>
                <a:tc>
                  <a:txBody>
                    <a:bodyPr/>
                    <a:lstStyle/>
                    <a:p>
                      <a:r>
                        <a:rPr lang="el-GR" sz="1400" dirty="0" smtClean="0">
                          <a:solidFill>
                            <a:schemeClr val="tx1"/>
                          </a:solidFill>
                        </a:rPr>
                        <a:t>73</a:t>
                      </a:r>
                      <a:endParaRPr lang="el-GR" sz="1400" dirty="0">
                        <a:solidFill>
                          <a:schemeClr val="tx1"/>
                        </a:solidFill>
                      </a:endParaRPr>
                    </a:p>
                  </a:txBody>
                  <a:tcPr>
                    <a:solidFill>
                      <a:schemeClr val="bg2">
                        <a:lumMod val="90000"/>
                      </a:schemeClr>
                    </a:solidFill>
                  </a:tcPr>
                </a:tc>
                <a:tc>
                  <a:txBody>
                    <a:bodyPr/>
                    <a:lstStyle/>
                    <a:p>
                      <a:r>
                        <a:rPr lang="el-GR" sz="1400" dirty="0" smtClean="0">
                          <a:solidFill>
                            <a:srgbClr val="FF0000"/>
                          </a:solidFill>
                        </a:rPr>
                        <a:t>88</a:t>
                      </a:r>
                      <a:endParaRPr lang="el-GR" sz="1400" dirty="0">
                        <a:solidFill>
                          <a:srgbClr val="FF0000"/>
                        </a:solidFill>
                      </a:endParaRPr>
                    </a:p>
                  </a:txBody>
                  <a:tcPr>
                    <a:solidFill>
                      <a:schemeClr val="bg2">
                        <a:lumMod val="90000"/>
                      </a:schemeClr>
                    </a:solidFill>
                  </a:tcPr>
                </a:tc>
                <a:tc>
                  <a:txBody>
                    <a:bodyPr/>
                    <a:lstStyle/>
                    <a:p>
                      <a:r>
                        <a:rPr lang="el-GR" sz="1400" dirty="0" smtClean="0">
                          <a:solidFill>
                            <a:srgbClr val="7030A0"/>
                          </a:solidFill>
                        </a:rPr>
                        <a:t>90</a:t>
                      </a:r>
                      <a:endParaRPr lang="el-GR" sz="1400" dirty="0">
                        <a:solidFill>
                          <a:srgbClr val="7030A0"/>
                        </a:solidFill>
                      </a:endParaRPr>
                    </a:p>
                  </a:txBody>
                  <a:tcPr>
                    <a:solidFill>
                      <a:schemeClr val="bg2">
                        <a:lumMod val="90000"/>
                      </a:schemeClr>
                    </a:solidFill>
                  </a:tcPr>
                </a:tc>
                <a:tc>
                  <a:txBody>
                    <a:bodyPr/>
                    <a:lstStyle/>
                    <a:p>
                      <a:r>
                        <a:rPr lang="el-GR" sz="1400" dirty="0" smtClean="0">
                          <a:solidFill>
                            <a:schemeClr val="tx1"/>
                          </a:solidFill>
                        </a:rPr>
                        <a:t>96</a:t>
                      </a:r>
                      <a:endParaRPr lang="el-GR" sz="1400" dirty="0">
                        <a:solidFill>
                          <a:schemeClr val="tx1"/>
                        </a:solidFill>
                      </a:endParaRPr>
                    </a:p>
                  </a:txBody>
                  <a:tcPr>
                    <a:solidFill>
                      <a:schemeClr val="bg2">
                        <a:lumMod val="90000"/>
                      </a:schemeClr>
                    </a:solidFill>
                  </a:tcPr>
                </a:tc>
                <a:tc>
                  <a:txBody>
                    <a:bodyPr/>
                    <a:lstStyle/>
                    <a:p>
                      <a:r>
                        <a:rPr lang="el-GR" sz="1400" dirty="0" smtClean="0">
                          <a:solidFill>
                            <a:srgbClr val="00B050"/>
                          </a:solidFill>
                        </a:rPr>
                        <a:t>98</a:t>
                      </a:r>
                      <a:endParaRPr lang="el-GR" sz="1400" dirty="0">
                        <a:solidFill>
                          <a:srgbClr val="00B050"/>
                        </a:solidFill>
                      </a:endParaRPr>
                    </a:p>
                  </a:txBody>
                  <a:tcPr>
                    <a:solidFill>
                      <a:schemeClr val="bg2">
                        <a:lumMod val="90000"/>
                      </a:schemeClr>
                    </a:solidFill>
                  </a:tcPr>
                </a:tc>
                <a:tc>
                  <a:txBody>
                    <a:bodyPr/>
                    <a:lstStyle/>
                    <a:p>
                      <a:r>
                        <a:rPr lang="el-GR" sz="1400" dirty="0" smtClean="0">
                          <a:solidFill>
                            <a:schemeClr val="tx1"/>
                          </a:solidFill>
                        </a:rPr>
                        <a:t>112</a:t>
                      </a:r>
                      <a:endParaRPr lang="el-GR" sz="1400" dirty="0">
                        <a:solidFill>
                          <a:schemeClr val="tx1"/>
                        </a:solidFill>
                      </a:endParaRPr>
                    </a:p>
                  </a:txBody>
                  <a:tcPr>
                    <a:solidFill>
                      <a:schemeClr val="bg2">
                        <a:lumMod val="90000"/>
                      </a:schemeClr>
                    </a:solidFill>
                  </a:tcPr>
                </a:tc>
                <a:tc>
                  <a:txBody>
                    <a:bodyPr/>
                    <a:lstStyle/>
                    <a:p>
                      <a:r>
                        <a:rPr lang="el-GR" sz="1400" dirty="0" smtClean="0">
                          <a:solidFill>
                            <a:srgbClr val="7030A0"/>
                          </a:solidFill>
                        </a:rPr>
                        <a:t>120</a:t>
                      </a:r>
                      <a:endParaRPr lang="el-GR" sz="1400" dirty="0">
                        <a:solidFill>
                          <a:srgbClr val="7030A0"/>
                        </a:solidFill>
                      </a:endParaRPr>
                    </a:p>
                  </a:txBody>
                  <a:tcPr>
                    <a:solidFill>
                      <a:schemeClr val="bg2">
                        <a:lumMod val="90000"/>
                      </a:schemeClr>
                    </a:solidFill>
                  </a:tcPr>
                </a:tc>
                <a:tc>
                  <a:txBody>
                    <a:bodyPr/>
                    <a:lstStyle/>
                    <a:p>
                      <a:r>
                        <a:rPr lang="el-GR" sz="1400" dirty="0" smtClean="0">
                          <a:solidFill>
                            <a:schemeClr val="tx1"/>
                          </a:solidFill>
                        </a:rPr>
                        <a:t>129</a:t>
                      </a:r>
                      <a:endParaRPr lang="el-GR" sz="1400" dirty="0">
                        <a:solidFill>
                          <a:schemeClr val="tx1"/>
                        </a:solidFill>
                      </a:endParaRPr>
                    </a:p>
                  </a:txBody>
                  <a:tcPr>
                    <a:solidFill>
                      <a:schemeClr val="bg2">
                        <a:lumMod val="90000"/>
                      </a:schemeClr>
                    </a:solidFill>
                  </a:tcPr>
                </a:tc>
              </a:tr>
            </a:tbl>
          </a:graphicData>
        </a:graphic>
      </p:graphicFrame>
      <p:graphicFrame>
        <p:nvGraphicFramePr>
          <p:cNvPr id="35" name="34 - Πίνακας"/>
          <p:cNvGraphicFramePr>
            <a:graphicFrameLocks noGrp="1"/>
          </p:cNvGraphicFramePr>
          <p:nvPr/>
        </p:nvGraphicFramePr>
        <p:xfrm>
          <a:off x="1571604" y="1428736"/>
          <a:ext cx="5500727" cy="428628"/>
        </p:xfrm>
        <a:graphic>
          <a:graphicData uri="http://schemas.openxmlformats.org/drawingml/2006/table">
            <a:tbl>
              <a:tblPr firstRow="1" bandRow="1">
                <a:tableStyleId>{5C22544A-7EE6-4342-B048-85BDC9FD1C3A}</a:tableStyleId>
              </a:tblPr>
              <a:tblGrid>
                <a:gridCol w="371671"/>
                <a:gridCol w="371671"/>
                <a:gridCol w="446005"/>
                <a:gridCol w="371671"/>
                <a:gridCol w="371671"/>
                <a:gridCol w="439524"/>
                <a:gridCol w="381055"/>
                <a:gridCol w="443101"/>
                <a:gridCol w="406713"/>
                <a:gridCol w="410965"/>
                <a:gridCol w="477684"/>
                <a:gridCol w="488658"/>
                <a:gridCol w="520338"/>
              </a:tblGrid>
              <a:tr h="428628">
                <a:tc>
                  <a:txBody>
                    <a:bodyPr/>
                    <a:lstStyle/>
                    <a:p>
                      <a:r>
                        <a:rPr lang="el-GR" sz="1100" dirty="0" smtClean="0">
                          <a:solidFill>
                            <a:schemeClr val="tx1"/>
                          </a:solidFill>
                        </a:rPr>
                        <a:t>1</a:t>
                      </a:r>
                      <a:endParaRPr lang="el-GR" sz="1100" dirty="0">
                        <a:solidFill>
                          <a:schemeClr val="tx1"/>
                        </a:solidFill>
                      </a:endParaRPr>
                    </a:p>
                  </a:txBody>
                  <a:tcPr>
                    <a:solidFill>
                      <a:schemeClr val="bg2">
                        <a:lumMod val="90000"/>
                      </a:schemeClr>
                    </a:solidFill>
                  </a:tcPr>
                </a:tc>
                <a:tc>
                  <a:txBody>
                    <a:bodyPr/>
                    <a:lstStyle/>
                    <a:p>
                      <a:r>
                        <a:rPr lang="el-GR" sz="1100" dirty="0" smtClean="0">
                          <a:solidFill>
                            <a:schemeClr val="tx1"/>
                          </a:solidFill>
                        </a:rPr>
                        <a:t>2</a:t>
                      </a:r>
                      <a:endParaRPr lang="el-GR" sz="1100" dirty="0">
                        <a:solidFill>
                          <a:schemeClr val="tx1"/>
                        </a:solidFill>
                      </a:endParaRPr>
                    </a:p>
                  </a:txBody>
                  <a:tcPr>
                    <a:solidFill>
                      <a:schemeClr val="bg2">
                        <a:lumMod val="90000"/>
                      </a:schemeClr>
                    </a:solidFill>
                  </a:tcPr>
                </a:tc>
                <a:tc>
                  <a:txBody>
                    <a:bodyPr/>
                    <a:lstStyle/>
                    <a:p>
                      <a:r>
                        <a:rPr lang="el-GR" sz="1100" dirty="0" smtClean="0">
                          <a:solidFill>
                            <a:srgbClr val="FF0000"/>
                          </a:solidFill>
                        </a:rPr>
                        <a:t>3</a:t>
                      </a:r>
                      <a:endParaRPr lang="el-GR" sz="1100" dirty="0">
                        <a:solidFill>
                          <a:srgbClr val="FF0000"/>
                        </a:solidFill>
                      </a:endParaRPr>
                    </a:p>
                  </a:txBody>
                  <a:tcPr>
                    <a:solidFill>
                      <a:schemeClr val="bg2">
                        <a:lumMod val="90000"/>
                      </a:schemeClr>
                    </a:solidFill>
                  </a:tcPr>
                </a:tc>
                <a:tc>
                  <a:txBody>
                    <a:bodyPr/>
                    <a:lstStyle/>
                    <a:p>
                      <a:r>
                        <a:rPr lang="el-GR" sz="1100" dirty="0" smtClean="0">
                          <a:solidFill>
                            <a:schemeClr val="tx1"/>
                          </a:solidFill>
                        </a:rPr>
                        <a:t>4</a:t>
                      </a:r>
                      <a:endParaRPr lang="el-GR" sz="1100" dirty="0">
                        <a:solidFill>
                          <a:schemeClr val="tx1"/>
                        </a:solidFill>
                      </a:endParaRPr>
                    </a:p>
                  </a:txBody>
                  <a:tcPr>
                    <a:solidFill>
                      <a:schemeClr val="bg2">
                        <a:lumMod val="90000"/>
                      </a:schemeClr>
                    </a:solidFill>
                  </a:tcPr>
                </a:tc>
                <a:tc>
                  <a:txBody>
                    <a:bodyPr/>
                    <a:lstStyle/>
                    <a:p>
                      <a:r>
                        <a:rPr lang="el-GR" sz="1100" dirty="0" smtClean="0">
                          <a:solidFill>
                            <a:srgbClr val="00B050"/>
                          </a:solidFill>
                        </a:rPr>
                        <a:t>5</a:t>
                      </a:r>
                      <a:endParaRPr lang="el-GR" sz="1100" dirty="0">
                        <a:solidFill>
                          <a:srgbClr val="00B050"/>
                        </a:solidFill>
                      </a:endParaRPr>
                    </a:p>
                  </a:txBody>
                  <a:tcPr>
                    <a:solidFill>
                      <a:schemeClr val="bg2">
                        <a:lumMod val="90000"/>
                      </a:schemeClr>
                    </a:solidFill>
                  </a:tcPr>
                </a:tc>
                <a:tc>
                  <a:txBody>
                    <a:bodyPr/>
                    <a:lstStyle/>
                    <a:p>
                      <a:r>
                        <a:rPr lang="el-GR" sz="1100" dirty="0" smtClean="0">
                          <a:solidFill>
                            <a:schemeClr val="tx1"/>
                          </a:solidFill>
                        </a:rPr>
                        <a:t>6</a:t>
                      </a:r>
                      <a:endParaRPr lang="el-GR" sz="1100" dirty="0">
                        <a:solidFill>
                          <a:schemeClr val="tx1"/>
                        </a:solidFill>
                      </a:endParaRPr>
                    </a:p>
                  </a:txBody>
                  <a:tcPr>
                    <a:solidFill>
                      <a:schemeClr val="bg2">
                        <a:lumMod val="90000"/>
                      </a:schemeClr>
                    </a:solidFill>
                  </a:tcPr>
                </a:tc>
                <a:tc>
                  <a:txBody>
                    <a:bodyPr/>
                    <a:lstStyle/>
                    <a:p>
                      <a:r>
                        <a:rPr lang="el-GR" sz="1100" dirty="0" smtClean="0">
                          <a:solidFill>
                            <a:srgbClr val="FF0000"/>
                          </a:solidFill>
                        </a:rPr>
                        <a:t>7</a:t>
                      </a:r>
                      <a:endParaRPr lang="el-GR" sz="1100" dirty="0">
                        <a:solidFill>
                          <a:srgbClr val="FF0000"/>
                        </a:solidFill>
                      </a:endParaRPr>
                    </a:p>
                  </a:txBody>
                  <a:tcPr>
                    <a:solidFill>
                      <a:schemeClr val="bg2">
                        <a:lumMod val="90000"/>
                      </a:schemeClr>
                    </a:solidFill>
                  </a:tcPr>
                </a:tc>
                <a:tc>
                  <a:txBody>
                    <a:bodyPr/>
                    <a:lstStyle/>
                    <a:p>
                      <a:r>
                        <a:rPr lang="el-GR" sz="1100" dirty="0" smtClean="0">
                          <a:solidFill>
                            <a:schemeClr val="tx1"/>
                          </a:solidFill>
                        </a:rPr>
                        <a:t>8</a:t>
                      </a:r>
                      <a:endParaRPr lang="el-GR" sz="1100" dirty="0">
                        <a:solidFill>
                          <a:schemeClr val="tx1"/>
                        </a:solidFill>
                      </a:endParaRPr>
                    </a:p>
                  </a:txBody>
                  <a:tcPr>
                    <a:solidFill>
                      <a:schemeClr val="bg2">
                        <a:lumMod val="90000"/>
                      </a:schemeClr>
                    </a:solidFill>
                  </a:tcPr>
                </a:tc>
                <a:tc>
                  <a:txBody>
                    <a:bodyPr/>
                    <a:lstStyle/>
                    <a:p>
                      <a:r>
                        <a:rPr lang="el-GR" sz="1100" dirty="0" smtClean="0">
                          <a:solidFill>
                            <a:schemeClr val="tx1"/>
                          </a:solidFill>
                        </a:rPr>
                        <a:t>9</a:t>
                      </a:r>
                      <a:endParaRPr lang="el-GR" sz="1100" dirty="0">
                        <a:solidFill>
                          <a:schemeClr val="tx1"/>
                        </a:solidFill>
                      </a:endParaRPr>
                    </a:p>
                  </a:txBody>
                  <a:tcPr>
                    <a:solidFill>
                      <a:schemeClr val="bg2">
                        <a:lumMod val="90000"/>
                      </a:schemeClr>
                    </a:solidFill>
                  </a:tcPr>
                </a:tc>
                <a:tc>
                  <a:txBody>
                    <a:bodyPr/>
                    <a:lstStyle/>
                    <a:p>
                      <a:r>
                        <a:rPr lang="el-GR" sz="1100" dirty="0" smtClean="0">
                          <a:solidFill>
                            <a:srgbClr val="00B050"/>
                          </a:solidFill>
                        </a:rPr>
                        <a:t>10</a:t>
                      </a:r>
                      <a:endParaRPr lang="el-GR" sz="1100" dirty="0">
                        <a:solidFill>
                          <a:srgbClr val="00B050"/>
                        </a:solidFill>
                      </a:endParaRPr>
                    </a:p>
                  </a:txBody>
                  <a:tcPr>
                    <a:solidFill>
                      <a:schemeClr val="bg2">
                        <a:lumMod val="90000"/>
                      </a:schemeClr>
                    </a:solidFill>
                  </a:tcPr>
                </a:tc>
                <a:tc>
                  <a:txBody>
                    <a:bodyPr/>
                    <a:lstStyle/>
                    <a:p>
                      <a:r>
                        <a:rPr lang="el-GR" sz="1100" dirty="0" smtClean="0">
                          <a:solidFill>
                            <a:srgbClr val="FF0000"/>
                          </a:solidFill>
                        </a:rPr>
                        <a:t>11</a:t>
                      </a:r>
                      <a:endParaRPr lang="el-GR" sz="1100" dirty="0">
                        <a:solidFill>
                          <a:srgbClr val="FF0000"/>
                        </a:solidFill>
                      </a:endParaRPr>
                    </a:p>
                  </a:txBody>
                  <a:tcPr>
                    <a:solidFill>
                      <a:schemeClr val="bg2">
                        <a:lumMod val="90000"/>
                      </a:schemeClr>
                    </a:solidFill>
                  </a:tcPr>
                </a:tc>
                <a:tc>
                  <a:txBody>
                    <a:bodyPr/>
                    <a:lstStyle/>
                    <a:p>
                      <a:r>
                        <a:rPr lang="el-GR" sz="1100" dirty="0" smtClean="0">
                          <a:solidFill>
                            <a:schemeClr val="tx1"/>
                          </a:solidFill>
                        </a:rPr>
                        <a:t>12</a:t>
                      </a:r>
                      <a:endParaRPr lang="el-GR" sz="1100" dirty="0">
                        <a:solidFill>
                          <a:schemeClr val="tx1"/>
                        </a:solidFill>
                      </a:endParaRPr>
                    </a:p>
                  </a:txBody>
                  <a:tcPr>
                    <a:solidFill>
                      <a:schemeClr val="bg2">
                        <a:lumMod val="90000"/>
                      </a:schemeClr>
                    </a:solidFill>
                  </a:tcPr>
                </a:tc>
                <a:tc>
                  <a:txBody>
                    <a:bodyPr/>
                    <a:lstStyle/>
                    <a:p>
                      <a:r>
                        <a:rPr lang="el-GR" sz="1100" dirty="0" smtClean="0">
                          <a:solidFill>
                            <a:schemeClr val="tx1"/>
                          </a:solidFill>
                        </a:rPr>
                        <a:t>13</a:t>
                      </a:r>
                      <a:endParaRPr lang="el-GR" sz="1100" dirty="0">
                        <a:solidFill>
                          <a:schemeClr val="tx1"/>
                        </a:solidFill>
                      </a:endParaRPr>
                    </a:p>
                  </a:txBody>
                  <a:tcPr>
                    <a:solidFill>
                      <a:schemeClr val="bg2">
                        <a:lumMod val="90000"/>
                      </a:schemeClr>
                    </a:solidFill>
                  </a:tcPr>
                </a:tc>
              </a:tr>
            </a:tbl>
          </a:graphicData>
        </a:graphic>
      </p:graphicFrame>
      <p:grpSp>
        <p:nvGrpSpPr>
          <p:cNvPr id="115" name="114 - Ομάδα"/>
          <p:cNvGrpSpPr/>
          <p:nvPr/>
        </p:nvGrpSpPr>
        <p:grpSpPr>
          <a:xfrm>
            <a:off x="2428860" y="4857760"/>
            <a:ext cx="6215106" cy="500066"/>
            <a:chOff x="2428860" y="4857760"/>
            <a:chExt cx="6215106" cy="500066"/>
          </a:xfrm>
        </p:grpSpPr>
        <p:sp>
          <p:nvSpPr>
            <p:cNvPr id="31" name="30 - Έλλειψη"/>
            <p:cNvSpPr/>
            <p:nvPr/>
          </p:nvSpPr>
          <p:spPr>
            <a:xfrm>
              <a:off x="6858016" y="4857760"/>
              <a:ext cx="857256"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112</a:t>
              </a:r>
              <a:endParaRPr lang="el-GR" dirty="0">
                <a:solidFill>
                  <a:schemeClr val="tx1"/>
                </a:solidFill>
              </a:endParaRPr>
            </a:p>
          </p:txBody>
        </p:sp>
        <p:sp>
          <p:nvSpPr>
            <p:cNvPr id="32" name="31 - Έλλειψη"/>
            <p:cNvSpPr/>
            <p:nvPr/>
          </p:nvSpPr>
          <p:spPr>
            <a:xfrm>
              <a:off x="7786710" y="4857760"/>
              <a:ext cx="857256"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129</a:t>
              </a:r>
              <a:endParaRPr lang="el-GR" dirty="0">
                <a:solidFill>
                  <a:schemeClr val="tx1"/>
                </a:solidFill>
              </a:endParaRPr>
            </a:p>
          </p:txBody>
        </p:sp>
        <p:sp>
          <p:nvSpPr>
            <p:cNvPr id="34" name="33 - Έλλειψη"/>
            <p:cNvSpPr/>
            <p:nvPr/>
          </p:nvSpPr>
          <p:spPr>
            <a:xfrm>
              <a:off x="5857884" y="4857760"/>
              <a:ext cx="857256"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96</a:t>
              </a:r>
              <a:endParaRPr lang="el-GR" dirty="0">
                <a:solidFill>
                  <a:schemeClr val="tx1"/>
                </a:solidFill>
              </a:endParaRPr>
            </a:p>
          </p:txBody>
        </p:sp>
        <p:sp>
          <p:nvSpPr>
            <p:cNvPr id="37" name="36 - Έλλειψη"/>
            <p:cNvSpPr/>
            <p:nvPr/>
          </p:nvSpPr>
          <p:spPr>
            <a:xfrm>
              <a:off x="4429124" y="4929198"/>
              <a:ext cx="857256"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73</a:t>
              </a:r>
              <a:endParaRPr lang="el-GR" dirty="0">
                <a:solidFill>
                  <a:schemeClr val="tx1"/>
                </a:solidFill>
              </a:endParaRPr>
            </a:p>
          </p:txBody>
        </p:sp>
        <p:sp>
          <p:nvSpPr>
            <p:cNvPr id="38" name="37 - Έλλειψη"/>
            <p:cNvSpPr/>
            <p:nvPr/>
          </p:nvSpPr>
          <p:spPr>
            <a:xfrm>
              <a:off x="2428860" y="4929198"/>
              <a:ext cx="857256"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28</a:t>
              </a:r>
              <a:endParaRPr lang="el-GR" dirty="0">
                <a:solidFill>
                  <a:schemeClr val="tx1"/>
                </a:solidFill>
              </a:endParaRPr>
            </a:p>
          </p:txBody>
        </p:sp>
      </p:grpSp>
      <p:grpSp>
        <p:nvGrpSpPr>
          <p:cNvPr id="114" name="113 - Ομάδα"/>
          <p:cNvGrpSpPr/>
          <p:nvPr/>
        </p:nvGrpSpPr>
        <p:grpSpPr>
          <a:xfrm>
            <a:off x="2143108" y="4071942"/>
            <a:ext cx="6072231" cy="857256"/>
            <a:chOff x="2143108" y="4071942"/>
            <a:chExt cx="6072231" cy="857256"/>
          </a:xfrm>
        </p:grpSpPr>
        <p:sp>
          <p:nvSpPr>
            <p:cNvPr id="16" name="15 - Έλλειψη"/>
            <p:cNvSpPr/>
            <p:nvPr/>
          </p:nvSpPr>
          <p:spPr>
            <a:xfrm>
              <a:off x="2143108" y="4143380"/>
              <a:ext cx="821537"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rgbClr val="7030A0"/>
                  </a:solidFill>
                </a:rPr>
                <a:t>18</a:t>
              </a:r>
              <a:endParaRPr lang="el-GR" dirty="0">
                <a:solidFill>
                  <a:srgbClr val="7030A0"/>
                </a:solidFill>
              </a:endParaRPr>
            </a:p>
          </p:txBody>
        </p:sp>
        <p:sp>
          <p:nvSpPr>
            <p:cNvPr id="19" name="18 - Έλλειψη"/>
            <p:cNvSpPr/>
            <p:nvPr/>
          </p:nvSpPr>
          <p:spPr>
            <a:xfrm>
              <a:off x="3786182" y="4214818"/>
              <a:ext cx="928695"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rgbClr val="7030A0"/>
                  </a:solidFill>
                </a:rPr>
                <a:t>56</a:t>
              </a:r>
              <a:endParaRPr lang="el-GR" dirty="0">
                <a:solidFill>
                  <a:srgbClr val="7030A0"/>
                </a:solidFill>
              </a:endParaRPr>
            </a:p>
          </p:txBody>
        </p:sp>
        <p:sp>
          <p:nvSpPr>
            <p:cNvPr id="20" name="19 - Έλλειψη"/>
            <p:cNvSpPr/>
            <p:nvPr/>
          </p:nvSpPr>
          <p:spPr>
            <a:xfrm>
              <a:off x="5357818" y="4143380"/>
              <a:ext cx="892975"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rgbClr val="7030A0"/>
                  </a:solidFill>
                </a:rPr>
                <a:t>90</a:t>
              </a:r>
              <a:endParaRPr lang="el-GR" dirty="0">
                <a:solidFill>
                  <a:srgbClr val="7030A0"/>
                </a:solidFill>
              </a:endParaRPr>
            </a:p>
          </p:txBody>
        </p:sp>
        <p:sp>
          <p:nvSpPr>
            <p:cNvPr id="21" name="20 - Έλλειψη"/>
            <p:cNvSpPr/>
            <p:nvPr/>
          </p:nvSpPr>
          <p:spPr>
            <a:xfrm>
              <a:off x="7143768" y="4071942"/>
              <a:ext cx="92869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rgbClr val="7030A0"/>
                  </a:solidFill>
                </a:rPr>
                <a:t>120</a:t>
              </a:r>
              <a:endParaRPr lang="el-GR" dirty="0">
                <a:solidFill>
                  <a:srgbClr val="7030A0"/>
                </a:solidFill>
              </a:endParaRPr>
            </a:p>
          </p:txBody>
        </p:sp>
        <p:cxnSp>
          <p:nvCxnSpPr>
            <p:cNvPr id="39" name="38 - Ευθύγραμμο βέλος σύνδεσης"/>
            <p:cNvCxnSpPr>
              <a:stCxn id="21" idx="5"/>
              <a:endCxn id="32" idx="0"/>
            </p:cNvCxnSpPr>
            <p:nvPr/>
          </p:nvCxnSpPr>
          <p:spPr>
            <a:xfrm rot="16200000" flipH="1">
              <a:off x="7865918" y="4508339"/>
              <a:ext cx="419961" cy="2788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39 - Ευθύγραμμο βέλος σύνδεσης"/>
            <p:cNvCxnSpPr>
              <a:endCxn id="31" idx="0"/>
            </p:cNvCxnSpPr>
            <p:nvPr/>
          </p:nvCxnSpPr>
          <p:spPr>
            <a:xfrm rot="5400000">
              <a:off x="7179487" y="4607727"/>
              <a:ext cx="357190"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41 - Ευθύγραμμο βέλος σύνδεσης"/>
            <p:cNvCxnSpPr>
              <a:stCxn id="19" idx="5"/>
              <a:endCxn id="37" idx="0"/>
            </p:cNvCxnSpPr>
            <p:nvPr/>
          </p:nvCxnSpPr>
          <p:spPr>
            <a:xfrm rot="16200000" flipH="1">
              <a:off x="4544051" y="4615496"/>
              <a:ext cx="348523" cy="27887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42 - Ευθύγραμμο βέλος σύνδεσης"/>
            <p:cNvCxnSpPr>
              <a:stCxn id="20" idx="5"/>
              <a:endCxn id="34" idx="0"/>
            </p:cNvCxnSpPr>
            <p:nvPr/>
          </p:nvCxnSpPr>
          <p:spPr>
            <a:xfrm rot="16200000" flipH="1">
              <a:off x="6029005" y="4600252"/>
              <a:ext cx="348523" cy="1664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44 - Ευθύγραμμο βέλος σύνδεσης"/>
            <p:cNvCxnSpPr>
              <a:endCxn id="38" idx="0"/>
            </p:cNvCxnSpPr>
            <p:nvPr/>
          </p:nvCxnSpPr>
          <p:spPr>
            <a:xfrm rot="16200000" flipH="1">
              <a:off x="2607455" y="4679165"/>
              <a:ext cx="357190"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44" name="43 - TextBox"/>
          <p:cNvSpPr txBox="1"/>
          <p:nvPr/>
        </p:nvSpPr>
        <p:spPr>
          <a:xfrm>
            <a:off x="214282" y="2428868"/>
            <a:ext cx="3119700" cy="369332"/>
          </a:xfrm>
          <a:prstGeom prst="rect">
            <a:avLst/>
          </a:prstGeom>
          <a:noFill/>
        </p:spPr>
        <p:txBody>
          <a:bodyPr wrap="none" rtlCol="0">
            <a:spAutoFit/>
          </a:bodyPr>
          <a:lstStyle/>
          <a:p>
            <a:r>
              <a:rPr lang="el-GR" dirty="0" smtClean="0"/>
              <a:t>Ο Πίνακας είναι ταξινομημένος</a:t>
            </a:r>
            <a:endParaRPr lang="el-GR" dirty="0"/>
          </a:p>
        </p:txBody>
      </p:sp>
      <p:sp>
        <p:nvSpPr>
          <p:cNvPr id="47" name="1 - Τίτλος"/>
          <p:cNvSpPr>
            <a:spLocks noGrp="1"/>
          </p:cNvSpPr>
          <p:nvPr>
            <p:ph type="title"/>
          </p:nvPr>
        </p:nvSpPr>
        <p:spPr>
          <a:xfrm>
            <a:off x="457200" y="274638"/>
            <a:ext cx="8229600" cy="1082660"/>
          </a:xfrm>
        </p:spPr>
        <p:txBody>
          <a:bodyPr>
            <a:normAutofit/>
          </a:bodyPr>
          <a:lstStyle/>
          <a:p>
            <a:r>
              <a:rPr lang="el-GR" sz="1800" dirty="0" smtClean="0"/>
              <a:t>Να τοποθετήσετε σε δυαδικό δένδρο αναζήτησης τους αριθμούς χρησιμοποιώντας τον αλγόριθμο δυαδικής αναζήτησης </a:t>
            </a:r>
            <a:endParaRPr lang="el-GR" sz="1800" dirty="0"/>
          </a:p>
        </p:txBody>
      </p:sp>
      <p:sp>
        <p:nvSpPr>
          <p:cNvPr id="50" name="49 - Έλλειψη"/>
          <p:cNvSpPr/>
          <p:nvPr/>
        </p:nvSpPr>
        <p:spPr>
          <a:xfrm>
            <a:off x="1357290" y="4857760"/>
            <a:ext cx="857256"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10</a:t>
            </a:r>
            <a:endParaRPr lang="el-GR" dirty="0">
              <a:solidFill>
                <a:schemeClr val="tx1"/>
              </a:solidFill>
            </a:endParaRPr>
          </a:p>
        </p:txBody>
      </p:sp>
      <p:cxnSp>
        <p:nvCxnSpPr>
          <p:cNvPr id="51" name="50 - Ευθύγραμμο βέλος σύνδεσης"/>
          <p:cNvCxnSpPr/>
          <p:nvPr/>
        </p:nvCxnSpPr>
        <p:spPr>
          <a:xfrm rot="10800000" flipV="1">
            <a:off x="2000232" y="4572008"/>
            <a:ext cx="285751" cy="28574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anim calcmode="lin" valueType="num">
                                      <p:cBhvr additive="base">
                                        <p:cTn id="7" dur="500" fill="hold"/>
                                        <p:tgtEl>
                                          <p:spTgt spid="47"/>
                                        </p:tgtEl>
                                        <p:attrNameLst>
                                          <p:attrName>ppt_x</p:attrName>
                                        </p:attrNameLst>
                                      </p:cBhvr>
                                      <p:tavLst>
                                        <p:tav tm="0">
                                          <p:val>
                                            <p:strVal val="#ppt_x"/>
                                          </p:val>
                                        </p:tav>
                                        <p:tav tm="100000">
                                          <p:val>
                                            <p:strVal val="#ppt_x"/>
                                          </p:val>
                                        </p:tav>
                                      </p:tavLst>
                                    </p:anim>
                                    <p:anim calcmode="lin" valueType="num">
                                      <p:cBhvr additive="base">
                                        <p:cTn id="8"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5"/>
                                        </p:tgtEl>
                                        <p:attrNameLst>
                                          <p:attrName>style.visibility</p:attrName>
                                        </p:attrNameLst>
                                      </p:cBhvr>
                                      <p:to>
                                        <p:strVal val="visible"/>
                                      </p:to>
                                    </p:set>
                                    <p:anim calcmode="lin" valueType="num">
                                      <p:cBhvr additive="base">
                                        <p:cTn id="13" dur="500" fill="hold"/>
                                        <p:tgtEl>
                                          <p:spTgt spid="35"/>
                                        </p:tgtEl>
                                        <p:attrNameLst>
                                          <p:attrName>ppt_x</p:attrName>
                                        </p:attrNameLst>
                                      </p:cBhvr>
                                      <p:tavLst>
                                        <p:tav tm="0">
                                          <p:val>
                                            <p:strVal val="#ppt_x"/>
                                          </p:val>
                                        </p:tav>
                                        <p:tav tm="100000">
                                          <p:val>
                                            <p:strVal val="#ppt_x"/>
                                          </p:val>
                                        </p:tav>
                                      </p:tavLst>
                                    </p:anim>
                                    <p:anim calcmode="lin" valueType="num">
                                      <p:cBhvr additive="base">
                                        <p:cTn id="14"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3"/>
                                        </p:tgtEl>
                                        <p:attrNameLst>
                                          <p:attrName>style.visibility</p:attrName>
                                        </p:attrNameLst>
                                      </p:cBhvr>
                                      <p:to>
                                        <p:strVal val="visible"/>
                                      </p:to>
                                    </p:set>
                                    <p:anim calcmode="lin" valueType="num">
                                      <p:cBhvr additive="base">
                                        <p:cTn id="19" dur="500" fill="hold"/>
                                        <p:tgtEl>
                                          <p:spTgt spid="33"/>
                                        </p:tgtEl>
                                        <p:attrNameLst>
                                          <p:attrName>ppt_x</p:attrName>
                                        </p:attrNameLst>
                                      </p:cBhvr>
                                      <p:tavLst>
                                        <p:tav tm="0">
                                          <p:val>
                                            <p:strVal val="#ppt_x"/>
                                          </p:val>
                                        </p:tav>
                                        <p:tav tm="100000">
                                          <p:val>
                                            <p:strVal val="#ppt_x"/>
                                          </p:val>
                                        </p:tav>
                                      </p:tavLst>
                                    </p:anim>
                                    <p:anim calcmode="lin" valueType="num">
                                      <p:cBhvr additive="base">
                                        <p:cTn id="20"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4"/>
                                        </p:tgtEl>
                                        <p:attrNameLst>
                                          <p:attrName>style.visibility</p:attrName>
                                        </p:attrNameLst>
                                      </p:cBhvr>
                                      <p:to>
                                        <p:strVal val="visible"/>
                                      </p:to>
                                    </p:set>
                                    <p:anim calcmode="lin" valueType="num">
                                      <p:cBhvr additive="base">
                                        <p:cTn id="25" dur="500" fill="hold"/>
                                        <p:tgtEl>
                                          <p:spTgt spid="44"/>
                                        </p:tgtEl>
                                        <p:attrNameLst>
                                          <p:attrName>ppt_x</p:attrName>
                                        </p:attrNameLst>
                                      </p:cBhvr>
                                      <p:tavLst>
                                        <p:tav tm="0">
                                          <p:val>
                                            <p:strVal val="#ppt_x"/>
                                          </p:val>
                                        </p:tav>
                                        <p:tav tm="100000">
                                          <p:val>
                                            <p:strVal val="#ppt_x"/>
                                          </p:val>
                                        </p:tav>
                                      </p:tavLst>
                                    </p:anim>
                                    <p:anim calcmode="lin" valueType="num">
                                      <p:cBhvr additive="base">
                                        <p:cTn id="26"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6"/>
                                        </p:tgtEl>
                                        <p:attrNameLst>
                                          <p:attrName>style.visibility</p:attrName>
                                        </p:attrNameLst>
                                      </p:cBhvr>
                                      <p:to>
                                        <p:strVal val="visible"/>
                                      </p:to>
                                    </p:set>
                                    <p:anim calcmode="lin" valueType="num">
                                      <p:cBhvr additive="base">
                                        <p:cTn id="31" dur="500" fill="hold"/>
                                        <p:tgtEl>
                                          <p:spTgt spid="96"/>
                                        </p:tgtEl>
                                        <p:attrNameLst>
                                          <p:attrName>ppt_x</p:attrName>
                                        </p:attrNameLst>
                                      </p:cBhvr>
                                      <p:tavLst>
                                        <p:tav tm="0">
                                          <p:val>
                                            <p:strVal val="#ppt_x"/>
                                          </p:val>
                                        </p:tav>
                                        <p:tav tm="100000">
                                          <p:val>
                                            <p:strVal val="#ppt_x"/>
                                          </p:val>
                                        </p:tav>
                                      </p:tavLst>
                                    </p:anim>
                                    <p:anim calcmode="lin" valueType="num">
                                      <p:cBhvr additive="base">
                                        <p:cTn id="32" dur="500" fill="hold"/>
                                        <p:tgtEl>
                                          <p:spTgt spid="9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1"/>
                                        </p:tgtEl>
                                        <p:attrNameLst>
                                          <p:attrName>style.visibility</p:attrName>
                                        </p:attrNameLst>
                                      </p:cBhvr>
                                      <p:to>
                                        <p:strVal val="visible"/>
                                      </p:to>
                                    </p:set>
                                    <p:anim calcmode="lin" valueType="num">
                                      <p:cBhvr additive="base">
                                        <p:cTn id="37" dur="500" fill="hold"/>
                                        <p:tgtEl>
                                          <p:spTgt spid="101"/>
                                        </p:tgtEl>
                                        <p:attrNameLst>
                                          <p:attrName>ppt_x</p:attrName>
                                        </p:attrNameLst>
                                      </p:cBhvr>
                                      <p:tavLst>
                                        <p:tav tm="0">
                                          <p:val>
                                            <p:strVal val="#ppt_x"/>
                                          </p:val>
                                        </p:tav>
                                        <p:tav tm="100000">
                                          <p:val>
                                            <p:strVal val="#ppt_x"/>
                                          </p:val>
                                        </p:tav>
                                      </p:tavLst>
                                    </p:anim>
                                    <p:anim calcmode="lin" valueType="num">
                                      <p:cBhvr additive="base">
                                        <p:cTn id="38" dur="500" fill="hold"/>
                                        <p:tgtEl>
                                          <p:spTgt spid="10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14"/>
                                        </p:tgtEl>
                                        <p:attrNameLst>
                                          <p:attrName>style.visibility</p:attrName>
                                        </p:attrNameLst>
                                      </p:cBhvr>
                                      <p:to>
                                        <p:strVal val="visible"/>
                                      </p:to>
                                    </p:set>
                                    <p:anim calcmode="lin" valueType="num">
                                      <p:cBhvr additive="base">
                                        <p:cTn id="43" dur="500" fill="hold"/>
                                        <p:tgtEl>
                                          <p:spTgt spid="114"/>
                                        </p:tgtEl>
                                        <p:attrNameLst>
                                          <p:attrName>ppt_x</p:attrName>
                                        </p:attrNameLst>
                                      </p:cBhvr>
                                      <p:tavLst>
                                        <p:tav tm="0">
                                          <p:val>
                                            <p:strVal val="#ppt_x"/>
                                          </p:val>
                                        </p:tav>
                                        <p:tav tm="100000">
                                          <p:val>
                                            <p:strVal val="#ppt_x"/>
                                          </p:val>
                                        </p:tav>
                                      </p:tavLst>
                                    </p:anim>
                                    <p:anim calcmode="lin" valueType="num">
                                      <p:cBhvr additive="base">
                                        <p:cTn id="44" dur="500" fill="hold"/>
                                        <p:tgtEl>
                                          <p:spTgt spid="11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15"/>
                                        </p:tgtEl>
                                        <p:attrNameLst>
                                          <p:attrName>style.visibility</p:attrName>
                                        </p:attrNameLst>
                                      </p:cBhvr>
                                      <p:to>
                                        <p:strVal val="visible"/>
                                      </p:to>
                                    </p:set>
                                    <p:anim calcmode="lin" valueType="num">
                                      <p:cBhvr additive="base">
                                        <p:cTn id="49" dur="500" fill="hold"/>
                                        <p:tgtEl>
                                          <p:spTgt spid="115"/>
                                        </p:tgtEl>
                                        <p:attrNameLst>
                                          <p:attrName>ppt_x</p:attrName>
                                        </p:attrNameLst>
                                      </p:cBhvr>
                                      <p:tavLst>
                                        <p:tav tm="0">
                                          <p:val>
                                            <p:strVal val="#ppt_x"/>
                                          </p:val>
                                        </p:tav>
                                        <p:tav tm="100000">
                                          <p:val>
                                            <p:strVal val="#ppt_x"/>
                                          </p:val>
                                        </p:tav>
                                      </p:tavLst>
                                    </p:anim>
                                    <p:anim calcmode="lin" valueType="num">
                                      <p:cBhvr additive="base">
                                        <p:cTn id="50" dur="500" fill="hold"/>
                                        <p:tgtEl>
                                          <p:spTgt spid="1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7"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solidFill>
                  <a:srgbClr val="FF0000"/>
                </a:solidFill>
              </a:rPr>
              <a:t>Αναζήτηση σε δυαδικά δένδρα αναζήτησης</a:t>
            </a:r>
            <a:endParaRPr lang="el-GR" sz="2800" b="1" dirty="0">
              <a:solidFill>
                <a:srgbClr val="FF0000"/>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142844" y="1285860"/>
            <a:ext cx="8586790" cy="5429288"/>
          </a:xfrm>
        </p:spPr>
        <p:txBody>
          <a:bodyPr/>
          <a:lstStyle/>
          <a:p>
            <a:r>
              <a:rPr lang="el-GR" sz="2800" dirty="0" smtClean="0"/>
              <a:t>Στα ισορροπημένα :γίνεται ταχύτερα χάρη στον τρόπο αποθήκευσης των τιμών</a:t>
            </a:r>
            <a:r>
              <a:rPr lang="el-GR" dirty="0" smtClean="0"/>
              <a:t>.</a:t>
            </a:r>
          </a:p>
          <a:p>
            <a:endParaRPr lang="el-GR" dirty="0"/>
          </a:p>
        </p:txBody>
      </p:sp>
      <p:grpSp>
        <p:nvGrpSpPr>
          <p:cNvPr id="62" name="61 - Ομάδα"/>
          <p:cNvGrpSpPr/>
          <p:nvPr/>
        </p:nvGrpSpPr>
        <p:grpSpPr>
          <a:xfrm>
            <a:off x="4500561" y="2491639"/>
            <a:ext cx="3571900" cy="2643206"/>
            <a:chOff x="4500561" y="2491639"/>
            <a:chExt cx="3571900" cy="2643206"/>
          </a:xfrm>
        </p:grpSpPr>
        <p:cxnSp>
          <p:nvCxnSpPr>
            <p:cNvPr id="27" name="26 - Ευθύγραμμο βέλος σύνδεσης"/>
            <p:cNvCxnSpPr/>
            <p:nvPr/>
          </p:nvCxnSpPr>
          <p:spPr>
            <a:xfrm rot="5400000">
              <a:off x="4761057" y="4382951"/>
              <a:ext cx="348523" cy="2980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61" name="60 - Ομάδα"/>
            <p:cNvGrpSpPr/>
            <p:nvPr/>
          </p:nvGrpSpPr>
          <p:grpSpPr>
            <a:xfrm>
              <a:off x="4500561" y="2491639"/>
              <a:ext cx="3571900" cy="2643206"/>
              <a:chOff x="4500562" y="2428868"/>
              <a:chExt cx="3571900" cy="2643206"/>
            </a:xfrm>
          </p:grpSpPr>
          <p:sp>
            <p:nvSpPr>
              <p:cNvPr id="20" name="19 - Έλλειψη"/>
              <p:cNvSpPr/>
              <p:nvPr/>
            </p:nvSpPr>
            <p:spPr>
              <a:xfrm>
                <a:off x="5643570" y="3429000"/>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4</a:t>
                </a:r>
                <a:endParaRPr lang="el-GR" sz="1400" dirty="0">
                  <a:solidFill>
                    <a:schemeClr val="tx1"/>
                  </a:solidFill>
                </a:endParaRPr>
              </a:p>
            </p:txBody>
          </p:sp>
          <p:sp>
            <p:nvSpPr>
              <p:cNvPr id="21" name="20 - Έλλειψη"/>
              <p:cNvSpPr/>
              <p:nvPr/>
            </p:nvSpPr>
            <p:spPr>
              <a:xfrm>
                <a:off x="4500562" y="464344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a:t>
                </a:r>
                <a:endParaRPr lang="el-GR" sz="1400" dirty="0">
                  <a:solidFill>
                    <a:schemeClr val="tx1"/>
                  </a:solidFill>
                </a:endParaRPr>
              </a:p>
            </p:txBody>
          </p:sp>
          <p:sp>
            <p:nvSpPr>
              <p:cNvPr id="22" name="21 - Έλλειψη"/>
              <p:cNvSpPr/>
              <p:nvPr/>
            </p:nvSpPr>
            <p:spPr>
              <a:xfrm>
                <a:off x="5000628" y="392906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a:t>
                </a:r>
                <a:endParaRPr lang="el-GR" sz="1400" dirty="0">
                  <a:solidFill>
                    <a:schemeClr val="tx1"/>
                  </a:solidFill>
                </a:endParaRPr>
              </a:p>
            </p:txBody>
          </p:sp>
          <p:sp>
            <p:nvSpPr>
              <p:cNvPr id="23" name="22 - Έλλειψη"/>
              <p:cNvSpPr/>
              <p:nvPr/>
            </p:nvSpPr>
            <p:spPr>
              <a:xfrm>
                <a:off x="7000892" y="242886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8</a:t>
                </a:r>
                <a:endParaRPr lang="el-GR" sz="1400" dirty="0">
                  <a:solidFill>
                    <a:schemeClr val="tx1"/>
                  </a:solidFill>
                </a:endParaRPr>
              </a:p>
            </p:txBody>
          </p:sp>
          <p:cxnSp>
            <p:nvCxnSpPr>
              <p:cNvPr id="24" name="23 - Ευθύγραμμο βέλος σύνδεσης"/>
              <p:cNvCxnSpPr>
                <a:stCxn id="20" idx="3"/>
                <a:endCxn id="22" idx="7"/>
              </p:cNvCxnSpPr>
              <p:nvPr/>
            </p:nvCxnSpPr>
            <p:spPr>
              <a:xfrm rot="5400000">
                <a:off x="5509361" y="3773933"/>
                <a:ext cx="196980" cy="2388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24 - Ευθύγραμμο βέλος σύνδεσης"/>
              <p:cNvCxnSpPr>
                <a:stCxn id="23" idx="5"/>
                <a:endCxn id="30" idx="0"/>
              </p:cNvCxnSpPr>
              <p:nvPr/>
            </p:nvCxnSpPr>
            <p:spPr>
              <a:xfrm rot="16200000" flipH="1">
                <a:off x="7534882" y="2748543"/>
                <a:ext cx="205647" cy="2980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25 - Ευθύγραμμο βέλος σύνδεσης"/>
              <p:cNvCxnSpPr>
                <a:stCxn id="23" idx="3"/>
              </p:cNvCxnSpPr>
              <p:nvPr/>
            </p:nvCxnSpPr>
            <p:spPr>
              <a:xfrm rot="5400000">
                <a:off x="6868479" y="2784263"/>
                <a:ext cx="205647" cy="2265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27 - Έλλειψη"/>
              <p:cNvSpPr/>
              <p:nvPr/>
            </p:nvSpPr>
            <p:spPr>
              <a:xfrm>
                <a:off x="5429256" y="4643446"/>
                <a:ext cx="571504" cy="42862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3</a:t>
                </a:r>
                <a:endParaRPr lang="el-GR" sz="1400" dirty="0">
                  <a:solidFill>
                    <a:schemeClr val="tx1"/>
                  </a:solidFill>
                </a:endParaRPr>
              </a:p>
            </p:txBody>
          </p:sp>
          <p:sp>
            <p:nvSpPr>
              <p:cNvPr id="29" name="28 - Έλλειψη"/>
              <p:cNvSpPr/>
              <p:nvPr/>
            </p:nvSpPr>
            <p:spPr>
              <a:xfrm>
                <a:off x="6357950" y="285749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6</a:t>
                </a:r>
                <a:endParaRPr lang="el-GR" sz="1400" dirty="0">
                  <a:solidFill>
                    <a:schemeClr val="tx1"/>
                  </a:solidFill>
                </a:endParaRPr>
              </a:p>
            </p:txBody>
          </p:sp>
          <p:sp>
            <p:nvSpPr>
              <p:cNvPr id="30" name="29 - Έλλειψη"/>
              <p:cNvSpPr/>
              <p:nvPr/>
            </p:nvSpPr>
            <p:spPr>
              <a:xfrm>
                <a:off x="7500958" y="3000372"/>
                <a:ext cx="571504" cy="42862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9</a:t>
                </a:r>
                <a:endParaRPr lang="el-GR" sz="1400" dirty="0">
                  <a:solidFill>
                    <a:schemeClr val="tx1"/>
                  </a:solidFill>
                </a:endParaRPr>
              </a:p>
            </p:txBody>
          </p:sp>
          <p:sp>
            <p:nvSpPr>
              <p:cNvPr id="31" name="30 - Έλλειψη"/>
              <p:cNvSpPr/>
              <p:nvPr/>
            </p:nvSpPr>
            <p:spPr>
              <a:xfrm>
                <a:off x="6215074" y="3929066"/>
                <a:ext cx="571504" cy="42862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5</a:t>
                </a:r>
                <a:endParaRPr lang="el-GR" sz="1400" dirty="0">
                  <a:solidFill>
                    <a:schemeClr val="tx1"/>
                  </a:solidFill>
                </a:endParaRPr>
              </a:p>
            </p:txBody>
          </p:sp>
          <p:sp>
            <p:nvSpPr>
              <p:cNvPr id="32" name="31 - Έλλειψη"/>
              <p:cNvSpPr/>
              <p:nvPr/>
            </p:nvSpPr>
            <p:spPr>
              <a:xfrm>
                <a:off x="6858016" y="3429000"/>
                <a:ext cx="571504" cy="42862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7</a:t>
                </a:r>
                <a:endParaRPr lang="el-GR" sz="1400" dirty="0">
                  <a:solidFill>
                    <a:schemeClr val="tx1"/>
                  </a:solidFill>
                </a:endParaRPr>
              </a:p>
            </p:txBody>
          </p:sp>
          <p:cxnSp>
            <p:nvCxnSpPr>
              <p:cNvPr id="33" name="32 - Ευθύγραμμο βέλος σύνδεσης"/>
              <p:cNvCxnSpPr/>
              <p:nvPr/>
            </p:nvCxnSpPr>
            <p:spPr>
              <a:xfrm rot="16200000" flipH="1">
                <a:off x="5368280" y="4347232"/>
                <a:ext cx="348523" cy="2265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33 - Ευθύγραμμο βέλος σύνδεσης"/>
              <p:cNvCxnSpPr>
                <a:stCxn id="29" idx="3"/>
                <a:endCxn id="20" idx="7"/>
              </p:cNvCxnSpPr>
              <p:nvPr/>
            </p:nvCxnSpPr>
            <p:spPr>
              <a:xfrm rot="5400000">
                <a:off x="6152303" y="3202429"/>
                <a:ext cx="268418" cy="3102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34 - Ευθύγραμμο βέλος σύνδεσης"/>
              <p:cNvCxnSpPr>
                <a:endCxn id="31" idx="0"/>
              </p:cNvCxnSpPr>
              <p:nvPr/>
            </p:nvCxnSpPr>
            <p:spPr>
              <a:xfrm>
                <a:off x="6215074" y="3714751"/>
                <a:ext cx="285752" cy="2143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59 - Ευθύγραμμο βέλος σύνδεσης"/>
              <p:cNvCxnSpPr>
                <a:stCxn id="29" idx="5"/>
                <a:endCxn id="32" idx="0"/>
              </p:cNvCxnSpPr>
              <p:nvPr/>
            </p:nvCxnSpPr>
            <p:spPr>
              <a:xfrm rot="16200000" flipH="1">
                <a:off x="6891940" y="3177171"/>
                <a:ext cx="205647" cy="2980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sp>
        <p:nvSpPr>
          <p:cNvPr id="73" name="72 - Διάγραμμα ροής: Διεργασία"/>
          <p:cNvSpPr/>
          <p:nvPr/>
        </p:nvSpPr>
        <p:spPr>
          <a:xfrm>
            <a:off x="6000760" y="5214950"/>
            <a:ext cx="2643206" cy="142876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200" dirty="0" smtClean="0">
                <a:solidFill>
                  <a:schemeClr val="tx1"/>
                </a:solidFill>
              </a:rPr>
              <a:t>Έστω ότι αναζητούμε το 1 .Σε ποιο δένδρο θα  γίνει γρηγορότερα η </a:t>
            </a:r>
            <a:r>
              <a:rPr lang="el-GR" sz="1200" dirty="0" err="1" smtClean="0">
                <a:solidFill>
                  <a:schemeClr val="tx1"/>
                </a:solidFill>
              </a:rPr>
              <a:t>αναζήτηση΄</a:t>
            </a:r>
            <a:r>
              <a:rPr lang="el-GR" sz="1200" dirty="0" smtClean="0">
                <a:solidFill>
                  <a:schemeClr val="tx1"/>
                </a:solidFill>
              </a:rPr>
              <a:t>;</a:t>
            </a:r>
            <a:r>
              <a:rPr lang="el-GR" sz="1200" dirty="0" smtClean="0"/>
              <a:t> </a:t>
            </a:r>
          </a:p>
          <a:p>
            <a:r>
              <a:rPr lang="el-GR" sz="1200" dirty="0" smtClean="0"/>
              <a:t>Στο πρώτο, διότι σε κάθε βήμα απορρίπτουμε όσο περισσότερους κόμβους είναι δυνατόν.</a:t>
            </a:r>
            <a:endParaRPr lang="el-GR" sz="1200" dirty="0" smtClean="0">
              <a:solidFill>
                <a:schemeClr val="tx1"/>
              </a:solidFill>
            </a:endParaRPr>
          </a:p>
          <a:p>
            <a:pPr algn="ctr"/>
            <a:endParaRPr lang="el-GR" sz="1200" dirty="0" smtClean="0">
              <a:solidFill>
                <a:schemeClr val="tx1"/>
              </a:solidFill>
            </a:endParaRPr>
          </a:p>
          <a:p>
            <a:pPr algn="ctr"/>
            <a:endParaRPr lang="el-GR" sz="1200" dirty="0">
              <a:solidFill>
                <a:schemeClr val="tx1"/>
              </a:solidFill>
            </a:endParaRPr>
          </a:p>
        </p:txBody>
      </p:sp>
      <p:grpSp>
        <p:nvGrpSpPr>
          <p:cNvPr id="59" name="58 - Ομάδα"/>
          <p:cNvGrpSpPr/>
          <p:nvPr/>
        </p:nvGrpSpPr>
        <p:grpSpPr>
          <a:xfrm>
            <a:off x="357158" y="2643182"/>
            <a:ext cx="3500462" cy="2357454"/>
            <a:chOff x="357158" y="2643182"/>
            <a:chExt cx="3500462" cy="2357454"/>
          </a:xfrm>
        </p:grpSpPr>
        <p:sp>
          <p:nvSpPr>
            <p:cNvPr id="4" name="3 - Έλλειψη"/>
            <p:cNvSpPr/>
            <p:nvPr/>
          </p:nvSpPr>
          <p:spPr>
            <a:xfrm>
              <a:off x="1857356" y="2643182"/>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4</a:t>
              </a:r>
              <a:endParaRPr lang="el-GR" sz="1400" dirty="0">
                <a:solidFill>
                  <a:schemeClr val="tx1"/>
                </a:solidFill>
              </a:endParaRPr>
            </a:p>
          </p:txBody>
        </p:sp>
        <p:sp>
          <p:nvSpPr>
            <p:cNvPr id="5" name="4 - Έλλειψη"/>
            <p:cNvSpPr/>
            <p:nvPr/>
          </p:nvSpPr>
          <p:spPr>
            <a:xfrm>
              <a:off x="357158" y="392906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a:t>
              </a:r>
              <a:endParaRPr lang="el-GR" sz="1400" dirty="0">
                <a:solidFill>
                  <a:schemeClr val="tx1"/>
                </a:solidFill>
              </a:endParaRPr>
            </a:p>
          </p:txBody>
        </p:sp>
        <p:sp>
          <p:nvSpPr>
            <p:cNvPr id="6" name="5 - Έλλειψη"/>
            <p:cNvSpPr/>
            <p:nvPr/>
          </p:nvSpPr>
          <p:spPr>
            <a:xfrm>
              <a:off x="1000100" y="321468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a:t>
              </a:r>
              <a:endParaRPr lang="el-GR" sz="1400" dirty="0">
                <a:solidFill>
                  <a:schemeClr val="tx1"/>
                </a:solidFill>
              </a:endParaRPr>
            </a:p>
          </p:txBody>
        </p:sp>
        <p:sp>
          <p:nvSpPr>
            <p:cNvPr id="7" name="6 - Έλλειψη"/>
            <p:cNvSpPr/>
            <p:nvPr/>
          </p:nvSpPr>
          <p:spPr>
            <a:xfrm>
              <a:off x="2714612" y="321468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8</a:t>
              </a:r>
              <a:endParaRPr lang="el-GR" sz="1400" dirty="0">
                <a:solidFill>
                  <a:schemeClr val="tx1"/>
                </a:solidFill>
              </a:endParaRPr>
            </a:p>
          </p:txBody>
        </p:sp>
        <p:cxnSp>
          <p:nvCxnSpPr>
            <p:cNvPr id="8" name="7 - Ευθύγραμμο βέλος σύνδεσης"/>
            <p:cNvCxnSpPr>
              <a:stCxn id="4" idx="3"/>
              <a:endCxn id="6" idx="7"/>
            </p:cNvCxnSpPr>
            <p:nvPr/>
          </p:nvCxnSpPr>
          <p:spPr>
            <a:xfrm rot="5400000">
              <a:off x="1580271" y="2916677"/>
              <a:ext cx="268418" cy="4531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 Ευθύγραμμο βέλος σύνδεσης"/>
            <p:cNvCxnSpPr>
              <a:stCxn id="7" idx="5"/>
              <a:endCxn id="14" idx="1"/>
            </p:cNvCxnSpPr>
            <p:nvPr/>
          </p:nvCxnSpPr>
          <p:spPr>
            <a:xfrm rot="16200000" flipH="1">
              <a:off x="3116188" y="3666776"/>
              <a:ext cx="339856" cy="1673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9 - Ευθύγραμμο βέλος σύνδεσης"/>
            <p:cNvCxnSpPr>
              <a:stCxn id="4" idx="5"/>
              <a:endCxn id="7" idx="0"/>
            </p:cNvCxnSpPr>
            <p:nvPr/>
          </p:nvCxnSpPr>
          <p:spPr>
            <a:xfrm rot="16200000" flipH="1">
              <a:off x="2569941" y="2784262"/>
              <a:ext cx="205647" cy="6551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10 - Ευθύγραμμο βέλος σύνδεσης"/>
            <p:cNvCxnSpPr>
              <a:stCxn id="6" idx="3"/>
              <a:endCxn id="5" idx="0"/>
            </p:cNvCxnSpPr>
            <p:nvPr/>
          </p:nvCxnSpPr>
          <p:spPr>
            <a:xfrm rot="5400000">
              <a:off x="689092" y="3534362"/>
              <a:ext cx="348523" cy="4408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11 - Έλλειψη"/>
            <p:cNvSpPr/>
            <p:nvPr/>
          </p:nvSpPr>
          <p:spPr>
            <a:xfrm>
              <a:off x="1500166" y="392906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3</a:t>
              </a:r>
              <a:endParaRPr lang="el-GR" sz="1400" dirty="0">
                <a:solidFill>
                  <a:schemeClr val="tx1"/>
                </a:solidFill>
              </a:endParaRPr>
            </a:p>
          </p:txBody>
        </p:sp>
        <p:sp>
          <p:nvSpPr>
            <p:cNvPr id="13" name="12 - Έλλειψη"/>
            <p:cNvSpPr/>
            <p:nvPr/>
          </p:nvSpPr>
          <p:spPr>
            <a:xfrm>
              <a:off x="2285984" y="385762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6</a:t>
              </a:r>
              <a:endParaRPr lang="el-GR" sz="1400" dirty="0">
                <a:solidFill>
                  <a:schemeClr val="tx1"/>
                </a:solidFill>
              </a:endParaRPr>
            </a:p>
          </p:txBody>
        </p:sp>
        <p:sp>
          <p:nvSpPr>
            <p:cNvPr id="14" name="13 - Έλλειψη"/>
            <p:cNvSpPr/>
            <p:nvPr/>
          </p:nvSpPr>
          <p:spPr>
            <a:xfrm>
              <a:off x="3286116" y="385762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9</a:t>
              </a:r>
              <a:endParaRPr lang="el-GR" sz="1400" dirty="0">
                <a:solidFill>
                  <a:schemeClr val="tx1"/>
                </a:solidFill>
              </a:endParaRPr>
            </a:p>
          </p:txBody>
        </p:sp>
        <p:sp>
          <p:nvSpPr>
            <p:cNvPr id="15" name="14 - Έλλειψη"/>
            <p:cNvSpPr/>
            <p:nvPr/>
          </p:nvSpPr>
          <p:spPr>
            <a:xfrm>
              <a:off x="2000232" y="457200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5</a:t>
              </a:r>
              <a:endParaRPr lang="el-GR" sz="1400" dirty="0">
                <a:solidFill>
                  <a:schemeClr val="tx1"/>
                </a:solidFill>
              </a:endParaRPr>
            </a:p>
          </p:txBody>
        </p:sp>
        <p:sp>
          <p:nvSpPr>
            <p:cNvPr id="16" name="15 - Έλλειψη"/>
            <p:cNvSpPr/>
            <p:nvPr/>
          </p:nvSpPr>
          <p:spPr>
            <a:xfrm>
              <a:off x="2714612" y="457200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7</a:t>
              </a:r>
              <a:endParaRPr lang="el-GR" sz="1400" dirty="0">
                <a:solidFill>
                  <a:schemeClr val="tx1"/>
                </a:solidFill>
              </a:endParaRPr>
            </a:p>
          </p:txBody>
        </p:sp>
        <p:cxnSp>
          <p:nvCxnSpPr>
            <p:cNvPr id="17" name="16 - Ευθύγραμμο βέλος σύνδεσης"/>
            <p:cNvCxnSpPr/>
            <p:nvPr/>
          </p:nvCxnSpPr>
          <p:spPr>
            <a:xfrm rot="16200000" flipH="1">
              <a:off x="1439190" y="3632852"/>
              <a:ext cx="348523" cy="2265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17 - Ευθύγραμμο βέλος σύνδεσης"/>
            <p:cNvCxnSpPr>
              <a:stCxn id="13" idx="3"/>
              <a:endCxn id="15" idx="0"/>
            </p:cNvCxnSpPr>
            <p:nvPr/>
          </p:nvCxnSpPr>
          <p:spPr>
            <a:xfrm rot="5400000">
              <a:off x="2153571" y="4355899"/>
              <a:ext cx="348523" cy="836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18 - Ευθύγραμμο βέλος σύνδεσης"/>
            <p:cNvCxnSpPr>
              <a:stCxn id="13" idx="5"/>
              <a:endCxn id="16" idx="0"/>
            </p:cNvCxnSpPr>
            <p:nvPr/>
          </p:nvCxnSpPr>
          <p:spPr>
            <a:xfrm rot="16200000" flipH="1">
              <a:off x="2712817" y="4284460"/>
              <a:ext cx="348523" cy="2265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64 - Ευθύγραμμο βέλος σύνδεσης"/>
            <p:cNvCxnSpPr>
              <a:stCxn id="7" idx="3"/>
              <a:endCxn id="13" idx="0"/>
            </p:cNvCxnSpPr>
            <p:nvPr/>
          </p:nvCxnSpPr>
          <p:spPr>
            <a:xfrm rot="5400000">
              <a:off x="2546480" y="3605800"/>
              <a:ext cx="277085" cy="2265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4" name="73 - Διάγραμμα ροής: Διεργασία"/>
            <p:cNvSpPr/>
            <p:nvPr/>
          </p:nvSpPr>
          <p:spPr>
            <a:xfrm>
              <a:off x="2357422" y="3500438"/>
              <a:ext cx="357190"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&lt;</a:t>
              </a:r>
              <a:endParaRPr lang="el-GR" sz="1400" dirty="0"/>
            </a:p>
          </p:txBody>
        </p:sp>
        <p:sp>
          <p:nvSpPr>
            <p:cNvPr id="75" name="74 - Διάγραμμα ροής: Διεργασία"/>
            <p:cNvSpPr/>
            <p:nvPr/>
          </p:nvSpPr>
          <p:spPr>
            <a:xfrm>
              <a:off x="1357290" y="2857496"/>
              <a:ext cx="357190"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&lt;</a:t>
              </a:r>
              <a:endParaRPr lang="el-GR" sz="1400" dirty="0"/>
            </a:p>
          </p:txBody>
        </p:sp>
        <p:sp>
          <p:nvSpPr>
            <p:cNvPr id="76" name="75 - Διάγραμμα ροής: Διεργασία"/>
            <p:cNvSpPr/>
            <p:nvPr/>
          </p:nvSpPr>
          <p:spPr>
            <a:xfrm>
              <a:off x="500034" y="3500438"/>
              <a:ext cx="357190"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&lt;</a:t>
              </a:r>
              <a:endParaRPr lang="el-GR" sz="1400" dirty="0"/>
            </a:p>
          </p:txBody>
        </p:sp>
        <p:sp>
          <p:nvSpPr>
            <p:cNvPr id="77" name="76 - Διάγραμμα ροής: Διεργασία"/>
            <p:cNvSpPr/>
            <p:nvPr/>
          </p:nvSpPr>
          <p:spPr>
            <a:xfrm>
              <a:off x="2000232" y="4214818"/>
              <a:ext cx="357190"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&lt;</a:t>
              </a:r>
              <a:endParaRPr lang="el-GR" sz="1400" dirty="0"/>
            </a:p>
          </p:txBody>
        </p:sp>
        <p:sp>
          <p:nvSpPr>
            <p:cNvPr id="78" name="77 - Διάγραμμα ροής: Διεργασία"/>
            <p:cNvSpPr/>
            <p:nvPr/>
          </p:nvSpPr>
          <p:spPr>
            <a:xfrm>
              <a:off x="2500298" y="2857496"/>
              <a:ext cx="428628"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&gt;=</a:t>
              </a:r>
              <a:endParaRPr lang="el-GR" sz="1400" dirty="0"/>
            </a:p>
          </p:txBody>
        </p:sp>
        <p:sp>
          <p:nvSpPr>
            <p:cNvPr id="80" name="79 - Διάγραμμα ροής: Διεργασία"/>
            <p:cNvSpPr/>
            <p:nvPr/>
          </p:nvSpPr>
          <p:spPr>
            <a:xfrm>
              <a:off x="2786050" y="4214818"/>
              <a:ext cx="428628"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&gt;=</a:t>
              </a:r>
              <a:endParaRPr lang="el-GR" sz="1400" dirty="0"/>
            </a:p>
          </p:txBody>
        </p:sp>
        <p:sp>
          <p:nvSpPr>
            <p:cNvPr id="81" name="80 - Διάγραμμα ροής: Διεργασία"/>
            <p:cNvSpPr/>
            <p:nvPr/>
          </p:nvSpPr>
          <p:spPr>
            <a:xfrm>
              <a:off x="3357554" y="3500438"/>
              <a:ext cx="428628"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&gt;=</a:t>
              </a:r>
              <a:endParaRPr lang="el-GR" sz="1400" dirty="0"/>
            </a:p>
          </p:txBody>
        </p:sp>
        <p:sp>
          <p:nvSpPr>
            <p:cNvPr id="82" name="81 - Διάγραμμα ροής: Διεργασία"/>
            <p:cNvSpPr/>
            <p:nvPr/>
          </p:nvSpPr>
          <p:spPr>
            <a:xfrm>
              <a:off x="1571604" y="3571876"/>
              <a:ext cx="428628"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&gt;=</a:t>
              </a:r>
              <a:endParaRPr lang="el-GR" sz="1400" dirty="0"/>
            </a:p>
          </p:txBody>
        </p:sp>
      </p:grpSp>
      <p:sp>
        <p:nvSpPr>
          <p:cNvPr id="83" name="82 - Διάγραμμα ροής: Διεργασία"/>
          <p:cNvSpPr/>
          <p:nvPr/>
        </p:nvSpPr>
        <p:spPr>
          <a:xfrm>
            <a:off x="571472" y="5286388"/>
            <a:ext cx="3714776" cy="121444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200" dirty="0" smtClean="0"/>
              <a:t>Οπτικά, θα μπορούσαμε να θεωρήσουμε ότι το πρώτο δένδρο είναι πιο «ισορροπημένο» σε σχέση με το δεύτερο; Παρατηρούμε, λοιπόν, ότι αν θέλουμε να έχουμε γρήγορους αλγόριθμους αναζήτησης πρέπει να αποθηκεύουμε τις τιμές στα δυαδικά δένδρα αναζήτησης με έναν συγκεκριμένο τρόπο.</a:t>
            </a:r>
            <a:endParaRPr lang="el-GR" sz="1200" dirty="0" smtClean="0">
              <a:solidFill>
                <a:schemeClr val="tx1"/>
              </a:solidFill>
            </a:endParaRPr>
          </a:p>
          <a:p>
            <a:pPr algn="ctr"/>
            <a:endParaRPr lang="el-GR" sz="12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59"/>
                                        </p:tgtEl>
                                        <p:attrNameLst>
                                          <p:attrName>style.visibility</p:attrName>
                                        </p:attrNameLst>
                                      </p:cBhvr>
                                      <p:to>
                                        <p:strVal val="visible"/>
                                      </p:to>
                                    </p:set>
                                    <p:anim calcmode="lin" valueType="num">
                                      <p:cBhvr additive="base">
                                        <p:cTn id="21" dur="500" fill="hold"/>
                                        <p:tgtEl>
                                          <p:spTgt spid="59"/>
                                        </p:tgtEl>
                                        <p:attrNameLst>
                                          <p:attrName>ppt_x</p:attrName>
                                        </p:attrNameLst>
                                      </p:cBhvr>
                                      <p:tavLst>
                                        <p:tav tm="0">
                                          <p:val>
                                            <p:strVal val="#ppt_x"/>
                                          </p:val>
                                        </p:tav>
                                        <p:tav tm="100000">
                                          <p:val>
                                            <p:strVal val="#ppt_x"/>
                                          </p:val>
                                        </p:tav>
                                      </p:tavLst>
                                    </p:anim>
                                    <p:anim calcmode="lin" valueType="num">
                                      <p:cBhvr additive="base">
                                        <p:cTn id="22" dur="500" fill="hold"/>
                                        <p:tgtEl>
                                          <p:spTgt spid="59"/>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83"/>
                                        </p:tgtEl>
                                        <p:attrNameLst>
                                          <p:attrName>style.visibility</p:attrName>
                                        </p:attrNameLst>
                                      </p:cBhvr>
                                      <p:to>
                                        <p:strVal val="visible"/>
                                      </p:to>
                                    </p:set>
                                    <p:anim calcmode="lin" valueType="num">
                                      <p:cBhvr additive="base">
                                        <p:cTn id="27" dur="500" fill="hold"/>
                                        <p:tgtEl>
                                          <p:spTgt spid="83"/>
                                        </p:tgtEl>
                                        <p:attrNameLst>
                                          <p:attrName>ppt_x</p:attrName>
                                        </p:attrNameLst>
                                      </p:cBhvr>
                                      <p:tavLst>
                                        <p:tav tm="0">
                                          <p:val>
                                            <p:strVal val="#ppt_x"/>
                                          </p:val>
                                        </p:tav>
                                        <p:tav tm="100000">
                                          <p:val>
                                            <p:strVal val="#ppt_x"/>
                                          </p:val>
                                        </p:tav>
                                      </p:tavLst>
                                    </p:anim>
                                    <p:anim calcmode="lin" valueType="num">
                                      <p:cBhvr additive="base">
                                        <p:cTn id="28" dur="500" fill="hold"/>
                                        <p:tgtEl>
                                          <p:spTgt spid="83"/>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62"/>
                                        </p:tgtEl>
                                        <p:attrNameLst>
                                          <p:attrName>style.visibility</p:attrName>
                                        </p:attrNameLst>
                                      </p:cBhvr>
                                      <p:to>
                                        <p:strVal val="visible"/>
                                      </p:to>
                                    </p:set>
                                    <p:anim calcmode="lin" valueType="num">
                                      <p:cBhvr additive="base">
                                        <p:cTn id="33" dur="500" fill="hold"/>
                                        <p:tgtEl>
                                          <p:spTgt spid="62"/>
                                        </p:tgtEl>
                                        <p:attrNameLst>
                                          <p:attrName>ppt_x</p:attrName>
                                        </p:attrNameLst>
                                      </p:cBhvr>
                                      <p:tavLst>
                                        <p:tav tm="0">
                                          <p:val>
                                            <p:strVal val="#ppt_x"/>
                                          </p:val>
                                        </p:tav>
                                        <p:tav tm="100000">
                                          <p:val>
                                            <p:strVal val="#ppt_x"/>
                                          </p:val>
                                        </p:tav>
                                      </p:tavLst>
                                    </p:anim>
                                    <p:anim calcmode="lin" valueType="num">
                                      <p:cBhvr additive="base">
                                        <p:cTn id="34" dur="500" fill="hold"/>
                                        <p:tgtEl>
                                          <p:spTgt spid="62"/>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73"/>
                                        </p:tgtEl>
                                        <p:attrNameLst>
                                          <p:attrName>style.visibility</p:attrName>
                                        </p:attrNameLst>
                                      </p:cBhvr>
                                      <p:to>
                                        <p:strVal val="visible"/>
                                      </p:to>
                                    </p:set>
                                    <p:anim calcmode="lin" valueType="num">
                                      <p:cBhvr additive="base">
                                        <p:cTn id="39" dur="500" fill="hold"/>
                                        <p:tgtEl>
                                          <p:spTgt spid="73"/>
                                        </p:tgtEl>
                                        <p:attrNameLst>
                                          <p:attrName>ppt_x</p:attrName>
                                        </p:attrNameLst>
                                      </p:cBhvr>
                                      <p:tavLst>
                                        <p:tav tm="0">
                                          <p:val>
                                            <p:strVal val="#ppt_x"/>
                                          </p:val>
                                        </p:tav>
                                        <p:tav tm="100000">
                                          <p:val>
                                            <p:strVal val="#ppt_x"/>
                                          </p:val>
                                        </p:tav>
                                      </p:tavLst>
                                    </p:anim>
                                    <p:anim calcmode="lin" valueType="num">
                                      <p:cBhvr additive="base">
                                        <p:cTn id="40" dur="500" fill="hold"/>
                                        <p:tgtEl>
                                          <p:spTgt spid="7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73" grpId="0" animBg="1"/>
      <p:bldP spid="83"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000" dirty="0" smtClean="0">
                <a:solidFill>
                  <a:srgbClr val="FF0000"/>
                </a:solidFill>
              </a:rPr>
              <a:t>Τα παρακάτω δυαδικά δένδρα αναζήτησης περιέχουν τα ίδια δεδομένα.</a:t>
            </a:r>
            <a:br>
              <a:rPr lang="el-GR" sz="2000" dirty="0" smtClean="0">
                <a:solidFill>
                  <a:srgbClr val="FF0000"/>
                </a:solidFill>
              </a:rPr>
            </a:br>
            <a:r>
              <a:rPr lang="el-GR" sz="2000" dirty="0" smtClean="0">
                <a:solidFill>
                  <a:srgbClr val="FF0000"/>
                </a:solidFill>
              </a:rPr>
              <a:t> Ποιο είναι πιο ισορροπημένο; Και γιατί;</a:t>
            </a:r>
            <a:endParaRPr lang="el-GR" sz="2000" dirty="0">
              <a:solidFill>
                <a:srgbClr val="FF0000"/>
              </a:solidFill>
            </a:endParaRPr>
          </a:p>
        </p:txBody>
      </p:sp>
      <p:grpSp>
        <p:nvGrpSpPr>
          <p:cNvPr id="28" name="27 - Ομάδα"/>
          <p:cNvGrpSpPr/>
          <p:nvPr/>
        </p:nvGrpSpPr>
        <p:grpSpPr>
          <a:xfrm>
            <a:off x="285720" y="2071678"/>
            <a:ext cx="4214810" cy="2428892"/>
            <a:chOff x="0" y="2643182"/>
            <a:chExt cx="4214810" cy="2428892"/>
          </a:xfrm>
        </p:grpSpPr>
        <p:sp>
          <p:nvSpPr>
            <p:cNvPr id="4" name="3 - Έλλειψη"/>
            <p:cNvSpPr/>
            <p:nvPr/>
          </p:nvSpPr>
          <p:spPr>
            <a:xfrm>
              <a:off x="1714480" y="2643182"/>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37</a:t>
              </a:r>
              <a:endParaRPr lang="el-GR" sz="1400" dirty="0">
                <a:solidFill>
                  <a:schemeClr val="tx1"/>
                </a:solidFill>
              </a:endParaRPr>
            </a:p>
          </p:txBody>
        </p:sp>
        <p:sp>
          <p:nvSpPr>
            <p:cNvPr id="5" name="4 - Έλλειψη"/>
            <p:cNvSpPr/>
            <p:nvPr/>
          </p:nvSpPr>
          <p:spPr>
            <a:xfrm>
              <a:off x="857224" y="321468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24</a:t>
              </a:r>
              <a:endParaRPr lang="el-GR" sz="1400" dirty="0">
                <a:solidFill>
                  <a:schemeClr val="tx1"/>
                </a:solidFill>
              </a:endParaRPr>
            </a:p>
          </p:txBody>
        </p:sp>
        <p:sp>
          <p:nvSpPr>
            <p:cNvPr id="6" name="5 - Έλλειψη"/>
            <p:cNvSpPr/>
            <p:nvPr/>
          </p:nvSpPr>
          <p:spPr>
            <a:xfrm>
              <a:off x="2571736" y="321468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42</a:t>
              </a:r>
              <a:endParaRPr lang="el-GR" sz="1400" dirty="0">
                <a:solidFill>
                  <a:schemeClr val="tx1"/>
                </a:solidFill>
              </a:endParaRPr>
            </a:p>
          </p:txBody>
        </p:sp>
        <p:cxnSp>
          <p:nvCxnSpPr>
            <p:cNvPr id="7" name="6 - Ευθύγραμμο βέλος σύνδεσης"/>
            <p:cNvCxnSpPr>
              <a:stCxn id="4" idx="3"/>
              <a:endCxn id="5" idx="7"/>
            </p:cNvCxnSpPr>
            <p:nvPr/>
          </p:nvCxnSpPr>
          <p:spPr>
            <a:xfrm rot="5400000">
              <a:off x="1437395" y="2916677"/>
              <a:ext cx="268418" cy="4531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7 - Ευθύγραμμο βέλος σύνδεσης"/>
            <p:cNvCxnSpPr>
              <a:stCxn id="6" idx="5"/>
            </p:cNvCxnSpPr>
            <p:nvPr/>
          </p:nvCxnSpPr>
          <p:spPr>
            <a:xfrm rot="16200000" flipH="1">
              <a:off x="2973312" y="3666776"/>
              <a:ext cx="339856" cy="1673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 Ευθύγραμμο βέλος σύνδεσης"/>
            <p:cNvCxnSpPr>
              <a:stCxn id="4" idx="5"/>
              <a:endCxn id="6" idx="0"/>
            </p:cNvCxnSpPr>
            <p:nvPr/>
          </p:nvCxnSpPr>
          <p:spPr>
            <a:xfrm rot="16200000" flipH="1">
              <a:off x="2427065" y="2784262"/>
              <a:ext cx="205647" cy="6551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9 - Ευθύγραμμο βέλος σύνδεσης"/>
            <p:cNvCxnSpPr>
              <a:stCxn id="5" idx="3"/>
            </p:cNvCxnSpPr>
            <p:nvPr/>
          </p:nvCxnSpPr>
          <p:spPr>
            <a:xfrm rot="5400000">
              <a:off x="546216" y="3534362"/>
              <a:ext cx="348523" cy="4408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10 - Έλλειψη"/>
            <p:cNvSpPr/>
            <p:nvPr/>
          </p:nvSpPr>
          <p:spPr>
            <a:xfrm>
              <a:off x="1357290" y="392906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32</a:t>
              </a:r>
              <a:endParaRPr lang="el-GR" sz="1400" dirty="0">
                <a:solidFill>
                  <a:schemeClr val="tx1"/>
                </a:solidFill>
              </a:endParaRPr>
            </a:p>
          </p:txBody>
        </p:sp>
        <p:sp>
          <p:nvSpPr>
            <p:cNvPr id="12" name="11 - Έλλειψη"/>
            <p:cNvSpPr/>
            <p:nvPr/>
          </p:nvSpPr>
          <p:spPr>
            <a:xfrm>
              <a:off x="2143108" y="385762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40</a:t>
              </a:r>
              <a:endParaRPr lang="el-GR" sz="1400" dirty="0">
                <a:solidFill>
                  <a:schemeClr val="tx1"/>
                </a:solidFill>
              </a:endParaRPr>
            </a:p>
          </p:txBody>
        </p:sp>
        <p:sp>
          <p:nvSpPr>
            <p:cNvPr id="13" name="12 - Έλλειψη"/>
            <p:cNvSpPr/>
            <p:nvPr/>
          </p:nvSpPr>
          <p:spPr>
            <a:xfrm>
              <a:off x="285752" y="392906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7</a:t>
              </a:r>
              <a:endParaRPr lang="el-GR" sz="1400" dirty="0">
                <a:solidFill>
                  <a:schemeClr val="tx1"/>
                </a:solidFill>
              </a:endParaRPr>
            </a:p>
          </p:txBody>
        </p:sp>
        <p:sp>
          <p:nvSpPr>
            <p:cNvPr id="14" name="13 - Έλλειψη"/>
            <p:cNvSpPr/>
            <p:nvPr/>
          </p:nvSpPr>
          <p:spPr>
            <a:xfrm>
              <a:off x="3000364" y="3929066"/>
              <a:ext cx="642942"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42</a:t>
              </a:r>
              <a:endParaRPr lang="el-GR" sz="1400" dirty="0">
                <a:solidFill>
                  <a:schemeClr val="tx1"/>
                </a:solidFill>
              </a:endParaRPr>
            </a:p>
          </p:txBody>
        </p:sp>
        <p:cxnSp>
          <p:nvCxnSpPr>
            <p:cNvPr id="15" name="14 - Ευθύγραμμο βέλος σύνδεσης"/>
            <p:cNvCxnSpPr>
              <a:stCxn id="6" idx="3"/>
              <a:endCxn id="12" idx="0"/>
            </p:cNvCxnSpPr>
            <p:nvPr/>
          </p:nvCxnSpPr>
          <p:spPr>
            <a:xfrm rot="5400000">
              <a:off x="2403604" y="3605800"/>
              <a:ext cx="277085" cy="2265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24 - Ευθύγραμμο βέλος σύνδεσης"/>
            <p:cNvCxnSpPr/>
            <p:nvPr/>
          </p:nvCxnSpPr>
          <p:spPr>
            <a:xfrm rot="16200000" flipH="1">
              <a:off x="1199619" y="3729547"/>
              <a:ext cx="339856" cy="1673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25 - Έλλειψη"/>
            <p:cNvSpPr/>
            <p:nvPr/>
          </p:nvSpPr>
          <p:spPr>
            <a:xfrm>
              <a:off x="0" y="4643446"/>
              <a:ext cx="642942"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a:t>
              </a:r>
              <a:endParaRPr lang="el-GR" sz="1400" dirty="0">
                <a:solidFill>
                  <a:schemeClr val="tx1"/>
                </a:solidFill>
              </a:endParaRPr>
            </a:p>
          </p:txBody>
        </p:sp>
        <p:sp>
          <p:nvSpPr>
            <p:cNvPr id="27" name="26 - Έλλειψη"/>
            <p:cNvSpPr/>
            <p:nvPr/>
          </p:nvSpPr>
          <p:spPr>
            <a:xfrm>
              <a:off x="3571868" y="4500570"/>
              <a:ext cx="642942"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120</a:t>
              </a:r>
              <a:endParaRPr lang="el-GR" sz="1400" dirty="0">
                <a:solidFill>
                  <a:schemeClr val="tx1"/>
                </a:solidFill>
              </a:endParaRPr>
            </a:p>
          </p:txBody>
        </p:sp>
      </p:grpSp>
      <p:cxnSp>
        <p:nvCxnSpPr>
          <p:cNvPr id="29" name="28 - Ευθύγραμμο βέλος σύνδεσης"/>
          <p:cNvCxnSpPr>
            <a:endCxn id="26" idx="0"/>
          </p:cNvCxnSpPr>
          <p:nvPr/>
        </p:nvCxnSpPr>
        <p:spPr>
          <a:xfrm rot="5400000">
            <a:off x="524023" y="3869359"/>
            <a:ext cx="285752" cy="1194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30 - Ευθύγραμμο βέλος σύνδεσης"/>
          <p:cNvCxnSpPr>
            <a:stCxn id="14" idx="5"/>
            <a:endCxn id="27" idx="0"/>
          </p:cNvCxnSpPr>
          <p:nvPr/>
        </p:nvCxnSpPr>
        <p:spPr>
          <a:xfrm rot="16200000" flipH="1">
            <a:off x="3904141" y="3654147"/>
            <a:ext cx="205647" cy="344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76" name="75 - Ομάδα"/>
          <p:cNvGrpSpPr/>
          <p:nvPr/>
        </p:nvGrpSpPr>
        <p:grpSpPr>
          <a:xfrm>
            <a:off x="5572132" y="1357298"/>
            <a:ext cx="2571768" cy="3848985"/>
            <a:chOff x="4786314" y="1357298"/>
            <a:chExt cx="2571768" cy="3848985"/>
          </a:xfrm>
        </p:grpSpPr>
        <p:sp>
          <p:nvSpPr>
            <p:cNvPr id="35" name="34 - Έλλειψη"/>
            <p:cNvSpPr/>
            <p:nvPr/>
          </p:nvSpPr>
          <p:spPr>
            <a:xfrm>
              <a:off x="6572264" y="1357298"/>
              <a:ext cx="64297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120</a:t>
              </a:r>
              <a:endParaRPr lang="el-GR" sz="1400" dirty="0">
                <a:solidFill>
                  <a:schemeClr val="tx1"/>
                </a:solidFill>
              </a:endParaRPr>
            </a:p>
          </p:txBody>
        </p:sp>
        <p:sp>
          <p:nvSpPr>
            <p:cNvPr id="36" name="35 - Έλλειψη"/>
            <p:cNvSpPr/>
            <p:nvPr/>
          </p:nvSpPr>
          <p:spPr>
            <a:xfrm>
              <a:off x="5643538" y="1991573"/>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42</a:t>
              </a:r>
              <a:endParaRPr lang="el-GR" sz="1400" dirty="0">
                <a:solidFill>
                  <a:schemeClr val="tx1"/>
                </a:solidFill>
              </a:endParaRPr>
            </a:p>
          </p:txBody>
        </p:sp>
        <p:sp>
          <p:nvSpPr>
            <p:cNvPr id="37" name="36 - Έλλειψη"/>
            <p:cNvSpPr/>
            <p:nvPr/>
          </p:nvSpPr>
          <p:spPr>
            <a:xfrm>
              <a:off x="6786578" y="4777655"/>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40</a:t>
              </a:r>
              <a:endParaRPr lang="el-GR" sz="1400" dirty="0">
                <a:solidFill>
                  <a:schemeClr val="tx1"/>
                </a:solidFill>
              </a:endParaRPr>
            </a:p>
          </p:txBody>
        </p:sp>
        <p:cxnSp>
          <p:nvCxnSpPr>
            <p:cNvPr id="38" name="37 - Ευθύγραμμο βέλος σύνδεσης"/>
            <p:cNvCxnSpPr>
              <a:stCxn id="35" idx="3"/>
              <a:endCxn id="36" idx="7"/>
            </p:cNvCxnSpPr>
            <p:nvPr/>
          </p:nvCxnSpPr>
          <p:spPr>
            <a:xfrm rot="5400000">
              <a:off x="6233292" y="1621210"/>
              <a:ext cx="331189" cy="5350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38 - Ευθύγραμμο βέλος σύνδεσης"/>
            <p:cNvCxnSpPr>
              <a:endCxn id="37" idx="0"/>
            </p:cNvCxnSpPr>
            <p:nvPr/>
          </p:nvCxnSpPr>
          <p:spPr>
            <a:xfrm>
              <a:off x="6715140" y="4491903"/>
              <a:ext cx="357190"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40 - Ευθύγραμμο βέλος σύνδεσης"/>
            <p:cNvCxnSpPr>
              <a:stCxn id="36" idx="3"/>
              <a:endCxn id="44" idx="0"/>
            </p:cNvCxnSpPr>
            <p:nvPr/>
          </p:nvCxnSpPr>
          <p:spPr>
            <a:xfrm rot="5400000">
              <a:off x="5403984" y="2382703"/>
              <a:ext cx="348523" cy="29797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2" name="41 - Έλλειψη"/>
            <p:cNvSpPr/>
            <p:nvPr/>
          </p:nvSpPr>
          <p:spPr>
            <a:xfrm>
              <a:off x="6143604" y="2705953"/>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42</a:t>
              </a:r>
              <a:endParaRPr lang="el-GR" sz="1400" dirty="0">
                <a:solidFill>
                  <a:schemeClr val="tx1"/>
                </a:solidFill>
              </a:endParaRPr>
            </a:p>
          </p:txBody>
        </p:sp>
        <p:sp>
          <p:nvSpPr>
            <p:cNvPr id="43" name="42 - Έλλειψη"/>
            <p:cNvSpPr/>
            <p:nvPr/>
          </p:nvSpPr>
          <p:spPr>
            <a:xfrm>
              <a:off x="5286380" y="4134713"/>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24</a:t>
              </a:r>
              <a:endParaRPr lang="el-GR" sz="1400" dirty="0">
                <a:solidFill>
                  <a:schemeClr val="tx1"/>
                </a:solidFill>
              </a:endParaRPr>
            </a:p>
          </p:txBody>
        </p:sp>
        <p:sp>
          <p:nvSpPr>
            <p:cNvPr id="44" name="43 - Έλλειψη"/>
            <p:cNvSpPr/>
            <p:nvPr/>
          </p:nvSpPr>
          <p:spPr>
            <a:xfrm>
              <a:off x="5143504" y="2705953"/>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7</a:t>
              </a:r>
              <a:endParaRPr lang="el-GR" sz="1400" dirty="0">
                <a:solidFill>
                  <a:schemeClr val="tx1"/>
                </a:solidFill>
              </a:endParaRPr>
            </a:p>
          </p:txBody>
        </p:sp>
        <p:sp>
          <p:nvSpPr>
            <p:cNvPr id="45" name="44 - Έλλειψη"/>
            <p:cNvSpPr/>
            <p:nvPr/>
          </p:nvSpPr>
          <p:spPr>
            <a:xfrm>
              <a:off x="6143636" y="4134713"/>
              <a:ext cx="642942"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37</a:t>
              </a:r>
              <a:endParaRPr lang="el-GR" sz="1400" dirty="0">
                <a:solidFill>
                  <a:schemeClr val="tx1"/>
                </a:solidFill>
              </a:endParaRPr>
            </a:p>
          </p:txBody>
        </p:sp>
        <p:cxnSp>
          <p:nvCxnSpPr>
            <p:cNvPr id="47" name="46 - Ευθύγραμμο βέλος σύνδεσης"/>
            <p:cNvCxnSpPr/>
            <p:nvPr/>
          </p:nvCxnSpPr>
          <p:spPr>
            <a:xfrm rot="16200000" flipH="1">
              <a:off x="5985933" y="2506434"/>
              <a:ext cx="339856" cy="1673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8" name="47 - Έλλειψη"/>
            <p:cNvSpPr/>
            <p:nvPr/>
          </p:nvSpPr>
          <p:spPr>
            <a:xfrm>
              <a:off x="4786314" y="3420333"/>
              <a:ext cx="642942"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a:t>
              </a:r>
              <a:endParaRPr lang="el-GR" sz="1400" dirty="0">
                <a:solidFill>
                  <a:schemeClr val="tx1"/>
                </a:solidFill>
              </a:endParaRPr>
            </a:p>
          </p:txBody>
        </p:sp>
        <p:sp>
          <p:nvSpPr>
            <p:cNvPr id="49" name="48 - Έλλειψη"/>
            <p:cNvSpPr/>
            <p:nvPr/>
          </p:nvSpPr>
          <p:spPr>
            <a:xfrm>
              <a:off x="5643570" y="3420333"/>
              <a:ext cx="642942"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32</a:t>
              </a:r>
              <a:endParaRPr lang="el-GR" sz="1400" dirty="0">
                <a:solidFill>
                  <a:schemeClr val="tx1"/>
                </a:solidFill>
              </a:endParaRPr>
            </a:p>
          </p:txBody>
        </p:sp>
        <p:cxnSp>
          <p:nvCxnSpPr>
            <p:cNvPr id="54" name="53 - Ευθύγραμμο βέλος σύνδεσης"/>
            <p:cNvCxnSpPr>
              <a:stCxn id="44" idx="3"/>
              <a:endCxn id="48" idx="0"/>
            </p:cNvCxnSpPr>
            <p:nvPr/>
          </p:nvCxnSpPr>
          <p:spPr>
            <a:xfrm rot="5400000">
              <a:off x="4993231" y="3186364"/>
              <a:ext cx="348523" cy="1194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5" name="54 - Ευθύγραμμο βέλος σύνδεσης"/>
            <p:cNvCxnSpPr>
              <a:stCxn id="44" idx="5"/>
              <a:endCxn id="49" idx="0"/>
            </p:cNvCxnSpPr>
            <p:nvPr/>
          </p:nvCxnSpPr>
          <p:spPr>
            <a:xfrm rot="16200000" flipH="1">
              <a:off x="5623916" y="3079207"/>
              <a:ext cx="348523" cy="3337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9" name="58 - Ευθύγραμμο βέλος σύνδεσης"/>
            <p:cNvCxnSpPr>
              <a:endCxn id="45" idx="0"/>
            </p:cNvCxnSpPr>
            <p:nvPr/>
          </p:nvCxnSpPr>
          <p:spPr>
            <a:xfrm rot="16200000" flipH="1">
              <a:off x="6125776" y="3795382"/>
              <a:ext cx="357190" cy="3214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59 - Ευθύγραμμο βέλος σύνδεσης"/>
            <p:cNvCxnSpPr>
              <a:stCxn id="49" idx="3"/>
              <a:endCxn id="43" idx="0"/>
            </p:cNvCxnSpPr>
            <p:nvPr/>
          </p:nvCxnSpPr>
          <p:spPr>
            <a:xfrm rot="5400000">
              <a:off x="5480669" y="3877654"/>
              <a:ext cx="348523" cy="1655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73" name="72 - TextBox"/>
          <p:cNvSpPr txBox="1"/>
          <p:nvPr/>
        </p:nvSpPr>
        <p:spPr>
          <a:xfrm>
            <a:off x="142844" y="5214950"/>
            <a:ext cx="5929354" cy="1477328"/>
          </a:xfrm>
          <a:prstGeom prst="rect">
            <a:avLst/>
          </a:prstGeom>
          <a:noFill/>
        </p:spPr>
        <p:txBody>
          <a:bodyPr wrap="square" rtlCol="0">
            <a:spAutoFit/>
          </a:bodyPr>
          <a:lstStyle/>
          <a:p>
            <a:r>
              <a:rPr lang="el-GR" dirty="0" smtClean="0"/>
              <a:t>Το πρώτο γιατί σε κάθε βήμα αναζήτησης απορρίπτονται περισσότεροι κόμβοι. </a:t>
            </a:r>
          </a:p>
          <a:p>
            <a:r>
              <a:rPr lang="el-GR" dirty="0" smtClean="0">
                <a:solidFill>
                  <a:srgbClr val="FF0000"/>
                </a:solidFill>
              </a:rPr>
              <a:t>Θυμίζουμε</a:t>
            </a:r>
            <a:r>
              <a:rPr lang="el-GR" dirty="0" smtClean="0"/>
              <a:t> ότι ισορροπημένα είναι τα δυαδικά δέντρα στα οποία κανένα φύλλο δεν απέχει πολύ περισσότερο από τη ρίζα, από οποιοδήποτε άλλο φύλλο.</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8"/>
                                        </p:tgtEl>
                                        <p:attrNameLst>
                                          <p:attrName>style.visibility</p:attrName>
                                        </p:attrNameLst>
                                      </p:cBhvr>
                                      <p:to>
                                        <p:strVal val="visible"/>
                                      </p:to>
                                    </p:set>
                                    <p:anim calcmode="lin" valueType="num">
                                      <p:cBhvr additive="base">
                                        <p:cTn id="13" dur="500" fill="hold"/>
                                        <p:tgtEl>
                                          <p:spTgt spid="28"/>
                                        </p:tgtEl>
                                        <p:attrNameLst>
                                          <p:attrName>ppt_x</p:attrName>
                                        </p:attrNameLst>
                                      </p:cBhvr>
                                      <p:tavLst>
                                        <p:tav tm="0">
                                          <p:val>
                                            <p:strVal val="#ppt_x"/>
                                          </p:val>
                                        </p:tav>
                                        <p:tav tm="100000">
                                          <p:val>
                                            <p:strVal val="#ppt_x"/>
                                          </p:val>
                                        </p:tav>
                                      </p:tavLst>
                                    </p:anim>
                                    <p:anim calcmode="lin" valueType="num">
                                      <p:cBhvr additive="base">
                                        <p:cTn id="1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6"/>
                                        </p:tgtEl>
                                        <p:attrNameLst>
                                          <p:attrName>style.visibility</p:attrName>
                                        </p:attrNameLst>
                                      </p:cBhvr>
                                      <p:to>
                                        <p:strVal val="visible"/>
                                      </p:to>
                                    </p:set>
                                    <p:anim calcmode="lin" valueType="num">
                                      <p:cBhvr additive="base">
                                        <p:cTn id="19" dur="500" fill="hold"/>
                                        <p:tgtEl>
                                          <p:spTgt spid="76"/>
                                        </p:tgtEl>
                                        <p:attrNameLst>
                                          <p:attrName>ppt_x</p:attrName>
                                        </p:attrNameLst>
                                      </p:cBhvr>
                                      <p:tavLst>
                                        <p:tav tm="0">
                                          <p:val>
                                            <p:strVal val="#ppt_x"/>
                                          </p:val>
                                        </p:tav>
                                        <p:tav tm="100000">
                                          <p:val>
                                            <p:strVal val="#ppt_x"/>
                                          </p:val>
                                        </p:tav>
                                      </p:tavLst>
                                    </p:anim>
                                    <p:anim calcmode="lin" valueType="num">
                                      <p:cBhvr additive="base">
                                        <p:cTn id="20" dur="500" fill="hold"/>
                                        <p:tgtEl>
                                          <p:spTgt spid="7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3"/>
                                        </p:tgtEl>
                                        <p:attrNameLst>
                                          <p:attrName>style.visibility</p:attrName>
                                        </p:attrNameLst>
                                      </p:cBhvr>
                                      <p:to>
                                        <p:strVal val="visible"/>
                                      </p:to>
                                    </p:set>
                                    <p:anim calcmode="lin" valueType="num">
                                      <p:cBhvr additive="base">
                                        <p:cTn id="25" dur="500" fill="hold"/>
                                        <p:tgtEl>
                                          <p:spTgt spid="73"/>
                                        </p:tgtEl>
                                        <p:attrNameLst>
                                          <p:attrName>ppt_x</p:attrName>
                                        </p:attrNameLst>
                                      </p:cBhvr>
                                      <p:tavLst>
                                        <p:tav tm="0">
                                          <p:val>
                                            <p:strVal val="#ppt_x"/>
                                          </p:val>
                                        </p:tav>
                                        <p:tav tm="100000">
                                          <p:val>
                                            <p:strVal val="#ppt_x"/>
                                          </p:val>
                                        </p:tav>
                                      </p:tavLst>
                                    </p:anim>
                                    <p:anim calcmode="lin" valueType="num">
                                      <p:cBhvr additive="base">
                                        <p:cTn id="26" dur="500" fill="hold"/>
                                        <p:tgtEl>
                                          <p:spTgt spid="7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3"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solidFill>
                  <a:srgbClr val="FF0000"/>
                </a:solidFill>
                <a:latin typeface="Times New Roman" pitchFamily="18" charset="0"/>
                <a:cs typeface="Times New Roman" pitchFamily="18" charset="0"/>
              </a:rPr>
              <a:t>ΔΕΝΔΡΟ ΓΙΑ ΤΗΝ ΑΝΑΠΑΡΑΣΤΑΣΗ ΚΩΔΙΚΑ</a:t>
            </a:r>
            <a:endParaRPr lang="el-GR" sz="3200" b="1" dirty="0">
              <a:solidFill>
                <a:srgbClr val="FF0000"/>
              </a:solidFill>
              <a:latin typeface="Times New Roman" pitchFamily="18" charset="0"/>
              <a:cs typeface="Times New Roman" pitchFamily="18" charset="0"/>
            </a:endParaRPr>
          </a:p>
        </p:txBody>
      </p:sp>
      <p:sp>
        <p:nvSpPr>
          <p:cNvPr id="3" name="2 - Θέση περιεχομένου"/>
          <p:cNvSpPr>
            <a:spLocks noGrp="1"/>
          </p:cNvSpPr>
          <p:nvPr>
            <p:ph sz="half" idx="1"/>
          </p:nvPr>
        </p:nvSpPr>
        <p:spPr/>
        <p:txBody>
          <a:bodyPr/>
          <a:lstStyle/>
          <a:p>
            <a:r>
              <a:rPr lang="el-GR" b="1" dirty="0" smtClean="0"/>
              <a:t>Όσο</a:t>
            </a:r>
            <a:r>
              <a:rPr lang="el-GR" dirty="0" smtClean="0"/>
              <a:t> Χ</a:t>
            </a:r>
            <a:r>
              <a:rPr lang="el-GR" b="1" dirty="0" smtClean="0"/>
              <a:t>&gt;=</a:t>
            </a:r>
            <a:r>
              <a:rPr lang="el-GR" dirty="0" smtClean="0"/>
              <a:t>0 </a:t>
            </a:r>
            <a:r>
              <a:rPr lang="el-GR" b="1" dirty="0" smtClean="0"/>
              <a:t>επανάλαβε</a:t>
            </a:r>
            <a:r>
              <a:rPr lang="el-GR" dirty="0" smtClean="0"/>
              <a:t/>
            </a:r>
            <a:br>
              <a:rPr lang="el-GR" dirty="0" smtClean="0"/>
            </a:br>
            <a:r>
              <a:rPr lang="el-GR" dirty="0" smtClean="0"/>
              <a:t>    Χ</a:t>
            </a:r>
            <a:r>
              <a:rPr lang="el-GR" b="1" dirty="0" smtClean="0"/>
              <a:t>←</a:t>
            </a:r>
            <a:r>
              <a:rPr lang="el-GR" dirty="0" smtClean="0"/>
              <a:t>Χ</a:t>
            </a:r>
            <a:r>
              <a:rPr lang="el-GR" b="1" dirty="0" smtClean="0"/>
              <a:t>+</a:t>
            </a:r>
            <a:r>
              <a:rPr lang="el-GR" dirty="0" smtClean="0"/>
              <a:t>1</a:t>
            </a:r>
            <a:br>
              <a:rPr lang="el-GR" dirty="0" smtClean="0"/>
            </a:br>
            <a:r>
              <a:rPr lang="el-GR" b="1" dirty="0" err="1" smtClean="0"/>
              <a:t>Τέλος_επανάληψης</a:t>
            </a:r>
            <a:r>
              <a:rPr lang="el-GR" dirty="0" smtClean="0"/>
              <a:t> </a:t>
            </a:r>
            <a:endParaRPr lang="el-GR" dirty="0"/>
          </a:p>
        </p:txBody>
      </p:sp>
      <p:grpSp>
        <p:nvGrpSpPr>
          <p:cNvPr id="55" name="54 - Ομάδα"/>
          <p:cNvGrpSpPr/>
          <p:nvPr/>
        </p:nvGrpSpPr>
        <p:grpSpPr>
          <a:xfrm>
            <a:off x="4214810" y="1785926"/>
            <a:ext cx="4625679" cy="3373027"/>
            <a:chOff x="4286248" y="1428736"/>
            <a:chExt cx="4625679" cy="3373027"/>
          </a:xfrm>
        </p:grpSpPr>
        <p:sp>
          <p:nvSpPr>
            <p:cNvPr id="6" name="5 - Έλλειψη"/>
            <p:cNvSpPr/>
            <p:nvPr/>
          </p:nvSpPr>
          <p:spPr>
            <a:xfrm>
              <a:off x="5927269" y="1428736"/>
              <a:ext cx="1002184" cy="515507"/>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ΌΣΟ</a:t>
              </a:r>
              <a:endParaRPr lang="el-GR" sz="1400" dirty="0">
                <a:solidFill>
                  <a:schemeClr val="tx1"/>
                </a:solidFill>
              </a:endParaRPr>
            </a:p>
          </p:txBody>
        </p:sp>
        <p:sp>
          <p:nvSpPr>
            <p:cNvPr id="7" name="6 - Έλλειψη"/>
            <p:cNvSpPr/>
            <p:nvPr/>
          </p:nvSpPr>
          <p:spPr>
            <a:xfrm>
              <a:off x="4286248" y="2975256"/>
              <a:ext cx="625151" cy="515507"/>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Χ</a:t>
              </a:r>
              <a:endParaRPr lang="el-GR" sz="1400" dirty="0">
                <a:solidFill>
                  <a:schemeClr val="tx1"/>
                </a:solidFill>
              </a:endParaRPr>
            </a:p>
          </p:txBody>
        </p:sp>
        <p:sp>
          <p:nvSpPr>
            <p:cNvPr id="8" name="7 - Έλλειψη"/>
            <p:cNvSpPr/>
            <p:nvPr/>
          </p:nvSpPr>
          <p:spPr>
            <a:xfrm>
              <a:off x="4989543" y="2116078"/>
              <a:ext cx="625151" cy="515507"/>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&gt;=</a:t>
              </a:r>
              <a:endParaRPr lang="el-GR" sz="1400" dirty="0">
                <a:solidFill>
                  <a:schemeClr val="tx1"/>
                </a:solidFill>
              </a:endParaRPr>
            </a:p>
          </p:txBody>
        </p:sp>
        <p:sp>
          <p:nvSpPr>
            <p:cNvPr id="9" name="8 - Έλλειψη"/>
            <p:cNvSpPr/>
            <p:nvPr/>
          </p:nvSpPr>
          <p:spPr>
            <a:xfrm>
              <a:off x="6715140" y="2857496"/>
              <a:ext cx="1214445" cy="443393"/>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ΑΝΑΘΕΣΗ ΤΙΜΗΣΣ</a:t>
              </a:r>
              <a:endParaRPr lang="el-GR" sz="1200" dirty="0">
                <a:solidFill>
                  <a:schemeClr val="tx1"/>
                </a:solidFill>
              </a:endParaRPr>
            </a:p>
          </p:txBody>
        </p:sp>
        <p:sp>
          <p:nvSpPr>
            <p:cNvPr id="10" name="9 - Έλλειψη"/>
            <p:cNvSpPr/>
            <p:nvPr/>
          </p:nvSpPr>
          <p:spPr>
            <a:xfrm>
              <a:off x="5536549" y="2975256"/>
              <a:ext cx="625151" cy="515507"/>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0</a:t>
              </a:r>
              <a:endParaRPr lang="el-GR" sz="1400" dirty="0">
                <a:solidFill>
                  <a:schemeClr val="tx1"/>
                </a:solidFill>
              </a:endParaRPr>
            </a:p>
          </p:txBody>
        </p:sp>
        <p:sp>
          <p:nvSpPr>
            <p:cNvPr id="11" name="10 - Έλλειψη"/>
            <p:cNvSpPr/>
            <p:nvPr/>
          </p:nvSpPr>
          <p:spPr>
            <a:xfrm>
              <a:off x="6500826" y="3500438"/>
              <a:ext cx="625151" cy="515507"/>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Χ</a:t>
              </a:r>
              <a:endParaRPr lang="el-GR" sz="1400" dirty="0">
                <a:solidFill>
                  <a:schemeClr val="tx1"/>
                </a:solidFill>
              </a:endParaRPr>
            </a:p>
          </p:txBody>
        </p:sp>
        <p:sp>
          <p:nvSpPr>
            <p:cNvPr id="12" name="11 - Έλλειψη"/>
            <p:cNvSpPr/>
            <p:nvPr/>
          </p:nvSpPr>
          <p:spPr>
            <a:xfrm>
              <a:off x="7858148" y="3429000"/>
              <a:ext cx="625151" cy="515507"/>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a:t>
              </a:r>
              <a:endParaRPr lang="el-GR" sz="1400" dirty="0">
                <a:solidFill>
                  <a:schemeClr val="tx1"/>
                </a:solidFill>
              </a:endParaRPr>
            </a:p>
          </p:txBody>
        </p:sp>
        <p:sp>
          <p:nvSpPr>
            <p:cNvPr id="13" name="12 - Έλλειψη"/>
            <p:cNvSpPr/>
            <p:nvPr/>
          </p:nvSpPr>
          <p:spPr>
            <a:xfrm>
              <a:off x="8286776" y="4286256"/>
              <a:ext cx="625151" cy="515507"/>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a:t>
              </a:r>
              <a:endParaRPr lang="el-GR" sz="1400" dirty="0">
                <a:solidFill>
                  <a:schemeClr val="tx1"/>
                </a:solidFill>
              </a:endParaRPr>
            </a:p>
          </p:txBody>
        </p:sp>
        <p:cxnSp>
          <p:nvCxnSpPr>
            <p:cNvPr id="14" name="13 - Ευθύγραμμο βέλος σύνδεσης"/>
            <p:cNvCxnSpPr>
              <a:stCxn id="6" idx="3"/>
              <a:endCxn id="8" idx="7"/>
            </p:cNvCxnSpPr>
            <p:nvPr/>
          </p:nvCxnSpPr>
          <p:spPr>
            <a:xfrm rot="5400000">
              <a:off x="5637179" y="1754714"/>
              <a:ext cx="322824" cy="5508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14 - Ευθύγραμμο βέλος σύνδεσης"/>
            <p:cNvCxnSpPr>
              <a:stCxn id="8" idx="3"/>
            </p:cNvCxnSpPr>
            <p:nvPr/>
          </p:nvCxnSpPr>
          <p:spPr>
            <a:xfrm rot="5400000">
              <a:off x="4708521" y="2602681"/>
              <a:ext cx="419165" cy="3259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16 - Ευθύγραμμο βέλος σύνδεσης"/>
            <p:cNvCxnSpPr/>
            <p:nvPr/>
          </p:nvCxnSpPr>
          <p:spPr>
            <a:xfrm rot="10800000" flipV="1">
              <a:off x="7143769" y="2610112"/>
              <a:ext cx="285753" cy="2473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17 - Ευθύγραμμο βέλος σύνδεσης"/>
            <p:cNvCxnSpPr>
              <a:stCxn id="12" idx="3"/>
              <a:endCxn id="29" idx="7"/>
            </p:cNvCxnSpPr>
            <p:nvPr/>
          </p:nvCxnSpPr>
          <p:spPr>
            <a:xfrm rot="5400000">
              <a:off x="7638604" y="4050654"/>
              <a:ext cx="492737" cy="12945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18 - Ευθύγραμμο βέλος σύνδεσης"/>
            <p:cNvCxnSpPr>
              <a:stCxn id="8" idx="5"/>
            </p:cNvCxnSpPr>
            <p:nvPr/>
          </p:nvCxnSpPr>
          <p:spPr>
            <a:xfrm rot="16200000" flipH="1">
              <a:off x="5398406" y="2680824"/>
              <a:ext cx="419165" cy="1696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19 - Ευθύγραμμο βέλος σύνδεσης"/>
            <p:cNvCxnSpPr>
              <a:stCxn id="6" idx="5"/>
              <a:endCxn id="36" idx="0"/>
            </p:cNvCxnSpPr>
            <p:nvPr/>
          </p:nvCxnSpPr>
          <p:spPr>
            <a:xfrm rot="16200000" flipH="1">
              <a:off x="6986779" y="1664655"/>
              <a:ext cx="345805" cy="7539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28 - Έλλειψη"/>
            <p:cNvSpPr/>
            <p:nvPr/>
          </p:nvSpPr>
          <p:spPr>
            <a:xfrm>
              <a:off x="7286644" y="4286256"/>
              <a:ext cx="625151" cy="515507"/>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Χ</a:t>
              </a:r>
              <a:endParaRPr lang="el-GR" sz="1400" dirty="0">
                <a:solidFill>
                  <a:schemeClr val="tx1"/>
                </a:solidFill>
              </a:endParaRPr>
            </a:p>
          </p:txBody>
        </p:sp>
        <p:cxnSp>
          <p:nvCxnSpPr>
            <p:cNvPr id="34" name="33 - Ευθύγραμμο βέλος σύνδεσης"/>
            <p:cNvCxnSpPr>
              <a:stCxn id="12" idx="5"/>
              <a:endCxn id="13" idx="0"/>
            </p:cNvCxnSpPr>
            <p:nvPr/>
          </p:nvCxnSpPr>
          <p:spPr>
            <a:xfrm rot="16200000" flipH="1">
              <a:off x="8286929" y="3973832"/>
              <a:ext cx="417243" cy="2076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6" name="35 - Έλλειψη"/>
            <p:cNvSpPr/>
            <p:nvPr/>
          </p:nvSpPr>
          <p:spPr>
            <a:xfrm>
              <a:off x="6929454" y="2214554"/>
              <a:ext cx="1214445" cy="375369"/>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ΕΝΤΟΛΕΣ</a:t>
              </a:r>
              <a:endParaRPr lang="el-GR" sz="1200" dirty="0">
                <a:solidFill>
                  <a:schemeClr val="tx1"/>
                </a:solidFill>
              </a:endParaRPr>
            </a:p>
          </p:txBody>
        </p:sp>
        <p:cxnSp>
          <p:nvCxnSpPr>
            <p:cNvPr id="50" name="49 - Ευθύγραμμο βέλος σύνδεσης"/>
            <p:cNvCxnSpPr/>
            <p:nvPr/>
          </p:nvCxnSpPr>
          <p:spPr>
            <a:xfrm rot="10800000" flipV="1">
              <a:off x="6786578" y="3286124"/>
              <a:ext cx="428627" cy="2473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50 - Ευθύγραμμο βέλος σύνδεσης"/>
            <p:cNvCxnSpPr>
              <a:stCxn id="9" idx="5"/>
              <a:endCxn id="12" idx="0"/>
            </p:cNvCxnSpPr>
            <p:nvPr/>
          </p:nvCxnSpPr>
          <p:spPr>
            <a:xfrm rot="16200000" flipH="1">
              <a:off x="7864707" y="3122983"/>
              <a:ext cx="193044" cy="4189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5"/>
                                        </p:tgtEl>
                                        <p:attrNameLst>
                                          <p:attrName>style.visibility</p:attrName>
                                        </p:attrNameLst>
                                      </p:cBhvr>
                                      <p:to>
                                        <p:strVal val="visible"/>
                                      </p:to>
                                    </p:set>
                                    <p:anim calcmode="lin" valueType="num">
                                      <p:cBhvr additive="base">
                                        <p:cTn id="19" dur="500" fill="hold"/>
                                        <p:tgtEl>
                                          <p:spTgt spid="55"/>
                                        </p:tgtEl>
                                        <p:attrNameLst>
                                          <p:attrName>ppt_x</p:attrName>
                                        </p:attrNameLst>
                                      </p:cBhvr>
                                      <p:tavLst>
                                        <p:tav tm="0">
                                          <p:val>
                                            <p:strVal val="#ppt_x"/>
                                          </p:val>
                                        </p:tav>
                                        <p:tav tm="100000">
                                          <p:val>
                                            <p:strVal val="#ppt_x"/>
                                          </p:val>
                                        </p:tav>
                                      </p:tavLst>
                                    </p:anim>
                                    <p:anim calcmode="lin" valueType="num">
                                      <p:cBhvr additive="base">
                                        <p:cTn id="20" dur="500" fill="hold"/>
                                        <p:tgtEl>
                                          <p:spTgt spid="5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214282" y="1643050"/>
            <a:ext cx="3857652" cy="4525963"/>
          </a:xfrm>
        </p:spPr>
        <p:txBody>
          <a:bodyPr/>
          <a:lstStyle/>
          <a:p>
            <a:r>
              <a:rPr lang="el-GR" b="1" dirty="0" smtClean="0"/>
              <a:t>Διάβασε Χ</a:t>
            </a:r>
          </a:p>
          <a:p>
            <a:r>
              <a:rPr lang="el-GR" b="1" dirty="0" smtClean="0"/>
              <a:t>Όσο</a:t>
            </a:r>
            <a:r>
              <a:rPr lang="el-GR" dirty="0" smtClean="0"/>
              <a:t> Χ</a:t>
            </a:r>
            <a:r>
              <a:rPr lang="el-GR" b="1" dirty="0" smtClean="0"/>
              <a:t>&gt;5</a:t>
            </a:r>
            <a:r>
              <a:rPr lang="el-GR" dirty="0" smtClean="0"/>
              <a:t> </a:t>
            </a:r>
            <a:r>
              <a:rPr lang="el-GR" b="1" dirty="0" smtClean="0"/>
              <a:t>επανάλαβε</a:t>
            </a:r>
            <a:r>
              <a:rPr lang="el-GR" dirty="0" smtClean="0"/>
              <a:t/>
            </a:r>
            <a:br>
              <a:rPr lang="el-GR" dirty="0" smtClean="0"/>
            </a:br>
            <a:r>
              <a:rPr lang="el-GR" dirty="0" smtClean="0"/>
              <a:t>    Χ</a:t>
            </a:r>
            <a:r>
              <a:rPr lang="el-GR" b="1" dirty="0" smtClean="0"/>
              <a:t>←</a:t>
            </a:r>
            <a:r>
              <a:rPr lang="el-GR" dirty="0" smtClean="0"/>
              <a:t>Χ</a:t>
            </a:r>
            <a:r>
              <a:rPr lang="el-GR" b="1" dirty="0" smtClean="0"/>
              <a:t>+</a:t>
            </a:r>
            <a:r>
              <a:rPr lang="el-GR" dirty="0" smtClean="0"/>
              <a:t>10</a:t>
            </a:r>
          </a:p>
          <a:p>
            <a:pPr>
              <a:buNone/>
            </a:pPr>
            <a:r>
              <a:rPr lang="el-GR" dirty="0" smtClean="0"/>
              <a:t>	    Γράψε Χ</a:t>
            </a:r>
            <a:br>
              <a:rPr lang="el-GR" dirty="0" smtClean="0"/>
            </a:br>
            <a:r>
              <a:rPr lang="el-GR" b="1" dirty="0" err="1" smtClean="0"/>
              <a:t>Τέλος_επανάληψης</a:t>
            </a:r>
            <a:r>
              <a:rPr lang="el-GR" dirty="0" smtClean="0"/>
              <a:t> </a:t>
            </a:r>
            <a:endParaRPr lang="el-GR" dirty="0"/>
          </a:p>
        </p:txBody>
      </p:sp>
      <p:sp>
        <p:nvSpPr>
          <p:cNvPr id="69" name="1 - Τίτλος"/>
          <p:cNvSpPr txBox="1">
            <a:spLocks/>
          </p:cNvSpPr>
          <p:nvPr/>
        </p:nvSpPr>
        <p:spPr>
          <a:xfrm>
            <a:off x="285720" y="357166"/>
            <a:ext cx="8229600" cy="857256"/>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3200" b="1"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ΔΕΝΔΡΟ ΓΙΑ ΤΗΝ ΑΝΑΠΑΡΑΣΤΑΣΗ ΚΩΔΙΚΑ</a:t>
            </a:r>
            <a:endParaRPr kumimoji="0" lang="el-GR" sz="3200" b="1"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grpSp>
        <p:nvGrpSpPr>
          <p:cNvPr id="35" name="34 - Ομάδα"/>
          <p:cNvGrpSpPr/>
          <p:nvPr/>
        </p:nvGrpSpPr>
        <p:grpSpPr>
          <a:xfrm>
            <a:off x="3857620" y="1428736"/>
            <a:ext cx="4979064" cy="4929222"/>
            <a:chOff x="4000496" y="1428736"/>
            <a:chExt cx="4979064" cy="4929222"/>
          </a:xfrm>
        </p:grpSpPr>
        <p:grpSp>
          <p:nvGrpSpPr>
            <p:cNvPr id="28" name="27 - Ομάδα"/>
            <p:cNvGrpSpPr/>
            <p:nvPr/>
          </p:nvGrpSpPr>
          <p:grpSpPr>
            <a:xfrm>
              <a:off x="4214810" y="2214554"/>
              <a:ext cx="4764750" cy="4143404"/>
              <a:chOff x="4000496" y="1571613"/>
              <a:chExt cx="4764750" cy="4143404"/>
            </a:xfrm>
          </p:grpSpPr>
          <p:sp>
            <p:nvSpPr>
              <p:cNvPr id="20" name="19 - Έλλειψη"/>
              <p:cNvSpPr/>
              <p:nvPr/>
            </p:nvSpPr>
            <p:spPr>
              <a:xfrm>
                <a:off x="6572264" y="5143513"/>
                <a:ext cx="614035" cy="50006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Χ</a:t>
                </a:r>
                <a:endParaRPr lang="el-GR" sz="1400" dirty="0">
                  <a:solidFill>
                    <a:schemeClr val="tx1"/>
                  </a:solidFill>
                </a:endParaRPr>
              </a:p>
            </p:txBody>
          </p:sp>
          <p:grpSp>
            <p:nvGrpSpPr>
              <p:cNvPr id="27" name="26 - Ομάδα"/>
              <p:cNvGrpSpPr/>
              <p:nvPr/>
            </p:nvGrpSpPr>
            <p:grpSpPr>
              <a:xfrm>
                <a:off x="4000496" y="1571613"/>
                <a:ext cx="4764750" cy="4143404"/>
                <a:chOff x="4000496" y="1571613"/>
                <a:chExt cx="4764750" cy="4143404"/>
              </a:xfrm>
            </p:grpSpPr>
            <p:sp>
              <p:nvSpPr>
                <p:cNvPr id="6" name="5 - Έλλειψη"/>
                <p:cNvSpPr/>
                <p:nvPr/>
              </p:nvSpPr>
              <p:spPr>
                <a:xfrm>
                  <a:off x="5612337" y="1571613"/>
                  <a:ext cx="984364" cy="57150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ΌΣΟ</a:t>
                  </a:r>
                  <a:endParaRPr lang="el-GR" sz="1400" dirty="0">
                    <a:solidFill>
                      <a:schemeClr val="tx1"/>
                    </a:solidFill>
                  </a:endParaRPr>
                </a:p>
              </p:txBody>
            </p:sp>
            <p:sp>
              <p:nvSpPr>
                <p:cNvPr id="7" name="6 - Έλλειψη"/>
                <p:cNvSpPr/>
                <p:nvPr/>
              </p:nvSpPr>
              <p:spPr>
                <a:xfrm>
                  <a:off x="4000496" y="3571876"/>
                  <a:ext cx="614035" cy="425193"/>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Χ</a:t>
                  </a:r>
                  <a:endParaRPr lang="el-GR" sz="1400" dirty="0">
                    <a:solidFill>
                      <a:schemeClr val="tx1"/>
                    </a:solidFill>
                  </a:endParaRPr>
                </a:p>
              </p:txBody>
            </p:sp>
            <p:sp>
              <p:nvSpPr>
                <p:cNvPr id="8" name="7 - Έλλειψη"/>
                <p:cNvSpPr/>
                <p:nvPr/>
              </p:nvSpPr>
              <p:spPr>
                <a:xfrm>
                  <a:off x="4691285" y="2493895"/>
                  <a:ext cx="614035" cy="577915"/>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&gt;</a:t>
                  </a:r>
                  <a:endParaRPr lang="el-GR" sz="1400" dirty="0">
                    <a:solidFill>
                      <a:schemeClr val="tx1"/>
                    </a:solidFill>
                  </a:endParaRPr>
                </a:p>
              </p:txBody>
            </p:sp>
            <p:sp>
              <p:nvSpPr>
                <p:cNvPr id="9" name="8 - Έλλειψη"/>
                <p:cNvSpPr/>
                <p:nvPr/>
              </p:nvSpPr>
              <p:spPr>
                <a:xfrm>
                  <a:off x="6143636" y="3500438"/>
                  <a:ext cx="1143008" cy="594949"/>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ΑΝΑΘΕΣΗ ΤΙΜΗΣΣ</a:t>
                  </a:r>
                  <a:endParaRPr lang="el-GR" sz="1200" dirty="0">
                    <a:solidFill>
                      <a:schemeClr val="tx1"/>
                    </a:solidFill>
                  </a:endParaRPr>
                </a:p>
              </p:txBody>
            </p:sp>
            <p:sp>
              <p:nvSpPr>
                <p:cNvPr id="10" name="9 - Έλλειψη"/>
                <p:cNvSpPr/>
                <p:nvPr/>
              </p:nvSpPr>
              <p:spPr>
                <a:xfrm>
                  <a:off x="5214942" y="3571876"/>
                  <a:ext cx="614035" cy="425193"/>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5</a:t>
                  </a:r>
                  <a:endParaRPr lang="el-GR" sz="1400" dirty="0">
                    <a:solidFill>
                      <a:schemeClr val="tx1"/>
                    </a:solidFill>
                  </a:endParaRPr>
                </a:p>
              </p:txBody>
            </p:sp>
            <p:sp>
              <p:nvSpPr>
                <p:cNvPr id="11" name="10 - Έλλειψη"/>
                <p:cNvSpPr/>
                <p:nvPr/>
              </p:nvSpPr>
              <p:spPr>
                <a:xfrm>
                  <a:off x="5715008" y="4357694"/>
                  <a:ext cx="614035"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Χ</a:t>
                  </a:r>
                  <a:endParaRPr lang="el-GR" sz="1400" dirty="0">
                    <a:solidFill>
                      <a:schemeClr val="tx1"/>
                    </a:solidFill>
                  </a:endParaRPr>
                </a:p>
              </p:txBody>
            </p:sp>
            <p:sp>
              <p:nvSpPr>
                <p:cNvPr id="12" name="11 - Έλλειψη"/>
                <p:cNvSpPr/>
                <p:nvPr/>
              </p:nvSpPr>
              <p:spPr>
                <a:xfrm>
                  <a:off x="7286644" y="4357694"/>
                  <a:ext cx="614035"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a:t>
                  </a:r>
                  <a:endParaRPr lang="el-GR" sz="1400" dirty="0">
                    <a:solidFill>
                      <a:schemeClr val="tx1"/>
                    </a:solidFill>
                  </a:endParaRPr>
                </a:p>
              </p:txBody>
            </p:sp>
            <p:sp>
              <p:nvSpPr>
                <p:cNvPr id="13" name="12 - Έλλειψη"/>
                <p:cNvSpPr/>
                <p:nvPr/>
              </p:nvSpPr>
              <p:spPr>
                <a:xfrm>
                  <a:off x="7929586" y="5214951"/>
                  <a:ext cx="614035" cy="50006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10</a:t>
                  </a:r>
                  <a:endParaRPr lang="el-GR" sz="1400" dirty="0">
                    <a:solidFill>
                      <a:schemeClr val="tx1"/>
                    </a:solidFill>
                  </a:endParaRPr>
                </a:p>
              </p:txBody>
            </p:sp>
            <p:cxnSp>
              <p:nvCxnSpPr>
                <p:cNvPr id="14" name="13 - Ευθύγραμμο βέλος σύνδεσης"/>
                <p:cNvCxnSpPr>
                  <a:stCxn id="6" idx="3"/>
                  <a:endCxn id="8" idx="7"/>
                </p:cNvCxnSpPr>
                <p:nvPr/>
              </p:nvCxnSpPr>
              <p:spPr>
                <a:xfrm rot="5400000">
                  <a:off x="5226393" y="2048427"/>
                  <a:ext cx="519107" cy="5410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14 - Ευθύγραμμο βέλος σύνδεσης"/>
                <p:cNvCxnSpPr>
                  <a:stCxn id="8" idx="3"/>
                </p:cNvCxnSpPr>
                <p:nvPr/>
              </p:nvCxnSpPr>
              <p:spPr>
                <a:xfrm rot="5400000">
                  <a:off x="4268782" y="3076080"/>
                  <a:ext cx="601331" cy="4235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15 - Ευθύγραμμο βέλος σύνδεσης"/>
                <p:cNvCxnSpPr>
                  <a:endCxn id="9" idx="0"/>
                </p:cNvCxnSpPr>
                <p:nvPr/>
              </p:nvCxnSpPr>
              <p:spPr>
                <a:xfrm rot="5400000">
                  <a:off x="6643703" y="3214685"/>
                  <a:ext cx="357191" cy="2143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16 - Ευθύγραμμο βέλος σύνδεσης"/>
                <p:cNvCxnSpPr>
                  <a:stCxn id="12" idx="3"/>
                  <a:endCxn id="20" idx="7"/>
                </p:cNvCxnSpPr>
                <p:nvPr/>
              </p:nvCxnSpPr>
              <p:spPr>
                <a:xfrm rot="5400000">
                  <a:off x="6989875" y="4830053"/>
                  <a:ext cx="493195" cy="2801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17 - Ευθύγραμμο βέλος σύνδεσης"/>
                <p:cNvCxnSpPr>
                  <a:stCxn id="8" idx="5"/>
                  <a:endCxn id="10" idx="0"/>
                </p:cNvCxnSpPr>
                <p:nvPr/>
              </p:nvCxnSpPr>
              <p:spPr>
                <a:xfrm rot="16200000" flipH="1">
                  <a:off x="5076328" y="3126244"/>
                  <a:ext cx="584700" cy="3065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18 - Ευθύγραμμο βέλος σύνδεσης"/>
                <p:cNvCxnSpPr>
                  <a:stCxn id="6" idx="5"/>
                  <a:endCxn id="22" idx="0"/>
                </p:cNvCxnSpPr>
                <p:nvPr/>
              </p:nvCxnSpPr>
              <p:spPr>
                <a:xfrm rot="16200000" flipH="1">
                  <a:off x="6483017" y="2028948"/>
                  <a:ext cx="583760" cy="6447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20 - Ευθύγραμμο βέλος σύνδεσης"/>
                <p:cNvCxnSpPr>
                  <a:stCxn id="12" idx="5"/>
                  <a:endCxn id="13" idx="0"/>
                </p:cNvCxnSpPr>
                <p:nvPr/>
              </p:nvCxnSpPr>
              <p:spPr>
                <a:xfrm rot="16200000" flipH="1">
                  <a:off x="7777980" y="4756327"/>
                  <a:ext cx="491400" cy="4258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21 - Έλλειψη"/>
                <p:cNvSpPr/>
                <p:nvPr/>
              </p:nvSpPr>
              <p:spPr>
                <a:xfrm>
                  <a:off x="6500826" y="2643182"/>
                  <a:ext cx="1192850" cy="50367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ΕΝΤΟΛΕΣ</a:t>
                  </a:r>
                  <a:endParaRPr lang="el-GR" sz="1200" dirty="0">
                    <a:solidFill>
                      <a:schemeClr val="tx1"/>
                    </a:solidFill>
                  </a:endParaRPr>
                </a:p>
              </p:txBody>
            </p:sp>
            <p:cxnSp>
              <p:nvCxnSpPr>
                <p:cNvPr id="23" name="22 - Ευθύγραμμο βέλος σύνδεσης"/>
                <p:cNvCxnSpPr>
                  <a:endCxn id="11" idx="7"/>
                </p:cNvCxnSpPr>
                <p:nvPr/>
              </p:nvCxnSpPr>
              <p:spPr>
                <a:xfrm rot="5400000">
                  <a:off x="6195712" y="4115350"/>
                  <a:ext cx="348523" cy="2617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23 - Ευθύγραμμο βέλος σύνδεσης"/>
                <p:cNvCxnSpPr>
                  <a:stCxn id="9" idx="5"/>
                  <a:endCxn id="12" idx="0"/>
                </p:cNvCxnSpPr>
                <p:nvPr/>
              </p:nvCxnSpPr>
              <p:spPr>
                <a:xfrm rot="16200000" flipH="1">
                  <a:off x="7181741" y="3945772"/>
                  <a:ext cx="349435" cy="4744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24 - Έλλειψη"/>
                <p:cNvSpPr/>
                <p:nvPr/>
              </p:nvSpPr>
              <p:spPr>
                <a:xfrm>
                  <a:off x="7572396" y="3500438"/>
                  <a:ext cx="1192850" cy="50367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ΕΝΤΟΛΗ ΕΞΟΔΟΥ  Χ</a:t>
                  </a:r>
                  <a:endParaRPr lang="el-GR" sz="1200" dirty="0">
                    <a:solidFill>
                      <a:schemeClr val="tx1"/>
                    </a:solidFill>
                  </a:endParaRPr>
                </a:p>
              </p:txBody>
            </p:sp>
            <p:cxnSp>
              <p:nvCxnSpPr>
                <p:cNvPr id="26" name="25 - Ευθύγραμμο βέλος σύνδεσης"/>
                <p:cNvCxnSpPr>
                  <a:stCxn id="22" idx="5"/>
                  <a:endCxn id="25" idx="0"/>
                </p:cNvCxnSpPr>
                <p:nvPr/>
              </p:nvCxnSpPr>
              <p:spPr>
                <a:xfrm rot="16200000" flipH="1">
                  <a:off x="7630233" y="2961849"/>
                  <a:ext cx="427343" cy="6498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sp>
          <p:nvSpPr>
            <p:cNvPr id="29" name="28 - Έλλειψη"/>
            <p:cNvSpPr/>
            <p:nvPr/>
          </p:nvSpPr>
          <p:spPr>
            <a:xfrm>
              <a:off x="4857752" y="1428736"/>
              <a:ext cx="1192850" cy="50367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ΕΝΤΟΛΕΣ</a:t>
              </a:r>
              <a:endParaRPr lang="el-GR" sz="1200" dirty="0">
                <a:solidFill>
                  <a:schemeClr val="tx1"/>
                </a:solidFill>
              </a:endParaRPr>
            </a:p>
          </p:txBody>
        </p:sp>
        <p:sp>
          <p:nvSpPr>
            <p:cNvPr id="30" name="29 - Έλλειψη"/>
            <p:cNvSpPr/>
            <p:nvPr/>
          </p:nvSpPr>
          <p:spPr>
            <a:xfrm>
              <a:off x="4000496" y="2143116"/>
              <a:ext cx="1285884" cy="575112"/>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ΕΝΤΟΛΗ ΕΙΣΟΔΟΥ  Χ</a:t>
              </a:r>
              <a:endParaRPr lang="el-GR" sz="1200" dirty="0">
                <a:solidFill>
                  <a:schemeClr val="tx1"/>
                </a:solidFill>
              </a:endParaRPr>
            </a:p>
          </p:txBody>
        </p:sp>
        <p:cxnSp>
          <p:nvCxnSpPr>
            <p:cNvPr id="31" name="30 - Ευθύγραμμο βέλος σύνδεσης"/>
            <p:cNvCxnSpPr/>
            <p:nvPr/>
          </p:nvCxnSpPr>
          <p:spPr>
            <a:xfrm rot="5400000">
              <a:off x="4786314" y="1928802"/>
              <a:ext cx="357191" cy="2143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31 - Ευθύγραμμο βέλος σύνδεσης"/>
            <p:cNvCxnSpPr>
              <a:stCxn id="29" idx="5"/>
              <a:endCxn id="6" idx="0"/>
            </p:cNvCxnSpPr>
            <p:nvPr/>
          </p:nvCxnSpPr>
          <p:spPr>
            <a:xfrm rot="16200000" flipH="1">
              <a:off x="5919421" y="1815141"/>
              <a:ext cx="355905" cy="4429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9"/>
                                        </p:tgtEl>
                                        <p:attrNameLst>
                                          <p:attrName>style.visibility</p:attrName>
                                        </p:attrNameLst>
                                      </p:cBhvr>
                                      <p:to>
                                        <p:strVal val="visible"/>
                                      </p:to>
                                    </p:set>
                                    <p:anim calcmode="lin" valueType="num">
                                      <p:cBhvr additive="base">
                                        <p:cTn id="7" dur="500" fill="hold"/>
                                        <p:tgtEl>
                                          <p:spTgt spid="69"/>
                                        </p:tgtEl>
                                        <p:attrNameLst>
                                          <p:attrName>ppt_x</p:attrName>
                                        </p:attrNameLst>
                                      </p:cBhvr>
                                      <p:tavLst>
                                        <p:tav tm="0">
                                          <p:val>
                                            <p:strVal val="#ppt_x"/>
                                          </p:val>
                                        </p:tav>
                                        <p:tav tm="100000">
                                          <p:val>
                                            <p:strVal val="#ppt_x"/>
                                          </p:val>
                                        </p:tav>
                                      </p:tavLst>
                                    </p:anim>
                                    <p:anim calcmode="lin" valueType="num">
                                      <p:cBhvr additive="base">
                                        <p:cTn id="8" dur="500" fill="hold"/>
                                        <p:tgtEl>
                                          <p:spTgt spid="6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9"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περιεχομένου"/>
          <p:cNvSpPr>
            <a:spLocks noGrp="1"/>
          </p:cNvSpPr>
          <p:nvPr>
            <p:ph sz="half" idx="2"/>
          </p:nvPr>
        </p:nvSpPr>
        <p:spPr>
          <a:xfrm>
            <a:off x="142844" y="4214818"/>
            <a:ext cx="2714612" cy="2214578"/>
          </a:xfrm>
        </p:spPr>
        <p:txBody>
          <a:bodyPr/>
          <a:lstStyle/>
          <a:p>
            <a:pPr>
              <a:buNone/>
            </a:pPr>
            <a:r>
              <a:rPr lang="el-GR" sz="1800" b="1" dirty="0" smtClean="0"/>
              <a:t>Διάβασε Χ</a:t>
            </a:r>
          </a:p>
          <a:p>
            <a:pPr>
              <a:buNone/>
            </a:pPr>
            <a:r>
              <a:rPr lang="el-GR" sz="1800" b="1" dirty="0" smtClean="0"/>
              <a:t>Υ ←Χ+2</a:t>
            </a:r>
          </a:p>
          <a:p>
            <a:pPr>
              <a:buNone/>
            </a:pPr>
            <a:r>
              <a:rPr lang="el-GR" sz="1800" b="1" dirty="0" smtClean="0"/>
              <a:t>ΑΡΧΗ_ΕΠΑΝΑΛΗΨΗΣ</a:t>
            </a:r>
            <a:r>
              <a:rPr lang="el-GR" sz="1800" dirty="0" smtClean="0"/>
              <a:t/>
            </a:r>
            <a:br>
              <a:rPr lang="el-GR" sz="1800" dirty="0" smtClean="0"/>
            </a:br>
            <a:r>
              <a:rPr lang="el-GR" sz="1800" dirty="0" smtClean="0"/>
              <a:t>    Υ</a:t>
            </a:r>
            <a:r>
              <a:rPr lang="el-GR" sz="1800" b="1" dirty="0" smtClean="0"/>
              <a:t>←</a:t>
            </a:r>
            <a:r>
              <a:rPr lang="el-GR" sz="1800" dirty="0" smtClean="0"/>
              <a:t>Υ</a:t>
            </a:r>
            <a:r>
              <a:rPr lang="el-GR" sz="1800" b="1" dirty="0" smtClean="0"/>
              <a:t>+</a:t>
            </a:r>
            <a:r>
              <a:rPr lang="el-GR" sz="1800" dirty="0" smtClean="0"/>
              <a:t>2</a:t>
            </a:r>
          </a:p>
          <a:p>
            <a:pPr>
              <a:buNone/>
            </a:pPr>
            <a:r>
              <a:rPr lang="el-GR" sz="1800" dirty="0" smtClean="0"/>
              <a:t>	    Γράψε Υ</a:t>
            </a:r>
          </a:p>
          <a:p>
            <a:pPr>
              <a:buNone/>
            </a:pPr>
            <a:r>
              <a:rPr lang="el-GR" sz="1800" b="1" dirty="0" smtClean="0"/>
              <a:t>ΜΕΧΡΙΣ_ΟΤΟΥ Υ &gt;20</a:t>
            </a:r>
            <a:endParaRPr lang="el-GR" sz="1800" dirty="0" smtClean="0"/>
          </a:p>
          <a:p>
            <a:endParaRPr lang="el-GR" dirty="0"/>
          </a:p>
        </p:txBody>
      </p:sp>
      <p:sp>
        <p:nvSpPr>
          <p:cNvPr id="7" name="1 - Τίτλος"/>
          <p:cNvSpPr txBox="1">
            <a:spLocks/>
          </p:cNvSpPr>
          <p:nvPr/>
        </p:nvSpPr>
        <p:spPr>
          <a:xfrm>
            <a:off x="357158" y="214290"/>
            <a:ext cx="8229600" cy="857256"/>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3200" b="1"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ΔΕΝΔΡΟ ΓΙΑ ΤΗΝ ΑΝΑΠΑΡΑΣΤΑΣΗ ΚΩΔΙΚΑ</a:t>
            </a:r>
            <a:endParaRPr kumimoji="0" lang="el-GR" sz="3200" b="1"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grpSp>
        <p:nvGrpSpPr>
          <p:cNvPr id="159" name="158 - Ομάδα"/>
          <p:cNvGrpSpPr/>
          <p:nvPr/>
        </p:nvGrpSpPr>
        <p:grpSpPr>
          <a:xfrm>
            <a:off x="1000100" y="1285860"/>
            <a:ext cx="8001024" cy="5116060"/>
            <a:chOff x="1142976" y="1214422"/>
            <a:chExt cx="8001024" cy="5116060"/>
          </a:xfrm>
        </p:grpSpPr>
        <p:sp>
          <p:nvSpPr>
            <p:cNvPr id="37" name="36 - Έλλειψη"/>
            <p:cNvSpPr/>
            <p:nvPr/>
          </p:nvSpPr>
          <p:spPr>
            <a:xfrm>
              <a:off x="7215206" y="2143116"/>
              <a:ext cx="1479825" cy="61990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ΑΡΧΗ_ΕΠΑΝΑΛΗΨΗΣ</a:t>
              </a:r>
              <a:endParaRPr lang="el-GR" sz="1200" dirty="0">
                <a:solidFill>
                  <a:schemeClr val="tx1"/>
                </a:solidFill>
              </a:endParaRPr>
            </a:p>
          </p:txBody>
        </p:sp>
        <p:grpSp>
          <p:nvGrpSpPr>
            <p:cNvPr id="158" name="157 - Ομάδα"/>
            <p:cNvGrpSpPr/>
            <p:nvPr/>
          </p:nvGrpSpPr>
          <p:grpSpPr>
            <a:xfrm>
              <a:off x="1142976" y="1214422"/>
              <a:ext cx="8001024" cy="5116060"/>
              <a:chOff x="1142976" y="1214422"/>
              <a:chExt cx="8001024" cy="5116060"/>
            </a:xfrm>
          </p:grpSpPr>
          <p:cxnSp>
            <p:nvCxnSpPr>
              <p:cNvPr id="14" name="13 - Ευθύγραμμο βέλος σύνδεσης"/>
              <p:cNvCxnSpPr>
                <a:endCxn id="17" idx="0"/>
              </p:cNvCxnSpPr>
              <p:nvPr/>
            </p:nvCxnSpPr>
            <p:spPr>
              <a:xfrm rot="5400000">
                <a:off x="3896091" y="1967268"/>
                <a:ext cx="351691" cy="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2" name="41 - Έλλειψη"/>
              <p:cNvSpPr/>
              <p:nvPr/>
            </p:nvSpPr>
            <p:spPr>
              <a:xfrm>
                <a:off x="4000496" y="3143248"/>
                <a:ext cx="614035" cy="527542"/>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a:t>
                </a:r>
                <a:endParaRPr lang="el-GR" sz="1400" dirty="0">
                  <a:solidFill>
                    <a:schemeClr val="tx1"/>
                  </a:solidFill>
                </a:endParaRPr>
              </a:p>
            </p:txBody>
          </p:sp>
          <p:cxnSp>
            <p:nvCxnSpPr>
              <p:cNvPr id="43" name="42 - Ευθύγραμμο βέλος σύνδεσης"/>
              <p:cNvCxnSpPr>
                <a:endCxn id="42" idx="0"/>
              </p:cNvCxnSpPr>
              <p:nvPr/>
            </p:nvCxnSpPr>
            <p:spPr>
              <a:xfrm rot="16200000" flipH="1">
                <a:off x="4046848" y="2882582"/>
                <a:ext cx="357190" cy="1641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46 - Ευθύγραμμο βέλος σύνδεσης"/>
              <p:cNvCxnSpPr>
                <a:stCxn id="42" idx="3"/>
                <a:endCxn id="18" idx="0"/>
              </p:cNvCxnSpPr>
              <p:nvPr/>
            </p:nvCxnSpPr>
            <p:spPr>
              <a:xfrm rot="5400000">
                <a:off x="3822373" y="3589581"/>
                <a:ext cx="264095" cy="2719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47 - Ευθύγραμμο βέλος σύνδεσης"/>
              <p:cNvCxnSpPr>
                <a:stCxn id="42" idx="5"/>
                <a:endCxn id="21" idx="0"/>
              </p:cNvCxnSpPr>
              <p:nvPr/>
            </p:nvCxnSpPr>
            <p:spPr>
              <a:xfrm rot="16200000" flipH="1">
                <a:off x="4468095" y="3650045"/>
                <a:ext cx="264095" cy="15106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14 - Έλλειψη"/>
              <p:cNvSpPr/>
              <p:nvPr/>
            </p:nvSpPr>
            <p:spPr>
              <a:xfrm>
                <a:off x="5286380" y="5715016"/>
                <a:ext cx="635981" cy="61546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Υ</a:t>
                </a:r>
                <a:endParaRPr lang="el-GR" sz="1400" dirty="0">
                  <a:solidFill>
                    <a:schemeClr val="tx1"/>
                  </a:solidFill>
                </a:endParaRPr>
              </a:p>
            </p:txBody>
          </p:sp>
          <p:sp>
            <p:nvSpPr>
              <p:cNvPr id="17" name="16 - Έλλειψη"/>
              <p:cNvSpPr/>
              <p:nvPr/>
            </p:nvSpPr>
            <p:spPr>
              <a:xfrm>
                <a:off x="3428992" y="2143116"/>
                <a:ext cx="1285884" cy="61546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ΑΝΑΘΕΣΗ ΤΙΜΗΣ</a:t>
                </a:r>
                <a:endParaRPr lang="el-GR" sz="1400" dirty="0">
                  <a:solidFill>
                    <a:schemeClr val="tx1"/>
                  </a:solidFill>
                </a:endParaRPr>
              </a:p>
            </p:txBody>
          </p:sp>
          <p:sp>
            <p:nvSpPr>
              <p:cNvPr id="18" name="17 - Έλλειψη"/>
              <p:cNvSpPr/>
              <p:nvPr/>
            </p:nvSpPr>
            <p:spPr>
              <a:xfrm>
                <a:off x="3500430" y="3857628"/>
                <a:ext cx="635981" cy="52331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Χ</a:t>
                </a:r>
                <a:endParaRPr lang="el-GR" sz="1400" dirty="0">
                  <a:solidFill>
                    <a:schemeClr val="tx1"/>
                  </a:solidFill>
                </a:endParaRPr>
              </a:p>
            </p:txBody>
          </p:sp>
          <p:sp>
            <p:nvSpPr>
              <p:cNvPr id="19" name="18 - Έλλειψη"/>
              <p:cNvSpPr/>
              <p:nvPr/>
            </p:nvSpPr>
            <p:spPr>
              <a:xfrm>
                <a:off x="2714612" y="3071810"/>
                <a:ext cx="635981" cy="527542"/>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Υ</a:t>
                </a:r>
                <a:endParaRPr lang="el-GR" sz="1400" dirty="0">
                  <a:solidFill>
                    <a:schemeClr val="tx1"/>
                  </a:solidFill>
                </a:endParaRPr>
              </a:p>
            </p:txBody>
          </p:sp>
          <p:sp>
            <p:nvSpPr>
              <p:cNvPr id="20" name="8 - Έλλειψη"/>
              <p:cNvSpPr/>
              <p:nvPr/>
            </p:nvSpPr>
            <p:spPr>
              <a:xfrm>
                <a:off x="5143504" y="3786190"/>
                <a:ext cx="928694" cy="61546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ΑΝΑΘΕΣΗ ΤΙΜΗΣ</a:t>
                </a:r>
                <a:endParaRPr lang="el-GR" sz="1200" dirty="0">
                  <a:solidFill>
                    <a:schemeClr val="tx1"/>
                  </a:solidFill>
                </a:endParaRPr>
              </a:p>
            </p:txBody>
          </p:sp>
          <p:sp>
            <p:nvSpPr>
              <p:cNvPr id="21" name="20 - Έλλειψη"/>
              <p:cNvSpPr/>
              <p:nvPr/>
            </p:nvSpPr>
            <p:spPr>
              <a:xfrm>
                <a:off x="4357686" y="3857628"/>
                <a:ext cx="635981" cy="52331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a:t>
                </a:r>
                <a:endParaRPr lang="el-GR" sz="1400" dirty="0">
                  <a:solidFill>
                    <a:schemeClr val="tx1"/>
                  </a:solidFill>
                </a:endParaRPr>
              </a:p>
            </p:txBody>
          </p:sp>
          <p:sp>
            <p:nvSpPr>
              <p:cNvPr id="22" name="21 - Έλλειψη"/>
              <p:cNvSpPr/>
              <p:nvPr/>
            </p:nvSpPr>
            <p:spPr>
              <a:xfrm>
                <a:off x="4643438" y="4703869"/>
                <a:ext cx="635981" cy="527542"/>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Υ</a:t>
                </a:r>
                <a:endParaRPr lang="el-GR" sz="1400" dirty="0">
                  <a:solidFill>
                    <a:schemeClr val="tx1"/>
                  </a:solidFill>
                </a:endParaRPr>
              </a:p>
            </p:txBody>
          </p:sp>
          <p:sp>
            <p:nvSpPr>
              <p:cNvPr id="23" name="22 - Έλλειψη"/>
              <p:cNvSpPr/>
              <p:nvPr/>
            </p:nvSpPr>
            <p:spPr>
              <a:xfrm>
                <a:off x="5929322" y="4786322"/>
                <a:ext cx="635981" cy="527542"/>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a:t>
                </a:r>
                <a:endParaRPr lang="el-GR" sz="1400" dirty="0">
                  <a:solidFill>
                    <a:schemeClr val="tx1"/>
                  </a:solidFill>
                </a:endParaRPr>
              </a:p>
            </p:txBody>
          </p:sp>
          <p:sp>
            <p:nvSpPr>
              <p:cNvPr id="24" name="23 - Έλλειψη"/>
              <p:cNvSpPr/>
              <p:nvPr/>
            </p:nvSpPr>
            <p:spPr>
              <a:xfrm>
                <a:off x="6500826" y="5715016"/>
                <a:ext cx="635981" cy="61546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a:t>
                </a:r>
                <a:endParaRPr lang="el-GR" sz="1400" dirty="0">
                  <a:solidFill>
                    <a:schemeClr val="tx1"/>
                  </a:solidFill>
                </a:endParaRPr>
              </a:p>
            </p:txBody>
          </p:sp>
          <p:cxnSp>
            <p:nvCxnSpPr>
              <p:cNvPr id="25" name="24 - Ευθύγραμμο βέλος σύνδεσης"/>
              <p:cNvCxnSpPr>
                <a:stCxn id="17" idx="3"/>
                <a:endCxn id="19" idx="7"/>
              </p:cNvCxnSpPr>
              <p:nvPr/>
            </p:nvCxnSpPr>
            <p:spPr>
              <a:xfrm rot="5400000">
                <a:off x="3197072" y="2728834"/>
                <a:ext cx="480618" cy="35984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26 - Ευθύγραμμο βέλος σύνδεσης"/>
              <p:cNvCxnSpPr>
                <a:stCxn id="32" idx="3"/>
                <a:endCxn id="20" idx="0"/>
              </p:cNvCxnSpPr>
              <p:nvPr/>
            </p:nvCxnSpPr>
            <p:spPr>
              <a:xfrm rot="5400000">
                <a:off x="5866811" y="3127660"/>
                <a:ext cx="399571" cy="91748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27 - Ευθύγραμμο βέλος σύνδεσης"/>
              <p:cNvCxnSpPr>
                <a:stCxn id="23" idx="3"/>
                <a:endCxn id="15" idx="7"/>
              </p:cNvCxnSpPr>
              <p:nvPr/>
            </p:nvCxnSpPr>
            <p:spPr>
              <a:xfrm rot="5400000">
                <a:off x="5641571" y="5424261"/>
                <a:ext cx="568542" cy="1932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30 - Ευθύγραμμο βέλος σύνδεσης"/>
              <p:cNvCxnSpPr>
                <a:stCxn id="23" idx="5"/>
                <a:endCxn id="24" idx="0"/>
              </p:cNvCxnSpPr>
              <p:nvPr/>
            </p:nvCxnSpPr>
            <p:spPr>
              <a:xfrm rot="16200000" flipH="1">
                <a:off x="6406287" y="5302485"/>
                <a:ext cx="478409" cy="3466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2" name="31 - Έλλειψη"/>
              <p:cNvSpPr/>
              <p:nvPr/>
            </p:nvSpPr>
            <p:spPr>
              <a:xfrm>
                <a:off x="6357950" y="2857496"/>
                <a:ext cx="1143008" cy="61990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ΕΝΤΟΛΕΣ</a:t>
                </a:r>
                <a:endParaRPr lang="el-GR" sz="1200" dirty="0">
                  <a:solidFill>
                    <a:schemeClr val="tx1"/>
                  </a:solidFill>
                </a:endParaRPr>
              </a:p>
            </p:txBody>
          </p:sp>
          <p:cxnSp>
            <p:nvCxnSpPr>
              <p:cNvPr id="33" name="32 - Ευθύγραμμο βέλος σύνδεσης"/>
              <p:cNvCxnSpPr>
                <a:stCxn id="20" idx="3"/>
                <a:endCxn id="22" idx="0"/>
              </p:cNvCxnSpPr>
              <p:nvPr/>
            </p:nvCxnSpPr>
            <p:spPr>
              <a:xfrm rot="5400000">
                <a:off x="4924296" y="4348657"/>
                <a:ext cx="392346" cy="31807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33 - Ευθύγραμμο βέλος σύνδεσης"/>
              <p:cNvCxnSpPr>
                <a:endCxn id="23" idx="0"/>
              </p:cNvCxnSpPr>
              <p:nvPr/>
            </p:nvCxnSpPr>
            <p:spPr>
              <a:xfrm rot="16200000" flipH="1">
                <a:off x="5802565" y="4341574"/>
                <a:ext cx="500066" cy="38942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5" name="34 - Έλλειψη"/>
              <p:cNvSpPr/>
              <p:nvPr/>
            </p:nvSpPr>
            <p:spPr>
              <a:xfrm>
                <a:off x="6357950" y="3714752"/>
                <a:ext cx="1214446" cy="61990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ΕΝΤΟΛΗ ΕΞΟΔΟΥ  Υ</a:t>
                </a:r>
                <a:endParaRPr lang="el-GR" sz="1200" dirty="0">
                  <a:solidFill>
                    <a:schemeClr val="tx1"/>
                  </a:solidFill>
                </a:endParaRPr>
              </a:p>
            </p:txBody>
          </p:sp>
          <p:cxnSp>
            <p:nvCxnSpPr>
              <p:cNvPr id="36" name="35 - Ευθύγραμμο βέλος σύνδεσης"/>
              <p:cNvCxnSpPr>
                <a:stCxn id="32" idx="4"/>
                <a:endCxn id="35" idx="0"/>
              </p:cNvCxnSpPr>
              <p:nvPr/>
            </p:nvCxnSpPr>
            <p:spPr>
              <a:xfrm rot="16200000" flipH="1">
                <a:off x="6828638" y="3578217"/>
                <a:ext cx="237350"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10 - Έλλειψη"/>
              <p:cNvSpPr/>
              <p:nvPr/>
            </p:nvSpPr>
            <p:spPr>
              <a:xfrm>
                <a:off x="3571868" y="1214422"/>
                <a:ext cx="1192850" cy="61990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ΕΝΤΟΛΕΣ</a:t>
                </a:r>
                <a:endParaRPr lang="el-GR" sz="1200" dirty="0">
                  <a:solidFill>
                    <a:schemeClr val="tx1"/>
                  </a:solidFill>
                </a:endParaRPr>
              </a:p>
            </p:txBody>
          </p:sp>
          <p:sp>
            <p:nvSpPr>
              <p:cNvPr id="12" name="11 - Έλλειψη"/>
              <p:cNvSpPr/>
              <p:nvPr/>
            </p:nvSpPr>
            <p:spPr>
              <a:xfrm>
                <a:off x="1142976" y="2071677"/>
                <a:ext cx="1143008" cy="707830"/>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ΕΝΤΟΛΗ ΕΙΣΟΔΟΥ  Χ</a:t>
                </a:r>
                <a:endParaRPr lang="el-GR" sz="1200" dirty="0">
                  <a:solidFill>
                    <a:schemeClr val="tx1"/>
                  </a:solidFill>
                </a:endParaRPr>
              </a:p>
            </p:txBody>
          </p:sp>
          <p:cxnSp>
            <p:nvCxnSpPr>
              <p:cNvPr id="13" name="12 - Ευθύγραμμο βέλος σύνδεσης"/>
              <p:cNvCxnSpPr>
                <a:endCxn id="12" idx="0"/>
              </p:cNvCxnSpPr>
              <p:nvPr/>
            </p:nvCxnSpPr>
            <p:spPr>
              <a:xfrm rot="10800000" flipV="1">
                <a:off x="1714480" y="1643051"/>
                <a:ext cx="1928826" cy="4286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51 - Ευθύγραμμο βέλος σύνδεσης"/>
              <p:cNvCxnSpPr/>
              <p:nvPr/>
            </p:nvCxnSpPr>
            <p:spPr>
              <a:xfrm>
                <a:off x="4643438" y="1714488"/>
                <a:ext cx="2556139" cy="7046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8" name="37 - Έλλειψη"/>
              <p:cNvSpPr/>
              <p:nvPr/>
            </p:nvSpPr>
            <p:spPr>
              <a:xfrm>
                <a:off x="7715272" y="3714752"/>
                <a:ext cx="1428728" cy="54846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ΜΕΧΡΙΣ_ΟΤΟΥ</a:t>
                </a:r>
                <a:endParaRPr lang="el-GR" sz="1200" dirty="0">
                  <a:solidFill>
                    <a:schemeClr val="tx1"/>
                  </a:solidFill>
                </a:endParaRPr>
              </a:p>
            </p:txBody>
          </p:sp>
          <p:cxnSp>
            <p:nvCxnSpPr>
              <p:cNvPr id="39" name="38 - Ευθύγραμμο βέλος σύνδεσης"/>
              <p:cNvCxnSpPr>
                <a:stCxn id="32" idx="5"/>
                <a:endCxn id="38" idx="0"/>
              </p:cNvCxnSpPr>
              <p:nvPr/>
            </p:nvCxnSpPr>
            <p:spPr>
              <a:xfrm rot="16200000" flipH="1">
                <a:off x="7717536" y="3002651"/>
                <a:ext cx="328133" cy="10960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44 - Ευθύγραμμο βέλος σύνδεσης"/>
              <p:cNvCxnSpPr>
                <a:endCxn id="32" idx="7"/>
              </p:cNvCxnSpPr>
              <p:nvPr/>
            </p:nvCxnSpPr>
            <p:spPr>
              <a:xfrm rot="5400000">
                <a:off x="7300434" y="2747753"/>
                <a:ext cx="233660" cy="1673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6" name="45 - Έλλειψη"/>
              <p:cNvSpPr/>
              <p:nvPr/>
            </p:nvSpPr>
            <p:spPr>
              <a:xfrm>
                <a:off x="7929586" y="4857760"/>
                <a:ext cx="635981" cy="527542"/>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&gt;</a:t>
                </a:r>
                <a:endParaRPr lang="el-GR" sz="1400" dirty="0">
                  <a:solidFill>
                    <a:schemeClr val="tx1"/>
                  </a:solidFill>
                </a:endParaRPr>
              </a:p>
            </p:txBody>
          </p:sp>
          <p:sp>
            <p:nvSpPr>
              <p:cNvPr id="49" name="48 - Έλλειψη"/>
              <p:cNvSpPr/>
              <p:nvPr/>
            </p:nvSpPr>
            <p:spPr>
              <a:xfrm>
                <a:off x="7572396" y="5715016"/>
                <a:ext cx="635981" cy="61546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Υ</a:t>
                </a:r>
                <a:endParaRPr lang="el-GR" sz="1400" dirty="0">
                  <a:solidFill>
                    <a:schemeClr val="tx1"/>
                  </a:solidFill>
                </a:endParaRPr>
              </a:p>
            </p:txBody>
          </p:sp>
          <p:sp>
            <p:nvSpPr>
              <p:cNvPr id="50" name="49 - Έλλειψη"/>
              <p:cNvSpPr/>
              <p:nvPr/>
            </p:nvSpPr>
            <p:spPr>
              <a:xfrm>
                <a:off x="8358214" y="5715016"/>
                <a:ext cx="635981" cy="61546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a:t>
                </a:r>
                <a:endParaRPr lang="el-GR" sz="1400" dirty="0">
                  <a:solidFill>
                    <a:schemeClr val="tx1"/>
                  </a:solidFill>
                </a:endParaRPr>
              </a:p>
            </p:txBody>
          </p:sp>
          <p:cxnSp>
            <p:nvCxnSpPr>
              <p:cNvPr id="51" name="50 - Ευθύγραμμο βέλος σύνδεσης"/>
              <p:cNvCxnSpPr>
                <a:stCxn id="46" idx="3"/>
                <a:endCxn id="49" idx="0"/>
              </p:cNvCxnSpPr>
              <p:nvPr/>
            </p:nvCxnSpPr>
            <p:spPr>
              <a:xfrm rot="5400000">
                <a:off x="7753070" y="5445362"/>
                <a:ext cx="406971" cy="1323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52 - Ευθύγραμμο βέλος σύνδεσης"/>
              <p:cNvCxnSpPr>
                <a:stCxn id="46" idx="5"/>
                <a:endCxn id="50" idx="0"/>
              </p:cNvCxnSpPr>
              <p:nvPr/>
            </p:nvCxnSpPr>
            <p:spPr>
              <a:xfrm rot="16200000" flipH="1">
                <a:off x="8370832" y="5409642"/>
                <a:ext cx="406971" cy="203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53 - Ευθύγραμμο βέλος σύνδεσης"/>
              <p:cNvCxnSpPr>
                <a:stCxn id="38" idx="4"/>
                <a:endCxn id="46" idx="0"/>
              </p:cNvCxnSpPr>
              <p:nvPr/>
            </p:nvCxnSpPr>
            <p:spPr>
              <a:xfrm rot="5400000">
                <a:off x="8041337" y="4469461"/>
                <a:ext cx="594540" cy="18205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1" nodeType="with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 calcmode="lin" valueType="num">
                                      <p:cBhvr additive="base">
                                        <p:cTn id="1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1" nodeType="with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additive="base">
                                        <p:cTn id="2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1" nodeType="with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1" nodeType="with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anim calcmode="lin" valueType="num">
                                      <p:cBhvr additive="base">
                                        <p:cTn id="2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59"/>
                                        </p:tgtEl>
                                        <p:attrNameLst>
                                          <p:attrName>style.visibility</p:attrName>
                                        </p:attrNameLst>
                                      </p:cBhvr>
                                      <p:to>
                                        <p:strVal val="visible"/>
                                      </p:to>
                                    </p:set>
                                    <p:anim calcmode="lin" valueType="num">
                                      <p:cBhvr additive="base">
                                        <p:cTn id="35" dur="500" fill="hold"/>
                                        <p:tgtEl>
                                          <p:spTgt spid="159"/>
                                        </p:tgtEl>
                                        <p:attrNameLst>
                                          <p:attrName>ppt_x</p:attrName>
                                        </p:attrNameLst>
                                      </p:cBhvr>
                                      <p:tavLst>
                                        <p:tav tm="0">
                                          <p:val>
                                            <p:strVal val="#ppt_x"/>
                                          </p:val>
                                        </p:tav>
                                        <p:tav tm="100000">
                                          <p:val>
                                            <p:strVal val="#ppt_x"/>
                                          </p:val>
                                        </p:tav>
                                      </p:tavLst>
                                    </p:anim>
                                    <p:anim calcmode="lin" valueType="num">
                                      <p:cBhvr additive="base">
                                        <p:cTn id="36" dur="500" fill="hold"/>
                                        <p:tgtEl>
                                          <p:spTgt spid="15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uiExpand="1" build="p"/>
      <p:bldP spid="7" grpId="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357166"/>
            <a:ext cx="8229600" cy="1143000"/>
          </a:xfrm>
        </p:spPr>
        <p:txBody>
          <a:bodyPr>
            <a:normAutofit/>
          </a:bodyPr>
          <a:lstStyle/>
          <a:p>
            <a:r>
              <a:rPr lang="el-GR" sz="2400" dirty="0" smtClean="0"/>
              <a:t>Ποια πρέπει να είναι η μορφή του δένδρου ώστε να αντιστοιχεί στο υπολογισμό    </a:t>
            </a:r>
            <a:r>
              <a:rPr lang="el-GR" sz="2400" b="1" dirty="0" smtClean="0">
                <a:solidFill>
                  <a:srgbClr val="FF0000"/>
                </a:solidFill>
              </a:rPr>
              <a:t>(</a:t>
            </a:r>
            <a:r>
              <a:rPr lang="el-GR" sz="2400" b="1" dirty="0" err="1" smtClean="0">
                <a:solidFill>
                  <a:srgbClr val="FF0000"/>
                </a:solidFill>
              </a:rPr>
              <a:t>κ+λ</a:t>
            </a:r>
            <a:r>
              <a:rPr lang="el-GR" sz="2400" b="1" dirty="0" smtClean="0">
                <a:solidFill>
                  <a:srgbClr val="FF0000"/>
                </a:solidFill>
              </a:rPr>
              <a:t>)^2-β/α</a:t>
            </a:r>
            <a:endParaRPr lang="el-GR" sz="2400" b="1" dirty="0">
              <a:solidFill>
                <a:srgbClr val="FF0000"/>
              </a:solidFill>
            </a:endParaRPr>
          </a:p>
        </p:txBody>
      </p:sp>
      <p:grpSp>
        <p:nvGrpSpPr>
          <p:cNvPr id="4" name="3 - Ομάδα"/>
          <p:cNvGrpSpPr/>
          <p:nvPr/>
        </p:nvGrpSpPr>
        <p:grpSpPr>
          <a:xfrm>
            <a:off x="785786" y="1857364"/>
            <a:ext cx="4857784" cy="3143271"/>
            <a:chOff x="3357554" y="1571613"/>
            <a:chExt cx="4857784" cy="3143271"/>
          </a:xfrm>
        </p:grpSpPr>
        <p:sp>
          <p:nvSpPr>
            <p:cNvPr id="5" name="4 - Έλλειψη"/>
            <p:cNvSpPr/>
            <p:nvPr/>
          </p:nvSpPr>
          <p:spPr>
            <a:xfrm>
              <a:off x="4500562" y="4214818"/>
              <a:ext cx="614035" cy="50006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 Δ</a:t>
              </a:r>
              <a:endParaRPr lang="el-GR" sz="1400" dirty="0">
                <a:solidFill>
                  <a:schemeClr val="tx1"/>
                </a:solidFill>
              </a:endParaRPr>
            </a:p>
          </p:txBody>
        </p:sp>
        <p:grpSp>
          <p:nvGrpSpPr>
            <p:cNvPr id="6" name="26 - Ομάδα"/>
            <p:cNvGrpSpPr/>
            <p:nvPr/>
          </p:nvGrpSpPr>
          <p:grpSpPr>
            <a:xfrm>
              <a:off x="3357554" y="1571613"/>
              <a:ext cx="4857784" cy="3071833"/>
              <a:chOff x="3357554" y="1571613"/>
              <a:chExt cx="4857784" cy="3071833"/>
            </a:xfrm>
          </p:grpSpPr>
          <p:sp>
            <p:nvSpPr>
              <p:cNvPr id="7" name="6 - Έλλειψη"/>
              <p:cNvSpPr/>
              <p:nvPr/>
            </p:nvSpPr>
            <p:spPr>
              <a:xfrm>
                <a:off x="5612337" y="1571613"/>
                <a:ext cx="817051" cy="57150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Α</a:t>
                </a:r>
                <a:endParaRPr lang="el-GR" sz="1400" dirty="0">
                  <a:solidFill>
                    <a:schemeClr val="tx1"/>
                  </a:solidFill>
                </a:endParaRPr>
              </a:p>
            </p:txBody>
          </p:sp>
          <p:sp>
            <p:nvSpPr>
              <p:cNvPr id="8" name="7 - Έλλειψη"/>
              <p:cNvSpPr/>
              <p:nvPr/>
            </p:nvSpPr>
            <p:spPr>
              <a:xfrm>
                <a:off x="4000496" y="3571876"/>
                <a:ext cx="614035" cy="425193"/>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a:t>
                </a:r>
                <a:endParaRPr lang="el-GR" sz="1400" dirty="0">
                  <a:solidFill>
                    <a:schemeClr val="tx1"/>
                  </a:solidFill>
                </a:endParaRPr>
              </a:p>
            </p:txBody>
          </p:sp>
          <p:sp>
            <p:nvSpPr>
              <p:cNvPr id="9" name="8 - Έλλειψη"/>
              <p:cNvSpPr/>
              <p:nvPr/>
            </p:nvSpPr>
            <p:spPr>
              <a:xfrm>
                <a:off x="4691285" y="2493895"/>
                <a:ext cx="614035" cy="577915"/>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a:t>
                </a:r>
                <a:endParaRPr lang="el-GR" sz="1400" dirty="0">
                  <a:solidFill>
                    <a:schemeClr val="tx1"/>
                  </a:solidFill>
                </a:endParaRPr>
              </a:p>
            </p:txBody>
          </p:sp>
          <p:sp>
            <p:nvSpPr>
              <p:cNvPr id="10" name="9 - Έλλειψη"/>
              <p:cNvSpPr/>
              <p:nvPr/>
            </p:nvSpPr>
            <p:spPr>
              <a:xfrm>
                <a:off x="6286512" y="3500439"/>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Ε</a:t>
                </a:r>
                <a:endParaRPr lang="el-GR" sz="1200" dirty="0">
                  <a:solidFill>
                    <a:schemeClr val="tx1"/>
                  </a:solidFill>
                </a:endParaRPr>
              </a:p>
            </p:txBody>
          </p:sp>
          <p:sp>
            <p:nvSpPr>
              <p:cNvPr id="11" name="10 - Έλλειψη"/>
              <p:cNvSpPr/>
              <p:nvPr/>
            </p:nvSpPr>
            <p:spPr>
              <a:xfrm>
                <a:off x="5214942" y="3571876"/>
                <a:ext cx="614035" cy="425193"/>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 Β</a:t>
                </a:r>
                <a:endParaRPr lang="el-GR" sz="1400" dirty="0">
                  <a:solidFill>
                    <a:schemeClr val="tx1"/>
                  </a:solidFill>
                </a:endParaRPr>
              </a:p>
            </p:txBody>
          </p:sp>
          <p:sp>
            <p:nvSpPr>
              <p:cNvPr id="12" name="11 - Έλλειψη"/>
              <p:cNvSpPr/>
              <p:nvPr/>
            </p:nvSpPr>
            <p:spPr>
              <a:xfrm>
                <a:off x="3357554" y="4214818"/>
                <a:ext cx="614035"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Γ</a:t>
                </a:r>
                <a:endParaRPr lang="el-GR" sz="1400" dirty="0">
                  <a:solidFill>
                    <a:schemeClr val="tx1"/>
                  </a:solidFill>
                </a:endParaRPr>
              </a:p>
            </p:txBody>
          </p:sp>
          <p:cxnSp>
            <p:nvCxnSpPr>
              <p:cNvPr id="15" name="14 - Ευθύγραμμο βέλος σύνδεσης"/>
              <p:cNvCxnSpPr>
                <a:stCxn id="7" idx="3"/>
                <a:endCxn id="9" idx="7"/>
              </p:cNvCxnSpPr>
              <p:nvPr/>
            </p:nvCxnSpPr>
            <p:spPr>
              <a:xfrm rot="5400000">
                <a:off x="5214141" y="2060678"/>
                <a:ext cx="519107" cy="5165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15 - Ευθύγραμμο βέλος σύνδεσης"/>
              <p:cNvCxnSpPr>
                <a:stCxn id="9" idx="3"/>
              </p:cNvCxnSpPr>
              <p:nvPr/>
            </p:nvCxnSpPr>
            <p:spPr>
              <a:xfrm rot="5400000">
                <a:off x="4268782" y="3076080"/>
                <a:ext cx="601331" cy="4235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16 - Ευθύγραμμο βέλος σύνδεσης"/>
              <p:cNvCxnSpPr>
                <a:stCxn id="22" idx="3"/>
                <a:endCxn id="10" idx="0"/>
              </p:cNvCxnSpPr>
              <p:nvPr/>
            </p:nvCxnSpPr>
            <p:spPr>
              <a:xfrm rot="5400000">
                <a:off x="6523289" y="3122070"/>
                <a:ext cx="427344" cy="3293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17 - Ευθύγραμμο βέλος σύνδεσης"/>
              <p:cNvCxnSpPr>
                <a:stCxn id="8" idx="5"/>
                <a:endCxn id="5" idx="0"/>
              </p:cNvCxnSpPr>
              <p:nvPr/>
            </p:nvCxnSpPr>
            <p:spPr>
              <a:xfrm rot="16200000" flipH="1">
                <a:off x="4526086" y="3933323"/>
                <a:ext cx="280017" cy="2829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18 - Ευθύγραμμο βέλος σύνδεσης"/>
              <p:cNvCxnSpPr>
                <a:stCxn id="9" idx="5"/>
                <a:endCxn id="11" idx="0"/>
              </p:cNvCxnSpPr>
              <p:nvPr/>
            </p:nvCxnSpPr>
            <p:spPr>
              <a:xfrm rot="16200000" flipH="1">
                <a:off x="5076328" y="3126244"/>
                <a:ext cx="584700" cy="3065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19 - Ευθύγραμμο βέλος σύνδεσης"/>
              <p:cNvCxnSpPr>
                <a:stCxn id="7" idx="5"/>
                <a:endCxn id="22" idx="0"/>
              </p:cNvCxnSpPr>
              <p:nvPr/>
            </p:nvCxnSpPr>
            <p:spPr>
              <a:xfrm rot="16200000" flipH="1">
                <a:off x="6452730" y="1916425"/>
                <a:ext cx="583760" cy="86975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21 - Έλλειψη"/>
              <p:cNvSpPr/>
              <p:nvPr/>
            </p:nvSpPr>
            <p:spPr>
              <a:xfrm>
                <a:off x="6786578" y="2643182"/>
                <a:ext cx="785818" cy="50367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a:t>
                </a:r>
                <a:endParaRPr lang="el-GR" sz="1200" dirty="0">
                  <a:solidFill>
                    <a:schemeClr val="tx1"/>
                  </a:solidFill>
                </a:endParaRPr>
              </a:p>
            </p:txBody>
          </p:sp>
          <p:cxnSp>
            <p:nvCxnSpPr>
              <p:cNvPr id="23" name="22 - Ευθύγραμμο βέλος σύνδεσης"/>
              <p:cNvCxnSpPr>
                <a:endCxn id="12" idx="7"/>
              </p:cNvCxnSpPr>
              <p:nvPr/>
            </p:nvCxnSpPr>
            <p:spPr>
              <a:xfrm rot="5400000">
                <a:off x="3838258" y="3972474"/>
                <a:ext cx="348523" cy="2617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24 - Έλλειψη"/>
              <p:cNvSpPr/>
              <p:nvPr/>
            </p:nvSpPr>
            <p:spPr>
              <a:xfrm>
                <a:off x="7572396" y="3500438"/>
                <a:ext cx="642942"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Ζ</a:t>
                </a:r>
                <a:endParaRPr lang="el-GR" sz="1200" dirty="0">
                  <a:solidFill>
                    <a:schemeClr val="tx1"/>
                  </a:solidFill>
                </a:endParaRPr>
              </a:p>
            </p:txBody>
          </p:sp>
          <p:cxnSp>
            <p:nvCxnSpPr>
              <p:cNvPr id="26" name="25 - Ευθύγραμμο βέλος σύνδεσης"/>
              <p:cNvCxnSpPr>
                <a:stCxn id="22" idx="5"/>
                <a:endCxn id="25" idx="0"/>
              </p:cNvCxnSpPr>
              <p:nvPr/>
            </p:nvCxnSpPr>
            <p:spPr>
              <a:xfrm rot="16200000" flipH="1">
                <a:off x="7461920" y="3068490"/>
                <a:ext cx="427343" cy="4365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sp>
        <p:nvSpPr>
          <p:cNvPr id="24" name="23 - TextBox"/>
          <p:cNvSpPr txBox="1"/>
          <p:nvPr/>
        </p:nvSpPr>
        <p:spPr>
          <a:xfrm>
            <a:off x="6715140" y="2071678"/>
            <a:ext cx="1571636" cy="1754326"/>
          </a:xfrm>
          <a:prstGeom prst="rect">
            <a:avLst/>
          </a:prstGeom>
          <a:noFill/>
        </p:spPr>
        <p:txBody>
          <a:bodyPr wrap="square" rtlCol="0">
            <a:spAutoFit/>
          </a:bodyPr>
          <a:lstStyle/>
          <a:p>
            <a:r>
              <a:rPr lang="el-GR" dirty="0" smtClean="0"/>
              <a:t>Α)    -</a:t>
            </a:r>
          </a:p>
          <a:p>
            <a:r>
              <a:rPr lang="el-GR" dirty="0" smtClean="0"/>
              <a:t>Β)    2</a:t>
            </a:r>
          </a:p>
          <a:p>
            <a:r>
              <a:rPr lang="el-GR" dirty="0" smtClean="0"/>
              <a:t>Γ)     κ</a:t>
            </a:r>
          </a:p>
          <a:p>
            <a:r>
              <a:rPr lang="el-GR" dirty="0" smtClean="0"/>
              <a:t>Δ)    λ</a:t>
            </a:r>
          </a:p>
          <a:p>
            <a:r>
              <a:rPr lang="el-GR" dirty="0" smtClean="0"/>
              <a:t>Ε)    β</a:t>
            </a:r>
          </a:p>
          <a:p>
            <a:r>
              <a:rPr lang="el-GR" dirty="0" smtClean="0"/>
              <a:t>Ζ)    α</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additive="base">
                                        <p:cTn id="19" dur="500" fill="hold"/>
                                        <p:tgtEl>
                                          <p:spTgt spid="24"/>
                                        </p:tgtEl>
                                        <p:attrNameLst>
                                          <p:attrName>ppt_x</p:attrName>
                                        </p:attrNameLst>
                                      </p:cBhvr>
                                      <p:tavLst>
                                        <p:tav tm="0">
                                          <p:val>
                                            <p:strVal val="#ppt_x"/>
                                          </p:val>
                                        </p:tav>
                                        <p:tav tm="100000">
                                          <p:val>
                                            <p:strVal val="#ppt_x"/>
                                          </p:val>
                                        </p:tav>
                                      </p:tavLst>
                                    </p:anim>
                                    <p:anim calcmode="lin" valueType="num">
                                      <p:cBhvr additive="base">
                                        <p:cTn id="2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4"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dirty="0" smtClean="0"/>
              <a:t>Να παρουσιάσετε σε γραφική μορφή το δυαδικό δένδρο που αναπαριστά την έκφραση</a:t>
            </a:r>
            <a:r>
              <a:rPr lang="el-GR" sz="2400" dirty="0" smtClean="0">
                <a:solidFill>
                  <a:srgbClr val="FF0000"/>
                </a:solidFill>
              </a:rPr>
              <a:t>: (</a:t>
            </a:r>
            <a:r>
              <a:rPr lang="el-GR" sz="2400" dirty="0" err="1" smtClean="0">
                <a:solidFill>
                  <a:srgbClr val="FF0000"/>
                </a:solidFill>
              </a:rPr>
              <a:t>α+β</a:t>
            </a:r>
            <a:r>
              <a:rPr lang="el-GR" sz="2400" dirty="0" smtClean="0">
                <a:solidFill>
                  <a:srgbClr val="FF0000"/>
                </a:solidFill>
              </a:rPr>
              <a:t>)*4/(</a:t>
            </a:r>
            <a:r>
              <a:rPr lang="el-GR" sz="2400" dirty="0" err="1" smtClean="0">
                <a:solidFill>
                  <a:srgbClr val="FF0000"/>
                </a:solidFill>
              </a:rPr>
              <a:t>κ+λ</a:t>
            </a:r>
            <a:r>
              <a:rPr lang="el-GR" sz="2400" dirty="0" smtClean="0">
                <a:solidFill>
                  <a:srgbClr val="FF0000"/>
                </a:solidFill>
              </a:rPr>
              <a:t>)-γ^(5+δ)</a:t>
            </a:r>
            <a:endParaRPr lang="el-GR" sz="2400" dirty="0">
              <a:solidFill>
                <a:srgbClr val="FF0000"/>
              </a:solidFill>
            </a:endParaRPr>
          </a:p>
        </p:txBody>
      </p:sp>
      <p:grpSp>
        <p:nvGrpSpPr>
          <p:cNvPr id="51" name="50 - Ομάδα"/>
          <p:cNvGrpSpPr/>
          <p:nvPr/>
        </p:nvGrpSpPr>
        <p:grpSpPr>
          <a:xfrm>
            <a:off x="3572324" y="1928802"/>
            <a:ext cx="1964088" cy="1071569"/>
            <a:chOff x="3572324" y="1928802"/>
            <a:chExt cx="1964088" cy="1071569"/>
          </a:xfrm>
        </p:grpSpPr>
        <p:sp>
          <p:nvSpPr>
            <p:cNvPr id="7" name="6 - Έλλειψη"/>
            <p:cNvSpPr/>
            <p:nvPr/>
          </p:nvSpPr>
          <p:spPr>
            <a:xfrm>
              <a:off x="3969263" y="1928802"/>
              <a:ext cx="817051" cy="57150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_</a:t>
              </a:r>
              <a:endParaRPr lang="el-GR" sz="1400" dirty="0">
                <a:solidFill>
                  <a:schemeClr val="tx1"/>
                </a:solidFill>
              </a:endParaRPr>
            </a:p>
          </p:txBody>
        </p:sp>
        <p:cxnSp>
          <p:nvCxnSpPr>
            <p:cNvPr id="13" name="12 - Ευθύγραμμο βέλος σύνδεσης"/>
            <p:cNvCxnSpPr>
              <a:stCxn id="7" idx="3"/>
              <a:endCxn id="9" idx="7"/>
            </p:cNvCxnSpPr>
            <p:nvPr/>
          </p:nvCxnSpPr>
          <p:spPr>
            <a:xfrm rot="5400000">
              <a:off x="3571067" y="2417867"/>
              <a:ext cx="519107" cy="5165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17 - Ευθύγραμμο βέλος σύνδεσης"/>
            <p:cNvCxnSpPr>
              <a:stCxn id="7" idx="5"/>
              <a:endCxn id="19" idx="0"/>
            </p:cNvCxnSpPr>
            <p:nvPr/>
          </p:nvCxnSpPr>
          <p:spPr>
            <a:xfrm rot="16200000" flipH="1">
              <a:off x="4809656" y="2273614"/>
              <a:ext cx="583760" cy="86975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56" name="55 - Ομάδα"/>
          <p:cNvGrpSpPr/>
          <p:nvPr/>
        </p:nvGrpSpPr>
        <p:grpSpPr>
          <a:xfrm>
            <a:off x="2714613" y="2851084"/>
            <a:ext cx="3536180" cy="1094611"/>
            <a:chOff x="2714613" y="2851084"/>
            <a:chExt cx="3536180" cy="1094611"/>
          </a:xfrm>
        </p:grpSpPr>
        <p:sp>
          <p:nvSpPr>
            <p:cNvPr id="19" name="18 - Έλλειψη"/>
            <p:cNvSpPr/>
            <p:nvPr/>
          </p:nvSpPr>
          <p:spPr>
            <a:xfrm>
              <a:off x="5143504" y="3000371"/>
              <a:ext cx="785818" cy="50367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a:t>
              </a:r>
              <a:endParaRPr lang="el-GR" sz="1200" dirty="0">
                <a:solidFill>
                  <a:schemeClr val="tx1"/>
                </a:solidFill>
              </a:endParaRPr>
            </a:p>
          </p:txBody>
        </p:sp>
        <p:grpSp>
          <p:nvGrpSpPr>
            <p:cNvPr id="52" name="51 - Ομάδα"/>
            <p:cNvGrpSpPr/>
            <p:nvPr/>
          </p:nvGrpSpPr>
          <p:grpSpPr>
            <a:xfrm>
              <a:off x="2714613" y="2851084"/>
              <a:ext cx="3536180" cy="1094611"/>
              <a:chOff x="2714613" y="2851084"/>
              <a:chExt cx="3536180" cy="1094611"/>
            </a:xfrm>
          </p:grpSpPr>
          <p:sp>
            <p:nvSpPr>
              <p:cNvPr id="9" name="8 - Έλλειψη"/>
              <p:cNvSpPr/>
              <p:nvPr/>
            </p:nvSpPr>
            <p:spPr>
              <a:xfrm>
                <a:off x="3048211" y="2851084"/>
                <a:ext cx="614035" cy="577915"/>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a:t>
                </a:r>
                <a:endParaRPr lang="el-GR" sz="1400" dirty="0">
                  <a:solidFill>
                    <a:schemeClr val="tx1"/>
                  </a:solidFill>
                </a:endParaRPr>
              </a:p>
            </p:txBody>
          </p:sp>
          <p:cxnSp>
            <p:nvCxnSpPr>
              <p:cNvPr id="14" name="13 - Ευθύγραμμο βέλος σύνδεσης"/>
              <p:cNvCxnSpPr>
                <a:stCxn id="9" idx="3"/>
              </p:cNvCxnSpPr>
              <p:nvPr/>
            </p:nvCxnSpPr>
            <p:spPr>
              <a:xfrm rot="5400000">
                <a:off x="2625708" y="3433269"/>
                <a:ext cx="601331" cy="4235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14 - Ευθύγραμμο βέλος σύνδεσης"/>
              <p:cNvCxnSpPr>
                <a:stCxn id="19" idx="3"/>
                <a:endCxn id="10" idx="0"/>
              </p:cNvCxnSpPr>
              <p:nvPr/>
            </p:nvCxnSpPr>
            <p:spPr>
              <a:xfrm rot="5400000">
                <a:off x="4880215" y="3479259"/>
                <a:ext cx="427344" cy="3293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16 - Ευθύγραμμο βέλος σύνδεσης"/>
              <p:cNvCxnSpPr>
                <a:stCxn id="9" idx="5"/>
                <a:endCxn id="11" idx="0"/>
              </p:cNvCxnSpPr>
              <p:nvPr/>
            </p:nvCxnSpPr>
            <p:spPr>
              <a:xfrm rot="16200000" flipH="1">
                <a:off x="3433254" y="3483433"/>
                <a:ext cx="584700" cy="3065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21 - Ευθύγραμμο βέλος σύνδεσης"/>
              <p:cNvCxnSpPr>
                <a:stCxn id="19" idx="5"/>
                <a:endCxn id="21" idx="0"/>
              </p:cNvCxnSpPr>
              <p:nvPr/>
            </p:nvCxnSpPr>
            <p:spPr>
              <a:xfrm rot="16200000" flipH="1">
                <a:off x="5818846" y="3425679"/>
                <a:ext cx="427343" cy="4365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grpSp>
        <p:nvGrpSpPr>
          <p:cNvPr id="53" name="52 - Ομάδα"/>
          <p:cNvGrpSpPr/>
          <p:nvPr/>
        </p:nvGrpSpPr>
        <p:grpSpPr>
          <a:xfrm>
            <a:off x="4643438" y="3857627"/>
            <a:ext cx="2643206" cy="1214447"/>
            <a:chOff x="4643438" y="3857627"/>
            <a:chExt cx="2643206" cy="1214447"/>
          </a:xfrm>
        </p:grpSpPr>
        <p:sp>
          <p:nvSpPr>
            <p:cNvPr id="10" name="9 - Έλλειψη"/>
            <p:cNvSpPr/>
            <p:nvPr/>
          </p:nvSpPr>
          <p:spPr>
            <a:xfrm>
              <a:off x="4643438" y="385762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γ</a:t>
              </a:r>
              <a:endParaRPr lang="el-GR" sz="1200" dirty="0">
                <a:solidFill>
                  <a:schemeClr val="tx1"/>
                </a:solidFill>
              </a:endParaRPr>
            </a:p>
          </p:txBody>
        </p:sp>
        <p:sp>
          <p:nvSpPr>
            <p:cNvPr id="21" name="20 - Έλλειψη"/>
            <p:cNvSpPr/>
            <p:nvPr/>
          </p:nvSpPr>
          <p:spPr>
            <a:xfrm>
              <a:off x="5929322" y="3857627"/>
              <a:ext cx="642942"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a:t>
              </a:r>
              <a:endParaRPr lang="el-GR" sz="1200" dirty="0">
                <a:solidFill>
                  <a:schemeClr val="tx1"/>
                </a:solidFill>
              </a:endParaRPr>
            </a:p>
          </p:txBody>
        </p:sp>
        <p:sp>
          <p:nvSpPr>
            <p:cNvPr id="23" name="22 - Έλλειψη"/>
            <p:cNvSpPr/>
            <p:nvPr/>
          </p:nvSpPr>
          <p:spPr>
            <a:xfrm>
              <a:off x="5572132" y="4643446"/>
              <a:ext cx="642942"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5</a:t>
              </a:r>
              <a:endParaRPr lang="el-GR" sz="1200" dirty="0">
                <a:solidFill>
                  <a:schemeClr val="tx1"/>
                </a:solidFill>
              </a:endParaRPr>
            </a:p>
          </p:txBody>
        </p:sp>
        <p:sp>
          <p:nvSpPr>
            <p:cNvPr id="24" name="23 - Έλλειψη"/>
            <p:cNvSpPr/>
            <p:nvPr/>
          </p:nvSpPr>
          <p:spPr>
            <a:xfrm>
              <a:off x="6643702" y="4643446"/>
              <a:ext cx="642942"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δ</a:t>
              </a:r>
              <a:endParaRPr lang="el-GR" sz="1200" dirty="0">
                <a:solidFill>
                  <a:schemeClr val="tx1"/>
                </a:solidFill>
              </a:endParaRPr>
            </a:p>
          </p:txBody>
        </p:sp>
        <p:cxnSp>
          <p:nvCxnSpPr>
            <p:cNvPr id="25" name="24 - Ευθύγραμμο βέλος σύνδεσης"/>
            <p:cNvCxnSpPr/>
            <p:nvPr/>
          </p:nvCxnSpPr>
          <p:spPr>
            <a:xfrm rot="5400000">
              <a:off x="5873577" y="4342001"/>
              <a:ext cx="348523" cy="23703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26 - Ευθύγραμμο βέλος σύνδεσης"/>
            <p:cNvCxnSpPr>
              <a:endCxn id="24" idx="0"/>
            </p:cNvCxnSpPr>
            <p:nvPr/>
          </p:nvCxnSpPr>
          <p:spPr>
            <a:xfrm>
              <a:off x="6500826" y="4214818"/>
              <a:ext cx="464347"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61" name="60 - Ομάδα"/>
          <p:cNvGrpSpPr/>
          <p:nvPr/>
        </p:nvGrpSpPr>
        <p:grpSpPr>
          <a:xfrm>
            <a:off x="2238592" y="3929065"/>
            <a:ext cx="2590253" cy="1285885"/>
            <a:chOff x="2238592" y="3929065"/>
            <a:chExt cx="2590253" cy="1285885"/>
          </a:xfrm>
        </p:grpSpPr>
        <p:cxnSp>
          <p:nvCxnSpPr>
            <p:cNvPr id="16" name="15 - Ευθύγραμμο βέλος σύνδεσης"/>
            <p:cNvCxnSpPr>
              <a:stCxn id="8" idx="5"/>
              <a:endCxn id="5" idx="0"/>
            </p:cNvCxnSpPr>
            <p:nvPr/>
          </p:nvCxnSpPr>
          <p:spPr>
            <a:xfrm rot="16200000" flipH="1">
              <a:off x="2740136" y="4361951"/>
              <a:ext cx="351455" cy="2115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54" name="53 - Ομάδα"/>
            <p:cNvGrpSpPr/>
            <p:nvPr/>
          </p:nvGrpSpPr>
          <p:grpSpPr>
            <a:xfrm>
              <a:off x="2285984" y="3929065"/>
              <a:ext cx="2542861" cy="1285885"/>
              <a:chOff x="2285984" y="3929065"/>
              <a:chExt cx="2542861" cy="1285885"/>
            </a:xfrm>
          </p:grpSpPr>
          <p:sp>
            <p:nvSpPr>
              <p:cNvPr id="8" name="7 - Έλλειψη"/>
              <p:cNvSpPr/>
              <p:nvPr/>
            </p:nvSpPr>
            <p:spPr>
              <a:xfrm>
                <a:off x="2285984" y="3929066"/>
                <a:ext cx="614035" cy="425193"/>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a:t>
                </a:r>
                <a:endParaRPr lang="el-GR" sz="1400" dirty="0">
                  <a:solidFill>
                    <a:schemeClr val="tx1"/>
                  </a:solidFill>
                </a:endParaRPr>
              </a:p>
            </p:txBody>
          </p:sp>
          <p:sp>
            <p:nvSpPr>
              <p:cNvPr id="11" name="10 - Έλλειψη"/>
              <p:cNvSpPr/>
              <p:nvPr/>
            </p:nvSpPr>
            <p:spPr>
              <a:xfrm>
                <a:off x="3571868" y="3929065"/>
                <a:ext cx="614035" cy="425193"/>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 +</a:t>
                </a:r>
                <a:endParaRPr lang="el-GR" sz="1400" dirty="0">
                  <a:solidFill>
                    <a:schemeClr val="tx1"/>
                  </a:solidFill>
                </a:endParaRPr>
              </a:p>
            </p:txBody>
          </p:sp>
          <p:sp>
            <p:nvSpPr>
              <p:cNvPr id="30" name="29 - Έλλειψη"/>
              <p:cNvSpPr/>
              <p:nvPr/>
            </p:nvSpPr>
            <p:spPr>
              <a:xfrm>
                <a:off x="3428992" y="4714884"/>
                <a:ext cx="614035" cy="50006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κ</a:t>
                </a:r>
                <a:endParaRPr lang="el-GR" sz="1400" dirty="0">
                  <a:solidFill>
                    <a:schemeClr val="tx1"/>
                  </a:solidFill>
                </a:endParaRPr>
              </a:p>
            </p:txBody>
          </p:sp>
          <p:sp>
            <p:nvSpPr>
              <p:cNvPr id="31" name="30 - Έλλειψη"/>
              <p:cNvSpPr/>
              <p:nvPr/>
            </p:nvSpPr>
            <p:spPr>
              <a:xfrm>
                <a:off x="4214810" y="4714884"/>
                <a:ext cx="614035" cy="50006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λ</a:t>
                </a:r>
                <a:endParaRPr lang="el-GR" sz="1400" dirty="0">
                  <a:solidFill>
                    <a:schemeClr val="tx1"/>
                  </a:solidFill>
                </a:endParaRPr>
              </a:p>
            </p:txBody>
          </p:sp>
          <p:cxnSp>
            <p:nvCxnSpPr>
              <p:cNvPr id="33" name="32 - Ευθύγραμμο βέλος σύνδεσης"/>
              <p:cNvCxnSpPr/>
              <p:nvPr/>
            </p:nvCxnSpPr>
            <p:spPr>
              <a:xfrm rot="5400000">
                <a:off x="3583228" y="4489210"/>
                <a:ext cx="357190" cy="941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33 - Ευθύγραμμο βέλος σύνδεσης"/>
              <p:cNvCxnSpPr>
                <a:stCxn id="11" idx="5"/>
                <a:endCxn id="31" idx="0"/>
              </p:cNvCxnSpPr>
              <p:nvPr/>
            </p:nvCxnSpPr>
            <p:spPr>
              <a:xfrm rot="16200000" flipH="1">
                <a:off x="4097457" y="4290513"/>
                <a:ext cx="422894" cy="4258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cxnSp>
          <p:nvCxnSpPr>
            <p:cNvPr id="20" name="19 - Ευθύγραμμο βέλος σύνδεσης"/>
            <p:cNvCxnSpPr>
              <a:endCxn id="12" idx="7"/>
            </p:cNvCxnSpPr>
            <p:nvPr/>
          </p:nvCxnSpPr>
          <p:spPr>
            <a:xfrm rot="5400000">
              <a:off x="2147442" y="4377406"/>
              <a:ext cx="348522" cy="1662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60" name="59 - Ομάδα"/>
          <p:cNvGrpSpPr/>
          <p:nvPr/>
        </p:nvGrpSpPr>
        <p:grpSpPr>
          <a:xfrm>
            <a:off x="1214414" y="4572007"/>
            <a:ext cx="2114233" cy="1143009"/>
            <a:chOff x="1214414" y="4572007"/>
            <a:chExt cx="2114233" cy="1143009"/>
          </a:xfrm>
        </p:grpSpPr>
        <p:sp>
          <p:nvSpPr>
            <p:cNvPr id="5" name="4 - Έλλειψη"/>
            <p:cNvSpPr/>
            <p:nvPr/>
          </p:nvSpPr>
          <p:spPr>
            <a:xfrm>
              <a:off x="2714612" y="4643446"/>
              <a:ext cx="614035" cy="50006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 4</a:t>
              </a:r>
              <a:endParaRPr lang="el-GR" sz="1400" dirty="0">
                <a:solidFill>
                  <a:schemeClr val="tx1"/>
                </a:solidFill>
              </a:endParaRPr>
            </a:p>
          </p:txBody>
        </p:sp>
        <p:grpSp>
          <p:nvGrpSpPr>
            <p:cNvPr id="55" name="54 - Ομάδα"/>
            <p:cNvGrpSpPr/>
            <p:nvPr/>
          </p:nvGrpSpPr>
          <p:grpSpPr>
            <a:xfrm>
              <a:off x="1214414" y="4572007"/>
              <a:ext cx="1614167" cy="1143009"/>
              <a:chOff x="1214414" y="4572007"/>
              <a:chExt cx="1614167" cy="1143009"/>
            </a:xfrm>
          </p:grpSpPr>
          <p:sp>
            <p:nvSpPr>
              <p:cNvPr id="12" name="11 - Έλλειψη"/>
              <p:cNvSpPr/>
              <p:nvPr/>
            </p:nvSpPr>
            <p:spPr>
              <a:xfrm>
                <a:off x="1714480" y="4572007"/>
                <a:ext cx="614035"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a:t>
                </a:r>
                <a:endParaRPr lang="el-GR" sz="1400" dirty="0">
                  <a:solidFill>
                    <a:schemeClr val="tx1"/>
                  </a:solidFill>
                </a:endParaRPr>
              </a:p>
            </p:txBody>
          </p:sp>
          <p:sp>
            <p:nvSpPr>
              <p:cNvPr id="35" name="34 - Έλλειψη"/>
              <p:cNvSpPr/>
              <p:nvPr/>
            </p:nvSpPr>
            <p:spPr>
              <a:xfrm>
                <a:off x="2214546" y="5286388"/>
                <a:ext cx="614035"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β</a:t>
                </a:r>
                <a:endParaRPr lang="el-GR" sz="1400" dirty="0">
                  <a:solidFill>
                    <a:schemeClr val="tx1"/>
                  </a:solidFill>
                </a:endParaRPr>
              </a:p>
            </p:txBody>
          </p:sp>
          <p:sp>
            <p:nvSpPr>
              <p:cNvPr id="36" name="35 - Έλλειψη"/>
              <p:cNvSpPr/>
              <p:nvPr/>
            </p:nvSpPr>
            <p:spPr>
              <a:xfrm>
                <a:off x="1214414" y="5214950"/>
                <a:ext cx="614035"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α</a:t>
                </a:r>
                <a:endParaRPr lang="el-GR" sz="1400" dirty="0">
                  <a:solidFill>
                    <a:schemeClr val="tx1"/>
                  </a:solidFill>
                </a:endParaRPr>
              </a:p>
            </p:txBody>
          </p:sp>
          <p:cxnSp>
            <p:nvCxnSpPr>
              <p:cNvPr id="44" name="43 - Ευθύγραμμο βέλος σύνδεσης"/>
              <p:cNvCxnSpPr>
                <a:stCxn id="12" idx="3"/>
                <a:endCxn id="36" idx="0"/>
              </p:cNvCxnSpPr>
              <p:nvPr/>
            </p:nvCxnSpPr>
            <p:spPr>
              <a:xfrm rot="5400000">
                <a:off x="1524375" y="4934922"/>
                <a:ext cx="277086" cy="2829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46 - Ευθύγραμμο βέλος σύνδεσης"/>
              <p:cNvCxnSpPr>
                <a:stCxn id="12" idx="5"/>
                <a:endCxn id="35" idx="0"/>
              </p:cNvCxnSpPr>
              <p:nvPr/>
            </p:nvCxnSpPr>
            <p:spPr>
              <a:xfrm rot="16200000" flipH="1">
                <a:off x="2205816" y="4970640"/>
                <a:ext cx="348524" cy="2829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1"/>
                                        </p:tgtEl>
                                        <p:attrNameLst>
                                          <p:attrName>style.visibility</p:attrName>
                                        </p:attrNameLst>
                                      </p:cBhvr>
                                      <p:to>
                                        <p:strVal val="visible"/>
                                      </p:to>
                                    </p:set>
                                    <p:anim calcmode="lin" valueType="num">
                                      <p:cBhvr additive="base">
                                        <p:cTn id="13" dur="500" fill="hold"/>
                                        <p:tgtEl>
                                          <p:spTgt spid="51"/>
                                        </p:tgtEl>
                                        <p:attrNameLst>
                                          <p:attrName>ppt_x</p:attrName>
                                        </p:attrNameLst>
                                      </p:cBhvr>
                                      <p:tavLst>
                                        <p:tav tm="0">
                                          <p:val>
                                            <p:strVal val="#ppt_x"/>
                                          </p:val>
                                        </p:tav>
                                        <p:tav tm="100000">
                                          <p:val>
                                            <p:strVal val="#ppt_x"/>
                                          </p:val>
                                        </p:tav>
                                      </p:tavLst>
                                    </p:anim>
                                    <p:anim calcmode="lin" valueType="num">
                                      <p:cBhvr additive="base">
                                        <p:cTn id="14" dur="500" fill="hold"/>
                                        <p:tgtEl>
                                          <p:spTgt spid="5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6"/>
                                        </p:tgtEl>
                                        <p:attrNameLst>
                                          <p:attrName>style.visibility</p:attrName>
                                        </p:attrNameLst>
                                      </p:cBhvr>
                                      <p:to>
                                        <p:strVal val="visible"/>
                                      </p:to>
                                    </p:set>
                                    <p:anim calcmode="lin" valueType="num">
                                      <p:cBhvr additive="base">
                                        <p:cTn id="19" dur="500" fill="hold"/>
                                        <p:tgtEl>
                                          <p:spTgt spid="56"/>
                                        </p:tgtEl>
                                        <p:attrNameLst>
                                          <p:attrName>ppt_x</p:attrName>
                                        </p:attrNameLst>
                                      </p:cBhvr>
                                      <p:tavLst>
                                        <p:tav tm="0">
                                          <p:val>
                                            <p:strVal val="#ppt_x"/>
                                          </p:val>
                                        </p:tav>
                                        <p:tav tm="100000">
                                          <p:val>
                                            <p:strVal val="#ppt_x"/>
                                          </p:val>
                                        </p:tav>
                                      </p:tavLst>
                                    </p:anim>
                                    <p:anim calcmode="lin" valueType="num">
                                      <p:cBhvr additive="base">
                                        <p:cTn id="20" dur="500" fill="hold"/>
                                        <p:tgtEl>
                                          <p:spTgt spid="5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3"/>
                                        </p:tgtEl>
                                        <p:attrNameLst>
                                          <p:attrName>style.visibility</p:attrName>
                                        </p:attrNameLst>
                                      </p:cBhvr>
                                      <p:to>
                                        <p:strVal val="visible"/>
                                      </p:to>
                                    </p:set>
                                    <p:anim calcmode="lin" valueType="num">
                                      <p:cBhvr additive="base">
                                        <p:cTn id="25" dur="500" fill="hold"/>
                                        <p:tgtEl>
                                          <p:spTgt spid="53"/>
                                        </p:tgtEl>
                                        <p:attrNameLst>
                                          <p:attrName>ppt_x</p:attrName>
                                        </p:attrNameLst>
                                      </p:cBhvr>
                                      <p:tavLst>
                                        <p:tav tm="0">
                                          <p:val>
                                            <p:strVal val="#ppt_x"/>
                                          </p:val>
                                        </p:tav>
                                        <p:tav tm="100000">
                                          <p:val>
                                            <p:strVal val="#ppt_x"/>
                                          </p:val>
                                        </p:tav>
                                      </p:tavLst>
                                    </p:anim>
                                    <p:anim calcmode="lin" valueType="num">
                                      <p:cBhvr additive="base">
                                        <p:cTn id="26"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
                                        </p:tgtEl>
                                        <p:attrNameLst>
                                          <p:attrName>style.visibility</p:attrName>
                                        </p:attrNameLst>
                                      </p:cBhvr>
                                      <p:to>
                                        <p:strVal val="visible"/>
                                      </p:to>
                                    </p:set>
                                    <p:anim calcmode="lin" valueType="num">
                                      <p:cBhvr additive="base">
                                        <p:cTn id="31" dur="500" fill="hold"/>
                                        <p:tgtEl>
                                          <p:spTgt spid="61"/>
                                        </p:tgtEl>
                                        <p:attrNameLst>
                                          <p:attrName>ppt_x</p:attrName>
                                        </p:attrNameLst>
                                      </p:cBhvr>
                                      <p:tavLst>
                                        <p:tav tm="0">
                                          <p:val>
                                            <p:strVal val="#ppt_x"/>
                                          </p:val>
                                        </p:tav>
                                        <p:tav tm="100000">
                                          <p:val>
                                            <p:strVal val="#ppt_x"/>
                                          </p:val>
                                        </p:tav>
                                      </p:tavLst>
                                    </p:anim>
                                    <p:anim calcmode="lin" valueType="num">
                                      <p:cBhvr additive="base">
                                        <p:cTn id="32" dur="500" fill="hold"/>
                                        <p:tgtEl>
                                          <p:spTgt spid="6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0"/>
                                        </p:tgtEl>
                                        <p:attrNameLst>
                                          <p:attrName>style.visibility</p:attrName>
                                        </p:attrNameLst>
                                      </p:cBhvr>
                                      <p:to>
                                        <p:strVal val="visible"/>
                                      </p:to>
                                    </p:set>
                                    <p:anim calcmode="lin" valueType="num">
                                      <p:cBhvr additive="base">
                                        <p:cTn id="37" dur="500" fill="hold"/>
                                        <p:tgtEl>
                                          <p:spTgt spid="60"/>
                                        </p:tgtEl>
                                        <p:attrNameLst>
                                          <p:attrName>ppt_x</p:attrName>
                                        </p:attrNameLst>
                                      </p:cBhvr>
                                      <p:tavLst>
                                        <p:tav tm="0">
                                          <p:val>
                                            <p:strVal val="#ppt_x"/>
                                          </p:val>
                                        </p:tav>
                                        <p:tav tm="100000">
                                          <p:val>
                                            <p:strVal val="#ppt_x"/>
                                          </p:val>
                                        </p:tav>
                                      </p:tavLst>
                                    </p:anim>
                                    <p:anim calcmode="lin" valueType="num">
                                      <p:cBhvr additive="base">
                                        <p:cTn id="38" dur="500" fill="hold"/>
                                        <p:tgtEl>
                                          <p:spTgt spid="6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785794"/>
          </a:xfrm>
        </p:spPr>
        <p:txBody>
          <a:bodyPr>
            <a:noAutofit/>
          </a:bodyPr>
          <a:lstStyle/>
          <a:p>
            <a:pPr algn="l"/>
            <a:r>
              <a:rPr lang="el-GR" sz="2000" dirty="0" smtClean="0">
                <a:solidFill>
                  <a:srgbClr val="FF0000"/>
                </a:solidFill>
              </a:rPr>
              <a:t>Έστω το κενό δένδρο . Να παρουσιάσετε γραφικά την μορφή του μη διατεταγμένου δένδρου μετά από κάθε ενέργεια;</a:t>
            </a:r>
            <a:endParaRPr lang="el-GR" sz="2000" dirty="0">
              <a:solidFill>
                <a:srgbClr val="FF0000"/>
              </a:solidFill>
            </a:endParaRPr>
          </a:p>
        </p:txBody>
      </p:sp>
      <p:sp>
        <p:nvSpPr>
          <p:cNvPr id="3" name="2 - Θέση περιεχομένου"/>
          <p:cNvSpPr>
            <a:spLocks noGrp="1"/>
          </p:cNvSpPr>
          <p:nvPr>
            <p:ph sz="half" idx="1"/>
          </p:nvPr>
        </p:nvSpPr>
        <p:spPr>
          <a:xfrm>
            <a:off x="457200" y="857232"/>
            <a:ext cx="3900486" cy="5268931"/>
          </a:xfrm>
        </p:spPr>
        <p:txBody>
          <a:bodyPr>
            <a:normAutofit/>
          </a:bodyPr>
          <a:lstStyle/>
          <a:p>
            <a:pPr>
              <a:buNone/>
            </a:pPr>
            <a:r>
              <a:rPr lang="el-GR" sz="1600" dirty="0" smtClean="0"/>
              <a:t>Προσθήκη ενός κόμβου Α.</a:t>
            </a:r>
          </a:p>
          <a:p>
            <a:endParaRPr lang="el-GR" sz="1600" dirty="0" smtClean="0"/>
          </a:p>
          <a:p>
            <a:pPr>
              <a:buNone/>
            </a:pPr>
            <a:r>
              <a:rPr lang="el-GR" sz="1600" dirty="0" smtClean="0"/>
              <a:t>Προσθήκη των κόμβων Ρ,Κ ως παιδιά του κόμβου Α.</a:t>
            </a:r>
          </a:p>
          <a:p>
            <a:endParaRPr lang="el-GR" sz="1600" dirty="0" smtClean="0"/>
          </a:p>
          <a:p>
            <a:endParaRPr lang="el-GR" sz="1600" dirty="0" smtClean="0"/>
          </a:p>
          <a:p>
            <a:pPr>
              <a:buNone/>
            </a:pPr>
            <a:r>
              <a:rPr lang="el-GR" sz="1600" dirty="0" smtClean="0"/>
              <a:t>Προσθήκη των κόμβων Β,Γ,Δ ως παιδιά του κόμβου Κ.</a:t>
            </a:r>
          </a:p>
          <a:p>
            <a:endParaRPr lang="el-GR" sz="1600" dirty="0" smtClean="0"/>
          </a:p>
          <a:p>
            <a:endParaRPr lang="el-GR" sz="1600" dirty="0" smtClean="0"/>
          </a:p>
          <a:p>
            <a:endParaRPr lang="el-GR" sz="1600" dirty="0" smtClean="0"/>
          </a:p>
          <a:p>
            <a:pPr>
              <a:buNone/>
            </a:pPr>
            <a:r>
              <a:rPr lang="el-GR" sz="1600" dirty="0" smtClean="0"/>
              <a:t>Διαγραφή του κόμβου Γ.</a:t>
            </a:r>
          </a:p>
          <a:p>
            <a:endParaRPr lang="el-GR" sz="1600" dirty="0" smtClean="0"/>
          </a:p>
          <a:p>
            <a:endParaRPr lang="el-GR" sz="1600" dirty="0" smtClean="0"/>
          </a:p>
          <a:p>
            <a:endParaRPr lang="el-GR" sz="1600" dirty="0" smtClean="0"/>
          </a:p>
          <a:p>
            <a:endParaRPr lang="el-GR" sz="1600" dirty="0" smtClean="0"/>
          </a:p>
          <a:p>
            <a:pPr>
              <a:buNone/>
            </a:pPr>
            <a:r>
              <a:rPr lang="el-GR" sz="1600" dirty="0" smtClean="0"/>
              <a:t>Προσθήκη του κόμβου Τ ως παιδί του κόμβου Β.</a:t>
            </a:r>
            <a:endParaRPr lang="el-GR" sz="1600" dirty="0"/>
          </a:p>
        </p:txBody>
      </p:sp>
      <p:sp>
        <p:nvSpPr>
          <p:cNvPr id="6" name="5 - Έλλειψη"/>
          <p:cNvSpPr/>
          <p:nvPr/>
        </p:nvSpPr>
        <p:spPr>
          <a:xfrm>
            <a:off x="5715008" y="857232"/>
            <a:ext cx="571504"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Α</a:t>
            </a:r>
            <a:endParaRPr lang="el-GR" dirty="0"/>
          </a:p>
        </p:txBody>
      </p:sp>
      <p:grpSp>
        <p:nvGrpSpPr>
          <p:cNvPr id="31" name="30 - Ομάδα"/>
          <p:cNvGrpSpPr/>
          <p:nvPr/>
        </p:nvGrpSpPr>
        <p:grpSpPr>
          <a:xfrm>
            <a:off x="5214942" y="1500174"/>
            <a:ext cx="1643074" cy="642942"/>
            <a:chOff x="5857884" y="2643182"/>
            <a:chExt cx="2071702" cy="1000132"/>
          </a:xfrm>
        </p:grpSpPr>
        <p:sp>
          <p:nvSpPr>
            <p:cNvPr id="7" name="6 - Έλλειψη"/>
            <p:cNvSpPr/>
            <p:nvPr/>
          </p:nvSpPr>
          <p:spPr>
            <a:xfrm>
              <a:off x="6429388" y="2643182"/>
              <a:ext cx="785818"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Α</a:t>
              </a:r>
              <a:endParaRPr lang="el-GR" dirty="0"/>
            </a:p>
          </p:txBody>
        </p:sp>
        <p:sp>
          <p:nvSpPr>
            <p:cNvPr id="8" name="7 - Έλλειψη"/>
            <p:cNvSpPr/>
            <p:nvPr/>
          </p:nvSpPr>
          <p:spPr>
            <a:xfrm>
              <a:off x="5857884" y="3286124"/>
              <a:ext cx="785818"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Ρ</a:t>
              </a:r>
              <a:endParaRPr lang="el-GR" dirty="0"/>
            </a:p>
          </p:txBody>
        </p:sp>
        <p:sp>
          <p:nvSpPr>
            <p:cNvPr id="9" name="8 - Έλλειψη"/>
            <p:cNvSpPr/>
            <p:nvPr/>
          </p:nvSpPr>
          <p:spPr>
            <a:xfrm>
              <a:off x="7143768" y="3286124"/>
              <a:ext cx="785818"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Κ</a:t>
              </a:r>
              <a:endParaRPr lang="el-GR" dirty="0"/>
            </a:p>
          </p:txBody>
        </p:sp>
        <p:cxnSp>
          <p:nvCxnSpPr>
            <p:cNvPr id="11" name="10 - Ευθύγραμμο βέλος σύνδεσης"/>
            <p:cNvCxnSpPr>
              <a:stCxn id="7" idx="3"/>
              <a:endCxn id="8" idx="0"/>
            </p:cNvCxnSpPr>
            <p:nvPr/>
          </p:nvCxnSpPr>
          <p:spPr>
            <a:xfrm rot="5400000">
              <a:off x="6228601" y="2970256"/>
              <a:ext cx="338061" cy="2936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12 - Ευθύγραμμο βέλος σύνδεσης"/>
            <p:cNvCxnSpPr>
              <a:stCxn id="7" idx="5"/>
              <a:endCxn id="9" idx="0"/>
            </p:cNvCxnSpPr>
            <p:nvPr/>
          </p:nvCxnSpPr>
          <p:spPr>
            <a:xfrm rot="16200000" flipH="1">
              <a:off x="7149371" y="2898817"/>
              <a:ext cx="338061" cy="4365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32" name="31 - Ομάδα"/>
          <p:cNvGrpSpPr/>
          <p:nvPr/>
        </p:nvGrpSpPr>
        <p:grpSpPr>
          <a:xfrm>
            <a:off x="5357818" y="2428868"/>
            <a:ext cx="2071702" cy="1143008"/>
            <a:chOff x="6000760" y="3857628"/>
            <a:chExt cx="2643238" cy="1785950"/>
          </a:xfrm>
        </p:grpSpPr>
        <p:sp>
          <p:nvSpPr>
            <p:cNvPr id="15" name="14 - Έλλειψη"/>
            <p:cNvSpPr/>
            <p:nvPr/>
          </p:nvSpPr>
          <p:spPr>
            <a:xfrm>
              <a:off x="8072462" y="5286388"/>
              <a:ext cx="571536"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Δ</a:t>
              </a:r>
              <a:endParaRPr lang="el-GR" dirty="0"/>
            </a:p>
          </p:txBody>
        </p:sp>
        <p:sp>
          <p:nvSpPr>
            <p:cNvPr id="16" name="15 - Έλλειψη"/>
            <p:cNvSpPr/>
            <p:nvPr/>
          </p:nvSpPr>
          <p:spPr>
            <a:xfrm>
              <a:off x="7358082" y="5286388"/>
              <a:ext cx="571536"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Γ</a:t>
              </a:r>
              <a:endParaRPr lang="el-GR" dirty="0"/>
            </a:p>
          </p:txBody>
        </p:sp>
        <p:sp>
          <p:nvSpPr>
            <p:cNvPr id="17" name="16 - Έλλειψη"/>
            <p:cNvSpPr/>
            <p:nvPr/>
          </p:nvSpPr>
          <p:spPr>
            <a:xfrm>
              <a:off x="6643702" y="5286388"/>
              <a:ext cx="571536"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Β</a:t>
              </a:r>
              <a:endParaRPr lang="el-GR" dirty="0"/>
            </a:p>
          </p:txBody>
        </p:sp>
        <p:sp>
          <p:nvSpPr>
            <p:cNvPr id="18" name="17 - Έλλειψη"/>
            <p:cNvSpPr/>
            <p:nvPr/>
          </p:nvSpPr>
          <p:spPr>
            <a:xfrm>
              <a:off x="6572264" y="3857628"/>
              <a:ext cx="571536"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Α</a:t>
              </a:r>
              <a:endParaRPr lang="el-GR" dirty="0"/>
            </a:p>
          </p:txBody>
        </p:sp>
        <p:sp>
          <p:nvSpPr>
            <p:cNvPr id="19" name="18 - Έλλειψη"/>
            <p:cNvSpPr/>
            <p:nvPr/>
          </p:nvSpPr>
          <p:spPr>
            <a:xfrm>
              <a:off x="7286644" y="4500570"/>
              <a:ext cx="571536"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Κ</a:t>
              </a:r>
              <a:endParaRPr lang="el-GR" dirty="0"/>
            </a:p>
          </p:txBody>
        </p:sp>
        <p:sp>
          <p:nvSpPr>
            <p:cNvPr id="20" name="19 - Έλλειψη"/>
            <p:cNvSpPr/>
            <p:nvPr/>
          </p:nvSpPr>
          <p:spPr>
            <a:xfrm>
              <a:off x="6000760" y="4572008"/>
              <a:ext cx="571536"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Ρ</a:t>
              </a:r>
              <a:endParaRPr lang="el-GR" dirty="0"/>
            </a:p>
          </p:txBody>
        </p:sp>
        <p:cxnSp>
          <p:nvCxnSpPr>
            <p:cNvPr id="22" name="21 - Ευθύγραμμο βέλος σύνδεσης"/>
            <p:cNvCxnSpPr>
              <a:stCxn id="18" idx="3"/>
              <a:endCxn id="20" idx="7"/>
            </p:cNvCxnSpPr>
            <p:nvPr/>
          </p:nvCxnSpPr>
          <p:spPr>
            <a:xfrm rot="5400000">
              <a:off x="6341376" y="4309729"/>
              <a:ext cx="461808" cy="1673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23 - Ευθύγραμμο βέλος σύνδεσης"/>
            <p:cNvCxnSpPr>
              <a:stCxn id="18" idx="5"/>
              <a:endCxn id="19" idx="1"/>
            </p:cNvCxnSpPr>
            <p:nvPr/>
          </p:nvCxnSpPr>
          <p:spPr>
            <a:xfrm rot="16200000" flipH="1">
              <a:off x="7020037" y="4202572"/>
              <a:ext cx="390370" cy="3102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25 - Ευθύγραμμο βέλος σύνδεσης"/>
            <p:cNvCxnSpPr>
              <a:stCxn id="19" idx="3"/>
              <a:endCxn id="17" idx="7"/>
            </p:cNvCxnSpPr>
            <p:nvPr/>
          </p:nvCxnSpPr>
          <p:spPr>
            <a:xfrm rot="5400000">
              <a:off x="6984318" y="4952671"/>
              <a:ext cx="533246" cy="2388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27 - Ευθύγραμμο βέλος σύνδεσης"/>
            <p:cNvCxnSpPr>
              <a:stCxn id="19" idx="4"/>
              <a:endCxn id="16" idx="0"/>
            </p:cNvCxnSpPr>
            <p:nvPr/>
          </p:nvCxnSpPr>
          <p:spPr>
            <a:xfrm rot="16200000" flipH="1">
              <a:off x="7393817" y="5036355"/>
              <a:ext cx="428628"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29 - Ευθύγραμμο βέλος σύνδεσης"/>
            <p:cNvCxnSpPr>
              <a:stCxn id="19" idx="5"/>
              <a:endCxn id="15" idx="0"/>
            </p:cNvCxnSpPr>
            <p:nvPr/>
          </p:nvCxnSpPr>
          <p:spPr>
            <a:xfrm rot="16200000" flipH="1">
              <a:off x="7825887" y="4754044"/>
              <a:ext cx="480937" cy="5837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35" name="34 - Ομάδα"/>
          <p:cNvGrpSpPr/>
          <p:nvPr/>
        </p:nvGrpSpPr>
        <p:grpSpPr>
          <a:xfrm>
            <a:off x="5357818" y="3857628"/>
            <a:ext cx="2071702" cy="1000132"/>
            <a:chOff x="6000760" y="3857628"/>
            <a:chExt cx="2643238" cy="1785950"/>
          </a:xfrm>
        </p:grpSpPr>
        <p:sp>
          <p:nvSpPr>
            <p:cNvPr id="36" name="35 - Έλλειψη"/>
            <p:cNvSpPr/>
            <p:nvPr/>
          </p:nvSpPr>
          <p:spPr>
            <a:xfrm>
              <a:off x="8072462" y="5286388"/>
              <a:ext cx="571536"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Δ</a:t>
              </a:r>
              <a:endParaRPr lang="el-GR" dirty="0"/>
            </a:p>
          </p:txBody>
        </p:sp>
        <p:sp>
          <p:nvSpPr>
            <p:cNvPr id="38" name="37 - Έλλειψη"/>
            <p:cNvSpPr/>
            <p:nvPr/>
          </p:nvSpPr>
          <p:spPr>
            <a:xfrm>
              <a:off x="6643702" y="5286388"/>
              <a:ext cx="571536"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Β</a:t>
              </a:r>
              <a:endParaRPr lang="el-GR" dirty="0"/>
            </a:p>
          </p:txBody>
        </p:sp>
        <p:sp>
          <p:nvSpPr>
            <p:cNvPr id="39" name="38 - Έλλειψη"/>
            <p:cNvSpPr/>
            <p:nvPr/>
          </p:nvSpPr>
          <p:spPr>
            <a:xfrm>
              <a:off x="6572264" y="3857628"/>
              <a:ext cx="571536"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Α</a:t>
              </a:r>
              <a:endParaRPr lang="el-GR" dirty="0"/>
            </a:p>
          </p:txBody>
        </p:sp>
        <p:sp>
          <p:nvSpPr>
            <p:cNvPr id="40" name="39 - Έλλειψη"/>
            <p:cNvSpPr/>
            <p:nvPr/>
          </p:nvSpPr>
          <p:spPr>
            <a:xfrm>
              <a:off x="7286644" y="4500570"/>
              <a:ext cx="571536"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Κ</a:t>
              </a:r>
              <a:endParaRPr lang="el-GR" dirty="0"/>
            </a:p>
          </p:txBody>
        </p:sp>
        <p:sp>
          <p:nvSpPr>
            <p:cNvPr id="41" name="40 - Έλλειψη"/>
            <p:cNvSpPr/>
            <p:nvPr/>
          </p:nvSpPr>
          <p:spPr>
            <a:xfrm>
              <a:off x="6000760" y="4572008"/>
              <a:ext cx="571536"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Ρ</a:t>
              </a:r>
              <a:endParaRPr lang="el-GR" dirty="0"/>
            </a:p>
          </p:txBody>
        </p:sp>
        <p:cxnSp>
          <p:nvCxnSpPr>
            <p:cNvPr id="42" name="41 - Ευθύγραμμο βέλος σύνδεσης"/>
            <p:cNvCxnSpPr>
              <a:stCxn id="39" idx="3"/>
              <a:endCxn id="41" idx="7"/>
            </p:cNvCxnSpPr>
            <p:nvPr/>
          </p:nvCxnSpPr>
          <p:spPr>
            <a:xfrm rot="5400000">
              <a:off x="6341376" y="4309729"/>
              <a:ext cx="461808" cy="1673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42 - Ευθύγραμμο βέλος σύνδεσης"/>
            <p:cNvCxnSpPr>
              <a:stCxn id="39" idx="5"/>
              <a:endCxn id="40" idx="1"/>
            </p:cNvCxnSpPr>
            <p:nvPr/>
          </p:nvCxnSpPr>
          <p:spPr>
            <a:xfrm rot="16200000" flipH="1">
              <a:off x="7020037" y="4202572"/>
              <a:ext cx="390370" cy="3102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43 - Ευθύγραμμο βέλος σύνδεσης"/>
            <p:cNvCxnSpPr>
              <a:stCxn id="40" idx="3"/>
              <a:endCxn id="38" idx="7"/>
            </p:cNvCxnSpPr>
            <p:nvPr/>
          </p:nvCxnSpPr>
          <p:spPr>
            <a:xfrm rot="5400000">
              <a:off x="6984318" y="4952671"/>
              <a:ext cx="533246" cy="2388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45 - Ευθύγραμμο βέλος σύνδεσης"/>
            <p:cNvCxnSpPr>
              <a:stCxn id="40" idx="5"/>
              <a:endCxn id="36" idx="0"/>
            </p:cNvCxnSpPr>
            <p:nvPr/>
          </p:nvCxnSpPr>
          <p:spPr>
            <a:xfrm rot="16200000" flipH="1">
              <a:off x="7825887" y="4754044"/>
              <a:ext cx="480937" cy="5837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60" name="59 - Ομάδα"/>
          <p:cNvGrpSpPr/>
          <p:nvPr/>
        </p:nvGrpSpPr>
        <p:grpSpPr>
          <a:xfrm>
            <a:off x="5500694" y="5143512"/>
            <a:ext cx="2071702" cy="1271596"/>
            <a:chOff x="5500694" y="5357826"/>
            <a:chExt cx="2071702" cy="1271596"/>
          </a:xfrm>
        </p:grpSpPr>
        <p:grpSp>
          <p:nvGrpSpPr>
            <p:cNvPr id="47" name="46 - Ομάδα"/>
            <p:cNvGrpSpPr/>
            <p:nvPr/>
          </p:nvGrpSpPr>
          <p:grpSpPr>
            <a:xfrm>
              <a:off x="5500694" y="5357826"/>
              <a:ext cx="2071702" cy="1000132"/>
              <a:chOff x="6000760" y="3857628"/>
              <a:chExt cx="2643238" cy="1785950"/>
            </a:xfrm>
          </p:grpSpPr>
          <p:sp>
            <p:nvSpPr>
              <p:cNvPr id="48" name="47 - Έλλειψη"/>
              <p:cNvSpPr/>
              <p:nvPr/>
            </p:nvSpPr>
            <p:spPr>
              <a:xfrm>
                <a:off x="8072462" y="5286388"/>
                <a:ext cx="571536"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Δ</a:t>
                </a:r>
                <a:endParaRPr lang="el-GR" dirty="0"/>
              </a:p>
            </p:txBody>
          </p:sp>
          <p:sp>
            <p:nvSpPr>
              <p:cNvPr id="49" name="48 - Έλλειψη"/>
              <p:cNvSpPr/>
              <p:nvPr/>
            </p:nvSpPr>
            <p:spPr>
              <a:xfrm>
                <a:off x="6643702" y="5286388"/>
                <a:ext cx="571536"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Β</a:t>
                </a:r>
                <a:endParaRPr lang="el-GR" dirty="0"/>
              </a:p>
            </p:txBody>
          </p:sp>
          <p:sp>
            <p:nvSpPr>
              <p:cNvPr id="50" name="49 - Έλλειψη"/>
              <p:cNvSpPr/>
              <p:nvPr/>
            </p:nvSpPr>
            <p:spPr>
              <a:xfrm>
                <a:off x="6572264" y="3857628"/>
                <a:ext cx="571536"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Α</a:t>
                </a:r>
                <a:endParaRPr lang="el-GR" dirty="0"/>
              </a:p>
            </p:txBody>
          </p:sp>
          <p:sp>
            <p:nvSpPr>
              <p:cNvPr id="51" name="50 - Έλλειψη"/>
              <p:cNvSpPr/>
              <p:nvPr/>
            </p:nvSpPr>
            <p:spPr>
              <a:xfrm>
                <a:off x="7286644" y="4500570"/>
                <a:ext cx="571536"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Κ</a:t>
                </a:r>
                <a:endParaRPr lang="el-GR" dirty="0"/>
              </a:p>
            </p:txBody>
          </p:sp>
          <p:sp>
            <p:nvSpPr>
              <p:cNvPr id="52" name="51 - Έλλειψη"/>
              <p:cNvSpPr/>
              <p:nvPr/>
            </p:nvSpPr>
            <p:spPr>
              <a:xfrm>
                <a:off x="6000760" y="4572008"/>
                <a:ext cx="571536"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Ρ</a:t>
                </a:r>
                <a:endParaRPr lang="el-GR" dirty="0"/>
              </a:p>
            </p:txBody>
          </p:sp>
          <p:cxnSp>
            <p:nvCxnSpPr>
              <p:cNvPr id="53" name="52 - Ευθύγραμμο βέλος σύνδεσης"/>
              <p:cNvCxnSpPr>
                <a:stCxn id="50" idx="3"/>
                <a:endCxn id="52" idx="7"/>
              </p:cNvCxnSpPr>
              <p:nvPr/>
            </p:nvCxnSpPr>
            <p:spPr>
              <a:xfrm rot="5400000">
                <a:off x="6341376" y="4309729"/>
                <a:ext cx="461808" cy="1673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53 - Ευθύγραμμο βέλος σύνδεσης"/>
              <p:cNvCxnSpPr>
                <a:stCxn id="50" idx="5"/>
                <a:endCxn id="51" idx="1"/>
              </p:cNvCxnSpPr>
              <p:nvPr/>
            </p:nvCxnSpPr>
            <p:spPr>
              <a:xfrm rot="16200000" flipH="1">
                <a:off x="7020037" y="4202572"/>
                <a:ext cx="390370" cy="3102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5" name="54 - Ευθύγραμμο βέλος σύνδεσης"/>
              <p:cNvCxnSpPr>
                <a:stCxn id="51" idx="3"/>
                <a:endCxn id="49" idx="7"/>
              </p:cNvCxnSpPr>
              <p:nvPr/>
            </p:nvCxnSpPr>
            <p:spPr>
              <a:xfrm rot="5400000">
                <a:off x="6984318" y="4952671"/>
                <a:ext cx="533246" cy="2388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55 - Ευθύγραμμο βέλος σύνδεσης"/>
              <p:cNvCxnSpPr>
                <a:stCxn id="51" idx="5"/>
                <a:endCxn id="48" idx="0"/>
              </p:cNvCxnSpPr>
              <p:nvPr/>
            </p:nvCxnSpPr>
            <p:spPr>
              <a:xfrm rot="16200000" flipH="1">
                <a:off x="7825887" y="4754044"/>
                <a:ext cx="480937" cy="5837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57" name="56 - Έλλειψη"/>
            <p:cNvSpPr/>
            <p:nvPr/>
          </p:nvSpPr>
          <p:spPr>
            <a:xfrm>
              <a:off x="5500694" y="6429396"/>
              <a:ext cx="447955" cy="2000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Τ</a:t>
              </a:r>
              <a:endParaRPr lang="el-GR" dirty="0"/>
            </a:p>
          </p:txBody>
        </p:sp>
        <p:cxnSp>
          <p:nvCxnSpPr>
            <p:cNvPr id="59" name="58 - Ευθύγραμμο βέλος σύνδεσης"/>
            <p:cNvCxnSpPr>
              <a:stCxn id="49" idx="3"/>
              <a:endCxn id="57" idx="7"/>
            </p:cNvCxnSpPr>
            <p:nvPr/>
          </p:nvCxnSpPr>
          <p:spPr>
            <a:xfrm rot="5400000">
              <a:off x="5911620" y="6300092"/>
              <a:ext cx="130024" cy="1871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additive="base">
                                        <p:cTn id="31" dur="500" fill="hold"/>
                                        <p:tgtEl>
                                          <p:spTgt spid="31"/>
                                        </p:tgtEl>
                                        <p:attrNameLst>
                                          <p:attrName>ppt_x</p:attrName>
                                        </p:attrNameLst>
                                      </p:cBhvr>
                                      <p:tavLst>
                                        <p:tav tm="0">
                                          <p:val>
                                            <p:strVal val="#ppt_x"/>
                                          </p:val>
                                        </p:tav>
                                        <p:tav tm="100000">
                                          <p:val>
                                            <p:strVal val="#ppt_x"/>
                                          </p:val>
                                        </p:tav>
                                      </p:tavLst>
                                    </p:anim>
                                    <p:anim calcmode="lin" valueType="num">
                                      <p:cBhvr additive="base">
                                        <p:cTn id="32"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2"/>
                                        </p:tgtEl>
                                        <p:attrNameLst>
                                          <p:attrName>style.visibility</p:attrName>
                                        </p:attrNameLst>
                                      </p:cBhvr>
                                      <p:to>
                                        <p:strVal val="visible"/>
                                      </p:to>
                                    </p:set>
                                    <p:anim calcmode="lin" valueType="num">
                                      <p:cBhvr additive="base">
                                        <p:cTn id="43" dur="500" fill="hold"/>
                                        <p:tgtEl>
                                          <p:spTgt spid="32"/>
                                        </p:tgtEl>
                                        <p:attrNameLst>
                                          <p:attrName>ppt_x</p:attrName>
                                        </p:attrNameLst>
                                      </p:cBhvr>
                                      <p:tavLst>
                                        <p:tav tm="0">
                                          <p:val>
                                            <p:strVal val="#ppt_x"/>
                                          </p:val>
                                        </p:tav>
                                        <p:tav tm="100000">
                                          <p:val>
                                            <p:strVal val="#ppt_x"/>
                                          </p:val>
                                        </p:tav>
                                      </p:tavLst>
                                    </p:anim>
                                    <p:anim calcmode="lin" valueType="num">
                                      <p:cBhvr additive="base">
                                        <p:cTn id="44"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5"/>
                                        </p:tgtEl>
                                        <p:attrNameLst>
                                          <p:attrName>style.visibility</p:attrName>
                                        </p:attrNameLst>
                                      </p:cBhvr>
                                      <p:to>
                                        <p:strVal val="visible"/>
                                      </p:to>
                                    </p:set>
                                    <p:anim calcmode="lin" valueType="num">
                                      <p:cBhvr additive="base">
                                        <p:cTn id="55" dur="500" fill="hold"/>
                                        <p:tgtEl>
                                          <p:spTgt spid="35"/>
                                        </p:tgtEl>
                                        <p:attrNameLst>
                                          <p:attrName>ppt_x</p:attrName>
                                        </p:attrNameLst>
                                      </p:cBhvr>
                                      <p:tavLst>
                                        <p:tav tm="0">
                                          <p:val>
                                            <p:strVal val="#ppt_x"/>
                                          </p:val>
                                        </p:tav>
                                        <p:tav tm="100000">
                                          <p:val>
                                            <p:strVal val="#ppt_x"/>
                                          </p:val>
                                        </p:tav>
                                      </p:tavLst>
                                    </p:anim>
                                    <p:anim calcmode="lin" valueType="num">
                                      <p:cBhvr additive="base">
                                        <p:cTn id="56"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4" end="14"/>
                                            </p:txEl>
                                          </p:spTgt>
                                        </p:tgtEl>
                                        <p:attrNameLst>
                                          <p:attrName>style.visibility</p:attrName>
                                        </p:attrNameLst>
                                      </p:cBhvr>
                                      <p:to>
                                        <p:strVal val="visible"/>
                                      </p:to>
                                    </p:set>
                                    <p:anim calcmode="lin" valueType="num">
                                      <p:cBhvr additive="base">
                                        <p:cTn id="6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0"/>
                                        </p:tgtEl>
                                        <p:attrNameLst>
                                          <p:attrName>style.visibility</p:attrName>
                                        </p:attrNameLst>
                                      </p:cBhvr>
                                      <p:to>
                                        <p:strVal val="visible"/>
                                      </p:to>
                                    </p:set>
                                    <p:anim calcmode="lin" valueType="num">
                                      <p:cBhvr additive="base">
                                        <p:cTn id="67" dur="500" fill="hold"/>
                                        <p:tgtEl>
                                          <p:spTgt spid="60"/>
                                        </p:tgtEl>
                                        <p:attrNameLst>
                                          <p:attrName>ppt_x</p:attrName>
                                        </p:attrNameLst>
                                      </p:cBhvr>
                                      <p:tavLst>
                                        <p:tav tm="0">
                                          <p:val>
                                            <p:strVal val="#ppt_x"/>
                                          </p:val>
                                        </p:tav>
                                        <p:tav tm="100000">
                                          <p:val>
                                            <p:strVal val="#ppt_x"/>
                                          </p:val>
                                        </p:tav>
                                      </p:tavLst>
                                    </p:anim>
                                    <p:anim calcmode="lin" valueType="num">
                                      <p:cBhvr additive="base">
                                        <p:cTn id="68" dur="500" fill="hold"/>
                                        <p:tgtEl>
                                          <p:spTgt spid="6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solidFill>
                  <a:srgbClr val="FF0000"/>
                </a:solidFill>
              </a:rPr>
              <a:t>Δίνεται η επόμενη ακολουθία αριθμών: 4, 8, 2, 5, 9, 13. </a:t>
            </a:r>
            <a:endParaRPr lang="el-GR" sz="2800" dirty="0">
              <a:solidFill>
                <a:srgbClr val="FF0000"/>
              </a:solidFill>
            </a:endParaRPr>
          </a:p>
        </p:txBody>
      </p:sp>
      <p:sp>
        <p:nvSpPr>
          <p:cNvPr id="3" name="2 - Θέση περιεχομένου"/>
          <p:cNvSpPr>
            <a:spLocks noGrp="1"/>
          </p:cNvSpPr>
          <p:nvPr>
            <p:ph idx="1"/>
          </p:nvPr>
        </p:nvSpPr>
        <p:spPr/>
        <p:txBody>
          <a:bodyPr>
            <a:normAutofit/>
          </a:bodyPr>
          <a:lstStyle/>
          <a:p>
            <a:r>
              <a:rPr lang="el-GR" dirty="0" smtClean="0"/>
              <a:t>α) Ποια λειτουργία θα χρησιμοποιηθεί για την τοποθέτηση των αριθμών σε στοίβα; </a:t>
            </a:r>
          </a:p>
          <a:p>
            <a:pPr>
              <a:buNone/>
            </a:pPr>
            <a:endParaRPr lang="el-GR" dirty="0" smtClean="0"/>
          </a:p>
          <a:p>
            <a:r>
              <a:rPr lang="el-GR" dirty="0" smtClean="0"/>
              <a:t>Θα χρησιμοποιηθεί η λειτουργία της ώθησης και πιο συγκεκριμένα 6 φορές όσοι είναι και οι αριθμοί που πρόκειται να εισαχθούν.</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14290"/>
            <a:ext cx="8229600" cy="1143000"/>
          </a:xfrm>
        </p:spPr>
        <p:txBody>
          <a:bodyPr>
            <a:normAutofit/>
          </a:bodyPr>
          <a:lstStyle/>
          <a:p>
            <a:r>
              <a:rPr lang="el-GR" sz="3200" dirty="0" smtClean="0">
                <a:solidFill>
                  <a:srgbClr val="FF0000"/>
                </a:solidFill>
              </a:rPr>
              <a:t>Τελική μορφή</a:t>
            </a:r>
            <a:endParaRPr lang="el-GR" sz="3200" dirty="0">
              <a:solidFill>
                <a:srgbClr val="FF0000"/>
              </a:solidFill>
            </a:endParaRPr>
          </a:p>
        </p:txBody>
      </p:sp>
      <p:grpSp>
        <p:nvGrpSpPr>
          <p:cNvPr id="31" name="30 - Ομάδα"/>
          <p:cNvGrpSpPr/>
          <p:nvPr/>
        </p:nvGrpSpPr>
        <p:grpSpPr>
          <a:xfrm>
            <a:off x="5072066" y="2071678"/>
            <a:ext cx="3516459" cy="3144879"/>
            <a:chOff x="5000628" y="2071676"/>
            <a:chExt cx="3516459" cy="3144879"/>
          </a:xfrm>
        </p:grpSpPr>
        <p:grpSp>
          <p:nvGrpSpPr>
            <p:cNvPr id="6" name="46 - Ομάδα"/>
            <p:cNvGrpSpPr/>
            <p:nvPr/>
          </p:nvGrpSpPr>
          <p:grpSpPr>
            <a:xfrm>
              <a:off x="5572131" y="2071676"/>
              <a:ext cx="2944956" cy="2430495"/>
              <a:chOff x="6047516" y="3857637"/>
              <a:chExt cx="1927455" cy="1514809"/>
            </a:xfrm>
          </p:grpSpPr>
          <p:sp>
            <p:nvSpPr>
              <p:cNvPr id="9" name="8 - Έλλειψη"/>
              <p:cNvSpPr/>
              <p:nvPr/>
            </p:nvSpPr>
            <p:spPr>
              <a:xfrm>
                <a:off x="7029387" y="5015256"/>
                <a:ext cx="571536"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Δ</a:t>
                </a:r>
                <a:endParaRPr lang="el-GR" dirty="0"/>
              </a:p>
            </p:txBody>
          </p:sp>
          <p:sp>
            <p:nvSpPr>
              <p:cNvPr id="10" name="9 - Έλλειψη"/>
              <p:cNvSpPr/>
              <p:nvPr/>
            </p:nvSpPr>
            <p:spPr>
              <a:xfrm>
                <a:off x="6047516" y="4926208"/>
                <a:ext cx="571536"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Β</a:t>
                </a:r>
                <a:endParaRPr lang="el-GR" dirty="0"/>
              </a:p>
            </p:txBody>
          </p:sp>
          <p:sp>
            <p:nvSpPr>
              <p:cNvPr id="11" name="10 - Έλλειψη"/>
              <p:cNvSpPr/>
              <p:nvPr/>
            </p:nvSpPr>
            <p:spPr>
              <a:xfrm>
                <a:off x="6842361" y="3857637"/>
                <a:ext cx="571536"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Α</a:t>
                </a:r>
                <a:endParaRPr lang="el-GR" dirty="0"/>
              </a:p>
            </p:txBody>
          </p:sp>
          <p:sp>
            <p:nvSpPr>
              <p:cNvPr id="12" name="11 - Έλλειψη"/>
              <p:cNvSpPr/>
              <p:nvPr/>
            </p:nvSpPr>
            <p:spPr>
              <a:xfrm>
                <a:off x="6561830" y="4525494"/>
                <a:ext cx="571536"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Κ</a:t>
                </a:r>
                <a:endParaRPr lang="el-GR" dirty="0"/>
              </a:p>
            </p:txBody>
          </p:sp>
          <p:sp>
            <p:nvSpPr>
              <p:cNvPr id="13" name="12 - Έλλειψη"/>
              <p:cNvSpPr/>
              <p:nvPr/>
            </p:nvSpPr>
            <p:spPr>
              <a:xfrm>
                <a:off x="7403435" y="4525494"/>
                <a:ext cx="571536"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Ρ</a:t>
                </a:r>
                <a:endParaRPr lang="el-GR" dirty="0"/>
              </a:p>
            </p:txBody>
          </p:sp>
          <p:cxnSp>
            <p:nvCxnSpPr>
              <p:cNvPr id="15" name="14 - Ευθύγραμμο βέλος σύνδεσης"/>
              <p:cNvCxnSpPr>
                <a:stCxn id="11" idx="3"/>
                <a:endCxn id="12" idx="0"/>
              </p:cNvCxnSpPr>
              <p:nvPr/>
            </p:nvCxnSpPr>
            <p:spPr>
              <a:xfrm rot="5400000">
                <a:off x="6705341" y="4304776"/>
                <a:ext cx="362976" cy="784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15 - Ευθύγραμμο βέλος σύνδεσης"/>
              <p:cNvCxnSpPr>
                <a:stCxn id="12" idx="3"/>
                <a:endCxn id="10" idx="7"/>
              </p:cNvCxnSpPr>
              <p:nvPr/>
            </p:nvCxnSpPr>
            <p:spPr>
              <a:xfrm rot="5400000">
                <a:off x="6516369" y="4849357"/>
                <a:ext cx="148143" cy="1101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16 - Ευθύγραμμο βέλος σύνδεσης"/>
              <p:cNvCxnSpPr>
                <a:stCxn id="12" idx="5"/>
                <a:endCxn id="9" idx="0"/>
              </p:cNvCxnSpPr>
              <p:nvPr/>
            </p:nvCxnSpPr>
            <p:spPr>
              <a:xfrm rot="16200000" flipH="1">
                <a:off x="7089970" y="4790073"/>
                <a:ext cx="184881" cy="2654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7" name="6 - Έλλειψη"/>
            <p:cNvSpPr/>
            <p:nvPr/>
          </p:nvSpPr>
          <p:spPr>
            <a:xfrm>
              <a:off x="5000628" y="4643447"/>
              <a:ext cx="873249" cy="5731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Τ</a:t>
              </a:r>
              <a:endParaRPr lang="el-GR" dirty="0"/>
            </a:p>
          </p:txBody>
        </p:sp>
        <p:cxnSp>
          <p:nvCxnSpPr>
            <p:cNvPr id="8" name="7 - Ευθύγραμμο βέλος σύνδεσης"/>
            <p:cNvCxnSpPr>
              <a:stCxn id="10" idx="3"/>
              <a:endCxn id="7" idx="0"/>
            </p:cNvCxnSpPr>
            <p:nvPr/>
          </p:nvCxnSpPr>
          <p:spPr>
            <a:xfrm rot="5400000">
              <a:off x="5384596" y="4328030"/>
              <a:ext cx="368077" cy="26275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42 - Ευθύγραμμο βέλος σύνδεσης"/>
            <p:cNvCxnSpPr>
              <a:stCxn id="11" idx="5"/>
              <a:endCxn id="13" idx="1"/>
            </p:cNvCxnSpPr>
            <p:nvPr/>
          </p:nvCxnSpPr>
          <p:spPr>
            <a:xfrm rot="16200000" flipH="1">
              <a:off x="7318669" y="2774125"/>
              <a:ext cx="666322" cy="2397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55" name="54 - Θέση περιεχομένου"/>
          <p:cNvGrpSpPr>
            <a:grpSpLocks noGrp="1"/>
          </p:cNvGrpSpPr>
          <p:nvPr>
            <p:ph sz="half" idx="1"/>
          </p:nvPr>
        </p:nvGrpSpPr>
        <p:grpSpPr>
          <a:xfrm>
            <a:off x="428593" y="2071671"/>
            <a:ext cx="3486595" cy="3035239"/>
            <a:chOff x="5500692" y="5357822"/>
            <a:chExt cx="1851868" cy="1135030"/>
          </a:xfrm>
        </p:grpSpPr>
        <p:grpSp>
          <p:nvGrpSpPr>
            <p:cNvPr id="56" name="46 - Ομάδα"/>
            <p:cNvGrpSpPr/>
            <p:nvPr/>
          </p:nvGrpSpPr>
          <p:grpSpPr>
            <a:xfrm>
              <a:off x="5500692" y="5357822"/>
              <a:ext cx="1851868" cy="894602"/>
              <a:chOff x="6000760" y="3857628"/>
              <a:chExt cx="2362758" cy="1597507"/>
            </a:xfrm>
          </p:grpSpPr>
          <p:sp>
            <p:nvSpPr>
              <p:cNvPr id="59" name="58 - Έλλειψη"/>
              <p:cNvSpPr/>
              <p:nvPr/>
            </p:nvSpPr>
            <p:spPr>
              <a:xfrm>
                <a:off x="7791982" y="5097943"/>
                <a:ext cx="571536"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Δ</a:t>
                </a:r>
                <a:endParaRPr lang="el-GR" dirty="0"/>
              </a:p>
            </p:txBody>
          </p:sp>
          <p:sp>
            <p:nvSpPr>
              <p:cNvPr id="60" name="59 - Έλλειψη"/>
              <p:cNvSpPr/>
              <p:nvPr/>
            </p:nvSpPr>
            <p:spPr>
              <a:xfrm>
                <a:off x="6678521" y="5097945"/>
                <a:ext cx="571536"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Β</a:t>
                </a:r>
                <a:endParaRPr lang="el-GR" dirty="0"/>
              </a:p>
            </p:txBody>
          </p:sp>
          <p:sp>
            <p:nvSpPr>
              <p:cNvPr id="61" name="60 - Έλλειψη"/>
              <p:cNvSpPr/>
              <p:nvPr/>
            </p:nvSpPr>
            <p:spPr>
              <a:xfrm>
                <a:off x="6572264" y="3857628"/>
                <a:ext cx="571536"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Α</a:t>
                </a:r>
                <a:endParaRPr lang="el-GR" dirty="0"/>
              </a:p>
            </p:txBody>
          </p:sp>
          <p:sp>
            <p:nvSpPr>
              <p:cNvPr id="62" name="61 - Έλλειψη"/>
              <p:cNvSpPr/>
              <p:nvPr/>
            </p:nvSpPr>
            <p:spPr>
              <a:xfrm>
                <a:off x="7286644" y="4500570"/>
                <a:ext cx="571536"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Κ</a:t>
                </a:r>
                <a:endParaRPr lang="el-GR" dirty="0"/>
              </a:p>
            </p:txBody>
          </p:sp>
          <p:sp>
            <p:nvSpPr>
              <p:cNvPr id="63" name="62 - Έλλειψη"/>
              <p:cNvSpPr/>
              <p:nvPr/>
            </p:nvSpPr>
            <p:spPr>
              <a:xfrm>
                <a:off x="6000760" y="4572008"/>
                <a:ext cx="571536"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Ρ</a:t>
                </a:r>
                <a:endParaRPr lang="el-GR" dirty="0"/>
              </a:p>
            </p:txBody>
          </p:sp>
          <p:cxnSp>
            <p:nvCxnSpPr>
              <p:cNvPr id="64" name="63 - Ευθύγραμμο βέλος σύνδεσης"/>
              <p:cNvCxnSpPr>
                <a:stCxn id="61" idx="3"/>
                <a:endCxn id="63" idx="7"/>
              </p:cNvCxnSpPr>
              <p:nvPr/>
            </p:nvCxnSpPr>
            <p:spPr>
              <a:xfrm rot="5400000">
                <a:off x="6341376" y="4309729"/>
                <a:ext cx="461808" cy="1673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64 - Ευθύγραμμο βέλος σύνδεσης"/>
              <p:cNvCxnSpPr>
                <a:stCxn id="61" idx="5"/>
                <a:endCxn id="62" idx="1"/>
              </p:cNvCxnSpPr>
              <p:nvPr/>
            </p:nvCxnSpPr>
            <p:spPr>
              <a:xfrm rot="16200000" flipH="1">
                <a:off x="7020037" y="4202572"/>
                <a:ext cx="390370" cy="3102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65 - Ευθύγραμμο βέλος σύνδεσης"/>
              <p:cNvCxnSpPr>
                <a:stCxn id="62" idx="3"/>
                <a:endCxn id="60" idx="7"/>
              </p:cNvCxnSpPr>
              <p:nvPr/>
            </p:nvCxnSpPr>
            <p:spPr>
              <a:xfrm rot="5400000">
                <a:off x="7095950" y="4875859"/>
                <a:ext cx="344803" cy="2039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66 - Ευθύγραμμο βέλος σύνδεσης"/>
              <p:cNvCxnSpPr>
                <a:stCxn id="62" idx="5"/>
                <a:endCxn id="59" idx="0"/>
              </p:cNvCxnSpPr>
              <p:nvPr/>
            </p:nvCxnSpPr>
            <p:spPr>
              <a:xfrm rot="16200000" flipH="1">
                <a:off x="7779868" y="4800061"/>
                <a:ext cx="292494" cy="3032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57" name="56 - Έλλειψη"/>
            <p:cNvSpPr/>
            <p:nvPr/>
          </p:nvSpPr>
          <p:spPr>
            <a:xfrm>
              <a:off x="5538637" y="6292826"/>
              <a:ext cx="447955" cy="2000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Τ</a:t>
              </a:r>
              <a:endParaRPr lang="el-GR" dirty="0"/>
            </a:p>
          </p:txBody>
        </p:sp>
        <p:cxnSp>
          <p:nvCxnSpPr>
            <p:cNvPr id="58" name="57 - Ευθύγραμμο βέλος σύνδεσης"/>
            <p:cNvCxnSpPr>
              <a:stCxn id="60" idx="3"/>
              <a:endCxn id="57" idx="7"/>
            </p:cNvCxnSpPr>
            <p:nvPr/>
          </p:nvCxnSpPr>
          <p:spPr>
            <a:xfrm rot="5400000">
              <a:off x="5959754" y="6184367"/>
              <a:ext cx="98989" cy="1765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68" name="67 - TextBox"/>
          <p:cNvSpPr txBox="1"/>
          <p:nvPr/>
        </p:nvSpPr>
        <p:spPr>
          <a:xfrm>
            <a:off x="1428728" y="5786454"/>
            <a:ext cx="2000264" cy="369332"/>
          </a:xfrm>
          <a:prstGeom prst="rect">
            <a:avLst/>
          </a:prstGeom>
          <a:noFill/>
        </p:spPr>
        <p:txBody>
          <a:bodyPr wrap="square" rtlCol="0">
            <a:spAutoFit/>
          </a:bodyPr>
          <a:lstStyle/>
          <a:p>
            <a:r>
              <a:rPr lang="el-GR" dirty="0" smtClean="0">
                <a:solidFill>
                  <a:srgbClr val="FF0000"/>
                </a:solidFill>
              </a:rPr>
              <a:t>Μη διατεταγμένο</a:t>
            </a:r>
            <a:endParaRPr lang="el-GR" dirty="0">
              <a:solidFill>
                <a:srgbClr val="FF0000"/>
              </a:solidFill>
            </a:endParaRPr>
          </a:p>
        </p:txBody>
      </p:sp>
      <p:sp>
        <p:nvSpPr>
          <p:cNvPr id="69" name="68 - TextBox"/>
          <p:cNvSpPr txBox="1"/>
          <p:nvPr/>
        </p:nvSpPr>
        <p:spPr>
          <a:xfrm>
            <a:off x="5857884" y="5786454"/>
            <a:ext cx="2000264" cy="369332"/>
          </a:xfrm>
          <a:prstGeom prst="rect">
            <a:avLst/>
          </a:prstGeom>
          <a:noFill/>
        </p:spPr>
        <p:txBody>
          <a:bodyPr wrap="square" rtlCol="0">
            <a:spAutoFit/>
          </a:bodyPr>
          <a:lstStyle/>
          <a:p>
            <a:r>
              <a:rPr lang="el-GR" dirty="0" smtClean="0">
                <a:solidFill>
                  <a:srgbClr val="FF0000"/>
                </a:solidFill>
              </a:rPr>
              <a:t>Διατεταγμένο</a:t>
            </a:r>
            <a:endParaRPr lang="el-GR"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5"/>
                                        </p:tgtEl>
                                        <p:attrNameLst>
                                          <p:attrName>style.visibility</p:attrName>
                                        </p:attrNameLst>
                                      </p:cBhvr>
                                      <p:to>
                                        <p:strVal val="visible"/>
                                      </p:to>
                                    </p:set>
                                    <p:anim calcmode="lin" valueType="num">
                                      <p:cBhvr additive="base">
                                        <p:cTn id="13" dur="500" fill="hold"/>
                                        <p:tgtEl>
                                          <p:spTgt spid="55"/>
                                        </p:tgtEl>
                                        <p:attrNameLst>
                                          <p:attrName>ppt_x</p:attrName>
                                        </p:attrNameLst>
                                      </p:cBhvr>
                                      <p:tavLst>
                                        <p:tav tm="0">
                                          <p:val>
                                            <p:strVal val="#ppt_x"/>
                                          </p:val>
                                        </p:tav>
                                        <p:tav tm="100000">
                                          <p:val>
                                            <p:strVal val="#ppt_x"/>
                                          </p:val>
                                        </p:tav>
                                      </p:tavLst>
                                    </p:anim>
                                    <p:anim calcmode="lin" valueType="num">
                                      <p:cBhvr additive="base">
                                        <p:cTn id="14" dur="500" fill="hold"/>
                                        <p:tgtEl>
                                          <p:spTgt spid="5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8"/>
                                        </p:tgtEl>
                                        <p:attrNameLst>
                                          <p:attrName>style.visibility</p:attrName>
                                        </p:attrNameLst>
                                      </p:cBhvr>
                                      <p:to>
                                        <p:strVal val="visible"/>
                                      </p:to>
                                    </p:set>
                                    <p:anim calcmode="lin" valueType="num">
                                      <p:cBhvr additive="base">
                                        <p:cTn id="19" dur="500" fill="hold"/>
                                        <p:tgtEl>
                                          <p:spTgt spid="68"/>
                                        </p:tgtEl>
                                        <p:attrNameLst>
                                          <p:attrName>ppt_x</p:attrName>
                                        </p:attrNameLst>
                                      </p:cBhvr>
                                      <p:tavLst>
                                        <p:tav tm="0">
                                          <p:val>
                                            <p:strVal val="#ppt_x"/>
                                          </p:val>
                                        </p:tav>
                                        <p:tav tm="100000">
                                          <p:val>
                                            <p:strVal val="#ppt_x"/>
                                          </p:val>
                                        </p:tav>
                                      </p:tavLst>
                                    </p:anim>
                                    <p:anim calcmode="lin" valueType="num">
                                      <p:cBhvr additive="base">
                                        <p:cTn id="20" dur="500" fill="hold"/>
                                        <p:tgtEl>
                                          <p:spTgt spid="6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1"/>
                                        </p:tgtEl>
                                        <p:attrNameLst>
                                          <p:attrName>style.visibility</p:attrName>
                                        </p:attrNameLst>
                                      </p:cBhvr>
                                      <p:to>
                                        <p:strVal val="visible"/>
                                      </p:to>
                                    </p:set>
                                    <p:anim calcmode="lin" valueType="num">
                                      <p:cBhvr additive="base">
                                        <p:cTn id="25" dur="500" fill="hold"/>
                                        <p:tgtEl>
                                          <p:spTgt spid="31"/>
                                        </p:tgtEl>
                                        <p:attrNameLst>
                                          <p:attrName>ppt_x</p:attrName>
                                        </p:attrNameLst>
                                      </p:cBhvr>
                                      <p:tavLst>
                                        <p:tav tm="0">
                                          <p:val>
                                            <p:strVal val="#ppt_x"/>
                                          </p:val>
                                        </p:tav>
                                        <p:tav tm="100000">
                                          <p:val>
                                            <p:strVal val="#ppt_x"/>
                                          </p:val>
                                        </p:tav>
                                      </p:tavLst>
                                    </p:anim>
                                    <p:anim calcmode="lin" valueType="num">
                                      <p:cBhvr additive="base">
                                        <p:cTn id="26"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9"/>
                                        </p:tgtEl>
                                        <p:attrNameLst>
                                          <p:attrName>style.visibility</p:attrName>
                                        </p:attrNameLst>
                                      </p:cBhvr>
                                      <p:to>
                                        <p:strVal val="visible"/>
                                      </p:to>
                                    </p:set>
                                    <p:anim calcmode="lin" valueType="num">
                                      <p:cBhvr additive="base">
                                        <p:cTn id="31" dur="500" fill="hold"/>
                                        <p:tgtEl>
                                          <p:spTgt spid="69"/>
                                        </p:tgtEl>
                                        <p:attrNameLst>
                                          <p:attrName>ppt_x</p:attrName>
                                        </p:attrNameLst>
                                      </p:cBhvr>
                                      <p:tavLst>
                                        <p:tav tm="0">
                                          <p:val>
                                            <p:strVal val="#ppt_x"/>
                                          </p:val>
                                        </p:tav>
                                        <p:tav tm="100000">
                                          <p:val>
                                            <p:strVal val="#ppt_x"/>
                                          </p:val>
                                        </p:tav>
                                      </p:tavLst>
                                    </p:anim>
                                    <p:anim calcmode="lin" valueType="num">
                                      <p:cBhvr additive="base">
                                        <p:cTn id="32" dur="500" fill="hold"/>
                                        <p:tgtEl>
                                          <p:spTgt spid="6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8" grpId="0"/>
      <p:bldP spid="69"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dirty="0" smtClean="0"/>
              <a:t>Ποια είναι η τελική μορφή του δένδρου σε κάθε ερώτημα ώστε να παραμένει δυαδικό δένδρο αναζήτησης</a:t>
            </a:r>
            <a:endParaRPr lang="el-GR" sz="1800" dirty="0"/>
          </a:p>
        </p:txBody>
      </p:sp>
      <p:sp>
        <p:nvSpPr>
          <p:cNvPr id="54" name="53 - TextBox"/>
          <p:cNvSpPr txBox="1"/>
          <p:nvPr/>
        </p:nvSpPr>
        <p:spPr>
          <a:xfrm>
            <a:off x="4643438" y="1285860"/>
            <a:ext cx="4357718" cy="369332"/>
          </a:xfrm>
          <a:prstGeom prst="rect">
            <a:avLst/>
          </a:prstGeom>
          <a:noFill/>
        </p:spPr>
        <p:txBody>
          <a:bodyPr wrap="square" rtlCol="0">
            <a:spAutoFit/>
          </a:bodyPr>
          <a:lstStyle/>
          <a:p>
            <a:r>
              <a:rPr lang="el-GR" dirty="0" smtClean="0">
                <a:solidFill>
                  <a:srgbClr val="FF0000"/>
                </a:solidFill>
              </a:rPr>
              <a:t>Α) </a:t>
            </a:r>
            <a:r>
              <a:rPr lang="el-GR" dirty="0" smtClean="0"/>
              <a:t>Εισαγωγή του αριθμού 23 σε νέο κόμβο.</a:t>
            </a:r>
            <a:endParaRPr lang="el-GR" dirty="0"/>
          </a:p>
        </p:txBody>
      </p:sp>
      <p:grpSp>
        <p:nvGrpSpPr>
          <p:cNvPr id="59" name="58 - Ομάδα"/>
          <p:cNvGrpSpPr/>
          <p:nvPr/>
        </p:nvGrpSpPr>
        <p:grpSpPr>
          <a:xfrm>
            <a:off x="1857356" y="4934932"/>
            <a:ext cx="614035" cy="922960"/>
            <a:chOff x="1857356" y="4934932"/>
            <a:chExt cx="614035" cy="922960"/>
          </a:xfrm>
        </p:grpSpPr>
        <p:sp>
          <p:nvSpPr>
            <p:cNvPr id="56" name="55 - Έλλειψη"/>
            <p:cNvSpPr/>
            <p:nvPr/>
          </p:nvSpPr>
          <p:spPr>
            <a:xfrm>
              <a:off x="1857356" y="5357826"/>
              <a:ext cx="614035" cy="500066"/>
            </a:xfrm>
            <a:prstGeom prst="ellipse">
              <a:avLst/>
            </a:prstGeom>
            <a:solidFill>
              <a:schemeClr val="bg2">
                <a:lumMod val="9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rgbClr val="FF0000"/>
                  </a:solidFill>
                </a:rPr>
                <a:t> 23</a:t>
              </a:r>
              <a:endParaRPr lang="el-GR" sz="1400" dirty="0">
                <a:solidFill>
                  <a:srgbClr val="FF0000"/>
                </a:solidFill>
              </a:endParaRPr>
            </a:p>
          </p:txBody>
        </p:sp>
        <p:cxnSp>
          <p:nvCxnSpPr>
            <p:cNvPr id="57" name="56 - Ευθύγραμμο βέλος σύνδεσης"/>
            <p:cNvCxnSpPr>
              <a:endCxn id="56" idx="0"/>
            </p:cNvCxnSpPr>
            <p:nvPr/>
          </p:nvCxnSpPr>
          <p:spPr>
            <a:xfrm rot="16200000" flipH="1">
              <a:off x="1811442" y="5004893"/>
              <a:ext cx="422893" cy="282972"/>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63" name="62 - Ομάδα"/>
          <p:cNvGrpSpPr/>
          <p:nvPr/>
        </p:nvGrpSpPr>
        <p:grpSpPr>
          <a:xfrm>
            <a:off x="214282" y="1857364"/>
            <a:ext cx="5143536" cy="3929090"/>
            <a:chOff x="214282" y="1857364"/>
            <a:chExt cx="5143536" cy="3929090"/>
          </a:xfrm>
        </p:grpSpPr>
        <p:grpSp>
          <p:nvGrpSpPr>
            <p:cNvPr id="55" name="54 - Ομάδα"/>
            <p:cNvGrpSpPr/>
            <p:nvPr/>
          </p:nvGrpSpPr>
          <p:grpSpPr>
            <a:xfrm>
              <a:off x="500034" y="1857364"/>
              <a:ext cx="4857784" cy="3143272"/>
              <a:chOff x="857224" y="1857364"/>
              <a:chExt cx="4857784" cy="3143272"/>
            </a:xfrm>
          </p:grpSpPr>
          <p:sp>
            <p:nvSpPr>
              <p:cNvPr id="5" name="4 - Έλλειψη"/>
              <p:cNvSpPr/>
              <p:nvPr/>
            </p:nvSpPr>
            <p:spPr>
              <a:xfrm>
                <a:off x="1714480" y="4500570"/>
                <a:ext cx="614035" cy="50006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 22</a:t>
                </a:r>
                <a:endParaRPr lang="el-GR" sz="1400" dirty="0">
                  <a:solidFill>
                    <a:schemeClr val="tx1"/>
                  </a:solidFill>
                </a:endParaRPr>
              </a:p>
            </p:txBody>
          </p:sp>
          <p:sp>
            <p:nvSpPr>
              <p:cNvPr id="7" name="6 - Έλλειψη"/>
              <p:cNvSpPr/>
              <p:nvPr/>
            </p:nvSpPr>
            <p:spPr>
              <a:xfrm>
                <a:off x="3112007" y="1857364"/>
                <a:ext cx="817051" cy="57150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27</a:t>
                </a:r>
                <a:endParaRPr lang="el-GR" sz="1400" dirty="0">
                  <a:solidFill>
                    <a:schemeClr val="tx1"/>
                  </a:solidFill>
                </a:endParaRPr>
              </a:p>
            </p:txBody>
          </p:sp>
          <p:sp>
            <p:nvSpPr>
              <p:cNvPr id="8" name="7 - Έλλειψη"/>
              <p:cNvSpPr/>
              <p:nvPr/>
            </p:nvSpPr>
            <p:spPr>
              <a:xfrm>
                <a:off x="1214414" y="3714752"/>
                <a:ext cx="614035" cy="425193"/>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20</a:t>
                </a:r>
                <a:endParaRPr lang="el-GR" sz="1400" dirty="0">
                  <a:solidFill>
                    <a:schemeClr val="tx1"/>
                  </a:solidFill>
                </a:endParaRPr>
              </a:p>
            </p:txBody>
          </p:sp>
          <p:sp>
            <p:nvSpPr>
              <p:cNvPr id="9" name="8 - Έλλειψη"/>
              <p:cNvSpPr/>
              <p:nvPr/>
            </p:nvSpPr>
            <p:spPr>
              <a:xfrm>
                <a:off x="2190955" y="2779646"/>
                <a:ext cx="614035" cy="577915"/>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24</a:t>
                </a:r>
                <a:endParaRPr lang="el-GR" sz="1400" dirty="0">
                  <a:solidFill>
                    <a:schemeClr val="tx1"/>
                  </a:solidFill>
                </a:endParaRPr>
              </a:p>
            </p:txBody>
          </p:sp>
          <p:sp>
            <p:nvSpPr>
              <p:cNvPr id="10" name="9 - Έλλειψη"/>
              <p:cNvSpPr/>
              <p:nvPr/>
            </p:nvSpPr>
            <p:spPr>
              <a:xfrm>
                <a:off x="3786182" y="3786190"/>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29</a:t>
                </a:r>
                <a:endParaRPr lang="el-GR" sz="1200" dirty="0">
                  <a:solidFill>
                    <a:schemeClr val="tx1"/>
                  </a:solidFill>
                </a:endParaRPr>
              </a:p>
            </p:txBody>
          </p:sp>
          <p:sp>
            <p:nvSpPr>
              <p:cNvPr id="11" name="10 - Έλλειψη"/>
              <p:cNvSpPr/>
              <p:nvPr/>
            </p:nvSpPr>
            <p:spPr>
              <a:xfrm>
                <a:off x="2857488" y="3857628"/>
                <a:ext cx="614035" cy="425193"/>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26</a:t>
                </a:r>
                <a:endParaRPr lang="el-GR" sz="1400" dirty="0">
                  <a:solidFill>
                    <a:schemeClr val="tx1"/>
                  </a:solidFill>
                </a:endParaRPr>
              </a:p>
            </p:txBody>
          </p:sp>
          <p:sp>
            <p:nvSpPr>
              <p:cNvPr id="12" name="11 - Έλλειψη"/>
              <p:cNvSpPr/>
              <p:nvPr/>
            </p:nvSpPr>
            <p:spPr>
              <a:xfrm>
                <a:off x="857224" y="4500569"/>
                <a:ext cx="614035"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17</a:t>
                </a:r>
                <a:endParaRPr lang="el-GR" sz="1400" dirty="0">
                  <a:solidFill>
                    <a:schemeClr val="tx1"/>
                  </a:solidFill>
                </a:endParaRPr>
              </a:p>
            </p:txBody>
          </p:sp>
          <p:cxnSp>
            <p:nvCxnSpPr>
              <p:cNvPr id="13" name="12 - Ευθύγραμμο βέλος σύνδεσης"/>
              <p:cNvCxnSpPr>
                <a:stCxn id="7" idx="3"/>
                <a:endCxn id="9" idx="7"/>
              </p:cNvCxnSpPr>
              <p:nvPr/>
            </p:nvCxnSpPr>
            <p:spPr>
              <a:xfrm rot="5400000">
                <a:off x="2713811" y="2346429"/>
                <a:ext cx="519107" cy="5165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13 - Ευθύγραμμο βέλος σύνδεσης"/>
              <p:cNvCxnSpPr>
                <a:stCxn id="9" idx="3"/>
                <a:endCxn id="8" idx="7"/>
              </p:cNvCxnSpPr>
              <p:nvPr/>
            </p:nvCxnSpPr>
            <p:spPr>
              <a:xfrm rot="5400000">
                <a:off x="1757656" y="3253797"/>
                <a:ext cx="504093" cy="5423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14 - Ευθύγραμμο βέλος σύνδεσης"/>
              <p:cNvCxnSpPr>
                <a:stCxn id="19" idx="3"/>
                <a:endCxn id="10" idx="0"/>
              </p:cNvCxnSpPr>
              <p:nvPr/>
            </p:nvCxnSpPr>
            <p:spPr>
              <a:xfrm rot="5400000">
                <a:off x="4022959" y="3407821"/>
                <a:ext cx="427344" cy="3293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15 - Ευθύγραμμο βέλος σύνδεσης"/>
              <p:cNvCxnSpPr>
                <a:stCxn id="8" idx="5"/>
                <a:endCxn id="5" idx="0"/>
              </p:cNvCxnSpPr>
              <p:nvPr/>
            </p:nvCxnSpPr>
            <p:spPr>
              <a:xfrm rot="16200000" flipH="1">
                <a:off x="1668566" y="4147637"/>
                <a:ext cx="422893" cy="2829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16 - Ευθύγραμμο βέλος σύνδεσης"/>
              <p:cNvCxnSpPr>
                <a:stCxn id="9" idx="5"/>
                <a:endCxn id="11" idx="0"/>
              </p:cNvCxnSpPr>
              <p:nvPr/>
            </p:nvCxnSpPr>
            <p:spPr>
              <a:xfrm rot="16200000" flipH="1">
                <a:off x="2647436" y="3340557"/>
                <a:ext cx="584701" cy="44943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17 - Ευθύγραμμο βέλος σύνδεσης"/>
              <p:cNvCxnSpPr>
                <a:stCxn id="7" idx="5"/>
                <a:endCxn id="19" idx="0"/>
              </p:cNvCxnSpPr>
              <p:nvPr/>
            </p:nvCxnSpPr>
            <p:spPr>
              <a:xfrm rot="16200000" flipH="1">
                <a:off x="3952400" y="2202176"/>
                <a:ext cx="583760" cy="86975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18 - Έλλειψη"/>
              <p:cNvSpPr/>
              <p:nvPr/>
            </p:nvSpPr>
            <p:spPr>
              <a:xfrm>
                <a:off x="4286248" y="2928933"/>
                <a:ext cx="785818" cy="50367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31</a:t>
                </a:r>
                <a:endParaRPr lang="el-GR" sz="1200" dirty="0">
                  <a:solidFill>
                    <a:schemeClr val="tx1"/>
                  </a:solidFill>
                </a:endParaRPr>
              </a:p>
            </p:txBody>
          </p:sp>
          <p:cxnSp>
            <p:nvCxnSpPr>
              <p:cNvPr id="20" name="19 - Ευθύγραμμο βέλος σύνδεσης"/>
              <p:cNvCxnSpPr/>
              <p:nvPr/>
            </p:nvCxnSpPr>
            <p:spPr>
              <a:xfrm rot="5400000">
                <a:off x="1099567" y="4186789"/>
                <a:ext cx="348523" cy="2617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20 - Έλλειψη"/>
              <p:cNvSpPr/>
              <p:nvPr/>
            </p:nvSpPr>
            <p:spPr>
              <a:xfrm>
                <a:off x="5072066" y="3786189"/>
                <a:ext cx="642942"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33</a:t>
                </a:r>
                <a:endParaRPr lang="el-GR" sz="1200" dirty="0">
                  <a:solidFill>
                    <a:schemeClr val="tx1"/>
                  </a:solidFill>
                </a:endParaRPr>
              </a:p>
            </p:txBody>
          </p:sp>
          <p:cxnSp>
            <p:nvCxnSpPr>
              <p:cNvPr id="22" name="21 - Ευθύγραμμο βέλος σύνδεσης"/>
              <p:cNvCxnSpPr>
                <a:stCxn id="19" idx="5"/>
                <a:endCxn id="21" idx="0"/>
              </p:cNvCxnSpPr>
              <p:nvPr/>
            </p:nvCxnSpPr>
            <p:spPr>
              <a:xfrm rot="16200000" flipH="1">
                <a:off x="4961590" y="3354241"/>
                <a:ext cx="427343" cy="4365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22 - Έλλειψη"/>
              <p:cNvSpPr/>
              <p:nvPr/>
            </p:nvSpPr>
            <p:spPr>
              <a:xfrm>
                <a:off x="4429124" y="457200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30</a:t>
                </a:r>
                <a:endParaRPr lang="el-GR" sz="1200" dirty="0">
                  <a:solidFill>
                    <a:schemeClr val="tx1"/>
                  </a:solidFill>
                </a:endParaRPr>
              </a:p>
            </p:txBody>
          </p:sp>
          <p:sp>
            <p:nvSpPr>
              <p:cNvPr id="26" name="25 - Έλλειψη"/>
              <p:cNvSpPr/>
              <p:nvPr/>
            </p:nvSpPr>
            <p:spPr>
              <a:xfrm>
                <a:off x="2500298" y="457200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25</a:t>
                </a:r>
                <a:endParaRPr lang="el-GR" sz="1200" dirty="0">
                  <a:solidFill>
                    <a:schemeClr val="tx1"/>
                  </a:solidFill>
                </a:endParaRPr>
              </a:p>
            </p:txBody>
          </p:sp>
          <p:cxnSp>
            <p:nvCxnSpPr>
              <p:cNvPr id="32" name="31 - Ευθύγραμμο βέλος σύνδεσης"/>
              <p:cNvCxnSpPr/>
              <p:nvPr/>
            </p:nvCxnSpPr>
            <p:spPr>
              <a:xfrm rot="5400000">
                <a:off x="2742641" y="4258227"/>
                <a:ext cx="348523" cy="2617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51 - Ευθύγραμμο βέλος σύνδεσης"/>
              <p:cNvCxnSpPr/>
              <p:nvPr/>
            </p:nvCxnSpPr>
            <p:spPr>
              <a:xfrm rot="16200000" flipH="1">
                <a:off x="4144850" y="4284780"/>
                <a:ext cx="422893" cy="2829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60" name="59 - Έλλειψη"/>
            <p:cNvSpPr/>
            <p:nvPr/>
          </p:nvSpPr>
          <p:spPr>
            <a:xfrm>
              <a:off x="214282" y="5357826"/>
              <a:ext cx="614035"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13</a:t>
              </a:r>
              <a:endParaRPr lang="el-GR" sz="1400" dirty="0">
                <a:solidFill>
                  <a:schemeClr val="tx1"/>
                </a:solidFill>
              </a:endParaRPr>
            </a:p>
          </p:txBody>
        </p:sp>
        <p:cxnSp>
          <p:nvCxnSpPr>
            <p:cNvPr id="61" name="60 - Ευθύγραμμο βέλος σύνδεσης"/>
            <p:cNvCxnSpPr/>
            <p:nvPr/>
          </p:nvCxnSpPr>
          <p:spPr>
            <a:xfrm rot="5400000">
              <a:off x="345134" y="5012660"/>
              <a:ext cx="428630" cy="2617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4"/>
                                        </p:tgtEl>
                                        <p:attrNameLst>
                                          <p:attrName>style.visibility</p:attrName>
                                        </p:attrNameLst>
                                      </p:cBhvr>
                                      <p:to>
                                        <p:strVal val="visible"/>
                                      </p:to>
                                    </p:set>
                                    <p:anim calcmode="lin" valueType="num">
                                      <p:cBhvr additive="base">
                                        <p:cTn id="13" dur="500" fill="hold"/>
                                        <p:tgtEl>
                                          <p:spTgt spid="54"/>
                                        </p:tgtEl>
                                        <p:attrNameLst>
                                          <p:attrName>ppt_x</p:attrName>
                                        </p:attrNameLst>
                                      </p:cBhvr>
                                      <p:tavLst>
                                        <p:tav tm="0">
                                          <p:val>
                                            <p:strVal val="#ppt_x"/>
                                          </p:val>
                                        </p:tav>
                                        <p:tav tm="100000">
                                          <p:val>
                                            <p:strVal val="#ppt_x"/>
                                          </p:val>
                                        </p:tav>
                                      </p:tavLst>
                                    </p:anim>
                                    <p:anim calcmode="lin" valueType="num">
                                      <p:cBhvr additive="base">
                                        <p:cTn id="14" dur="500" fill="hold"/>
                                        <p:tgtEl>
                                          <p:spTgt spid="5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3"/>
                                        </p:tgtEl>
                                        <p:attrNameLst>
                                          <p:attrName>style.visibility</p:attrName>
                                        </p:attrNameLst>
                                      </p:cBhvr>
                                      <p:to>
                                        <p:strVal val="visible"/>
                                      </p:to>
                                    </p:set>
                                    <p:anim calcmode="lin" valueType="num">
                                      <p:cBhvr additive="base">
                                        <p:cTn id="19" dur="500" fill="hold"/>
                                        <p:tgtEl>
                                          <p:spTgt spid="63"/>
                                        </p:tgtEl>
                                        <p:attrNameLst>
                                          <p:attrName>ppt_x</p:attrName>
                                        </p:attrNameLst>
                                      </p:cBhvr>
                                      <p:tavLst>
                                        <p:tav tm="0">
                                          <p:val>
                                            <p:strVal val="#ppt_x"/>
                                          </p:val>
                                        </p:tav>
                                        <p:tav tm="100000">
                                          <p:val>
                                            <p:strVal val="#ppt_x"/>
                                          </p:val>
                                        </p:tav>
                                      </p:tavLst>
                                    </p:anim>
                                    <p:anim calcmode="lin" valueType="num">
                                      <p:cBhvr additive="base">
                                        <p:cTn id="20" dur="500" fill="hold"/>
                                        <p:tgtEl>
                                          <p:spTgt spid="6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9"/>
                                        </p:tgtEl>
                                        <p:attrNameLst>
                                          <p:attrName>style.visibility</p:attrName>
                                        </p:attrNameLst>
                                      </p:cBhvr>
                                      <p:to>
                                        <p:strVal val="visible"/>
                                      </p:to>
                                    </p:set>
                                    <p:anim calcmode="lin" valueType="num">
                                      <p:cBhvr additive="base">
                                        <p:cTn id="25" dur="500" fill="hold"/>
                                        <p:tgtEl>
                                          <p:spTgt spid="59"/>
                                        </p:tgtEl>
                                        <p:attrNameLst>
                                          <p:attrName>ppt_x</p:attrName>
                                        </p:attrNameLst>
                                      </p:cBhvr>
                                      <p:tavLst>
                                        <p:tav tm="0">
                                          <p:val>
                                            <p:strVal val="#ppt_x"/>
                                          </p:val>
                                        </p:tav>
                                        <p:tav tm="100000">
                                          <p:val>
                                            <p:strVal val="#ppt_x"/>
                                          </p:val>
                                        </p:tav>
                                      </p:tavLst>
                                    </p:anim>
                                    <p:anim calcmode="lin" valueType="num">
                                      <p:cBhvr additive="base">
                                        <p:cTn id="26" dur="500" fill="hold"/>
                                        <p:tgtEl>
                                          <p:spTgt spid="5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4"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28 - TextBox"/>
          <p:cNvSpPr txBox="1"/>
          <p:nvPr/>
        </p:nvSpPr>
        <p:spPr>
          <a:xfrm>
            <a:off x="4643438" y="1500174"/>
            <a:ext cx="4357718" cy="369332"/>
          </a:xfrm>
          <a:prstGeom prst="rect">
            <a:avLst/>
          </a:prstGeom>
          <a:noFill/>
        </p:spPr>
        <p:txBody>
          <a:bodyPr wrap="square" rtlCol="0">
            <a:spAutoFit/>
          </a:bodyPr>
          <a:lstStyle/>
          <a:p>
            <a:r>
              <a:rPr lang="el-GR" dirty="0" smtClean="0">
                <a:solidFill>
                  <a:srgbClr val="FF0000"/>
                </a:solidFill>
              </a:rPr>
              <a:t>Β) </a:t>
            </a:r>
            <a:r>
              <a:rPr lang="el-GR" dirty="0" smtClean="0"/>
              <a:t>Εισαγωγή του αριθμού 21 σε νέο κόμβο.</a:t>
            </a:r>
            <a:endParaRPr lang="el-GR" dirty="0"/>
          </a:p>
        </p:txBody>
      </p:sp>
      <p:sp>
        <p:nvSpPr>
          <p:cNvPr id="30" name="1 - Τίτλος"/>
          <p:cNvSpPr>
            <a:spLocks noGrp="1"/>
          </p:cNvSpPr>
          <p:nvPr>
            <p:ph type="title"/>
          </p:nvPr>
        </p:nvSpPr>
        <p:spPr/>
        <p:txBody>
          <a:bodyPr>
            <a:normAutofit/>
          </a:bodyPr>
          <a:lstStyle/>
          <a:p>
            <a:r>
              <a:rPr lang="el-GR" sz="1800" dirty="0" smtClean="0"/>
              <a:t>Ποια είναι η τελική μορφή του δένδρου σε κάθε ερώτημα ώστε να παραμένει δυαδικό δένδρο αναζήτησης</a:t>
            </a:r>
            <a:endParaRPr lang="el-GR" sz="1800" dirty="0"/>
          </a:p>
        </p:txBody>
      </p:sp>
      <p:grpSp>
        <p:nvGrpSpPr>
          <p:cNvPr id="37" name="36 - Ομάδα"/>
          <p:cNvGrpSpPr/>
          <p:nvPr/>
        </p:nvGrpSpPr>
        <p:grpSpPr>
          <a:xfrm>
            <a:off x="1000100" y="4929198"/>
            <a:ext cx="571504" cy="857256"/>
            <a:chOff x="1000100" y="4929198"/>
            <a:chExt cx="571504" cy="857256"/>
          </a:xfrm>
        </p:grpSpPr>
        <p:sp>
          <p:nvSpPr>
            <p:cNvPr id="31" name="30 - Έλλειψη"/>
            <p:cNvSpPr/>
            <p:nvPr/>
          </p:nvSpPr>
          <p:spPr>
            <a:xfrm>
              <a:off x="1000100" y="5357826"/>
              <a:ext cx="571504" cy="428628"/>
            </a:xfrm>
            <a:prstGeom prst="ellipse">
              <a:avLst/>
            </a:prstGeom>
            <a:solidFill>
              <a:schemeClr val="bg2">
                <a:lumMod val="9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21</a:t>
              </a:r>
              <a:endParaRPr lang="el-GR" sz="1200" dirty="0">
                <a:solidFill>
                  <a:schemeClr val="tx1"/>
                </a:solidFill>
              </a:endParaRPr>
            </a:p>
          </p:txBody>
        </p:sp>
        <p:cxnSp>
          <p:nvCxnSpPr>
            <p:cNvPr id="32" name="31 - Ευθύγραμμο βέλος σύνδεσης"/>
            <p:cNvCxnSpPr>
              <a:endCxn id="31" idx="0"/>
            </p:cNvCxnSpPr>
            <p:nvPr/>
          </p:nvCxnSpPr>
          <p:spPr>
            <a:xfrm rot="5400000">
              <a:off x="1166672" y="5048378"/>
              <a:ext cx="428628" cy="190268"/>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40" name="39 - Ομάδα"/>
          <p:cNvGrpSpPr/>
          <p:nvPr/>
        </p:nvGrpSpPr>
        <p:grpSpPr>
          <a:xfrm>
            <a:off x="214282" y="1857364"/>
            <a:ext cx="5143536" cy="3929090"/>
            <a:chOff x="214282" y="1857364"/>
            <a:chExt cx="5143536" cy="3929090"/>
          </a:xfrm>
        </p:grpSpPr>
        <p:grpSp>
          <p:nvGrpSpPr>
            <p:cNvPr id="36" name="35 - Ομάδα"/>
            <p:cNvGrpSpPr/>
            <p:nvPr/>
          </p:nvGrpSpPr>
          <p:grpSpPr>
            <a:xfrm>
              <a:off x="500034" y="1857364"/>
              <a:ext cx="4857784" cy="3929090"/>
              <a:chOff x="500034" y="1857364"/>
              <a:chExt cx="4857784" cy="3929090"/>
            </a:xfrm>
          </p:grpSpPr>
          <p:grpSp>
            <p:nvGrpSpPr>
              <p:cNvPr id="5" name="54 - Ομάδα"/>
              <p:cNvGrpSpPr/>
              <p:nvPr/>
            </p:nvGrpSpPr>
            <p:grpSpPr>
              <a:xfrm>
                <a:off x="500034" y="1857364"/>
                <a:ext cx="4857784" cy="3143272"/>
                <a:chOff x="857224" y="1857364"/>
                <a:chExt cx="4857784" cy="3143272"/>
              </a:xfrm>
            </p:grpSpPr>
            <p:sp>
              <p:nvSpPr>
                <p:cNvPr id="8" name="7 - Έλλειψη"/>
                <p:cNvSpPr/>
                <p:nvPr/>
              </p:nvSpPr>
              <p:spPr>
                <a:xfrm>
                  <a:off x="1714480" y="4500570"/>
                  <a:ext cx="614035" cy="50006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 22</a:t>
                  </a:r>
                  <a:endParaRPr lang="el-GR" sz="1400" dirty="0">
                    <a:solidFill>
                      <a:schemeClr val="tx1"/>
                    </a:solidFill>
                  </a:endParaRPr>
                </a:p>
              </p:txBody>
            </p:sp>
            <p:sp>
              <p:nvSpPr>
                <p:cNvPr id="9" name="8 - Έλλειψη"/>
                <p:cNvSpPr/>
                <p:nvPr/>
              </p:nvSpPr>
              <p:spPr>
                <a:xfrm>
                  <a:off x="3112007" y="1857364"/>
                  <a:ext cx="817051" cy="57150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27</a:t>
                  </a:r>
                  <a:endParaRPr lang="el-GR" sz="1400" dirty="0">
                    <a:solidFill>
                      <a:schemeClr val="tx1"/>
                    </a:solidFill>
                  </a:endParaRPr>
                </a:p>
              </p:txBody>
            </p:sp>
            <p:sp>
              <p:nvSpPr>
                <p:cNvPr id="10" name="9 - Έλλειψη"/>
                <p:cNvSpPr/>
                <p:nvPr/>
              </p:nvSpPr>
              <p:spPr>
                <a:xfrm>
                  <a:off x="1214414" y="3714752"/>
                  <a:ext cx="614035" cy="425193"/>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20</a:t>
                  </a:r>
                  <a:endParaRPr lang="el-GR" sz="1400" dirty="0">
                    <a:solidFill>
                      <a:schemeClr val="tx1"/>
                    </a:solidFill>
                  </a:endParaRPr>
                </a:p>
              </p:txBody>
            </p:sp>
            <p:sp>
              <p:nvSpPr>
                <p:cNvPr id="11" name="10 - Έλλειψη"/>
                <p:cNvSpPr/>
                <p:nvPr/>
              </p:nvSpPr>
              <p:spPr>
                <a:xfrm>
                  <a:off x="2190955" y="2779646"/>
                  <a:ext cx="614035" cy="577915"/>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24</a:t>
                  </a:r>
                  <a:endParaRPr lang="el-GR" sz="1400" dirty="0">
                    <a:solidFill>
                      <a:schemeClr val="tx1"/>
                    </a:solidFill>
                  </a:endParaRPr>
                </a:p>
              </p:txBody>
            </p:sp>
            <p:sp>
              <p:nvSpPr>
                <p:cNvPr id="12" name="11 - Έλλειψη"/>
                <p:cNvSpPr/>
                <p:nvPr/>
              </p:nvSpPr>
              <p:spPr>
                <a:xfrm>
                  <a:off x="3786182" y="3786190"/>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29</a:t>
                  </a:r>
                  <a:endParaRPr lang="el-GR" sz="1200" dirty="0">
                    <a:solidFill>
                      <a:schemeClr val="tx1"/>
                    </a:solidFill>
                  </a:endParaRPr>
                </a:p>
              </p:txBody>
            </p:sp>
            <p:sp>
              <p:nvSpPr>
                <p:cNvPr id="13" name="12 - Έλλειψη"/>
                <p:cNvSpPr/>
                <p:nvPr/>
              </p:nvSpPr>
              <p:spPr>
                <a:xfrm>
                  <a:off x="2857488" y="3857628"/>
                  <a:ext cx="614035" cy="425193"/>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26</a:t>
                  </a:r>
                  <a:endParaRPr lang="el-GR" sz="1400" dirty="0">
                    <a:solidFill>
                      <a:schemeClr val="tx1"/>
                    </a:solidFill>
                  </a:endParaRPr>
                </a:p>
              </p:txBody>
            </p:sp>
            <p:sp>
              <p:nvSpPr>
                <p:cNvPr id="14" name="13 - Έλλειψη"/>
                <p:cNvSpPr/>
                <p:nvPr/>
              </p:nvSpPr>
              <p:spPr>
                <a:xfrm>
                  <a:off x="857224" y="4500569"/>
                  <a:ext cx="614035"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17</a:t>
                  </a:r>
                  <a:endParaRPr lang="el-GR" sz="1400" dirty="0">
                    <a:solidFill>
                      <a:schemeClr val="tx1"/>
                    </a:solidFill>
                  </a:endParaRPr>
                </a:p>
              </p:txBody>
            </p:sp>
            <p:cxnSp>
              <p:nvCxnSpPr>
                <p:cNvPr id="15" name="14 - Ευθύγραμμο βέλος σύνδεσης"/>
                <p:cNvCxnSpPr>
                  <a:stCxn id="9" idx="3"/>
                  <a:endCxn id="11" idx="7"/>
                </p:cNvCxnSpPr>
                <p:nvPr/>
              </p:nvCxnSpPr>
              <p:spPr>
                <a:xfrm rot="5400000">
                  <a:off x="2713811" y="2346429"/>
                  <a:ext cx="519107" cy="5165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15 - Ευθύγραμμο βέλος σύνδεσης"/>
                <p:cNvCxnSpPr>
                  <a:stCxn id="11" idx="3"/>
                  <a:endCxn id="10" idx="7"/>
                </p:cNvCxnSpPr>
                <p:nvPr/>
              </p:nvCxnSpPr>
              <p:spPr>
                <a:xfrm rot="5400000">
                  <a:off x="1757656" y="3253797"/>
                  <a:ext cx="504093" cy="5423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16 - Ευθύγραμμο βέλος σύνδεσης"/>
                <p:cNvCxnSpPr>
                  <a:stCxn id="21" idx="3"/>
                  <a:endCxn id="12" idx="0"/>
                </p:cNvCxnSpPr>
                <p:nvPr/>
              </p:nvCxnSpPr>
              <p:spPr>
                <a:xfrm rot="5400000">
                  <a:off x="4022959" y="3407821"/>
                  <a:ext cx="427344" cy="3293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17 - Ευθύγραμμο βέλος σύνδεσης"/>
                <p:cNvCxnSpPr>
                  <a:stCxn id="10" idx="5"/>
                  <a:endCxn id="8" idx="0"/>
                </p:cNvCxnSpPr>
                <p:nvPr/>
              </p:nvCxnSpPr>
              <p:spPr>
                <a:xfrm rot="16200000" flipH="1">
                  <a:off x="1668566" y="4147637"/>
                  <a:ext cx="422893" cy="2829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18 - Ευθύγραμμο βέλος σύνδεσης"/>
                <p:cNvCxnSpPr>
                  <a:stCxn id="11" idx="5"/>
                  <a:endCxn id="13" idx="0"/>
                </p:cNvCxnSpPr>
                <p:nvPr/>
              </p:nvCxnSpPr>
              <p:spPr>
                <a:xfrm rot="16200000" flipH="1">
                  <a:off x="2647436" y="3340557"/>
                  <a:ext cx="584701" cy="44943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19 - Ευθύγραμμο βέλος σύνδεσης"/>
                <p:cNvCxnSpPr>
                  <a:stCxn id="9" idx="5"/>
                  <a:endCxn id="21" idx="0"/>
                </p:cNvCxnSpPr>
                <p:nvPr/>
              </p:nvCxnSpPr>
              <p:spPr>
                <a:xfrm rot="16200000" flipH="1">
                  <a:off x="3952400" y="2202176"/>
                  <a:ext cx="583760" cy="86975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20 - Έλλειψη"/>
                <p:cNvSpPr/>
                <p:nvPr/>
              </p:nvSpPr>
              <p:spPr>
                <a:xfrm>
                  <a:off x="4286248" y="2928933"/>
                  <a:ext cx="785818" cy="50367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31</a:t>
                  </a:r>
                  <a:endParaRPr lang="el-GR" sz="1200" dirty="0">
                    <a:solidFill>
                      <a:schemeClr val="tx1"/>
                    </a:solidFill>
                  </a:endParaRPr>
                </a:p>
              </p:txBody>
            </p:sp>
            <p:cxnSp>
              <p:nvCxnSpPr>
                <p:cNvPr id="22" name="21 - Ευθύγραμμο βέλος σύνδεσης"/>
                <p:cNvCxnSpPr/>
                <p:nvPr/>
              </p:nvCxnSpPr>
              <p:spPr>
                <a:xfrm rot="5400000">
                  <a:off x="1099567" y="4186789"/>
                  <a:ext cx="348523" cy="2617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22 - Έλλειψη"/>
                <p:cNvSpPr/>
                <p:nvPr/>
              </p:nvSpPr>
              <p:spPr>
                <a:xfrm>
                  <a:off x="5072066" y="3786189"/>
                  <a:ext cx="642942"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33</a:t>
                  </a:r>
                  <a:endParaRPr lang="el-GR" sz="1200" dirty="0">
                    <a:solidFill>
                      <a:schemeClr val="tx1"/>
                    </a:solidFill>
                  </a:endParaRPr>
                </a:p>
              </p:txBody>
            </p:sp>
            <p:cxnSp>
              <p:nvCxnSpPr>
                <p:cNvPr id="24" name="23 - Ευθύγραμμο βέλος σύνδεσης"/>
                <p:cNvCxnSpPr>
                  <a:stCxn id="21" idx="5"/>
                  <a:endCxn id="23" idx="0"/>
                </p:cNvCxnSpPr>
                <p:nvPr/>
              </p:nvCxnSpPr>
              <p:spPr>
                <a:xfrm rot="16200000" flipH="1">
                  <a:off x="4961590" y="3354241"/>
                  <a:ext cx="427343" cy="4365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24 - Έλλειψη"/>
                <p:cNvSpPr/>
                <p:nvPr/>
              </p:nvSpPr>
              <p:spPr>
                <a:xfrm>
                  <a:off x="4429124" y="457200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30</a:t>
                  </a:r>
                  <a:endParaRPr lang="el-GR" sz="1200" dirty="0">
                    <a:solidFill>
                      <a:schemeClr val="tx1"/>
                    </a:solidFill>
                  </a:endParaRPr>
                </a:p>
              </p:txBody>
            </p:sp>
            <p:sp>
              <p:nvSpPr>
                <p:cNvPr id="26" name="25 - Έλλειψη"/>
                <p:cNvSpPr/>
                <p:nvPr/>
              </p:nvSpPr>
              <p:spPr>
                <a:xfrm>
                  <a:off x="2500298" y="457200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25</a:t>
                  </a:r>
                  <a:endParaRPr lang="el-GR" sz="1200" dirty="0">
                    <a:solidFill>
                      <a:schemeClr val="tx1"/>
                    </a:solidFill>
                  </a:endParaRPr>
                </a:p>
              </p:txBody>
            </p:sp>
            <p:cxnSp>
              <p:nvCxnSpPr>
                <p:cNvPr id="27" name="26 - Ευθύγραμμο βέλος σύνδεσης"/>
                <p:cNvCxnSpPr/>
                <p:nvPr/>
              </p:nvCxnSpPr>
              <p:spPr>
                <a:xfrm rot="5400000">
                  <a:off x="2742641" y="4258227"/>
                  <a:ext cx="348523" cy="2617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27 - Ευθύγραμμο βέλος σύνδεσης"/>
                <p:cNvCxnSpPr/>
                <p:nvPr/>
              </p:nvCxnSpPr>
              <p:spPr>
                <a:xfrm rot="16200000" flipH="1">
                  <a:off x="4144850" y="4284780"/>
                  <a:ext cx="422893" cy="2829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6" name="5 - Έλλειψη"/>
              <p:cNvSpPr/>
              <p:nvPr/>
            </p:nvSpPr>
            <p:spPr>
              <a:xfrm>
                <a:off x="1857356" y="5357826"/>
                <a:ext cx="614035"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 23</a:t>
                </a:r>
                <a:endParaRPr lang="el-GR" sz="1400" dirty="0">
                  <a:solidFill>
                    <a:schemeClr val="tx1"/>
                  </a:solidFill>
                </a:endParaRPr>
              </a:p>
            </p:txBody>
          </p:sp>
          <p:cxnSp>
            <p:nvCxnSpPr>
              <p:cNvPr id="7" name="6 - Ευθύγραμμο βέλος σύνδεσης"/>
              <p:cNvCxnSpPr>
                <a:endCxn id="6" idx="0"/>
              </p:cNvCxnSpPr>
              <p:nvPr/>
            </p:nvCxnSpPr>
            <p:spPr>
              <a:xfrm rot="16200000" flipH="1">
                <a:off x="1811441" y="5004893"/>
                <a:ext cx="422894" cy="2829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38" name="37 - Έλλειψη"/>
            <p:cNvSpPr/>
            <p:nvPr/>
          </p:nvSpPr>
          <p:spPr>
            <a:xfrm>
              <a:off x="214282" y="5357826"/>
              <a:ext cx="614035"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13</a:t>
              </a:r>
              <a:endParaRPr lang="el-GR" sz="1400" dirty="0">
                <a:solidFill>
                  <a:schemeClr val="tx1"/>
                </a:solidFill>
              </a:endParaRPr>
            </a:p>
          </p:txBody>
        </p:sp>
        <p:cxnSp>
          <p:nvCxnSpPr>
            <p:cNvPr id="39" name="38 - Ευθύγραμμο βέλος σύνδεσης"/>
            <p:cNvCxnSpPr/>
            <p:nvPr/>
          </p:nvCxnSpPr>
          <p:spPr>
            <a:xfrm rot="5400000">
              <a:off x="345134" y="5012660"/>
              <a:ext cx="428630" cy="2617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additive="base">
                                        <p:cTn id="7" dur="500" fill="hold"/>
                                        <p:tgtEl>
                                          <p:spTgt spid="30"/>
                                        </p:tgtEl>
                                        <p:attrNameLst>
                                          <p:attrName>ppt_x</p:attrName>
                                        </p:attrNameLst>
                                      </p:cBhvr>
                                      <p:tavLst>
                                        <p:tav tm="0">
                                          <p:val>
                                            <p:strVal val="#ppt_x"/>
                                          </p:val>
                                        </p:tav>
                                        <p:tav tm="100000">
                                          <p:val>
                                            <p:strVal val="#ppt_x"/>
                                          </p:val>
                                        </p:tav>
                                      </p:tavLst>
                                    </p:anim>
                                    <p:anim calcmode="lin" valueType="num">
                                      <p:cBhvr additive="base">
                                        <p:cTn id="8"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9"/>
                                        </p:tgtEl>
                                        <p:attrNameLst>
                                          <p:attrName>style.visibility</p:attrName>
                                        </p:attrNameLst>
                                      </p:cBhvr>
                                      <p:to>
                                        <p:strVal val="visible"/>
                                      </p:to>
                                    </p:set>
                                    <p:anim calcmode="lin" valueType="num">
                                      <p:cBhvr additive="base">
                                        <p:cTn id="13" dur="500" fill="hold"/>
                                        <p:tgtEl>
                                          <p:spTgt spid="29"/>
                                        </p:tgtEl>
                                        <p:attrNameLst>
                                          <p:attrName>ppt_x</p:attrName>
                                        </p:attrNameLst>
                                      </p:cBhvr>
                                      <p:tavLst>
                                        <p:tav tm="0">
                                          <p:val>
                                            <p:strVal val="#ppt_x"/>
                                          </p:val>
                                        </p:tav>
                                        <p:tav tm="100000">
                                          <p:val>
                                            <p:strVal val="#ppt_x"/>
                                          </p:val>
                                        </p:tav>
                                      </p:tavLst>
                                    </p:anim>
                                    <p:anim calcmode="lin" valueType="num">
                                      <p:cBhvr additive="base">
                                        <p:cTn id="1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0"/>
                                        </p:tgtEl>
                                        <p:attrNameLst>
                                          <p:attrName>style.visibility</p:attrName>
                                        </p:attrNameLst>
                                      </p:cBhvr>
                                      <p:to>
                                        <p:strVal val="visible"/>
                                      </p:to>
                                    </p:set>
                                    <p:anim calcmode="lin" valueType="num">
                                      <p:cBhvr additive="base">
                                        <p:cTn id="19" dur="500" fill="hold"/>
                                        <p:tgtEl>
                                          <p:spTgt spid="40"/>
                                        </p:tgtEl>
                                        <p:attrNameLst>
                                          <p:attrName>ppt_x</p:attrName>
                                        </p:attrNameLst>
                                      </p:cBhvr>
                                      <p:tavLst>
                                        <p:tav tm="0">
                                          <p:val>
                                            <p:strVal val="#ppt_x"/>
                                          </p:val>
                                        </p:tav>
                                        <p:tav tm="100000">
                                          <p:val>
                                            <p:strVal val="#ppt_x"/>
                                          </p:val>
                                        </p:tav>
                                      </p:tavLst>
                                    </p:anim>
                                    <p:anim calcmode="lin" valueType="num">
                                      <p:cBhvr additive="base">
                                        <p:cTn id="20"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7"/>
                                        </p:tgtEl>
                                        <p:attrNameLst>
                                          <p:attrName>style.visibility</p:attrName>
                                        </p:attrNameLst>
                                      </p:cBhvr>
                                      <p:to>
                                        <p:strVal val="visible"/>
                                      </p:to>
                                    </p:set>
                                    <p:anim calcmode="lin" valueType="num">
                                      <p:cBhvr additive="base">
                                        <p:cTn id="25" dur="500" fill="hold"/>
                                        <p:tgtEl>
                                          <p:spTgt spid="37"/>
                                        </p:tgtEl>
                                        <p:attrNameLst>
                                          <p:attrName>ppt_x</p:attrName>
                                        </p:attrNameLst>
                                      </p:cBhvr>
                                      <p:tavLst>
                                        <p:tav tm="0">
                                          <p:val>
                                            <p:strVal val="#ppt_x"/>
                                          </p:val>
                                        </p:tav>
                                        <p:tav tm="100000">
                                          <p:val>
                                            <p:strVal val="#ppt_x"/>
                                          </p:val>
                                        </p:tav>
                                      </p:tavLst>
                                    </p:anim>
                                    <p:anim calcmode="lin" valueType="num">
                                      <p:cBhvr additive="base">
                                        <p:cTn id="26"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4 - Ομάδα"/>
          <p:cNvGrpSpPr/>
          <p:nvPr/>
        </p:nvGrpSpPr>
        <p:grpSpPr>
          <a:xfrm>
            <a:off x="500034" y="1857364"/>
            <a:ext cx="4857784" cy="3929090"/>
            <a:chOff x="500034" y="1857364"/>
            <a:chExt cx="4857784" cy="3929090"/>
          </a:xfrm>
        </p:grpSpPr>
        <p:grpSp>
          <p:nvGrpSpPr>
            <p:cNvPr id="6" name="3 - Ομάδα"/>
            <p:cNvGrpSpPr/>
            <p:nvPr/>
          </p:nvGrpSpPr>
          <p:grpSpPr>
            <a:xfrm>
              <a:off x="500034" y="1857364"/>
              <a:ext cx="4857784" cy="3929090"/>
              <a:chOff x="500034" y="1857364"/>
              <a:chExt cx="4857784" cy="3929090"/>
            </a:xfrm>
          </p:grpSpPr>
          <p:grpSp>
            <p:nvGrpSpPr>
              <p:cNvPr id="9" name="54 - Ομάδα"/>
              <p:cNvGrpSpPr/>
              <p:nvPr/>
            </p:nvGrpSpPr>
            <p:grpSpPr>
              <a:xfrm>
                <a:off x="500034" y="1857364"/>
                <a:ext cx="4857784" cy="3143272"/>
                <a:chOff x="857224" y="1857364"/>
                <a:chExt cx="4857784" cy="3143272"/>
              </a:xfrm>
            </p:grpSpPr>
            <p:sp>
              <p:nvSpPr>
                <p:cNvPr id="12" name="11 - Έλλειψη"/>
                <p:cNvSpPr/>
                <p:nvPr/>
              </p:nvSpPr>
              <p:spPr>
                <a:xfrm>
                  <a:off x="1714480" y="4500570"/>
                  <a:ext cx="614035" cy="50006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 22</a:t>
                  </a:r>
                  <a:endParaRPr lang="el-GR" sz="1400" dirty="0">
                    <a:solidFill>
                      <a:schemeClr val="tx1"/>
                    </a:solidFill>
                  </a:endParaRPr>
                </a:p>
              </p:txBody>
            </p:sp>
            <p:sp>
              <p:nvSpPr>
                <p:cNvPr id="13" name="12 - Έλλειψη"/>
                <p:cNvSpPr/>
                <p:nvPr/>
              </p:nvSpPr>
              <p:spPr>
                <a:xfrm>
                  <a:off x="3112007" y="1857364"/>
                  <a:ext cx="817051" cy="57150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27</a:t>
                  </a:r>
                  <a:endParaRPr lang="el-GR" sz="1400" dirty="0">
                    <a:solidFill>
                      <a:schemeClr val="tx1"/>
                    </a:solidFill>
                  </a:endParaRPr>
                </a:p>
              </p:txBody>
            </p:sp>
            <p:sp>
              <p:nvSpPr>
                <p:cNvPr id="14" name="13 - Έλλειψη"/>
                <p:cNvSpPr/>
                <p:nvPr/>
              </p:nvSpPr>
              <p:spPr>
                <a:xfrm>
                  <a:off x="1214414" y="3714752"/>
                  <a:ext cx="614035" cy="425193"/>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20</a:t>
                  </a:r>
                  <a:endParaRPr lang="el-GR" sz="1400" dirty="0">
                    <a:solidFill>
                      <a:schemeClr val="tx1"/>
                    </a:solidFill>
                  </a:endParaRPr>
                </a:p>
              </p:txBody>
            </p:sp>
            <p:sp>
              <p:nvSpPr>
                <p:cNvPr id="15" name="14 - Έλλειψη"/>
                <p:cNvSpPr/>
                <p:nvPr/>
              </p:nvSpPr>
              <p:spPr>
                <a:xfrm>
                  <a:off x="2190955" y="2779646"/>
                  <a:ext cx="614035" cy="577915"/>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24</a:t>
                  </a:r>
                  <a:endParaRPr lang="el-GR" sz="1400" dirty="0">
                    <a:solidFill>
                      <a:schemeClr val="tx1"/>
                    </a:solidFill>
                  </a:endParaRPr>
                </a:p>
              </p:txBody>
            </p:sp>
            <p:sp>
              <p:nvSpPr>
                <p:cNvPr id="16" name="15 - Έλλειψη"/>
                <p:cNvSpPr/>
                <p:nvPr/>
              </p:nvSpPr>
              <p:spPr>
                <a:xfrm>
                  <a:off x="3786182" y="3786190"/>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29</a:t>
                  </a:r>
                  <a:endParaRPr lang="el-GR" sz="1200" dirty="0">
                    <a:solidFill>
                      <a:schemeClr val="tx1"/>
                    </a:solidFill>
                  </a:endParaRPr>
                </a:p>
              </p:txBody>
            </p:sp>
            <p:sp>
              <p:nvSpPr>
                <p:cNvPr id="17" name="16 - Έλλειψη"/>
                <p:cNvSpPr/>
                <p:nvPr/>
              </p:nvSpPr>
              <p:spPr>
                <a:xfrm>
                  <a:off x="2857488" y="3857628"/>
                  <a:ext cx="614035" cy="425193"/>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26</a:t>
                  </a:r>
                  <a:endParaRPr lang="el-GR" sz="1400" dirty="0">
                    <a:solidFill>
                      <a:schemeClr val="tx1"/>
                    </a:solidFill>
                  </a:endParaRPr>
                </a:p>
              </p:txBody>
            </p:sp>
            <p:sp>
              <p:nvSpPr>
                <p:cNvPr id="18" name="17 - Έλλειψη"/>
                <p:cNvSpPr/>
                <p:nvPr/>
              </p:nvSpPr>
              <p:spPr>
                <a:xfrm>
                  <a:off x="857224" y="4500569"/>
                  <a:ext cx="614035"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17</a:t>
                  </a:r>
                  <a:endParaRPr lang="el-GR" sz="1400" dirty="0">
                    <a:solidFill>
                      <a:schemeClr val="tx1"/>
                    </a:solidFill>
                  </a:endParaRPr>
                </a:p>
              </p:txBody>
            </p:sp>
            <p:cxnSp>
              <p:nvCxnSpPr>
                <p:cNvPr id="19" name="18 - Ευθύγραμμο βέλος σύνδεσης"/>
                <p:cNvCxnSpPr>
                  <a:stCxn id="13" idx="3"/>
                  <a:endCxn id="15" idx="7"/>
                </p:cNvCxnSpPr>
                <p:nvPr/>
              </p:nvCxnSpPr>
              <p:spPr>
                <a:xfrm rot="5400000">
                  <a:off x="2713811" y="2346429"/>
                  <a:ext cx="519107" cy="5165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19 - Ευθύγραμμο βέλος σύνδεσης"/>
                <p:cNvCxnSpPr>
                  <a:stCxn id="15" idx="3"/>
                  <a:endCxn id="14" idx="7"/>
                </p:cNvCxnSpPr>
                <p:nvPr/>
              </p:nvCxnSpPr>
              <p:spPr>
                <a:xfrm rot="5400000">
                  <a:off x="1757656" y="3253797"/>
                  <a:ext cx="504093" cy="5423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20 - Ευθύγραμμο βέλος σύνδεσης"/>
                <p:cNvCxnSpPr>
                  <a:stCxn id="25" idx="3"/>
                  <a:endCxn id="16" idx="0"/>
                </p:cNvCxnSpPr>
                <p:nvPr/>
              </p:nvCxnSpPr>
              <p:spPr>
                <a:xfrm rot="5400000">
                  <a:off x="4022959" y="3407821"/>
                  <a:ext cx="427344" cy="3293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21 - Ευθύγραμμο βέλος σύνδεσης"/>
                <p:cNvCxnSpPr>
                  <a:stCxn id="14" idx="5"/>
                  <a:endCxn id="12" idx="0"/>
                </p:cNvCxnSpPr>
                <p:nvPr/>
              </p:nvCxnSpPr>
              <p:spPr>
                <a:xfrm rot="16200000" flipH="1">
                  <a:off x="1668566" y="4147637"/>
                  <a:ext cx="422893" cy="2829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22 - Ευθύγραμμο βέλος σύνδεσης"/>
                <p:cNvCxnSpPr>
                  <a:stCxn id="15" idx="5"/>
                  <a:endCxn id="17" idx="0"/>
                </p:cNvCxnSpPr>
                <p:nvPr/>
              </p:nvCxnSpPr>
              <p:spPr>
                <a:xfrm rot="16200000" flipH="1">
                  <a:off x="2647436" y="3340557"/>
                  <a:ext cx="584701" cy="44943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23 - Ευθύγραμμο βέλος σύνδεσης"/>
                <p:cNvCxnSpPr>
                  <a:stCxn id="13" idx="5"/>
                  <a:endCxn id="25" idx="0"/>
                </p:cNvCxnSpPr>
                <p:nvPr/>
              </p:nvCxnSpPr>
              <p:spPr>
                <a:xfrm rot="16200000" flipH="1">
                  <a:off x="3952400" y="2202176"/>
                  <a:ext cx="583760" cy="86975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24 - Έλλειψη"/>
                <p:cNvSpPr/>
                <p:nvPr/>
              </p:nvSpPr>
              <p:spPr>
                <a:xfrm>
                  <a:off x="4286248" y="2928933"/>
                  <a:ext cx="785818" cy="50367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31</a:t>
                  </a:r>
                  <a:endParaRPr lang="el-GR" sz="1200" dirty="0">
                    <a:solidFill>
                      <a:schemeClr val="tx1"/>
                    </a:solidFill>
                  </a:endParaRPr>
                </a:p>
              </p:txBody>
            </p:sp>
            <p:cxnSp>
              <p:nvCxnSpPr>
                <p:cNvPr id="26" name="25 - Ευθύγραμμο βέλος σύνδεσης"/>
                <p:cNvCxnSpPr/>
                <p:nvPr/>
              </p:nvCxnSpPr>
              <p:spPr>
                <a:xfrm rot="5400000">
                  <a:off x="1099567" y="4186789"/>
                  <a:ext cx="348523" cy="2617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26 - Έλλειψη"/>
                <p:cNvSpPr/>
                <p:nvPr/>
              </p:nvSpPr>
              <p:spPr>
                <a:xfrm>
                  <a:off x="5072066" y="3786189"/>
                  <a:ext cx="642942"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33</a:t>
                  </a:r>
                  <a:endParaRPr lang="el-GR" sz="1200" dirty="0">
                    <a:solidFill>
                      <a:schemeClr val="tx1"/>
                    </a:solidFill>
                  </a:endParaRPr>
                </a:p>
              </p:txBody>
            </p:sp>
            <p:cxnSp>
              <p:nvCxnSpPr>
                <p:cNvPr id="28" name="27 - Ευθύγραμμο βέλος σύνδεσης"/>
                <p:cNvCxnSpPr>
                  <a:stCxn id="25" idx="5"/>
                  <a:endCxn id="27" idx="0"/>
                </p:cNvCxnSpPr>
                <p:nvPr/>
              </p:nvCxnSpPr>
              <p:spPr>
                <a:xfrm rot="16200000" flipH="1">
                  <a:off x="4961590" y="3354241"/>
                  <a:ext cx="427343" cy="4365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28 - Έλλειψη"/>
                <p:cNvSpPr/>
                <p:nvPr/>
              </p:nvSpPr>
              <p:spPr>
                <a:xfrm>
                  <a:off x="4429124" y="457200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30</a:t>
                  </a:r>
                  <a:endParaRPr lang="el-GR" sz="1200" dirty="0">
                    <a:solidFill>
                      <a:schemeClr val="tx1"/>
                    </a:solidFill>
                  </a:endParaRPr>
                </a:p>
              </p:txBody>
            </p:sp>
            <p:sp>
              <p:nvSpPr>
                <p:cNvPr id="30" name="29 - Έλλειψη"/>
                <p:cNvSpPr/>
                <p:nvPr/>
              </p:nvSpPr>
              <p:spPr>
                <a:xfrm>
                  <a:off x="2500298" y="457200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25</a:t>
                  </a:r>
                  <a:endParaRPr lang="el-GR" sz="1200" dirty="0">
                    <a:solidFill>
                      <a:schemeClr val="tx1"/>
                    </a:solidFill>
                  </a:endParaRPr>
                </a:p>
              </p:txBody>
            </p:sp>
            <p:cxnSp>
              <p:nvCxnSpPr>
                <p:cNvPr id="31" name="30 - Ευθύγραμμο βέλος σύνδεσης"/>
                <p:cNvCxnSpPr/>
                <p:nvPr/>
              </p:nvCxnSpPr>
              <p:spPr>
                <a:xfrm rot="5400000">
                  <a:off x="2742641" y="4258227"/>
                  <a:ext cx="348523" cy="2617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31 - Ευθύγραμμο βέλος σύνδεσης"/>
                <p:cNvCxnSpPr/>
                <p:nvPr/>
              </p:nvCxnSpPr>
              <p:spPr>
                <a:xfrm rot="16200000" flipH="1">
                  <a:off x="4144850" y="4284780"/>
                  <a:ext cx="422893" cy="2829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10" name="5 - Έλλειψη"/>
              <p:cNvSpPr/>
              <p:nvPr/>
            </p:nvSpPr>
            <p:spPr>
              <a:xfrm>
                <a:off x="1857356" y="5357826"/>
                <a:ext cx="614035"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 23</a:t>
                </a:r>
                <a:endParaRPr lang="el-GR" sz="1400" dirty="0">
                  <a:solidFill>
                    <a:schemeClr val="tx1"/>
                  </a:solidFill>
                </a:endParaRPr>
              </a:p>
            </p:txBody>
          </p:sp>
          <p:cxnSp>
            <p:nvCxnSpPr>
              <p:cNvPr id="11" name="10 - Ευθύγραμμο βέλος σύνδεσης"/>
              <p:cNvCxnSpPr/>
              <p:nvPr/>
            </p:nvCxnSpPr>
            <p:spPr>
              <a:xfrm rot="16200000" flipH="1">
                <a:off x="1811441" y="5004893"/>
                <a:ext cx="422894" cy="2829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7" name="6 - Έλλειψη"/>
            <p:cNvSpPr/>
            <p:nvPr/>
          </p:nvSpPr>
          <p:spPr>
            <a:xfrm>
              <a:off x="1000100" y="535782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21</a:t>
              </a:r>
              <a:endParaRPr lang="el-GR" sz="1400" dirty="0">
                <a:solidFill>
                  <a:schemeClr val="tx1"/>
                </a:solidFill>
              </a:endParaRPr>
            </a:p>
          </p:txBody>
        </p:sp>
        <p:cxnSp>
          <p:nvCxnSpPr>
            <p:cNvPr id="8" name="7 - Ευθύγραμμο βέλος σύνδεσης"/>
            <p:cNvCxnSpPr>
              <a:endCxn id="7" idx="0"/>
            </p:cNvCxnSpPr>
            <p:nvPr/>
          </p:nvCxnSpPr>
          <p:spPr>
            <a:xfrm rot="5400000">
              <a:off x="1166672" y="5048378"/>
              <a:ext cx="428628" cy="1902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33" name="32 - TextBox"/>
          <p:cNvSpPr txBox="1"/>
          <p:nvPr/>
        </p:nvSpPr>
        <p:spPr>
          <a:xfrm>
            <a:off x="4643438" y="1500174"/>
            <a:ext cx="4214842" cy="646331"/>
          </a:xfrm>
          <a:prstGeom prst="rect">
            <a:avLst/>
          </a:prstGeom>
          <a:noFill/>
        </p:spPr>
        <p:txBody>
          <a:bodyPr wrap="square" rtlCol="0">
            <a:spAutoFit/>
          </a:bodyPr>
          <a:lstStyle/>
          <a:p>
            <a:r>
              <a:rPr lang="el-GR" dirty="0" smtClean="0">
                <a:solidFill>
                  <a:srgbClr val="FF0000"/>
                </a:solidFill>
              </a:rPr>
              <a:t>Γ) </a:t>
            </a:r>
            <a:r>
              <a:rPr lang="el-GR" dirty="0" smtClean="0"/>
              <a:t>Διαγραφή του αριθμού 13.</a:t>
            </a:r>
          </a:p>
          <a:p>
            <a:r>
              <a:rPr lang="el-GR" dirty="0" smtClean="0"/>
              <a:t> Το 13 είναι φύλλο απλώς το διαγράφουμε</a:t>
            </a:r>
            <a:endParaRPr lang="el-GR" dirty="0"/>
          </a:p>
        </p:txBody>
      </p:sp>
      <p:sp>
        <p:nvSpPr>
          <p:cNvPr id="34" name="1 - Τίτλος"/>
          <p:cNvSpPr>
            <a:spLocks noGrp="1"/>
          </p:cNvSpPr>
          <p:nvPr>
            <p:ph type="title"/>
          </p:nvPr>
        </p:nvSpPr>
        <p:spPr/>
        <p:txBody>
          <a:bodyPr>
            <a:normAutofit/>
          </a:bodyPr>
          <a:lstStyle/>
          <a:p>
            <a:r>
              <a:rPr lang="el-GR" sz="1800" dirty="0" smtClean="0"/>
              <a:t>Ποια είναι η τελική μορφή του δένδρου σε κάθε ερώτημα ώστε να παραμένει δυαδικό δένδρο αναζήτησης</a:t>
            </a:r>
            <a:endParaRPr lang="el-GR" sz="1800" dirty="0"/>
          </a:p>
        </p:txBody>
      </p:sp>
      <p:grpSp>
        <p:nvGrpSpPr>
          <p:cNvPr id="37" name="36 - Ομάδα"/>
          <p:cNvGrpSpPr/>
          <p:nvPr/>
        </p:nvGrpSpPr>
        <p:grpSpPr>
          <a:xfrm>
            <a:off x="214282" y="4929198"/>
            <a:ext cx="614035" cy="857256"/>
            <a:chOff x="214282" y="4929198"/>
            <a:chExt cx="614035" cy="857256"/>
          </a:xfrm>
        </p:grpSpPr>
        <p:sp>
          <p:nvSpPr>
            <p:cNvPr id="35" name="34 - Έλλειψη"/>
            <p:cNvSpPr/>
            <p:nvPr/>
          </p:nvSpPr>
          <p:spPr>
            <a:xfrm>
              <a:off x="214282" y="5357826"/>
              <a:ext cx="614035" cy="428628"/>
            </a:xfrm>
            <a:prstGeom prst="ellipse">
              <a:avLst/>
            </a:prstGeom>
            <a:solidFill>
              <a:schemeClr val="bg2">
                <a:lumMod val="9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13</a:t>
              </a:r>
              <a:endParaRPr lang="el-GR" sz="1400" dirty="0">
                <a:solidFill>
                  <a:schemeClr val="tx1"/>
                </a:solidFill>
              </a:endParaRPr>
            </a:p>
          </p:txBody>
        </p:sp>
        <p:cxnSp>
          <p:nvCxnSpPr>
            <p:cNvPr id="36" name="35 - Ευθύγραμμο βέλος σύνδεσης"/>
            <p:cNvCxnSpPr/>
            <p:nvPr/>
          </p:nvCxnSpPr>
          <p:spPr>
            <a:xfrm rot="5400000">
              <a:off x="345134" y="5012660"/>
              <a:ext cx="428630" cy="261706"/>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cBhvr additive="base">
                                        <p:cTn id="7" dur="500" fill="hold"/>
                                        <p:tgtEl>
                                          <p:spTgt spid="34"/>
                                        </p:tgtEl>
                                        <p:attrNameLst>
                                          <p:attrName>ppt_x</p:attrName>
                                        </p:attrNameLst>
                                      </p:cBhvr>
                                      <p:tavLst>
                                        <p:tav tm="0">
                                          <p:val>
                                            <p:strVal val="#ppt_x"/>
                                          </p:val>
                                        </p:tav>
                                        <p:tav tm="100000">
                                          <p:val>
                                            <p:strVal val="#ppt_x"/>
                                          </p:val>
                                        </p:tav>
                                      </p:tavLst>
                                    </p:anim>
                                    <p:anim calcmode="lin" valueType="num">
                                      <p:cBhvr additive="base">
                                        <p:cTn id="8"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3"/>
                                        </p:tgtEl>
                                        <p:attrNameLst>
                                          <p:attrName>style.visibility</p:attrName>
                                        </p:attrNameLst>
                                      </p:cBhvr>
                                      <p:to>
                                        <p:strVal val="visible"/>
                                      </p:to>
                                    </p:set>
                                    <p:anim calcmode="lin" valueType="num">
                                      <p:cBhvr additive="base">
                                        <p:cTn id="13" dur="500" fill="hold"/>
                                        <p:tgtEl>
                                          <p:spTgt spid="33"/>
                                        </p:tgtEl>
                                        <p:attrNameLst>
                                          <p:attrName>ppt_x</p:attrName>
                                        </p:attrNameLst>
                                      </p:cBhvr>
                                      <p:tavLst>
                                        <p:tav tm="0">
                                          <p:val>
                                            <p:strVal val="#ppt_x"/>
                                          </p:val>
                                        </p:tav>
                                        <p:tav tm="100000">
                                          <p:val>
                                            <p:strVal val="#ppt_x"/>
                                          </p:val>
                                        </p:tav>
                                      </p:tavLst>
                                    </p:anim>
                                    <p:anim calcmode="lin" valueType="num">
                                      <p:cBhvr additive="base">
                                        <p:cTn id="14"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nodeType="clickEffect">
                                  <p:stCondLst>
                                    <p:cond delay="0"/>
                                  </p:stCondLst>
                                  <p:childTnLst>
                                    <p:anim calcmode="lin" valueType="num">
                                      <p:cBhvr additive="base">
                                        <p:cTn id="24" dur="500"/>
                                        <p:tgtEl>
                                          <p:spTgt spid="37"/>
                                        </p:tgtEl>
                                        <p:attrNameLst>
                                          <p:attrName>ppt_x</p:attrName>
                                        </p:attrNameLst>
                                      </p:cBhvr>
                                      <p:tavLst>
                                        <p:tav tm="0">
                                          <p:val>
                                            <p:strVal val="ppt_x"/>
                                          </p:val>
                                        </p:tav>
                                        <p:tav tm="100000">
                                          <p:val>
                                            <p:strVal val="ppt_x"/>
                                          </p:val>
                                        </p:tav>
                                      </p:tavLst>
                                    </p:anim>
                                    <p:anim calcmode="lin" valueType="num">
                                      <p:cBhvr additive="base">
                                        <p:cTn id="25" dur="500"/>
                                        <p:tgtEl>
                                          <p:spTgt spid="37"/>
                                        </p:tgtEl>
                                        <p:attrNameLst>
                                          <p:attrName>ppt_y</p:attrName>
                                        </p:attrNameLst>
                                      </p:cBhvr>
                                      <p:tavLst>
                                        <p:tav tm="0">
                                          <p:val>
                                            <p:strVal val="ppt_y"/>
                                          </p:val>
                                        </p:tav>
                                        <p:tav tm="100000">
                                          <p:val>
                                            <p:strVal val="1+ppt_h/2"/>
                                          </p:val>
                                        </p:tav>
                                      </p:tavLst>
                                    </p:anim>
                                    <p:set>
                                      <p:cBhvr>
                                        <p:cTn id="26" dur="1" fill="hold">
                                          <p:stCondLst>
                                            <p:cond delay="499"/>
                                          </p:stCondLst>
                                        </p:cTn>
                                        <p:tgtEl>
                                          <p:spTgt spid="3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457200" y="274638"/>
            <a:ext cx="8229600" cy="868346"/>
          </a:xfrm>
        </p:spPr>
        <p:txBody>
          <a:bodyPr>
            <a:normAutofit/>
          </a:bodyPr>
          <a:lstStyle/>
          <a:p>
            <a:r>
              <a:rPr lang="el-GR" sz="1800" dirty="0" smtClean="0"/>
              <a:t>Ποια είναι η τελική μορφή του δένδρου σε κάθε ερώτημα ώστε να παραμένει δυαδικό δένδρο αναζήτησης</a:t>
            </a:r>
            <a:endParaRPr lang="el-GR" sz="1800" dirty="0"/>
          </a:p>
        </p:txBody>
      </p:sp>
      <p:sp>
        <p:nvSpPr>
          <p:cNvPr id="5" name="4 - TextBox"/>
          <p:cNvSpPr txBox="1"/>
          <p:nvPr/>
        </p:nvSpPr>
        <p:spPr>
          <a:xfrm>
            <a:off x="4572000" y="1142984"/>
            <a:ext cx="4214842" cy="1169551"/>
          </a:xfrm>
          <a:prstGeom prst="rect">
            <a:avLst/>
          </a:prstGeom>
          <a:noFill/>
        </p:spPr>
        <p:txBody>
          <a:bodyPr wrap="square" rtlCol="0">
            <a:spAutoFit/>
          </a:bodyPr>
          <a:lstStyle/>
          <a:p>
            <a:r>
              <a:rPr lang="el-GR" sz="1400" dirty="0" smtClean="0">
                <a:solidFill>
                  <a:srgbClr val="FF0000"/>
                </a:solidFill>
              </a:rPr>
              <a:t>Γ) </a:t>
            </a:r>
            <a:r>
              <a:rPr lang="el-GR" sz="1400" dirty="0" smtClean="0"/>
              <a:t>Διαγραφή του αριθμού 31</a:t>
            </a:r>
          </a:p>
          <a:p>
            <a:r>
              <a:rPr lang="el-GR" sz="1400" dirty="0" smtClean="0"/>
              <a:t> Το 31  ΔΕΝ είναι φύλλο. Το διαγράφουμε και προσέχουμε ποιο στοιχείο από τα δύο </a:t>
            </a:r>
            <a:r>
              <a:rPr lang="el-GR" sz="1400" dirty="0" err="1" smtClean="0"/>
              <a:t>υπόδενδρα</a:t>
            </a:r>
            <a:r>
              <a:rPr lang="el-GR" sz="1400" dirty="0" smtClean="0"/>
              <a:t> του πρέπει να τοποθετηθεί στη θέση του ,ώστε το δένδρο να παραμείνει δυαδικό δένδρο αναζήτησης.</a:t>
            </a:r>
            <a:r>
              <a:rPr lang="el-GR" sz="1400" dirty="0" smtClean="0">
                <a:solidFill>
                  <a:srgbClr val="FF0000"/>
                </a:solidFill>
              </a:rPr>
              <a:t> </a:t>
            </a:r>
          </a:p>
        </p:txBody>
      </p:sp>
      <p:sp>
        <p:nvSpPr>
          <p:cNvPr id="36" name="35 - Ισοσκελές τρίγωνο"/>
          <p:cNvSpPr/>
          <p:nvPr/>
        </p:nvSpPr>
        <p:spPr>
          <a:xfrm>
            <a:off x="3632035" y="2928934"/>
            <a:ext cx="1102582" cy="928694"/>
          </a:xfrm>
          <a:prstGeom prst="triangl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5" name="34 - Ισοσκελές τρίγωνο"/>
          <p:cNvSpPr/>
          <p:nvPr/>
        </p:nvSpPr>
        <p:spPr>
          <a:xfrm>
            <a:off x="1751160" y="2928934"/>
            <a:ext cx="2334879" cy="2000264"/>
          </a:xfrm>
          <a:prstGeom prst="triangl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6" name="5 - Ομάδα"/>
          <p:cNvGrpSpPr/>
          <p:nvPr/>
        </p:nvGrpSpPr>
        <p:grpSpPr>
          <a:xfrm>
            <a:off x="0" y="1428736"/>
            <a:ext cx="4410328" cy="3929090"/>
            <a:chOff x="500034" y="1857364"/>
            <a:chExt cx="4857784" cy="3929090"/>
          </a:xfrm>
        </p:grpSpPr>
        <p:grpSp>
          <p:nvGrpSpPr>
            <p:cNvPr id="7" name="3 - Ομάδα"/>
            <p:cNvGrpSpPr/>
            <p:nvPr/>
          </p:nvGrpSpPr>
          <p:grpSpPr>
            <a:xfrm>
              <a:off x="500034" y="1857364"/>
              <a:ext cx="4857784" cy="3929090"/>
              <a:chOff x="500034" y="1857364"/>
              <a:chExt cx="4857784" cy="3929090"/>
            </a:xfrm>
          </p:grpSpPr>
          <p:grpSp>
            <p:nvGrpSpPr>
              <p:cNvPr id="10" name="54 - Ομάδα"/>
              <p:cNvGrpSpPr/>
              <p:nvPr/>
            </p:nvGrpSpPr>
            <p:grpSpPr>
              <a:xfrm>
                <a:off x="500034" y="1857364"/>
                <a:ext cx="4857784" cy="3143272"/>
                <a:chOff x="857224" y="1857364"/>
                <a:chExt cx="4857784" cy="3143272"/>
              </a:xfrm>
            </p:grpSpPr>
            <p:sp>
              <p:nvSpPr>
                <p:cNvPr id="13" name="12 - Έλλειψη"/>
                <p:cNvSpPr/>
                <p:nvPr/>
              </p:nvSpPr>
              <p:spPr>
                <a:xfrm>
                  <a:off x="1714480" y="4500570"/>
                  <a:ext cx="614035" cy="50006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 22</a:t>
                  </a:r>
                  <a:endParaRPr lang="el-GR" sz="1400" dirty="0">
                    <a:solidFill>
                      <a:schemeClr val="tx1"/>
                    </a:solidFill>
                  </a:endParaRPr>
                </a:p>
              </p:txBody>
            </p:sp>
            <p:sp>
              <p:nvSpPr>
                <p:cNvPr id="14" name="13 - Έλλειψη"/>
                <p:cNvSpPr/>
                <p:nvPr/>
              </p:nvSpPr>
              <p:spPr>
                <a:xfrm>
                  <a:off x="3112007" y="1857364"/>
                  <a:ext cx="817051" cy="57150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27</a:t>
                  </a:r>
                  <a:endParaRPr lang="el-GR" sz="1400" dirty="0">
                    <a:solidFill>
                      <a:schemeClr val="tx1"/>
                    </a:solidFill>
                  </a:endParaRPr>
                </a:p>
              </p:txBody>
            </p:sp>
            <p:sp>
              <p:nvSpPr>
                <p:cNvPr id="15" name="14 - Έλλειψη"/>
                <p:cNvSpPr/>
                <p:nvPr/>
              </p:nvSpPr>
              <p:spPr>
                <a:xfrm>
                  <a:off x="1214414" y="3714752"/>
                  <a:ext cx="614035" cy="425193"/>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20</a:t>
                  </a:r>
                  <a:endParaRPr lang="el-GR" sz="1400" dirty="0">
                    <a:solidFill>
                      <a:schemeClr val="tx1"/>
                    </a:solidFill>
                  </a:endParaRPr>
                </a:p>
              </p:txBody>
            </p:sp>
            <p:sp>
              <p:nvSpPr>
                <p:cNvPr id="16" name="15 - Έλλειψη"/>
                <p:cNvSpPr/>
                <p:nvPr/>
              </p:nvSpPr>
              <p:spPr>
                <a:xfrm>
                  <a:off x="2190955" y="2779646"/>
                  <a:ext cx="614035" cy="577915"/>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24</a:t>
                  </a:r>
                  <a:endParaRPr lang="el-GR" sz="1400" dirty="0">
                    <a:solidFill>
                      <a:schemeClr val="tx1"/>
                    </a:solidFill>
                  </a:endParaRPr>
                </a:p>
              </p:txBody>
            </p:sp>
            <p:sp>
              <p:nvSpPr>
                <p:cNvPr id="17" name="16 - Έλλειψη"/>
                <p:cNvSpPr/>
                <p:nvPr/>
              </p:nvSpPr>
              <p:spPr>
                <a:xfrm>
                  <a:off x="3786182" y="3786190"/>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29</a:t>
                  </a:r>
                  <a:endParaRPr lang="el-GR" sz="1200" dirty="0">
                    <a:solidFill>
                      <a:schemeClr val="tx1"/>
                    </a:solidFill>
                  </a:endParaRPr>
                </a:p>
              </p:txBody>
            </p:sp>
            <p:sp>
              <p:nvSpPr>
                <p:cNvPr id="18" name="17 - Έλλειψη"/>
                <p:cNvSpPr/>
                <p:nvPr/>
              </p:nvSpPr>
              <p:spPr>
                <a:xfrm>
                  <a:off x="2857488" y="3857628"/>
                  <a:ext cx="614035" cy="425193"/>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26</a:t>
                  </a:r>
                  <a:endParaRPr lang="el-GR" sz="1400" dirty="0">
                    <a:solidFill>
                      <a:schemeClr val="tx1"/>
                    </a:solidFill>
                  </a:endParaRPr>
                </a:p>
              </p:txBody>
            </p:sp>
            <p:sp>
              <p:nvSpPr>
                <p:cNvPr id="19" name="18 - Έλλειψη"/>
                <p:cNvSpPr/>
                <p:nvPr/>
              </p:nvSpPr>
              <p:spPr>
                <a:xfrm>
                  <a:off x="857224" y="4500569"/>
                  <a:ext cx="614035"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17</a:t>
                  </a:r>
                  <a:endParaRPr lang="el-GR" sz="1400" dirty="0">
                    <a:solidFill>
                      <a:schemeClr val="tx1"/>
                    </a:solidFill>
                  </a:endParaRPr>
                </a:p>
              </p:txBody>
            </p:sp>
            <p:cxnSp>
              <p:nvCxnSpPr>
                <p:cNvPr id="20" name="19 - Ευθύγραμμο βέλος σύνδεσης"/>
                <p:cNvCxnSpPr>
                  <a:stCxn id="14" idx="3"/>
                  <a:endCxn id="16" idx="7"/>
                </p:cNvCxnSpPr>
                <p:nvPr/>
              </p:nvCxnSpPr>
              <p:spPr>
                <a:xfrm rot="5400000">
                  <a:off x="2713811" y="2346429"/>
                  <a:ext cx="519107" cy="5165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20 - Ευθύγραμμο βέλος σύνδεσης"/>
                <p:cNvCxnSpPr>
                  <a:stCxn id="16" idx="3"/>
                  <a:endCxn id="15" idx="7"/>
                </p:cNvCxnSpPr>
                <p:nvPr/>
              </p:nvCxnSpPr>
              <p:spPr>
                <a:xfrm rot="5400000">
                  <a:off x="1757656" y="3253797"/>
                  <a:ext cx="504093" cy="5423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22 - Ευθύγραμμο βέλος σύνδεσης"/>
                <p:cNvCxnSpPr>
                  <a:stCxn id="15" idx="5"/>
                  <a:endCxn id="13" idx="0"/>
                </p:cNvCxnSpPr>
                <p:nvPr/>
              </p:nvCxnSpPr>
              <p:spPr>
                <a:xfrm rot="16200000" flipH="1">
                  <a:off x="1668566" y="4147637"/>
                  <a:ext cx="422893" cy="2829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23 - Ευθύγραμμο βέλος σύνδεσης"/>
                <p:cNvCxnSpPr>
                  <a:stCxn id="16" idx="5"/>
                  <a:endCxn id="18" idx="0"/>
                </p:cNvCxnSpPr>
                <p:nvPr/>
              </p:nvCxnSpPr>
              <p:spPr>
                <a:xfrm rot="16200000" flipH="1">
                  <a:off x="2647436" y="3340557"/>
                  <a:ext cx="584701" cy="44943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24 - Ευθύγραμμο βέλος σύνδεσης"/>
                <p:cNvCxnSpPr>
                  <a:stCxn id="14" idx="5"/>
                  <a:endCxn id="26" idx="0"/>
                </p:cNvCxnSpPr>
                <p:nvPr/>
              </p:nvCxnSpPr>
              <p:spPr>
                <a:xfrm rot="16200000" flipH="1">
                  <a:off x="3952400" y="2202176"/>
                  <a:ext cx="583760" cy="86975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25 - Έλλειψη"/>
                <p:cNvSpPr/>
                <p:nvPr/>
              </p:nvSpPr>
              <p:spPr>
                <a:xfrm>
                  <a:off x="4286248" y="2928933"/>
                  <a:ext cx="785818" cy="50367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31</a:t>
                  </a:r>
                  <a:endParaRPr lang="el-GR" sz="1200" dirty="0">
                    <a:solidFill>
                      <a:schemeClr val="tx1"/>
                    </a:solidFill>
                  </a:endParaRPr>
                </a:p>
              </p:txBody>
            </p:sp>
            <p:cxnSp>
              <p:nvCxnSpPr>
                <p:cNvPr id="27" name="26 - Ευθύγραμμο βέλος σύνδεσης"/>
                <p:cNvCxnSpPr/>
                <p:nvPr/>
              </p:nvCxnSpPr>
              <p:spPr>
                <a:xfrm rot="5400000">
                  <a:off x="1099567" y="4186789"/>
                  <a:ext cx="348523" cy="2617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27 - Έλλειψη"/>
                <p:cNvSpPr/>
                <p:nvPr/>
              </p:nvSpPr>
              <p:spPr>
                <a:xfrm>
                  <a:off x="5072066" y="3786189"/>
                  <a:ext cx="642942"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33</a:t>
                  </a:r>
                  <a:endParaRPr lang="el-GR" sz="1200" dirty="0">
                    <a:solidFill>
                      <a:schemeClr val="tx1"/>
                    </a:solidFill>
                  </a:endParaRPr>
                </a:p>
              </p:txBody>
            </p:sp>
            <p:cxnSp>
              <p:nvCxnSpPr>
                <p:cNvPr id="29" name="28 - Ευθύγραμμο βέλος σύνδεσης"/>
                <p:cNvCxnSpPr>
                  <a:stCxn id="26" idx="5"/>
                  <a:endCxn id="28" idx="0"/>
                </p:cNvCxnSpPr>
                <p:nvPr/>
              </p:nvCxnSpPr>
              <p:spPr>
                <a:xfrm rot="16200000" flipH="1">
                  <a:off x="4961590" y="3354241"/>
                  <a:ext cx="427343" cy="4365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29 - Έλλειψη"/>
                <p:cNvSpPr/>
                <p:nvPr/>
              </p:nvSpPr>
              <p:spPr>
                <a:xfrm>
                  <a:off x="4429124" y="457200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30</a:t>
                  </a:r>
                  <a:endParaRPr lang="el-GR" sz="1200" dirty="0">
                    <a:solidFill>
                      <a:schemeClr val="tx1"/>
                    </a:solidFill>
                  </a:endParaRPr>
                </a:p>
              </p:txBody>
            </p:sp>
            <p:sp>
              <p:nvSpPr>
                <p:cNvPr id="31" name="30 - Έλλειψη"/>
                <p:cNvSpPr/>
                <p:nvPr/>
              </p:nvSpPr>
              <p:spPr>
                <a:xfrm>
                  <a:off x="2500298" y="457200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25</a:t>
                  </a:r>
                  <a:endParaRPr lang="el-GR" sz="1200" dirty="0">
                    <a:solidFill>
                      <a:schemeClr val="tx1"/>
                    </a:solidFill>
                  </a:endParaRPr>
                </a:p>
              </p:txBody>
            </p:sp>
            <p:cxnSp>
              <p:nvCxnSpPr>
                <p:cNvPr id="32" name="31 - Ευθύγραμμο βέλος σύνδεσης"/>
                <p:cNvCxnSpPr/>
                <p:nvPr/>
              </p:nvCxnSpPr>
              <p:spPr>
                <a:xfrm rot="5400000">
                  <a:off x="2742641" y="4258227"/>
                  <a:ext cx="348523" cy="2617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21 - Ευθύγραμμο βέλος σύνδεσης"/>
                <p:cNvCxnSpPr>
                  <a:stCxn id="26" idx="3"/>
                  <a:endCxn id="17" idx="0"/>
                </p:cNvCxnSpPr>
                <p:nvPr/>
              </p:nvCxnSpPr>
              <p:spPr>
                <a:xfrm rot="5400000">
                  <a:off x="4022959" y="3407821"/>
                  <a:ext cx="427344" cy="3293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32 - Ευθύγραμμο βέλος σύνδεσης"/>
                <p:cNvCxnSpPr/>
                <p:nvPr/>
              </p:nvCxnSpPr>
              <p:spPr>
                <a:xfrm rot="16200000" flipH="1">
                  <a:off x="4144850" y="4284780"/>
                  <a:ext cx="422893" cy="2829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11" name="5 - Έλλειψη"/>
              <p:cNvSpPr/>
              <p:nvPr/>
            </p:nvSpPr>
            <p:spPr>
              <a:xfrm>
                <a:off x="1857356" y="5357826"/>
                <a:ext cx="614035"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 23</a:t>
                </a:r>
                <a:endParaRPr lang="el-GR" sz="1400" dirty="0">
                  <a:solidFill>
                    <a:schemeClr val="tx1"/>
                  </a:solidFill>
                </a:endParaRPr>
              </a:p>
            </p:txBody>
          </p:sp>
          <p:cxnSp>
            <p:nvCxnSpPr>
              <p:cNvPr id="12" name="11 - Ευθύγραμμο βέλος σύνδεσης"/>
              <p:cNvCxnSpPr/>
              <p:nvPr/>
            </p:nvCxnSpPr>
            <p:spPr>
              <a:xfrm rot="16200000" flipH="1">
                <a:off x="1811441" y="5004893"/>
                <a:ext cx="422894" cy="2829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8" name="7 - Έλλειψη"/>
            <p:cNvSpPr/>
            <p:nvPr/>
          </p:nvSpPr>
          <p:spPr>
            <a:xfrm>
              <a:off x="1000100" y="535782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21</a:t>
              </a:r>
              <a:endParaRPr lang="el-GR" sz="1400" dirty="0">
                <a:solidFill>
                  <a:schemeClr val="tx1"/>
                </a:solidFill>
              </a:endParaRPr>
            </a:p>
          </p:txBody>
        </p:sp>
        <p:cxnSp>
          <p:nvCxnSpPr>
            <p:cNvPr id="9" name="8 - Ευθύγραμμο βέλος σύνδεσης"/>
            <p:cNvCxnSpPr>
              <a:endCxn id="8" idx="0"/>
            </p:cNvCxnSpPr>
            <p:nvPr/>
          </p:nvCxnSpPr>
          <p:spPr>
            <a:xfrm rot="5400000">
              <a:off x="1166672" y="5048378"/>
              <a:ext cx="428628" cy="1902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cxnSp>
        <p:nvCxnSpPr>
          <p:cNvPr id="38" name="37 - Ευθεία γραμμή σύνδεσης"/>
          <p:cNvCxnSpPr/>
          <p:nvPr/>
        </p:nvCxnSpPr>
        <p:spPr>
          <a:xfrm>
            <a:off x="2857488" y="2428868"/>
            <a:ext cx="1071570" cy="571504"/>
          </a:xfrm>
          <a:prstGeom prst="line">
            <a:avLst/>
          </a:prstGeom>
          <a:ln w="22225" cmpd="sng">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9" name="38 - Ευθεία γραμμή σύνδεσης"/>
          <p:cNvCxnSpPr/>
          <p:nvPr/>
        </p:nvCxnSpPr>
        <p:spPr>
          <a:xfrm rot="5400000">
            <a:off x="3107522" y="2464588"/>
            <a:ext cx="714380" cy="642941"/>
          </a:xfrm>
          <a:prstGeom prst="line">
            <a:avLst/>
          </a:prstGeom>
          <a:ln w="22225" cmpd="sng">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90" name="89 - Ομάδα"/>
          <p:cNvGrpSpPr/>
          <p:nvPr/>
        </p:nvGrpSpPr>
        <p:grpSpPr>
          <a:xfrm>
            <a:off x="4643438" y="2928934"/>
            <a:ext cx="3882091" cy="3571876"/>
            <a:chOff x="4643438" y="2928934"/>
            <a:chExt cx="3882091" cy="3571876"/>
          </a:xfrm>
        </p:grpSpPr>
        <p:grpSp>
          <p:nvGrpSpPr>
            <p:cNvPr id="54" name="3 - Ομάδα"/>
            <p:cNvGrpSpPr/>
            <p:nvPr/>
          </p:nvGrpSpPr>
          <p:grpSpPr>
            <a:xfrm>
              <a:off x="4643438" y="2928934"/>
              <a:ext cx="3882091" cy="3571876"/>
              <a:chOff x="500034" y="2214578"/>
              <a:chExt cx="4214842" cy="3571876"/>
            </a:xfrm>
          </p:grpSpPr>
          <p:grpSp>
            <p:nvGrpSpPr>
              <p:cNvPr id="57" name="54 - Ομάδα"/>
              <p:cNvGrpSpPr/>
              <p:nvPr/>
            </p:nvGrpSpPr>
            <p:grpSpPr>
              <a:xfrm>
                <a:off x="500034" y="2214578"/>
                <a:ext cx="4214842" cy="2786058"/>
                <a:chOff x="857224" y="2214578"/>
                <a:chExt cx="4214842" cy="2786058"/>
              </a:xfrm>
            </p:grpSpPr>
            <p:sp>
              <p:nvSpPr>
                <p:cNvPr id="60" name="59 - Έλλειψη"/>
                <p:cNvSpPr/>
                <p:nvPr/>
              </p:nvSpPr>
              <p:spPr>
                <a:xfrm>
                  <a:off x="1714480" y="4500570"/>
                  <a:ext cx="614035" cy="50006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 22</a:t>
                  </a:r>
                  <a:endParaRPr lang="el-GR" sz="1400" dirty="0">
                    <a:solidFill>
                      <a:schemeClr val="tx1"/>
                    </a:solidFill>
                  </a:endParaRPr>
                </a:p>
              </p:txBody>
            </p:sp>
            <p:sp>
              <p:nvSpPr>
                <p:cNvPr id="61" name="60 - Έλλειψη"/>
                <p:cNvSpPr/>
                <p:nvPr/>
              </p:nvSpPr>
              <p:spPr>
                <a:xfrm>
                  <a:off x="3106501" y="2214578"/>
                  <a:ext cx="817051" cy="57150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27</a:t>
                  </a:r>
                  <a:endParaRPr lang="el-GR" sz="1400" dirty="0">
                    <a:solidFill>
                      <a:schemeClr val="tx1"/>
                    </a:solidFill>
                  </a:endParaRPr>
                </a:p>
              </p:txBody>
            </p:sp>
            <p:sp>
              <p:nvSpPr>
                <p:cNvPr id="62" name="61 - Έλλειψη"/>
                <p:cNvSpPr/>
                <p:nvPr/>
              </p:nvSpPr>
              <p:spPr>
                <a:xfrm>
                  <a:off x="1214414" y="3714752"/>
                  <a:ext cx="614035" cy="425193"/>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20</a:t>
                  </a:r>
                  <a:endParaRPr lang="el-GR" sz="1400" dirty="0">
                    <a:solidFill>
                      <a:schemeClr val="tx1"/>
                    </a:solidFill>
                  </a:endParaRPr>
                </a:p>
              </p:txBody>
            </p:sp>
            <p:sp>
              <p:nvSpPr>
                <p:cNvPr id="63" name="62 - Έλλειψη"/>
                <p:cNvSpPr/>
                <p:nvPr/>
              </p:nvSpPr>
              <p:spPr>
                <a:xfrm>
                  <a:off x="2190955" y="2779646"/>
                  <a:ext cx="614035" cy="577915"/>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24</a:t>
                  </a:r>
                  <a:endParaRPr lang="el-GR" sz="1400" dirty="0">
                    <a:solidFill>
                      <a:schemeClr val="tx1"/>
                    </a:solidFill>
                  </a:endParaRPr>
                </a:p>
              </p:txBody>
            </p:sp>
            <p:sp>
              <p:nvSpPr>
                <p:cNvPr id="64" name="63 - Έλλειψη"/>
                <p:cNvSpPr/>
                <p:nvPr/>
              </p:nvSpPr>
              <p:spPr>
                <a:xfrm>
                  <a:off x="3786182" y="3786190"/>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29</a:t>
                  </a:r>
                  <a:endParaRPr lang="el-GR" sz="1200" dirty="0">
                    <a:solidFill>
                      <a:schemeClr val="tx1"/>
                    </a:solidFill>
                  </a:endParaRPr>
                </a:p>
              </p:txBody>
            </p:sp>
            <p:sp>
              <p:nvSpPr>
                <p:cNvPr id="65" name="64 - Έλλειψη"/>
                <p:cNvSpPr/>
                <p:nvPr/>
              </p:nvSpPr>
              <p:spPr>
                <a:xfrm>
                  <a:off x="2857488" y="3857628"/>
                  <a:ext cx="614035" cy="425193"/>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26</a:t>
                  </a:r>
                  <a:endParaRPr lang="el-GR" sz="1400" dirty="0">
                    <a:solidFill>
                      <a:schemeClr val="tx1"/>
                    </a:solidFill>
                  </a:endParaRPr>
                </a:p>
              </p:txBody>
            </p:sp>
            <p:sp>
              <p:nvSpPr>
                <p:cNvPr id="66" name="65 - Έλλειψη"/>
                <p:cNvSpPr/>
                <p:nvPr/>
              </p:nvSpPr>
              <p:spPr>
                <a:xfrm>
                  <a:off x="857224" y="4500569"/>
                  <a:ext cx="614035"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17</a:t>
                  </a:r>
                  <a:endParaRPr lang="el-GR" sz="1400" dirty="0">
                    <a:solidFill>
                      <a:schemeClr val="tx1"/>
                    </a:solidFill>
                  </a:endParaRPr>
                </a:p>
              </p:txBody>
            </p:sp>
            <p:cxnSp>
              <p:nvCxnSpPr>
                <p:cNvPr id="67" name="66 - Ευθύγραμμο βέλος σύνδεσης"/>
                <p:cNvCxnSpPr>
                  <a:stCxn id="61" idx="3"/>
                  <a:endCxn id="63" idx="7"/>
                </p:cNvCxnSpPr>
                <p:nvPr/>
              </p:nvCxnSpPr>
              <p:spPr>
                <a:xfrm rot="5400000">
                  <a:off x="2889666" y="2527789"/>
                  <a:ext cx="161893" cy="511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67 - Ευθύγραμμο βέλος σύνδεσης"/>
                <p:cNvCxnSpPr>
                  <a:stCxn id="63" idx="3"/>
                  <a:endCxn id="62" idx="7"/>
                </p:cNvCxnSpPr>
                <p:nvPr/>
              </p:nvCxnSpPr>
              <p:spPr>
                <a:xfrm rot="5400000">
                  <a:off x="1757656" y="3253797"/>
                  <a:ext cx="504093" cy="5423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9" name="68 - Ευθύγραμμο βέλος σύνδεσης"/>
                <p:cNvCxnSpPr>
                  <a:stCxn id="62" idx="5"/>
                  <a:endCxn id="60" idx="0"/>
                </p:cNvCxnSpPr>
                <p:nvPr/>
              </p:nvCxnSpPr>
              <p:spPr>
                <a:xfrm rot="16200000" flipH="1">
                  <a:off x="1668566" y="4147637"/>
                  <a:ext cx="422893" cy="2829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0" name="69 - Ευθύγραμμο βέλος σύνδεσης"/>
                <p:cNvCxnSpPr>
                  <a:stCxn id="63" idx="5"/>
                  <a:endCxn id="65" idx="0"/>
                </p:cNvCxnSpPr>
                <p:nvPr/>
              </p:nvCxnSpPr>
              <p:spPr>
                <a:xfrm rot="16200000" flipH="1">
                  <a:off x="2647436" y="3340557"/>
                  <a:ext cx="584701" cy="44943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1" name="70 - Ευθύγραμμο βέλος σύνδεσης"/>
                <p:cNvCxnSpPr>
                  <a:stCxn id="61" idx="5"/>
                  <a:endCxn id="72" idx="0"/>
                </p:cNvCxnSpPr>
                <p:nvPr/>
              </p:nvCxnSpPr>
              <p:spPr>
                <a:xfrm rot="16200000" flipH="1">
                  <a:off x="4128254" y="2378030"/>
                  <a:ext cx="226546" cy="87525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2" name="71 - Έλλειψη"/>
                <p:cNvSpPr/>
                <p:nvPr/>
              </p:nvSpPr>
              <p:spPr>
                <a:xfrm>
                  <a:off x="4286248" y="2928933"/>
                  <a:ext cx="785818" cy="50367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33</a:t>
                  </a:r>
                  <a:endParaRPr lang="el-GR" sz="1200" dirty="0">
                    <a:solidFill>
                      <a:schemeClr val="tx1"/>
                    </a:solidFill>
                  </a:endParaRPr>
                </a:p>
              </p:txBody>
            </p:sp>
            <p:cxnSp>
              <p:nvCxnSpPr>
                <p:cNvPr id="73" name="72 - Ευθύγραμμο βέλος σύνδεσης"/>
                <p:cNvCxnSpPr/>
                <p:nvPr/>
              </p:nvCxnSpPr>
              <p:spPr>
                <a:xfrm rot="5400000">
                  <a:off x="1099567" y="4186789"/>
                  <a:ext cx="348523" cy="2617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6" name="75 - Έλλειψη"/>
                <p:cNvSpPr/>
                <p:nvPr/>
              </p:nvSpPr>
              <p:spPr>
                <a:xfrm>
                  <a:off x="4429124" y="457200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30</a:t>
                  </a:r>
                  <a:endParaRPr lang="el-GR" sz="1200" dirty="0">
                    <a:solidFill>
                      <a:schemeClr val="tx1"/>
                    </a:solidFill>
                  </a:endParaRPr>
                </a:p>
              </p:txBody>
            </p:sp>
            <p:sp>
              <p:nvSpPr>
                <p:cNvPr id="77" name="76 - Έλλειψη"/>
                <p:cNvSpPr/>
                <p:nvPr/>
              </p:nvSpPr>
              <p:spPr>
                <a:xfrm>
                  <a:off x="2500298" y="457200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25</a:t>
                  </a:r>
                  <a:endParaRPr lang="el-GR" sz="1200" dirty="0">
                    <a:solidFill>
                      <a:schemeClr val="tx1"/>
                    </a:solidFill>
                  </a:endParaRPr>
                </a:p>
              </p:txBody>
            </p:sp>
            <p:cxnSp>
              <p:nvCxnSpPr>
                <p:cNvPr id="78" name="77 - Ευθύγραμμο βέλος σύνδεσης"/>
                <p:cNvCxnSpPr/>
                <p:nvPr/>
              </p:nvCxnSpPr>
              <p:spPr>
                <a:xfrm rot="5400000">
                  <a:off x="2742641" y="4258227"/>
                  <a:ext cx="348523" cy="2617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9" name="78 - Ευθύγραμμο βέλος σύνδεσης"/>
                <p:cNvCxnSpPr>
                  <a:stCxn id="72" idx="3"/>
                  <a:endCxn id="64" idx="0"/>
                </p:cNvCxnSpPr>
                <p:nvPr/>
              </p:nvCxnSpPr>
              <p:spPr>
                <a:xfrm rot="5400000">
                  <a:off x="4022959" y="3407821"/>
                  <a:ext cx="427344" cy="3293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0" name="79 - Ευθύγραμμο βέλος σύνδεσης"/>
                <p:cNvCxnSpPr/>
                <p:nvPr/>
              </p:nvCxnSpPr>
              <p:spPr>
                <a:xfrm rot="16200000" flipH="1">
                  <a:off x="4144850" y="4284780"/>
                  <a:ext cx="422893" cy="2829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58" name="5 - Έλλειψη"/>
              <p:cNvSpPr/>
              <p:nvPr/>
            </p:nvSpPr>
            <p:spPr>
              <a:xfrm>
                <a:off x="1818575" y="5357826"/>
                <a:ext cx="614036"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 23</a:t>
                </a:r>
                <a:endParaRPr lang="el-GR" sz="1400" dirty="0">
                  <a:solidFill>
                    <a:schemeClr val="tx1"/>
                  </a:solidFill>
                </a:endParaRPr>
              </a:p>
            </p:txBody>
          </p:sp>
          <p:cxnSp>
            <p:nvCxnSpPr>
              <p:cNvPr id="59" name="58 - Ευθύγραμμο βέλος σύνδεσης"/>
              <p:cNvCxnSpPr/>
              <p:nvPr/>
            </p:nvCxnSpPr>
            <p:spPr>
              <a:xfrm rot="16200000" flipH="1">
                <a:off x="1811441" y="5004893"/>
                <a:ext cx="422894" cy="2829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55" name="7 - Έλλειψη"/>
            <p:cNvSpPr/>
            <p:nvPr/>
          </p:nvSpPr>
          <p:spPr>
            <a:xfrm>
              <a:off x="5104025" y="6072182"/>
              <a:ext cx="526385"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21</a:t>
              </a:r>
              <a:endParaRPr lang="el-GR" sz="1400" dirty="0">
                <a:solidFill>
                  <a:schemeClr val="tx1"/>
                </a:solidFill>
              </a:endParaRPr>
            </a:p>
          </p:txBody>
        </p:sp>
        <p:cxnSp>
          <p:nvCxnSpPr>
            <p:cNvPr id="56" name="55 - Ευθύγραμμο βέλος σύνδεσης"/>
            <p:cNvCxnSpPr/>
            <p:nvPr/>
          </p:nvCxnSpPr>
          <p:spPr>
            <a:xfrm rot="5400000">
              <a:off x="5240527" y="5770245"/>
              <a:ext cx="428628" cy="1752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cxnSp>
        <p:nvCxnSpPr>
          <p:cNvPr id="88" name="87 - Ευθύγραμμο βέλος σύνδεσης"/>
          <p:cNvCxnSpPr>
            <a:stCxn id="28" idx="2"/>
            <a:endCxn id="26" idx="4"/>
          </p:cNvCxnSpPr>
          <p:nvPr/>
        </p:nvCxnSpPr>
        <p:spPr>
          <a:xfrm rot="10800000">
            <a:off x="3469892" y="3003979"/>
            <a:ext cx="356717" cy="56789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89" name="88 - TextBox"/>
          <p:cNvSpPr txBox="1"/>
          <p:nvPr/>
        </p:nvSpPr>
        <p:spPr>
          <a:xfrm>
            <a:off x="4714876" y="2428868"/>
            <a:ext cx="2071702" cy="369332"/>
          </a:xfrm>
          <a:prstGeom prst="rect">
            <a:avLst/>
          </a:prstGeom>
          <a:noFill/>
        </p:spPr>
        <p:txBody>
          <a:bodyPr wrap="square" rtlCol="0">
            <a:spAutoFit/>
          </a:bodyPr>
          <a:lstStyle/>
          <a:p>
            <a:r>
              <a:rPr lang="el-GR" dirty="0" smtClean="0">
                <a:solidFill>
                  <a:srgbClr val="FF0000"/>
                </a:solidFill>
              </a:rPr>
              <a:t>Θα ανέβει το 33</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5"/>
                                        </p:tgtEl>
                                        <p:attrNameLst>
                                          <p:attrName>style.visibility</p:attrName>
                                        </p:attrNameLst>
                                      </p:cBhvr>
                                      <p:to>
                                        <p:strVal val="visible"/>
                                      </p:to>
                                    </p:set>
                                    <p:anim calcmode="lin" valueType="num">
                                      <p:cBhvr additive="base">
                                        <p:cTn id="25" dur="500" fill="hold"/>
                                        <p:tgtEl>
                                          <p:spTgt spid="35"/>
                                        </p:tgtEl>
                                        <p:attrNameLst>
                                          <p:attrName>ppt_x</p:attrName>
                                        </p:attrNameLst>
                                      </p:cBhvr>
                                      <p:tavLst>
                                        <p:tav tm="0">
                                          <p:val>
                                            <p:strVal val="#ppt_x"/>
                                          </p:val>
                                        </p:tav>
                                        <p:tav tm="100000">
                                          <p:val>
                                            <p:strVal val="#ppt_x"/>
                                          </p:val>
                                        </p:tav>
                                      </p:tavLst>
                                    </p:anim>
                                    <p:anim calcmode="lin" valueType="num">
                                      <p:cBhvr additive="base">
                                        <p:cTn id="26"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6"/>
                                        </p:tgtEl>
                                        <p:attrNameLst>
                                          <p:attrName>style.visibility</p:attrName>
                                        </p:attrNameLst>
                                      </p:cBhvr>
                                      <p:to>
                                        <p:strVal val="visible"/>
                                      </p:to>
                                    </p:set>
                                    <p:anim calcmode="lin" valueType="num">
                                      <p:cBhvr additive="base">
                                        <p:cTn id="31" dur="500" fill="hold"/>
                                        <p:tgtEl>
                                          <p:spTgt spid="36"/>
                                        </p:tgtEl>
                                        <p:attrNameLst>
                                          <p:attrName>ppt_x</p:attrName>
                                        </p:attrNameLst>
                                      </p:cBhvr>
                                      <p:tavLst>
                                        <p:tav tm="0">
                                          <p:val>
                                            <p:strVal val="#ppt_x"/>
                                          </p:val>
                                        </p:tav>
                                        <p:tav tm="100000">
                                          <p:val>
                                            <p:strVal val="#ppt_x"/>
                                          </p:val>
                                        </p:tav>
                                      </p:tavLst>
                                    </p:anim>
                                    <p:anim calcmode="lin" valueType="num">
                                      <p:cBhvr additive="base">
                                        <p:cTn id="32"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9"/>
                                        </p:tgtEl>
                                        <p:attrNameLst>
                                          <p:attrName>style.visibility</p:attrName>
                                        </p:attrNameLst>
                                      </p:cBhvr>
                                      <p:to>
                                        <p:strVal val="visible"/>
                                      </p:to>
                                    </p:set>
                                    <p:anim calcmode="lin" valueType="num">
                                      <p:cBhvr additive="base">
                                        <p:cTn id="37" dur="500" fill="hold"/>
                                        <p:tgtEl>
                                          <p:spTgt spid="89"/>
                                        </p:tgtEl>
                                        <p:attrNameLst>
                                          <p:attrName>ppt_x</p:attrName>
                                        </p:attrNameLst>
                                      </p:cBhvr>
                                      <p:tavLst>
                                        <p:tav tm="0">
                                          <p:val>
                                            <p:strVal val="#ppt_x"/>
                                          </p:val>
                                        </p:tav>
                                        <p:tav tm="100000">
                                          <p:val>
                                            <p:strVal val="#ppt_x"/>
                                          </p:val>
                                        </p:tav>
                                      </p:tavLst>
                                    </p:anim>
                                    <p:anim calcmode="lin" valueType="num">
                                      <p:cBhvr additive="base">
                                        <p:cTn id="38" dur="500" fill="hold"/>
                                        <p:tgtEl>
                                          <p:spTgt spid="8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88"/>
                                        </p:tgtEl>
                                        <p:attrNameLst>
                                          <p:attrName>style.visibility</p:attrName>
                                        </p:attrNameLst>
                                      </p:cBhvr>
                                      <p:to>
                                        <p:strVal val="visible"/>
                                      </p:to>
                                    </p:set>
                                    <p:anim calcmode="lin" valueType="num">
                                      <p:cBhvr additive="base">
                                        <p:cTn id="43" dur="500" fill="hold"/>
                                        <p:tgtEl>
                                          <p:spTgt spid="88"/>
                                        </p:tgtEl>
                                        <p:attrNameLst>
                                          <p:attrName>ppt_x</p:attrName>
                                        </p:attrNameLst>
                                      </p:cBhvr>
                                      <p:tavLst>
                                        <p:tav tm="0">
                                          <p:val>
                                            <p:strVal val="#ppt_x"/>
                                          </p:val>
                                        </p:tav>
                                        <p:tav tm="100000">
                                          <p:val>
                                            <p:strVal val="#ppt_x"/>
                                          </p:val>
                                        </p:tav>
                                      </p:tavLst>
                                    </p:anim>
                                    <p:anim calcmode="lin" valueType="num">
                                      <p:cBhvr additive="base">
                                        <p:cTn id="44" dur="500" fill="hold"/>
                                        <p:tgtEl>
                                          <p:spTgt spid="8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8"/>
                                        </p:tgtEl>
                                        <p:attrNameLst>
                                          <p:attrName>style.visibility</p:attrName>
                                        </p:attrNameLst>
                                      </p:cBhvr>
                                      <p:to>
                                        <p:strVal val="visible"/>
                                      </p:to>
                                    </p:set>
                                    <p:anim calcmode="lin" valueType="num">
                                      <p:cBhvr additive="base">
                                        <p:cTn id="49" dur="500" fill="hold"/>
                                        <p:tgtEl>
                                          <p:spTgt spid="38"/>
                                        </p:tgtEl>
                                        <p:attrNameLst>
                                          <p:attrName>ppt_x</p:attrName>
                                        </p:attrNameLst>
                                      </p:cBhvr>
                                      <p:tavLst>
                                        <p:tav tm="0">
                                          <p:val>
                                            <p:strVal val="#ppt_x"/>
                                          </p:val>
                                        </p:tav>
                                        <p:tav tm="100000">
                                          <p:val>
                                            <p:strVal val="#ppt_x"/>
                                          </p:val>
                                        </p:tav>
                                      </p:tavLst>
                                    </p:anim>
                                    <p:anim calcmode="lin" valueType="num">
                                      <p:cBhvr additive="base">
                                        <p:cTn id="50" dur="500" fill="hold"/>
                                        <p:tgtEl>
                                          <p:spTgt spid="38"/>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39"/>
                                        </p:tgtEl>
                                        <p:attrNameLst>
                                          <p:attrName>style.visibility</p:attrName>
                                        </p:attrNameLst>
                                      </p:cBhvr>
                                      <p:to>
                                        <p:strVal val="visible"/>
                                      </p:to>
                                    </p:set>
                                    <p:anim calcmode="lin" valueType="num">
                                      <p:cBhvr additive="base">
                                        <p:cTn id="53" dur="500" fill="hold"/>
                                        <p:tgtEl>
                                          <p:spTgt spid="39"/>
                                        </p:tgtEl>
                                        <p:attrNameLst>
                                          <p:attrName>ppt_x</p:attrName>
                                        </p:attrNameLst>
                                      </p:cBhvr>
                                      <p:tavLst>
                                        <p:tav tm="0">
                                          <p:val>
                                            <p:strVal val="#ppt_x"/>
                                          </p:val>
                                        </p:tav>
                                        <p:tav tm="100000">
                                          <p:val>
                                            <p:strVal val="#ppt_x"/>
                                          </p:val>
                                        </p:tav>
                                      </p:tavLst>
                                    </p:anim>
                                    <p:anim calcmode="lin" valueType="num">
                                      <p:cBhvr additive="base">
                                        <p:cTn id="54"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90"/>
                                        </p:tgtEl>
                                        <p:attrNameLst>
                                          <p:attrName>style.visibility</p:attrName>
                                        </p:attrNameLst>
                                      </p:cBhvr>
                                      <p:to>
                                        <p:strVal val="visible"/>
                                      </p:to>
                                    </p:set>
                                    <p:anim calcmode="lin" valueType="num">
                                      <p:cBhvr additive="base">
                                        <p:cTn id="59" dur="500" fill="hold"/>
                                        <p:tgtEl>
                                          <p:spTgt spid="90"/>
                                        </p:tgtEl>
                                        <p:attrNameLst>
                                          <p:attrName>ppt_x</p:attrName>
                                        </p:attrNameLst>
                                      </p:cBhvr>
                                      <p:tavLst>
                                        <p:tav tm="0">
                                          <p:val>
                                            <p:strVal val="#ppt_x"/>
                                          </p:val>
                                        </p:tav>
                                        <p:tav tm="100000">
                                          <p:val>
                                            <p:strVal val="#ppt_x"/>
                                          </p:val>
                                        </p:tav>
                                      </p:tavLst>
                                    </p:anim>
                                    <p:anim calcmode="lin" valueType="num">
                                      <p:cBhvr additive="base">
                                        <p:cTn id="60" dur="500" fill="hold"/>
                                        <p:tgtEl>
                                          <p:spTgt spid="9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36" grpId="0" animBg="1"/>
      <p:bldP spid="35" grpId="0" animBg="1"/>
      <p:bldP spid="89"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457200" y="274638"/>
            <a:ext cx="8229600" cy="868346"/>
          </a:xfrm>
        </p:spPr>
        <p:txBody>
          <a:bodyPr>
            <a:normAutofit/>
          </a:bodyPr>
          <a:lstStyle/>
          <a:p>
            <a:r>
              <a:rPr lang="el-GR" sz="1800" dirty="0" smtClean="0"/>
              <a:t>Ποια είναι η τελική μορφή του δένδρου σε κάθε ερώτημα ώστε να παραμένει δυαδικό δένδρο αναζήτησης</a:t>
            </a:r>
            <a:endParaRPr lang="el-GR" sz="1800" dirty="0"/>
          </a:p>
        </p:txBody>
      </p:sp>
      <p:sp>
        <p:nvSpPr>
          <p:cNvPr id="5" name="4 - TextBox"/>
          <p:cNvSpPr txBox="1"/>
          <p:nvPr/>
        </p:nvSpPr>
        <p:spPr>
          <a:xfrm>
            <a:off x="4643438" y="1142984"/>
            <a:ext cx="4214842" cy="1384995"/>
          </a:xfrm>
          <a:prstGeom prst="rect">
            <a:avLst/>
          </a:prstGeom>
          <a:noFill/>
        </p:spPr>
        <p:txBody>
          <a:bodyPr wrap="square" rtlCol="0">
            <a:spAutoFit/>
          </a:bodyPr>
          <a:lstStyle/>
          <a:p>
            <a:r>
              <a:rPr lang="el-GR" sz="1400" dirty="0" smtClean="0">
                <a:solidFill>
                  <a:srgbClr val="FF0000"/>
                </a:solidFill>
              </a:rPr>
              <a:t>Δ ) </a:t>
            </a:r>
            <a:r>
              <a:rPr lang="el-GR" sz="1400" dirty="0" smtClean="0"/>
              <a:t>Διαγραφή του αριθμού 24</a:t>
            </a:r>
          </a:p>
          <a:p>
            <a:r>
              <a:rPr lang="el-GR" sz="1400" dirty="0" smtClean="0"/>
              <a:t> Το 31  ΔΕΝ είναι φύλλο. Το διαγράφουμε και προσέχουμε ποιο στοιχείο από τα δύο </a:t>
            </a:r>
            <a:r>
              <a:rPr lang="el-GR" sz="1400" dirty="0" err="1" smtClean="0"/>
              <a:t>υπόδενδρα</a:t>
            </a:r>
            <a:r>
              <a:rPr lang="el-GR" sz="1400" dirty="0" smtClean="0"/>
              <a:t> του πρέπει να τοποθετηθεί στη θέση του ,ώστε το δένδρο να παραμείνει δυαδικό δένδρο αναζήτησης.</a:t>
            </a:r>
            <a:r>
              <a:rPr lang="el-GR" sz="1400" dirty="0" smtClean="0">
                <a:solidFill>
                  <a:srgbClr val="FF0000"/>
                </a:solidFill>
              </a:rPr>
              <a:t> </a:t>
            </a:r>
          </a:p>
          <a:p>
            <a:r>
              <a:rPr lang="el-GR" sz="1400" dirty="0" smtClean="0">
                <a:solidFill>
                  <a:srgbClr val="FF0000"/>
                </a:solidFill>
              </a:rPr>
              <a:t>Θα ανέβει το 25</a:t>
            </a:r>
            <a:endParaRPr lang="el-GR" sz="1400" dirty="0"/>
          </a:p>
        </p:txBody>
      </p:sp>
      <p:sp>
        <p:nvSpPr>
          <p:cNvPr id="7" name="6 - Ισοσκελές τρίγωνο"/>
          <p:cNvSpPr/>
          <p:nvPr/>
        </p:nvSpPr>
        <p:spPr>
          <a:xfrm>
            <a:off x="1928826" y="3429000"/>
            <a:ext cx="1357290" cy="1571636"/>
          </a:xfrm>
          <a:prstGeom prst="triangl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Ισοσκελές τρίγωνο"/>
          <p:cNvSpPr/>
          <p:nvPr/>
        </p:nvSpPr>
        <p:spPr>
          <a:xfrm>
            <a:off x="0" y="3286124"/>
            <a:ext cx="2357422" cy="2571768"/>
          </a:xfrm>
          <a:prstGeom prst="triangl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9" name="5 - Ομάδα"/>
          <p:cNvGrpSpPr/>
          <p:nvPr/>
        </p:nvGrpSpPr>
        <p:grpSpPr>
          <a:xfrm>
            <a:off x="500098" y="1857364"/>
            <a:ext cx="4410328" cy="3929090"/>
            <a:chOff x="500034" y="1857364"/>
            <a:chExt cx="4857784" cy="3929090"/>
          </a:xfrm>
        </p:grpSpPr>
        <p:grpSp>
          <p:nvGrpSpPr>
            <p:cNvPr id="12" name="3 - Ομάδα"/>
            <p:cNvGrpSpPr/>
            <p:nvPr/>
          </p:nvGrpSpPr>
          <p:grpSpPr>
            <a:xfrm>
              <a:off x="500034" y="1857364"/>
              <a:ext cx="4857784" cy="3929090"/>
              <a:chOff x="500034" y="1857364"/>
              <a:chExt cx="4857784" cy="3929090"/>
            </a:xfrm>
          </p:grpSpPr>
          <p:grpSp>
            <p:nvGrpSpPr>
              <p:cNvPr id="15" name="54 - Ομάδα"/>
              <p:cNvGrpSpPr/>
              <p:nvPr/>
            </p:nvGrpSpPr>
            <p:grpSpPr>
              <a:xfrm>
                <a:off x="500034" y="1857364"/>
                <a:ext cx="4857784" cy="3143272"/>
                <a:chOff x="857224" y="1857364"/>
                <a:chExt cx="4857784" cy="3143272"/>
              </a:xfrm>
            </p:grpSpPr>
            <p:sp>
              <p:nvSpPr>
                <p:cNvPr id="18" name="17 - Έλλειψη"/>
                <p:cNvSpPr/>
                <p:nvPr/>
              </p:nvSpPr>
              <p:spPr>
                <a:xfrm>
                  <a:off x="1565326" y="4500570"/>
                  <a:ext cx="614036" cy="50006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 22</a:t>
                  </a:r>
                  <a:endParaRPr lang="el-GR" sz="1400" dirty="0">
                    <a:solidFill>
                      <a:schemeClr val="tx1"/>
                    </a:solidFill>
                  </a:endParaRPr>
                </a:p>
              </p:txBody>
            </p:sp>
            <p:sp>
              <p:nvSpPr>
                <p:cNvPr id="19" name="18 - Έλλειψη"/>
                <p:cNvSpPr/>
                <p:nvPr/>
              </p:nvSpPr>
              <p:spPr>
                <a:xfrm>
                  <a:off x="3112007" y="1857364"/>
                  <a:ext cx="817051" cy="57150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27</a:t>
                  </a:r>
                  <a:endParaRPr lang="el-GR" sz="1400" dirty="0">
                    <a:solidFill>
                      <a:schemeClr val="tx1"/>
                    </a:solidFill>
                  </a:endParaRPr>
                </a:p>
              </p:txBody>
            </p:sp>
            <p:sp>
              <p:nvSpPr>
                <p:cNvPr id="20" name="19 - Έλλειψη"/>
                <p:cNvSpPr/>
                <p:nvPr/>
              </p:nvSpPr>
              <p:spPr>
                <a:xfrm>
                  <a:off x="1214414" y="3714752"/>
                  <a:ext cx="614035" cy="425193"/>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20</a:t>
                  </a:r>
                  <a:endParaRPr lang="el-GR" sz="1400" dirty="0">
                    <a:solidFill>
                      <a:schemeClr val="tx1"/>
                    </a:solidFill>
                  </a:endParaRPr>
                </a:p>
              </p:txBody>
            </p:sp>
            <p:sp>
              <p:nvSpPr>
                <p:cNvPr id="21" name="20 - Έλλειψη"/>
                <p:cNvSpPr/>
                <p:nvPr/>
              </p:nvSpPr>
              <p:spPr>
                <a:xfrm>
                  <a:off x="2190955" y="2779646"/>
                  <a:ext cx="614035" cy="577915"/>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24</a:t>
                  </a:r>
                  <a:endParaRPr lang="el-GR" sz="1400" dirty="0">
                    <a:solidFill>
                      <a:schemeClr val="tx1"/>
                    </a:solidFill>
                  </a:endParaRPr>
                </a:p>
              </p:txBody>
            </p:sp>
            <p:sp>
              <p:nvSpPr>
                <p:cNvPr id="22" name="21 - Έλλειψη"/>
                <p:cNvSpPr/>
                <p:nvPr/>
              </p:nvSpPr>
              <p:spPr>
                <a:xfrm>
                  <a:off x="3786182" y="3786190"/>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29</a:t>
                  </a:r>
                  <a:endParaRPr lang="el-GR" sz="1200" dirty="0">
                    <a:solidFill>
                      <a:schemeClr val="tx1"/>
                    </a:solidFill>
                  </a:endParaRPr>
                </a:p>
              </p:txBody>
            </p:sp>
            <p:sp>
              <p:nvSpPr>
                <p:cNvPr id="23" name="22 - Έλλειψη"/>
                <p:cNvSpPr/>
                <p:nvPr/>
              </p:nvSpPr>
              <p:spPr>
                <a:xfrm>
                  <a:off x="2857488" y="3857628"/>
                  <a:ext cx="614035" cy="425193"/>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26</a:t>
                  </a:r>
                  <a:endParaRPr lang="el-GR" sz="1400" dirty="0">
                    <a:solidFill>
                      <a:schemeClr val="tx1"/>
                    </a:solidFill>
                  </a:endParaRPr>
                </a:p>
              </p:txBody>
            </p:sp>
            <p:sp>
              <p:nvSpPr>
                <p:cNvPr id="24" name="23 - Έλλειψη"/>
                <p:cNvSpPr/>
                <p:nvPr/>
              </p:nvSpPr>
              <p:spPr>
                <a:xfrm>
                  <a:off x="857224" y="4500569"/>
                  <a:ext cx="614035"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17</a:t>
                  </a:r>
                  <a:endParaRPr lang="el-GR" sz="1400" dirty="0">
                    <a:solidFill>
                      <a:schemeClr val="tx1"/>
                    </a:solidFill>
                  </a:endParaRPr>
                </a:p>
              </p:txBody>
            </p:sp>
            <p:cxnSp>
              <p:nvCxnSpPr>
                <p:cNvPr id="25" name="24 - Ευθύγραμμο βέλος σύνδεσης"/>
                <p:cNvCxnSpPr>
                  <a:stCxn id="19" idx="3"/>
                  <a:endCxn id="21" idx="7"/>
                </p:cNvCxnSpPr>
                <p:nvPr/>
              </p:nvCxnSpPr>
              <p:spPr>
                <a:xfrm rot="5400000">
                  <a:off x="2713811" y="2346429"/>
                  <a:ext cx="519107" cy="5165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25 - Ευθύγραμμο βέλος σύνδεσης"/>
                <p:cNvCxnSpPr>
                  <a:stCxn id="21" idx="3"/>
                  <a:endCxn id="20" idx="7"/>
                </p:cNvCxnSpPr>
                <p:nvPr/>
              </p:nvCxnSpPr>
              <p:spPr>
                <a:xfrm rot="5400000">
                  <a:off x="1757656" y="3253797"/>
                  <a:ext cx="504093" cy="5423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26 - Ευθύγραμμο βέλος σύνδεσης"/>
                <p:cNvCxnSpPr>
                  <a:stCxn id="20" idx="5"/>
                  <a:endCxn id="18" idx="0"/>
                </p:cNvCxnSpPr>
                <p:nvPr/>
              </p:nvCxnSpPr>
              <p:spPr>
                <a:xfrm rot="16200000" flipH="1">
                  <a:off x="1593989" y="4222214"/>
                  <a:ext cx="422893" cy="1338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27 - Ευθύγραμμο βέλος σύνδεσης"/>
                <p:cNvCxnSpPr>
                  <a:stCxn id="21" idx="5"/>
                  <a:endCxn id="23" idx="0"/>
                </p:cNvCxnSpPr>
                <p:nvPr/>
              </p:nvCxnSpPr>
              <p:spPr>
                <a:xfrm rot="16200000" flipH="1">
                  <a:off x="2647436" y="3340557"/>
                  <a:ext cx="584701" cy="44943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28 - Ευθύγραμμο βέλος σύνδεσης"/>
                <p:cNvCxnSpPr>
                  <a:stCxn id="19" idx="5"/>
                  <a:endCxn id="30" idx="0"/>
                </p:cNvCxnSpPr>
                <p:nvPr/>
              </p:nvCxnSpPr>
              <p:spPr>
                <a:xfrm rot="16200000" flipH="1">
                  <a:off x="3952400" y="2202176"/>
                  <a:ext cx="583760" cy="86975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29 - Έλλειψη"/>
                <p:cNvSpPr/>
                <p:nvPr/>
              </p:nvSpPr>
              <p:spPr>
                <a:xfrm>
                  <a:off x="4286248" y="2928933"/>
                  <a:ext cx="785818" cy="50367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31</a:t>
                  </a:r>
                  <a:endParaRPr lang="el-GR" sz="1200" dirty="0">
                    <a:solidFill>
                      <a:schemeClr val="tx1"/>
                    </a:solidFill>
                  </a:endParaRPr>
                </a:p>
              </p:txBody>
            </p:sp>
            <p:cxnSp>
              <p:nvCxnSpPr>
                <p:cNvPr id="31" name="30 - Ευθύγραμμο βέλος σύνδεσης"/>
                <p:cNvCxnSpPr/>
                <p:nvPr/>
              </p:nvCxnSpPr>
              <p:spPr>
                <a:xfrm rot="5400000">
                  <a:off x="1099567" y="4186789"/>
                  <a:ext cx="348523" cy="2617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2" name="31 - Έλλειψη"/>
                <p:cNvSpPr/>
                <p:nvPr/>
              </p:nvSpPr>
              <p:spPr>
                <a:xfrm>
                  <a:off x="5072066" y="3786189"/>
                  <a:ext cx="642942"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33</a:t>
                  </a:r>
                  <a:endParaRPr lang="el-GR" sz="1200" dirty="0">
                    <a:solidFill>
                      <a:schemeClr val="tx1"/>
                    </a:solidFill>
                  </a:endParaRPr>
                </a:p>
              </p:txBody>
            </p:sp>
            <p:cxnSp>
              <p:nvCxnSpPr>
                <p:cNvPr id="33" name="32 - Ευθύγραμμο βέλος σύνδεσης"/>
                <p:cNvCxnSpPr>
                  <a:stCxn id="30" idx="5"/>
                  <a:endCxn id="32" idx="0"/>
                </p:cNvCxnSpPr>
                <p:nvPr/>
              </p:nvCxnSpPr>
              <p:spPr>
                <a:xfrm rot="16200000" flipH="1">
                  <a:off x="4961590" y="3354241"/>
                  <a:ext cx="427343" cy="4365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33 - Έλλειψη"/>
                <p:cNvSpPr/>
                <p:nvPr/>
              </p:nvSpPr>
              <p:spPr>
                <a:xfrm>
                  <a:off x="4429124" y="457200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30</a:t>
                  </a:r>
                  <a:endParaRPr lang="el-GR" sz="1200" dirty="0">
                    <a:solidFill>
                      <a:schemeClr val="tx1"/>
                    </a:solidFill>
                  </a:endParaRPr>
                </a:p>
              </p:txBody>
            </p:sp>
            <p:sp>
              <p:nvSpPr>
                <p:cNvPr id="35" name="34 - Έλλειψη"/>
                <p:cNvSpPr/>
                <p:nvPr/>
              </p:nvSpPr>
              <p:spPr>
                <a:xfrm>
                  <a:off x="2588242" y="457200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25</a:t>
                  </a:r>
                  <a:endParaRPr lang="el-GR" sz="1200" dirty="0">
                    <a:solidFill>
                      <a:schemeClr val="tx1"/>
                    </a:solidFill>
                  </a:endParaRPr>
                </a:p>
              </p:txBody>
            </p:sp>
            <p:cxnSp>
              <p:nvCxnSpPr>
                <p:cNvPr id="36" name="35 - Ευθύγραμμο βέλος σύνδεσης"/>
                <p:cNvCxnSpPr/>
                <p:nvPr/>
              </p:nvCxnSpPr>
              <p:spPr>
                <a:xfrm rot="5400000">
                  <a:off x="2742641" y="4258227"/>
                  <a:ext cx="348523" cy="2617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36 - Ευθύγραμμο βέλος σύνδεσης"/>
                <p:cNvCxnSpPr>
                  <a:stCxn id="30" idx="3"/>
                  <a:endCxn id="22" idx="0"/>
                </p:cNvCxnSpPr>
                <p:nvPr/>
              </p:nvCxnSpPr>
              <p:spPr>
                <a:xfrm rot="5400000">
                  <a:off x="4022959" y="3407821"/>
                  <a:ext cx="427344" cy="3293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37 - Ευθύγραμμο βέλος σύνδεσης"/>
                <p:cNvCxnSpPr/>
                <p:nvPr/>
              </p:nvCxnSpPr>
              <p:spPr>
                <a:xfrm rot="16200000" flipH="1">
                  <a:off x="4144850" y="4284780"/>
                  <a:ext cx="422893" cy="2829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16" name="5 - Έλλειψη"/>
              <p:cNvSpPr/>
              <p:nvPr/>
            </p:nvSpPr>
            <p:spPr>
              <a:xfrm>
                <a:off x="1601565" y="5357826"/>
                <a:ext cx="614036"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 23</a:t>
                </a:r>
                <a:endParaRPr lang="el-GR" sz="1400" dirty="0">
                  <a:solidFill>
                    <a:schemeClr val="tx1"/>
                  </a:solidFill>
                </a:endParaRPr>
              </a:p>
            </p:txBody>
          </p:sp>
          <p:cxnSp>
            <p:nvCxnSpPr>
              <p:cNvPr id="17" name="16 - Ευθύγραμμο βέλος σύνδεσης"/>
              <p:cNvCxnSpPr>
                <a:stCxn id="18" idx="5"/>
                <a:endCxn id="16" idx="0"/>
              </p:cNvCxnSpPr>
              <p:nvPr/>
            </p:nvCxnSpPr>
            <p:spPr>
              <a:xfrm rot="16200000" flipH="1">
                <a:off x="1605204" y="5054446"/>
                <a:ext cx="430423" cy="1763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13" name="7 - Έλλειψη"/>
            <p:cNvSpPr/>
            <p:nvPr/>
          </p:nvSpPr>
          <p:spPr>
            <a:xfrm>
              <a:off x="814707" y="528638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21</a:t>
              </a:r>
              <a:endParaRPr lang="el-GR" sz="1400" dirty="0">
                <a:solidFill>
                  <a:schemeClr val="tx1"/>
                </a:solidFill>
              </a:endParaRPr>
            </a:p>
          </p:txBody>
        </p:sp>
        <p:cxnSp>
          <p:nvCxnSpPr>
            <p:cNvPr id="14" name="13 - Ευθύγραμμο βέλος σύνδεσης"/>
            <p:cNvCxnSpPr>
              <a:stCxn id="18" idx="3"/>
              <a:endCxn id="13" idx="0"/>
            </p:cNvCxnSpPr>
            <p:nvPr/>
          </p:nvCxnSpPr>
          <p:spPr>
            <a:xfrm rot="5400000">
              <a:off x="1019768" y="5008094"/>
              <a:ext cx="358985" cy="19760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48" name="5 - Ομάδα"/>
          <p:cNvGrpSpPr/>
          <p:nvPr/>
        </p:nvGrpSpPr>
        <p:grpSpPr>
          <a:xfrm>
            <a:off x="4733672" y="2571744"/>
            <a:ext cx="4410328" cy="3929090"/>
            <a:chOff x="500034" y="1857364"/>
            <a:chExt cx="4857784" cy="3929090"/>
          </a:xfrm>
        </p:grpSpPr>
        <p:grpSp>
          <p:nvGrpSpPr>
            <p:cNvPr id="49" name="3 - Ομάδα"/>
            <p:cNvGrpSpPr/>
            <p:nvPr/>
          </p:nvGrpSpPr>
          <p:grpSpPr>
            <a:xfrm>
              <a:off x="500034" y="1857364"/>
              <a:ext cx="4857784" cy="3929090"/>
              <a:chOff x="500034" y="1857364"/>
              <a:chExt cx="4857784" cy="3929090"/>
            </a:xfrm>
          </p:grpSpPr>
          <p:grpSp>
            <p:nvGrpSpPr>
              <p:cNvPr id="52" name="54 - Ομάδα"/>
              <p:cNvGrpSpPr/>
              <p:nvPr/>
            </p:nvGrpSpPr>
            <p:grpSpPr>
              <a:xfrm>
                <a:off x="500034" y="1857364"/>
                <a:ext cx="4857784" cy="3143272"/>
                <a:chOff x="857224" y="1857364"/>
                <a:chExt cx="4857784" cy="3143272"/>
              </a:xfrm>
            </p:grpSpPr>
            <p:sp>
              <p:nvSpPr>
                <p:cNvPr id="55" name="54 - Έλλειψη"/>
                <p:cNvSpPr/>
                <p:nvPr/>
              </p:nvSpPr>
              <p:spPr>
                <a:xfrm>
                  <a:off x="1565326" y="4500570"/>
                  <a:ext cx="614036" cy="50006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 22</a:t>
                  </a:r>
                  <a:endParaRPr lang="el-GR" sz="1400" dirty="0">
                    <a:solidFill>
                      <a:schemeClr val="tx1"/>
                    </a:solidFill>
                  </a:endParaRPr>
                </a:p>
              </p:txBody>
            </p:sp>
            <p:sp>
              <p:nvSpPr>
                <p:cNvPr id="56" name="55 - Έλλειψη"/>
                <p:cNvSpPr/>
                <p:nvPr/>
              </p:nvSpPr>
              <p:spPr>
                <a:xfrm>
                  <a:off x="3112007" y="1857364"/>
                  <a:ext cx="817051" cy="57150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27</a:t>
                  </a:r>
                  <a:endParaRPr lang="el-GR" sz="1400" dirty="0">
                    <a:solidFill>
                      <a:schemeClr val="tx1"/>
                    </a:solidFill>
                  </a:endParaRPr>
                </a:p>
              </p:txBody>
            </p:sp>
            <p:sp>
              <p:nvSpPr>
                <p:cNvPr id="57" name="56 - Έλλειψη"/>
                <p:cNvSpPr/>
                <p:nvPr/>
              </p:nvSpPr>
              <p:spPr>
                <a:xfrm>
                  <a:off x="1214414" y="3714752"/>
                  <a:ext cx="614035" cy="425193"/>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20</a:t>
                  </a:r>
                  <a:endParaRPr lang="el-GR" sz="1400" dirty="0">
                    <a:solidFill>
                      <a:schemeClr val="tx1"/>
                    </a:solidFill>
                  </a:endParaRPr>
                </a:p>
              </p:txBody>
            </p:sp>
            <p:sp>
              <p:nvSpPr>
                <p:cNvPr id="58" name="57 - Έλλειψη"/>
                <p:cNvSpPr/>
                <p:nvPr/>
              </p:nvSpPr>
              <p:spPr>
                <a:xfrm>
                  <a:off x="2190955" y="2779646"/>
                  <a:ext cx="614035" cy="577915"/>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25</a:t>
                  </a:r>
                  <a:endParaRPr lang="el-GR" sz="1400" dirty="0">
                    <a:solidFill>
                      <a:schemeClr val="tx1"/>
                    </a:solidFill>
                  </a:endParaRPr>
                </a:p>
              </p:txBody>
            </p:sp>
            <p:sp>
              <p:nvSpPr>
                <p:cNvPr id="59" name="58 - Έλλειψη"/>
                <p:cNvSpPr/>
                <p:nvPr/>
              </p:nvSpPr>
              <p:spPr>
                <a:xfrm>
                  <a:off x="3786182" y="3786190"/>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29</a:t>
                  </a:r>
                  <a:endParaRPr lang="el-GR" sz="1200" dirty="0">
                    <a:solidFill>
                      <a:schemeClr val="tx1"/>
                    </a:solidFill>
                  </a:endParaRPr>
                </a:p>
              </p:txBody>
            </p:sp>
            <p:sp>
              <p:nvSpPr>
                <p:cNvPr id="60" name="59 - Έλλειψη"/>
                <p:cNvSpPr/>
                <p:nvPr/>
              </p:nvSpPr>
              <p:spPr>
                <a:xfrm>
                  <a:off x="2857488" y="3857628"/>
                  <a:ext cx="614035" cy="425193"/>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26</a:t>
                  </a:r>
                  <a:endParaRPr lang="el-GR" sz="1400" dirty="0">
                    <a:solidFill>
                      <a:schemeClr val="tx1"/>
                    </a:solidFill>
                  </a:endParaRPr>
                </a:p>
              </p:txBody>
            </p:sp>
            <p:sp>
              <p:nvSpPr>
                <p:cNvPr id="61" name="60 - Έλλειψη"/>
                <p:cNvSpPr/>
                <p:nvPr/>
              </p:nvSpPr>
              <p:spPr>
                <a:xfrm>
                  <a:off x="857224" y="4500569"/>
                  <a:ext cx="614035"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17</a:t>
                  </a:r>
                  <a:endParaRPr lang="el-GR" sz="1400" dirty="0">
                    <a:solidFill>
                      <a:schemeClr val="tx1"/>
                    </a:solidFill>
                  </a:endParaRPr>
                </a:p>
              </p:txBody>
            </p:sp>
            <p:cxnSp>
              <p:nvCxnSpPr>
                <p:cNvPr id="62" name="61 - Ευθύγραμμο βέλος σύνδεσης"/>
                <p:cNvCxnSpPr>
                  <a:stCxn id="56" idx="3"/>
                  <a:endCxn id="58" idx="7"/>
                </p:cNvCxnSpPr>
                <p:nvPr/>
              </p:nvCxnSpPr>
              <p:spPr>
                <a:xfrm rot="5400000">
                  <a:off x="2713811" y="2346429"/>
                  <a:ext cx="519107" cy="5165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3" name="62 - Ευθύγραμμο βέλος σύνδεσης"/>
                <p:cNvCxnSpPr>
                  <a:stCxn id="58" idx="3"/>
                  <a:endCxn id="57" idx="7"/>
                </p:cNvCxnSpPr>
                <p:nvPr/>
              </p:nvCxnSpPr>
              <p:spPr>
                <a:xfrm rot="5400000">
                  <a:off x="1757656" y="3253797"/>
                  <a:ext cx="504093" cy="5423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4" name="63 - Ευθύγραμμο βέλος σύνδεσης"/>
                <p:cNvCxnSpPr>
                  <a:stCxn id="57" idx="5"/>
                  <a:endCxn id="55" idx="0"/>
                </p:cNvCxnSpPr>
                <p:nvPr/>
              </p:nvCxnSpPr>
              <p:spPr>
                <a:xfrm rot="16200000" flipH="1">
                  <a:off x="1593989" y="4222214"/>
                  <a:ext cx="422893" cy="1338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64 - Ευθύγραμμο βέλος σύνδεσης"/>
                <p:cNvCxnSpPr>
                  <a:stCxn id="58" idx="5"/>
                  <a:endCxn id="60" idx="0"/>
                </p:cNvCxnSpPr>
                <p:nvPr/>
              </p:nvCxnSpPr>
              <p:spPr>
                <a:xfrm rot="16200000" flipH="1">
                  <a:off x="2647436" y="3340557"/>
                  <a:ext cx="584701" cy="44943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65 - Ευθύγραμμο βέλος σύνδεσης"/>
                <p:cNvCxnSpPr>
                  <a:stCxn id="56" idx="5"/>
                  <a:endCxn id="67" idx="0"/>
                </p:cNvCxnSpPr>
                <p:nvPr/>
              </p:nvCxnSpPr>
              <p:spPr>
                <a:xfrm rot="16200000" flipH="1">
                  <a:off x="3952400" y="2202176"/>
                  <a:ext cx="583760" cy="86975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7" name="66 - Έλλειψη"/>
                <p:cNvSpPr/>
                <p:nvPr/>
              </p:nvSpPr>
              <p:spPr>
                <a:xfrm>
                  <a:off x="4286248" y="2928933"/>
                  <a:ext cx="785818" cy="50367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31</a:t>
                  </a:r>
                  <a:endParaRPr lang="el-GR" sz="1200" dirty="0">
                    <a:solidFill>
                      <a:schemeClr val="tx1"/>
                    </a:solidFill>
                  </a:endParaRPr>
                </a:p>
              </p:txBody>
            </p:sp>
            <p:cxnSp>
              <p:nvCxnSpPr>
                <p:cNvPr id="68" name="67 - Ευθύγραμμο βέλος σύνδεσης"/>
                <p:cNvCxnSpPr/>
                <p:nvPr/>
              </p:nvCxnSpPr>
              <p:spPr>
                <a:xfrm rot="5400000">
                  <a:off x="1099567" y="4186789"/>
                  <a:ext cx="348523" cy="2617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9" name="68 - Έλλειψη"/>
                <p:cNvSpPr/>
                <p:nvPr/>
              </p:nvSpPr>
              <p:spPr>
                <a:xfrm>
                  <a:off x="5072066" y="3786189"/>
                  <a:ext cx="642942"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33</a:t>
                  </a:r>
                  <a:endParaRPr lang="el-GR" sz="1200" dirty="0">
                    <a:solidFill>
                      <a:schemeClr val="tx1"/>
                    </a:solidFill>
                  </a:endParaRPr>
                </a:p>
              </p:txBody>
            </p:sp>
            <p:cxnSp>
              <p:nvCxnSpPr>
                <p:cNvPr id="70" name="69 - Ευθύγραμμο βέλος σύνδεσης"/>
                <p:cNvCxnSpPr>
                  <a:stCxn id="67" idx="5"/>
                  <a:endCxn id="69" idx="0"/>
                </p:cNvCxnSpPr>
                <p:nvPr/>
              </p:nvCxnSpPr>
              <p:spPr>
                <a:xfrm rot="16200000" flipH="1">
                  <a:off x="4961590" y="3354241"/>
                  <a:ext cx="427343" cy="4365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1" name="70 - Έλλειψη"/>
                <p:cNvSpPr/>
                <p:nvPr/>
              </p:nvSpPr>
              <p:spPr>
                <a:xfrm>
                  <a:off x="4429124" y="457200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30</a:t>
                  </a:r>
                  <a:endParaRPr lang="el-GR" sz="1200" dirty="0">
                    <a:solidFill>
                      <a:schemeClr val="tx1"/>
                    </a:solidFill>
                  </a:endParaRPr>
                </a:p>
              </p:txBody>
            </p:sp>
            <p:cxnSp>
              <p:nvCxnSpPr>
                <p:cNvPr id="74" name="73 - Ευθύγραμμο βέλος σύνδεσης"/>
                <p:cNvCxnSpPr>
                  <a:stCxn id="67" idx="3"/>
                  <a:endCxn id="59" idx="0"/>
                </p:cNvCxnSpPr>
                <p:nvPr/>
              </p:nvCxnSpPr>
              <p:spPr>
                <a:xfrm rot="5400000">
                  <a:off x="4022959" y="3407821"/>
                  <a:ext cx="427344" cy="3293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5" name="74 - Ευθύγραμμο βέλος σύνδεσης"/>
                <p:cNvCxnSpPr/>
                <p:nvPr/>
              </p:nvCxnSpPr>
              <p:spPr>
                <a:xfrm rot="16200000" flipH="1">
                  <a:off x="4144850" y="4284780"/>
                  <a:ext cx="422893" cy="2829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53" name="5 - Έλλειψη"/>
              <p:cNvSpPr/>
              <p:nvPr/>
            </p:nvSpPr>
            <p:spPr>
              <a:xfrm>
                <a:off x="1601565" y="5357826"/>
                <a:ext cx="614036"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 23</a:t>
                </a:r>
                <a:endParaRPr lang="el-GR" sz="1400" dirty="0">
                  <a:solidFill>
                    <a:schemeClr val="tx1"/>
                  </a:solidFill>
                </a:endParaRPr>
              </a:p>
            </p:txBody>
          </p:sp>
          <p:cxnSp>
            <p:nvCxnSpPr>
              <p:cNvPr id="54" name="53 - Ευθύγραμμο βέλος σύνδεσης"/>
              <p:cNvCxnSpPr>
                <a:stCxn id="55" idx="5"/>
                <a:endCxn id="53" idx="0"/>
              </p:cNvCxnSpPr>
              <p:nvPr/>
            </p:nvCxnSpPr>
            <p:spPr>
              <a:xfrm rot="16200000" flipH="1">
                <a:off x="1605204" y="5054446"/>
                <a:ext cx="430423" cy="1763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50" name="7 - Έλλειψη"/>
            <p:cNvSpPr/>
            <p:nvPr/>
          </p:nvSpPr>
          <p:spPr>
            <a:xfrm>
              <a:off x="814707" y="528638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21</a:t>
              </a:r>
              <a:endParaRPr lang="el-GR" sz="1400" dirty="0">
                <a:solidFill>
                  <a:schemeClr val="tx1"/>
                </a:solidFill>
              </a:endParaRPr>
            </a:p>
          </p:txBody>
        </p:sp>
        <p:cxnSp>
          <p:nvCxnSpPr>
            <p:cNvPr id="51" name="50 - Ευθύγραμμο βέλος σύνδεσης"/>
            <p:cNvCxnSpPr>
              <a:stCxn id="55" idx="3"/>
              <a:endCxn id="50" idx="0"/>
            </p:cNvCxnSpPr>
            <p:nvPr/>
          </p:nvCxnSpPr>
          <p:spPr>
            <a:xfrm rot="5400000">
              <a:off x="1019768" y="5008094"/>
              <a:ext cx="358985" cy="19760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118" name="117 - Ομάδα"/>
          <p:cNvGrpSpPr/>
          <p:nvPr/>
        </p:nvGrpSpPr>
        <p:grpSpPr>
          <a:xfrm>
            <a:off x="1571604" y="2786058"/>
            <a:ext cx="785818" cy="1857388"/>
            <a:chOff x="1571604" y="2786058"/>
            <a:chExt cx="785818" cy="1857388"/>
          </a:xfrm>
        </p:grpSpPr>
        <p:cxnSp>
          <p:nvCxnSpPr>
            <p:cNvPr id="78" name="77 - Ευθύγραμμο βέλος σύνδεσης"/>
            <p:cNvCxnSpPr>
              <a:endCxn id="21" idx="4"/>
            </p:cNvCxnSpPr>
            <p:nvPr/>
          </p:nvCxnSpPr>
          <p:spPr>
            <a:xfrm rot="16200000" flipV="1">
              <a:off x="1423470" y="3923808"/>
              <a:ext cx="1285885" cy="15339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1" name="80 - Ευθεία γραμμή σύνδεσης"/>
            <p:cNvCxnSpPr/>
            <p:nvPr/>
          </p:nvCxnSpPr>
          <p:spPr>
            <a:xfrm>
              <a:off x="1643042" y="2786058"/>
              <a:ext cx="714380" cy="428628"/>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13" name="112 - Ευθεία γραμμή σύνδεσης"/>
            <p:cNvCxnSpPr/>
            <p:nvPr/>
          </p:nvCxnSpPr>
          <p:spPr>
            <a:xfrm rot="10800000" flipV="1">
              <a:off x="1571604" y="2928934"/>
              <a:ext cx="785818" cy="35719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18"/>
                                        </p:tgtEl>
                                        <p:attrNameLst>
                                          <p:attrName>style.visibility</p:attrName>
                                        </p:attrNameLst>
                                      </p:cBhvr>
                                      <p:to>
                                        <p:strVal val="visible"/>
                                      </p:to>
                                    </p:set>
                                    <p:anim calcmode="lin" valueType="num">
                                      <p:cBhvr additive="base">
                                        <p:cTn id="37" dur="500" fill="hold"/>
                                        <p:tgtEl>
                                          <p:spTgt spid="118"/>
                                        </p:tgtEl>
                                        <p:attrNameLst>
                                          <p:attrName>ppt_x</p:attrName>
                                        </p:attrNameLst>
                                      </p:cBhvr>
                                      <p:tavLst>
                                        <p:tav tm="0">
                                          <p:val>
                                            <p:strVal val="#ppt_x"/>
                                          </p:val>
                                        </p:tav>
                                        <p:tav tm="100000">
                                          <p:val>
                                            <p:strVal val="#ppt_x"/>
                                          </p:val>
                                        </p:tav>
                                      </p:tavLst>
                                    </p:anim>
                                    <p:anim calcmode="lin" valueType="num">
                                      <p:cBhvr additive="base">
                                        <p:cTn id="38" dur="500" fill="hold"/>
                                        <p:tgtEl>
                                          <p:spTgt spid="11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8"/>
                                        </p:tgtEl>
                                        <p:attrNameLst>
                                          <p:attrName>style.visibility</p:attrName>
                                        </p:attrNameLst>
                                      </p:cBhvr>
                                      <p:to>
                                        <p:strVal val="visible"/>
                                      </p:to>
                                    </p:set>
                                    <p:anim calcmode="lin" valueType="num">
                                      <p:cBhvr additive="base">
                                        <p:cTn id="43" dur="500" fill="hold"/>
                                        <p:tgtEl>
                                          <p:spTgt spid="48"/>
                                        </p:tgtEl>
                                        <p:attrNameLst>
                                          <p:attrName>ppt_x</p:attrName>
                                        </p:attrNameLst>
                                      </p:cBhvr>
                                      <p:tavLst>
                                        <p:tav tm="0">
                                          <p:val>
                                            <p:strVal val="#ppt_x"/>
                                          </p:val>
                                        </p:tav>
                                        <p:tav tm="100000">
                                          <p:val>
                                            <p:strVal val="#ppt_x"/>
                                          </p:val>
                                        </p:tav>
                                      </p:tavLst>
                                    </p:anim>
                                    <p:anim calcmode="lin" valueType="num">
                                      <p:cBhvr additive="base">
                                        <p:cTn id="44"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animBg="1"/>
      <p:bldP spid="8"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357166"/>
            <a:ext cx="8229600" cy="1143000"/>
          </a:xfrm>
        </p:spPr>
        <p:txBody>
          <a:bodyPr>
            <a:normAutofit/>
          </a:bodyPr>
          <a:lstStyle/>
          <a:p>
            <a:r>
              <a:rPr lang="el-GR" sz="2800" dirty="0" smtClean="0"/>
              <a:t>Ποιο από τα παρακάτω δένδρα είναι δυαδικά δένδρα αναζήτησης;</a:t>
            </a:r>
            <a:endParaRPr lang="el-GR" sz="2800" dirty="0"/>
          </a:p>
        </p:txBody>
      </p:sp>
      <p:grpSp>
        <p:nvGrpSpPr>
          <p:cNvPr id="5" name="4 - Θέση περιεχομένου"/>
          <p:cNvGrpSpPr>
            <a:grpSpLocks noGrp="1"/>
          </p:cNvGrpSpPr>
          <p:nvPr>
            <p:ph sz="half" idx="1"/>
          </p:nvPr>
        </p:nvGrpSpPr>
        <p:grpSpPr>
          <a:xfrm>
            <a:off x="571472" y="1500174"/>
            <a:ext cx="3829048" cy="2479532"/>
            <a:chOff x="214282" y="2643182"/>
            <a:chExt cx="3500462" cy="2435268"/>
          </a:xfrm>
        </p:grpSpPr>
        <p:sp>
          <p:nvSpPr>
            <p:cNvPr id="6" name="5 - Έλλειψη"/>
            <p:cNvSpPr/>
            <p:nvPr/>
          </p:nvSpPr>
          <p:spPr>
            <a:xfrm>
              <a:off x="1714480" y="2643182"/>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4</a:t>
              </a:r>
              <a:endParaRPr lang="el-GR" sz="1400" dirty="0">
                <a:solidFill>
                  <a:schemeClr val="tx1"/>
                </a:solidFill>
              </a:endParaRPr>
            </a:p>
          </p:txBody>
        </p:sp>
        <p:sp>
          <p:nvSpPr>
            <p:cNvPr id="7" name="6 - Έλλειψη"/>
            <p:cNvSpPr/>
            <p:nvPr/>
          </p:nvSpPr>
          <p:spPr>
            <a:xfrm>
              <a:off x="214282" y="392906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5</a:t>
              </a:r>
              <a:endParaRPr lang="el-GR" sz="1400" dirty="0">
                <a:solidFill>
                  <a:schemeClr val="tx1"/>
                </a:solidFill>
              </a:endParaRPr>
            </a:p>
          </p:txBody>
        </p:sp>
        <p:sp>
          <p:nvSpPr>
            <p:cNvPr id="8" name="7 - Έλλειψη"/>
            <p:cNvSpPr/>
            <p:nvPr/>
          </p:nvSpPr>
          <p:spPr>
            <a:xfrm>
              <a:off x="857224" y="321468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7</a:t>
              </a:r>
              <a:endParaRPr lang="el-GR" sz="1400" dirty="0">
                <a:solidFill>
                  <a:schemeClr val="tx1"/>
                </a:solidFill>
              </a:endParaRPr>
            </a:p>
          </p:txBody>
        </p:sp>
        <p:sp>
          <p:nvSpPr>
            <p:cNvPr id="9" name="8 - Έλλειψη"/>
            <p:cNvSpPr/>
            <p:nvPr/>
          </p:nvSpPr>
          <p:spPr>
            <a:xfrm>
              <a:off x="2571736" y="321468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a:t>
              </a:r>
              <a:endParaRPr lang="el-GR" sz="1400" dirty="0">
                <a:solidFill>
                  <a:schemeClr val="tx1"/>
                </a:solidFill>
              </a:endParaRPr>
            </a:p>
          </p:txBody>
        </p:sp>
        <p:sp>
          <p:nvSpPr>
            <p:cNvPr id="10" name="9 - Έλλειψη"/>
            <p:cNvSpPr/>
            <p:nvPr/>
          </p:nvSpPr>
          <p:spPr>
            <a:xfrm>
              <a:off x="1357290" y="392906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8</a:t>
              </a:r>
              <a:endParaRPr lang="el-GR" sz="1400" dirty="0">
                <a:solidFill>
                  <a:schemeClr val="tx1"/>
                </a:solidFill>
              </a:endParaRPr>
            </a:p>
          </p:txBody>
        </p:sp>
        <p:sp>
          <p:nvSpPr>
            <p:cNvPr id="11" name="10 - Έλλειψη"/>
            <p:cNvSpPr/>
            <p:nvPr/>
          </p:nvSpPr>
          <p:spPr>
            <a:xfrm>
              <a:off x="2143108" y="385762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a:t>
              </a:r>
              <a:endParaRPr lang="el-GR" sz="1400" dirty="0">
                <a:solidFill>
                  <a:schemeClr val="tx1"/>
                </a:solidFill>
              </a:endParaRPr>
            </a:p>
          </p:txBody>
        </p:sp>
        <p:sp>
          <p:nvSpPr>
            <p:cNvPr id="12" name="11 - Έλλειψη"/>
            <p:cNvSpPr/>
            <p:nvPr/>
          </p:nvSpPr>
          <p:spPr>
            <a:xfrm>
              <a:off x="3143240" y="385762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3</a:t>
              </a:r>
              <a:endParaRPr lang="el-GR" sz="1400" dirty="0">
                <a:solidFill>
                  <a:schemeClr val="tx1"/>
                </a:solidFill>
              </a:endParaRPr>
            </a:p>
          </p:txBody>
        </p:sp>
        <p:sp>
          <p:nvSpPr>
            <p:cNvPr id="13" name="12 - Έλλειψη"/>
            <p:cNvSpPr/>
            <p:nvPr/>
          </p:nvSpPr>
          <p:spPr>
            <a:xfrm>
              <a:off x="579978" y="4649822"/>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6</a:t>
              </a:r>
              <a:endParaRPr lang="el-GR" sz="1400" dirty="0">
                <a:solidFill>
                  <a:schemeClr val="tx1"/>
                </a:solidFill>
              </a:endParaRPr>
            </a:p>
          </p:txBody>
        </p:sp>
        <p:cxnSp>
          <p:nvCxnSpPr>
            <p:cNvPr id="15" name="14 - Ευθύγραμμο βέλος σύνδεσης"/>
            <p:cNvCxnSpPr>
              <a:stCxn id="6" idx="3"/>
              <a:endCxn id="8" idx="7"/>
            </p:cNvCxnSpPr>
            <p:nvPr/>
          </p:nvCxnSpPr>
          <p:spPr>
            <a:xfrm rot="5400000">
              <a:off x="1437395" y="2916677"/>
              <a:ext cx="268418" cy="4531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15 - Ευθύγραμμο βέλος σύνδεσης"/>
            <p:cNvCxnSpPr>
              <a:stCxn id="8" idx="3"/>
            </p:cNvCxnSpPr>
            <p:nvPr/>
          </p:nvCxnSpPr>
          <p:spPr>
            <a:xfrm rot="5400000">
              <a:off x="617654" y="3605800"/>
              <a:ext cx="348523" cy="2980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16 - Ευθύγραμμο βέλος σύνδεσης"/>
            <p:cNvCxnSpPr>
              <a:stCxn id="9" idx="3"/>
            </p:cNvCxnSpPr>
            <p:nvPr/>
          </p:nvCxnSpPr>
          <p:spPr>
            <a:xfrm rot="5400000">
              <a:off x="2475042" y="3677238"/>
              <a:ext cx="277085" cy="836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17 - Ευθύγραμμο βέλος σύνδεσης"/>
            <p:cNvCxnSpPr>
              <a:stCxn id="9" idx="5"/>
            </p:cNvCxnSpPr>
            <p:nvPr/>
          </p:nvCxnSpPr>
          <p:spPr>
            <a:xfrm rot="16200000" flipH="1">
              <a:off x="3034288" y="3605799"/>
              <a:ext cx="277085" cy="2265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18 - Ευθύγραμμο βέλος σύνδεσης"/>
            <p:cNvCxnSpPr>
              <a:stCxn id="7" idx="5"/>
            </p:cNvCxnSpPr>
            <p:nvPr/>
          </p:nvCxnSpPr>
          <p:spPr>
            <a:xfrm rot="16200000" flipH="1">
              <a:off x="562693" y="4434322"/>
              <a:ext cx="352608" cy="738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20 - Ευθύγραμμο βέλος σύνδεσης"/>
            <p:cNvCxnSpPr>
              <a:stCxn id="8" idx="5"/>
            </p:cNvCxnSpPr>
            <p:nvPr/>
          </p:nvCxnSpPr>
          <p:spPr>
            <a:xfrm rot="16200000" flipH="1">
              <a:off x="1248338" y="3677237"/>
              <a:ext cx="348523" cy="15513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21 - Ευθύγραμμο βέλος σύνδεσης"/>
            <p:cNvCxnSpPr>
              <a:stCxn id="6" idx="5"/>
              <a:endCxn id="9" idx="1"/>
            </p:cNvCxnSpPr>
            <p:nvPr/>
          </p:nvCxnSpPr>
          <p:spPr>
            <a:xfrm rot="16200000" flipH="1">
              <a:off x="2294651" y="2916677"/>
              <a:ext cx="268418" cy="4531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38" name="37 - Ομάδα"/>
          <p:cNvGrpSpPr/>
          <p:nvPr/>
        </p:nvGrpSpPr>
        <p:grpSpPr>
          <a:xfrm>
            <a:off x="4714876" y="1500174"/>
            <a:ext cx="3379237" cy="2595527"/>
            <a:chOff x="4714876" y="1500174"/>
            <a:chExt cx="3379237" cy="2595527"/>
          </a:xfrm>
        </p:grpSpPr>
        <p:sp>
          <p:nvSpPr>
            <p:cNvPr id="24" name="23 - Έλλειψη"/>
            <p:cNvSpPr/>
            <p:nvPr/>
          </p:nvSpPr>
          <p:spPr>
            <a:xfrm>
              <a:off x="6445705" y="1500174"/>
              <a:ext cx="659363" cy="45238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4</a:t>
              </a:r>
              <a:endParaRPr lang="el-GR" sz="1400" dirty="0">
                <a:solidFill>
                  <a:schemeClr val="tx1"/>
                </a:solidFill>
              </a:endParaRPr>
            </a:p>
          </p:txBody>
        </p:sp>
        <p:sp>
          <p:nvSpPr>
            <p:cNvPr id="25" name="24 - Έλλειψη"/>
            <p:cNvSpPr/>
            <p:nvPr/>
          </p:nvSpPr>
          <p:spPr>
            <a:xfrm>
              <a:off x="5000628" y="2928934"/>
              <a:ext cx="659363" cy="45238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a:t>
              </a:r>
              <a:endParaRPr lang="el-GR" sz="1400" dirty="0">
                <a:solidFill>
                  <a:schemeClr val="tx1"/>
                </a:solidFill>
              </a:endParaRPr>
            </a:p>
          </p:txBody>
        </p:sp>
        <p:sp>
          <p:nvSpPr>
            <p:cNvPr id="26" name="25 - Έλλειψη"/>
            <p:cNvSpPr/>
            <p:nvPr/>
          </p:nvSpPr>
          <p:spPr>
            <a:xfrm>
              <a:off x="5456660" y="2103356"/>
              <a:ext cx="659363" cy="45238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3</a:t>
              </a:r>
              <a:endParaRPr lang="el-GR" sz="1400" dirty="0">
                <a:solidFill>
                  <a:schemeClr val="tx1"/>
                </a:solidFill>
              </a:endParaRPr>
            </a:p>
          </p:txBody>
        </p:sp>
        <p:sp>
          <p:nvSpPr>
            <p:cNvPr id="27" name="26 - Έλλειψη"/>
            <p:cNvSpPr/>
            <p:nvPr/>
          </p:nvSpPr>
          <p:spPr>
            <a:xfrm>
              <a:off x="7434750" y="2103356"/>
              <a:ext cx="659363" cy="45238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7</a:t>
              </a:r>
              <a:endParaRPr lang="el-GR" sz="1400" dirty="0">
                <a:solidFill>
                  <a:schemeClr val="tx1"/>
                </a:solidFill>
              </a:endParaRPr>
            </a:p>
          </p:txBody>
        </p:sp>
        <p:sp>
          <p:nvSpPr>
            <p:cNvPr id="29" name="28 - Έλλειψη"/>
            <p:cNvSpPr/>
            <p:nvPr/>
          </p:nvSpPr>
          <p:spPr>
            <a:xfrm>
              <a:off x="6940227" y="2781936"/>
              <a:ext cx="659363" cy="45238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5</a:t>
              </a:r>
              <a:endParaRPr lang="el-GR" sz="1400" dirty="0">
                <a:solidFill>
                  <a:schemeClr val="tx1"/>
                </a:solidFill>
              </a:endParaRPr>
            </a:p>
          </p:txBody>
        </p:sp>
        <p:sp>
          <p:nvSpPr>
            <p:cNvPr id="31" name="30 - Έλλειψη"/>
            <p:cNvSpPr/>
            <p:nvPr/>
          </p:nvSpPr>
          <p:spPr>
            <a:xfrm>
              <a:off x="4714876" y="3643315"/>
              <a:ext cx="659363" cy="45238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a:t>
              </a:r>
              <a:endParaRPr lang="el-GR" sz="1400" dirty="0">
                <a:solidFill>
                  <a:schemeClr val="tx1"/>
                </a:solidFill>
              </a:endParaRPr>
            </a:p>
          </p:txBody>
        </p:sp>
        <p:cxnSp>
          <p:nvCxnSpPr>
            <p:cNvPr id="33" name="32 - Ευθύγραμμο βέλος σύνδεσης"/>
            <p:cNvCxnSpPr>
              <a:endCxn id="26" idx="7"/>
            </p:cNvCxnSpPr>
            <p:nvPr/>
          </p:nvCxnSpPr>
          <p:spPr>
            <a:xfrm rot="5400000">
              <a:off x="6139216" y="1766556"/>
              <a:ext cx="283296" cy="5228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33 - Ευθύγραμμο βέλος σύνδεσης"/>
            <p:cNvCxnSpPr>
              <a:stCxn id="26" idx="3"/>
              <a:endCxn id="25" idx="0"/>
            </p:cNvCxnSpPr>
            <p:nvPr/>
          </p:nvCxnSpPr>
          <p:spPr>
            <a:xfrm rot="5400000">
              <a:off x="5222045" y="2597757"/>
              <a:ext cx="439442" cy="2229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34 - Ευθύγραμμο βέλος σύνδεσης"/>
            <p:cNvCxnSpPr>
              <a:stCxn id="27" idx="3"/>
            </p:cNvCxnSpPr>
            <p:nvPr/>
          </p:nvCxnSpPr>
          <p:spPr>
            <a:xfrm rot="5400000">
              <a:off x="7336810" y="2587433"/>
              <a:ext cx="292444" cy="965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36 - Ευθύγραμμο βέλος σύνδεσης"/>
            <p:cNvCxnSpPr>
              <a:endCxn id="31" idx="0"/>
            </p:cNvCxnSpPr>
            <p:nvPr/>
          </p:nvCxnSpPr>
          <p:spPr>
            <a:xfrm rot="10800000" flipV="1">
              <a:off x="5044558" y="3362440"/>
              <a:ext cx="308500" cy="2808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39 - Ευθύγραμμο βέλος σύνδεσης"/>
            <p:cNvCxnSpPr>
              <a:endCxn id="27" idx="1"/>
            </p:cNvCxnSpPr>
            <p:nvPr/>
          </p:nvCxnSpPr>
          <p:spPr>
            <a:xfrm rot="16200000" flipH="1">
              <a:off x="7128261" y="1766556"/>
              <a:ext cx="283296" cy="5228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5" name="44 - Έλλειψη"/>
            <p:cNvSpPr/>
            <p:nvPr/>
          </p:nvSpPr>
          <p:spPr>
            <a:xfrm>
              <a:off x="7429520" y="3500438"/>
              <a:ext cx="625151" cy="436419"/>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6</a:t>
              </a:r>
              <a:endParaRPr lang="el-GR" sz="1400" dirty="0">
                <a:solidFill>
                  <a:schemeClr val="tx1"/>
                </a:solidFill>
              </a:endParaRPr>
            </a:p>
          </p:txBody>
        </p:sp>
        <p:cxnSp>
          <p:nvCxnSpPr>
            <p:cNvPr id="48" name="47 - Ευθύγραμμο βέλος σύνδεσης"/>
            <p:cNvCxnSpPr>
              <a:endCxn id="45" idx="1"/>
            </p:cNvCxnSpPr>
            <p:nvPr/>
          </p:nvCxnSpPr>
          <p:spPr>
            <a:xfrm rot="16200000" flipH="1">
              <a:off x="7264745" y="3308023"/>
              <a:ext cx="349663" cy="1629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50" name="49 - TextBox"/>
          <p:cNvSpPr txBox="1"/>
          <p:nvPr/>
        </p:nvSpPr>
        <p:spPr>
          <a:xfrm>
            <a:off x="1785918" y="4572008"/>
            <a:ext cx="714380" cy="369332"/>
          </a:xfrm>
          <a:prstGeom prst="rect">
            <a:avLst/>
          </a:prstGeom>
          <a:noFill/>
        </p:spPr>
        <p:txBody>
          <a:bodyPr wrap="square" rtlCol="0">
            <a:spAutoFit/>
          </a:bodyPr>
          <a:lstStyle/>
          <a:p>
            <a:r>
              <a:rPr lang="el-GR" b="1" dirty="0" smtClean="0">
                <a:solidFill>
                  <a:srgbClr val="FF0000"/>
                </a:solidFill>
                <a:latin typeface="Times New Roman" pitchFamily="18" charset="0"/>
                <a:cs typeface="Times New Roman" pitchFamily="18" charset="0"/>
              </a:rPr>
              <a:t>ΟΧΙ</a:t>
            </a:r>
            <a:endParaRPr lang="el-GR" b="1" dirty="0">
              <a:solidFill>
                <a:srgbClr val="FF0000"/>
              </a:solidFill>
              <a:latin typeface="Times New Roman" pitchFamily="18" charset="0"/>
              <a:cs typeface="Times New Roman" pitchFamily="18" charset="0"/>
            </a:endParaRPr>
          </a:p>
        </p:txBody>
      </p:sp>
      <p:sp>
        <p:nvSpPr>
          <p:cNvPr id="51" name="50 - TextBox"/>
          <p:cNvSpPr txBox="1"/>
          <p:nvPr/>
        </p:nvSpPr>
        <p:spPr>
          <a:xfrm>
            <a:off x="6143636" y="4572008"/>
            <a:ext cx="714380" cy="369332"/>
          </a:xfrm>
          <a:prstGeom prst="rect">
            <a:avLst/>
          </a:prstGeom>
          <a:noFill/>
        </p:spPr>
        <p:txBody>
          <a:bodyPr wrap="square" rtlCol="0">
            <a:spAutoFit/>
          </a:bodyPr>
          <a:lstStyle/>
          <a:p>
            <a:r>
              <a:rPr lang="el-GR" b="1" dirty="0" smtClean="0">
                <a:solidFill>
                  <a:srgbClr val="FF0000"/>
                </a:solidFill>
                <a:latin typeface="Times New Roman" pitchFamily="18" charset="0"/>
                <a:cs typeface="Times New Roman" pitchFamily="18" charset="0"/>
              </a:rPr>
              <a:t>ΝΑΙ</a:t>
            </a:r>
            <a:endParaRPr lang="el-GR"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0"/>
                                        </p:tgtEl>
                                        <p:attrNameLst>
                                          <p:attrName>style.visibility</p:attrName>
                                        </p:attrNameLst>
                                      </p:cBhvr>
                                      <p:to>
                                        <p:strVal val="visible"/>
                                      </p:to>
                                    </p:set>
                                    <p:anim calcmode="lin" valueType="num">
                                      <p:cBhvr additive="base">
                                        <p:cTn id="19" dur="500" fill="hold"/>
                                        <p:tgtEl>
                                          <p:spTgt spid="50"/>
                                        </p:tgtEl>
                                        <p:attrNameLst>
                                          <p:attrName>ppt_x</p:attrName>
                                        </p:attrNameLst>
                                      </p:cBhvr>
                                      <p:tavLst>
                                        <p:tav tm="0">
                                          <p:val>
                                            <p:strVal val="#ppt_x"/>
                                          </p:val>
                                        </p:tav>
                                        <p:tav tm="100000">
                                          <p:val>
                                            <p:strVal val="#ppt_x"/>
                                          </p:val>
                                        </p:tav>
                                      </p:tavLst>
                                    </p:anim>
                                    <p:anim calcmode="lin" valueType="num">
                                      <p:cBhvr additive="base">
                                        <p:cTn id="20" dur="500" fill="hold"/>
                                        <p:tgtEl>
                                          <p:spTgt spid="5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8"/>
                                        </p:tgtEl>
                                        <p:attrNameLst>
                                          <p:attrName>style.visibility</p:attrName>
                                        </p:attrNameLst>
                                      </p:cBhvr>
                                      <p:to>
                                        <p:strVal val="visible"/>
                                      </p:to>
                                    </p:set>
                                    <p:anim calcmode="lin" valueType="num">
                                      <p:cBhvr additive="base">
                                        <p:cTn id="25" dur="500" fill="hold"/>
                                        <p:tgtEl>
                                          <p:spTgt spid="38"/>
                                        </p:tgtEl>
                                        <p:attrNameLst>
                                          <p:attrName>ppt_x</p:attrName>
                                        </p:attrNameLst>
                                      </p:cBhvr>
                                      <p:tavLst>
                                        <p:tav tm="0">
                                          <p:val>
                                            <p:strVal val="#ppt_x"/>
                                          </p:val>
                                        </p:tav>
                                        <p:tav tm="100000">
                                          <p:val>
                                            <p:strVal val="#ppt_x"/>
                                          </p:val>
                                        </p:tav>
                                      </p:tavLst>
                                    </p:anim>
                                    <p:anim calcmode="lin" valueType="num">
                                      <p:cBhvr additive="base">
                                        <p:cTn id="26"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1" nodeType="clickEffect">
                                  <p:stCondLst>
                                    <p:cond delay="0"/>
                                  </p:stCondLst>
                                  <p:childTnLst>
                                    <p:set>
                                      <p:cBhvr>
                                        <p:cTn id="30" dur="1" fill="hold">
                                          <p:stCondLst>
                                            <p:cond delay="0"/>
                                          </p:stCondLst>
                                        </p:cTn>
                                        <p:tgtEl>
                                          <p:spTgt spid="51"/>
                                        </p:tgtEl>
                                        <p:attrNameLst>
                                          <p:attrName>style.visibility</p:attrName>
                                        </p:attrNameLst>
                                      </p:cBhvr>
                                      <p:to>
                                        <p:strVal val="visible"/>
                                      </p:to>
                                    </p:set>
                                    <p:anim calcmode="lin" valueType="num">
                                      <p:cBhvr additive="base">
                                        <p:cTn id="31" dur="500" fill="hold"/>
                                        <p:tgtEl>
                                          <p:spTgt spid="51"/>
                                        </p:tgtEl>
                                        <p:attrNameLst>
                                          <p:attrName>ppt_x</p:attrName>
                                        </p:attrNameLst>
                                      </p:cBhvr>
                                      <p:tavLst>
                                        <p:tav tm="0">
                                          <p:val>
                                            <p:strVal val="#ppt_x"/>
                                          </p:val>
                                        </p:tav>
                                        <p:tav tm="100000">
                                          <p:val>
                                            <p:strVal val="#ppt_x"/>
                                          </p:val>
                                        </p:tav>
                                      </p:tavLst>
                                    </p:anim>
                                    <p:anim calcmode="lin" valueType="num">
                                      <p:cBhvr additive="base">
                                        <p:cTn id="32" dur="500" fill="hold"/>
                                        <p:tgtEl>
                                          <p:spTgt spid="5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0" grpId="0"/>
      <p:bldP spid="51" grpId="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 Τίτλος"/>
          <p:cNvSpPr>
            <a:spLocks noGrp="1"/>
          </p:cNvSpPr>
          <p:nvPr>
            <p:ph type="title"/>
          </p:nvPr>
        </p:nvSpPr>
        <p:spPr/>
        <p:txBody>
          <a:bodyPr>
            <a:normAutofit/>
          </a:bodyPr>
          <a:lstStyle/>
          <a:p>
            <a:r>
              <a:rPr lang="el-GR" sz="2800" dirty="0" smtClean="0"/>
              <a:t>Ποιο από τα παρακάτω δένδρα είναι δυαδικά δένδρα αναζήτησης;</a:t>
            </a:r>
            <a:endParaRPr lang="el-GR" sz="2800" dirty="0"/>
          </a:p>
        </p:txBody>
      </p:sp>
      <p:grpSp>
        <p:nvGrpSpPr>
          <p:cNvPr id="22" name="4 - Θέση περιεχομένου"/>
          <p:cNvGrpSpPr>
            <a:grpSpLocks noGrp="1"/>
          </p:cNvGrpSpPr>
          <p:nvPr>
            <p:ph sz="half" idx="1"/>
          </p:nvPr>
        </p:nvGrpSpPr>
        <p:grpSpPr>
          <a:xfrm>
            <a:off x="4929190" y="1714489"/>
            <a:ext cx="3203897" cy="1745676"/>
            <a:chOff x="214282" y="2643182"/>
            <a:chExt cx="2928958" cy="1714512"/>
          </a:xfrm>
        </p:grpSpPr>
        <p:sp>
          <p:nvSpPr>
            <p:cNvPr id="23" name="22 - Έλλειψη"/>
            <p:cNvSpPr/>
            <p:nvPr/>
          </p:nvSpPr>
          <p:spPr>
            <a:xfrm>
              <a:off x="1714480" y="2643182"/>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42</a:t>
              </a:r>
              <a:endParaRPr lang="el-GR" sz="1400" dirty="0">
                <a:solidFill>
                  <a:schemeClr val="tx1"/>
                </a:solidFill>
              </a:endParaRPr>
            </a:p>
          </p:txBody>
        </p:sp>
        <p:sp>
          <p:nvSpPr>
            <p:cNvPr id="24" name="23 - Έλλειψη"/>
            <p:cNvSpPr/>
            <p:nvPr/>
          </p:nvSpPr>
          <p:spPr>
            <a:xfrm>
              <a:off x="214282" y="392906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12</a:t>
              </a:r>
              <a:endParaRPr lang="el-GR" sz="1400" dirty="0">
                <a:solidFill>
                  <a:schemeClr val="tx1"/>
                </a:solidFill>
              </a:endParaRPr>
            </a:p>
          </p:txBody>
        </p:sp>
        <p:sp>
          <p:nvSpPr>
            <p:cNvPr id="25" name="24 - Έλλειψη"/>
            <p:cNvSpPr/>
            <p:nvPr/>
          </p:nvSpPr>
          <p:spPr>
            <a:xfrm>
              <a:off x="857224" y="321468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32</a:t>
              </a:r>
              <a:endParaRPr lang="el-GR" sz="1400" dirty="0">
                <a:solidFill>
                  <a:schemeClr val="tx1"/>
                </a:solidFill>
              </a:endParaRPr>
            </a:p>
          </p:txBody>
        </p:sp>
        <p:sp>
          <p:nvSpPr>
            <p:cNvPr id="26" name="25 - Έλλειψη"/>
            <p:cNvSpPr/>
            <p:nvPr/>
          </p:nvSpPr>
          <p:spPr>
            <a:xfrm>
              <a:off x="2571736" y="321468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56</a:t>
              </a:r>
              <a:endParaRPr lang="el-GR" sz="1400" dirty="0">
                <a:solidFill>
                  <a:schemeClr val="tx1"/>
                </a:solidFill>
              </a:endParaRPr>
            </a:p>
          </p:txBody>
        </p:sp>
        <p:sp>
          <p:nvSpPr>
            <p:cNvPr id="27" name="26 - Έλλειψη"/>
            <p:cNvSpPr/>
            <p:nvPr/>
          </p:nvSpPr>
          <p:spPr>
            <a:xfrm>
              <a:off x="1357290" y="392906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45</a:t>
              </a:r>
              <a:endParaRPr lang="el-GR" sz="1400" dirty="0">
                <a:solidFill>
                  <a:schemeClr val="tx1"/>
                </a:solidFill>
              </a:endParaRPr>
            </a:p>
          </p:txBody>
        </p:sp>
        <p:cxnSp>
          <p:nvCxnSpPr>
            <p:cNvPr id="31" name="30 - Ευθύγραμμο βέλος σύνδεσης"/>
            <p:cNvCxnSpPr>
              <a:stCxn id="23" idx="3"/>
              <a:endCxn id="25" idx="7"/>
            </p:cNvCxnSpPr>
            <p:nvPr/>
          </p:nvCxnSpPr>
          <p:spPr>
            <a:xfrm rot="5400000">
              <a:off x="1437395" y="2916677"/>
              <a:ext cx="268418" cy="4531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31 - Ευθύγραμμο βέλος σύνδεσης"/>
            <p:cNvCxnSpPr>
              <a:stCxn id="25" idx="3"/>
            </p:cNvCxnSpPr>
            <p:nvPr/>
          </p:nvCxnSpPr>
          <p:spPr>
            <a:xfrm rot="5400000">
              <a:off x="617654" y="3605800"/>
              <a:ext cx="348523" cy="2980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35 - Ευθύγραμμο βέλος σύνδεσης"/>
            <p:cNvCxnSpPr>
              <a:stCxn id="25" idx="5"/>
            </p:cNvCxnSpPr>
            <p:nvPr/>
          </p:nvCxnSpPr>
          <p:spPr>
            <a:xfrm rot="16200000" flipH="1">
              <a:off x="1248338" y="3677237"/>
              <a:ext cx="348523" cy="15513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36 - Ευθύγραμμο βέλος σύνδεσης"/>
            <p:cNvCxnSpPr>
              <a:stCxn id="23" idx="5"/>
              <a:endCxn id="26" idx="1"/>
            </p:cNvCxnSpPr>
            <p:nvPr/>
          </p:nvCxnSpPr>
          <p:spPr>
            <a:xfrm rot="16200000" flipH="1">
              <a:off x="2294651" y="2916677"/>
              <a:ext cx="268418" cy="4531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43" name="42 - Ομάδα"/>
          <p:cNvGrpSpPr/>
          <p:nvPr/>
        </p:nvGrpSpPr>
        <p:grpSpPr>
          <a:xfrm>
            <a:off x="428596" y="1643050"/>
            <a:ext cx="3411233" cy="2365245"/>
            <a:chOff x="428596" y="1643050"/>
            <a:chExt cx="3411233" cy="2365245"/>
          </a:xfrm>
        </p:grpSpPr>
        <p:grpSp>
          <p:nvGrpSpPr>
            <p:cNvPr id="35" name="34 - Θέση περιεχομένου"/>
            <p:cNvGrpSpPr>
              <a:grpSpLocks noGrp="1"/>
            </p:cNvGrpSpPr>
            <p:nvPr>
              <p:ph sz="half" idx="1"/>
            </p:nvPr>
          </p:nvGrpSpPr>
          <p:grpSpPr>
            <a:xfrm>
              <a:off x="428596" y="1643050"/>
              <a:ext cx="3411233" cy="2365245"/>
              <a:chOff x="428596" y="1643050"/>
              <a:chExt cx="3411233" cy="2365245"/>
            </a:xfrm>
          </p:grpSpPr>
          <p:sp>
            <p:nvSpPr>
              <p:cNvPr id="7" name="6 - Έλλειψη"/>
              <p:cNvSpPr/>
              <p:nvPr/>
            </p:nvSpPr>
            <p:spPr>
              <a:xfrm>
                <a:off x="2069617" y="1643050"/>
                <a:ext cx="625151" cy="436419"/>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5</a:t>
                </a:r>
                <a:endParaRPr lang="el-GR" sz="1400" dirty="0">
                  <a:solidFill>
                    <a:schemeClr val="tx1"/>
                  </a:solidFill>
                </a:endParaRPr>
              </a:p>
            </p:txBody>
          </p:sp>
          <p:sp>
            <p:nvSpPr>
              <p:cNvPr id="8" name="7 - Έλλειψη"/>
              <p:cNvSpPr/>
              <p:nvPr/>
            </p:nvSpPr>
            <p:spPr>
              <a:xfrm>
                <a:off x="428596" y="2952307"/>
                <a:ext cx="625151" cy="436419"/>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a:t>
                </a:r>
                <a:endParaRPr lang="el-GR" sz="1400" dirty="0">
                  <a:solidFill>
                    <a:schemeClr val="tx1"/>
                  </a:solidFill>
                </a:endParaRPr>
              </a:p>
            </p:txBody>
          </p:sp>
          <p:sp>
            <p:nvSpPr>
              <p:cNvPr id="9" name="8 - Έλλειψη"/>
              <p:cNvSpPr/>
              <p:nvPr/>
            </p:nvSpPr>
            <p:spPr>
              <a:xfrm>
                <a:off x="1131891" y="2224942"/>
                <a:ext cx="625151" cy="436419"/>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a:t>
                </a:r>
                <a:endParaRPr lang="el-GR" sz="1400" dirty="0">
                  <a:solidFill>
                    <a:schemeClr val="tx1"/>
                  </a:solidFill>
                </a:endParaRPr>
              </a:p>
            </p:txBody>
          </p:sp>
          <p:sp>
            <p:nvSpPr>
              <p:cNvPr id="10" name="9 - Έλλειψη"/>
              <p:cNvSpPr/>
              <p:nvPr/>
            </p:nvSpPr>
            <p:spPr>
              <a:xfrm>
                <a:off x="3007343" y="2224942"/>
                <a:ext cx="625151" cy="436419"/>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8</a:t>
                </a:r>
                <a:endParaRPr lang="el-GR" sz="1400" dirty="0">
                  <a:solidFill>
                    <a:schemeClr val="tx1"/>
                  </a:solidFill>
                </a:endParaRPr>
              </a:p>
            </p:txBody>
          </p:sp>
          <p:sp>
            <p:nvSpPr>
              <p:cNvPr id="11" name="10 - Έλλειψη"/>
              <p:cNvSpPr/>
              <p:nvPr/>
            </p:nvSpPr>
            <p:spPr>
              <a:xfrm>
                <a:off x="1678898" y="2952307"/>
                <a:ext cx="625151" cy="436419"/>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3</a:t>
                </a:r>
                <a:endParaRPr lang="el-GR" sz="1400" dirty="0">
                  <a:solidFill>
                    <a:schemeClr val="tx1"/>
                  </a:solidFill>
                </a:endParaRPr>
              </a:p>
            </p:txBody>
          </p:sp>
          <p:sp>
            <p:nvSpPr>
              <p:cNvPr id="12" name="11 - Έλλειψη"/>
              <p:cNvSpPr/>
              <p:nvPr/>
            </p:nvSpPr>
            <p:spPr>
              <a:xfrm>
                <a:off x="2538480" y="2879570"/>
                <a:ext cx="625151" cy="436419"/>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6</a:t>
                </a:r>
                <a:endParaRPr lang="el-GR" sz="1400" dirty="0">
                  <a:solidFill>
                    <a:schemeClr val="tx1"/>
                  </a:solidFill>
                </a:endParaRPr>
              </a:p>
            </p:txBody>
          </p:sp>
          <p:sp>
            <p:nvSpPr>
              <p:cNvPr id="13" name="12 - Έλλειψη"/>
              <p:cNvSpPr/>
              <p:nvPr/>
            </p:nvSpPr>
            <p:spPr>
              <a:xfrm>
                <a:off x="3214678" y="3571876"/>
                <a:ext cx="625151" cy="436419"/>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7</a:t>
                </a:r>
                <a:endParaRPr lang="el-GR" sz="1400" dirty="0">
                  <a:solidFill>
                    <a:schemeClr val="tx1"/>
                  </a:solidFill>
                </a:endParaRPr>
              </a:p>
            </p:txBody>
          </p:sp>
          <p:cxnSp>
            <p:nvCxnSpPr>
              <p:cNvPr id="15" name="14 - Ευθύγραμμο βέλος σύνδεσης"/>
              <p:cNvCxnSpPr>
                <a:stCxn id="7" idx="3"/>
                <a:endCxn id="9" idx="7"/>
              </p:cNvCxnSpPr>
              <p:nvPr/>
            </p:nvCxnSpPr>
            <p:spPr>
              <a:xfrm rot="5400000">
                <a:off x="1776681" y="1904366"/>
                <a:ext cx="273297" cy="4956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15 - Ευθύγραμμο βέλος σύνδεσης"/>
              <p:cNvCxnSpPr>
                <a:stCxn id="9" idx="3"/>
              </p:cNvCxnSpPr>
              <p:nvPr/>
            </p:nvCxnSpPr>
            <p:spPr>
              <a:xfrm rot="5400000">
                <a:off x="883023" y="2611886"/>
                <a:ext cx="354858" cy="3259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16 - Ευθύγραμμο βέλος σύνδεσης"/>
              <p:cNvCxnSpPr>
                <a:stCxn id="10" idx="3"/>
              </p:cNvCxnSpPr>
              <p:nvPr/>
            </p:nvCxnSpPr>
            <p:spPr>
              <a:xfrm rot="5400000">
                <a:off x="2912059" y="2692734"/>
                <a:ext cx="282121" cy="915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17 - Ευθύγραμμο βέλος σύνδεσης"/>
              <p:cNvCxnSpPr>
                <a:endCxn id="13" idx="1"/>
              </p:cNvCxnSpPr>
              <p:nvPr/>
            </p:nvCxnSpPr>
            <p:spPr>
              <a:xfrm rot="16200000" flipH="1">
                <a:off x="2978464" y="3308023"/>
                <a:ext cx="421102" cy="23442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19 - Ευθύγραμμο βέλος σύνδεσης"/>
              <p:cNvCxnSpPr>
                <a:stCxn id="9" idx="5"/>
              </p:cNvCxnSpPr>
              <p:nvPr/>
            </p:nvCxnSpPr>
            <p:spPr>
              <a:xfrm rot="16200000" flipH="1">
                <a:off x="1572909" y="2690029"/>
                <a:ext cx="354858" cy="1696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20 - Ευθύγραμμο βέλος σύνδεσης"/>
              <p:cNvCxnSpPr>
                <a:stCxn id="7" idx="5"/>
                <a:endCxn id="10" idx="1"/>
              </p:cNvCxnSpPr>
              <p:nvPr/>
            </p:nvCxnSpPr>
            <p:spPr>
              <a:xfrm rot="16200000" flipH="1">
                <a:off x="2714407" y="1904366"/>
                <a:ext cx="273297" cy="4956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38" name="37 - Έλλειψη"/>
            <p:cNvSpPr/>
            <p:nvPr/>
          </p:nvSpPr>
          <p:spPr>
            <a:xfrm>
              <a:off x="2285984" y="3571876"/>
              <a:ext cx="625151" cy="436419"/>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4</a:t>
              </a:r>
              <a:endParaRPr lang="el-GR" sz="1400" dirty="0">
                <a:solidFill>
                  <a:schemeClr val="tx1"/>
                </a:solidFill>
              </a:endParaRPr>
            </a:p>
          </p:txBody>
        </p:sp>
        <p:cxnSp>
          <p:nvCxnSpPr>
            <p:cNvPr id="39" name="38 - Ευθύγραμμο βέλος σύνδεσης"/>
            <p:cNvCxnSpPr/>
            <p:nvPr/>
          </p:nvCxnSpPr>
          <p:spPr>
            <a:xfrm rot="5400000">
              <a:off x="2547889" y="3381409"/>
              <a:ext cx="282121" cy="915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41" name="40 - TextBox"/>
          <p:cNvSpPr txBox="1"/>
          <p:nvPr/>
        </p:nvSpPr>
        <p:spPr>
          <a:xfrm>
            <a:off x="785786" y="4286256"/>
            <a:ext cx="714380" cy="369332"/>
          </a:xfrm>
          <a:prstGeom prst="rect">
            <a:avLst/>
          </a:prstGeom>
          <a:noFill/>
        </p:spPr>
        <p:txBody>
          <a:bodyPr wrap="square" rtlCol="0">
            <a:spAutoFit/>
          </a:bodyPr>
          <a:lstStyle/>
          <a:p>
            <a:r>
              <a:rPr lang="el-GR" b="1" dirty="0" smtClean="0">
                <a:solidFill>
                  <a:srgbClr val="FF0000"/>
                </a:solidFill>
                <a:latin typeface="Times New Roman" pitchFamily="18" charset="0"/>
                <a:cs typeface="Times New Roman" pitchFamily="18" charset="0"/>
              </a:rPr>
              <a:t>ΟΧΙ</a:t>
            </a:r>
            <a:endParaRPr lang="el-GR" b="1" dirty="0">
              <a:solidFill>
                <a:srgbClr val="FF0000"/>
              </a:solidFill>
              <a:latin typeface="Times New Roman" pitchFamily="18" charset="0"/>
              <a:cs typeface="Times New Roman" pitchFamily="18" charset="0"/>
            </a:endParaRPr>
          </a:p>
        </p:txBody>
      </p:sp>
      <p:sp>
        <p:nvSpPr>
          <p:cNvPr id="42" name="41 - TextBox"/>
          <p:cNvSpPr txBox="1"/>
          <p:nvPr/>
        </p:nvSpPr>
        <p:spPr>
          <a:xfrm>
            <a:off x="5572132" y="4286256"/>
            <a:ext cx="714380" cy="369332"/>
          </a:xfrm>
          <a:prstGeom prst="rect">
            <a:avLst/>
          </a:prstGeom>
          <a:noFill/>
        </p:spPr>
        <p:txBody>
          <a:bodyPr wrap="square" rtlCol="0">
            <a:spAutoFit/>
          </a:bodyPr>
          <a:lstStyle/>
          <a:p>
            <a:r>
              <a:rPr lang="el-GR" b="1" dirty="0" smtClean="0">
                <a:solidFill>
                  <a:srgbClr val="FF0000"/>
                </a:solidFill>
                <a:latin typeface="Times New Roman" pitchFamily="18" charset="0"/>
                <a:cs typeface="Times New Roman" pitchFamily="18" charset="0"/>
              </a:rPr>
              <a:t>ΟΧΙ</a:t>
            </a:r>
            <a:endParaRPr lang="el-GR"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3"/>
                                        </p:tgtEl>
                                        <p:attrNameLst>
                                          <p:attrName>style.visibility</p:attrName>
                                        </p:attrNameLst>
                                      </p:cBhvr>
                                      <p:to>
                                        <p:strVal val="visible"/>
                                      </p:to>
                                    </p:set>
                                    <p:anim calcmode="lin" valueType="num">
                                      <p:cBhvr additive="base">
                                        <p:cTn id="13" dur="500" fill="hold"/>
                                        <p:tgtEl>
                                          <p:spTgt spid="43"/>
                                        </p:tgtEl>
                                        <p:attrNameLst>
                                          <p:attrName>ppt_x</p:attrName>
                                        </p:attrNameLst>
                                      </p:cBhvr>
                                      <p:tavLst>
                                        <p:tav tm="0">
                                          <p:val>
                                            <p:strVal val="#ppt_x"/>
                                          </p:val>
                                        </p:tav>
                                        <p:tav tm="100000">
                                          <p:val>
                                            <p:strVal val="#ppt_x"/>
                                          </p:val>
                                        </p:tav>
                                      </p:tavLst>
                                    </p:anim>
                                    <p:anim calcmode="lin" valueType="num">
                                      <p:cBhvr additive="base">
                                        <p:cTn id="14"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1" nodeType="clickEffect">
                                  <p:stCondLst>
                                    <p:cond delay="0"/>
                                  </p:stCondLst>
                                  <p:childTnLst>
                                    <p:set>
                                      <p:cBhvr>
                                        <p:cTn id="18" dur="1" fill="hold">
                                          <p:stCondLst>
                                            <p:cond delay="0"/>
                                          </p:stCondLst>
                                        </p:cTn>
                                        <p:tgtEl>
                                          <p:spTgt spid="41"/>
                                        </p:tgtEl>
                                        <p:attrNameLst>
                                          <p:attrName>style.visibility</p:attrName>
                                        </p:attrNameLst>
                                      </p:cBhvr>
                                      <p:to>
                                        <p:strVal val="visible"/>
                                      </p:to>
                                    </p:set>
                                    <p:anim calcmode="lin" valueType="num">
                                      <p:cBhvr additive="base">
                                        <p:cTn id="19" dur="500" fill="hold"/>
                                        <p:tgtEl>
                                          <p:spTgt spid="41"/>
                                        </p:tgtEl>
                                        <p:attrNameLst>
                                          <p:attrName>ppt_x</p:attrName>
                                        </p:attrNameLst>
                                      </p:cBhvr>
                                      <p:tavLst>
                                        <p:tav tm="0">
                                          <p:val>
                                            <p:strVal val="#ppt_x"/>
                                          </p:val>
                                        </p:tav>
                                        <p:tav tm="100000">
                                          <p:val>
                                            <p:strVal val="#ppt_x"/>
                                          </p:val>
                                        </p:tav>
                                      </p:tavLst>
                                    </p:anim>
                                    <p:anim calcmode="lin" valueType="num">
                                      <p:cBhvr additive="base">
                                        <p:cTn id="20"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2"/>
                                        </p:tgtEl>
                                        <p:attrNameLst>
                                          <p:attrName>style.visibility</p:attrName>
                                        </p:attrNameLst>
                                      </p:cBhvr>
                                      <p:to>
                                        <p:strVal val="visible"/>
                                      </p:to>
                                    </p:set>
                                    <p:anim calcmode="lin" valueType="num">
                                      <p:cBhvr additive="base">
                                        <p:cTn id="25" dur="500" fill="hold"/>
                                        <p:tgtEl>
                                          <p:spTgt spid="22"/>
                                        </p:tgtEl>
                                        <p:attrNameLst>
                                          <p:attrName>ppt_x</p:attrName>
                                        </p:attrNameLst>
                                      </p:cBhvr>
                                      <p:tavLst>
                                        <p:tav tm="0">
                                          <p:val>
                                            <p:strVal val="#ppt_x"/>
                                          </p:val>
                                        </p:tav>
                                        <p:tav tm="100000">
                                          <p:val>
                                            <p:strVal val="#ppt_x"/>
                                          </p:val>
                                        </p:tav>
                                      </p:tavLst>
                                    </p:anim>
                                    <p:anim calcmode="lin" valueType="num">
                                      <p:cBhvr additive="base">
                                        <p:cTn id="2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2"/>
                                        </p:tgtEl>
                                        <p:attrNameLst>
                                          <p:attrName>style.visibility</p:attrName>
                                        </p:attrNameLst>
                                      </p:cBhvr>
                                      <p:to>
                                        <p:strVal val="visible"/>
                                      </p:to>
                                    </p:set>
                                    <p:anim calcmode="lin" valueType="num">
                                      <p:cBhvr additive="base">
                                        <p:cTn id="31" dur="500" fill="hold"/>
                                        <p:tgtEl>
                                          <p:spTgt spid="42"/>
                                        </p:tgtEl>
                                        <p:attrNameLst>
                                          <p:attrName>ppt_x</p:attrName>
                                        </p:attrNameLst>
                                      </p:cBhvr>
                                      <p:tavLst>
                                        <p:tav tm="0">
                                          <p:val>
                                            <p:strVal val="#ppt_x"/>
                                          </p:val>
                                        </p:tav>
                                        <p:tav tm="100000">
                                          <p:val>
                                            <p:strVal val="#ppt_x"/>
                                          </p:val>
                                        </p:tav>
                                      </p:tavLst>
                                    </p:anim>
                                    <p:anim calcmode="lin" valueType="num">
                                      <p:cBhvr additive="base">
                                        <p:cTn id="32"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1" grpId="1"/>
      <p:bldP spid="42"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96908"/>
          </a:xfrm>
        </p:spPr>
        <p:txBody>
          <a:bodyPr>
            <a:noAutofit/>
          </a:bodyPr>
          <a:lstStyle/>
          <a:p>
            <a:r>
              <a:rPr lang="el-GR" sz="2800" dirty="0" smtClean="0"/>
              <a:t>Ποιο από τα παρακάτω δένδρα είναι δυαδικά δένδρα αναζήτησης;</a:t>
            </a:r>
          </a:p>
        </p:txBody>
      </p:sp>
      <p:grpSp>
        <p:nvGrpSpPr>
          <p:cNvPr id="5" name="4 - Θέση περιεχομένου"/>
          <p:cNvGrpSpPr>
            <a:grpSpLocks noGrp="1"/>
          </p:cNvGrpSpPr>
          <p:nvPr>
            <p:ph sz="half" idx="1"/>
          </p:nvPr>
        </p:nvGrpSpPr>
        <p:grpSpPr>
          <a:xfrm>
            <a:off x="428596" y="1285860"/>
            <a:ext cx="2053911" cy="1745676"/>
            <a:chOff x="214282" y="2643182"/>
            <a:chExt cx="1877657" cy="1714512"/>
          </a:xfrm>
        </p:grpSpPr>
        <p:sp>
          <p:nvSpPr>
            <p:cNvPr id="6" name="5 - Έλλειψη"/>
            <p:cNvSpPr/>
            <p:nvPr/>
          </p:nvSpPr>
          <p:spPr>
            <a:xfrm>
              <a:off x="1520435" y="2643182"/>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42</a:t>
              </a:r>
              <a:endParaRPr lang="el-GR" sz="1400" dirty="0">
                <a:solidFill>
                  <a:schemeClr val="tx1"/>
                </a:solidFill>
              </a:endParaRPr>
            </a:p>
          </p:txBody>
        </p:sp>
        <p:sp>
          <p:nvSpPr>
            <p:cNvPr id="7" name="6 - Έλλειψη"/>
            <p:cNvSpPr/>
            <p:nvPr/>
          </p:nvSpPr>
          <p:spPr>
            <a:xfrm>
              <a:off x="214282" y="392906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12</a:t>
              </a:r>
              <a:endParaRPr lang="el-GR" sz="1400" dirty="0">
                <a:solidFill>
                  <a:schemeClr val="tx1"/>
                </a:solidFill>
              </a:endParaRPr>
            </a:p>
          </p:txBody>
        </p:sp>
        <p:sp>
          <p:nvSpPr>
            <p:cNvPr id="8" name="7 - Έλλειψη"/>
            <p:cNvSpPr/>
            <p:nvPr/>
          </p:nvSpPr>
          <p:spPr>
            <a:xfrm>
              <a:off x="857224" y="321468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32</a:t>
              </a:r>
              <a:endParaRPr lang="el-GR" sz="1400" dirty="0">
                <a:solidFill>
                  <a:schemeClr val="tx1"/>
                </a:solidFill>
              </a:endParaRPr>
            </a:p>
          </p:txBody>
        </p:sp>
        <p:cxnSp>
          <p:nvCxnSpPr>
            <p:cNvPr id="11" name="10 - Ευθύγραμμο βέλος σύνδεσης"/>
            <p:cNvCxnSpPr>
              <a:stCxn id="6" idx="3"/>
              <a:endCxn id="8" idx="7"/>
            </p:cNvCxnSpPr>
            <p:nvPr/>
          </p:nvCxnSpPr>
          <p:spPr>
            <a:xfrm rot="5400000">
              <a:off x="1340373" y="3013700"/>
              <a:ext cx="268418" cy="259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11 - Ευθύγραμμο βέλος σύνδεσης"/>
            <p:cNvCxnSpPr>
              <a:stCxn id="8" idx="3"/>
            </p:cNvCxnSpPr>
            <p:nvPr/>
          </p:nvCxnSpPr>
          <p:spPr>
            <a:xfrm rot="5400000">
              <a:off x="617654" y="3605800"/>
              <a:ext cx="348523" cy="2980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15" name="4 - Θέση περιεχομένου"/>
          <p:cNvGrpSpPr>
            <a:grpSpLocks noGrp="1"/>
          </p:cNvGrpSpPr>
          <p:nvPr>
            <p:ph sz="half" idx="1"/>
          </p:nvPr>
        </p:nvGrpSpPr>
        <p:grpSpPr>
          <a:xfrm>
            <a:off x="5072066" y="1285860"/>
            <a:ext cx="3357585" cy="1674238"/>
            <a:chOff x="214282" y="2713345"/>
            <a:chExt cx="2928958" cy="1644349"/>
          </a:xfrm>
        </p:grpSpPr>
        <p:sp>
          <p:nvSpPr>
            <p:cNvPr id="16" name="15 - Έλλειψη"/>
            <p:cNvSpPr/>
            <p:nvPr/>
          </p:nvSpPr>
          <p:spPr>
            <a:xfrm>
              <a:off x="1651050" y="2713345"/>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42</a:t>
              </a:r>
              <a:endParaRPr lang="el-GR" sz="1400" dirty="0">
                <a:solidFill>
                  <a:schemeClr val="tx1"/>
                </a:solidFill>
              </a:endParaRPr>
            </a:p>
          </p:txBody>
        </p:sp>
        <p:sp>
          <p:nvSpPr>
            <p:cNvPr id="17" name="16 - Έλλειψη"/>
            <p:cNvSpPr/>
            <p:nvPr/>
          </p:nvSpPr>
          <p:spPr>
            <a:xfrm>
              <a:off x="214282" y="392906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12</a:t>
              </a:r>
              <a:endParaRPr lang="el-GR" sz="1400" dirty="0">
                <a:solidFill>
                  <a:schemeClr val="tx1"/>
                </a:solidFill>
              </a:endParaRPr>
            </a:p>
          </p:txBody>
        </p:sp>
        <p:sp>
          <p:nvSpPr>
            <p:cNvPr id="18" name="17 - Έλλειψη"/>
            <p:cNvSpPr/>
            <p:nvPr/>
          </p:nvSpPr>
          <p:spPr>
            <a:xfrm>
              <a:off x="857224" y="321468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12</a:t>
              </a:r>
              <a:endParaRPr lang="el-GR" sz="1400" dirty="0">
                <a:solidFill>
                  <a:schemeClr val="tx1"/>
                </a:solidFill>
              </a:endParaRPr>
            </a:p>
          </p:txBody>
        </p:sp>
        <p:sp>
          <p:nvSpPr>
            <p:cNvPr id="19" name="18 - Έλλειψη"/>
            <p:cNvSpPr/>
            <p:nvPr/>
          </p:nvSpPr>
          <p:spPr>
            <a:xfrm>
              <a:off x="2571736" y="321468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32</a:t>
              </a:r>
              <a:endParaRPr lang="el-GR" sz="1400" dirty="0">
                <a:solidFill>
                  <a:schemeClr val="tx1"/>
                </a:solidFill>
              </a:endParaRPr>
            </a:p>
          </p:txBody>
        </p:sp>
        <p:sp>
          <p:nvSpPr>
            <p:cNvPr id="20" name="19 - Έλλειψη"/>
            <p:cNvSpPr/>
            <p:nvPr/>
          </p:nvSpPr>
          <p:spPr>
            <a:xfrm>
              <a:off x="1357290" y="392906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45</a:t>
              </a:r>
              <a:endParaRPr lang="el-GR" sz="1400" dirty="0">
                <a:solidFill>
                  <a:schemeClr val="tx1"/>
                </a:solidFill>
              </a:endParaRPr>
            </a:p>
          </p:txBody>
        </p:sp>
        <p:cxnSp>
          <p:nvCxnSpPr>
            <p:cNvPr id="21" name="20 - Ευθύγραμμο βέλος σύνδεσης"/>
            <p:cNvCxnSpPr>
              <a:stCxn id="16" idx="3"/>
              <a:endCxn id="18" idx="7"/>
            </p:cNvCxnSpPr>
            <p:nvPr/>
          </p:nvCxnSpPr>
          <p:spPr>
            <a:xfrm rot="5400000">
              <a:off x="1440762" y="2983473"/>
              <a:ext cx="198255" cy="38971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21 - Ευθύγραμμο βέλος σύνδεσης"/>
            <p:cNvCxnSpPr>
              <a:stCxn id="18" idx="3"/>
            </p:cNvCxnSpPr>
            <p:nvPr/>
          </p:nvCxnSpPr>
          <p:spPr>
            <a:xfrm rot="5400000">
              <a:off x="617654" y="3605800"/>
              <a:ext cx="348523" cy="2980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22 - Ευθύγραμμο βέλος σύνδεσης"/>
            <p:cNvCxnSpPr>
              <a:stCxn id="18" idx="5"/>
            </p:cNvCxnSpPr>
            <p:nvPr/>
          </p:nvCxnSpPr>
          <p:spPr>
            <a:xfrm rot="16200000" flipH="1">
              <a:off x="1248338" y="3677237"/>
              <a:ext cx="348523" cy="15513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23 - Ευθύγραμμο βέλος σύνδεσης"/>
            <p:cNvCxnSpPr>
              <a:stCxn id="16" idx="5"/>
              <a:endCxn id="19" idx="1"/>
            </p:cNvCxnSpPr>
            <p:nvPr/>
          </p:nvCxnSpPr>
          <p:spPr>
            <a:xfrm rot="16200000" flipH="1">
              <a:off x="2298017" y="2920042"/>
              <a:ext cx="198255" cy="5165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41" name="40 - Ομάδα"/>
          <p:cNvGrpSpPr/>
          <p:nvPr/>
        </p:nvGrpSpPr>
        <p:grpSpPr>
          <a:xfrm>
            <a:off x="4214810" y="3929066"/>
            <a:ext cx="2991473" cy="1865179"/>
            <a:chOff x="4214810" y="3929066"/>
            <a:chExt cx="2991473" cy="1865179"/>
          </a:xfrm>
        </p:grpSpPr>
        <p:grpSp>
          <p:nvGrpSpPr>
            <p:cNvPr id="76" name="75 - Ομάδα"/>
            <p:cNvGrpSpPr/>
            <p:nvPr/>
          </p:nvGrpSpPr>
          <p:grpSpPr>
            <a:xfrm>
              <a:off x="4214810" y="3929066"/>
              <a:ext cx="2991473" cy="1865179"/>
              <a:chOff x="3714744" y="3571876"/>
              <a:chExt cx="2991473" cy="1865179"/>
            </a:xfrm>
          </p:grpSpPr>
          <p:sp>
            <p:nvSpPr>
              <p:cNvPr id="29" name="28 - Έλλειψη"/>
              <p:cNvSpPr/>
              <p:nvPr/>
            </p:nvSpPr>
            <p:spPr>
              <a:xfrm>
                <a:off x="4714875" y="3571876"/>
                <a:ext cx="928692" cy="436419"/>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42</a:t>
                </a:r>
                <a:endParaRPr lang="el-GR" sz="1400" dirty="0">
                  <a:solidFill>
                    <a:schemeClr val="tx1"/>
                  </a:solidFill>
                </a:endParaRPr>
              </a:p>
            </p:txBody>
          </p:sp>
          <p:sp>
            <p:nvSpPr>
              <p:cNvPr id="30" name="29 - Έλλειψη"/>
              <p:cNvSpPr/>
              <p:nvPr/>
            </p:nvSpPr>
            <p:spPr>
              <a:xfrm>
                <a:off x="4214810" y="5000636"/>
                <a:ext cx="875561" cy="436419"/>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30</a:t>
                </a:r>
                <a:endParaRPr lang="el-GR" sz="1400" dirty="0">
                  <a:solidFill>
                    <a:schemeClr val="tx1"/>
                  </a:solidFill>
                </a:endParaRPr>
              </a:p>
            </p:txBody>
          </p:sp>
          <p:sp>
            <p:nvSpPr>
              <p:cNvPr id="31" name="30 - Έλλειψη"/>
              <p:cNvSpPr/>
              <p:nvPr/>
            </p:nvSpPr>
            <p:spPr>
              <a:xfrm>
                <a:off x="3714744" y="4286256"/>
                <a:ext cx="619724" cy="436419"/>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12</a:t>
                </a:r>
                <a:endParaRPr lang="el-GR" sz="1400" dirty="0">
                  <a:solidFill>
                    <a:schemeClr val="tx1"/>
                  </a:solidFill>
                </a:endParaRPr>
              </a:p>
            </p:txBody>
          </p:sp>
          <p:sp>
            <p:nvSpPr>
              <p:cNvPr id="32" name="31 - Έλλειψη"/>
              <p:cNvSpPr/>
              <p:nvPr/>
            </p:nvSpPr>
            <p:spPr>
              <a:xfrm>
                <a:off x="4786315" y="4357694"/>
                <a:ext cx="866039" cy="436419"/>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32</a:t>
                </a:r>
                <a:endParaRPr lang="el-GR" sz="1400" dirty="0">
                  <a:solidFill>
                    <a:schemeClr val="tx1"/>
                  </a:solidFill>
                </a:endParaRPr>
              </a:p>
            </p:txBody>
          </p:sp>
          <p:sp>
            <p:nvSpPr>
              <p:cNvPr id="33" name="32 - Έλλειψη"/>
              <p:cNvSpPr/>
              <p:nvPr/>
            </p:nvSpPr>
            <p:spPr>
              <a:xfrm>
                <a:off x="5429256" y="5000636"/>
                <a:ext cx="857256" cy="436419"/>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38</a:t>
                </a:r>
                <a:endParaRPr lang="el-GR" sz="1400" dirty="0">
                  <a:solidFill>
                    <a:schemeClr val="tx1"/>
                  </a:solidFill>
                </a:endParaRPr>
              </a:p>
            </p:txBody>
          </p:sp>
          <p:cxnSp>
            <p:nvCxnSpPr>
              <p:cNvPr id="34" name="33 - Ευθύγραμμο βέλος σύνδεσης"/>
              <p:cNvCxnSpPr>
                <a:stCxn id="29" idx="3"/>
                <a:endCxn id="31" idx="7"/>
              </p:cNvCxnSpPr>
              <p:nvPr/>
            </p:nvCxnSpPr>
            <p:spPr>
              <a:xfrm rot="5400000">
                <a:off x="4344404" y="3843691"/>
                <a:ext cx="405785" cy="6071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35 - Ευθύγραμμο βέλος σύνδεσης"/>
              <p:cNvCxnSpPr>
                <a:stCxn id="32" idx="3"/>
                <a:endCxn id="30" idx="0"/>
              </p:cNvCxnSpPr>
              <p:nvPr/>
            </p:nvCxnSpPr>
            <p:spPr>
              <a:xfrm rot="5400000">
                <a:off x="4647651" y="4735142"/>
                <a:ext cx="270435" cy="26055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36 - Ευθύγραμμο βέλος σύνδεσης"/>
              <p:cNvCxnSpPr>
                <a:stCxn id="29" idx="4"/>
                <a:endCxn id="32" idx="0"/>
              </p:cNvCxnSpPr>
              <p:nvPr/>
            </p:nvCxnSpPr>
            <p:spPr>
              <a:xfrm rot="16200000" flipH="1">
                <a:off x="5024581" y="4162940"/>
                <a:ext cx="349399" cy="401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0" name="39 - Έλλειψη"/>
              <p:cNvSpPr/>
              <p:nvPr/>
            </p:nvSpPr>
            <p:spPr>
              <a:xfrm>
                <a:off x="6000760" y="4286256"/>
                <a:ext cx="705457" cy="436419"/>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65</a:t>
                </a:r>
                <a:endParaRPr lang="el-GR" sz="1400" dirty="0">
                  <a:solidFill>
                    <a:schemeClr val="tx1"/>
                  </a:solidFill>
                </a:endParaRPr>
              </a:p>
            </p:txBody>
          </p:sp>
        </p:grpSp>
        <p:cxnSp>
          <p:nvCxnSpPr>
            <p:cNvPr id="77" name="76 - Ευθύγραμμο βέλος σύνδεσης"/>
            <p:cNvCxnSpPr>
              <a:endCxn id="40" idx="1"/>
            </p:cNvCxnSpPr>
            <p:nvPr/>
          </p:nvCxnSpPr>
          <p:spPr>
            <a:xfrm>
              <a:off x="6143636" y="4286256"/>
              <a:ext cx="460502" cy="42110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9" name="78 - Ευθύγραμμο βέλος σύνδεσης"/>
            <p:cNvCxnSpPr>
              <a:stCxn id="32" idx="5"/>
              <a:endCxn id="33" idx="0"/>
            </p:cNvCxnSpPr>
            <p:nvPr/>
          </p:nvCxnSpPr>
          <p:spPr>
            <a:xfrm rot="16200000" flipH="1">
              <a:off x="6056553" y="5056428"/>
              <a:ext cx="270435" cy="33235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85" name="84 - TextBox"/>
          <p:cNvSpPr txBox="1"/>
          <p:nvPr/>
        </p:nvSpPr>
        <p:spPr>
          <a:xfrm>
            <a:off x="1643042" y="3143248"/>
            <a:ext cx="714380" cy="369332"/>
          </a:xfrm>
          <a:prstGeom prst="rect">
            <a:avLst/>
          </a:prstGeom>
          <a:noFill/>
        </p:spPr>
        <p:txBody>
          <a:bodyPr wrap="square" rtlCol="0">
            <a:spAutoFit/>
          </a:bodyPr>
          <a:lstStyle/>
          <a:p>
            <a:r>
              <a:rPr lang="el-GR" b="1" dirty="0" smtClean="0">
                <a:solidFill>
                  <a:srgbClr val="FF0000"/>
                </a:solidFill>
                <a:latin typeface="Times New Roman" pitchFamily="18" charset="0"/>
                <a:cs typeface="Times New Roman" pitchFamily="18" charset="0"/>
              </a:rPr>
              <a:t>ΝΑΙ</a:t>
            </a:r>
            <a:endParaRPr lang="el-GR" b="1" dirty="0">
              <a:solidFill>
                <a:srgbClr val="FF0000"/>
              </a:solidFill>
              <a:latin typeface="Times New Roman" pitchFamily="18" charset="0"/>
              <a:cs typeface="Times New Roman" pitchFamily="18" charset="0"/>
            </a:endParaRPr>
          </a:p>
        </p:txBody>
      </p:sp>
      <p:sp>
        <p:nvSpPr>
          <p:cNvPr id="86" name="85 - TextBox"/>
          <p:cNvSpPr txBox="1"/>
          <p:nvPr/>
        </p:nvSpPr>
        <p:spPr>
          <a:xfrm>
            <a:off x="5429256" y="5929330"/>
            <a:ext cx="714380" cy="369332"/>
          </a:xfrm>
          <a:prstGeom prst="rect">
            <a:avLst/>
          </a:prstGeom>
          <a:noFill/>
        </p:spPr>
        <p:txBody>
          <a:bodyPr wrap="square" rtlCol="0">
            <a:spAutoFit/>
          </a:bodyPr>
          <a:lstStyle/>
          <a:p>
            <a:r>
              <a:rPr lang="el-GR" b="1" dirty="0" smtClean="0">
                <a:solidFill>
                  <a:srgbClr val="FF0000"/>
                </a:solidFill>
                <a:latin typeface="Times New Roman" pitchFamily="18" charset="0"/>
                <a:cs typeface="Times New Roman" pitchFamily="18" charset="0"/>
              </a:rPr>
              <a:t>ΟΧΙ</a:t>
            </a:r>
            <a:endParaRPr lang="el-GR" b="1" dirty="0">
              <a:solidFill>
                <a:srgbClr val="FF0000"/>
              </a:solidFill>
              <a:latin typeface="Times New Roman" pitchFamily="18" charset="0"/>
              <a:cs typeface="Times New Roman" pitchFamily="18" charset="0"/>
            </a:endParaRPr>
          </a:p>
        </p:txBody>
      </p:sp>
      <p:sp>
        <p:nvSpPr>
          <p:cNvPr id="87" name="86 - TextBox"/>
          <p:cNvSpPr txBox="1"/>
          <p:nvPr/>
        </p:nvSpPr>
        <p:spPr>
          <a:xfrm>
            <a:off x="6786578" y="3071810"/>
            <a:ext cx="714380" cy="369332"/>
          </a:xfrm>
          <a:prstGeom prst="rect">
            <a:avLst/>
          </a:prstGeom>
          <a:noFill/>
        </p:spPr>
        <p:txBody>
          <a:bodyPr wrap="square" rtlCol="0">
            <a:spAutoFit/>
          </a:bodyPr>
          <a:lstStyle/>
          <a:p>
            <a:r>
              <a:rPr lang="el-GR" b="1" dirty="0" smtClean="0">
                <a:solidFill>
                  <a:srgbClr val="FF0000"/>
                </a:solidFill>
                <a:latin typeface="Times New Roman" pitchFamily="18" charset="0"/>
                <a:cs typeface="Times New Roman" pitchFamily="18" charset="0"/>
              </a:rPr>
              <a:t>ΟΧΙ</a:t>
            </a:r>
            <a:endParaRPr lang="el-GR" b="1" dirty="0">
              <a:solidFill>
                <a:srgbClr val="FF0000"/>
              </a:solidFill>
              <a:latin typeface="Times New Roman" pitchFamily="18" charset="0"/>
              <a:cs typeface="Times New Roman" pitchFamily="18" charset="0"/>
            </a:endParaRPr>
          </a:p>
        </p:txBody>
      </p:sp>
      <p:grpSp>
        <p:nvGrpSpPr>
          <p:cNvPr id="88" name="87 - Ομάδα"/>
          <p:cNvGrpSpPr/>
          <p:nvPr/>
        </p:nvGrpSpPr>
        <p:grpSpPr>
          <a:xfrm>
            <a:off x="714348" y="3929066"/>
            <a:ext cx="2294799" cy="1222237"/>
            <a:chOff x="3929058" y="3571876"/>
            <a:chExt cx="2294799" cy="1222237"/>
          </a:xfrm>
        </p:grpSpPr>
        <p:sp>
          <p:nvSpPr>
            <p:cNvPr id="89" name="88 - Έλλειψη"/>
            <p:cNvSpPr/>
            <p:nvPr/>
          </p:nvSpPr>
          <p:spPr>
            <a:xfrm>
              <a:off x="4714875" y="3571876"/>
              <a:ext cx="928692" cy="436419"/>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42</a:t>
              </a:r>
              <a:endParaRPr lang="el-GR" sz="1400" dirty="0">
                <a:solidFill>
                  <a:schemeClr val="tx1"/>
                </a:solidFill>
              </a:endParaRPr>
            </a:p>
          </p:txBody>
        </p:sp>
        <p:sp>
          <p:nvSpPr>
            <p:cNvPr id="91" name="90 - Έλλειψη"/>
            <p:cNvSpPr/>
            <p:nvPr/>
          </p:nvSpPr>
          <p:spPr>
            <a:xfrm>
              <a:off x="3929058" y="4286256"/>
              <a:ext cx="619724" cy="436419"/>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12</a:t>
              </a:r>
              <a:endParaRPr lang="el-GR" sz="1400" dirty="0">
                <a:solidFill>
                  <a:schemeClr val="tx1"/>
                </a:solidFill>
              </a:endParaRPr>
            </a:p>
          </p:txBody>
        </p:sp>
        <p:sp>
          <p:nvSpPr>
            <p:cNvPr id="92" name="91 - Έλλειψη"/>
            <p:cNvSpPr/>
            <p:nvPr/>
          </p:nvSpPr>
          <p:spPr>
            <a:xfrm>
              <a:off x="5357818" y="4357694"/>
              <a:ext cx="866039" cy="436419"/>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32</a:t>
              </a:r>
              <a:endParaRPr lang="el-GR" sz="1400" dirty="0">
                <a:solidFill>
                  <a:schemeClr val="tx1"/>
                </a:solidFill>
              </a:endParaRPr>
            </a:p>
          </p:txBody>
        </p:sp>
        <p:cxnSp>
          <p:nvCxnSpPr>
            <p:cNvPr id="94" name="93 - Ευθύγραμμο βέλος σύνδεσης"/>
            <p:cNvCxnSpPr>
              <a:stCxn id="89" idx="3"/>
              <a:endCxn id="91" idx="7"/>
            </p:cNvCxnSpPr>
            <p:nvPr/>
          </p:nvCxnSpPr>
          <p:spPr>
            <a:xfrm rot="5400000">
              <a:off x="4451560" y="3950848"/>
              <a:ext cx="405785" cy="3928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6" name="95 - Ευθύγραμμο βέλος σύνδεσης"/>
            <p:cNvCxnSpPr>
              <a:stCxn id="89" idx="5"/>
              <a:endCxn id="92" idx="0"/>
            </p:cNvCxnSpPr>
            <p:nvPr/>
          </p:nvCxnSpPr>
          <p:spPr>
            <a:xfrm rot="16200000" flipH="1">
              <a:off x="5442545" y="4009400"/>
              <a:ext cx="413311" cy="2832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101" name="100 - TextBox"/>
          <p:cNvSpPr txBox="1"/>
          <p:nvPr/>
        </p:nvSpPr>
        <p:spPr>
          <a:xfrm>
            <a:off x="1571604" y="5429264"/>
            <a:ext cx="714380" cy="369332"/>
          </a:xfrm>
          <a:prstGeom prst="rect">
            <a:avLst/>
          </a:prstGeom>
          <a:noFill/>
        </p:spPr>
        <p:txBody>
          <a:bodyPr wrap="square" rtlCol="0">
            <a:spAutoFit/>
          </a:bodyPr>
          <a:lstStyle/>
          <a:p>
            <a:r>
              <a:rPr lang="el-GR" b="1" dirty="0" smtClean="0">
                <a:solidFill>
                  <a:srgbClr val="FF0000"/>
                </a:solidFill>
                <a:latin typeface="Times New Roman" pitchFamily="18" charset="0"/>
                <a:cs typeface="Times New Roman" pitchFamily="18" charset="0"/>
              </a:rPr>
              <a:t>ΟΧΙ</a:t>
            </a:r>
            <a:endParaRPr lang="el-GR"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5"/>
                                        </p:tgtEl>
                                        <p:attrNameLst>
                                          <p:attrName>style.visibility</p:attrName>
                                        </p:attrNameLst>
                                      </p:cBhvr>
                                      <p:to>
                                        <p:strVal val="visible"/>
                                      </p:to>
                                    </p:set>
                                    <p:anim calcmode="lin" valueType="num">
                                      <p:cBhvr additive="base">
                                        <p:cTn id="19" dur="500" fill="hold"/>
                                        <p:tgtEl>
                                          <p:spTgt spid="85"/>
                                        </p:tgtEl>
                                        <p:attrNameLst>
                                          <p:attrName>ppt_x</p:attrName>
                                        </p:attrNameLst>
                                      </p:cBhvr>
                                      <p:tavLst>
                                        <p:tav tm="0">
                                          <p:val>
                                            <p:strVal val="#ppt_x"/>
                                          </p:val>
                                        </p:tav>
                                        <p:tav tm="100000">
                                          <p:val>
                                            <p:strVal val="#ppt_x"/>
                                          </p:val>
                                        </p:tav>
                                      </p:tavLst>
                                    </p:anim>
                                    <p:anim calcmode="lin" valueType="num">
                                      <p:cBhvr additive="base">
                                        <p:cTn id="20" dur="500" fill="hold"/>
                                        <p:tgtEl>
                                          <p:spTgt spid="8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500" fill="hold"/>
                                        <p:tgtEl>
                                          <p:spTgt spid="15"/>
                                        </p:tgtEl>
                                        <p:attrNameLst>
                                          <p:attrName>ppt_x</p:attrName>
                                        </p:attrNameLst>
                                      </p:cBhvr>
                                      <p:tavLst>
                                        <p:tav tm="0">
                                          <p:val>
                                            <p:strVal val="#ppt_x"/>
                                          </p:val>
                                        </p:tav>
                                        <p:tav tm="100000">
                                          <p:val>
                                            <p:strVal val="#ppt_x"/>
                                          </p:val>
                                        </p:tav>
                                      </p:tavLst>
                                    </p:anim>
                                    <p:anim calcmode="lin" valueType="num">
                                      <p:cBhvr additive="base">
                                        <p:cTn id="2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7"/>
                                        </p:tgtEl>
                                        <p:attrNameLst>
                                          <p:attrName>style.visibility</p:attrName>
                                        </p:attrNameLst>
                                      </p:cBhvr>
                                      <p:to>
                                        <p:strVal val="visible"/>
                                      </p:to>
                                    </p:set>
                                    <p:anim calcmode="lin" valueType="num">
                                      <p:cBhvr additive="base">
                                        <p:cTn id="31" dur="500" fill="hold"/>
                                        <p:tgtEl>
                                          <p:spTgt spid="87"/>
                                        </p:tgtEl>
                                        <p:attrNameLst>
                                          <p:attrName>ppt_x</p:attrName>
                                        </p:attrNameLst>
                                      </p:cBhvr>
                                      <p:tavLst>
                                        <p:tav tm="0">
                                          <p:val>
                                            <p:strVal val="#ppt_x"/>
                                          </p:val>
                                        </p:tav>
                                        <p:tav tm="100000">
                                          <p:val>
                                            <p:strVal val="#ppt_x"/>
                                          </p:val>
                                        </p:tav>
                                      </p:tavLst>
                                    </p:anim>
                                    <p:anim calcmode="lin" valueType="num">
                                      <p:cBhvr additive="base">
                                        <p:cTn id="32" dur="500" fill="hold"/>
                                        <p:tgtEl>
                                          <p:spTgt spid="8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88"/>
                                        </p:tgtEl>
                                        <p:attrNameLst>
                                          <p:attrName>style.visibility</p:attrName>
                                        </p:attrNameLst>
                                      </p:cBhvr>
                                      <p:to>
                                        <p:strVal val="visible"/>
                                      </p:to>
                                    </p:set>
                                    <p:anim calcmode="lin" valueType="num">
                                      <p:cBhvr additive="base">
                                        <p:cTn id="37" dur="500" fill="hold"/>
                                        <p:tgtEl>
                                          <p:spTgt spid="88"/>
                                        </p:tgtEl>
                                        <p:attrNameLst>
                                          <p:attrName>ppt_x</p:attrName>
                                        </p:attrNameLst>
                                      </p:cBhvr>
                                      <p:tavLst>
                                        <p:tav tm="0">
                                          <p:val>
                                            <p:strVal val="#ppt_x"/>
                                          </p:val>
                                        </p:tav>
                                        <p:tav tm="100000">
                                          <p:val>
                                            <p:strVal val="#ppt_x"/>
                                          </p:val>
                                        </p:tav>
                                      </p:tavLst>
                                    </p:anim>
                                    <p:anim calcmode="lin" valueType="num">
                                      <p:cBhvr additive="base">
                                        <p:cTn id="38" dur="500" fill="hold"/>
                                        <p:tgtEl>
                                          <p:spTgt spid="8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1"/>
                                        </p:tgtEl>
                                        <p:attrNameLst>
                                          <p:attrName>style.visibility</p:attrName>
                                        </p:attrNameLst>
                                      </p:cBhvr>
                                      <p:to>
                                        <p:strVal val="visible"/>
                                      </p:to>
                                    </p:set>
                                    <p:anim calcmode="lin" valueType="num">
                                      <p:cBhvr additive="base">
                                        <p:cTn id="43" dur="500" fill="hold"/>
                                        <p:tgtEl>
                                          <p:spTgt spid="101"/>
                                        </p:tgtEl>
                                        <p:attrNameLst>
                                          <p:attrName>ppt_x</p:attrName>
                                        </p:attrNameLst>
                                      </p:cBhvr>
                                      <p:tavLst>
                                        <p:tav tm="0">
                                          <p:val>
                                            <p:strVal val="#ppt_x"/>
                                          </p:val>
                                        </p:tav>
                                        <p:tav tm="100000">
                                          <p:val>
                                            <p:strVal val="#ppt_x"/>
                                          </p:val>
                                        </p:tav>
                                      </p:tavLst>
                                    </p:anim>
                                    <p:anim calcmode="lin" valueType="num">
                                      <p:cBhvr additive="base">
                                        <p:cTn id="44" dur="500" fill="hold"/>
                                        <p:tgtEl>
                                          <p:spTgt spid="10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1"/>
                                        </p:tgtEl>
                                        <p:attrNameLst>
                                          <p:attrName>style.visibility</p:attrName>
                                        </p:attrNameLst>
                                      </p:cBhvr>
                                      <p:to>
                                        <p:strVal val="visible"/>
                                      </p:to>
                                    </p:set>
                                    <p:anim calcmode="lin" valueType="num">
                                      <p:cBhvr additive="base">
                                        <p:cTn id="49" dur="500" fill="hold"/>
                                        <p:tgtEl>
                                          <p:spTgt spid="41"/>
                                        </p:tgtEl>
                                        <p:attrNameLst>
                                          <p:attrName>ppt_x</p:attrName>
                                        </p:attrNameLst>
                                      </p:cBhvr>
                                      <p:tavLst>
                                        <p:tav tm="0">
                                          <p:val>
                                            <p:strVal val="#ppt_x"/>
                                          </p:val>
                                        </p:tav>
                                        <p:tav tm="100000">
                                          <p:val>
                                            <p:strVal val="#ppt_x"/>
                                          </p:val>
                                        </p:tav>
                                      </p:tavLst>
                                    </p:anim>
                                    <p:anim calcmode="lin" valueType="num">
                                      <p:cBhvr additive="base">
                                        <p:cTn id="50"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86"/>
                                        </p:tgtEl>
                                        <p:attrNameLst>
                                          <p:attrName>style.visibility</p:attrName>
                                        </p:attrNameLst>
                                      </p:cBhvr>
                                      <p:to>
                                        <p:strVal val="visible"/>
                                      </p:to>
                                    </p:set>
                                    <p:anim calcmode="lin" valueType="num">
                                      <p:cBhvr additive="base">
                                        <p:cTn id="55" dur="500" fill="hold"/>
                                        <p:tgtEl>
                                          <p:spTgt spid="86"/>
                                        </p:tgtEl>
                                        <p:attrNameLst>
                                          <p:attrName>ppt_x</p:attrName>
                                        </p:attrNameLst>
                                      </p:cBhvr>
                                      <p:tavLst>
                                        <p:tav tm="0">
                                          <p:val>
                                            <p:strVal val="#ppt_x"/>
                                          </p:val>
                                        </p:tav>
                                        <p:tav tm="100000">
                                          <p:val>
                                            <p:strVal val="#ppt_x"/>
                                          </p:val>
                                        </p:tav>
                                      </p:tavLst>
                                    </p:anim>
                                    <p:anim calcmode="lin" valueType="num">
                                      <p:cBhvr additive="base">
                                        <p:cTn id="56" dur="500" fill="hold"/>
                                        <p:tgtEl>
                                          <p:spTgt spid="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5" grpId="0"/>
      <p:bldP spid="86" grpId="0"/>
      <p:bldP spid="87" grpId="0"/>
      <p:bldP spid="101"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Είναι δυαδικά δένδρο αναζήτησης;</a:t>
            </a:r>
            <a:endParaRPr lang="el-GR" dirty="0"/>
          </a:p>
        </p:txBody>
      </p:sp>
      <p:grpSp>
        <p:nvGrpSpPr>
          <p:cNvPr id="27" name="26 - Ομάδα"/>
          <p:cNvGrpSpPr/>
          <p:nvPr/>
        </p:nvGrpSpPr>
        <p:grpSpPr>
          <a:xfrm>
            <a:off x="928662" y="1785926"/>
            <a:ext cx="6902168" cy="3396985"/>
            <a:chOff x="0" y="1643050"/>
            <a:chExt cx="6902168" cy="3396985"/>
          </a:xfrm>
        </p:grpSpPr>
        <p:sp>
          <p:nvSpPr>
            <p:cNvPr id="5" name="4 - Έλλειψη"/>
            <p:cNvSpPr/>
            <p:nvPr/>
          </p:nvSpPr>
          <p:spPr>
            <a:xfrm>
              <a:off x="3071802" y="1643050"/>
              <a:ext cx="857256" cy="468027"/>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45</a:t>
              </a:r>
              <a:endParaRPr lang="el-GR" sz="1400" dirty="0">
                <a:solidFill>
                  <a:schemeClr val="tx1"/>
                </a:solidFill>
              </a:endParaRPr>
            </a:p>
          </p:txBody>
        </p:sp>
        <p:sp>
          <p:nvSpPr>
            <p:cNvPr id="6" name="5 - Έλλειψη"/>
            <p:cNvSpPr/>
            <p:nvPr/>
          </p:nvSpPr>
          <p:spPr>
            <a:xfrm>
              <a:off x="3857620" y="3286124"/>
              <a:ext cx="829970" cy="468027"/>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52</a:t>
              </a:r>
              <a:endParaRPr lang="el-GR" sz="1400" dirty="0">
                <a:solidFill>
                  <a:schemeClr val="tx1"/>
                </a:solidFill>
              </a:endParaRPr>
            </a:p>
          </p:txBody>
        </p:sp>
        <p:sp>
          <p:nvSpPr>
            <p:cNvPr id="7" name="6 - Έλλειψη"/>
            <p:cNvSpPr/>
            <p:nvPr/>
          </p:nvSpPr>
          <p:spPr>
            <a:xfrm>
              <a:off x="1500166" y="2357430"/>
              <a:ext cx="688582" cy="468027"/>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31</a:t>
              </a:r>
              <a:endParaRPr lang="el-GR" sz="1400" dirty="0">
                <a:solidFill>
                  <a:schemeClr val="tx1"/>
                </a:solidFill>
              </a:endParaRPr>
            </a:p>
          </p:txBody>
        </p:sp>
        <p:sp>
          <p:nvSpPr>
            <p:cNvPr id="8" name="7 - Έλλειψη"/>
            <p:cNvSpPr/>
            <p:nvPr/>
          </p:nvSpPr>
          <p:spPr>
            <a:xfrm>
              <a:off x="4357686" y="2428868"/>
              <a:ext cx="857256" cy="468027"/>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77</a:t>
              </a:r>
              <a:endParaRPr lang="el-GR" sz="1400" dirty="0">
                <a:solidFill>
                  <a:schemeClr val="tx1"/>
                </a:solidFill>
              </a:endParaRPr>
            </a:p>
          </p:txBody>
        </p:sp>
        <p:sp>
          <p:nvSpPr>
            <p:cNvPr id="9" name="8 - Έλλειψη"/>
            <p:cNvSpPr/>
            <p:nvPr/>
          </p:nvSpPr>
          <p:spPr>
            <a:xfrm>
              <a:off x="5214943" y="3214686"/>
              <a:ext cx="857256" cy="468027"/>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84</a:t>
              </a:r>
              <a:endParaRPr lang="el-GR" sz="1400" dirty="0">
                <a:solidFill>
                  <a:schemeClr val="tx1"/>
                </a:solidFill>
              </a:endParaRPr>
            </a:p>
          </p:txBody>
        </p:sp>
        <p:cxnSp>
          <p:nvCxnSpPr>
            <p:cNvPr id="10" name="9 - Ευθύγραμμο βέλος σύνδεσης"/>
            <p:cNvCxnSpPr>
              <a:stCxn id="5" idx="3"/>
              <a:endCxn id="7" idx="7"/>
            </p:cNvCxnSpPr>
            <p:nvPr/>
          </p:nvCxnSpPr>
          <p:spPr>
            <a:xfrm rot="5400000">
              <a:off x="2450909" y="1679535"/>
              <a:ext cx="383435" cy="11094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10 - Ευθύγραμμο βέλος σύνδεσης"/>
            <p:cNvCxnSpPr>
              <a:stCxn id="8" idx="3"/>
              <a:endCxn id="6" idx="0"/>
            </p:cNvCxnSpPr>
            <p:nvPr/>
          </p:nvCxnSpPr>
          <p:spPr>
            <a:xfrm rot="5400000">
              <a:off x="4149032" y="2951928"/>
              <a:ext cx="457770" cy="2106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11 - Ευθύγραμμο βέλος σύνδεσης"/>
            <p:cNvCxnSpPr>
              <a:stCxn id="5" idx="5"/>
              <a:endCxn id="8" idx="0"/>
            </p:cNvCxnSpPr>
            <p:nvPr/>
          </p:nvCxnSpPr>
          <p:spPr>
            <a:xfrm rot="16200000" flipH="1">
              <a:off x="4101749" y="1744303"/>
              <a:ext cx="386332" cy="9827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13 - Ευθύγραμμο βέλος σύνδεσης"/>
            <p:cNvCxnSpPr>
              <a:stCxn id="8" idx="5"/>
              <a:endCxn id="9" idx="0"/>
            </p:cNvCxnSpPr>
            <p:nvPr/>
          </p:nvCxnSpPr>
          <p:spPr>
            <a:xfrm rot="16200000" flipH="1">
              <a:off x="5173319" y="2744434"/>
              <a:ext cx="386332" cy="5541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27 - Έλλειψη"/>
            <p:cNvSpPr/>
            <p:nvPr/>
          </p:nvSpPr>
          <p:spPr>
            <a:xfrm>
              <a:off x="428596" y="3000372"/>
              <a:ext cx="758532" cy="468027"/>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19</a:t>
              </a:r>
              <a:endParaRPr lang="el-GR" sz="1400" dirty="0">
                <a:solidFill>
                  <a:schemeClr val="tx1"/>
                </a:solidFill>
              </a:endParaRPr>
            </a:p>
          </p:txBody>
        </p:sp>
        <p:sp>
          <p:nvSpPr>
            <p:cNvPr id="29" name="28 - Έλλειψη"/>
            <p:cNvSpPr/>
            <p:nvPr/>
          </p:nvSpPr>
          <p:spPr>
            <a:xfrm>
              <a:off x="2357422" y="3071810"/>
              <a:ext cx="857256" cy="468027"/>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42</a:t>
              </a:r>
              <a:endParaRPr lang="el-GR" sz="1400" dirty="0">
                <a:solidFill>
                  <a:schemeClr val="tx1"/>
                </a:solidFill>
              </a:endParaRPr>
            </a:p>
          </p:txBody>
        </p:sp>
        <p:sp>
          <p:nvSpPr>
            <p:cNvPr id="35" name="34 - Έλλειψη"/>
            <p:cNvSpPr/>
            <p:nvPr/>
          </p:nvSpPr>
          <p:spPr>
            <a:xfrm>
              <a:off x="1928794" y="3786190"/>
              <a:ext cx="758532" cy="468027"/>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36</a:t>
              </a:r>
              <a:endParaRPr lang="el-GR" sz="1400" dirty="0">
                <a:solidFill>
                  <a:schemeClr val="tx1"/>
                </a:solidFill>
              </a:endParaRPr>
            </a:p>
          </p:txBody>
        </p:sp>
        <p:sp>
          <p:nvSpPr>
            <p:cNvPr id="44" name="43 - Έλλειψη"/>
            <p:cNvSpPr/>
            <p:nvPr/>
          </p:nvSpPr>
          <p:spPr>
            <a:xfrm>
              <a:off x="928662" y="3786190"/>
              <a:ext cx="758532" cy="468027"/>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21</a:t>
              </a:r>
              <a:endParaRPr lang="el-GR" sz="1400" dirty="0">
                <a:solidFill>
                  <a:schemeClr val="tx1"/>
                </a:solidFill>
              </a:endParaRPr>
            </a:p>
          </p:txBody>
        </p:sp>
        <p:sp>
          <p:nvSpPr>
            <p:cNvPr id="45" name="44 - Έλλειψη"/>
            <p:cNvSpPr/>
            <p:nvPr/>
          </p:nvSpPr>
          <p:spPr>
            <a:xfrm>
              <a:off x="0" y="3786190"/>
              <a:ext cx="758532" cy="468027"/>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12</a:t>
              </a:r>
              <a:endParaRPr lang="el-GR" sz="1400" dirty="0">
                <a:solidFill>
                  <a:schemeClr val="tx1"/>
                </a:solidFill>
              </a:endParaRPr>
            </a:p>
          </p:txBody>
        </p:sp>
        <p:cxnSp>
          <p:nvCxnSpPr>
            <p:cNvPr id="46" name="45 - Ευθύγραμμο βέλος σύνδεσης"/>
            <p:cNvCxnSpPr>
              <a:stCxn id="29" idx="3"/>
              <a:endCxn id="35" idx="0"/>
            </p:cNvCxnSpPr>
            <p:nvPr/>
          </p:nvCxnSpPr>
          <p:spPr>
            <a:xfrm rot="5400000">
              <a:off x="2238065" y="3541291"/>
              <a:ext cx="314894" cy="1749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48 - Ευθύγραμμο βέλος σύνδεσης"/>
            <p:cNvCxnSpPr>
              <a:stCxn id="7" idx="5"/>
              <a:endCxn id="29" idx="0"/>
            </p:cNvCxnSpPr>
            <p:nvPr/>
          </p:nvCxnSpPr>
          <p:spPr>
            <a:xfrm rot="16200000" flipH="1">
              <a:off x="2279531" y="2565291"/>
              <a:ext cx="314894" cy="6981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9" name="68 - Ευθύγραμμο βέλος σύνδεσης"/>
            <p:cNvCxnSpPr>
              <a:stCxn id="7" idx="3"/>
              <a:endCxn id="28" idx="7"/>
            </p:cNvCxnSpPr>
            <p:nvPr/>
          </p:nvCxnSpPr>
          <p:spPr>
            <a:xfrm rot="5400000">
              <a:off x="1182527" y="2650432"/>
              <a:ext cx="311997" cy="5249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2" name="71 - Ευθύγραμμο βέλος σύνδεσης"/>
            <p:cNvCxnSpPr>
              <a:stCxn id="28" idx="3"/>
            </p:cNvCxnSpPr>
            <p:nvPr/>
          </p:nvCxnSpPr>
          <p:spPr>
            <a:xfrm rot="5400000">
              <a:off x="240683" y="3516334"/>
              <a:ext cx="415474" cy="1825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4" name="73 - Ευθύγραμμο βέλος σύνδεσης"/>
            <p:cNvCxnSpPr>
              <a:stCxn id="28" idx="5"/>
            </p:cNvCxnSpPr>
            <p:nvPr/>
          </p:nvCxnSpPr>
          <p:spPr>
            <a:xfrm rot="16200000" flipH="1">
              <a:off x="973210" y="3502690"/>
              <a:ext cx="415474" cy="2098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6" name="75 - Έλλειψη"/>
            <p:cNvSpPr/>
            <p:nvPr/>
          </p:nvSpPr>
          <p:spPr>
            <a:xfrm>
              <a:off x="6143636" y="3929066"/>
              <a:ext cx="758532" cy="468027"/>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96</a:t>
              </a:r>
              <a:endParaRPr lang="el-GR" sz="1400" dirty="0">
                <a:solidFill>
                  <a:schemeClr val="tx1"/>
                </a:solidFill>
              </a:endParaRPr>
            </a:p>
          </p:txBody>
        </p:sp>
        <p:sp>
          <p:nvSpPr>
            <p:cNvPr id="77" name="76 - Έλλειψη"/>
            <p:cNvSpPr/>
            <p:nvPr/>
          </p:nvSpPr>
          <p:spPr>
            <a:xfrm>
              <a:off x="5572132" y="4572008"/>
              <a:ext cx="758532" cy="468027"/>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85</a:t>
              </a:r>
              <a:endParaRPr lang="el-GR" sz="1400" dirty="0">
                <a:solidFill>
                  <a:schemeClr val="tx1"/>
                </a:solidFill>
              </a:endParaRPr>
            </a:p>
          </p:txBody>
        </p:sp>
        <p:cxnSp>
          <p:nvCxnSpPr>
            <p:cNvPr id="78" name="77 - Ευθύγραμμο βέλος σύνδεσης"/>
            <p:cNvCxnSpPr>
              <a:stCxn id="76" idx="3"/>
            </p:cNvCxnSpPr>
            <p:nvPr/>
          </p:nvCxnSpPr>
          <p:spPr>
            <a:xfrm rot="5400000">
              <a:off x="5991442" y="4337871"/>
              <a:ext cx="272598" cy="2539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6" name="85 - Ευθύγραμμο βέλος σύνδεσης"/>
            <p:cNvCxnSpPr>
              <a:stCxn id="9" idx="5"/>
              <a:endCxn id="76" idx="0"/>
            </p:cNvCxnSpPr>
            <p:nvPr/>
          </p:nvCxnSpPr>
          <p:spPr>
            <a:xfrm rot="16200000" flipH="1">
              <a:off x="6077332" y="3483496"/>
              <a:ext cx="314894" cy="5762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88" name="87 - TextBox"/>
          <p:cNvSpPr txBox="1"/>
          <p:nvPr/>
        </p:nvSpPr>
        <p:spPr>
          <a:xfrm>
            <a:off x="1714480" y="5500702"/>
            <a:ext cx="714380" cy="369332"/>
          </a:xfrm>
          <a:prstGeom prst="rect">
            <a:avLst/>
          </a:prstGeom>
          <a:noFill/>
        </p:spPr>
        <p:txBody>
          <a:bodyPr wrap="square" rtlCol="0">
            <a:spAutoFit/>
          </a:bodyPr>
          <a:lstStyle/>
          <a:p>
            <a:r>
              <a:rPr lang="el-GR" b="1" dirty="0" smtClean="0">
                <a:solidFill>
                  <a:srgbClr val="FF0000"/>
                </a:solidFill>
                <a:latin typeface="Times New Roman" pitchFamily="18" charset="0"/>
                <a:cs typeface="Times New Roman" pitchFamily="18" charset="0"/>
              </a:rPr>
              <a:t>ΝΑΙ</a:t>
            </a:r>
            <a:endParaRPr lang="el-GR"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7"/>
                                        </p:tgtEl>
                                        <p:attrNameLst>
                                          <p:attrName>style.visibility</p:attrName>
                                        </p:attrNameLst>
                                      </p:cBhvr>
                                      <p:to>
                                        <p:strVal val="visible"/>
                                      </p:to>
                                    </p:set>
                                    <p:anim calcmode="lin" valueType="num">
                                      <p:cBhvr additive="base">
                                        <p:cTn id="13" dur="500" fill="hold"/>
                                        <p:tgtEl>
                                          <p:spTgt spid="27"/>
                                        </p:tgtEl>
                                        <p:attrNameLst>
                                          <p:attrName>ppt_x</p:attrName>
                                        </p:attrNameLst>
                                      </p:cBhvr>
                                      <p:tavLst>
                                        <p:tav tm="0">
                                          <p:val>
                                            <p:strVal val="#ppt_x"/>
                                          </p:val>
                                        </p:tav>
                                        <p:tav tm="100000">
                                          <p:val>
                                            <p:strVal val="#ppt_x"/>
                                          </p:val>
                                        </p:tav>
                                      </p:tavLst>
                                    </p:anim>
                                    <p:anim calcmode="lin" valueType="num">
                                      <p:cBhvr additive="base">
                                        <p:cTn id="1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8"/>
                                        </p:tgtEl>
                                        <p:attrNameLst>
                                          <p:attrName>style.visibility</p:attrName>
                                        </p:attrNameLst>
                                      </p:cBhvr>
                                      <p:to>
                                        <p:strVal val="visible"/>
                                      </p:to>
                                    </p:set>
                                    <p:anim calcmode="lin" valueType="num">
                                      <p:cBhvr additive="base">
                                        <p:cTn id="19" dur="500" fill="hold"/>
                                        <p:tgtEl>
                                          <p:spTgt spid="88"/>
                                        </p:tgtEl>
                                        <p:attrNameLst>
                                          <p:attrName>ppt_x</p:attrName>
                                        </p:attrNameLst>
                                      </p:cBhvr>
                                      <p:tavLst>
                                        <p:tav tm="0">
                                          <p:val>
                                            <p:strVal val="#ppt_x"/>
                                          </p:val>
                                        </p:tav>
                                        <p:tav tm="100000">
                                          <p:val>
                                            <p:strVal val="#ppt_x"/>
                                          </p:val>
                                        </p:tav>
                                      </p:tavLst>
                                    </p:anim>
                                    <p:anim calcmode="lin" valueType="num">
                                      <p:cBhvr additive="base">
                                        <p:cTn id="20" dur="500" fill="hold"/>
                                        <p:tgtEl>
                                          <p:spTgt spid="8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solidFill>
                  <a:srgbClr val="FF0000"/>
                </a:solidFill>
              </a:rPr>
              <a:t>Δίνεται η επόμενη ακολουθία αριθμών: 4, 8, 2, 5, 9, 13. </a:t>
            </a:r>
            <a:endParaRPr lang="el-GR" sz="2800" dirty="0">
              <a:solidFill>
                <a:srgbClr val="FF0000"/>
              </a:solidFill>
            </a:endParaRPr>
          </a:p>
        </p:txBody>
      </p:sp>
      <p:sp>
        <p:nvSpPr>
          <p:cNvPr id="3" name="2 - Θέση περιεχομένου"/>
          <p:cNvSpPr>
            <a:spLocks noGrp="1"/>
          </p:cNvSpPr>
          <p:nvPr>
            <p:ph idx="1"/>
          </p:nvPr>
        </p:nvSpPr>
        <p:spPr/>
        <p:txBody>
          <a:bodyPr/>
          <a:lstStyle/>
          <a:p>
            <a:r>
              <a:rPr lang="el-GR" dirty="0" smtClean="0"/>
              <a:t>β) Σχεδιάστε τη στοίβα μετά την τοποθέτηση των αριθμών</a:t>
            </a:r>
            <a:endParaRPr lang="el-GR" dirty="0"/>
          </a:p>
        </p:txBody>
      </p:sp>
      <p:graphicFrame>
        <p:nvGraphicFramePr>
          <p:cNvPr id="4" name="3 - Πίνακας"/>
          <p:cNvGraphicFramePr>
            <a:graphicFrameLocks noGrp="1"/>
          </p:cNvGraphicFramePr>
          <p:nvPr/>
        </p:nvGraphicFramePr>
        <p:xfrm>
          <a:off x="3714744" y="2643184"/>
          <a:ext cx="2000264" cy="3286143"/>
        </p:xfrm>
        <a:graphic>
          <a:graphicData uri="http://schemas.openxmlformats.org/drawingml/2006/table">
            <a:tbl>
              <a:tblPr/>
              <a:tblGrid>
                <a:gridCol w="475996"/>
                <a:gridCol w="603649"/>
                <a:gridCol w="920619"/>
              </a:tblGrid>
              <a:tr h="469449">
                <a:tc>
                  <a:txBody>
                    <a:bodyPr/>
                    <a:lstStyle/>
                    <a:p>
                      <a:pPr algn="r">
                        <a:lnSpc>
                          <a:spcPct val="115000"/>
                        </a:lnSpc>
                        <a:spcBef>
                          <a:spcPts val="600"/>
                        </a:spcBef>
                        <a:spcAft>
                          <a:spcPts val="0"/>
                        </a:spcAft>
                      </a:pPr>
                      <a:r>
                        <a:rPr lang="el-GR" sz="1100" dirty="0">
                          <a:latin typeface="Calibri"/>
                          <a:ea typeface="Times New Roman"/>
                          <a:cs typeface="Times New Roman"/>
                        </a:rPr>
                        <a:t>7</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a:latin typeface="Calibri"/>
                          <a:ea typeface="Times New Roman"/>
                          <a:cs typeface="Times New Roman"/>
                        </a:rPr>
                        <a:t>6</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r>
                        <a:rPr lang="en-US" sz="1100" b="1">
                          <a:latin typeface="Calibri"/>
                          <a:ea typeface="Times New Roman"/>
                          <a:cs typeface="Times New Roman"/>
                        </a:rPr>
                        <a:t>top=6</a:t>
                      </a:r>
                      <a:endParaRPr lang="el-GR"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a:latin typeface="Calibri"/>
                          <a:ea typeface="Times New Roman"/>
                          <a:cs typeface="Times New Roman"/>
                        </a:rPr>
                        <a:t>5</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a:latin typeface="Calibri"/>
                          <a:ea typeface="Times New Roman"/>
                          <a:cs typeface="Times New Roman"/>
                        </a:rPr>
                        <a:t>4</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a:latin typeface="Calibri"/>
                          <a:ea typeface="Times New Roman"/>
                          <a:cs typeface="Times New Roman"/>
                        </a:rPr>
                        <a:t>3</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a:latin typeface="Calibri"/>
                          <a:ea typeface="Times New Roman"/>
                          <a:cs typeface="Times New Roman"/>
                        </a:rPr>
                        <a:t>2</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a:latin typeface="Calibri"/>
                          <a:ea typeface="Times New Roman"/>
                          <a:cs typeface="Times New Roman"/>
                        </a:rPr>
                        <a:t>1</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11156"/>
          </a:xfrm>
        </p:spPr>
        <p:txBody>
          <a:bodyPr>
            <a:normAutofit fontScale="90000"/>
          </a:bodyPr>
          <a:lstStyle/>
          <a:p>
            <a:r>
              <a:rPr lang="el-GR" dirty="0" smtClean="0"/>
              <a:t>ΑΣΚΗΣΗ</a:t>
            </a:r>
            <a:endParaRPr lang="el-GR" dirty="0"/>
          </a:p>
        </p:txBody>
      </p:sp>
      <p:cxnSp>
        <p:nvCxnSpPr>
          <p:cNvPr id="29" name="28 - Ευθύγραμμο βέλος σύνδεσης"/>
          <p:cNvCxnSpPr>
            <a:stCxn id="13" idx="5"/>
            <a:endCxn id="9" idx="0"/>
          </p:cNvCxnSpPr>
          <p:nvPr/>
        </p:nvCxnSpPr>
        <p:spPr>
          <a:xfrm rot="16200000" flipH="1">
            <a:off x="3790189" y="2259405"/>
            <a:ext cx="299016" cy="2402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33" name="32 - Ομάδα"/>
          <p:cNvGrpSpPr/>
          <p:nvPr/>
        </p:nvGrpSpPr>
        <p:grpSpPr>
          <a:xfrm>
            <a:off x="428596" y="928670"/>
            <a:ext cx="4000528" cy="2857520"/>
            <a:chOff x="428596" y="928670"/>
            <a:chExt cx="4000528" cy="2857520"/>
          </a:xfrm>
        </p:grpSpPr>
        <p:cxnSp>
          <p:nvCxnSpPr>
            <p:cNvPr id="24" name="23 - Ευθύγραμμο βέλος σύνδεσης"/>
            <p:cNvCxnSpPr>
              <a:stCxn id="5" idx="5"/>
              <a:endCxn id="13" idx="0"/>
            </p:cNvCxnSpPr>
            <p:nvPr/>
          </p:nvCxnSpPr>
          <p:spPr>
            <a:xfrm rot="16200000" flipH="1">
              <a:off x="3147844" y="1377784"/>
              <a:ext cx="374509" cy="4031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30 - Ευθύγραμμο βέλος σύνδεσης"/>
            <p:cNvCxnSpPr>
              <a:stCxn id="7" idx="3"/>
              <a:endCxn id="8" idx="0"/>
            </p:cNvCxnSpPr>
            <p:nvPr/>
          </p:nvCxnSpPr>
          <p:spPr>
            <a:xfrm rot="5400000">
              <a:off x="1221240" y="2173023"/>
              <a:ext cx="374509" cy="3596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36 - Ευθύγραμμο βέλος σύνδεσης"/>
            <p:cNvCxnSpPr>
              <a:stCxn id="7" idx="5"/>
              <a:endCxn id="6" idx="0"/>
            </p:cNvCxnSpPr>
            <p:nvPr/>
          </p:nvCxnSpPr>
          <p:spPr>
            <a:xfrm rot="16200000" flipH="1">
              <a:off x="2125998" y="2175700"/>
              <a:ext cx="374509" cy="3542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56" name="55 - Ομάδα"/>
            <p:cNvGrpSpPr/>
            <p:nvPr/>
          </p:nvGrpSpPr>
          <p:grpSpPr>
            <a:xfrm>
              <a:off x="428596" y="928670"/>
              <a:ext cx="4000528" cy="2857520"/>
              <a:chOff x="1" y="1214426"/>
              <a:chExt cx="4643468" cy="3316404"/>
            </a:xfrm>
          </p:grpSpPr>
          <p:grpSp>
            <p:nvGrpSpPr>
              <p:cNvPr id="55" name="54 - Ομάδα"/>
              <p:cNvGrpSpPr/>
              <p:nvPr/>
            </p:nvGrpSpPr>
            <p:grpSpPr>
              <a:xfrm>
                <a:off x="500035" y="1214426"/>
                <a:ext cx="4143434" cy="2500339"/>
                <a:chOff x="500034" y="1214422"/>
                <a:chExt cx="4143436" cy="2387698"/>
              </a:xfrm>
            </p:grpSpPr>
            <p:sp>
              <p:nvSpPr>
                <p:cNvPr id="5" name="4 - Έλλειψη"/>
                <p:cNvSpPr/>
                <p:nvPr/>
              </p:nvSpPr>
              <p:spPr>
                <a:xfrm>
                  <a:off x="2285984" y="1214422"/>
                  <a:ext cx="1000132" cy="60174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86</a:t>
                  </a:r>
                  <a:endParaRPr lang="el-GR" sz="1400" dirty="0">
                    <a:solidFill>
                      <a:schemeClr val="tx1"/>
                    </a:solidFill>
                  </a:endParaRPr>
                </a:p>
              </p:txBody>
            </p:sp>
            <p:sp>
              <p:nvSpPr>
                <p:cNvPr id="6" name="5 - Έλλειψη"/>
                <p:cNvSpPr/>
                <p:nvPr/>
              </p:nvSpPr>
              <p:spPr>
                <a:xfrm>
                  <a:off x="2000264" y="3000372"/>
                  <a:ext cx="785786" cy="60174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59</a:t>
                  </a:r>
                  <a:endParaRPr lang="el-GR" sz="1400" dirty="0">
                    <a:solidFill>
                      <a:schemeClr val="tx1"/>
                    </a:solidFill>
                  </a:endParaRPr>
                </a:p>
              </p:txBody>
            </p:sp>
            <p:sp>
              <p:nvSpPr>
                <p:cNvPr id="7" name="6 - Έλλειψη"/>
                <p:cNvSpPr/>
                <p:nvPr/>
              </p:nvSpPr>
              <p:spPr>
                <a:xfrm>
                  <a:off x="1214414" y="2071678"/>
                  <a:ext cx="899207" cy="60174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55</a:t>
                  </a:r>
                  <a:endParaRPr lang="el-GR" sz="1400" dirty="0">
                    <a:solidFill>
                      <a:schemeClr val="tx1"/>
                    </a:solidFill>
                  </a:endParaRPr>
                </a:p>
              </p:txBody>
            </p:sp>
            <p:sp>
              <p:nvSpPr>
                <p:cNvPr id="8" name="7 - Έλλειψη"/>
                <p:cNvSpPr/>
                <p:nvPr/>
              </p:nvSpPr>
              <p:spPr>
                <a:xfrm>
                  <a:off x="500034" y="3000372"/>
                  <a:ext cx="857256" cy="60174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48</a:t>
                  </a:r>
                  <a:endParaRPr lang="el-GR" sz="1400" dirty="0">
                    <a:solidFill>
                      <a:schemeClr val="tx1"/>
                    </a:solidFill>
                  </a:endParaRPr>
                </a:p>
              </p:txBody>
            </p:sp>
            <p:sp>
              <p:nvSpPr>
                <p:cNvPr id="9" name="8 - Έλλειψη"/>
                <p:cNvSpPr/>
                <p:nvPr/>
              </p:nvSpPr>
              <p:spPr>
                <a:xfrm>
                  <a:off x="3786214" y="2988141"/>
                  <a:ext cx="857256" cy="60174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203</a:t>
                  </a:r>
                  <a:endParaRPr lang="el-GR" sz="1400" dirty="0">
                    <a:solidFill>
                      <a:schemeClr val="tx1"/>
                    </a:solidFill>
                  </a:endParaRPr>
                </a:p>
              </p:txBody>
            </p:sp>
            <p:cxnSp>
              <p:nvCxnSpPr>
                <p:cNvPr id="10" name="9 - Ευθύγραμμο βέλος σύνδεσης"/>
                <p:cNvCxnSpPr>
                  <a:stCxn id="5" idx="3"/>
                  <a:endCxn id="7" idx="7"/>
                </p:cNvCxnSpPr>
                <p:nvPr/>
              </p:nvCxnSpPr>
              <p:spPr>
                <a:xfrm rot="5400000">
                  <a:off x="1991315" y="1718667"/>
                  <a:ext cx="431756" cy="4505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12 - Έλλειψη"/>
                <p:cNvSpPr/>
                <p:nvPr/>
              </p:nvSpPr>
              <p:spPr>
                <a:xfrm>
                  <a:off x="3143240" y="2143116"/>
                  <a:ext cx="928694" cy="60174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166</a:t>
                  </a:r>
                  <a:endParaRPr lang="el-GR" sz="1400" dirty="0">
                    <a:solidFill>
                      <a:schemeClr val="tx1"/>
                    </a:solidFill>
                  </a:endParaRPr>
                </a:p>
              </p:txBody>
            </p:sp>
          </p:grpSp>
          <p:sp>
            <p:nvSpPr>
              <p:cNvPr id="17" name="16 - Έλλειψη"/>
              <p:cNvSpPr/>
              <p:nvPr/>
            </p:nvSpPr>
            <p:spPr>
              <a:xfrm>
                <a:off x="2571768" y="3857641"/>
                <a:ext cx="714411" cy="601750"/>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65</a:t>
                </a:r>
                <a:endParaRPr lang="el-GR" sz="1400" dirty="0">
                  <a:solidFill>
                    <a:schemeClr val="tx1"/>
                  </a:solidFill>
                </a:endParaRPr>
              </a:p>
            </p:txBody>
          </p:sp>
          <p:sp>
            <p:nvSpPr>
              <p:cNvPr id="18" name="17 - Έλλειψη"/>
              <p:cNvSpPr/>
              <p:nvPr/>
            </p:nvSpPr>
            <p:spPr>
              <a:xfrm>
                <a:off x="1142977" y="3929080"/>
                <a:ext cx="857256" cy="601750"/>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54</a:t>
                </a:r>
                <a:endParaRPr lang="el-GR" sz="1400" dirty="0">
                  <a:solidFill>
                    <a:schemeClr val="tx1"/>
                  </a:solidFill>
                </a:endParaRPr>
              </a:p>
            </p:txBody>
          </p:sp>
          <p:sp>
            <p:nvSpPr>
              <p:cNvPr id="19" name="18 - Έλλειψη"/>
              <p:cNvSpPr/>
              <p:nvPr/>
            </p:nvSpPr>
            <p:spPr>
              <a:xfrm>
                <a:off x="1" y="3929080"/>
                <a:ext cx="928694" cy="601750"/>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32</a:t>
                </a:r>
                <a:endParaRPr lang="el-GR" sz="1400" dirty="0">
                  <a:solidFill>
                    <a:schemeClr val="tx1"/>
                  </a:solidFill>
                </a:endParaRPr>
              </a:p>
            </p:txBody>
          </p:sp>
          <p:cxnSp>
            <p:nvCxnSpPr>
              <p:cNvPr id="32" name="31 - Ευθύγραμμο βέλος σύνδεσης"/>
              <p:cNvCxnSpPr>
                <a:stCxn id="8" idx="3"/>
                <a:endCxn id="19" idx="0"/>
              </p:cNvCxnSpPr>
              <p:nvPr/>
            </p:nvCxnSpPr>
            <p:spPr>
              <a:xfrm rot="5400000">
                <a:off x="391665" y="3695167"/>
                <a:ext cx="306596" cy="16122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33 - Ευθύγραμμο βέλος σύνδεσης"/>
              <p:cNvCxnSpPr>
                <a:stCxn id="8" idx="5"/>
                <a:endCxn id="18" idx="0"/>
              </p:cNvCxnSpPr>
              <p:nvPr/>
            </p:nvCxnSpPr>
            <p:spPr>
              <a:xfrm rot="16200000" flipH="1">
                <a:off x="1248379" y="3605847"/>
                <a:ext cx="306596" cy="3398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39 - Ευθύγραμμο βέλος σύνδεσης"/>
              <p:cNvCxnSpPr>
                <a:stCxn id="6" idx="5"/>
                <a:endCxn id="17" idx="0"/>
              </p:cNvCxnSpPr>
              <p:nvPr/>
            </p:nvCxnSpPr>
            <p:spPr>
              <a:xfrm rot="16200000" flipH="1">
                <a:off x="2682396" y="3611049"/>
                <a:ext cx="235158" cy="258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sp>
        <p:nvSpPr>
          <p:cNvPr id="46" name="45 - TextBox"/>
          <p:cNvSpPr txBox="1"/>
          <p:nvPr/>
        </p:nvSpPr>
        <p:spPr>
          <a:xfrm>
            <a:off x="6286512" y="1000108"/>
            <a:ext cx="1806072" cy="369332"/>
          </a:xfrm>
          <a:prstGeom prst="rect">
            <a:avLst/>
          </a:prstGeom>
          <a:noFill/>
        </p:spPr>
        <p:txBody>
          <a:bodyPr wrap="none" rtlCol="0">
            <a:spAutoFit/>
          </a:bodyPr>
          <a:lstStyle/>
          <a:p>
            <a:r>
              <a:rPr lang="el-GR" dirty="0" smtClean="0"/>
              <a:t>Α) Είναι δυαδικό;</a:t>
            </a:r>
            <a:endParaRPr lang="el-GR" dirty="0"/>
          </a:p>
        </p:txBody>
      </p:sp>
      <p:sp>
        <p:nvSpPr>
          <p:cNvPr id="47" name="46 - TextBox"/>
          <p:cNvSpPr txBox="1"/>
          <p:nvPr/>
        </p:nvSpPr>
        <p:spPr>
          <a:xfrm>
            <a:off x="6286480" y="1357298"/>
            <a:ext cx="2313069" cy="369332"/>
          </a:xfrm>
          <a:prstGeom prst="rect">
            <a:avLst/>
          </a:prstGeom>
          <a:noFill/>
        </p:spPr>
        <p:txBody>
          <a:bodyPr wrap="none" rtlCol="0">
            <a:spAutoFit/>
          </a:bodyPr>
          <a:lstStyle/>
          <a:p>
            <a:r>
              <a:rPr lang="el-GR" dirty="0" smtClean="0"/>
              <a:t>Β) Είναι διατεταγμένο;</a:t>
            </a:r>
            <a:endParaRPr lang="el-GR" dirty="0"/>
          </a:p>
        </p:txBody>
      </p:sp>
      <p:sp>
        <p:nvSpPr>
          <p:cNvPr id="48" name="47 - TextBox"/>
          <p:cNvSpPr txBox="1"/>
          <p:nvPr/>
        </p:nvSpPr>
        <p:spPr>
          <a:xfrm>
            <a:off x="6286480" y="1785926"/>
            <a:ext cx="2857520" cy="923330"/>
          </a:xfrm>
          <a:prstGeom prst="rect">
            <a:avLst/>
          </a:prstGeom>
          <a:noFill/>
        </p:spPr>
        <p:txBody>
          <a:bodyPr wrap="square" rtlCol="0">
            <a:spAutoFit/>
          </a:bodyPr>
          <a:lstStyle/>
          <a:p>
            <a:r>
              <a:rPr lang="el-GR" dirty="0" smtClean="0"/>
              <a:t>Γ) Ποιο είναι  το αριστερό </a:t>
            </a:r>
            <a:r>
              <a:rPr lang="el-GR" dirty="0" err="1" smtClean="0"/>
              <a:t>υπόδενδρο</a:t>
            </a:r>
            <a:r>
              <a:rPr lang="el-GR" dirty="0" smtClean="0"/>
              <a:t> του κόμβου 55 και ποιο το δεξί;</a:t>
            </a:r>
            <a:endParaRPr lang="el-GR" dirty="0"/>
          </a:p>
        </p:txBody>
      </p:sp>
      <p:sp>
        <p:nvSpPr>
          <p:cNvPr id="49" name="48 - TextBox"/>
          <p:cNvSpPr txBox="1"/>
          <p:nvPr/>
        </p:nvSpPr>
        <p:spPr>
          <a:xfrm>
            <a:off x="6357918" y="2786058"/>
            <a:ext cx="2722907" cy="646331"/>
          </a:xfrm>
          <a:prstGeom prst="rect">
            <a:avLst/>
          </a:prstGeom>
          <a:noFill/>
        </p:spPr>
        <p:txBody>
          <a:bodyPr wrap="square" rtlCol="0">
            <a:spAutoFit/>
          </a:bodyPr>
          <a:lstStyle/>
          <a:p>
            <a:r>
              <a:rPr lang="el-GR" dirty="0" smtClean="0"/>
              <a:t>Δ) Είναι δυαδικό δένδρο αναζήτησης;</a:t>
            </a:r>
            <a:endParaRPr lang="el-GR" dirty="0"/>
          </a:p>
        </p:txBody>
      </p:sp>
      <p:sp>
        <p:nvSpPr>
          <p:cNvPr id="50" name="49 - TextBox"/>
          <p:cNvSpPr txBox="1"/>
          <p:nvPr/>
        </p:nvSpPr>
        <p:spPr>
          <a:xfrm>
            <a:off x="6357918" y="3429000"/>
            <a:ext cx="2722907" cy="923330"/>
          </a:xfrm>
          <a:prstGeom prst="rect">
            <a:avLst/>
          </a:prstGeom>
          <a:noFill/>
        </p:spPr>
        <p:txBody>
          <a:bodyPr wrap="square" rtlCol="0">
            <a:spAutoFit/>
          </a:bodyPr>
          <a:lstStyle/>
          <a:p>
            <a:r>
              <a:rPr lang="el-GR" dirty="0" smtClean="0"/>
              <a:t>Ε) Πως θα διαμορφωθεί μετά την εισαγωγή του κόμβου 63.</a:t>
            </a:r>
            <a:endParaRPr lang="el-GR" dirty="0"/>
          </a:p>
        </p:txBody>
      </p:sp>
      <p:sp>
        <p:nvSpPr>
          <p:cNvPr id="52" name="51 - TextBox"/>
          <p:cNvSpPr txBox="1"/>
          <p:nvPr/>
        </p:nvSpPr>
        <p:spPr>
          <a:xfrm>
            <a:off x="285720" y="4286256"/>
            <a:ext cx="5881482" cy="369332"/>
          </a:xfrm>
          <a:prstGeom prst="rect">
            <a:avLst/>
          </a:prstGeom>
          <a:noFill/>
        </p:spPr>
        <p:txBody>
          <a:bodyPr wrap="none" rtlCol="0">
            <a:spAutoFit/>
          </a:bodyPr>
          <a:lstStyle/>
          <a:p>
            <a:r>
              <a:rPr lang="el-GR" dirty="0" smtClean="0"/>
              <a:t>Α) Είναι δυαδικό γιατί κάθε κόμβος έχει το πολύ δυο παιδιά.</a:t>
            </a:r>
            <a:endParaRPr lang="el-GR" dirty="0"/>
          </a:p>
        </p:txBody>
      </p:sp>
      <p:sp>
        <p:nvSpPr>
          <p:cNvPr id="53" name="52 - TextBox"/>
          <p:cNvSpPr txBox="1"/>
          <p:nvPr/>
        </p:nvSpPr>
        <p:spPr>
          <a:xfrm>
            <a:off x="214282" y="4714884"/>
            <a:ext cx="7302640" cy="369332"/>
          </a:xfrm>
          <a:prstGeom prst="rect">
            <a:avLst/>
          </a:prstGeom>
          <a:noFill/>
        </p:spPr>
        <p:txBody>
          <a:bodyPr wrap="none" rtlCol="0">
            <a:spAutoFit/>
          </a:bodyPr>
          <a:lstStyle/>
          <a:p>
            <a:r>
              <a:rPr lang="el-GR" dirty="0" smtClean="0"/>
              <a:t>Β) Είναι διατεταγμένο τα αδέλφια είναι ταξινομημένα σε αύξουσα διάταξη;</a:t>
            </a:r>
            <a:endParaRPr lang="el-GR" dirty="0"/>
          </a:p>
        </p:txBody>
      </p:sp>
      <p:sp>
        <p:nvSpPr>
          <p:cNvPr id="54" name="53 - TextBox"/>
          <p:cNvSpPr txBox="1"/>
          <p:nvPr/>
        </p:nvSpPr>
        <p:spPr>
          <a:xfrm>
            <a:off x="285720" y="5143512"/>
            <a:ext cx="6929486" cy="646331"/>
          </a:xfrm>
          <a:prstGeom prst="rect">
            <a:avLst/>
          </a:prstGeom>
          <a:noFill/>
        </p:spPr>
        <p:txBody>
          <a:bodyPr wrap="square" rtlCol="0">
            <a:spAutoFit/>
          </a:bodyPr>
          <a:lstStyle/>
          <a:p>
            <a:r>
              <a:rPr lang="el-GR" dirty="0" smtClean="0"/>
              <a:t>Γ) Ποιο είναι  το αριστερό </a:t>
            </a:r>
            <a:r>
              <a:rPr lang="el-GR" dirty="0" err="1" smtClean="0"/>
              <a:t>υπόδενδρο</a:t>
            </a:r>
            <a:r>
              <a:rPr lang="el-GR" dirty="0" smtClean="0"/>
              <a:t> του κόμβου 55 περιλαμβάνει τους κόμβους 48,32,54 και το δεξί τους κόμβους 59,65.</a:t>
            </a:r>
            <a:endParaRPr lang="el-GR" dirty="0"/>
          </a:p>
        </p:txBody>
      </p:sp>
      <p:sp>
        <p:nvSpPr>
          <p:cNvPr id="66" name="65 - TextBox"/>
          <p:cNvSpPr txBox="1"/>
          <p:nvPr/>
        </p:nvSpPr>
        <p:spPr>
          <a:xfrm>
            <a:off x="285720" y="5786454"/>
            <a:ext cx="8143932" cy="923330"/>
          </a:xfrm>
          <a:prstGeom prst="rect">
            <a:avLst/>
          </a:prstGeom>
          <a:noFill/>
        </p:spPr>
        <p:txBody>
          <a:bodyPr wrap="square" rtlCol="0">
            <a:spAutoFit/>
          </a:bodyPr>
          <a:lstStyle/>
          <a:p>
            <a:r>
              <a:rPr lang="el-GR" dirty="0" smtClean="0"/>
              <a:t>Δ) Είναι δυαδικό δένδρο αναζήτησης διότι το αριστερό </a:t>
            </a:r>
            <a:r>
              <a:rPr lang="el-GR" dirty="0" err="1" smtClean="0"/>
              <a:t>υπόδενδρο</a:t>
            </a:r>
            <a:r>
              <a:rPr lang="el-GR" dirty="0" smtClean="0"/>
              <a:t> περιέχει κόμβους με τιμή μικρότερη από αυτόν και το δεξί </a:t>
            </a:r>
            <a:r>
              <a:rPr lang="el-GR" dirty="0" err="1" smtClean="0"/>
              <a:t>υπόδενδρο</a:t>
            </a:r>
            <a:r>
              <a:rPr lang="el-GR" dirty="0" smtClean="0"/>
              <a:t> κόμβους με τιμή μεγαλύτερη ή ίση από αυτόν;</a:t>
            </a:r>
            <a:endParaRPr lang="el-GR" dirty="0"/>
          </a:p>
        </p:txBody>
      </p:sp>
      <p:sp>
        <p:nvSpPr>
          <p:cNvPr id="68" name="67 - Έλλειψη"/>
          <p:cNvSpPr/>
          <p:nvPr/>
        </p:nvSpPr>
        <p:spPr>
          <a:xfrm>
            <a:off x="2071670" y="3857628"/>
            <a:ext cx="648466" cy="518487"/>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rgbClr val="FF0000"/>
                </a:solidFill>
              </a:rPr>
              <a:t>63</a:t>
            </a:r>
            <a:endParaRPr lang="el-GR" sz="1400" dirty="0">
              <a:solidFill>
                <a:srgbClr val="FF0000"/>
              </a:solidFill>
            </a:endParaRPr>
          </a:p>
        </p:txBody>
      </p:sp>
      <p:cxnSp>
        <p:nvCxnSpPr>
          <p:cNvPr id="70" name="69 - Ευθύγραμμο βέλος σύνδεσης"/>
          <p:cNvCxnSpPr>
            <a:stCxn id="17" idx="3"/>
            <a:endCxn id="68" idx="0"/>
          </p:cNvCxnSpPr>
          <p:nvPr/>
        </p:nvCxnSpPr>
        <p:spPr>
          <a:xfrm rot="5400000">
            <a:off x="2460696" y="3583913"/>
            <a:ext cx="208923" cy="3385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anim calcmode="lin" valueType="num">
                                      <p:cBhvr additive="base">
                                        <p:cTn id="7" dur="500" fill="hold"/>
                                        <p:tgtEl>
                                          <p:spTgt spid="33"/>
                                        </p:tgtEl>
                                        <p:attrNameLst>
                                          <p:attrName>ppt_x</p:attrName>
                                        </p:attrNameLst>
                                      </p:cBhvr>
                                      <p:tavLst>
                                        <p:tav tm="0">
                                          <p:val>
                                            <p:strVal val="#ppt_x"/>
                                          </p:val>
                                        </p:tav>
                                        <p:tav tm="100000">
                                          <p:val>
                                            <p:strVal val="#ppt_x"/>
                                          </p:val>
                                        </p:tav>
                                      </p:tavLst>
                                    </p:anim>
                                    <p:anim calcmode="lin" valueType="num">
                                      <p:cBhvr additive="base">
                                        <p:cTn id="8"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6"/>
                                        </p:tgtEl>
                                        <p:attrNameLst>
                                          <p:attrName>style.visibility</p:attrName>
                                        </p:attrNameLst>
                                      </p:cBhvr>
                                      <p:to>
                                        <p:strVal val="visible"/>
                                      </p:to>
                                    </p:set>
                                    <p:anim calcmode="lin" valueType="num">
                                      <p:cBhvr additive="base">
                                        <p:cTn id="13" dur="500" fill="hold"/>
                                        <p:tgtEl>
                                          <p:spTgt spid="46"/>
                                        </p:tgtEl>
                                        <p:attrNameLst>
                                          <p:attrName>ppt_x</p:attrName>
                                        </p:attrNameLst>
                                      </p:cBhvr>
                                      <p:tavLst>
                                        <p:tav tm="0">
                                          <p:val>
                                            <p:strVal val="#ppt_x"/>
                                          </p:val>
                                        </p:tav>
                                        <p:tav tm="100000">
                                          <p:val>
                                            <p:strVal val="#ppt_x"/>
                                          </p:val>
                                        </p:tav>
                                      </p:tavLst>
                                    </p:anim>
                                    <p:anim calcmode="lin" valueType="num">
                                      <p:cBhvr additive="base">
                                        <p:cTn id="14"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additive="base">
                                        <p:cTn id="19" dur="500" fill="hold"/>
                                        <p:tgtEl>
                                          <p:spTgt spid="52"/>
                                        </p:tgtEl>
                                        <p:attrNameLst>
                                          <p:attrName>ppt_x</p:attrName>
                                        </p:attrNameLst>
                                      </p:cBhvr>
                                      <p:tavLst>
                                        <p:tav tm="0">
                                          <p:val>
                                            <p:strVal val="#ppt_x"/>
                                          </p:val>
                                        </p:tav>
                                        <p:tav tm="100000">
                                          <p:val>
                                            <p:strVal val="#ppt_x"/>
                                          </p:val>
                                        </p:tav>
                                      </p:tavLst>
                                    </p:anim>
                                    <p:anim calcmode="lin" valueType="num">
                                      <p:cBhvr additive="base">
                                        <p:cTn id="20" dur="500" fill="hold"/>
                                        <p:tgtEl>
                                          <p:spTgt spid="5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7"/>
                                        </p:tgtEl>
                                        <p:attrNameLst>
                                          <p:attrName>style.visibility</p:attrName>
                                        </p:attrNameLst>
                                      </p:cBhvr>
                                      <p:to>
                                        <p:strVal val="visible"/>
                                      </p:to>
                                    </p:set>
                                    <p:anim calcmode="lin" valueType="num">
                                      <p:cBhvr additive="base">
                                        <p:cTn id="25" dur="500" fill="hold"/>
                                        <p:tgtEl>
                                          <p:spTgt spid="47"/>
                                        </p:tgtEl>
                                        <p:attrNameLst>
                                          <p:attrName>ppt_x</p:attrName>
                                        </p:attrNameLst>
                                      </p:cBhvr>
                                      <p:tavLst>
                                        <p:tav tm="0">
                                          <p:val>
                                            <p:strVal val="#ppt_x"/>
                                          </p:val>
                                        </p:tav>
                                        <p:tav tm="100000">
                                          <p:val>
                                            <p:strVal val="#ppt_x"/>
                                          </p:val>
                                        </p:tav>
                                      </p:tavLst>
                                    </p:anim>
                                    <p:anim calcmode="lin" valueType="num">
                                      <p:cBhvr additive="base">
                                        <p:cTn id="26"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3"/>
                                        </p:tgtEl>
                                        <p:attrNameLst>
                                          <p:attrName>style.visibility</p:attrName>
                                        </p:attrNameLst>
                                      </p:cBhvr>
                                      <p:to>
                                        <p:strVal val="visible"/>
                                      </p:to>
                                    </p:set>
                                    <p:anim calcmode="lin" valueType="num">
                                      <p:cBhvr additive="base">
                                        <p:cTn id="31" dur="500" fill="hold"/>
                                        <p:tgtEl>
                                          <p:spTgt spid="53"/>
                                        </p:tgtEl>
                                        <p:attrNameLst>
                                          <p:attrName>ppt_x</p:attrName>
                                        </p:attrNameLst>
                                      </p:cBhvr>
                                      <p:tavLst>
                                        <p:tav tm="0">
                                          <p:val>
                                            <p:strVal val="#ppt_x"/>
                                          </p:val>
                                        </p:tav>
                                        <p:tav tm="100000">
                                          <p:val>
                                            <p:strVal val="#ppt_x"/>
                                          </p:val>
                                        </p:tav>
                                      </p:tavLst>
                                    </p:anim>
                                    <p:anim calcmode="lin" valueType="num">
                                      <p:cBhvr additive="base">
                                        <p:cTn id="32"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8"/>
                                        </p:tgtEl>
                                        <p:attrNameLst>
                                          <p:attrName>style.visibility</p:attrName>
                                        </p:attrNameLst>
                                      </p:cBhvr>
                                      <p:to>
                                        <p:strVal val="visible"/>
                                      </p:to>
                                    </p:set>
                                    <p:anim calcmode="lin" valueType="num">
                                      <p:cBhvr additive="base">
                                        <p:cTn id="37" dur="500" fill="hold"/>
                                        <p:tgtEl>
                                          <p:spTgt spid="48"/>
                                        </p:tgtEl>
                                        <p:attrNameLst>
                                          <p:attrName>ppt_x</p:attrName>
                                        </p:attrNameLst>
                                      </p:cBhvr>
                                      <p:tavLst>
                                        <p:tav tm="0">
                                          <p:val>
                                            <p:strVal val="#ppt_x"/>
                                          </p:val>
                                        </p:tav>
                                        <p:tav tm="100000">
                                          <p:val>
                                            <p:strVal val="#ppt_x"/>
                                          </p:val>
                                        </p:tav>
                                      </p:tavLst>
                                    </p:anim>
                                    <p:anim calcmode="lin" valueType="num">
                                      <p:cBhvr additive="base">
                                        <p:cTn id="38"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4"/>
                                        </p:tgtEl>
                                        <p:attrNameLst>
                                          <p:attrName>style.visibility</p:attrName>
                                        </p:attrNameLst>
                                      </p:cBhvr>
                                      <p:to>
                                        <p:strVal val="visible"/>
                                      </p:to>
                                    </p:set>
                                    <p:anim calcmode="lin" valueType="num">
                                      <p:cBhvr additive="base">
                                        <p:cTn id="43" dur="500" fill="hold"/>
                                        <p:tgtEl>
                                          <p:spTgt spid="54"/>
                                        </p:tgtEl>
                                        <p:attrNameLst>
                                          <p:attrName>ppt_x</p:attrName>
                                        </p:attrNameLst>
                                      </p:cBhvr>
                                      <p:tavLst>
                                        <p:tav tm="0">
                                          <p:val>
                                            <p:strVal val="#ppt_x"/>
                                          </p:val>
                                        </p:tav>
                                        <p:tav tm="100000">
                                          <p:val>
                                            <p:strVal val="#ppt_x"/>
                                          </p:val>
                                        </p:tav>
                                      </p:tavLst>
                                    </p:anim>
                                    <p:anim calcmode="lin" valueType="num">
                                      <p:cBhvr additive="base">
                                        <p:cTn id="44" dur="500" fill="hold"/>
                                        <p:tgtEl>
                                          <p:spTgt spid="5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9"/>
                                        </p:tgtEl>
                                        <p:attrNameLst>
                                          <p:attrName>style.visibility</p:attrName>
                                        </p:attrNameLst>
                                      </p:cBhvr>
                                      <p:to>
                                        <p:strVal val="visible"/>
                                      </p:to>
                                    </p:set>
                                    <p:anim calcmode="lin" valueType="num">
                                      <p:cBhvr additive="base">
                                        <p:cTn id="49" dur="500" fill="hold"/>
                                        <p:tgtEl>
                                          <p:spTgt spid="49"/>
                                        </p:tgtEl>
                                        <p:attrNameLst>
                                          <p:attrName>ppt_x</p:attrName>
                                        </p:attrNameLst>
                                      </p:cBhvr>
                                      <p:tavLst>
                                        <p:tav tm="0">
                                          <p:val>
                                            <p:strVal val="#ppt_x"/>
                                          </p:val>
                                        </p:tav>
                                        <p:tav tm="100000">
                                          <p:val>
                                            <p:strVal val="#ppt_x"/>
                                          </p:val>
                                        </p:tav>
                                      </p:tavLst>
                                    </p:anim>
                                    <p:anim calcmode="lin" valueType="num">
                                      <p:cBhvr additive="base">
                                        <p:cTn id="50"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6"/>
                                        </p:tgtEl>
                                        <p:attrNameLst>
                                          <p:attrName>style.visibility</p:attrName>
                                        </p:attrNameLst>
                                      </p:cBhvr>
                                      <p:to>
                                        <p:strVal val="visible"/>
                                      </p:to>
                                    </p:set>
                                    <p:anim calcmode="lin" valueType="num">
                                      <p:cBhvr additive="base">
                                        <p:cTn id="55" dur="500" fill="hold"/>
                                        <p:tgtEl>
                                          <p:spTgt spid="66"/>
                                        </p:tgtEl>
                                        <p:attrNameLst>
                                          <p:attrName>ppt_x</p:attrName>
                                        </p:attrNameLst>
                                      </p:cBhvr>
                                      <p:tavLst>
                                        <p:tav tm="0">
                                          <p:val>
                                            <p:strVal val="#ppt_x"/>
                                          </p:val>
                                        </p:tav>
                                        <p:tav tm="100000">
                                          <p:val>
                                            <p:strVal val="#ppt_x"/>
                                          </p:val>
                                        </p:tav>
                                      </p:tavLst>
                                    </p:anim>
                                    <p:anim calcmode="lin" valueType="num">
                                      <p:cBhvr additive="base">
                                        <p:cTn id="56" dur="500" fill="hold"/>
                                        <p:tgtEl>
                                          <p:spTgt spid="66"/>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0"/>
                                        </p:tgtEl>
                                        <p:attrNameLst>
                                          <p:attrName>style.visibility</p:attrName>
                                        </p:attrNameLst>
                                      </p:cBhvr>
                                      <p:to>
                                        <p:strVal val="visible"/>
                                      </p:to>
                                    </p:set>
                                    <p:anim calcmode="lin" valueType="num">
                                      <p:cBhvr additive="base">
                                        <p:cTn id="61" dur="500" fill="hold"/>
                                        <p:tgtEl>
                                          <p:spTgt spid="50"/>
                                        </p:tgtEl>
                                        <p:attrNameLst>
                                          <p:attrName>ppt_x</p:attrName>
                                        </p:attrNameLst>
                                      </p:cBhvr>
                                      <p:tavLst>
                                        <p:tav tm="0">
                                          <p:val>
                                            <p:strVal val="#ppt_x"/>
                                          </p:val>
                                        </p:tav>
                                        <p:tav tm="100000">
                                          <p:val>
                                            <p:strVal val="#ppt_x"/>
                                          </p:val>
                                        </p:tav>
                                      </p:tavLst>
                                    </p:anim>
                                    <p:anim calcmode="lin" valueType="num">
                                      <p:cBhvr additive="base">
                                        <p:cTn id="62" dur="500" fill="hold"/>
                                        <p:tgtEl>
                                          <p:spTgt spid="50"/>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70"/>
                                        </p:tgtEl>
                                        <p:attrNameLst>
                                          <p:attrName>style.visibility</p:attrName>
                                        </p:attrNameLst>
                                      </p:cBhvr>
                                      <p:to>
                                        <p:strVal val="visible"/>
                                      </p:to>
                                    </p:set>
                                    <p:anim calcmode="lin" valueType="num">
                                      <p:cBhvr additive="base">
                                        <p:cTn id="67" dur="500" fill="hold"/>
                                        <p:tgtEl>
                                          <p:spTgt spid="70"/>
                                        </p:tgtEl>
                                        <p:attrNameLst>
                                          <p:attrName>ppt_x</p:attrName>
                                        </p:attrNameLst>
                                      </p:cBhvr>
                                      <p:tavLst>
                                        <p:tav tm="0">
                                          <p:val>
                                            <p:strVal val="#ppt_x"/>
                                          </p:val>
                                        </p:tav>
                                        <p:tav tm="100000">
                                          <p:val>
                                            <p:strVal val="#ppt_x"/>
                                          </p:val>
                                        </p:tav>
                                      </p:tavLst>
                                    </p:anim>
                                    <p:anim calcmode="lin" valueType="num">
                                      <p:cBhvr additive="base">
                                        <p:cTn id="68" dur="500" fill="hold"/>
                                        <p:tgtEl>
                                          <p:spTgt spid="70"/>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68"/>
                                        </p:tgtEl>
                                        <p:attrNameLst>
                                          <p:attrName>style.visibility</p:attrName>
                                        </p:attrNameLst>
                                      </p:cBhvr>
                                      <p:to>
                                        <p:strVal val="visible"/>
                                      </p:to>
                                    </p:set>
                                    <p:anim calcmode="lin" valueType="num">
                                      <p:cBhvr additive="base">
                                        <p:cTn id="71" dur="500" fill="hold"/>
                                        <p:tgtEl>
                                          <p:spTgt spid="68"/>
                                        </p:tgtEl>
                                        <p:attrNameLst>
                                          <p:attrName>ppt_x</p:attrName>
                                        </p:attrNameLst>
                                      </p:cBhvr>
                                      <p:tavLst>
                                        <p:tav tm="0">
                                          <p:val>
                                            <p:strVal val="#ppt_x"/>
                                          </p:val>
                                        </p:tav>
                                        <p:tav tm="100000">
                                          <p:val>
                                            <p:strVal val="#ppt_x"/>
                                          </p:val>
                                        </p:tav>
                                      </p:tavLst>
                                    </p:anim>
                                    <p:anim calcmode="lin" valueType="num">
                                      <p:cBhvr additive="base">
                                        <p:cTn id="72" dur="500" fill="hold"/>
                                        <p:tgtEl>
                                          <p:spTgt spid="6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p:bldP spid="48" grpId="0"/>
      <p:bldP spid="49" grpId="0"/>
      <p:bldP spid="50" grpId="0"/>
      <p:bldP spid="52" grpId="0"/>
      <p:bldP spid="53" grpId="0"/>
      <p:bldP spid="54" grpId="0"/>
      <p:bldP spid="66" grpId="0"/>
      <p:bldP spid="68" grpId="0"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500034" y="357166"/>
            <a:ext cx="8229600" cy="1011222"/>
          </a:xfrm>
        </p:spPr>
        <p:txBody>
          <a:bodyPr>
            <a:normAutofit/>
          </a:bodyPr>
          <a:lstStyle/>
          <a:p>
            <a:r>
              <a:rPr lang="el-GR" sz="2800" b="1" dirty="0" smtClean="0">
                <a:solidFill>
                  <a:srgbClr val="FF0000"/>
                </a:solidFill>
                <a:latin typeface="Times New Roman" pitchFamily="18" charset="0"/>
                <a:cs typeface="Times New Roman" pitchFamily="18" charset="0"/>
              </a:rPr>
              <a:t>ΓΡΑΦΟΙ</a:t>
            </a:r>
            <a:r>
              <a:rPr lang="el-GR" sz="1800" dirty="0" smtClean="0">
                <a:solidFill>
                  <a:srgbClr val="FF0000"/>
                </a:solidFill>
              </a:rPr>
              <a:t/>
            </a:r>
            <a:br>
              <a:rPr lang="el-GR" sz="1800" dirty="0" smtClean="0">
                <a:solidFill>
                  <a:srgbClr val="FF0000"/>
                </a:solidFill>
              </a:rPr>
            </a:br>
            <a:r>
              <a:rPr lang="el-GR" sz="1600" b="1" dirty="0" smtClean="0"/>
              <a:t>Εισαγωγή σε μια νέα μη γραμμική δομή δεδομένων. </a:t>
            </a:r>
            <a:endParaRPr lang="el-GR" sz="1600" b="1" dirty="0"/>
          </a:p>
        </p:txBody>
      </p:sp>
      <p:sp>
        <p:nvSpPr>
          <p:cNvPr id="6" name="5 - Ορθογώνιο"/>
          <p:cNvSpPr/>
          <p:nvPr/>
        </p:nvSpPr>
        <p:spPr>
          <a:xfrm>
            <a:off x="500034" y="1357299"/>
            <a:ext cx="7786742" cy="3970318"/>
          </a:xfrm>
          <a:prstGeom prst="rect">
            <a:avLst/>
          </a:prstGeom>
        </p:spPr>
        <p:txBody>
          <a:bodyPr wrap="square">
            <a:spAutoFit/>
          </a:bodyPr>
          <a:lstStyle/>
          <a:p>
            <a:r>
              <a:rPr lang="el-GR" dirty="0" smtClean="0"/>
              <a:t>Το χαρακτηριστικό των μη γραμμικών δομών (πχ. Δένδρα) είναι ότι τα δεδομένα τους δεν ακολουθούν μια σειρά - όπως στους πίνακες ή τις συνδεδεμένες λίστες. Τα δένδρα, όπως είδαμε, ξεκινούν με έναν κόμβο ρίζας και μπορεί να συνδεθούν με άλλους κόμβους, κάτι που σημαίνει ότι θα μπορούσαν να περιέχουν δευτερεύοντα δένδρα στο εσωτερικό τους. Τα δένδρα, γενικά, διέπονται από συγκεκριμένους κανόνες ενώ σε ορισμένους τύπους δένδρων ισχύουν ιδιαίτεροι κανόνες, όπως στα δυαδικά δένδρα αναζήτησης, στα οποία οι κόμβοι μπορεί να έχουν μόνο δύο συνδέσεις με δύο κόμβους ανά πάσα στιγμή.</a:t>
            </a:r>
          </a:p>
          <a:p>
            <a:pPr lvl="0"/>
            <a:r>
              <a:rPr lang="el-GR" dirty="0" smtClean="0"/>
              <a:t>Αλλά τι θα γίνει αν αγνοήσουμε αυτούς τους κανόνες; </a:t>
            </a:r>
          </a:p>
          <a:p>
            <a:pPr lvl="0"/>
            <a:endParaRPr lang="el-GR" dirty="0" smtClean="0"/>
          </a:p>
          <a:p>
            <a:r>
              <a:rPr lang="el-GR" dirty="0" smtClean="0">
                <a:solidFill>
                  <a:srgbClr val="FF0000"/>
                </a:solidFill>
                <a:latin typeface="+mj-lt"/>
                <a:ea typeface="+mj-ea"/>
                <a:cs typeface="+mj-cs"/>
              </a:rPr>
              <a:t> Τότε, δεν αναφερόμαστε σε δένδρα αλλά σε μία νέα δυναμική δομή δεδομένων, που ονομάζεται γράφος</a:t>
            </a:r>
            <a:endParaRPr lang="el-GR" dirty="0" smtClean="0"/>
          </a:p>
          <a:p>
            <a:pPr lvl="0"/>
            <a:endParaRPr lang="el-GR" dirty="0" smtClean="0">
              <a:latin typeface="+mj-lt"/>
              <a:ea typeface="+mj-ea"/>
              <a:cs typeface="+mj-cs"/>
            </a:endParaRPr>
          </a:p>
          <a:p>
            <a:endParaRPr lang="el-GR" dirty="0"/>
          </a:p>
        </p:txBody>
      </p:sp>
      <p:sp>
        <p:nvSpPr>
          <p:cNvPr id="7" name="4 - Τίτλος"/>
          <p:cNvSpPr txBox="1">
            <a:spLocks/>
          </p:cNvSpPr>
          <p:nvPr/>
        </p:nvSpPr>
        <p:spPr>
          <a:xfrm>
            <a:off x="642910" y="485776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l-GR" sz="1400" b="0" i="0" u="none" strike="noStrike" kern="1200" cap="none" spc="0" normalizeH="0" baseline="0" noProof="0" dirty="0">
              <a:ln>
                <a:noFill/>
              </a:ln>
              <a:solidFill>
                <a:schemeClr val="tx1"/>
              </a:solidFill>
              <a:effectLst/>
              <a:uLnTx/>
              <a:uFillTx/>
              <a:latin typeface="+mj-lt"/>
              <a:ea typeface="+mj-ea"/>
              <a:cs typeface="+mj-cs"/>
            </a:endParaRPr>
          </a:p>
        </p:txBody>
      </p:sp>
      <p:sp>
        <p:nvSpPr>
          <p:cNvPr id="9" name="8 - Επεξήγηση με παραλληλόγραμμο"/>
          <p:cNvSpPr/>
          <p:nvPr/>
        </p:nvSpPr>
        <p:spPr>
          <a:xfrm>
            <a:off x="7858148" y="428604"/>
            <a:ext cx="4071966" cy="2928958"/>
          </a:xfrm>
          <a:prstGeom prst="wedgeRectCallout">
            <a:avLst>
              <a:gd name="adj1" fmla="val -33855"/>
              <a:gd name="adj2" fmla="val 108805"/>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l-GR" dirty="0" smtClean="0">
                <a:solidFill>
                  <a:schemeClr val="tx1"/>
                </a:solidFill>
              </a:rPr>
              <a:t>ΘΥΜΙΖΩ ΤΟΥΣ ΚΑΝΟΝΕΣ </a:t>
            </a:r>
          </a:p>
          <a:p>
            <a:pPr lvl="0"/>
            <a:r>
              <a:rPr lang="el-GR" dirty="0" smtClean="0">
                <a:solidFill>
                  <a:schemeClr val="tx1"/>
                </a:solidFill>
              </a:rPr>
              <a:t>1. Για κάθε κόμβο, εκτός από τη ρίζα, υπάρχει μόνο μια ακμή που καταλήγει στον κόμβο αυτόν ξεκινώντας από κάποιον άλλον κόμβο.</a:t>
            </a:r>
          </a:p>
          <a:p>
            <a:r>
              <a:rPr lang="el-GR" dirty="0" smtClean="0">
                <a:solidFill>
                  <a:schemeClr val="tx1"/>
                </a:solidFill>
              </a:rPr>
              <a:t>2.</a:t>
            </a:r>
            <a:r>
              <a:rPr lang="el-GR" sz="1600" dirty="0" smtClean="0">
                <a:solidFill>
                  <a:schemeClr val="tx1"/>
                </a:solidFill>
              </a:rPr>
              <a:t> </a:t>
            </a:r>
            <a:r>
              <a:rPr lang="el-GR" dirty="0" smtClean="0">
                <a:solidFill>
                  <a:schemeClr val="tx1"/>
                </a:solidFill>
              </a:rPr>
              <a:t>Για κάθε κόμβο υπάρχει μία μοναδική διαδρομή, δηλαδή, μια ακολουθία διαδοχικών ακμών, που ξεκινάει από τη ρίζα και τερματίζει σε αυτόν τον κόμβο.</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bg/>
                                          </p:spTgt>
                                        </p:tgtEl>
                                        <p:attrNameLst>
                                          <p:attrName>style.visibility</p:attrName>
                                        </p:attrNameLst>
                                      </p:cBhvr>
                                      <p:to>
                                        <p:strVal val="visible"/>
                                      </p:to>
                                    </p:set>
                                    <p:anim calcmode="lin" valueType="num">
                                      <p:cBhvr additive="base">
                                        <p:cTn id="7" dur="500" fill="hold"/>
                                        <p:tgtEl>
                                          <p:spTgt spid="9">
                                            <p:bg/>
                                          </p:spTgt>
                                        </p:tgtEl>
                                        <p:attrNameLst>
                                          <p:attrName>ppt_x</p:attrName>
                                        </p:attrNameLst>
                                      </p:cBhvr>
                                      <p:tavLst>
                                        <p:tav tm="0">
                                          <p:val>
                                            <p:strVal val="#ppt_x"/>
                                          </p:val>
                                        </p:tav>
                                        <p:tav tm="100000">
                                          <p:val>
                                            <p:strVal val="#ppt_x"/>
                                          </p:val>
                                        </p:tav>
                                      </p:tavLst>
                                    </p:anim>
                                    <p:anim calcmode="lin" valueType="num">
                                      <p:cBhvr additive="base">
                                        <p:cTn id="8" dur="500" fill="hold"/>
                                        <p:tgtEl>
                                          <p:spTgt spid="9">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 calcmode="lin" valueType="num">
                                      <p:cBhvr additive="base">
                                        <p:cTn id="11"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9">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anim calcmode="lin" valueType="num">
                                      <p:cBhvr additive="base">
                                        <p:cTn id="15"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9">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 calcmode="lin" valueType="num">
                                      <p:cBhvr additive="base">
                                        <p:cTn id="19"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1" nodeType="clickEffect">
                                  <p:stCondLst>
                                    <p:cond delay="0"/>
                                  </p:stCondLst>
                                  <p:childTnLst>
                                    <p:anim calcmode="lin" valueType="num">
                                      <p:cBhvr additive="base">
                                        <p:cTn id="24" dur="500"/>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25" dur="500"/>
                                        <p:tgtEl>
                                          <p:spTgt spid="9">
                                            <p:txEl>
                                              <p:pRg st="0" end="0"/>
                                            </p:txEl>
                                          </p:spTgt>
                                        </p:tgtEl>
                                        <p:attrNameLst>
                                          <p:attrName>ppt_y</p:attrName>
                                        </p:attrNameLst>
                                      </p:cBhvr>
                                      <p:tavLst>
                                        <p:tav tm="0">
                                          <p:val>
                                            <p:strVal val="ppt_y"/>
                                          </p:val>
                                        </p:tav>
                                        <p:tav tm="100000">
                                          <p:val>
                                            <p:strVal val="1+ppt_h/2"/>
                                          </p:val>
                                        </p:tav>
                                      </p:tavLst>
                                    </p:anim>
                                    <p:set>
                                      <p:cBhvr>
                                        <p:cTn id="26" dur="1" fill="hold">
                                          <p:stCondLst>
                                            <p:cond delay="499"/>
                                          </p:stCondLst>
                                        </p:cTn>
                                        <p:tgtEl>
                                          <p:spTgt spid="9">
                                            <p:txEl>
                                              <p:pRg st="0" end="0"/>
                                            </p:txEl>
                                          </p:spTgt>
                                        </p:tgtEl>
                                        <p:attrNameLst>
                                          <p:attrName>style.visibility</p:attrName>
                                        </p:attrNameLst>
                                      </p:cBhvr>
                                      <p:to>
                                        <p:strVal val="hidden"/>
                                      </p:to>
                                    </p:set>
                                  </p:childTnLst>
                                </p:cTn>
                              </p:par>
                              <p:par>
                                <p:cTn id="27" presetID="2" presetClass="exit" presetSubtype="4" fill="hold" grpId="1" nodeType="withEffect">
                                  <p:stCondLst>
                                    <p:cond delay="0"/>
                                  </p:stCondLst>
                                  <p:childTnLst>
                                    <p:anim calcmode="lin" valueType="num">
                                      <p:cBhvr additive="base">
                                        <p:cTn id="28" dur="500"/>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9" dur="500"/>
                                        <p:tgtEl>
                                          <p:spTgt spid="9">
                                            <p:txEl>
                                              <p:pRg st="1" end="1"/>
                                            </p:txEl>
                                          </p:spTgt>
                                        </p:tgtEl>
                                        <p:attrNameLst>
                                          <p:attrName>ppt_y</p:attrName>
                                        </p:attrNameLst>
                                      </p:cBhvr>
                                      <p:tavLst>
                                        <p:tav tm="0">
                                          <p:val>
                                            <p:strVal val="ppt_y"/>
                                          </p:val>
                                        </p:tav>
                                        <p:tav tm="100000">
                                          <p:val>
                                            <p:strVal val="1+ppt_h/2"/>
                                          </p:val>
                                        </p:tav>
                                      </p:tavLst>
                                    </p:anim>
                                    <p:set>
                                      <p:cBhvr>
                                        <p:cTn id="30" dur="1" fill="hold">
                                          <p:stCondLst>
                                            <p:cond delay="499"/>
                                          </p:stCondLst>
                                        </p:cTn>
                                        <p:tgtEl>
                                          <p:spTgt spid="9">
                                            <p:txEl>
                                              <p:pRg st="1" end="1"/>
                                            </p:txEl>
                                          </p:spTgt>
                                        </p:tgtEl>
                                        <p:attrNameLst>
                                          <p:attrName>style.visibility</p:attrName>
                                        </p:attrNameLst>
                                      </p:cBhvr>
                                      <p:to>
                                        <p:strVal val="hidden"/>
                                      </p:to>
                                    </p:set>
                                  </p:childTnLst>
                                </p:cTn>
                              </p:par>
                              <p:par>
                                <p:cTn id="31" presetID="2" presetClass="exit" presetSubtype="4" fill="hold" grpId="1" nodeType="withEffect">
                                  <p:stCondLst>
                                    <p:cond delay="0"/>
                                  </p:stCondLst>
                                  <p:childTnLst>
                                    <p:anim calcmode="lin" valueType="num">
                                      <p:cBhvr additive="base">
                                        <p:cTn id="32" dur="500"/>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33" dur="500"/>
                                        <p:tgtEl>
                                          <p:spTgt spid="9">
                                            <p:txEl>
                                              <p:pRg st="2" end="2"/>
                                            </p:txEl>
                                          </p:spTgt>
                                        </p:tgtEl>
                                        <p:attrNameLst>
                                          <p:attrName>ppt_y</p:attrName>
                                        </p:attrNameLst>
                                      </p:cBhvr>
                                      <p:tavLst>
                                        <p:tav tm="0">
                                          <p:val>
                                            <p:strVal val="ppt_y"/>
                                          </p:val>
                                        </p:tav>
                                        <p:tav tm="100000">
                                          <p:val>
                                            <p:strVal val="1+ppt_h/2"/>
                                          </p:val>
                                        </p:tav>
                                      </p:tavLst>
                                    </p:anim>
                                    <p:set>
                                      <p:cBhvr>
                                        <p:cTn id="34" dur="1" fill="hold">
                                          <p:stCondLst>
                                            <p:cond delay="499"/>
                                          </p:stCondLst>
                                        </p:cTn>
                                        <p:tgtEl>
                                          <p:spTgt spid="9">
                                            <p:txEl>
                                              <p:pRg st="2" end="2"/>
                                            </p:txEl>
                                          </p:spTgt>
                                        </p:tgtEl>
                                        <p:attrNameLst>
                                          <p:attrName>style.visibility</p:attrName>
                                        </p:attrNameLst>
                                      </p:cBhvr>
                                      <p:to>
                                        <p:strVal val="hidden"/>
                                      </p:to>
                                    </p:set>
                                  </p:childTnLst>
                                </p:cTn>
                              </p:par>
                              <p:par>
                                <p:cTn id="35" presetID="2" presetClass="exit" presetSubtype="4" fill="hold" grpId="1" nodeType="withEffect">
                                  <p:stCondLst>
                                    <p:cond delay="0"/>
                                  </p:stCondLst>
                                  <p:childTnLst>
                                    <p:anim calcmode="lin" valueType="num">
                                      <p:cBhvr additive="base">
                                        <p:cTn id="36" dur="500"/>
                                        <p:tgtEl>
                                          <p:spTgt spid="9">
                                            <p:bg/>
                                          </p:spTgt>
                                        </p:tgtEl>
                                        <p:attrNameLst>
                                          <p:attrName>ppt_x</p:attrName>
                                        </p:attrNameLst>
                                      </p:cBhvr>
                                      <p:tavLst>
                                        <p:tav tm="0">
                                          <p:val>
                                            <p:strVal val="ppt_x"/>
                                          </p:val>
                                        </p:tav>
                                        <p:tav tm="100000">
                                          <p:val>
                                            <p:strVal val="ppt_x"/>
                                          </p:val>
                                        </p:tav>
                                      </p:tavLst>
                                    </p:anim>
                                    <p:anim calcmode="lin" valueType="num">
                                      <p:cBhvr additive="base">
                                        <p:cTn id="37" dur="500"/>
                                        <p:tgtEl>
                                          <p:spTgt spid="9">
                                            <p:bg/>
                                          </p:spTgt>
                                        </p:tgtEl>
                                        <p:attrNameLst>
                                          <p:attrName>ppt_y</p:attrName>
                                        </p:attrNameLst>
                                      </p:cBhvr>
                                      <p:tavLst>
                                        <p:tav tm="0">
                                          <p:val>
                                            <p:strVal val="ppt_y"/>
                                          </p:val>
                                        </p:tav>
                                        <p:tav tm="100000">
                                          <p:val>
                                            <p:strVal val="1+ppt_h/2"/>
                                          </p:val>
                                        </p:tav>
                                      </p:tavLst>
                                    </p:anim>
                                    <p:set>
                                      <p:cBhvr>
                                        <p:cTn id="38" dur="1" fill="hold">
                                          <p:stCondLst>
                                            <p:cond delay="499"/>
                                          </p:stCondLst>
                                        </p:cTn>
                                        <p:tgtEl>
                                          <p:spTgt spid="9">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animBg="1"/>
      <p:bldP spid="9" grpId="1" build="allAtOnce"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457200" y="274638"/>
            <a:ext cx="8229600" cy="796908"/>
          </a:xfrm>
        </p:spPr>
        <p:txBody>
          <a:bodyPr>
            <a:normAutofit/>
          </a:bodyPr>
          <a:lstStyle/>
          <a:p>
            <a:r>
              <a:rPr lang="el-GR" sz="3200" b="1" dirty="0" smtClean="0">
                <a:solidFill>
                  <a:srgbClr val="FF0000"/>
                </a:solidFill>
                <a:latin typeface="Times New Roman" pitchFamily="18" charset="0"/>
                <a:cs typeface="Times New Roman" pitchFamily="18" charset="0"/>
              </a:rPr>
              <a:t>Ορισμός Γράφου</a:t>
            </a:r>
            <a:endParaRPr lang="el-GR" sz="3200" b="1" dirty="0">
              <a:solidFill>
                <a:srgbClr val="FF0000"/>
              </a:solidFill>
              <a:latin typeface="Times New Roman" pitchFamily="18" charset="0"/>
              <a:cs typeface="Times New Roman" pitchFamily="18" charset="0"/>
            </a:endParaRPr>
          </a:p>
        </p:txBody>
      </p:sp>
      <p:sp>
        <p:nvSpPr>
          <p:cNvPr id="8" name="7 - Ορθογώνιο"/>
          <p:cNvSpPr/>
          <p:nvPr/>
        </p:nvSpPr>
        <p:spPr>
          <a:xfrm>
            <a:off x="642910" y="1142984"/>
            <a:ext cx="7715304" cy="1477328"/>
          </a:xfrm>
          <a:prstGeom prst="rect">
            <a:avLst/>
          </a:prstGeom>
        </p:spPr>
        <p:txBody>
          <a:bodyPr wrap="square">
            <a:spAutoFit/>
          </a:bodyPr>
          <a:lstStyle/>
          <a:p>
            <a:r>
              <a:rPr lang="el-GR" dirty="0" smtClean="0"/>
              <a:t>Ένας </a:t>
            </a:r>
            <a:r>
              <a:rPr lang="el-GR" b="1" dirty="0" smtClean="0"/>
              <a:t>γράφος (</a:t>
            </a:r>
            <a:r>
              <a:rPr lang="el-GR" b="1" dirty="0" err="1" smtClean="0"/>
              <a:t>graph</a:t>
            </a:r>
            <a:r>
              <a:rPr lang="el-GR" b="1" dirty="0" smtClean="0"/>
              <a:t>) είναι μία δομή που αποτελείται από ένα σύνολο κόμβων (</a:t>
            </a:r>
            <a:r>
              <a:rPr lang="el-GR" dirty="0" smtClean="0"/>
              <a:t>ή σημείων ή κορυφών) και ένα σύνολο γραμμών (ή ακμών ή τόξων) που ενώνουν </a:t>
            </a:r>
            <a:r>
              <a:rPr lang="el-GR" dirty="0" smtClean="0">
                <a:solidFill>
                  <a:srgbClr val="FF0000"/>
                </a:solidFill>
              </a:rPr>
              <a:t>μερικούς ή όλους τους κόμβους</a:t>
            </a:r>
            <a:r>
              <a:rPr lang="el-GR" dirty="0" smtClean="0"/>
              <a:t>. Ο γράφος αποτελεί την πιο </a:t>
            </a:r>
            <a:r>
              <a:rPr lang="el-GR" dirty="0" smtClean="0">
                <a:solidFill>
                  <a:srgbClr val="FF0000"/>
                </a:solidFill>
              </a:rPr>
              <a:t>γενική δομή δεδομένων</a:t>
            </a:r>
            <a:r>
              <a:rPr lang="el-GR" dirty="0" smtClean="0"/>
              <a:t>, με την έννοια ότι όλες οι προηγούμενες δομές που παρουσιάστηκαν μπορούν να θεωρηθούν περιπτώσεις γράφων.</a:t>
            </a:r>
            <a:endParaRPr lang="el-GR" dirty="0"/>
          </a:p>
        </p:txBody>
      </p:sp>
      <p:sp>
        <p:nvSpPr>
          <p:cNvPr id="6" name="5 - Ορθογώνιο"/>
          <p:cNvSpPr/>
          <p:nvPr/>
        </p:nvSpPr>
        <p:spPr>
          <a:xfrm>
            <a:off x="642910" y="2643182"/>
            <a:ext cx="7715304" cy="923330"/>
          </a:xfrm>
          <a:prstGeom prst="rect">
            <a:avLst/>
          </a:prstGeom>
        </p:spPr>
        <p:txBody>
          <a:bodyPr wrap="square">
            <a:spAutoFit/>
          </a:bodyPr>
          <a:lstStyle/>
          <a:p>
            <a:r>
              <a:rPr lang="el-GR" dirty="0" smtClean="0"/>
              <a:t>Τα δένδρα δεν είναι παρά περιορισμένοι τύποι γράφων. Ένα δένδρο θα είναι πάντα ένα γράφος, αλλά δεν είναι όλοι οι γράφοι δένδρα. Τα δένδρα είναι στην πραγματικότητα ένα υποσύνολο των γράφων.</a:t>
            </a:r>
            <a:endParaRPr lang="el-GR" dirty="0"/>
          </a:p>
        </p:txBody>
      </p:sp>
      <p:sp>
        <p:nvSpPr>
          <p:cNvPr id="7" name="6 - Ορθογώνιο"/>
          <p:cNvSpPr/>
          <p:nvPr/>
        </p:nvSpPr>
        <p:spPr>
          <a:xfrm>
            <a:off x="714348" y="3571876"/>
            <a:ext cx="8143932" cy="1200329"/>
          </a:xfrm>
          <a:prstGeom prst="rect">
            <a:avLst/>
          </a:prstGeom>
        </p:spPr>
        <p:txBody>
          <a:bodyPr wrap="square">
            <a:spAutoFit/>
          </a:bodyPr>
          <a:lstStyle/>
          <a:p>
            <a:r>
              <a:rPr lang="el-GR" dirty="0" smtClean="0"/>
              <a:t>Με τους γράφους, όλοι αυτοί οι περιορισμοί δεν υπάρχουν. Οι γράφοι δεν έχουν την έννοια ενός κόμβου «ρίζας». Οι κόμβοι μπορούν να συνδεθούν με οποιονδήποτε τρόπο. Για παράδειγμα, ένας κόμβος μπορεί να συνδεθεί με άλλους πέντε.</a:t>
            </a:r>
          </a:p>
          <a:p>
            <a:r>
              <a:rPr lang="el-GR" dirty="0" smtClean="0"/>
              <a:t>.</a:t>
            </a:r>
            <a:endParaRPr lang="el-GR" dirty="0"/>
          </a:p>
        </p:txBody>
      </p:sp>
      <p:sp>
        <p:nvSpPr>
          <p:cNvPr id="9" name="8 - Ορθογώνιο"/>
          <p:cNvSpPr/>
          <p:nvPr/>
        </p:nvSpPr>
        <p:spPr>
          <a:xfrm>
            <a:off x="1000100" y="4572008"/>
            <a:ext cx="2428892" cy="20716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rPr>
              <a:t>Α: ΣΥΝΟΛΟ ΓΡΑΦΩΝ</a:t>
            </a:r>
          </a:p>
          <a:p>
            <a:pPr algn="ctr"/>
            <a:r>
              <a:rPr lang="el-GR" b="1" dirty="0" smtClean="0">
                <a:solidFill>
                  <a:schemeClr val="tx1"/>
                </a:solidFill>
              </a:rPr>
              <a:t>Β: ΣΥΝΟΛΟ ΔΕΝΔΡΩΝ</a:t>
            </a:r>
          </a:p>
          <a:p>
            <a:pPr algn="ctr"/>
            <a:r>
              <a:rPr lang="el-GR" dirty="0" smtClean="0">
                <a:solidFill>
                  <a:schemeClr val="tx1"/>
                </a:solidFill>
              </a:rPr>
              <a:t>Το Β είναι υποσύνολο Α</a:t>
            </a:r>
          </a:p>
          <a:p>
            <a:pPr algn="ctr"/>
            <a:r>
              <a:rPr lang="el-GR" dirty="0" smtClean="0">
                <a:solidFill>
                  <a:schemeClr val="tx1"/>
                </a:solidFill>
              </a:rPr>
              <a:t>Άρα τα δένδρα είναι μια υποκατηγορία των γράφων </a:t>
            </a:r>
            <a:endParaRPr lang="el-GR" dirty="0">
              <a:solidFill>
                <a:schemeClr val="tx1"/>
              </a:solidFill>
            </a:endParaRPr>
          </a:p>
        </p:txBody>
      </p:sp>
      <p:sp>
        <p:nvSpPr>
          <p:cNvPr id="11" name="10 - Ορθογώνιο"/>
          <p:cNvSpPr/>
          <p:nvPr/>
        </p:nvSpPr>
        <p:spPr>
          <a:xfrm>
            <a:off x="4500562" y="4643446"/>
            <a:ext cx="3071834" cy="1928826"/>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800" dirty="0" smtClean="0"/>
              <a:t>Α</a:t>
            </a:r>
            <a:endParaRPr lang="el-GR" sz="2800" dirty="0"/>
          </a:p>
        </p:txBody>
      </p:sp>
      <p:sp>
        <p:nvSpPr>
          <p:cNvPr id="12" name="11 - Έλλειψη"/>
          <p:cNvSpPr/>
          <p:nvPr/>
        </p:nvSpPr>
        <p:spPr>
          <a:xfrm>
            <a:off x="6000760" y="4714884"/>
            <a:ext cx="1421891" cy="10520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800" dirty="0" smtClean="0"/>
              <a:t>Β</a:t>
            </a:r>
            <a:endParaRPr lang="el-G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500" fill="hold"/>
                                        <p:tgtEl>
                                          <p:spTgt spid="6"/>
                                        </p:tgtEl>
                                        <p:attrNameLst>
                                          <p:attrName>ppt_x</p:attrName>
                                        </p:attrNameLst>
                                      </p:cBhvr>
                                      <p:tavLst>
                                        <p:tav tm="0">
                                          <p:val>
                                            <p:strVal val="#ppt_x"/>
                                          </p:val>
                                        </p:tav>
                                        <p:tav tm="100000">
                                          <p:val>
                                            <p:strVal val="#ppt_x"/>
                                          </p:val>
                                        </p:tav>
                                      </p:tavLst>
                                    </p:anim>
                                    <p:anim calcmode="lin" valueType="num">
                                      <p:cBhvr additive="base">
                                        <p:cTn id="21"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ppt_x"/>
                                          </p:val>
                                        </p:tav>
                                        <p:tav tm="100000">
                                          <p:val>
                                            <p:strVal val="#ppt_x"/>
                                          </p:val>
                                        </p:tav>
                                      </p:tavLst>
                                    </p:anim>
                                    <p:anim calcmode="lin" valueType="num">
                                      <p:cBhvr additive="base">
                                        <p:cTn id="2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additive="base">
                                        <p:cTn id="32" dur="500" fill="hold"/>
                                        <p:tgtEl>
                                          <p:spTgt spid="9"/>
                                        </p:tgtEl>
                                        <p:attrNameLst>
                                          <p:attrName>ppt_x</p:attrName>
                                        </p:attrNameLst>
                                      </p:cBhvr>
                                      <p:tavLst>
                                        <p:tav tm="0">
                                          <p:val>
                                            <p:strVal val="#ppt_x"/>
                                          </p:val>
                                        </p:tav>
                                        <p:tav tm="100000">
                                          <p:val>
                                            <p:strVal val="#ppt_x"/>
                                          </p:val>
                                        </p:tav>
                                      </p:tavLst>
                                    </p:anim>
                                    <p:anim calcmode="lin" valueType="num">
                                      <p:cBhvr additive="base">
                                        <p:cTn id="3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additive="base">
                                        <p:cTn id="38" dur="500" fill="hold"/>
                                        <p:tgtEl>
                                          <p:spTgt spid="11"/>
                                        </p:tgtEl>
                                        <p:attrNameLst>
                                          <p:attrName>ppt_x</p:attrName>
                                        </p:attrNameLst>
                                      </p:cBhvr>
                                      <p:tavLst>
                                        <p:tav tm="0">
                                          <p:val>
                                            <p:strVal val="#ppt_x"/>
                                          </p:val>
                                        </p:tav>
                                        <p:tav tm="100000">
                                          <p:val>
                                            <p:strVal val="#ppt_x"/>
                                          </p:val>
                                        </p:tav>
                                      </p:tavLst>
                                    </p:anim>
                                    <p:anim calcmode="lin" valueType="num">
                                      <p:cBhvr additive="base">
                                        <p:cTn id="39" dur="500" fill="hold"/>
                                        <p:tgtEl>
                                          <p:spTgt spid="11"/>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additive="base">
                                        <p:cTn id="42" dur="500" fill="hold"/>
                                        <p:tgtEl>
                                          <p:spTgt spid="12"/>
                                        </p:tgtEl>
                                        <p:attrNameLst>
                                          <p:attrName>ppt_x</p:attrName>
                                        </p:attrNameLst>
                                      </p:cBhvr>
                                      <p:tavLst>
                                        <p:tav tm="0">
                                          <p:val>
                                            <p:strVal val="#ppt_x"/>
                                          </p:val>
                                        </p:tav>
                                        <p:tav tm="100000">
                                          <p:val>
                                            <p:strVal val="#ppt_x"/>
                                          </p:val>
                                        </p:tav>
                                      </p:tavLst>
                                    </p:anim>
                                    <p:anim calcmode="lin" valueType="num">
                                      <p:cBhvr additive="base">
                                        <p:cTn id="4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6" grpId="0"/>
      <p:bldP spid="7" grpId="0"/>
      <p:bldP spid="9" grpId="0"/>
      <p:bldP spid="11" grpId="0" animBg="1"/>
      <p:bldP spid="12"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 Έλλειψη"/>
          <p:cNvSpPr/>
          <p:nvPr/>
        </p:nvSpPr>
        <p:spPr>
          <a:xfrm>
            <a:off x="7358082" y="4857760"/>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400" dirty="0">
              <a:solidFill>
                <a:schemeClr val="tx1"/>
              </a:solidFill>
            </a:endParaRPr>
          </a:p>
        </p:txBody>
      </p:sp>
      <p:sp>
        <p:nvSpPr>
          <p:cNvPr id="9" name="8 - Έλλειψη"/>
          <p:cNvSpPr/>
          <p:nvPr/>
        </p:nvSpPr>
        <p:spPr>
          <a:xfrm>
            <a:off x="5500694" y="464344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400" dirty="0">
              <a:solidFill>
                <a:schemeClr val="tx1"/>
              </a:solidFill>
            </a:endParaRPr>
          </a:p>
        </p:txBody>
      </p:sp>
      <p:sp>
        <p:nvSpPr>
          <p:cNvPr id="10" name="9 - Έλλειψη"/>
          <p:cNvSpPr/>
          <p:nvPr/>
        </p:nvSpPr>
        <p:spPr>
          <a:xfrm>
            <a:off x="7572396" y="3714752"/>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400" dirty="0">
              <a:solidFill>
                <a:schemeClr val="tx1"/>
              </a:solidFill>
            </a:endParaRPr>
          </a:p>
        </p:txBody>
      </p:sp>
      <p:sp>
        <p:nvSpPr>
          <p:cNvPr id="11" name="10 - Έλλειψη"/>
          <p:cNvSpPr/>
          <p:nvPr/>
        </p:nvSpPr>
        <p:spPr>
          <a:xfrm>
            <a:off x="5715008" y="3000372"/>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400" dirty="0">
              <a:solidFill>
                <a:schemeClr val="tx1"/>
              </a:solidFill>
            </a:endParaRPr>
          </a:p>
        </p:txBody>
      </p:sp>
      <p:sp>
        <p:nvSpPr>
          <p:cNvPr id="12" name="11 - Έλλειψη"/>
          <p:cNvSpPr/>
          <p:nvPr/>
        </p:nvSpPr>
        <p:spPr>
          <a:xfrm>
            <a:off x="6572264" y="4071942"/>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400" dirty="0">
              <a:solidFill>
                <a:schemeClr val="tx1"/>
              </a:solidFill>
            </a:endParaRPr>
          </a:p>
        </p:txBody>
      </p:sp>
      <p:sp>
        <p:nvSpPr>
          <p:cNvPr id="13" name="12 - Έλλειψη"/>
          <p:cNvSpPr/>
          <p:nvPr/>
        </p:nvSpPr>
        <p:spPr>
          <a:xfrm>
            <a:off x="7000892" y="3000372"/>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400" dirty="0">
              <a:solidFill>
                <a:schemeClr val="tx1"/>
              </a:solidFill>
            </a:endParaRPr>
          </a:p>
        </p:txBody>
      </p:sp>
      <p:sp>
        <p:nvSpPr>
          <p:cNvPr id="14" name="13 - Έλλειψη"/>
          <p:cNvSpPr/>
          <p:nvPr/>
        </p:nvSpPr>
        <p:spPr>
          <a:xfrm>
            <a:off x="5715008" y="385762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400" dirty="0">
              <a:solidFill>
                <a:schemeClr val="tx1"/>
              </a:solidFill>
            </a:endParaRPr>
          </a:p>
        </p:txBody>
      </p:sp>
      <p:cxnSp>
        <p:nvCxnSpPr>
          <p:cNvPr id="19" name="18 - Ευθεία γραμμή σύνδεσης"/>
          <p:cNvCxnSpPr>
            <a:stCxn id="11" idx="5"/>
            <a:endCxn id="12" idx="0"/>
          </p:cNvCxnSpPr>
          <p:nvPr/>
        </p:nvCxnSpPr>
        <p:spPr>
          <a:xfrm rot="16200000" flipH="1">
            <a:off x="6177560" y="3391485"/>
            <a:ext cx="705713" cy="65519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20 - Ευθεία γραμμή σύνδεσης"/>
          <p:cNvCxnSpPr>
            <a:stCxn id="11" idx="6"/>
            <a:endCxn id="13" idx="2"/>
          </p:cNvCxnSpPr>
          <p:nvPr/>
        </p:nvCxnSpPr>
        <p:spPr>
          <a:xfrm>
            <a:off x="6286512" y="3214686"/>
            <a:ext cx="7143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22 - Ευθεία γραμμή σύνδεσης"/>
          <p:cNvCxnSpPr>
            <a:stCxn id="9" idx="7"/>
            <a:endCxn id="12" idx="3"/>
          </p:cNvCxnSpPr>
          <p:nvPr/>
        </p:nvCxnSpPr>
        <p:spPr>
          <a:xfrm rot="5400000" flipH="1" flipV="1">
            <a:off x="6188022" y="4238280"/>
            <a:ext cx="268418" cy="667456"/>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24 - Ευθεία γραμμή σύνδεσης"/>
          <p:cNvCxnSpPr>
            <a:stCxn id="11" idx="4"/>
            <a:endCxn id="14" idx="0"/>
          </p:cNvCxnSpPr>
          <p:nvPr/>
        </p:nvCxnSpPr>
        <p:spPr>
          <a:xfrm rot="5400000">
            <a:off x="5786446" y="3643314"/>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26 - Ευθεία γραμμή σύνδεσης"/>
          <p:cNvCxnSpPr>
            <a:stCxn id="12" idx="5"/>
            <a:endCxn id="8" idx="1"/>
          </p:cNvCxnSpPr>
          <p:nvPr/>
        </p:nvCxnSpPr>
        <p:spPr>
          <a:xfrm rot="16200000" flipH="1">
            <a:off x="7009559" y="4488313"/>
            <a:ext cx="482732" cy="381704"/>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27 - Ευθεία γραμμή σύνδεσης"/>
          <p:cNvCxnSpPr>
            <a:stCxn id="10" idx="4"/>
            <a:endCxn id="8" idx="0"/>
          </p:cNvCxnSpPr>
          <p:nvPr/>
        </p:nvCxnSpPr>
        <p:spPr>
          <a:xfrm rot="5400000">
            <a:off x="7393801" y="4393413"/>
            <a:ext cx="714380" cy="214314"/>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28 - Ευθεία γραμμή σύνδεσης"/>
          <p:cNvCxnSpPr>
            <a:stCxn id="13" idx="5"/>
            <a:endCxn id="10" idx="1"/>
          </p:cNvCxnSpPr>
          <p:nvPr/>
        </p:nvCxnSpPr>
        <p:spPr>
          <a:xfrm rot="16200000" flipH="1">
            <a:off x="7366749" y="3488181"/>
            <a:ext cx="411294" cy="16739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35 - Ευθεία γραμμή σύνδεσης"/>
          <p:cNvCxnSpPr>
            <a:stCxn id="10" idx="2"/>
          </p:cNvCxnSpPr>
          <p:nvPr/>
        </p:nvCxnSpPr>
        <p:spPr>
          <a:xfrm rot="10800000" flipV="1">
            <a:off x="7143768" y="3929066"/>
            <a:ext cx="428628" cy="35719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37 - Ευθεία γραμμή σύνδεσης"/>
          <p:cNvCxnSpPr>
            <a:stCxn id="13" idx="3"/>
            <a:endCxn id="14" idx="7"/>
          </p:cNvCxnSpPr>
          <p:nvPr/>
        </p:nvCxnSpPr>
        <p:spPr>
          <a:xfrm rot="5400000">
            <a:off x="6366617" y="3202429"/>
            <a:ext cx="554170" cy="88177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40 - Ευθεία γραμμή σύνδεσης"/>
          <p:cNvCxnSpPr>
            <a:endCxn id="8" idx="2"/>
          </p:cNvCxnSpPr>
          <p:nvPr/>
        </p:nvCxnSpPr>
        <p:spPr>
          <a:xfrm>
            <a:off x="6073786" y="4857760"/>
            <a:ext cx="1284296" cy="214314"/>
          </a:xfrm>
          <a:prstGeom prst="line">
            <a:avLst/>
          </a:prstGeom>
        </p:spPr>
        <p:style>
          <a:lnRef idx="1">
            <a:schemeClr val="accent1"/>
          </a:lnRef>
          <a:fillRef idx="0">
            <a:schemeClr val="accent1"/>
          </a:fillRef>
          <a:effectRef idx="0">
            <a:schemeClr val="accent1"/>
          </a:effectRef>
          <a:fontRef idx="minor">
            <a:schemeClr val="tx1"/>
          </a:fontRef>
        </p:style>
      </p:cxnSp>
      <p:sp>
        <p:nvSpPr>
          <p:cNvPr id="44" name="43 - Έλλειψη"/>
          <p:cNvSpPr/>
          <p:nvPr/>
        </p:nvSpPr>
        <p:spPr>
          <a:xfrm>
            <a:off x="1142976" y="392906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400" dirty="0">
              <a:solidFill>
                <a:schemeClr val="tx1"/>
              </a:solidFill>
            </a:endParaRPr>
          </a:p>
        </p:txBody>
      </p:sp>
      <p:sp>
        <p:nvSpPr>
          <p:cNvPr id="45" name="44 - Έλλειψη"/>
          <p:cNvSpPr/>
          <p:nvPr/>
        </p:nvSpPr>
        <p:spPr>
          <a:xfrm>
            <a:off x="2786050" y="321468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400" dirty="0">
              <a:solidFill>
                <a:schemeClr val="tx1"/>
              </a:solidFill>
            </a:endParaRPr>
          </a:p>
        </p:txBody>
      </p:sp>
      <p:sp>
        <p:nvSpPr>
          <p:cNvPr id="46" name="45 - Έλλειψη"/>
          <p:cNvSpPr/>
          <p:nvPr/>
        </p:nvSpPr>
        <p:spPr>
          <a:xfrm>
            <a:off x="1643042" y="285749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400" dirty="0">
              <a:solidFill>
                <a:schemeClr val="tx1"/>
              </a:solidFill>
            </a:endParaRPr>
          </a:p>
        </p:txBody>
      </p:sp>
      <p:sp>
        <p:nvSpPr>
          <p:cNvPr id="50" name="49 - Έλλειψη"/>
          <p:cNvSpPr/>
          <p:nvPr/>
        </p:nvSpPr>
        <p:spPr>
          <a:xfrm>
            <a:off x="2143108" y="4000504"/>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400" dirty="0">
              <a:solidFill>
                <a:schemeClr val="tx1"/>
              </a:solidFill>
            </a:endParaRPr>
          </a:p>
        </p:txBody>
      </p:sp>
      <p:cxnSp>
        <p:nvCxnSpPr>
          <p:cNvPr id="52" name="51 - Ευθύγραμμο βέλος σύνδεσης"/>
          <p:cNvCxnSpPr>
            <a:stCxn id="50" idx="0"/>
            <a:endCxn id="46" idx="5"/>
          </p:cNvCxnSpPr>
          <p:nvPr/>
        </p:nvCxnSpPr>
        <p:spPr>
          <a:xfrm rot="16200000" flipV="1">
            <a:off x="1891281" y="3462924"/>
            <a:ext cx="777151" cy="2980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53 - Ευθύγραμμο βέλος σύνδεσης"/>
          <p:cNvCxnSpPr>
            <a:stCxn id="45" idx="2"/>
            <a:endCxn id="44" idx="7"/>
          </p:cNvCxnSpPr>
          <p:nvPr/>
        </p:nvCxnSpPr>
        <p:spPr>
          <a:xfrm rot="10800000" flipV="1">
            <a:off x="1630786" y="3428999"/>
            <a:ext cx="1155265" cy="5628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56 - Ευθύγραμμο βέλος σύνδεσης"/>
          <p:cNvCxnSpPr>
            <a:stCxn id="45" idx="4"/>
            <a:endCxn id="50" idx="7"/>
          </p:cNvCxnSpPr>
          <p:nvPr/>
        </p:nvCxnSpPr>
        <p:spPr>
          <a:xfrm rot="5400000">
            <a:off x="2641380" y="3632852"/>
            <a:ext cx="419961" cy="4408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8" name="57 - Επεξήγηση με στρογγυλεμένο παραλληλόγραμμο"/>
          <p:cNvSpPr/>
          <p:nvPr/>
        </p:nvSpPr>
        <p:spPr>
          <a:xfrm>
            <a:off x="428596" y="5143512"/>
            <a:ext cx="1285884" cy="571504"/>
          </a:xfrm>
          <a:prstGeom prst="wedgeRoundRectCallout">
            <a:avLst>
              <a:gd name="adj1" fmla="val 61680"/>
              <a:gd name="adj2" fmla="val -173459"/>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ΚΑΤΕΥΘΥΝΤΙΚΟΣ ΓΡΑΦΟΣ</a:t>
            </a:r>
            <a:endParaRPr lang="el-GR" sz="1200" dirty="0">
              <a:solidFill>
                <a:schemeClr val="tx1"/>
              </a:solidFill>
            </a:endParaRPr>
          </a:p>
        </p:txBody>
      </p:sp>
      <p:sp>
        <p:nvSpPr>
          <p:cNvPr id="59" name="58 - Επεξήγηση με στρογγυλεμένο παραλληλόγραμμο"/>
          <p:cNvSpPr/>
          <p:nvPr/>
        </p:nvSpPr>
        <p:spPr>
          <a:xfrm>
            <a:off x="3571868" y="5572140"/>
            <a:ext cx="1714512" cy="500066"/>
          </a:xfrm>
          <a:prstGeom prst="wedgeRoundRectCallout">
            <a:avLst>
              <a:gd name="adj1" fmla="val 56473"/>
              <a:gd name="adj2" fmla="val -152910"/>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200" dirty="0" smtClean="0">
              <a:solidFill>
                <a:schemeClr val="tx1"/>
              </a:solidFill>
            </a:endParaRPr>
          </a:p>
          <a:p>
            <a:pPr algn="ctr"/>
            <a:r>
              <a:rPr lang="el-GR" sz="1200" dirty="0" smtClean="0">
                <a:solidFill>
                  <a:schemeClr val="tx1"/>
                </a:solidFill>
              </a:rPr>
              <a:t>ΜΗ ΚΑΤΕΥΘΥΝΤΙΚΟΣ ΓΡΑΦΟΣ</a:t>
            </a:r>
          </a:p>
          <a:p>
            <a:pPr algn="ctr"/>
            <a:endParaRPr lang="el-GR" sz="1200" dirty="0"/>
          </a:p>
        </p:txBody>
      </p:sp>
      <p:sp>
        <p:nvSpPr>
          <p:cNvPr id="30" name="29 - Ορθογώνιο"/>
          <p:cNvSpPr/>
          <p:nvPr/>
        </p:nvSpPr>
        <p:spPr>
          <a:xfrm>
            <a:off x="642910" y="785794"/>
            <a:ext cx="7929618" cy="1754326"/>
          </a:xfrm>
          <a:prstGeom prst="rect">
            <a:avLst/>
          </a:prstGeom>
        </p:spPr>
        <p:txBody>
          <a:bodyPr wrap="square">
            <a:spAutoFit/>
          </a:bodyPr>
          <a:lstStyle/>
          <a:p>
            <a:r>
              <a:rPr lang="el-GR" dirty="0" smtClean="0"/>
              <a:t>Οι γράφοι, επίσης, δεν έχουν «</a:t>
            </a:r>
            <a:r>
              <a:rPr lang="el-GR" dirty="0" err="1" smtClean="0"/>
              <a:t>μονοκατευθυντική</a:t>
            </a:r>
            <a:r>
              <a:rPr lang="el-GR" dirty="0" smtClean="0"/>
              <a:t>» ροή - αντί αυτού, μπορεί να έχουν κατεύθυνση ή να μην έχουν καμιά κατεύθυνση </a:t>
            </a:r>
          </a:p>
          <a:p>
            <a:r>
              <a:rPr lang="el-GR" b="1" dirty="0" smtClean="0"/>
              <a:t>Κατευθυνόμενος γράφος (</a:t>
            </a:r>
            <a:r>
              <a:rPr lang="en-US" b="1" dirty="0" smtClean="0"/>
              <a:t>directed graph)</a:t>
            </a:r>
            <a:r>
              <a:rPr lang="el-GR" b="1" dirty="0" smtClean="0"/>
              <a:t> </a:t>
            </a:r>
            <a:r>
              <a:rPr lang="el-GR" dirty="0" smtClean="0"/>
              <a:t>ονομάζεται  ο γράφος αν όλες οι ακμές σε έναν γράφο έχουν κατεύθυνση.</a:t>
            </a:r>
            <a:endParaRPr lang="en-US" b="1" dirty="0" smtClean="0"/>
          </a:p>
          <a:p>
            <a:r>
              <a:rPr lang="el-GR" b="1" dirty="0" smtClean="0"/>
              <a:t>Μη κατευθυνόμενος γράφος (</a:t>
            </a:r>
            <a:r>
              <a:rPr lang="en-US" b="1" dirty="0" smtClean="0"/>
              <a:t>undirected graph).</a:t>
            </a:r>
            <a:r>
              <a:rPr lang="el-GR" dirty="0" smtClean="0"/>
              <a:t> Ονομάζεται ο γράφος αν όλες οι ακμές σε έναν γράφο δεν έχουν κατεύθυνση, </a:t>
            </a:r>
            <a:endParaRPr lang="el-GR" dirty="0"/>
          </a:p>
        </p:txBody>
      </p:sp>
      <p:sp>
        <p:nvSpPr>
          <p:cNvPr id="31" name="30 - Ορθογώνιο"/>
          <p:cNvSpPr/>
          <p:nvPr/>
        </p:nvSpPr>
        <p:spPr>
          <a:xfrm>
            <a:off x="3428992" y="285728"/>
            <a:ext cx="2944525" cy="523220"/>
          </a:xfrm>
          <a:prstGeom prst="rect">
            <a:avLst/>
          </a:prstGeom>
        </p:spPr>
        <p:txBody>
          <a:bodyPr wrap="none">
            <a:spAutoFit/>
          </a:bodyPr>
          <a:lstStyle/>
          <a:p>
            <a:pPr algn="ctr"/>
            <a:r>
              <a:rPr lang="el-GR" sz="2800" b="1" dirty="0" smtClean="0">
                <a:solidFill>
                  <a:srgbClr val="FF0000"/>
                </a:solidFill>
                <a:latin typeface="Times New Roman" pitchFamily="18" charset="0"/>
                <a:cs typeface="Times New Roman" pitchFamily="18" charset="0"/>
              </a:rPr>
              <a:t>ΤΥΠΟΙ ΓΡΑΦΩΝ</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ppt_x"/>
                                          </p:val>
                                        </p:tav>
                                        <p:tav tm="100000">
                                          <p:val>
                                            <p:strVal val="#ppt_x"/>
                                          </p:val>
                                        </p:tav>
                                      </p:tavLst>
                                    </p:anim>
                                    <p:anim calcmode="lin" valueType="num">
                                      <p:cBhvr additive="base">
                                        <p:cTn id="8" dur="500" fill="hold"/>
                                        <p:tgtEl>
                                          <p:spTgt spid="4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5"/>
                                        </p:tgtEl>
                                        <p:attrNameLst>
                                          <p:attrName>style.visibility</p:attrName>
                                        </p:attrNameLst>
                                      </p:cBhvr>
                                      <p:to>
                                        <p:strVal val="visible"/>
                                      </p:to>
                                    </p:set>
                                    <p:anim calcmode="lin" valueType="num">
                                      <p:cBhvr additive="base">
                                        <p:cTn id="11" dur="500" fill="hold"/>
                                        <p:tgtEl>
                                          <p:spTgt spid="45"/>
                                        </p:tgtEl>
                                        <p:attrNameLst>
                                          <p:attrName>ppt_x</p:attrName>
                                        </p:attrNameLst>
                                      </p:cBhvr>
                                      <p:tavLst>
                                        <p:tav tm="0">
                                          <p:val>
                                            <p:strVal val="#ppt_x"/>
                                          </p:val>
                                        </p:tav>
                                        <p:tav tm="100000">
                                          <p:val>
                                            <p:strVal val="#ppt_x"/>
                                          </p:val>
                                        </p:tav>
                                      </p:tavLst>
                                    </p:anim>
                                    <p:anim calcmode="lin" valueType="num">
                                      <p:cBhvr additive="base">
                                        <p:cTn id="12" dur="500" fill="hold"/>
                                        <p:tgtEl>
                                          <p:spTgt spid="4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7"/>
                                        </p:tgtEl>
                                        <p:attrNameLst>
                                          <p:attrName>style.visibility</p:attrName>
                                        </p:attrNameLst>
                                      </p:cBhvr>
                                      <p:to>
                                        <p:strVal val="visible"/>
                                      </p:to>
                                    </p:set>
                                    <p:anim calcmode="lin" valueType="num">
                                      <p:cBhvr additive="base">
                                        <p:cTn id="15" dur="500" fill="hold"/>
                                        <p:tgtEl>
                                          <p:spTgt spid="57"/>
                                        </p:tgtEl>
                                        <p:attrNameLst>
                                          <p:attrName>ppt_x</p:attrName>
                                        </p:attrNameLst>
                                      </p:cBhvr>
                                      <p:tavLst>
                                        <p:tav tm="0">
                                          <p:val>
                                            <p:strVal val="#ppt_x"/>
                                          </p:val>
                                        </p:tav>
                                        <p:tav tm="100000">
                                          <p:val>
                                            <p:strVal val="#ppt_x"/>
                                          </p:val>
                                        </p:tav>
                                      </p:tavLst>
                                    </p:anim>
                                    <p:anim calcmode="lin" valueType="num">
                                      <p:cBhvr additive="base">
                                        <p:cTn id="16" dur="500" fill="hold"/>
                                        <p:tgtEl>
                                          <p:spTgt spid="57"/>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4"/>
                                        </p:tgtEl>
                                        <p:attrNameLst>
                                          <p:attrName>style.visibility</p:attrName>
                                        </p:attrNameLst>
                                      </p:cBhvr>
                                      <p:to>
                                        <p:strVal val="visible"/>
                                      </p:to>
                                    </p:set>
                                    <p:anim calcmode="lin" valueType="num">
                                      <p:cBhvr additive="base">
                                        <p:cTn id="19" dur="500" fill="hold"/>
                                        <p:tgtEl>
                                          <p:spTgt spid="54"/>
                                        </p:tgtEl>
                                        <p:attrNameLst>
                                          <p:attrName>ppt_x</p:attrName>
                                        </p:attrNameLst>
                                      </p:cBhvr>
                                      <p:tavLst>
                                        <p:tav tm="0">
                                          <p:val>
                                            <p:strVal val="#ppt_x"/>
                                          </p:val>
                                        </p:tav>
                                        <p:tav tm="100000">
                                          <p:val>
                                            <p:strVal val="#ppt_x"/>
                                          </p:val>
                                        </p:tav>
                                      </p:tavLst>
                                    </p:anim>
                                    <p:anim calcmode="lin" valueType="num">
                                      <p:cBhvr additive="base">
                                        <p:cTn id="20" dur="500" fill="hold"/>
                                        <p:tgtEl>
                                          <p:spTgt spid="54"/>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50"/>
                                        </p:tgtEl>
                                        <p:attrNameLst>
                                          <p:attrName>style.visibility</p:attrName>
                                        </p:attrNameLst>
                                      </p:cBhvr>
                                      <p:to>
                                        <p:strVal val="visible"/>
                                      </p:to>
                                    </p:set>
                                    <p:anim calcmode="lin" valueType="num">
                                      <p:cBhvr additive="base">
                                        <p:cTn id="23" dur="500" fill="hold"/>
                                        <p:tgtEl>
                                          <p:spTgt spid="50"/>
                                        </p:tgtEl>
                                        <p:attrNameLst>
                                          <p:attrName>ppt_x</p:attrName>
                                        </p:attrNameLst>
                                      </p:cBhvr>
                                      <p:tavLst>
                                        <p:tav tm="0">
                                          <p:val>
                                            <p:strVal val="#ppt_x"/>
                                          </p:val>
                                        </p:tav>
                                        <p:tav tm="100000">
                                          <p:val>
                                            <p:strVal val="#ppt_x"/>
                                          </p:val>
                                        </p:tav>
                                      </p:tavLst>
                                    </p:anim>
                                    <p:anim calcmode="lin" valueType="num">
                                      <p:cBhvr additive="base">
                                        <p:cTn id="24" dur="500" fill="hold"/>
                                        <p:tgtEl>
                                          <p:spTgt spid="5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44"/>
                                        </p:tgtEl>
                                        <p:attrNameLst>
                                          <p:attrName>style.visibility</p:attrName>
                                        </p:attrNameLst>
                                      </p:cBhvr>
                                      <p:to>
                                        <p:strVal val="visible"/>
                                      </p:to>
                                    </p:set>
                                    <p:anim calcmode="lin" valueType="num">
                                      <p:cBhvr additive="base">
                                        <p:cTn id="27" dur="500" fill="hold"/>
                                        <p:tgtEl>
                                          <p:spTgt spid="44"/>
                                        </p:tgtEl>
                                        <p:attrNameLst>
                                          <p:attrName>ppt_x</p:attrName>
                                        </p:attrNameLst>
                                      </p:cBhvr>
                                      <p:tavLst>
                                        <p:tav tm="0">
                                          <p:val>
                                            <p:strVal val="#ppt_x"/>
                                          </p:val>
                                        </p:tav>
                                        <p:tav tm="100000">
                                          <p:val>
                                            <p:strVal val="#ppt_x"/>
                                          </p:val>
                                        </p:tav>
                                      </p:tavLst>
                                    </p:anim>
                                    <p:anim calcmode="lin" valueType="num">
                                      <p:cBhvr additive="base">
                                        <p:cTn id="28" dur="500" fill="hold"/>
                                        <p:tgtEl>
                                          <p:spTgt spid="44"/>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2"/>
                                        </p:tgtEl>
                                        <p:attrNameLst>
                                          <p:attrName>style.visibility</p:attrName>
                                        </p:attrNameLst>
                                      </p:cBhvr>
                                      <p:to>
                                        <p:strVal val="visible"/>
                                      </p:to>
                                    </p:set>
                                    <p:anim calcmode="lin" valueType="num">
                                      <p:cBhvr additive="base">
                                        <p:cTn id="31" dur="500" fill="hold"/>
                                        <p:tgtEl>
                                          <p:spTgt spid="52"/>
                                        </p:tgtEl>
                                        <p:attrNameLst>
                                          <p:attrName>ppt_x</p:attrName>
                                        </p:attrNameLst>
                                      </p:cBhvr>
                                      <p:tavLst>
                                        <p:tav tm="0">
                                          <p:val>
                                            <p:strVal val="#ppt_x"/>
                                          </p:val>
                                        </p:tav>
                                        <p:tav tm="100000">
                                          <p:val>
                                            <p:strVal val="#ppt_x"/>
                                          </p:val>
                                        </p:tav>
                                      </p:tavLst>
                                    </p:anim>
                                    <p:anim calcmode="lin" valueType="num">
                                      <p:cBhvr additive="base">
                                        <p:cTn id="32" dur="500" fill="hold"/>
                                        <p:tgtEl>
                                          <p:spTgt spid="5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8"/>
                                        </p:tgtEl>
                                        <p:attrNameLst>
                                          <p:attrName>style.visibility</p:attrName>
                                        </p:attrNameLst>
                                      </p:cBhvr>
                                      <p:to>
                                        <p:strVal val="visible"/>
                                      </p:to>
                                    </p:set>
                                    <p:anim calcmode="lin" valueType="num">
                                      <p:cBhvr additive="base">
                                        <p:cTn id="37" dur="500" fill="hold"/>
                                        <p:tgtEl>
                                          <p:spTgt spid="58"/>
                                        </p:tgtEl>
                                        <p:attrNameLst>
                                          <p:attrName>ppt_x</p:attrName>
                                        </p:attrNameLst>
                                      </p:cBhvr>
                                      <p:tavLst>
                                        <p:tav tm="0">
                                          <p:val>
                                            <p:strVal val="#ppt_x"/>
                                          </p:val>
                                        </p:tav>
                                        <p:tav tm="100000">
                                          <p:val>
                                            <p:strVal val="#ppt_x"/>
                                          </p:val>
                                        </p:tav>
                                      </p:tavLst>
                                    </p:anim>
                                    <p:anim calcmode="lin" valueType="num">
                                      <p:cBhvr additive="base">
                                        <p:cTn id="38" dur="500" fill="hold"/>
                                        <p:tgtEl>
                                          <p:spTgt spid="5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additive="base">
                                        <p:cTn id="47" dur="500" fill="hold"/>
                                        <p:tgtEl>
                                          <p:spTgt spid="21"/>
                                        </p:tgtEl>
                                        <p:attrNameLst>
                                          <p:attrName>ppt_x</p:attrName>
                                        </p:attrNameLst>
                                      </p:cBhvr>
                                      <p:tavLst>
                                        <p:tav tm="0">
                                          <p:val>
                                            <p:strVal val="#ppt_x"/>
                                          </p:val>
                                        </p:tav>
                                        <p:tav tm="100000">
                                          <p:val>
                                            <p:strVal val="#ppt_x"/>
                                          </p:val>
                                        </p:tav>
                                      </p:tavLst>
                                    </p:anim>
                                    <p:anim calcmode="lin" valueType="num">
                                      <p:cBhvr additive="base">
                                        <p:cTn id="48" dur="500" fill="hold"/>
                                        <p:tgtEl>
                                          <p:spTgt spid="21"/>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500" fill="hold"/>
                                        <p:tgtEl>
                                          <p:spTgt spid="13"/>
                                        </p:tgtEl>
                                        <p:attrNameLst>
                                          <p:attrName>ppt_x</p:attrName>
                                        </p:attrNameLst>
                                      </p:cBhvr>
                                      <p:tavLst>
                                        <p:tav tm="0">
                                          <p:val>
                                            <p:strVal val="#ppt_x"/>
                                          </p:val>
                                        </p:tav>
                                        <p:tav tm="100000">
                                          <p:val>
                                            <p:strVal val="#ppt_x"/>
                                          </p:val>
                                        </p:tav>
                                      </p:tavLst>
                                    </p:anim>
                                    <p:anim calcmode="lin" valueType="num">
                                      <p:cBhvr additive="base">
                                        <p:cTn id="52" dur="500" fill="hold"/>
                                        <p:tgtEl>
                                          <p:spTgt spid="13"/>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25"/>
                                        </p:tgtEl>
                                        <p:attrNameLst>
                                          <p:attrName>style.visibility</p:attrName>
                                        </p:attrNameLst>
                                      </p:cBhvr>
                                      <p:to>
                                        <p:strVal val="visible"/>
                                      </p:to>
                                    </p:set>
                                    <p:anim calcmode="lin" valueType="num">
                                      <p:cBhvr additive="base">
                                        <p:cTn id="55" dur="500" fill="hold"/>
                                        <p:tgtEl>
                                          <p:spTgt spid="25"/>
                                        </p:tgtEl>
                                        <p:attrNameLst>
                                          <p:attrName>ppt_x</p:attrName>
                                        </p:attrNameLst>
                                      </p:cBhvr>
                                      <p:tavLst>
                                        <p:tav tm="0">
                                          <p:val>
                                            <p:strVal val="#ppt_x"/>
                                          </p:val>
                                        </p:tav>
                                        <p:tav tm="100000">
                                          <p:val>
                                            <p:strVal val="#ppt_x"/>
                                          </p:val>
                                        </p:tav>
                                      </p:tavLst>
                                    </p:anim>
                                    <p:anim calcmode="lin" valueType="num">
                                      <p:cBhvr additive="base">
                                        <p:cTn id="56" dur="500" fill="hold"/>
                                        <p:tgtEl>
                                          <p:spTgt spid="25"/>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19"/>
                                        </p:tgtEl>
                                        <p:attrNameLst>
                                          <p:attrName>style.visibility</p:attrName>
                                        </p:attrNameLst>
                                      </p:cBhvr>
                                      <p:to>
                                        <p:strVal val="visible"/>
                                      </p:to>
                                    </p:set>
                                    <p:anim calcmode="lin" valueType="num">
                                      <p:cBhvr additive="base">
                                        <p:cTn id="59" dur="500" fill="hold"/>
                                        <p:tgtEl>
                                          <p:spTgt spid="19"/>
                                        </p:tgtEl>
                                        <p:attrNameLst>
                                          <p:attrName>ppt_x</p:attrName>
                                        </p:attrNameLst>
                                      </p:cBhvr>
                                      <p:tavLst>
                                        <p:tav tm="0">
                                          <p:val>
                                            <p:strVal val="#ppt_x"/>
                                          </p:val>
                                        </p:tav>
                                        <p:tav tm="100000">
                                          <p:val>
                                            <p:strVal val="#ppt_x"/>
                                          </p:val>
                                        </p:tav>
                                      </p:tavLst>
                                    </p:anim>
                                    <p:anim calcmode="lin" valueType="num">
                                      <p:cBhvr additive="base">
                                        <p:cTn id="60" dur="500" fill="hold"/>
                                        <p:tgtEl>
                                          <p:spTgt spid="19"/>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38"/>
                                        </p:tgtEl>
                                        <p:attrNameLst>
                                          <p:attrName>style.visibility</p:attrName>
                                        </p:attrNameLst>
                                      </p:cBhvr>
                                      <p:to>
                                        <p:strVal val="visible"/>
                                      </p:to>
                                    </p:set>
                                    <p:anim calcmode="lin" valueType="num">
                                      <p:cBhvr additive="base">
                                        <p:cTn id="63" dur="500" fill="hold"/>
                                        <p:tgtEl>
                                          <p:spTgt spid="38"/>
                                        </p:tgtEl>
                                        <p:attrNameLst>
                                          <p:attrName>ppt_x</p:attrName>
                                        </p:attrNameLst>
                                      </p:cBhvr>
                                      <p:tavLst>
                                        <p:tav tm="0">
                                          <p:val>
                                            <p:strVal val="#ppt_x"/>
                                          </p:val>
                                        </p:tav>
                                        <p:tav tm="100000">
                                          <p:val>
                                            <p:strVal val="#ppt_x"/>
                                          </p:val>
                                        </p:tav>
                                      </p:tavLst>
                                    </p:anim>
                                    <p:anim calcmode="lin" valueType="num">
                                      <p:cBhvr additive="base">
                                        <p:cTn id="64" dur="500" fill="hold"/>
                                        <p:tgtEl>
                                          <p:spTgt spid="38"/>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29"/>
                                        </p:tgtEl>
                                        <p:attrNameLst>
                                          <p:attrName>style.visibility</p:attrName>
                                        </p:attrNameLst>
                                      </p:cBhvr>
                                      <p:to>
                                        <p:strVal val="visible"/>
                                      </p:to>
                                    </p:set>
                                    <p:anim calcmode="lin" valueType="num">
                                      <p:cBhvr additive="base">
                                        <p:cTn id="67" dur="500" fill="hold"/>
                                        <p:tgtEl>
                                          <p:spTgt spid="29"/>
                                        </p:tgtEl>
                                        <p:attrNameLst>
                                          <p:attrName>ppt_x</p:attrName>
                                        </p:attrNameLst>
                                      </p:cBhvr>
                                      <p:tavLst>
                                        <p:tav tm="0">
                                          <p:val>
                                            <p:strVal val="#ppt_x"/>
                                          </p:val>
                                        </p:tav>
                                        <p:tav tm="100000">
                                          <p:val>
                                            <p:strVal val="#ppt_x"/>
                                          </p:val>
                                        </p:tav>
                                      </p:tavLst>
                                    </p:anim>
                                    <p:anim calcmode="lin" valueType="num">
                                      <p:cBhvr additive="base">
                                        <p:cTn id="68" dur="500" fill="hold"/>
                                        <p:tgtEl>
                                          <p:spTgt spid="29"/>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0"/>
                                        </p:tgtEl>
                                        <p:attrNameLst>
                                          <p:attrName>style.visibility</p:attrName>
                                        </p:attrNameLst>
                                      </p:cBhvr>
                                      <p:to>
                                        <p:strVal val="visible"/>
                                      </p:to>
                                    </p:set>
                                    <p:anim calcmode="lin" valueType="num">
                                      <p:cBhvr additive="base">
                                        <p:cTn id="71" dur="500" fill="hold"/>
                                        <p:tgtEl>
                                          <p:spTgt spid="10"/>
                                        </p:tgtEl>
                                        <p:attrNameLst>
                                          <p:attrName>ppt_x</p:attrName>
                                        </p:attrNameLst>
                                      </p:cBhvr>
                                      <p:tavLst>
                                        <p:tav tm="0">
                                          <p:val>
                                            <p:strVal val="#ppt_x"/>
                                          </p:val>
                                        </p:tav>
                                        <p:tav tm="100000">
                                          <p:val>
                                            <p:strVal val="#ppt_x"/>
                                          </p:val>
                                        </p:tav>
                                      </p:tavLst>
                                    </p:anim>
                                    <p:anim calcmode="lin" valueType="num">
                                      <p:cBhvr additive="base">
                                        <p:cTn id="72" dur="500" fill="hold"/>
                                        <p:tgtEl>
                                          <p:spTgt spid="10"/>
                                        </p:tgtEl>
                                        <p:attrNameLst>
                                          <p:attrName>ppt_y</p:attrName>
                                        </p:attrNameLst>
                                      </p:cBhvr>
                                      <p:tavLst>
                                        <p:tav tm="0">
                                          <p:val>
                                            <p:strVal val="1+#ppt_h/2"/>
                                          </p:val>
                                        </p:tav>
                                        <p:tav tm="100000">
                                          <p:val>
                                            <p:strVal val="#ppt_y"/>
                                          </p:val>
                                        </p:tav>
                                      </p:tavLst>
                                    </p:anim>
                                  </p:childTnLst>
                                </p:cTn>
                              </p:par>
                              <p:par>
                                <p:cTn id="73" presetID="2" presetClass="entr" presetSubtype="4" fill="hold" nodeType="withEffect">
                                  <p:stCondLst>
                                    <p:cond delay="0"/>
                                  </p:stCondLst>
                                  <p:childTnLst>
                                    <p:set>
                                      <p:cBhvr>
                                        <p:cTn id="74" dur="1" fill="hold">
                                          <p:stCondLst>
                                            <p:cond delay="0"/>
                                          </p:stCondLst>
                                        </p:cTn>
                                        <p:tgtEl>
                                          <p:spTgt spid="36"/>
                                        </p:tgtEl>
                                        <p:attrNameLst>
                                          <p:attrName>style.visibility</p:attrName>
                                        </p:attrNameLst>
                                      </p:cBhvr>
                                      <p:to>
                                        <p:strVal val="visible"/>
                                      </p:to>
                                    </p:set>
                                    <p:anim calcmode="lin" valueType="num">
                                      <p:cBhvr additive="base">
                                        <p:cTn id="75" dur="500" fill="hold"/>
                                        <p:tgtEl>
                                          <p:spTgt spid="36"/>
                                        </p:tgtEl>
                                        <p:attrNameLst>
                                          <p:attrName>ppt_x</p:attrName>
                                        </p:attrNameLst>
                                      </p:cBhvr>
                                      <p:tavLst>
                                        <p:tav tm="0">
                                          <p:val>
                                            <p:strVal val="#ppt_x"/>
                                          </p:val>
                                        </p:tav>
                                        <p:tav tm="100000">
                                          <p:val>
                                            <p:strVal val="#ppt_x"/>
                                          </p:val>
                                        </p:tav>
                                      </p:tavLst>
                                    </p:anim>
                                    <p:anim calcmode="lin" valueType="num">
                                      <p:cBhvr additive="base">
                                        <p:cTn id="76" dur="500" fill="hold"/>
                                        <p:tgtEl>
                                          <p:spTgt spid="36"/>
                                        </p:tgtEl>
                                        <p:attrNameLst>
                                          <p:attrName>ppt_y</p:attrName>
                                        </p:attrNameLst>
                                      </p:cBhvr>
                                      <p:tavLst>
                                        <p:tav tm="0">
                                          <p:val>
                                            <p:strVal val="1+#ppt_h/2"/>
                                          </p:val>
                                        </p:tav>
                                        <p:tav tm="100000">
                                          <p:val>
                                            <p:strVal val="#ppt_y"/>
                                          </p:val>
                                        </p:tav>
                                      </p:tavLst>
                                    </p:anim>
                                  </p:childTnLst>
                                </p:cTn>
                              </p:par>
                              <p:par>
                                <p:cTn id="77" presetID="2" presetClass="entr" presetSubtype="4" fill="hold" nodeType="withEffect">
                                  <p:stCondLst>
                                    <p:cond delay="0"/>
                                  </p:stCondLst>
                                  <p:childTnLst>
                                    <p:set>
                                      <p:cBhvr>
                                        <p:cTn id="78" dur="1" fill="hold">
                                          <p:stCondLst>
                                            <p:cond delay="0"/>
                                          </p:stCondLst>
                                        </p:cTn>
                                        <p:tgtEl>
                                          <p:spTgt spid="23"/>
                                        </p:tgtEl>
                                        <p:attrNameLst>
                                          <p:attrName>style.visibility</p:attrName>
                                        </p:attrNameLst>
                                      </p:cBhvr>
                                      <p:to>
                                        <p:strVal val="visible"/>
                                      </p:to>
                                    </p:set>
                                    <p:anim calcmode="lin" valueType="num">
                                      <p:cBhvr additive="base">
                                        <p:cTn id="79" dur="500" fill="hold"/>
                                        <p:tgtEl>
                                          <p:spTgt spid="23"/>
                                        </p:tgtEl>
                                        <p:attrNameLst>
                                          <p:attrName>ppt_x</p:attrName>
                                        </p:attrNameLst>
                                      </p:cBhvr>
                                      <p:tavLst>
                                        <p:tav tm="0">
                                          <p:val>
                                            <p:strVal val="#ppt_x"/>
                                          </p:val>
                                        </p:tav>
                                        <p:tav tm="100000">
                                          <p:val>
                                            <p:strVal val="#ppt_x"/>
                                          </p:val>
                                        </p:tav>
                                      </p:tavLst>
                                    </p:anim>
                                    <p:anim calcmode="lin" valueType="num">
                                      <p:cBhvr additive="base">
                                        <p:cTn id="80" dur="500" fill="hold"/>
                                        <p:tgtEl>
                                          <p:spTgt spid="23"/>
                                        </p:tgtEl>
                                        <p:attrNameLst>
                                          <p:attrName>ppt_y</p:attrName>
                                        </p:attrNameLst>
                                      </p:cBhvr>
                                      <p:tavLst>
                                        <p:tav tm="0">
                                          <p:val>
                                            <p:strVal val="1+#ppt_h/2"/>
                                          </p:val>
                                        </p:tav>
                                        <p:tav tm="100000">
                                          <p:val>
                                            <p:strVal val="#ppt_y"/>
                                          </p:val>
                                        </p:tav>
                                      </p:tavLst>
                                    </p:anim>
                                  </p:childTnLst>
                                </p:cTn>
                              </p:par>
                              <p:par>
                                <p:cTn id="81" presetID="2" presetClass="entr" presetSubtype="4" fill="hold" nodeType="withEffect">
                                  <p:stCondLst>
                                    <p:cond delay="0"/>
                                  </p:stCondLst>
                                  <p:childTnLst>
                                    <p:set>
                                      <p:cBhvr>
                                        <p:cTn id="82" dur="1" fill="hold">
                                          <p:stCondLst>
                                            <p:cond delay="0"/>
                                          </p:stCondLst>
                                        </p:cTn>
                                        <p:tgtEl>
                                          <p:spTgt spid="28"/>
                                        </p:tgtEl>
                                        <p:attrNameLst>
                                          <p:attrName>style.visibility</p:attrName>
                                        </p:attrNameLst>
                                      </p:cBhvr>
                                      <p:to>
                                        <p:strVal val="visible"/>
                                      </p:to>
                                    </p:set>
                                    <p:anim calcmode="lin" valueType="num">
                                      <p:cBhvr additive="base">
                                        <p:cTn id="83" dur="500" fill="hold"/>
                                        <p:tgtEl>
                                          <p:spTgt spid="28"/>
                                        </p:tgtEl>
                                        <p:attrNameLst>
                                          <p:attrName>ppt_x</p:attrName>
                                        </p:attrNameLst>
                                      </p:cBhvr>
                                      <p:tavLst>
                                        <p:tav tm="0">
                                          <p:val>
                                            <p:strVal val="#ppt_x"/>
                                          </p:val>
                                        </p:tav>
                                        <p:tav tm="100000">
                                          <p:val>
                                            <p:strVal val="#ppt_x"/>
                                          </p:val>
                                        </p:tav>
                                      </p:tavLst>
                                    </p:anim>
                                    <p:anim calcmode="lin" valueType="num">
                                      <p:cBhvr additive="base">
                                        <p:cTn id="84" dur="500" fill="hold"/>
                                        <p:tgtEl>
                                          <p:spTgt spid="28"/>
                                        </p:tgtEl>
                                        <p:attrNameLst>
                                          <p:attrName>ppt_y</p:attrName>
                                        </p:attrNameLst>
                                      </p:cBhvr>
                                      <p:tavLst>
                                        <p:tav tm="0">
                                          <p:val>
                                            <p:strVal val="1+#ppt_h/2"/>
                                          </p:val>
                                        </p:tav>
                                        <p:tav tm="100000">
                                          <p:val>
                                            <p:strVal val="#ppt_y"/>
                                          </p:val>
                                        </p:tav>
                                      </p:tavLst>
                                    </p:anim>
                                  </p:childTnLst>
                                </p:cTn>
                              </p:par>
                              <p:par>
                                <p:cTn id="85" presetID="2" presetClass="entr" presetSubtype="4" fill="hold" nodeType="withEffect">
                                  <p:stCondLst>
                                    <p:cond delay="0"/>
                                  </p:stCondLst>
                                  <p:childTnLst>
                                    <p:set>
                                      <p:cBhvr>
                                        <p:cTn id="86" dur="1" fill="hold">
                                          <p:stCondLst>
                                            <p:cond delay="0"/>
                                          </p:stCondLst>
                                        </p:cTn>
                                        <p:tgtEl>
                                          <p:spTgt spid="27"/>
                                        </p:tgtEl>
                                        <p:attrNameLst>
                                          <p:attrName>style.visibility</p:attrName>
                                        </p:attrNameLst>
                                      </p:cBhvr>
                                      <p:to>
                                        <p:strVal val="visible"/>
                                      </p:to>
                                    </p:set>
                                    <p:anim calcmode="lin" valueType="num">
                                      <p:cBhvr additive="base">
                                        <p:cTn id="87" dur="500" fill="hold"/>
                                        <p:tgtEl>
                                          <p:spTgt spid="27"/>
                                        </p:tgtEl>
                                        <p:attrNameLst>
                                          <p:attrName>ppt_x</p:attrName>
                                        </p:attrNameLst>
                                      </p:cBhvr>
                                      <p:tavLst>
                                        <p:tav tm="0">
                                          <p:val>
                                            <p:strVal val="#ppt_x"/>
                                          </p:val>
                                        </p:tav>
                                        <p:tav tm="100000">
                                          <p:val>
                                            <p:strVal val="#ppt_x"/>
                                          </p:val>
                                        </p:tav>
                                      </p:tavLst>
                                    </p:anim>
                                    <p:anim calcmode="lin" valueType="num">
                                      <p:cBhvr additive="base">
                                        <p:cTn id="88" dur="500" fill="hold"/>
                                        <p:tgtEl>
                                          <p:spTgt spid="27"/>
                                        </p:tgtEl>
                                        <p:attrNameLst>
                                          <p:attrName>ppt_y</p:attrName>
                                        </p:attrNameLst>
                                      </p:cBhvr>
                                      <p:tavLst>
                                        <p:tav tm="0">
                                          <p:val>
                                            <p:strVal val="1+#ppt_h/2"/>
                                          </p:val>
                                        </p:tav>
                                        <p:tav tm="100000">
                                          <p:val>
                                            <p:strVal val="#ppt_y"/>
                                          </p:val>
                                        </p:tav>
                                      </p:tavLst>
                                    </p:anim>
                                  </p:childTnLst>
                                </p:cTn>
                              </p:par>
                              <p:par>
                                <p:cTn id="89" presetID="2" presetClass="entr" presetSubtype="4" fill="hold" nodeType="withEffect">
                                  <p:stCondLst>
                                    <p:cond delay="0"/>
                                  </p:stCondLst>
                                  <p:childTnLst>
                                    <p:set>
                                      <p:cBhvr>
                                        <p:cTn id="90" dur="1" fill="hold">
                                          <p:stCondLst>
                                            <p:cond delay="0"/>
                                          </p:stCondLst>
                                        </p:cTn>
                                        <p:tgtEl>
                                          <p:spTgt spid="41"/>
                                        </p:tgtEl>
                                        <p:attrNameLst>
                                          <p:attrName>style.visibility</p:attrName>
                                        </p:attrNameLst>
                                      </p:cBhvr>
                                      <p:to>
                                        <p:strVal val="visible"/>
                                      </p:to>
                                    </p:set>
                                    <p:anim calcmode="lin" valueType="num">
                                      <p:cBhvr additive="base">
                                        <p:cTn id="91" dur="500" fill="hold"/>
                                        <p:tgtEl>
                                          <p:spTgt spid="41"/>
                                        </p:tgtEl>
                                        <p:attrNameLst>
                                          <p:attrName>ppt_x</p:attrName>
                                        </p:attrNameLst>
                                      </p:cBhvr>
                                      <p:tavLst>
                                        <p:tav tm="0">
                                          <p:val>
                                            <p:strVal val="#ppt_x"/>
                                          </p:val>
                                        </p:tav>
                                        <p:tav tm="100000">
                                          <p:val>
                                            <p:strVal val="#ppt_x"/>
                                          </p:val>
                                        </p:tav>
                                      </p:tavLst>
                                    </p:anim>
                                    <p:anim calcmode="lin" valueType="num">
                                      <p:cBhvr additive="base">
                                        <p:cTn id="92" dur="500" fill="hold"/>
                                        <p:tgtEl>
                                          <p:spTgt spid="41"/>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9"/>
                                        </p:tgtEl>
                                        <p:attrNameLst>
                                          <p:attrName>style.visibility</p:attrName>
                                        </p:attrNameLst>
                                      </p:cBhvr>
                                      <p:to>
                                        <p:strVal val="visible"/>
                                      </p:to>
                                    </p:set>
                                    <p:anim calcmode="lin" valueType="num">
                                      <p:cBhvr additive="base">
                                        <p:cTn id="95" dur="500" fill="hold"/>
                                        <p:tgtEl>
                                          <p:spTgt spid="9"/>
                                        </p:tgtEl>
                                        <p:attrNameLst>
                                          <p:attrName>ppt_x</p:attrName>
                                        </p:attrNameLst>
                                      </p:cBhvr>
                                      <p:tavLst>
                                        <p:tav tm="0">
                                          <p:val>
                                            <p:strVal val="#ppt_x"/>
                                          </p:val>
                                        </p:tav>
                                        <p:tav tm="100000">
                                          <p:val>
                                            <p:strVal val="#ppt_x"/>
                                          </p:val>
                                        </p:tav>
                                      </p:tavLst>
                                    </p:anim>
                                    <p:anim calcmode="lin" valueType="num">
                                      <p:cBhvr additive="base">
                                        <p:cTn id="96" dur="500" fill="hold"/>
                                        <p:tgtEl>
                                          <p:spTgt spid="9"/>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8"/>
                                        </p:tgtEl>
                                        <p:attrNameLst>
                                          <p:attrName>style.visibility</p:attrName>
                                        </p:attrNameLst>
                                      </p:cBhvr>
                                      <p:to>
                                        <p:strVal val="visible"/>
                                      </p:to>
                                    </p:set>
                                    <p:anim calcmode="lin" valueType="num">
                                      <p:cBhvr additive="base">
                                        <p:cTn id="99" dur="500" fill="hold"/>
                                        <p:tgtEl>
                                          <p:spTgt spid="8"/>
                                        </p:tgtEl>
                                        <p:attrNameLst>
                                          <p:attrName>ppt_x</p:attrName>
                                        </p:attrNameLst>
                                      </p:cBhvr>
                                      <p:tavLst>
                                        <p:tav tm="0">
                                          <p:val>
                                            <p:strVal val="#ppt_x"/>
                                          </p:val>
                                        </p:tav>
                                        <p:tav tm="100000">
                                          <p:val>
                                            <p:strVal val="#ppt_x"/>
                                          </p:val>
                                        </p:tav>
                                      </p:tavLst>
                                    </p:anim>
                                    <p:anim calcmode="lin" valueType="num">
                                      <p:cBhvr additive="base">
                                        <p:cTn id="100" dur="500" fill="hold"/>
                                        <p:tgtEl>
                                          <p:spTgt spid="8"/>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2"/>
                                        </p:tgtEl>
                                        <p:attrNameLst>
                                          <p:attrName>style.visibility</p:attrName>
                                        </p:attrNameLst>
                                      </p:cBhvr>
                                      <p:to>
                                        <p:strVal val="visible"/>
                                      </p:to>
                                    </p:set>
                                    <p:anim calcmode="lin" valueType="num">
                                      <p:cBhvr additive="base">
                                        <p:cTn id="103" dur="500" fill="hold"/>
                                        <p:tgtEl>
                                          <p:spTgt spid="12"/>
                                        </p:tgtEl>
                                        <p:attrNameLst>
                                          <p:attrName>ppt_x</p:attrName>
                                        </p:attrNameLst>
                                      </p:cBhvr>
                                      <p:tavLst>
                                        <p:tav tm="0">
                                          <p:val>
                                            <p:strVal val="#ppt_x"/>
                                          </p:val>
                                        </p:tav>
                                        <p:tav tm="100000">
                                          <p:val>
                                            <p:strVal val="#ppt_x"/>
                                          </p:val>
                                        </p:tav>
                                      </p:tavLst>
                                    </p:anim>
                                    <p:anim calcmode="lin" valueType="num">
                                      <p:cBhvr additive="base">
                                        <p:cTn id="104" dur="500" fill="hold"/>
                                        <p:tgtEl>
                                          <p:spTgt spid="12"/>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4"/>
                                        </p:tgtEl>
                                        <p:attrNameLst>
                                          <p:attrName>style.visibility</p:attrName>
                                        </p:attrNameLst>
                                      </p:cBhvr>
                                      <p:to>
                                        <p:strVal val="visible"/>
                                      </p:to>
                                    </p:set>
                                    <p:anim calcmode="lin" valueType="num">
                                      <p:cBhvr additive="base">
                                        <p:cTn id="107" dur="500" fill="hold"/>
                                        <p:tgtEl>
                                          <p:spTgt spid="14"/>
                                        </p:tgtEl>
                                        <p:attrNameLst>
                                          <p:attrName>ppt_x</p:attrName>
                                        </p:attrNameLst>
                                      </p:cBhvr>
                                      <p:tavLst>
                                        <p:tav tm="0">
                                          <p:val>
                                            <p:strVal val="#ppt_x"/>
                                          </p:val>
                                        </p:tav>
                                        <p:tav tm="100000">
                                          <p:val>
                                            <p:strVal val="#ppt_x"/>
                                          </p:val>
                                        </p:tav>
                                      </p:tavLst>
                                    </p:anim>
                                    <p:anim calcmode="lin" valueType="num">
                                      <p:cBhvr additive="base">
                                        <p:cTn id="10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2" presetClass="entr" presetSubtype="4" fill="hold" grpId="0" nodeType="clickEffect">
                                  <p:stCondLst>
                                    <p:cond delay="0"/>
                                  </p:stCondLst>
                                  <p:childTnLst>
                                    <p:set>
                                      <p:cBhvr>
                                        <p:cTn id="112" dur="1" fill="hold">
                                          <p:stCondLst>
                                            <p:cond delay="0"/>
                                          </p:stCondLst>
                                        </p:cTn>
                                        <p:tgtEl>
                                          <p:spTgt spid="59"/>
                                        </p:tgtEl>
                                        <p:attrNameLst>
                                          <p:attrName>style.visibility</p:attrName>
                                        </p:attrNameLst>
                                      </p:cBhvr>
                                      <p:to>
                                        <p:strVal val="visible"/>
                                      </p:to>
                                    </p:set>
                                    <p:anim calcmode="lin" valueType="num">
                                      <p:cBhvr additive="base">
                                        <p:cTn id="113" dur="500" fill="hold"/>
                                        <p:tgtEl>
                                          <p:spTgt spid="59"/>
                                        </p:tgtEl>
                                        <p:attrNameLst>
                                          <p:attrName>ppt_x</p:attrName>
                                        </p:attrNameLst>
                                      </p:cBhvr>
                                      <p:tavLst>
                                        <p:tav tm="0">
                                          <p:val>
                                            <p:strVal val="#ppt_x"/>
                                          </p:val>
                                        </p:tav>
                                        <p:tav tm="100000">
                                          <p:val>
                                            <p:strVal val="#ppt_x"/>
                                          </p:val>
                                        </p:tav>
                                      </p:tavLst>
                                    </p:anim>
                                    <p:anim calcmode="lin" valueType="num">
                                      <p:cBhvr additive="base">
                                        <p:cTn id="114" dur="500" fill="hold"/>
                                        <p:tgtEl>
                                          <p:spTgt spid="5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44" grpId="0" animBg="1"/>
      <p:bldP spid="45" grpId="0" animBg="1"/>
      <p:bldP spid="46" grpId="0" animBg="1"/>
      <p:bldP spid="50" grpId="0" animBg="1"/>
      <p:bldP spid="58" grpId="0" animBg="1"/>
      <p:bldP spid="59" grpId="0"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ΔΕΝΔΡΟ Ή ΓΡΑΦΟΣ</a:t>
            </a:r>
            <a:endParaRPr lang="el-GR" dirty="0">
              <a:solidFill>
                <a:srgbClr val="FF0000"/>
              </a:solidFill>
            </a:endParaRPr>
          </a:p>
        </p:txBody>
      </p:sp>
      <p:grpSp>
        <p:nvGrpSpPr>
          <p:cNvPr id="61" name="60 - Ομάδα"/>
          <p:cNvGrpSpPr/>
          <p:nvPr/>
        </p:nvGrpSpPr>
        <p:grpSpPr>
          <a:xfrm>
            <a:off x="642910" y="1785926"/>
            <a:ext cx="1785950" cy="1000132"/>
            <a:chOff x="714348" y="2071678"/>
            <a:chExt cx="1785950" cy="1000132"/>
          </a:xfrm>
        </p:grpSpPr>
        <p:sp>
          <p:nvSpPr>
            <p:cNvPr id="4" name="3 - Έλλειψη"/>
            <p:cNvSpPr/>
            <p:nvPr/>
          </p:nvSpPr>
          <p:spPr>
            <a:xfrm>
              <a:off x="1428728" y="207167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400" dirty="0">
                <a:solidFill>
                  <a:schemeClr val="tx1"/>
                </a:solidFill>
              </a:endParaRPr>
            </a:p>
          </p:txBody>
        </p:sp>
        <p:sp>
          <p:nvSpPr>
            <p:cNvPr id="6" name="5 - Έλλειψη"/>
            <p:cNvSpPr/>
            <p:nvPr/>
          </p:nvSpPr>
          <p:spPr>
            <a:xfrm>
              <a:off x="714348" y="2571744"/>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400" dirty="0">
                <a:solidFill>
                  <a:schemeClr val="tx1"/>
                </a:solidFill>
              </a:endParaRPr>
            </a:p>
          </p:txBody>
        </p:sp>
        <p:sp>
          <p:nvSpPr>
            <p:cNvPr id="7" name="6 - Έλλειψη"/>
            <p:cNvSpPr/>
            <p:nvPr/>
          </p:nvSpPr>
          <p:spPr>
            <a:xfrm>
              <a:off x="1928794" y="2643182"/>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400" dirty="0">
                <a:solidFill>
                  <a:schemeClr val="tx1"/>
                </a:solidFill>
              </a:endParaRPr>
            </a:p>
          </p:txBody>
        </p:sp>
        <p:cxnSp>
          <p:nvCxnSpPr>
            <p:cNvPr id="19" name="18 - Ευθύγραμμο βέλος σύνδεσης"/>
            <p:cNvCxnSpPr>
              <a:stCxn id="4" idx="3"/>
              <a:endCxn id="6" idx="7"/>
            </p:cNvCxnSpPr>
            <p:nvPr/>
          </p:nvCxnSpPr>
          <p:spPr>
            <a:xfrm rot="5400000">
              <a:off x="1258800" y="2380892"/>
              <a:ext cx="196980" cy="3102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59" name="58 - Ομάδα"/>
          <p:cNvGrpSpPr/>
          <p:nvPr/>
        </p:nvGrpSpPr>
        <p:grpSpPr>
          <a:xfrm>
            <a:off x="3214678" y="1785926"/>
            <a:ext cx="1643074" cy="1071570"/>
            <a:chOff x="3214678" y="2000240"/>
            <a:chExt cx="1643074" cy="1071570"/>
          </a:xfrm>
        </p:grpSpPr>
        <p:sp>
          <p:nvSpPr>
            <p:cNvPr id="5" name="4 - Έλλειψη"/>
            <p:cNvSpPr/>
            <p:nvPr/>
          </p:nvSpPr>
          <p:spPr>
            <a:xfrm>
              <a:off x="3857620" y="2000240"/>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400" dirty="0">
                <a:solidFill>
                  <a:schemeClr val="tx1"/>
                </a:solidFill>
              </a:endParaRPr>
            </a:p>
          </p:txBody>
        </p:sp>
        <p:sp>
          <p:nvSpPr>
            <p:cNvPr id="8" name="7 - Έλλειψη"/>
            <p:cNvSpPr/>
            <p:nvPr/>
          </p:nvSpPr>
          <p:spPr>
            <a:xfrm>
              <a:off x="4286248" y="2643182"/>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400" dirty="0">
                <a:solidFill>
                  <a:schemeClr val="tx1"/>
                </a:solidFill>
              </a:endParaRPr>
            </a:p>
          </p:txBody>
        </p:sp>
        <p:sp>
          <p:nvSpPr>
            <p:cNvPr id="9" name="8 - Έλλειψη"/>
            <p:cNvSpPr/>
            <p:nvPr/>
          </p:nvSpPr>
          <p:spPr>
            <a:xfrm>
              <a:off x="3214678" y="2643182"/>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400" dirty="0">
                <a:solidFill>
                  <a:schemeClr val="tx1"/>
                </a:solidFill>
              </a:endParaRPr>
            </a:p>
          </p:txBody>
        </p:sp>
        <p:cxnSp>
          <p:nvCxnSpPr>
            <p:cNvPr id="21" name="20 - Ευθύγραμμο βέλος σύνδεσης"/>
            <p:cNvCxnSpPr>
              <a:stCxn id="5" idx="3"/>
            </p:cNvCxnSpPr>
            <p:nvPr/>
          </p:nvCxnSpPr>
          <p:spPr>
            <a:xfrm rot="5400000">
              <a:off x="3626717" y="2311249"/>
              <a:ext cx="259751" cy="3694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22 - Ευθύγραμμο βέλος σύνδεσης"/>
            <p:cNvCxnSpPr>
              <a:stCxn id="9" idx="6"/>
              <a:endCxn id="8" idx="2"/>
            </p:cNvCxnSpPr>
            <p:nvPr/>
          </p:nvCxnSpPr>
          <p:spPr>
            <a:xfrm>
              <a:off x="3786182" y="2857496"/>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25 - Ευθύγραμμο βέλος σύνδεσης"/>
            <p:cNvCxnSpPr>
              <a:stCxn id="5" idx="5"/>
              <a:endCxn id="8" idx="0"/>
            </p:cNvCxnSpPr>
            <p:nvPr/>
          </p:nvCxnSpPr>
          <p:spPr>
            <a:xfrm rot="16200000" flipH="1">
              <a:off x="4320172" y="2391353"/>
              <a:ext cx="277085" cy="2265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60" name="59 - Ομάδα"/>
          <p:cNvGrpSpPr/>
          <p:nvPr/>
        </p:nvGrpSpPr>
        <p:grpSpPr>
          <a:xfrm>
            <a:off x="6286512" y="1643050"/>
            <a:ext cx="1714512" cy="1714512"/>
            <a:chOff x="5572132" y="2071678"/>
            <a:chExt cx="1714512" cy="1714512"/>
          </a:xfrm>
        </p:grpSpPr>
        <p:sp>
          <p:nvSpPr>
            <p:cNvPr id="10" name="9 - Έλλειψη"/>
            <p:cNvSpPr/>
            <p:nvPr/>
          </p:nvSpPr>
          <p:spPr>
            <a:xfrm>
              <a:off x="6215074" y="3357562"/>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400" dirty="0">
                <a:solidFill>
                  <a:schemeClr val="tx1"/>
                </a:solidFill>
              </a:endParaRPr>
            </a:p>
          </p:txBody>
        </p:sp>
        <p:sp>
          <p:nvSpPr>
            <p:cNvPr id="11" name="10 - Έλλειψη"/>
            <p:cNvSpPr/>
            <p:nvPr/>
          </p:nvSpPr>
          <p:spPr>
            <a:xfrm>
              <a:off x="6715140" y="278605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400" dirty="0">
                <a:solidFill>
                  <a:schemeClr val="tx1"/>
                </a:solidFill>
              </a:endParaRPr>
            </a:p>
          </p:txBody>
        </p:sp>
        <p:sp>
          <p:nvSpPr>
            <p:cNvPr id="12" name="11 - Έλλειψη"/>
            <p:cNvSpPr/>
            <p:nvPr/>
          </p:nvSpPr>
          <p:spPr>
            <a:xfrm>
              <a:off x="5572132" y="2714620"/>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400" dirty="0">
                <a:solidFill>
                  <a:schemeClr val="tx1"/>
                </a:solidFill>
              </a:endParaRPr>
            </a:p>
          </p:txBody>
        </p:sp>
        <p:sp>
          <p:nvSpPr>
            <p:cNvPr id="13" name="12 - Έλλειψη"/>
            <p:cNvSpPr/>
            <p:nvPr/>
          </p:nvSpPr>
          <p:spPr>
            <a:xfrm>
              <a:off x="6143636" y="207167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400" dirty="0">
                <a:solidFill>
                  <a:schemeClr val="tx1"/>
                </a:solidFill>
              </a:endParaRPr>
            </a:p>
          </p:txBody>
        </p:sp>
        <p:cxnSp>
          <p:nvCxnSpPr>
            <p:cNvPr id="29" name="28 - Ευθύγραμμο βέλος σύνδεσης"/>
            <p:cNvCxnSpPr>
              <a:stCxn id="10" idx="7"/>
              <a:endCxn id="11" idx="3"/>
            </p:cNvCxnSpPr>
            <p:nvPr/>
          </p:nvCxnSpPr>
          <p:spPr>
            <a:xfrm rot="5400000" flipH="1" flipV="1">
              <a:off x="6616650" y="3238148"/>
              <a:ext cx="268418" cy="959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29 - Ευθύγραμμο βέλος σύνδεσης"/>
            <p:cNvCxnSpPr>
              <a:stCxn id="12" idx="5"/>
              <a:endCxn id="10" idx="1"/>
            </p:cNvCxnSpPr>
            <p:nvPr/>
          </p:nvCxnSpPr>
          <p:spPr>
            <a:xfrm rot="16200000" flipH="1">
              <a:off x="6009427" y="3130991"/>
              <a:ext cx="339856" cy="2388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30 - Ευθύγραμμο βέλος σύνδεσης"/>
            <p:cNvCxnSpPr>
              <a:stCxn id="11" idx="0"/>
              <a:endCxn id="13" idx="5"/>
            </p:cNvCxnSpPr>
            <p:nvPr/>
          </p:nvCxnSpPr>
          <p:spPr>
            <a:xfrm rot="16200000" flipV="1">
              <a:off x="6641908" y="2427073"/>
              <a:ext cx="348523" cy="3694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31 - Ευθύγραμμο βέλος σύνδεσης"/>
            <p:cNvCxnSpPr>
              <a:stCxn id="13" idx="3"/>
            </p:cNvCxnSpPr>
            <p:nvPr/>
          </p:nvCxnSpPr>
          <p:spPr>
            <a:xfrm rot="5400000">
              <a:off x="5948452" y="2418406"/>
              <a:ext cx="259751" cy="2980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53" name="52 - TextBox"/>
          <p:cNvSpPr txBox="1"/>
          <p:nvPr/>
        </p:nvSpPr>
        <p:spPr>
          <a:xfrm>
            <a:off x="714348" y="3500438"/>
            <a:ext cx="1643074" cy="369332"/>
          </a:xfrm>
          <a:prstGeom prst="rect">
            <a:avLst/>
          </a:prstGeom>
          <a:noFill/>
        </p:spPr>
        <p:txBody>
          <a:bodyPr wrap="square" rtlCol="0">
            <a:spAutoFit/>
          </a:bodyPr>
          <a:lstStyle/>
          <a:p>
            <a:r>
              <a:rPr lang="el-GR" dirty="0" smtClean="0"/>
              <a:t>ΓΡΑΦΟΣ</a:t>
            </a:r>
            <a:endParaRPr lang="el-GR" dirty="0"/>
          </a:p>
        </p:txBody>
      </p:sp>
      <p:sp>
        <p:nvSpPr>
          <p:cNvPr id="54" name="53 - TextBox"/>
          <p:cNvSpPr txBox="1"/>
          <p:nvPr/>
        </p:nvSpPr>
        <p:spPr>
          <a:xfrm>
            <a:off x="7000892" y="3857628"/>
            <a:ext cx="1643074" cy="369332"/>
          </a:xfrm>
          <a:prstGeom prst="rect">
            <a:avLst/>
          </a:prstGeom>
          <a:noFill/>
        </p:spPr>
        <p:txBody>
          <a:bodyPr wrap="square" rtlCol="0">
            <a:spAutoFit/>
          </a:bodyPr>
          <a:lstStyle/>
          <a:p>
            <a:r>
              <a:rPr lang="el-GR" dirty="0" smtClean="0"/>
              <a:t>ΓΡΑΦΟΣ</a:t>
            </a:r>
            <a:endParaRPr lang="el-GR" dirty="0"/>
          </a:p>
        </p:txBody>
      </p:sp>
      <p:sp>
        <p:nvSpPr>
          <p:cNvPr id="55" name="54 - TextBox"/>
          <p:cNvSpPr txBox="1"/>
          <p:nvPr/>
        </p:nvSpPr>
        <p:spPr>
          <a:xfrm>
            <a:off x="3357554" y="3571876"/>
            <a:ext cx="1643074" cy="369332"/>
          </a:xfrm>
          <a:prstGeom prst="rect">
            <a:avLst/>
          </a:prstGeom>
          <a:noFill/>
        </p:spPr>
        <p:txBody>
          <a:bodyPr wrap="square" rtlCol="0">
            <a:spAutoFit/>
          </a:bodyPr>
          <a:lstStyle/>
          <a:p>
            <a:r>
              <a:rPr lang="el-GR" dirty="0" smtClean="0"/>
              <a:t>ΓΡΑΦΟΣ</a:t>
            </a:r>
            <a:endParaRPr lang="el-GR" dirty="0"/>
          </a:p>
        </p:txBody>
      </p:sp>
      <p:grpSp>
        <p:nvGrpSpPr>
          <p:cNvPr id="58" name="57 - Ομάδα"/>
          <p:cNvGrpSpPr/>
          <p:nvPr/>
        </p:nvGrpSpPr>
        <p:grpSpPr>
          <a:xfrm>
            <a:off x="4143372" y="4500570"/>
            <a:ext cx="2286016" cy="1214446"/>
            <a:chOff x="4143372" y="4500570"/>
            <a:chExt cx="2286016" cy="1214446"/>
          </a:xfrm>
        </p:grpSpPr>
        <p:sp>
          <p:nvSpPr>
            <p:cNvPr id="14" name="13 - Έλλειψη"/>
            <p:cNvSpPr/>
            <p:nvPr/>
          </p:nvSpPr>
          <p:spPr>
            <a:xfrm>
              <a:off x="4714876" y="4500570"/>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400" dirty="0">
                <a:solidFill>
                  <a:schemeClr val="tx1"/>
                </a:solidFill>
              </a:endParaRPr>
            </a:p>
          </p:txBody>
        </p:sp>
        <p:sp>
          <p:nvSpPr>
            <p:cNvPr id="15" name="14 - Έλλειψη"/>
            <p:cNvSpPr/>
            <p:nvPr/>
          </p:nvSpPr>
          <p:spPr>
            <a:xfrm>
              <a:off x="5857884" y="4500570"/>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400" dirty="0">
                <a:solidFill>
                  <a:schemeClr val="tx1"/>
                </a:solidFill>
              </a:endParaRPr>
            </a:p>
          </p:txBody>
        </p:sp>
        <p:sp>
          <p:nvSpPr>
            <p:cNvPr id="16" name="15 - Έλλειψη"/>
            <p:cNvSpPr/>
            <p:nvPr/>
          </p:nvSpPr>
          <p:spPr>
            <a:xfrm>
              <a:off x="4143372" y="5214950"/>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400" dirty="0">
                <a:solidFill>
                  <a:schemeClr val="tx1"/>
                </a:solidFill>
              </a:endParaRPr>
            </a:p>
          </p:txBody>
        </p:sp>
        <p:sp>
          <p:nvSpPr>
            <p:cNvPr id="17" name="16 - Έλλειψη"/>
            <p:cNvSpPr/>
            <p:nvPr/>
          </p:nvSpPr>
          <p:spPr>
            <a:xfrm>
              <a:off x="5429256" y="528638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400" dirty="0">
                <a:solidFill>
                  <a:schemeClr val="tx1"/>
                </a:solidFill>
              </a:endParaRPr>
            </a:p>
          </p:txBody>
        </p:sp>
        <p:cxnSp>
          <p:nvCxnSpPr>
            <p:cNvPr id="45" name="44 - Ευθύγραμμο βέλος σύνδεσης"/>
            <p:cNvCxnSpPr>
              <a:endCxn id="17" idx="7"/>
            </p:cNvCxnSpPr>
            <p:nvPr/>
          </p:nvCxnSpPr>
          <p:spPr>
            <a:xfrm rot="5400000">
              <a:off x="5796909" y="5049355"/>
              <a:ext cx="419961" cy="1796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45 - Ευθύγραμμο βέλος σύνδεσης"/>
            <p:cNvCxnSpPr>
              <a:stCxn id="14" idx="6"/>
              <a:endCxn id="17" idx="0"/>
            </p:cNvCxnSpPr>
            <p:nvPr/>
          </p:nvCxnSpPr>
          <p:spPr>
            <a:xfrm>
              <a:off x="5286380" y="4714884"/>
              <a:ext cx="428628"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46 - Ευθύγραμμο βέλος σύνδεσης"/>
            <p:cNvCxnSpPr>
              <a:stCxn id="14" idx="3"/>
            </p:cNvCxnSpPr>
            <p:nvPr/>
          </p:nvCxnSpPr>
          <p:spPr>
            <a:xfrm rot="5400000">
              <a:off x="4511025" y="4927403"/>
              <a:ext cx="348523" cy="2265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56" name="55 - TextBox"/>
          <p:cNvSpPr txBox="1"/>
          <p:nvPr/>
        </p:nvSpPr>
        <p:spPr>
          <a:xfrm>
            <a:off x="4429124" y="6072206"/>
            <a:ext cx="1643074" cy="369332"/>
          </a:xfrm>
          <a:prstGeom prst="rect">
            <a:avLst/>
          </a:prstGeom>
          <a:noFill/>
        </p:spPr>
        <p:txBody>
          <a:bodyPr wrap="square" rtlCol="0">
            <a:spAutoFit/>
          </a:bodyPr>
          <a:lstStyle/>
          <a:p>
            <a:r>
              <a:rPr lang="el-GR" dirty="0" smtClean="0"/>
              <a:t>ΓΡΑΦΟΣ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
                                        </p:tgtEl>
                                        <p:attrNameLst>
                                          <p:attrName>style.visibility</p:attrName>
                                        </p:attrNameLst>
                                      </p:cBhvr>
                                      <p:to>
                                        <p:strVal val="visible"/>
                                      </p:to>
                                    </p:set>
                                    <p:anim calcmode="lin" valueType="num">
                                      <p:cBhvr additive="base">
                                        <p:cTn id="13" dur="500" fill="hold"/>
                                        <p:tgtEl>
                                          <p:spTgt spid="61"/>
                                        </p:tgtEl>
                                        <p:attrNameLst>
                                          <p:attrName>ppt_x</p:attrName>
                                        </p:attrNameLst>
                                      </p:cBhvr>
                                      <p:tavLst>
                                        <p:tav tm="0">
                                          <p:val>
                                            <p:strVal val="#ppt_x"/>
                                          </p:val>
                                        </p:tav>
                                        <p:tav tm="100000">
                                          <p:val>
                                            <p:strVal val="#ppt_x"/>
                                          </p:val>
                                        </p:tav>
                                      </p:tavLst>
                                    </p:anim>
                                    <p:anim calcmode="lin" valueType="num">
                                      <p:cBhvr additive="base">
                                        <p:cTn id="14" dur="500" fill="hold"/>
                                        <p:tgtEl>
                                          <p:spTgt spid="6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3"/>
                                        </p:tgtEl>
                                        <p:attrNameLst>
                                          <p:attrName>style.visibility</p:attrName>
                                        </p:attrNameLst>
                                      </p:cBhvr>
                                      <p:to>
                                        <p:strVal val="visible"/>
                                      </p:to>
                                    </p:set>
                                    <p:anim calcmode="lin" valueType="num">
                                      <p:cBhvr additive="base">
                                        <p:cTn id="19" dur="500" fill="hold"/>
                                        <p:tgtEl>
                                          <p:spTgt spid="53"/>
                                        </p:tgtEl>
                                        <p:attrNameLst>
                                          <p:attrName>ppt_x</p:attrName>
                                        </p:attrNameLst>
                                      </p:cBhvr>
                                      <p:tavLst>
                                        <p:tav tm="0">
                                          <p:val>
                                            <p:strVal val="#ppt_x"/>
                                          </p:val>
                                        </p:tav>
                                        <p:tav tm="100000">
                                          <p:val>
                                            <p:strVal val="#ppt_x"/>
                                          </p:val>
                                        </p:tav>
                                      </p:tavLst>
                                    </p:anim>
                                    <p:anim calcmode="lin" valueType="num">
                                      <p:cBhvr additive="base">
                                        <p:cTn id="20"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9"/>
                                        </p:tgtEl>
                                        <p:attrNameLst>
                                          <p:attrName>style.visibility</p:attrName>
                                        </p:attrNameLst>
                                      </p:cBhvr>
                                      <p:to>
                                        <p:strVal val="visible"/>
                                      </p:to>
                                    </p:set>
                                    <p:anim calcmode="lin" valueType="num">
                                      <p:cBhvr additive="base">
                                        <p:cTn id="25" dur="500" fill="hold"/>
                                        <p:tgtEl>
                                          <p:spTgt spid="59"/>
                                        </p:tgtEl>
                                        <p:attrNameLst>
                                          <p:attrName>ppt_x</p:attrName>
                                        </p:attrNameLst>
                                      </p:cBhvr>
                                      <p:tavLst>
                                        <p:tav tm="0">
                                          <p:val>
                                            <p:strVal val="#ppt_x"/>
                                          </p:val>
                                        </p:tav>
                                        <p:tav tm="100000">
                                          <p:val>
                                            <p:strVal val="#ppt_x"/>
                                          </p:val>
                                        </p:tav>
                                      </p:tavLst>
                                    </p:anim>
                                    <p:anim calcmode="lin" valueType="num">
                                      <p:cBhvr additive="base">
                                        <p:cTn id="26" dur="500" fill="hold"/>
                                        <p:tgtEl>
                                          <p:spTgt spid="5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5"/>
                                        </p:tgtEl>
                                        <p:attrNameLst>
                                          <p:attrName>style.visibility</p:attrName>
                                        </p:attrNameLst>
                                      </p:cBhvr>
                                      <p:to>
                                        <p:strVal val="visible"/>
                                      </p:to>
                                    </p:set>
                                    <p:anim calcmode="lin" valueType="num">
                                      <p:cBhvr additive="base">
                                        <p:cTn id="31" dur="500" fill="hold"/>
                                        <p:tgtEl>
                                          <p:spTgt spid="55"/>
                                        </p:tgtEl>
                                        <p:attrNameLst>
                                          <p:attrName>ppt_x</p:attrName>
                                        </p:attrNameLst>
                                      </p:cBhvr>
                                      <p:tavLst>
                                        <p:tav tm="0">
                                          <p:val>
                                            <p:strVal val="#ppt_x"/>
                                          </p:val>
                                        </p:tav>
                                        <p:tav tm="100000">
                                          <p:val>
                                            <p:strVal val="#ppt_x"/>
                                          </p:val>
                                        </p:tav>
                                      </p:tavLst>
                                    </p:anim>
                                    <p:anim calcmode="lin" valueType="num">
                                      <p:cBhvr additive="base">
                                        <p:cTn id="32" dur="500" fill="hold"/>
                                        <p:tgtEl>
                                          <p:spTgt spid="5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0"/>
                                        </p:tgtEl>
                                        <p:attrNameLst>
                                          <p:attrName>style.visibility</p:attrName>
                                        </p:attrNameLst>
                                      </p:cBhvr>
                                      <p:to>
                                        <p:strVal val="visible"/>
                                      </p:to>
                                    </p:set>
                                    <p:anim calcmode="lin" valueType="num">
                                      <p:cBhvr additive="base">
                                        <p:cTn id="37" dur="500" fill="hold"/>
                                        <p:tgtEl>
                                          <p:spTgt spid="60"/>
                                        </p:tgtEl>
                                        <p:attrNameLst>
                                          <p:attrName>ppt_x</p:attrName>
                                        </p:attrNameLst>
                                      </p:cBhvr>
                                      <p:tavLst>
                                        <p:tav tm="0">
                                          <p:val>
                                            <p:strVal val="#ppt_x"/>
                                          </p:val>
                                        </p:tav>
                                        <p:tav tm="100000">
                                          <p:val>
                                            <p:strVal val="#ppt_x"/>
                                          </p:val>
                                        </p:tav>
                                      </p:tavLst>
                                    </p:anim>
                                    <p:anim calcmode="lin" valueType="num">
                                      <p:cBhvr additive="base">
                                        <p:cTn id="38" dur="500" fill="hold"/>
                                        <p:tgtEl>
                                          <p:spTgt spid="6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4"/>
                                        </p:tgtEl>
                                        <p:attrNameLst>
                                          <p:attrName>style.visibility</p:attrName>
                                        </p:attrNameLst>
                                      </p:cBhvr>
                                      <p:to>
                                        <p:strVal val="visible"/>
                                      </p:to>
                                    </p:set>
                                    <p:anim calcmode="lin" valueType="num">
                                      <p:cBhvr additive="base">
                                        <p:cTn id="43" dur="500" fill="hold"/>
                                        <p:tgtEl>
                                          <p:spTgt spid="54"/>
                                        </p:tgtEl>
                                        <p:attrNameLst>
                                          <p:attrName>ppt_x</p:attrName>
                                        </p:attrNameLst>
                                      </p:cBhvr>
                                      <p:tavLst>
                                        <p:tav tm="0">
                                          <p:val>
                                            <p:strVal val="#ppt_x"/>
                                          </p:val>
                                        </p:tav>
                                        <p:tav tm="100000">
                                          <p:val>
                                            <p:strVal val="#ppt_x"/>
                                          </p:val>
                                        </p:tav>
                                      </p:tavLst>
                                    </p:anim>
                                    <p:anim calcmode="lin" valueType="num">
                                      <p:cBhvr additive="base">
                                        <p:cTn id="44" dur="500" fill="hold"/>
                                        <p:tgtEl>
                                          <p:spTgt spid="5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8"/>
                                        </p:tgtEl>
                                        <p:attrNameLst>
                                          <p:attrName>style.visibility</p:attrName>
                                        </p:attrNameLst>
                                      </p:cBhvr>
                                      <p:to>
                                        <p:strVal val="visible"/>
                                      </p:to>
                                    </p:set>
                                    <p:anim calcmode="lin" valueType="num">
                                      <p:cBhvr additive="base">
                                        <p:cTn id="49" dur="500" fill="hold"/>
                                        <p:tgtEl>
                                          <p:spTgt spid="58"/>
                                        </p:tgtEl>
                                        <p:attrNameLst>
                                          <p:attrName>ppt_x</p:attrName>
                                        </p:attrNameLst>
                                      </p:cBhvr>
                                      <p:tavLst>
                                        <p:tav tm="0">
                                          <p:val>
                                            <p:strVal val="#ppt_x"/>
                                          </p:val>
                                        </p:tav>
                                        <p:tav tm="100000">
                                          <p:val>
                                            <p:strVal val="#ppt_x"/>
                                          </p:val>
                                        </p:tav>
                                      </p:tavLst>
                                    </p:anim>
                                    <p:anim calcmode="lin" valueType="num">
                                      <p:cBhvr additive="base">
                                        <p:cTn id="50" dur="500" fill="hold"/>
                                        <p:tgtEl>
                                          <p:spTgt spid="58"/>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6"/>
                                        </p:tgtEl>
                                        <p:attrNameLst>
                                          <p:attrName>style.visibility</p:attrName>
                                        </p:attrNameLst>
                                      </p:cBhvr>
                                      <p:to>
                                        <p:strVal val="visible"/>
                                      </p:to>
                                    </p:set>
                                    <p:anim calcmode="lin" valueType="num">
                                      <p:cBhvr additive="base">
                                        <p:cTn id="55" dur="500" fill="hold"/>
                                        <p:tgtEl>
                                          <p:spTgt spid="56"/>
                                        </p:tgtEl>
                                        <p:attrNameLst>
                                          <p:attrName>ppt_x</p:attrName>
                                        </p:attrNameLst>
                                      </p:cBhvr>
                                      <p:tavLst>
                                        <p:tav tm="0">
                                          <p:val>
                                            <p:strVal val="#ppt_x"/>
                                          </p:val>
                                        </p:tav>
                                        <p:tav tm="100000">
                                          <p:val>
                                            <p:strVal val="#ppt_x"/>
                                          </p:val>
                                        </p:tav>
                                      </p:tavLst>
                                    </p:anim>
                                    <p:anim calcmode="lin" valueType="num">
                                      <p:cBhvr additive="base">
                                        <p:cTn id="56" dur="500" fill="hold"/>
                                        <p:tgtEl>
                                          <p:spTgt spid="5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3" grpId="0"/>
      <p:bldP spid="54" grpId="0"/>
      <p:bldP spid="55" grpId="0"/>
      <p:bldP spid="56"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285984" y="785794"/>
            <a:ext cx="4762842" cy="646331"/>
          </a:xfrm>
          <a:prstGeom prst="rect">
            <a:avLst/>
          </a:prstGeom>
        </p:spPr>
        <p:txBody>
          <a:bodyPr wrap="none">
            <a:spAutoFit/>
          </a:bodyPr>
          <a:lstStyle/>
          <a:p>
            <a:r>
              <a:rPr lang="el-GR" sz="3600" b="1" dirty="0" smtClean="0">
                <a:solidFill>
                  <a:srgbClr val="FF0000"/>
                </a:solidFill>
                <a:latin typeface="Times New Roman" pitchFamily="18" charset="0"/>
                <a:cs typeface="Times New Roman" pitchFamily="18" charset="0"/>
              </a:rPr>
              <a:t>Παραδείγματα γράφων</a:t>
            </a:r>
            <a:endParaRPr lang="el-GR" sz="3600" b="1" dirty="0">
              <a:solidFill>
                <a:srgbClr val="FF0000"/>
              </a:solidFill>
              <a:latin typeface="Times New Roman" pitchFamily="18" charset="0"/>
              <a:cs typeface="Times New Roman" pitchFamily="18" charset="0"/>
            </a:endParaRPr>
          </a:p>
        </p:txBody>
      </p:sp>
      <p:sp>
        <p:nvSpPr>
          <p:cNvPr id="3" name="2 - Ορθογώνιο"/>
          <p:cNvSpPr/>
          <p:nvPr/>
        </p:nvSpPr>
        <p:spPr>
          <a:xfrm>
            <a:off x="1285852" y="1785926"/>
            <a:ext cx="7286676" cy="2554545"/>
          </a:xfrm>
          <a:prstGeom prst="rect">
            <a:avLst/>
          </a:prstGeom>
        </p:spPr>
        <p:txBody>
          <a:bodyPr wrap="square">
            <a:spAutoFit/>
          </a:bodyPr>
          <a:lstStyle/>
          <a:p>
            <a:pPr algn="ctr">
              <a:buFont typeface="Arial" pitchFamily="34" charset="0"/>
              <a:buChar char="•"/>
            </a:pPr>
            <a:r>
              <a:rPr lang="el-GR" sz="3200" dirty="0" smtClean="0"/>
              <a:t>Η ανθρώπινη επικοινωνία</a:t>
            </a:r>
          </a:p>
          <a:p>
            <a:pPr algn="ctr"/>
            <a:r>
              <a:rPr lang="el-GR" sz="3200" dirty="0" smtClean="0"/>
              <a:t> •Παγκόσμιο μεταφορά εμπορευμάτων </a:t>
            </a:r>
          </a:p>
          <a:p>
            <a:pPr algn="ctr">
              <a:buFont typeface="Arial" pitchFamily="34" charset="0"/>
              <a:buChar char="•"/>
            </a:pPr>
            <a:r>
              <a:rPr lang="el-GR" sz="3200" dirty="0" smtClean="0"/>
              <a:t>Αερομεταφορές</a:t>
            </a:r>
          </a:p>
          <a:p>
            <a:pPr algn="ctr"/>
            <a:r>
              <a:rPr lang="el-GR" sz="3200" dirty="0" smtClean="0"/>
              <a:t> •Ο παγκόσμιος ιστός </a:t>
            </a:r>
          </a:p>
          <a:p>
            <a:pPr algn="ctr"/>
            <a:r>
              <a:rPr lang="el-GR" sz="3200" dirty="0" smtClean="0"/>
              <a:t>•Και πολλά άλλα</a:t>
            </a:r>
            <a:endParaRPr lang="el-GR" sz="3200"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53 - Ομάδα"/>
          <p:cNvGrpSpPr/>
          <p:nvPr/>
        </p:nvGrpSpPr>
        <p:grpSpPr>
          <a:xfrm>
            <a:off x="142844" y="1643050"/>
            <a:ext cx="4357718" cy="3071834"/>
            <a:chOff x="434549" y="1928802"/>
            <a:chExt cx="3994575" cy="3071834"/>
          </a:xfrm>
        </p:grpSpPr>
        <p:sp>
          <p:nvSpPr>
            <p:cNvPr id="3" name="2 - Έλλειψη"/>
            <p:cNvSpPr/>
            <p:nvPr/>
          </p:nvSpPr>
          <p:spPr>
            <a:xfrm>
              <a:off x="2060904" y="2788916"/>
              <a:ext cx="1254978" cy="67580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Γιώργος</a:t>
              </a:r>
              <a:endParaRPr lang="el-GR" dirty="0"/>
            </a:p>
          </p:txBody>
        </p:sp>
        <p:grpSp>
          <p:nvGrpSpPr>
            <p:cNvPr id="53" name="52 - Ομάδα"/>
            <p:cNvGrpSpPr/>
            <p:nvPr/>
          </p:nvGrpSpPr>
          <p:grpSpPr>
            <a:xfrm>
              <a:off x="434549" y="1928802"/>
              <a:ext cx="3994575" cy="3071834"/>
              <a:chOff x="434549" y="1928802"/>
              <a:chExt cx="3994575" cy="3071834"/>
            </a:xfrm>
          </p:grpSpPr>
          <p:sp>
            <p:nvSpPr>
              <p:cNvPr id="2" name="1 - Έλλειψη"/>
              <p:cNvSpPr/>
              <p:nvPr/>
            </p:nvSpPr>
            <p:spPr>
              <a:xfrm>
                <a:off x="434549" y="1928802"/>
                <a:ext cx="926655" cy="4914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Νίκος</a:t>
                </a:r>
                <a:endParaRPr lang="el-GR" dirty="0"/>
              </a:p>
            </p:txBody>
          </p:sp>
          <p:sp>
            <p:nvSpPr>
              <p:cNvPr id="4" name="3 - Έλλειψη"/>
              <p:cNvSpPr/>
              <p:nvPr/>
            </p:nvSpPr>
            <p:spPr>
              <a:xfrm>
                <a:off x="3406484" y="4201959"/>
                <a:ext cx="1022640" cy="798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Ελένη</a:t>
                </a:r>
                <a:endParaRPr lang="el-GR" dirty="0"/>
              </a:p>
            </p:txBody>
          </p:sp>
          <p:sp>
            <p:nvSpPr>
              <p:cNvPr id="5" name="4 - Έλλειψη"/>
              <p:cNvSpPr/>
              <p:nvPr/>
            </p:nvSpPr>
            <p:spPr>
              <a:xfrm>
                <a:off x="565519" y="4386269"/>
                <a:ext cx="1064801" cy="5529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Μαρία</a:t>
                </a:r>
                <a:endParaRPr lang="el-GR" dirty="0"/>
              </a:p>
            </p:txBody>
          </p:sp>
          <p:cxnSp>
            <p:nvCxnSpPr>
              <p:cNvPr id="7" name="6 - Ευθεία γραμμή σύνδεσης"/>
              <p:cNvCxnSpPr>
                <a:stCxn id="2" idx="6"/>
                <a:endCxn id="3" idx="1"/>
              </p:cNvCxnSpPr>
              <p:nvPr/>
            </p:nvCxnSpPr>
            <p:spPr>
              <a:xfrm>
                <a:off x="1361204" y="2174549"/>
                <a:ext cx="883487" cy="713336"/>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8 - Ευθεία γραμμή σύνδεσης"/>
              <p:cNvCxnSpPr>
                <a:stCxn id="3" idx="3"/>
                <a:endCxn id="5" idx="7"/>
              </p:cNvCxnSpPr>
              <p:nvPr/>
            </p:nvCxnSpPr>
            <p:spPr>
              <a:xfrm rot="5400000">
                <a:off x="1308790" y="3531343"/>
                <a:ext cx="1101494" cy="77030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10 - Ευθεία γραμμή σύνδεσης"/>
              <p:cNvCxnSpPr>
                <a:stCxn id="2" idx="4"/>
                <a:endCxn id="5" idx="0"/>
              </p:cNvCxnSpPr>
              <p:nvPr/>
            </p:nvCxnSpPr>
            <p:spPr>
              <a:xfrm rot="16200000" flipH="1">
                <a:off x="14911" y="3303260"/>
                <a:ext cx="1965974" cy="20004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a:stCxn id="5" idx="6"/>
              </p:cNvCxnSpPr>
              <p:nvPr/>
            </p:nvCxnSpPr>
            <p:spPr>
              <a:xfrm>
                <a:off x="1630320" y="4662734"/>
                <a:ext cx="1776164" cy="3071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14 - Ευθεία γραμμή σύνδεσης"/>
              <p:cNvCxnSpPr>
                <a:stCxn id="3" idx="5"/>
                <a:endCxn id="4" idx="0"/>
              </p:cNvCxnSpPr>
              <p:nvPr/>
            </p:nvCxnSpPr>
            <p:spPr>
              <a:xfrm rot="16200000" flipH="1">
                <a:off x="3106846" y="3390999"/>
                <a:ext cx="836209" cy="78571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45 - Ευθεία γραμμή σύνδεσης"/>
              <p:cNvCxnSpPr>
                <a:stCxn id="2" idx="7"/>
              </p:cNvCxnSpPr>
              <p:nvPr/>
            </p:nvCxnSpPr>
            <p:spPr>
              <a:xfrm rot="16200000" flipH="1">
                <a:off x="2667304" y="558973"/>
                <a:ext cx="50897" cy="2934509"/>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47 - Ευθεία γραμμή σύνδεσης"/>
              <p:cNvCxnSpPr>
                <a:endCxn id="4" idx="7"/>
              </p:cNvCxnSpPr>
              <p:nvPr/>
            </p:nvCxnSpPr>
            <p:spPr>
              <a:xfrm rot="16200000" flipH="1">
                <a:off x="3087746" y="3127306"/>
                <a:ext cx="2247242" cy="135990"/>
              </a:xfrm>
              <a:prstGeom prst="line">
                <a:avLst/>
              </a:prstGeom>
            </p:spPr>
            <p:style>
              <a:lnRef idx="1">
                <a:schemeClr val="accent1"/>
              </a:lnRef>
              <a:fillRef idx="0">
                <a:schemeClr val="accent1"/>
              </a:fillRef>
              <a:effectRef idx="0">
                <a:schemeClr val="accent1"/>
              </a:effectRef>
              <a:fontRef idx="minor">
                <a:schemeClr val="tx1"/>
              </a:fontRef>
            </p:style>
          </p:cxnSp>
        </p:grpSp>
      </p:grpSp>
      <p:sp>
        <p:nvSpPr>
          <p:cNvPr id="50" name="49 - TextBox"/>
          <p:cNvSpPr txBox="1"/>
          <p:nvPr/>
        </p:nvSpPr>
        <p:spPr>
          <a:xfrm>
            <a:off x="142844" y="928670"/>
            <a:ext cx="4143404" cy="369332"/>
          </a:xfrm>
          <a:prstGeom prst="rect">
            <a:avLst/>
          </a:prstGeom>
          <a:noFill/>
        </p:spPr>
        <p:txBody>
          <a:bodyPr wrap="square" rtlCol="0">
            <a:spAutoFit/>
          </a:bodyPr>
          <a:lstStyle/>
          <a:p>
            <a:pPr algn="ctr"/>
            <a:r>
              <a:rPr lang="en-US" dirty="0" err="1" smtClean="0"/>
              <a:t>Facebook</a:t>
            </a:r>
            <a:r>
              <a:rPr lang="el-GR" dirty="0" smtClean="0"/>
              <a:t> (αμφίδρομη επικοινωνία)</a:t>
            </a:r>
            <a:endParaRPr lang="el-GR" dirty="0"/>
          </a:p>
        </p:txBody>
      </p:sp>
      <p:grpSp>
        <p:nvGrpSpPr>
          <p:cNvPr id="64" name="63 - Ομάδα"/>
          <p:cNvGrpSpPr/>
          <p:nvPr/>
        </p:nvGrpSpPr>
        <p:grpSpPr>
          <a:xfrm>
            <a:off x="5286380" y="1785926"/>
            <a:ext cx="3429024" cy="500066"/>
            <a:chOff x="5429256" y="2714620"/>
            <a:chExt cx="3429024" cy="500066"/>
          </a:xfrm>
        </p:grpSpPr>
        <p:sp>
          <p:nvSpPr>
            <p:cNvPr id="55" name="54 - Έλλειψη"/>
            <p:cNvSpPr/>
            <p:nvPr/>
          </p:nvSpPr>
          <p:spPr>
            <a:xfrm>
              <a:off x="5429256" y="2714620"/>
              <a:ext cx="1214446" cy="428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Μαρία</a:t>
              </a:r>
              <a:endParaRPr lang="el-GR" dirty="0"/>
            </a:p>
          </p:txBody>
        </p:sp>
        <p:sp>
          <p:nvSpPr>
            <p:cNvPr id="56" name="55 - Έλλειψη"/>
            <p:cNvSpPr/>
            <p:nvPr/>
          </p:nvSpPr>
          <p:spPr>
            <a:xfrm>
              <a:off x="7500958" y="2714620"/>
              <a:ext cx="1357322" cy="5000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Γιώργος</a:t>
              </a:r>
              <a:endParaRPr lang="el-GR" dirty="0"/>
            </a:p>
          </p:txBody>
        </p:sp>
        <p:cxnSp>
          <p:nvCxnSpPr>
            <p:cNvPr id="58" name="57 - Ευθύγραμμο βέλος σύνδεσης"/>
            <p:cNvCxnSpPr>
              <a:stCxn id="55" idx="6"/>
              <a:endCxn id="56" idx="2"/>
            </p:cNvCxnSpPr>
            <p:nvPr/>
          </p:nvCxnSpPr>
          <p:spPr>
            <a:xfrm>
              <a:off x="6643702" y="2928934"/>
              <a:ext cx="857256"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59" name="58 - TextBox"/>
          <p:cNvSpPr txBox="1"/>
          <p:nvPr/>
        </p:nvSpPr>
        <p:spPr>
          <a:xfrm>
            <a:off x="4786314" y="928670"/>
            <a:ext cx="4143404" cy="369332"/>
          </a:xfrm>
          <a:prstGeom prst="rect">
            <a:avLst/>
          </a:prstGeom>
          <a:noFill/>
        </p:spPr>
        <p:txBody>
          <a:bodyPr wrap="square" rtlCol="0">
            <a:spAutoFit/>
          </a:bodyPr>
          <a:lstStyle/>
          <a:p>
            <a:pPr algn="ctr"/>
            <a:r>
              <a:rPr lang="en-US" dirty="0" smtClean="0"/>
              <a:t>Twitter (H M</a:t>
            </a:r>
            <a:r>
              <a:rPr lang="el-GR" dirty="0" err="1" smtClean="0"/>
              <a:t>αρία</a:t>
            </a:r>
            <a:r>
              <a:rPr lang="el-GR" dirty="0" smtClean="0"/>
              <a:t> ακολουθεί τον Γιώργο)</a:t>
            </a:r>
            <a:endParaRPr lang="el-GR" dirty="0"/>
          </a:p>
        </p:txBody>
      </p:sp>
      <p:sp>
        <p:nvSpPr>
          <p:cNvPr id="60" name="59 - TextBox"/>
          <p:cNvSpPr txBox="1"/>
          <p:nvPr/>
        </p:nvSpPr>
        <p:spPr>
          <a:xfrm>
            <a:off x="2357422" y="214290"/>
            <a:ext cx="4143404" cy="523220"/>
          </a:xfrm>
          <a:prstGeom prst="rect">
            <a:avLst/>
          </a:prstGeom>
          <a:noFill/>
        </p:spPr>
        <p:txBody>
          <a:bodyPr wrap="square" rtlCol="0">
            <a:spAutoFit/>
          </a:bodyPr>
          <a:lstStyle/>
          <a:p>
            <a:pPr algn="ctr"/>
            <a:r>
              <a:rPr lang="el-GR" sz="2800" b="1" dirty="0" smtClean="0">
                <a:solidFill>
                  <a:srgbClr val="FF0000"/>
                </a:solidFill>
              </a:rPr>
              <a:t>Κοινωνικά δίκτυα</a:t>
            </a:r>
            <a:endParaRPr lang="el-GR" sz="2800" b="1" dirty="0">
              <a:solidFill>
                <a:srgbClr val="FF0000"/>
              </a:solidFill>
            </a:endParaRPr>
          </a:p>
        </p:txBody>
      </p:sp>
      <p:grpSp>
        <p:nvGrpSpPr>
          <p:cNvPr id="75" name="74 - Ομάδα"/>
          <p:cNvGrpSpPr/>
          <p:nvPr/>
        </p:nvGrpSpPr>
        <p:grpSpPr>
          <a:xfrm>
            <a:off x="5214942" y="5000636"/>
            <a:ext cx="3429024" cy="930282"/>
            <a:chOff x="5500694" y="3500438"/>
            <a:chExt cx="3429024" cy="930282"/>
          </a:xfrm>
        </p:grpSpPr>
        <p:sp>
          <p:nvSpPr>
            <p:cNvPr id="66" name="65 - Έλλειψη"/>
            <p:cNvSpPr/>
            <p:nvPr/>
          </p:nvSpPr>
          <p:spPr>
            <a:xfrm>
              <a:off x="5500694" y="3500438"/>
              <a:ext cx="1214446" cy="428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Μαρία</a:t>
              </a:r>
              <a:endParaRPr lang="el-GR" dirty="0"/>
            </a:p>
          </p:txBody>
        </p:sp>
        <p:sp>
          <p:nvSpPr>
            <p:cNvPr id="67" name="66 - Έλλειψη"/>
            <p:cNvSpPr/>
            <p:nvPr/>
          </p:nvSpPr>
          <p:spPr>
            <a:xfrm>
              <a:off x="7572396" y="3500438"/>
              <a:ext cx="1357322" cy="5000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Γιώργος</a:t>
              </a:r>
              <a:endParaRPr lang="el-GR" dirty="0"/>
            </a:p>
          </p:txBody>
        </p:sp>
        <p:cxnSp>
          <p:nvCxnSpPr>
            <p:cNvPr id="68" name="67 - Ευθύγραμμο βέλος σύνδεσης"/>
            <p:cNvCxnSpPr>
              <a:stCxn id="66" idx="6"/>
              <a:endCxn id="67" idx="2"/>
            </p:cNvCxnSpPr>
            <p:nvPr/>
          </p:nvCxnSpPr>
          <p:spPr>
            <a:xfrm>
              <a:off x="6715140" y="3714752"/>
              <a:ext cx="857256"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0" name="69 - Ευθεία γραμμή σύνδεσης"/>
            <p:cNvCxnSpPr>
              <a:stCxn id="67" idx="4"/>
            </p:cNvCxnSpPr>
            <p:nvPr/>
          </p:nvCxnSpPr>
          <p:spPr>
            <a:xfrm rot="16200000" flipH="1">
              <a:off x="8054602" y="4196958"/>
              <a:ext cx="428628" cy="35719"/>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71 - Ευθεία γραμμή σύνδεσης"/>
            <p:cNvCxnSpPr/>
            <p:nvPr/>
          </p:nvCxnSpPr>
          <p:spPr>
            <a:xfrm rot="10800000">
              <a:off x="6357950" y="4429132"/>
              <a:ext cx="192882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73 - Ευθύγραμμο βέλος σύνδεσης"/>
            <p:cNvCxnSpPr/>
            <p:nvPr/>
          </p:nvCxnSpPr>
          <p:spPr>
            <a:xfrm rot="16200000" flipV="1">
              <a:off x="6072198" y="4143380"/>
              <a:ext cx="500066"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76" name="75 - TextBox"/>
          <p:cNvSpPr txBox="1"/>
          <p:nvPr/>
        </p:nvSpPr>
        <p:spPr>
          <a:xfrm>
            <a:off x="4857752" y="4071942"/>
            <a:ext cx="4143404" cy="646331"/>
          </a:xfrm>
          <a:prstGeom prst="rect">
            <a:avLst/>
          </a:prstGeom>
          <a:noFill/>
        </p:spPr>
        <p:txBody>
          <a:bodyPr wrap="square" rtlCol="0">
            <a:spAutoFit/>
          </a:bodyPr>
          <a:lstStyle/>
          <a:p>
            <a:pPr algn="ctr"/>
            <a:r>
              <a:rPr lang="en-US" dirty="0" smtClean="0"/>
              <a:t>Twitter (H M</a:t>
            </a:r>
            <a:r>
              <a:rPr lang="el-GR" dirty="0" err="1" smtClean="0"/>
              <a:t>αρία</a:t>
            </a:r>
            <a:r>
              <a:rPr lang="el-GR" dirty="0" smtClean="0"/>
              <a:t> ακολουθεί τον Γιώργο και ο Γιώργος την Μαρία)</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0"/>
                                        </p:tgtEl>
                                        <p:attrNameLst>
                                          <p:attrName>style.visibility</p:attrName>
                                        </p:attrNameLst>
                                      </p:cBhvr>
                                      <p:to>
                                        <p:strVal val="visible"/>
                                      </p:to>
                                    </p:set>
                                    <p:anim calcmode="lin" valueType="num">
                                      <p:cBhvr additive="base">
                                        <p:cTn id="7" dur="500" fill="hold"/>
                                        <p:tgtEl>
                                          <p:spTgt spid="60"/>
                                        </p:tgtEl>
                                        <p:attrNameLst>
                                          <p:attrName>ppt_x</p:attrName>
                                        </p:attrNameLst>
                                      </p:cBhvr>
                                      <p:tavLst>
                                        <p:tav tm="0">
                                          <p:val>
                                            <p:strVal val="#ppt_x"/>
                                          </p:val>
                                        </p:tav>
                                        <p:tav tm="100000">
                                          <p:val>
                                            <p:strVal val="#ppt_x"/>
                                          </p:val>
                                        </p:tav>
                                      </p:tavLst>
                                    </p:anim>
                                    <p:anim calcmode="lin" valueType="num">
                                      <p:cBhvr additive="base">
                                        <p:cTn id="8" dur="500" fill="hold"/>
                                        <p:tgtEl>
                                          <p:spTgt spid="6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0"/>
                                        </p:tgtEl>
                                        <p:attrNameLst>
                                          <p:attrName>style.visibility</p:attrName>
                                        </p:attrNameLst>
                                      </p:cBhvr>
                                      <p:to>
                                        <p:strVal val="visible"/>
                                      </p:to>
                                    </p:set>
                                    <p:anim calcmode="lin" valueType="num">
                                      <p:cBhvr additive="base">
                                        <p:cTn id="13" dur="500" fill="hold"/>
                                        <p:tgtEl>
                                          <p:spTgt spid="50"/>
                                        </p:tgtEl>
                                        <p:attrNameLst>
                                          <p:attrName>ppt_x</p:attrName>
                                        </p:attrNameLst>
                                      </p:cBhvr>
                                      <p:tavLst>
                                        <p:tav tm="0">
                                          <p:val>
                                            <p:strVal val="#ppt_x"/>
                                          </p:val>
                                        </p:tav>
                                        <p:tav tm="100000">
                                          <p:val>
                                            <p:strVal val="#ppt_x"/>
                                          </p:val>
                                        </p:tav>
                                      </p:tavLst>
                                    </p:anim>
                                    <p:anim calcmode="lin" valueType="num">
                                      <p:cBhvr additive="base">
                                        <p:cTn id="14" dur="500" fill="hold"/>
                                        <p:tgtEl>
                                          <p:spTgt spid="5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
                                        </p:tgtEl>
                                        <p:attrNameLst>
                                          <p:attrName>style.visibility</p:attrName>
                                        </p:attrNameLst>
                                      </p:cBhvr>
                                      <p:to>
                                        <p:strVal val="visible"/>
                                      </p:to>
                                    </p:set>
                                    <p:anim calcmode="lin" valueType="num">
                                      <p:cBhvr additive="base">
                                        <p:cTn id="19" dur="500" fill="hold"/>
                                        <p:tgtEl>
                                          <p:spTgt spid="54"/>
                                        </p:tgtEl>
                                        <p:attrNameLst>
                                          <p:attrName>ppt_x</p:attrName>
                                        </p:attrNameLst>
                                      </p:cBhvr>
                                      <p:tavLst>
                                        <p:tav tm="0">
                                          <p:val>
                                            <p:strVal val="#ppt_x"/>
                                          </p:val>
                                        </p:tav>
                                        <p:tav tm="100000">
                                          <p:val>
                                            <p:strVal val="#ppt_x"/>
                                          </p:val>
                                        </p:tav>
                                      </p:tavLst>
                                    </p:anim>
                                    <p:anim calcmode="lin" valueType="num">
                                      <p:cBhvr additive="base">
                                        <p:cTn id="20" dur="500" fill="hold"/>
                                        <p:tgtEl>
                                          <p:spTgt spid="5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9"/>
                                        </p:tgtEl>
                                        <p:attrNameLst>
                                          <p:attrName>style.visibility</p:attrName>
                                        </p:attrNameLst>
                                      </p:cBhvr>
                                      <p:to>
                                        <p:strVal val="visible"/>
                                      </p:to>
                                    </p:set>
                                    <p:anim calcmode="lin" valueType="num">
                                      <p:cBhvr additive="base">
                                        <p:cTn id="25" dur="500" fill="hold"/>
                                        <p:tgtEl>
                                          <p:spTgt spid="59"/>
                                        </p:tgtEl>
                                        <p:attrNameLst>
                                          <p:attrName>ppt_x</p:attrName>
                                        </p:attrNameLst>
                                      </p:cBhvr>
                                      <p:tavLst>
                                        <p:tav tm="0">
                                          <p:val>
                                            <p:strVal val="#ppt_x"/>
                                          </p:val>
                                        </p:tav>
                                        <p:tav tm="100000">
                                          <p:val>
                                            <p:strVal val="#ppt_x"/>
                                          </p:val>
                                        </p:tav>
                                      </p:tavLst>
                                    </p:anim>
                                    <p:anim calcmode="lin" valueType="num">
                                      <p:cBhvr additive="base">
                                        <p:cTn id="26" dur="500" fill="hold"/>
                                        <p:tgtEl>
                                          <p:spTgt spid="5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4"/>
                                        </p:tgtEl>
                                        <p:attrNameLst>
                                          <p:attrName>style.visibility</p:attrName>
                                        </p:attrNameLst>
                                      </p:cBhvr>
                                      <p:to>
                                        <p:strVal val="visible"/>
                                      </p:to>
                                    </p:set>
                                    <p:anim calcmode="lin" valueType="num">
                                      <p:cBhvr additive="base">
                                        <p:cTn id="31" dur="500" fill="hold"/>
                                        <p:tgtEl>
                                          <p:spTgt spid="64"/>
                                        </p:tgtEl>
                                        <p:attrNameLst>
                                          <p:attrName>ppt_x</p:attrName>
                                        </p:attrNameLst>
                                      </p:cBhvr>
                                      <p:tavLst>
                                        <p:tav tm="0">
                                          <p:val>
                                            <p:strVal val="#ppt_x"/>
                                          </p:val>
                                        </p:tav>
                                        <p:tav tm="100000">
                                          <p:val>
                                            <p:strVal val="#ppt_x"/>
                                          </p:val>
                                        </p:tav>
                                      </p:tavLst>
                                    </p:anim>
                                    <p:anim calcmode="lin" valueType="num">
                                      <p:cBhvr additive="base">
                                        <p:cTn id="32" dur="500" fill="hold"/>
                                        <p:tgtEl>
                                          <p:spTgt spid="6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6"/>
                                        </p:tgtEl>
                                        <p:attrNameLst>
                                          <p:attrName>style.visibility</p:attrName>
                                        </p:attrNameLst>
                                      </p:cBhvr>
                                      <p:to>
                                        <p:strVal val="visible"/>
                                      </p:to>
                                    </p:set>
                                    <p:anim calcmode="lin" valueType="num">
                                      <p:cBhvr additive="base">
                                        <p:cTn id="37" dur="500" fill="hold"/>
                                        <p:tgtEl>
                                          <p:spTgt spid="76"/>
                                        </p:tgtEl>
                                        <p:attrNameLst>
                                          <p:attrName>ppt_x</p:attrName>
                                        </p:attrNameLst>
                                      </p:cBhvr>
                                      <p:tavLst>
                                        <p:tav tm="0">
                                          <p:val>
                                            <p:strVal val="#ppt_x"/>
                                          </p:val>
                                        </p:tav>
                                        <p:tav tm="100000">
                                          <p:val>
                                            <p:strVal val="#ppt_x"/>
                                          </p:val>
                                        </p:tav>
                                      </p:tavLst>
                                    </p:anim>
                                    <p:anim calcmode="lin" valueType="num">
                                      <p:cBhvr additive="base">
                                        <p:cTn id="38" dur="500" fill="hold"/>
                                        <p:tgtEl>
                                          <p:spTgt spid="7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75"/>
                                        </p:tgtEl>
                                        <p:attrNameLst>
                                          <p:attrName>style.visibility</p:attrName>
                                        </p:attrNameLst>
                                      </p:cBhvr>
                                      <p:to>
                                        <p:strVal val="visible"/>
                                      </p:to>
                                    </p:set>
                                    <p:anim calcmode="lin" valueType="num">
                                      <p:cBhvr additive="base">
                                        <p:cTn id="43" dur="500" fill="hold"/>
                                        <p:tgtEl>
                                          <p:spTgt spid="75"/>
                                        </p:tgtEl>
                                        <p:attrNameLst>
                                          <p:attrName>ppt_x</p:attrName>
                                        </p:attrNameLst>
                                      </p:cBhvr>
                                      <p:tavLst>
                                        <p:tav tm="0">
                                          <p:val>
                                            <p:strVal val="#ppt_x"/>
                                          </p:val>
                                        </p:tav>
                                        <p:tav tm="100000">
                                          <p:val>
                                            <p:strVal val="#ppt_x"/>
                                          </p:val>
                                        </p:tav>
                                      </p:tavLst>
                                    </p:anim>
                                    <p:anim calcmode="lin" valueType="num">
                                      <p:cBhvr additive="base">
                                        <p:cTn id="44" dur="500" fill="hold"/>
                                        <p:tgtEl>
                                          <p:spTgt spid="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p:bldP spid="59" grpId="0"/>
      <p:bldP spid="60" grpId="0"/>
      <p:bldP spid="7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solidFill>
                  <a:srgbClr val="FF0000"/>
                </a:solidFill>
              </a:rPr>
              <a:t>Δίνεται η επόμενη ακολουθία αριθμών: 4, 8, 2, 5, 9, 13. </a:t>
            </a:r>
            <a:endParaRPr lang="el-GR" sz="2800" dirty="0">
              <a:solidFill>
                <a:srgbClr val="FF0000"/>
              </a:solidFill>
            </a:endParaRPr>
          </a:p>
        </p:txBody>
      </p:sp>
      <p:sp>
        <p:nvSpPr>
          <p:cNvPr id="3" name="2 - Θέση περιεχομένου"/>
          <p:cNvSpPr>
            <a:spLocks noGrp="1"/>
          </p:cNvSpPr>
          <p:nvPr>
            <p:ph idx="1"/>
          </p:nvPr>
        </p:nvSpPr>
        <p:spPr>
          <a:xfrm>
            <a:off x="457200" y="1600200"/>
            <a:ext cx="5400684" cy="4400567"/>
          </a:xfrm>
        </p:spPr>
        <p:txBody>
          <a:bodyPr>
            <a:normAutofit fontScale="92500"/>
          </a:bodyPr>
          <a:lstStyle/>
          <a:p>
            <a:r>
              <a:rPr lang="el-GR" dirty="0" smtClean="0"/>
              <a:t>γ) Ποια λειτουργία θα χρησιμοποιηθεί για την έξοδο των αριθμών από τη στοίβα; </a:t>
            </a:r>
          </a:p>
          <a:p>
            <a:r>
              <a:rPr lang="el-GR" dirty="0" smtClean="0"/>
              <a:t> Θα χρησιμοποιηθεί η λειτουργία της απώθησης και πιο συγκεκριμένα 6 φορές όσοι είναι και οι αριθμοί που πρόκειται να εξαχθούν.</a:t>
            </a:r>
          </a:p>
          <a:p>
            <a:endParaRPr lang="el-GR" dirty="0"/>
          </a:p>
        </p:txBody>
      </p:sp>
      <p:graphicFrame>
        <p:nvGraphicFramePr>
          <p:cNvPr id="4" name="3 - Πίνακας"/>
          <p:cNvGraphicFramePr>
            <a:graphicFrameLocks noGrp="1"/>
          </p:cNvGraphicFramePr>
          <p:nvPr/>
        </p:nvGraphicFramePr>
        <p:xfrm>
          <a:off x="6357950" y="2071678"/>
          <a:ext cx="2000264" cy="3286143"/>
        </p:xfrm>
        <a:graphic>
          <a:graphicData uri="http://schemas.openxmlformats.org/drawingml/2006/table">
            <a:tbl>
              <a:tblPr/>
              <a:tblGrid>
                <a:gridCol w="475996"/>
                <a:gridCol w="603649"/>
                <a:gridCol w="920619"/>
              </a:tblGrid>
              <a:tr h="469449">
                <a:tc>
                  <a:txBody>
                    <a:bodyPr/>
                    <a:lstStyle/>
                    <a:p>
                      <a:pPr algn="r">
                        <a:lnSpc>
                          <a:spcPct val="115000"/>
                        </a:lnSpc>
                        <a:spcBef>
                          <a:spcPts val="600"/>
                        </a:spcBef>
                        <a:spcAft>
                          <a:spcPts val="0"/>
                        </a:spcAft>
                      </a:pPr>
                      <a:r>
                        <a:rPr lang="el-GR" sz="1100" dirty="0">
                          <a:latin typeface="Calibri"/>
                          <a:ea typeface="Times New Roman"/>
                          <a:cs typeface="Times New Roman"/>
                        </a:rPr>
                        <a:t>7</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a:latin typeface="Calibri"/>
                          <a:ea typeface="Times New Roman"/>
                          <a:cs typeface="Times New Roman"/>
                        </a:rPr>
                        <a:t>6</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r>
                        <a:rPr lang="en-US" sz="1100" b="1">
                          <a:latin typeface="Calibri"/>
                          <a:ea typeface="Times New Roman"/>
                          <a:cs typeface="Times New Roman"/>
                        </a:rPr>
                        <a:t>top=6</a:t>
                      </a:r>
                      <a:endParaRPr lang="el-GR"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a:latin typeface="Calibri"/>
                          <a:ea typeface="Times New Roman"/>
                          <a:cs typeface="Times New Roman"/>
                        </a:rPr>
                        <a:t>5</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a:latin typeface="Calibri"/>
                          <a:ea typeface="Times New Roman"/>
                          <a:cs typeface="Times New Roman"/>
                        </a:rPr>
                        <a:t>4</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a:latin typeface="Calibri"/>
                          <a:ea typeface="Times New Roman"/>
                          <a:cs typeface="Times New Roman"/>
                        </a:rPr>
                        <a:t>3</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a:latin typeface="Calibri"/>
                          <a:ea typeface="Times New Roman"/>
                          <a:cs typeface="Times New Roman"/>
                        </a:rPr>
                        <a:t>2</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469449">
                <a:tc>
                  <a:txBody>
                    <a:bodyPr/>
                    <a:lstStyle/>
                    <a:p>
                      <a:pPr algn="r">
                        <a:lnSpc>
                          <a:spcPct val="115000"/>
                        </a:lnSpc>
                        <a:spcAft>
                          <a:spcPts val="0"/>
                        </a:spcAft>
                      </a:pPr>
                      <a:r>
                        <a:rPr lang="en-US" sz="1100">
                          <a:latin typeface="Calibri"/>
                          <a:ea typeface="Times New Roman"/>
                          <a:cs typeface="Times New Roman"/>
                        </a:rPr>
                        <a:t>1</a:t>
                      </a:r>
                      <a:endParaRPr lang="el-GR" sz="1100">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4524</TotalTime>
  <Words>6055</Words>
  <Application>Microsoft Office PowerPoint</Application>
  <PresentationFormat>Προβολή στην οθόνη (4:3)</PresentationFormat>
  <Paragraphs>1544</Paragraphs>
  <Slides>86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86</vt:i4>
      </vt:variant>
    </vt:vector>
  </HeadingPairs>
  <TitlesOfParts>
    <vt:vector size="87" baseType="lpstr">
      <vt:lpstr>Θέμα του Office</vt:lpstr>
      <vt:lpstr>ΣΤΟΙΒΑ</vt:lpstr>
      <vt:lpstr>ΏΘΗΣΗ Ο Δείκτης κορυφής αυξάνεται κατά ένα κατά την λειτουργία της ώθησης και ωθείται το στοιχείο στην στοίβα. ΑΠΩΘΗΣΗ  Απωθείται το στοιχείο από την στοίβα και ο Δείκτης κορυφής μειώνεται κατά ένα κατά την λειτουργία της απώθησης.</vt:lpstr>
      <vt:lpstr>ΕΛΕΓΧΟΙ ΚΑΤΑ ΤΙΣ ΛΕΙΤΟΥΡΓΙΕΣ</vt:lpstr>
      <vt:lpstr>ΚΩΔΙΚΑΣ ΛΕΙΤΟΥΡΓΙΩΝ</vt:lpstr>
      <vt:lpstr>Ώθηση &amp; Απώθηση στοιχείου σε στοίβα  1) Σε μια στοίβα 10 θέσεων έχουν τοποθετηθεί διαδοχικά τα στοιχεία: Σ, Γ, Μ, Α, Δ στην 1η, 2η, 3η, 4η και 5η θέση αντίστοιχα.  i. Να προσδιορίσετε την τιμή του δείκτη top και να σχεδιάσετε την παραπάνω στοίβα.  ii. Αν εφαρμόσετε τις παρακάτω λειτουργίες:  Απώθηση,  Απώθηση,  Απώθηση, Ώθηση Χ, Ώθηση Δ και Απώθηση,  ποια είναι η νέα τιμή της top και ποια η τελική μορφή της στοίβας;</vt:lpstr>
      <vt:lpstr> 2) Σε μια άδεια στοίβα 10 θέσεων ωθούνται τα στοιχεία Ο, Σ, Λ, Τ, Ε. Με ποιον τρόπο πρέπει να γίνει η ώθηση και η απώθηση των στοιχείων, ώστε να έχουμε ως έξοδο τα στοιχεία Τ, Ε, Λ, Ο, Σ, με το στοιχείο Σ να βρίσκεται στην κορυφή της στοίβας.</vt:lpstr>
      <vt:lpstr>Δίνεται η επόμενη ακολουθία αριθμών: 4, 8, 2, 5, 9, 13. </vt:lpstr>
      <vt:lpstr>Δίνεται η επόμενη ακολουθία αριθμών: 4, 8, 2, 5, 9, 13. </vt:lpstr>
      <vt:lpstr>Δίνεται η επόμενη ακολουθία αριθμών: 4, 8, 2, 5, 9, 13. </vt:lpstr>
      <vt:lpstr>Δίνεται η επόμενη ακολουθία αριθμών: 4, 8, 2, 5, 9, 13. </vt:lpstr>
      <vt:lpstr>Σε μια στοίβα έχουν τοποθετηθεί κατά σειρά οι αριθμοί :  24, 7, 11, 13, 65, 39, 5. </vt:lpstr>
      <vt:lpstr>Σε μια στοίβα έχουν τοποθετηθεί κατά σειρά οι αριθμοί : 24, 7, 11, 13, 65, 39, 5.</vt:lpstr>
      <vt:lpstr>Σε μια στοίβα έχουν τοποθετηθεί κατά σειρά οι αριθμοί : 24, 7, 11, 13, 65, 39, 5.</vt:lpstr>
      <vt:lpstr>Σε μια στοίβα έχουν τοποθετηθεί κατά σειρά οι αριθμοί : 24, 7, 11, 13, 65, 39, 5.</vt:lpstr>
      <vt:lpstr>Διαφάνεια 15</vt:lpstr>
      <vt:lpstr>Διαφάνεια 16</vt:lpstr>
      <vt:lpstr>ΟΥΡΑ</vt:lpstr>
      <vt:lpstr>Εισαγωγή:  Κατά την εισαγωγή στοιχείου στην ουρά αυξάνεται κατά ένα ο δείκτης πίσω (rear) και εισάγεται το στοιχείο στη θέση που δείχνει ο δείκτης πίσω (rear).  Εξαγωγή:  Κατά την εξαγωγή στοιχείου από την ουρά  εξάγεται το στοιχείο και αυξάνεται κατά ένα ο δείκτης εμπρός (front).</vt:lpstr>
      <vt:lpstr>ΕΛΕΓΧΟΙ ΚΑΤΑ ΤΙΣ ΛΕΙΤΟΥΡΓΙΕΣ</vt:lpstr>
      <vt:lpstr>ΚΩΔΙΚΑΣ ΛΕΙΤΟΥΡΓΙΩΝ</vt:lpstr>
      <vt:lpstr>Δίνεται η επόμενη ακολουθία αριθμών : 4, 8, 2, 5, 9, 13.</vt:lpstr>
      <vt:lpstr>Σε μια ουρά 10 θέσεων έχουν τοποθετηθεί διαδοχικά τα στοιχεία: Χ, Α, Β, Α, Ρ στην 1η, 2η, 3η, 4η και 5η θέση αντίστοιχα</vt:lpstr>
      <vt:lpstr>Διαφάνεια 23</vt:lpstr>
      <vt:lpstr>Σε μια κενή ουρά 10 θέσεων εισάγουμε τα στοιχεία Κ, Φ, Ι, Α,Ρ</vt:lpstr>
      <vt:lpstr>Διαφάνεια 25</vt:lpstr>
      <vt:lpstr>Διαφάνεια 26</vt:lpstr>
      <vt:lpstr>ΛΙΣΤΕΣ</vt:lpstr>
      <vt:lpstr>ΣΤΟΙΧΕΙΑ ΛΙΣΤΑΣ</vt:lpstr>
      <vt:lpstr>ΛΕΙΤΟΥΡΓΙΕΣ </vt:lpstr>
      <vt:lpstr>ΛΕΙΤΟΥΡΓΙΕΣ </vt:lpstr>
      <vt:lpstr>Παράδειγμα</vt:lpstr>
      <vt:lpstr>Εισαγωγή νέου στοιχείου </vt:lpstr>
      <vt:lpstr>Διαγραφή στοιχείου</vt:lpstr>
      <vt:lpstr>ΣΧΕΣΗ ΛΙΣΤΑΣ ΜΕ ΣΤΟΙΒΑ ΚΑΙ ΟΥΡΑ</vt:lpstr>
      <vt:lpstr>ΕΠΕΞΕΡΓΑΣΙΑ ΛΙΣΤΑΣ ΣΑΝ ΣΤΟΙΒΑ</vt:lpstr>
      <vt:lpstr>ΕΠΕΞΕΡΓΑΣΙΑ ΛΙΣΤΑΣ ΣΑΝ ΣΤΟΙΒΑ</vt:lpstr>
      <vt:lpstr>ΕΠΕΞΕΡΓΑΣΙΑ ΛΙΣΤΑΣ ΣΑΝ ΟΥΡΑ</vt:lpstr>
      <vt:lpstr>ΕΠΕΞΕΡΓΑΣΙΑ ΛΙΣΤΑΣ ΣΑΝ ΟYΡΑ</vt:lpstr>
      <vt:lpstr>ΑΣΚΗΣΗ 1η </vt:lpstr>
      <vt:lpstr>Διαφάνεια 40</vt:lpstr>
      <vt:lpstr>ΑΣΚΗΣΗ 2η </vt:lpstr>
      <vt:lpstr>ΔΙΠΛΑ ΣΥΝΔΕΔΕΜΕΝΕΣ ΛΙΣΤΕΣ</vt:lpstr>
      <vt:lpstr>Οδική μετάβαση μεταξύ Αθήνας και Ιωαννίνων</vt:lpstr>
      <vt:lpstr>Διαφορές λίστας και πίνακα</vt:lpstr>
      <vt:lpstr>Διαφάνεια 45</vt:lpstr>
      <vt:lpstr>ΔΕΝΔΡΑ</vt:lpstr>
      <vt:lpstr>Δομές που δεν είναι δένδρα</vt:lpstr>
      <vt:lpstr>Διατεταγμένα ή μη δένδρα</vt:lpstr>
      <vt:lpstr>Δένδρα είναι μια μη γραμμική ευέλικτη δομή που χρησιμοποιούνται με πολλούς τρόπους στην επιστήμη των υπολογιστών.  Γιατί υπάρχουν όμως τόσα δένδρα;</vt:lpstr>
      <vt:lpstr>Παραδείγματα δένδρων του φυσικού κόσμου</vt:lpstr>
      <vt:lpstr>Δυαδικό δένδρο</vt:lpstr>
      <vt:lpstr>Ορισμοί</vt:lpstr>
      <vt:lpstr>Χαρακτηρίστε τα παρακάτω ως δένδρα, δυαδικά, αναζήτησης ,γράφοι</vt:lpstr>
      <vt:lpstr>  Ένα δυαδικό δένδρο αναζήτησης (binary search tree) είναι ένα δυαδικό δένδρο (διατεταγμένο), όπου για κάθε κόμβο (πχ 19), όλοι οι κόμβοι του αριστερού υποδένδρου έχουν τιμές μικρότερες της τιμής του κόμβου (19) και όλοι οι κόμβοι του δεξιού υποδένδρου έχουν τιμές μεγαλύτερες (ή ίσες) της τιμής του κόμβου (19).  Αυτό Θα πρέπει να ισχύει για κάθε κόμβο που θα λαμβάνω σαν ρίζα    Για λόγους απλούστευσης θεωρούμε ότι δεν υπάρχουν τιμές ίσες με την τιμή του κόμβου 19. </vt:lpstr>
      <vt:lpstr>Δυαδικά – Μη δυαδικά δένδρα αναζήτησης</vt:lpstr>
      <vt:lpstr>Εύρεση πλήθους αναζητήσεων σε δυαδικό δένδρο αναζήτησης</vt:lpstr>
      <vt:lpstr>Αναζήτηση σε ταξινομημένο πίνακα και σε δυαδικό δένδρο αναζήτησης</vt:lpstr>
      <vt:lpstr>Να τοποθετήσετε σε δυαδικό δένδρο αναζήτησης τους αριθμούς </vt:lpstr>
      <vt:lpstr>Να τοποθετήσετε σε δυαδικό δένδρο αναζήτησης τους αριθμούς </vt:lpstr>
      <vt:lpstr>Να τοποθετήσετε σε δυαδικό δένδρο αναζήτησης τους αριθμούς χρησιμοποιώντας τον αλγόριθμο δυαδικής αναζήτησης </vt:lpstr>
      <vt:lpstr>Να τοποθετήσετε σε δυαδικό δένδρο αναζήτησης τους αριθμούς χρησιμοποιώντας τον αλγόριθμο δυαδικής αναζήτησης </vt:lpstr>
      <vt:lpstr>Αναζήτηση σε δυαδικά δένδρα αναζήτησης</vt:lpstr>
      <vt:lpstr>Τα παρακάτω δυαδικά δένδρα αναζήτησης περιέχουν τα ίδια δεδομένα.  Ποιο είναι πιο ισορροπημένο; Και γιατί;</vt:lpstr>
      <vt:lpstr>ΔΕΝΔΡΟ ΓΙΑ ΤΗΝ ΑΝΑΠΑΡΑΣΤΑΣΗ ΚΩΔΙΚΑ</vt:lpstr>
      <vt:lpstr>Διαφάνεια 65</vt:lpstr>
      <vt:lpstr>Διαφάνεια 66</vt:lpstr>
      <vt:lpstr>Ποια πρέπει να είναι η μορφή του δένδρου ώστε να αντιστοιχεί στο υπολογισμό    (κ+λ)^2-β/α</vt:lpstr>
      <vt:lpstr>Να παρουσιάσετε σε γραφική μορφή το δυαδικό δένδρο που αναπαριστά την έκφραση: (α+β)*4/(κ+λ)-γ^(5+δ)</vt:lpstr>
      <vt:lpstr>Έστω το κενό δένδρο . Να παρουσιάσετε γραφικά την μορφή του μη διατεταγμένου δένδρου μετά από κάθε ενέργεια;</vt:lpstr>
      <vt:lpstr>Τελική μορφή</vt:lpstr>
      <vt:lpstr>Ποια είναι η τελική μορφή του δένδρου σε κάθε ερώτημα ώστε να παραμένει δυαδικό δένδρο αναζήτησης</vt:lpstr>
      <vt:lpstr>Ποια είναι η τελική μορφή του δένδρου σε κάθε ερώτημα ώστε να παραμένει δυαδικό δένδρο αναζήτησης</vt:lpstr>
      <vt:lpstr>Ποια είναι η τελική μορφή του δένδρου σε κάθε ερώτημα ώστε να παραμένει δυαδικό δένδρο αναζήτησης</vt:lpstr>
      <vt:lpstr>Ποια είναι η τελική μορφή του δένδρου σε κάθε ερώτημα ώστε να παραμένει δυαδικό δένδρο αναζήτησης</vt:lpstr>
      <vt:lpstr>Ποια είναι η τελική μορφή του δένδρου σε κάθε ερώτημα ώστε να παραμένει δυαδικό δένδρο αναζήτησης</vt:lpstr>
      <vt:lpstr>Ποιο από τα παρακάτω δένδρα είναι δυαδικά δένδρα αναζήτησης;</vt:lpstr>
      <vt:lpstr>Ποιο από τα παρακάτω δένδρα είναι δυαδικά δένδρα αναζήτησης;</vt:lpstr>
      <vt:lpstr>Ποιο από τα παρακάτω δένδρα είναι δυαδικά δένδρα αναζήτησης;</vt:lpstr>
      <vt:lpstr>Είναι δυαδικά δένδρο αναζήτησης;</vt:lpstr>
      <vt:lpstr>ΑΣΚΗΣΗ</vt:lpstr>
      <vt:lpstr>ΓΡΑΦΟΙ Εισαγωγή σε μια νέα μη γραμμική δομή δεδομένων. </vt:lpstr>
      <vt:lpstr>Ορισμός Γράφου</vt:lpstr>
      <vt:lpstr>Διαφάνεια 83</vt:lpstr>
      <vt:lpstr>ΔΕΝΔΡΟ Ή ΓΡΑΦΟΣ</vt:lpstr>
      <vt:lpstr>Διαφάνεια 85</vt:lpstr>
      <vt:lpstr>Διαφάνεια 86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Δένδρα</dc:title>
  <dc:creator>stav pozatz</dc:creator>
  <cp:lastModifiedBy>Χρήστης των Windows</cp:lastModifiedBy>
  <cp:revision>499</cp:revision>
  <dcterms:created xsi:type="dcterms:W3CDTF">2020-03-04T10:50:39Z</dcterms:created>
  <dcterms:modified xsi:type="dcterms:W3CDTF">2024-03-10T15:13:47Z</dcterms:modified>
</cp:coreProperties>
</file>